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40" r:id="rId3"/>
    <p:sldId id="388" r:id="rId4"/>
    <p:sldId id="389" r:id="rId5"/>
    <p:sldId id="342" r:id="rId6"/>
    <p:sldId id="271" r:id="rId7"/>
    <p:sldId id="390" r:id="rId8"/>
    <p:sldId id="374" r:id="rId9"/>
    <p:sldId id="375" r:id="rId10"/>
    <p:sldId id="377" r:id="rId11"/>
    <p:sldId id="393" r:id="rId12"/>
    <p:sldId id="359" r:id="rId13"/>
    <p:sldId id="366" r:id="rId14"/>
    <p:sldId id="367" r:id="rId15"/>
    <p:sldId id="315" r:id="rId16"/>
    <p:sldId id="386" r:id="rId17"/>
    <p:sldId id="387" r:id="rId18"/>
    <p:sldId id="383" r:id="rId19"/>
    <p:sldId id="384" r:id="rId20"/>
    <p:sldId id="385" r:id="rId21"/>
    <p:sldId id="392" r:id="rId22"/>
    <p:sldId id="380" r:id="rId23"/>
    <p:sldId id="382" r:id="rId24"/>
    <p:sldId id="265" r:id="rId25"/>
    <p:sldId id="379" r:id="rId26"/>
    <p:sldId id="378" r:id="rId27"/>
  </p:sldIdLst>
  <p:sldSz cx="12192000" cy="6858000"/>
  <p:notesSz cx="6797675" cy="9928225"/>
  <p:embeddedFontLst>
    <p:embeddedFont>
      <p:font typeface="Verdana" panose="020B0604030504040204" pitchFamily="34" charset="0"/>
      <p:regular r:id="rId30"/>
      <p:bold r:id="rId31"/>
      <p:italic r:id="rId32"/>
      <p:boldItalic r:id="rId33"/>
    </p:embeddedFont>
    <p:embeddedFont>
      <p:font typeface="Seattle Sans [RUS by me]" panose="020B0604020202020204" charset="0"/>
      <p:regular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Franklin Gothic Demi Cond" panose="020B0706030402020204" pitchFamily="34" charset="0"/>
      <p:regular r:id="rId41"/>
    </p:embeddedFont>
    <p:embeddedFont>
      <p:font typeface="Franklin Gothic Book" panose="020B0503020102020204" pitchFamily="34" charset="0"/>
      <p:regular r:id="rId42"/>
      <p:italic r:id="rId43"/>
    </p:embeddedFont>
    <p:embeddedFont>
      <p:font typeface="Franklin Gothic Demi" panose="020B070302010202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93080"/>
    <a:srgbClr val="0B76C2"/>
    <a:srgbClr val="FFFFFF"/>
    <a:srgbClr val="F0F0F0"/>
    <a:srgbClr val="A1C788"/>
    <a:srgbClr val="FF0066"/>
    <a:srgbClr val="FF6600"/>
    <a:srgbClr val="008080"/>
    <a:srgbClr val="FF2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434" autoAdjust="0"/>
  </p:normalViewPr>
  <p:slideViewPr>
    <p:cSldViewPr snapToGrid="0">
      <p:cViewPr varScale="1">
        <p:scale>
          <a:sx n="82" d="100"/>
          <a:sy n="82" d="100"/>
        </p:scale>
        <p:origin x="2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font" Target="fonts/font18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49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ru-RU" sz="1000" dirty="0"/>
              <a:t>Всего </a:t>
            </a:r>
            <a:r>
              <a:rPr lang="ru-RU" sz="1000" dirty="0" smtClean="0"/>
              <a:t>НИЦ по штату -155 </a:t>
            </a:r>
            <a:r>
              <a:rPr lang="ru-RU" sz="1000" dirty="0"/>
              <a:t>человек</a:t>
            </a:r>
          </a:p>
        </c:rich>
      </c:tx>
      <c:layout/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40C0"/>
            </a:solidFill>
            <a:ln w="88900">
              <a:solidFill>
                <a:schemeClr val="bg1"/>
              </a:solidFill>
            </a:ln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889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98-4A61-B28E-B0B0A2A68706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8-4A61-B28E-B0B0A2A68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40C0"/>
            </a:solidFill>
            <a:ln w="88900">
              <a:solidFill>
                <a:schemeClr val="bg1"/>
              </a:solidFill>
            </a:ln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889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98-4A61-B28E-B0B0A2A68706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45</c:v>
                </c:pt>
                <c:pt idx="1">
                  <c:v>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8-4A61-B28E-B0B0A2A68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40C0"/>
            </a:solidFill>
            <a:ln w="88900">
              <a:solidFill>
                <a:schemeClr val="bg1"/>
              </a:solidFill>
            </a:ln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889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98-4A61-B28E-B0B0A2A68706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32</c:v>
                </c:pt>
                <c:pt idx="1">
                  <c:v>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8-4A61-B28E-B0B0A2A68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40C0"/>
            </a:solidFill>
            <a:ln w="88900">
              <a:solidFill>
                <a:schemeClr val="bg1"/>
              </a:solidFill>
            </a:ln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889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98-4A61-B28E-B0B0A2A68706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8-4A61-B28E-B0B0A2A68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40C0"/>
            </a:solidFill>
            <a:ln w="88900">
              <a:solidFill>
                <a:schemeClr val="bg1"/>
              </a:solidFill>
            </a:ln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889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98-4A61-B28E-B0B0A2A68706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8-4A61-B28E-B0B0A2A68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3"/>
          <c:dPt>
            <c:idx val="0"/>
            <c:bubble3D val="0"/>
            <c:explosion val="12"/>
            <c:spPr>
              <a:solidFill>
                <a:schemeClr val="accent2"/>
              </a:solidFill>
              <a:ln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98-4A61-B28E-B0B0A2A68706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174</c:v>
                </c:pt>
                <c:pt idx="1">
                  <c:v>156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8-4A61-B28E-B0B0A2A68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40C0"/>
            </a:solidFill>
            <a:ln w="88900">
              <a:solidFill>
                <a:schemeClr val="bg1"/>
              </a:solidFill>
            </a:ln>
          </c:spPr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88900">
                <a:solidFill>
                  <a:schemeClr val="bg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98-4A61-B28E-B0B0A2A68706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</c:v>
                </c:pt>
                <c:pt idx="1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98-4A61-B28E-B0B0A2A687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51" cy="496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28" y="0"/>
            <a:ext cx="2946351" cy="496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36251-F019-4B92-94F2-6336EB08DB4C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467"/>
            <a:ext cx="2946351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28" y="9430467"/>
            <a:ext cx="2946351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42D19-3245-4EC0-BD2A-2105B7F5CB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499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51" cy="496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728" y="0"/>
            <a:ext cx="2946351" cy="4961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2CC96-CA05-4383-A99E-0D4A4338214E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928" y="4716027"/>
            <a:ext cx="5437821" cy="44671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467"/>
            <a:ext cx="2946351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728" y="9430467"/>
            <a:ext cx="2946351" cy="49617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1FBE9-9570-4C41-8031-08C36181B6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4592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FBE9-9570-4C41-8031-08C36181B6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31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FBE9-9570-4C41-8031-08C36181B61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286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FBE9-9570-4C41-8031-08C36181B61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055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FBE9-9570-4C41-8031-08C36181B61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31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FBE9-9570-4C41-8031-08C36181B61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984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C1FBE9-9570-4C41-8031-08C36181B61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031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32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80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474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287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0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72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677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97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137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016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16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D8392-7D0B-4C4D-AC54-D7A56E0DB124}" type="datetimeFigureOut">
              <a:rPr lang="ru-RU" smtClean="0"/>
              <a:t>21.05.2021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78E8B-DA76-40D6-833E-4E26880E83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693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openxmlformats.org/officeDocument/2006/relationships/image" Target="../media/image13.jpeg"/><Relationship Id="rId2" Type="http://schemas.openxmlformats.org/officeDocument/2006/relationships/image" Target="../media/image1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0.jp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2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28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33.jpeg"/><Relationship Id="rId12" Type="http://schemas.openxmlformats.org/officeDocument/2006/relationships/image" Target="../media/image7.png"/><Relationship Id="rId2" Type="http://schemas.openxmlformats.org/officeDocument/2006/relationships/image" Target="../media/image14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36.jpeg"/><Relationship Id="rId4" Type="http://schemas.microsoft.com/office/2007/relationships/hdphoto" Target="../media/hdphoto1.wdp"/><Relationship Id="rId9" Type="http://schemas.openxmlformats.org/officeDocument/2006/relationships/image" Target="../media/image35.jpe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39.jpeg"/><Relationship Id="rId12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microsoft.com/office/2007/relationships/hdphoto" Target="../media/hdphoto1.wdp"/><Relationship Id="rId9" Type="http://schemas.openxmlformats.org/officeDocument/2006/relationships/image" Target="../media/image41.jpe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13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44.png"/><Relationship Id="rId12" Type="http://schemas.openxmlformats.org/officeDocument/2006/relationships/image" Target="../media/image7.png"/><Relationship Id="rId2" Type="http://schemas.openxmlformats.org/officeDocument/2006/relationships/image" Target="../media/image14.jpe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47.png"/><Relationship Id="rId4" Type="http://schemas.microsoft.com/office/2007/relationships/hdphoto" Target="../media/hdphoto1.wdp"/><Relationship Id="rId9" Type="http://schemas.openxmlformats.org/officeDocument/2006/relationships/image" Target="../media/image46.pn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7.png"/><Relationship Id="rId3" Type="http://schemas.openxmlformats.org/officeDocument/2006/relationships/image" Target="../media/image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11.png"/><Relationship Id="rId2" Type="http://schemas.openxmlformats.org/officeDocument/2006/relationships/image" Target="../media/image14.jpe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3.png"/><Relationship Id="rId15" Type="http://schemas.openxmlformats.org/officeDocument/2006/relationships/image" Target="../media/image9.png"/><Relationship Id="rId10" Type="http://schemas.openxmlformats.org/officeDocument/2006/relationships/image" Target="../media/image53.png"/><Relationship Id="rId4" Type="http://schemas.microsoft.com/office/2007/relationships/hdphoto" Target="../media/hdphoto1.wdp"/><Relationship Id="rId9" Type="http://schemas.openxmlformats.org/officeDocument/2006/relationships/image" Target="../media/image52.png"/><Relationship Id="rId1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58.jpe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12" Type="http://schemas.openxmlformats.org/officeDocument/2006/relationships/image" Target="../media/image57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60.png"/><Relationship Id="rId17" Type="http://schemas.microsoft.com/office/2007/relationships/hdphoto" Target="../media/hdphoto5.wdp"/><Relationship Id="rId2" Type="http://schemas.openxmlformats.org/officeDocument/2006/relationships/image" Target="../media/image14.jpe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59.jpeg"/><Relationship Id="rId5" Type="http://schemas.openxmlformats.org/officeDocument/2006/relationships/image" Target="../media/image3.png"/><Relationship Id="rId15" Type="http://schemas.openxmlformats.org/officeDocument/2006/relationships/image" Target="../media/image63.jpe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7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6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5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1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7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69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image" Target="../media/image15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5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7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73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7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7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77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8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chart" Target="../charts/chart6.xml"/><Relationship Id="rId18" Type="http://schemas.openxmlformats.org/officeDocument/2006/relationships/image" Target="../media/image11.png"/><Relationship Id="rId3" Type="http://schemas.openxmlformats.org/officeDocument/2006/relationships/image" Target="../media/image14.jpeg"/><Relationship Id="rId7" Type="http://schemas.openxmlformats.org/officeDocument/2006/relationships/chart" Target="../charts/chart2.xml"/><Relationship Id="rId12" Type="http://schemas.openxmlformats.org/officeDocument/2006/relationships/chart" Target="../charts/chart5.xml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.png"/><Relationship Id="rId20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chart" Target="../charts/chart4.xml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10" Type="http://schemas.openxmlformats.org/officeDocument/2006/relationships/chart" Target="../charts/chart3.xml"/><Relationship Id="rId19" Type="http://schemas.openxmlformats.org/officeDocument/2006/relationships/chart" Target="../charts/chart7.xml"/><Relationship Id="rId4" Type="http://schemas.openxmlformats.org/officeDocument/2006/relationships/image" Target="../media/image6.png"/><Relationship Id="rId9" Type="http://schemas.openxmlformats.org/officeDocument/2006/relationships/image" Target="../media/image82.png"/><Relationship Id="rId1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5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8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3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89.jpe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8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87.jpe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image" Target="../media/image15.jpe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jpeg"/><Relationship Id="rId7" Type="http://schemas.openxmlformats.org/officeDocument/2006/relationships/chart" Target="../charts/chart1.xm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4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image" Target="../media/image14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5" Type="http://schemas.openxmlformats.org/officeDocument/2006/relationships/image" Target="../media/image20.jpeg"/><Relationship Id="rId10" Type="http://schemas.openxmlformats.org/officeDocument/2006/relationships/image" Target="../media/image11.png"/><Relationship Id="rId19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9186" y="0"/>
            <a:ext cx="10352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Seattle Sans [RUS by me]" panose="00000400000000000000" pitchFamily="2" charset="0"/>
              </a:rPr>
              <a:t>ГЕНЕРАЛЬНЫЙ ШТАБ ВООРУЖЕННЫХ СИЛ РОССИЙСКОЙ ФЕДЕРАЦИИ</a:t>
            </a:r>
            <a:endParaRPr lang="ru-RU" sz="4000" dirty="0">
              <a:solidFill>
                <a:schemeClr val="bg1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81752" y="6150114"/>
            <a:ext cx="2228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>
                <a:solidFill>
                  <a:schemeClr val="bg1"/>
                </a:solidFill>
                <a:latin typeface="Seattle Sans [RUS by me]" panose="00000400000000000000" pitchFamily="2" charset="0"/>
              </a:rPr>
              <a:t>МОСКВА 2018 г.</a:t>
            </a:r>
            <a:endParaRPr lang="ru-RU" sz="4000" dirty="0">
              <a:solidFill>
                <a:schemeClr val="bg1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" y="199947"/>
            <a:ext cx="12184255" cy="685364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5606"/>
            <a:ext cx="12192000" cy="68580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80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48" t="16684" r="32193" b="14719"/>
          <a:stretch/>
        </p:blipFill>
        <p:spPr>
          <a:xfrm>
            <a:off x="8134796" y="1274595"/>
            <a:ext cx="4030580" cy="4704348"/>
          </a:xfrm>
          <a:prstGeom prst="rect">
            <a:avLst/>
          </a:prstGeom>
          <a:effectLst>
            <a:glow rad="50800">
              <a:schemeClr val="accent1">
                <a:alpha val="11000"/>
              </a:schemeClr>
            </a:glow>
            <a:outerShdw blurRad="50800" dist="50800" dir="5400000" sx="99000" sy="99000" algn="ctr" rotWithShape="0">
              <a:srgbClr val="000000">
                <a:alpha val="40000"/>
              </a:srgbClr>
            </a:outerShdw>
          </a:effectLst>
        </p:spPr>
      </p:pic>
      <p:sp>
        <p:nvSpPr>
          <p:cNvPr id="33" name="TextBox 32"/>
          <p:cNvSpPr txBox="1"/>
          <p:nvPr/>
        </p:nvSpPr>
        <p:spPr>
          <a:xfrm>
            <a:off x="1942564" y="98956"/>
            <a:ext cx="8576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Краснодарского высшего военного училища имени генерала армии С.М.Штеменко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9" y="-1"/>
            <a:ext cx="1108519" cy="718875"/>
          </a:xfrm>
          <a:prstGeom prst="rect">
            <a:avLst/>
          </a:prstGeom>
          <a:effectLst>
            <a:outerShdw blurRad="139700" sx="107000" sy="107000" algn="ctr" rotWithShape="0">
              <a:schemeClr val="accent4">
                <a:lumMod val="60000"/>
                <a:lumOff val="40000"/>
                <a:alpha val="57000"/>
              </a:schemeClr>
            </a:outerShdw>
            <a:softEdge rad="0"/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sp>
        <p:nvSpPr>
          <p:cNvPr id="36" name="TextBox 35"/>
          <p:cNvSpPr txBox="1"/>
          <p:nvPr/>
        </p:nvSpPr>
        <p:spPr>
          <a:xfrm>
            <a:off x="5439029" y="6264668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 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180129" y="1374525"/>
            <a:ext cx="8468570" cy="3897918"/>
            <a:chOff x="-427709" y="1250008"/>
            <a:chExt cx="8444434" cy="4375761"/>
          </a:xfrm>
          <a:solidFill>
            <a:schemeClr val="accent6">
              <a:lumMod val="75000"/>
            </a:schemeClr>
          </a:solidFill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6371"/>
                      </a14:imgEffect>
                      <a14:imgEffect>
                        <a14:saturation sat="399000"/>
                      </a14:imgEffect>
                      <a14:imgEffect>
                        <a14:brightnessContrast bright="12000" contrast="-5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7709" y="1250008"/>
              <a:ext cx="7842079" cy="4375761"/>
            </a:xfrm>
            <a:prstGeom prst="rect">
              <a:avLst/>
            </a:prstGeom>
            <a:grpFill/>
          </p:spPr>
        </p:pic>
        <p:sp>
          <p:nvSpPr>
            <p:cNvPr id="25" name="TextBox 24"/>
            <p:cNvSpPr txBox="1"/>
            <p:nvPr/>
          </p:nvSpPr>
          <p:spPr>
            <a:xfrm>
              <a:off x="2746064" y="2224426"/>
              <a:ext cx="1148596" cy="10365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5400" dirty="0" smtClean="0">
                  <a:latin typeface="Seattle Sans [RUS by me]" panose="00000400000000000000" pitchFamily="2" charset="0"/>
                </a:rPr>
                <a:t>Отбор</a:t>
              </a:r>
              <a:endParaRPr lang="ru-RU" sz="5400" dirty="0">
                <a:latin typeface="Seattle Sans [RUS by me]" panose="00000400000000000000" pitchFamily="2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347" y="3239561"/>
              <a:ext cx="7968378" cy="6564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Seattle Sans [RUS by me]" panose="00000400000000000000" pitchFamily="2" charset="0"/>
                </a:rPr>
                <a:t>к</a:t>
              </a:r>
              <a:r>
                <a:rPr lang="ru-RU" sz="3200" dirty="0" smtClean="0">
                  <a:latin typeface="Seattle Sans [RUS by me]" panose="00000400000000000000" pitchFamily="2" charset="0"/>
                </a:rPr>
                <a:t>андидатов в научную роту КВВУ (научный взвод «ИБ» ВИТ «ЭРА»)</a:t>
              </a:r>
              <a:endParaRPr lang="ru-RU" sz="3200" dirty="0">
                <a:latin typeface="Seattle Sans [RUS by me]" panose="00000400000000000000" pitchFamily="2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551537" y="3898573"/>
              <a:ext cx="3558846" cy="794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latin typeface="Seattle Sans [RUS by me]" panose="00000400000000000000" pitchFamily="2" charset="0"/>
                </a:rPr>
                <a:t>н</a:t>
              </a:r>
              <a:r>
                <a:rPr lang="ru-RU" sz="4000" dirty="0" smtClean="0">
                  <a:latin typeface="Seattle Sans [RUS by me]" panose="00000400000000000000" pitchFamily="2" charset="0"/>
                </a:rPr>
                <a:t>а призыв «Весна-2021»</a:t>
              </a: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180128" y="1388373"/>
            <a:ext cx="7864494" cy="3861638"/>
          </a:xfrm>
          <a:prstGeom prst="rect">
            <a:avLst/>
          </a:prstGeom>
          <a:blipFill dpi="0" rotWithShape="1">
            <a:blip r:embed="rId17" cstate="print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08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10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5151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Научно-техническая и учебно-материальная база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" t="2847" r="-975" b="-2847"/>
          <a:stretch/>
        </p:blipFill>
        <p:spPr>
          <a:xfrm>
            <a:off x="1123796" y="883812"/>
            <a:ext cx="4802116" cy="2980140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20103" y="987494"/>
            <a:ext cx="4486115" cy="2621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23796" y="3458976"/>
            <a:ext cx="4572096" cy="2542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pic>
        <p:nvPicPr>
          <p:cNvPr id="30" name="Рисунок 29" descr="E:\фото от жени\классы для паспорта\40.JPG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29285" y="3571243"/>
            <a:ext cx="4476933" cy="2375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92378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5151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Научно-техническая и учебно-материальная база в перспективе на новой территории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2" name="Picture 2" descr="C:\Documents and Settings\User\Рабочий стол\Фото\DSC_018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7604" y="847978"/>
            <a:ext cx="4534980" cy="25565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59" y="3404546"/>
            <a:ext cx="4523722" cy="25295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1" y="847978"/>
            <a:ext cx="4534980" cy="26048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604" y="3410746"/>
            <a:ext cx="4534980" cy="25421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357231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12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227718"/>
            <a:ext cx="852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Результаты научной деятельности научной роты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143858" y="982398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</a:t>
            </a:r>
            <a:endParaRPr lang="ru-RU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6" name="Picture 2" descr="C:\Users\user\Desktop\Презентация\Выступление перед научно-педагогическим составом КВВУ\КМПС\Фото\КМПС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61" y="1011383"/>
            <a:ext cx="2259953" cy="150530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user\Desktop\Презентация\Выступление перед научно-педагогическим составом КВВУ\УАКП\Готовые фото\УАКП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461" y="3388724"/>
            <a:ext cx="2268312" cy="15108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Овал 19"/>
          <p:cNvSpPr/>
          <p:nvPr/>
        </p:nvSpPr>
        <p:spPr>
          <a:xfrm>
            <a:off x="157305" y="3402349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2</a:t>
            </a:r>
            <a:endParaRPr lang="ru-RU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2" name="Picture 2" descr="I:\СКВ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693" y="1002029"/>
            <a:ext cx="2226858" cy="151632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/>
          <p:cNvSpPr/>
          <p:nvPr/>
        </p:nvSpPr>
        <p:spPr>
          <a:xfrm>
            <a:off x="3857224" y="965312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3</a:t>
            </a:r>
            <a:endParaRPr lang="ru-RU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089" y="2672817"/>
            <a:ext cx="4014695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1) Коммутатор питания сетевых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модулей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618439" y="2652493"/>
            <a:ext cx="40146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3) Специализированный криптографический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вычислитель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18906" y="5129062"/>
            <a:ext cx="40146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2) Устройство автоматизированного контроля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параметров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4" name="Рисунок 33" descr="H:\Доклад по армии 2016\Отчет о проделанной работе Армия-2016 Приложение 1\DSC03477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739436" y="3336347"/>
            <a:ext cx="2394728" cy="1588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5" name="Рисунок 34" descr="H:\Доклад по армии 2016\Отчет о проделанной работе Армия-2016 Приложение 1\DSC00233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95396" y="3431373"/>
            <a:ext cx="2270049" cy="1410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pic>
        <p:nvPicPr>
          <p:cNvPr id="36" name="Рисунок 35" descr="H:\Доклад по армии 2016\Отчет о проделанной работе Армия-2016 Приложение 1\DSC00230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753049" y="1057965"/>
            <a:ext cx="2497088" cy="145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37" name="Овал 36"/>
          <p:cNvSpPr/>
          <p:nvPr/>
        </p:nvSpPr>
        <p:spPr>
          <a:xfrm>
            <a:off x="3808763" y="3363567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4</a:t>
            </a:r>
            <a:endParaRPr lang="ru-RU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7879504" y="970999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5</a:t>
            </a:r>
            <a:endParaRPr lang="ru-RU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7933292" y="3332008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6</a:t>
            </a:r>
            <a:endParaRPr lang="ru-RU" sz="3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8064026" y="5058991"/>
            <a:ext cx="40146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6) Устройство автоматизированного контроля параметров –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М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  <a:cs typeface="Arial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913030" y="4901249"/>
            <a:ext cx="401469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4) Устройство имитационного моделирования оценки защищенности автоматизированных систем управления военного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назначения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  <a:cs typeface="Arial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866388" y="2663171"/>
            <a:ext cx="401469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5) Макет широкополосной антенной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системы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45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62123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13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23" name="Овал 22"/>
          <p:cNvSpPr/>
          <p:nvPr/>
        </p:nvSpPr>
        <p:spPr>
          <a:xfrm>
            <a:off x="249120" y="1228003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7</a:t>
            </a:r>
            <a:endParaRPr lang="ru-RU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249120" y="3728223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8</a:t>
            </a:r>
            <a:endParaRPr lang="ru-RU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97045" y="5310255"/>
            <a:ext cx="381433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8) </a:t>
            </a:r>
            <a:r>
              <a:rPr lang="ru-RU" dirty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Индикатор заземления специальной </a:t>
            </a:r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аппаратуры</a:t>
            </a:r>
            <a:endParaRPr lang="ru-RU" dirty="0">
              <a:solidFill>
                <a:schemeClr val="bg1"/>
              </a:solidFill>
              <a:latin typeface="Franklin Gothic Demi" panose="020B0703020102020204" pitchFamily="34" charset="0"/>
              <a:cs typeface="Arial" pitchFamily="34" charset="0"/>
            </a:endParaRPr>
          </a:p>
        </p:txBody>
      </p:sp>
      <p:pic>
        <p:nvPicPr>
          <p:cNvPr id="26" name="Рисунок 25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4312" r="4224" b="9043"/>
          <a:stretch/>
        </p:blipFill>
        <p:spPr bwMode="auto">
          <a:xfrm>
            <a:off x="1062697" y="1185448"/>
            <a:ext cx="2201008" cy="1557752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352" r="17515" b="7862"/>
          <a:stretch/>
        </p:blipFill>
        <p:spPr bwMode="auto">
          <a:xfrm rot="5400000">
            <a:off x="1411992" y="3391270"/>
            <a:ext cx="1483929" cy="220100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Овал 27"/>
          <p:cNvSpPr/>
          <p:nvPr/>
        </p:nvSpPr>
        <p:spPr>
          <a:xfrm>
            <a:off x="3865022" y="1216689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9</a:t>
            </a:r>
            <a:endParaRPr lang="ru-RU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820372" y="3728223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10</a:t>
            </a:r>
            <a:endParaRPr lang="ru-RU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828782" y="4275901"/>
            <a:ext cx="3872800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11) Устройство контроля сопротивления изоляции ТСС </a:t>
            </a:r>
            <a:b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(УКСИ-20)</a:t>
            </a:r>
          </a:p>
        </p:txBody>
      </p:sp>
      <p:pic>
        <p:nvPicPr>
          <p:cNvPr id="32" name="Рисунок 31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2298" r="19188"/>
          <a:stretch/>
        </p:blipFill>
        <p:spPr bwMode="auto">
          <a:xfrm>
            <a:off x="4786242" y="1165491"/>
            <a:ext cx="2214857" cy="1603888"/>
          </a:xfrm>
          <a:prstGeom prst="rect">
            <a:avLst/>
          </a:prstGeom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Picture 2" descr="G:\_устройство\фото\[3] Устройства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242" y="3728222"/>
            <a:ext cx="2235330" cy="1462343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2690" y="2233224"/>
            <a:ext cx="2312729" cy="18716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5" name="Овал 34"/>
          <p:cNvSpPr/>
          <p:nvPr/>
        </p:nvSpPr>
        <p:spPr>
          <a:xfrm>
            <a:off x="7816327" y="2793958"/>
            <a:ext cx="64807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11</a:t>
            </a:r>
            <a:endParaRPr lang="ru-RU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7046" y="2769378"/>
            <a:ext cx="29168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7) Устройство контроля сопротивления изоляции ТСС (УКСИ-203)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8444" y="2845895"/>
            <a:ext cx="372280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9) Имитатор помех в сети электропитания (ИПС-1)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4144408" y="5242501"/>
            <a:ext cx="386688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Franklin Gothic Demi" panose="020B0703020102020204" pitchFamily="34" charset="0"/>
                <a:cs typeface="Arial" pitchFamily="34" charset="0"/>
              </a:rPr>
              <a:t>10) Устройство имитозащищенной передачи данных (УИПД)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38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TextBox 43"/>
          <p:cNvSpPr txBox="1"/>
          <p:nvPr/>
        </p:nvSpPr>
        <p:spPr>
          <a:xfrm>
            <a:off x="1911343" y="6227718"/>
            <a:ext cx="852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Результаты научной деятельности научной роты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5808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70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14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20" name="Овал 19"/>
          <p:cNvSpPr/>
          <p:nvPr/>
        </p:nvSpPr>
        <p:spPr>
          <a:xfrm>
            <a:off x="520927" y="1161583"/>
            <a:ext cx="783438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12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23116" y="3735741"/>
            <a:ext cx="781249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13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879120" y="2935173"/>
            <a:ext cx="307648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14) Макетный </a:t>
            </a:r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образец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имитатора помех в сети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электропитания 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9" name="Picture 2" descr="IMG_39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218" y="1185448"/>
            <a:ext cx="2176194" cy="166587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 descr="!!!IMG_396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968" y="1132617"/>
            <a:ext cx="3414331" cy="186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4" descr="_MG_24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443" y="3735741"/>
            <a:ext cx="2287406" cy="1470474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Овал 32"/>
          <p:cNvSpPr/>
          <p:nvPr/>
        </p:nvSpPr>
        <p:spPr>
          <a:xfrm>
            <a:off x="4497453" y="1176322"/>
            <a:ext cx="895048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14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36967" y="2878586"/>
            <a:ext cx="40146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12) Макетный образец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устройства контроля сопротивления изоляции техники специальной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связи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36966" y="5138423"/>
            <a:ext cx="40146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13) </a:t>
            </a:r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Демонстрационный стенд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средства запутывания исходного кода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программ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8627" y="3682185"/>
            <a:ext cx="2072987" cy="149713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53266" y="1148564"/>
            <a:ext cx="2181692" cy="168974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5206" y="3627178"/>
            <a:ext cx="2176096" cy="15559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0" name="Овал 39"/>
          <p:cNvSpPr/>
          <p:nvPr/>
        </p:nvSpPr>
        <p:spPr>
          <a:xfrm>
            <a:off x="4493346" y="3653844"/>
            <a:ext cx="86812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15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795238" y="1172371"/>
            <a:ext cx="790352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16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7868892" y="3643942"/>
            <a:ext cx="823684" cy="648072"/>
          </a:xfrm>
          <a:prstGeom prst="ellipse">
            <a:avLst/>
          </a:prstGeom>
          <a:solidFill>
            <a:srgbClr val="0040C0"/>
          </a:solidFill>
          <a:ln w="38100"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17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862221" y="5183559"/>
            <a:ext cx="3076489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15) Макетный образец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индикатора заземления специальной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аппаратуры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424561" y="5183559"/>
            <a:ext cx="3076489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17) Макетный образец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устройства имитозащищенной передачи данных</a:t>
            </a:r>
          </a:p>
          <a:p>
            <a:endParaRPr lang="ru-RU" sz="16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078299" y="2864325"/>
            <a:ext cx="357662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16</a:t>
            </a:r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) Макетный образец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ПО комплекса 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маскирования структуры информационных </a:t>
            </a:r>
            <a:r>
              <a:rPr lang="ru-RU" sz="16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систем</a:t>
            </a:r>
            <a:endParaRPr lang="ru-RU" sz="16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47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" name="TextBox 51"/>
          <p:cNvSpPr txBox="1"/>
          <p:nvPr/>
        </p:nvSpPr>
        <p:spPr>
          <a:xfrm>
            <a:off x="1911343" y="6227718"/>
            <a:ext cx="852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Результаты научной деятельности научной роты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34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Рисунок 1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sp>
        <p:nvSpPr>
          <p:cNvPr id="91" name="Прямоугольник 90"/>
          <p:cNvSpPr/>
          <p:nvPr/>
        </p:nvSpPr>
        <p:spPr>
          <a:xfrm>
            <a:off x="13915" y="3413481"/>
            <a:ext cx="12178084" cy="392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15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-18004" y="908402"/>
            <a:ext cx="12210003" cy="3925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-23981" y="897236"/>
            <a:ext cx="7200800" cy="476672"/>
          </a:xfrm>
        </p:spPr>
        <p:txBody>
          <a:bodyPr>
            <a:noAutofit/>
          </a:bodyPr>
          <a:lstStyle/>
          <a:p>
            <a:pPr eaLnBrk="0" hangingPunct="0"/>
            <a:r>
              <a:rPr lang="ru-RU" sz="2400" dirty="0" smtClean="0"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Выполненная работа:</a:t>
            </a:r>
            <a:endParaRPr lang="ru-RU" sz="2400" dirty="0"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5" name="Picture 6" descr="H:\Полезное\Иконки\smashing-freebie-dashel-icon-set\PNGs\Deskto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92" y="3909062"/>
            <a:ext cx="838763" cy="83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H:\Полезное\Иконки\smashing-freebie-dashel-icon-set\PNGs\Gea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04" y="3929221"/>
            <a:ext cx="741407" cy="76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9" descr="H:\Полезное\Иконки\smashing-freebie-dashel-icon-set\PNGs\Serv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7624" y="3909062"/>
            <a:ext cx="884604" cy="93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H:\Полезное\Иконки\smashing-freebie-dashel-icon-set\PNGs\Contrac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614" y="3884702"/>
            <a:ext cx="708563" cy="9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981204" y="1382758"/>
            <a:ext cx="1566890" cy="1119384"/>
            <a:chOff x="178557" y="1680921"/>
            <a:chExt cx="2089187" cy="1492512"/>
          </a:xfrm>
        </p:grpSpPr>
        <p:pic>
          <p:nvPicPr>
            <p:cNvPr id="37" name="Picture 3" descr="H:\Полезное\Иконки\smashing-freebie-dashel-icon-set\PNGs\Documents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30" y="1680921"/>
              <a:ext cx="858431" cy="91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Заголовок 1"/>
            <p:cNvSpPr txBox="1">
              <a:spLocks/>
            </p:cNvSpPr>
            <p:nvPr/>
          </p:nvSpPr>
          <p:spPr>
            <a:xfrm>
              <a:off x="178557" y="2636914"/>
              <a:ext cx="2089187" cy="5365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dirty="0" smtClean="0">
                  <a:latin typeface="Franklin Gothic Demi" panose="020B0703020102020204" pitchFamily="34" charset="0"/>
                </a:rPr>
                <a:t>Научные</a:t>
              </a:r>
            </a:p>
            <a:p>
              <a:r>
                <a:rPr lang="ru-RU" sz="2000" dirty="0" smtClean="0">
                  <a:latin typeface="Franklin Gothic Demi" panose="020B0703020102020204" pitchFamily="34" charset="0"/>
                </a:rPr>
                <a:t>статьи</a:t>
              </a:r>
              <a:endParaRPr lang="ru-RU" sz="2000" dirty="0"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349356" y="1352395"/>
            <a:ext cx="1566890" cy="1122169"/>
            <a:chOff x="2336300" y="1677207"/>
            <a:chExt cx="2089187" cy="1496226"/>
          </a:xfrm>
        </p:grpSpPr>
        <p:pic>
          <p:nvPicPr>
            <p:cNvPr id="43" name="Picture 2" descr="H:\Полезное\Иконки\smashing-freebie-dashel-icon-set\PNGs\Compose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877" y="1677207"/>
              <a:ext cx="912083" cy="9120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Заголовок 1"/>
            <p:cNvSpPr txBox="1">
              <a:spLocks/>
            </p:cNvSpPr>
            <p:nvPr/>
          </p:nvSpPr>
          <p:spPr>
            <a:xfrm>
              <a:off x="2336300" y="2636914"/>
              <a:ext cx="2089187" cy="5365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dirty="0" smtClean="0">
                  <a:latin typeface="Franklin Gothic Demi" panose="020B0703020102020204" pitchFamily="34" charset="0"/>
                </a:rPr>
                <a:t>Рукописи научных статей</a:t>
              </a:r>
              <a:endParaRPr lang="ru-RU" sz="2000" dirty="0"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4869636" y="1402669"/>
            <a:ext cx="1566890" cy="1094687"/>
            <a:chOff x="4572000" y="1700808"/>
            <a:chExt cx="2089187" cy="1459584"/>
          </a:xfrm>
        </p:grpSpPr>
        <p:pic>
          <p:nvPicPr>
            <p:cNvPr id="46" name="Picture 4" descr="H:\Полезное\Иконки\smashing-freebie-dashel-icon-set\PNGs\Sticky Note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0164" y="1700808"/>
              <a:ext cx="912083" cy="91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Заголовок 1"/>
            <p:cNvSpPr txBox="1">
              <a:spLocks/>
            </p:cNvSpPr>
            <p:nvPr/>
          </p:nvSpPr>
          <p:spPr>
            <a:xfrm>
              <a:off x="4572000" y="2623873"/>
              <a:ext cx="2089187" cy="5365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dirty="0" smtClean="0">
                  <a:latin typeface="Franklin Gothic Demi" panose="020B0703020102020204" pitchFamily="34" charset="0"/>
                </a:rPr>
                <a:t>Учебные</a:t>
              </a:r>
            </a:p>
            <a:p>
              <a:r>
                <a:rPr lang="ru-RU" sz="2000" dirty="0" smtClean="0">
                  <a:latin typeface="Franklin Gothic Demi" panose="020B0703020102020204" pitchFamily="34" charset="0"/>
                </a:rPr>
                <a:t>пособия</a:t>
              </a:r>
              <a:endParaRPr lang="ru-RU" sz="2000" dirty="0">
                <a:latin typeface="Franklin Gothic Demi" panose="020B0703020102020204" pitchFamily="34" charset="0"/>
              </a:endParaRPr>
            </a:p>
          </p:txBody>
        </p:sp>
      </p:grpSp>
      <p:sp>
        <p:nvSpPr>
          <p:cNvPr id="48" name="Заголовок 1"/>
          <p:cNvSpPr txBox="1">
            <a:spLocks/>
          </p:cNvSpPr>
          <p:nvPr/>
        </p:nvSpPr>
        <p:spPr>
          <a:xfrm>
            <a:off x="26463" y="3393768"/>
            <a:ext cx="289134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latin typeface="Franklin Gothic Demi" panose="020B0703020102020204" pitchFamily="34" charset="0"/>
              </a:rPr>
              <a:t>Поданные заявки:</a:t>
            </a:r>
            <a:endParaRPr lang="ru-RU" sz="2400" dirty="0">
              <a:latin typeface="Franklin Gothic Demi" panose="020B0703020102020204" pitchFamily="34" charset="0"/>
            </a:endParaRPr>
          </a:p>
        </p:txBody>
      </p:sp>
      <p:sp>
        <p:nvSpPr>
          <p:cNvPr id="49" name="Заголовок 1"/>
          <p:cNvSpPr txBox="1">
            <a:spLocks/>
          </p:cNvSpPr>
          <p:nvPr/>
        </p:nvSpPr>
        <p:spPr>
          <a:xfrm>
            <a:off x="1538337" y="4674714"/>
            <a:ext cx="2470648" cy="536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700" dirty="0" smtClean="0">
                <a:latin typeface="Franklin Gothic Demi" panose="020B0703020102020204" pitchFamily="34" charset="0"/>
              </a:rPr>
              <a:t>Патенты на изобретение</a:t>
            </a:r>
            <a:endParaRPr lang="ru-RU" sz="1700" dirty="0">
              <a:latin typeface="Franklin Gothic Demi" panose="020B0703020102020204" pitchFamily="34" charset="0"/>
            </a:endParaRPr>
          </a:p>
        </p:txBody>
      </p:sp>
      <p:sp>
        <p:nvSpPr>
          <p:cNvPr id="50" name="Заголовок 1"/>
          <p:cNvSpPr txBox="1">
            <a:spLocks/>
          </p:cNvSpPr>
          <p:nvPr/>
        </p:nvSpPr>
        <p:spPr>
          <a:xfrm>
            <a:off x="3529267" y="4676690"/>
            <a:ext cx="2658344" cy="5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dirty="0" smtClean="0">
              <a:latin typeface="Franklin Gothic Demi" panose="020B0703020102020204" pitchFamily="34" charset="0"/>
            </a:endParaRPr>
          </a:p>
          <a:p>
            <a:r>
              <a:rPr lang="ru-RU" sz="2000" dirty="0" smtClean="0">
                <a:latin typeface="Franklin Gothic Demi" panose="020B0703020102020204" pitchFamily="34" charset="0"/>
              </a:rPr>
              <a:t>Программы для ЭВМ</a:t>
            </a:r>
            <a:endParaRPr lang="ru-RU" sz="2000" dirty="0">
              <a:latin typeface="Franklin Gothic Demi" panose="020B0703020102020204" pitchFamily="34" charset="0"/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4416548" y="5203522"/>
            <a:ext cx="898084" cy="830232"/>
            <a:chOff x="1797098" y="4581765"/>
            <a:chExt cx="976087" cy="931728"/>
          </a:xfrm>
        </p:grpSpPr>
        <p:sp>
          <p:nvSpPr>
            <p:cNvPr id="52" name="Овал 51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97098" y="4706499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7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sp>
        <p:nvSpPr>
          <p:cNvPr id="54" name="Заголовок 1"/>
          <p:cNvSpPr txBox="1">
            <a:spLocks/>
          </p:cNvSpPr>
          <p:nvPr/>
        </p:nvSpPr>
        <p:spPr>
          <a:xfrm>
            <a:off x="6161363" y="4747826"/>
            <a:ext cx="2089187" cy="5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Franklin Gothic Demi" panose="020B0703020102020204" pitchFamily="34" charset="0"/>
              </a:rPr>
              <a:t>Базы данных</a:t>
            </a:r>
            <a:endParaRPr lang="ru-RU" sz="2000" dirty="0">
              <a:latin typeface="Franklin Gothic Demi" panose="020B0703020102020204" pitchFamily="34" charset="0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8178542" y="4768843"/>
            <a:ext cx="2089187" cy="5365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Franklin Gothic Demi" panose="020B0703020102020204" pitchFamily="34" charset="0"/>
              </a:rPr>
              <a:t>Рац. предложения</a:t>
            </a:r>
            <a:endParaRPr lang="ru-RU" sz="2000" dirty="0">
              <a:latin typeface="Franklin Gothic Demi" panose="020B0703020102020204" pitchFamily="34" charset="0"/>
            </a:endParaRPr>
          </a:p>
        </p:txBody>
      </p:sp>
      <p:grpSp>
        <p:nvGrpSpPr>
          <p:cNvPr id="56" name="Группа 55"/>
          <p:cNvGrpSpPr/>
          <p:nvPr/>
        </p:nvGrpSpPr>
        <p:grpSpPr>
          <a:xfrm>
            <a:off x="5949756" y="1454766"/>
            <a:ext cx="1993758" cy="1047225"/>
            <a:chOff x="5992531" y="1628800"/>
            <a:chExt cx="2658344" cy="1396300"/>
          </a:xfrm>
        </p:grpSpPr>
        <p:pic>
          <p:nvPicPr>
            <p:cNvPr id="57" name="Picture 6" descr="H:\Полезное\Иконки\smashing-freebie-dashel-icon-set\PNGs\Desktop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6256" y="1628800"/>
              <a:ext cx="838763" cy="838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Заголовок 1"/>
            <p:cNvSpPr txBox="1">
              <a:spLocks/>
            </p:cNvSpPr>
            <p:nvPr/>
          </p:nvSpPr>
          <p:spPr>
            <a:xfrm>
              <a:off x="5992531" y="2488581"/>
              <a:ext cx="2658344" cy="5365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7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dirty="0" smtClean="0">
                  <a:latin typeface="Franklin Gothic Demi" panose="020B0703020102020204" pitchFamily="34" charset="0"/>
                </a:rPr>
                <a:t>Программы для ЭВМ</a:t>
              </a:r>
              <a:endParaRPr lang="ru-RU" sz="2000" dirty="0"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59" name="Группа 58"/>
          <p:cNvGrpSpPr/>
          <p:nvPr/>
        </p:nvGrpSpPr>
        <p:grpSpPr>
          <a:xfrm>
            <a:off x="3717508" y="1454766"/>
            <a:ext cx="1566890" cy="1032106"/>
            <a:chOff x="2947059" y="1844824"/>
            <a:chExt cx="2089187" cy="1376141"/>
          </a:xfrm>
        </p:grpSpPr>
        <p:pic>
          <p:nvPicPr>
            <p:cNvPr id="60" name="Picture 7" descr="H:\Полезное\Иконки\smashing-freebie-dashel-icon-set\PNGs\Gea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844824"/>
              <a:ext cx="741407" cy="763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1" name="Заголовок 1"/>
            <p:cNvSpPr txBox="1">
              <a:spLocks/>
            </p:cNvSpPr>
            <p:nvPr/>
          </p:nvSpPr>
          <p:spPr>
            <a:xfrm>
              <a:off x="2947059" y="2684446"/>
              <a:ext cx="2089187" cy="5365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00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ru-RU" sz="2000" dirty="0" smtClean="0">
                  <a:latin typeface="Franklin Gothic Demi" panose="020B0703020102020204" pitchFamily="34" charset="0"/>
                </a:rPr>
                <a:t>Патенты на изобретение</a:t>
              </a:r>
              <a:endParaRPr lang="ru-RU" sz="2000" dirty="0">
                <a:latin typeface="Franklin Gothic Demi" panose="020B0703020102020204" pitchFamily="34" charset="0"/>
              </a:endParaRPr>
            </a:p>
          </p:txBody>
        </p:sp>
      </p:grpSp>
      <p:pic>
        <p:nvPicPr>
          <p:cNvPr id="62" name="Picture 10" descr="H:\Полезное\Иконки\smashing-freebie-dashel-icon-set\PNGs\Contrac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341" y="1366535"/>
            <a:ext cx="531422" cy="7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Заголовок 1"/>
          <p:cNvSpPr txBox="1">
            <a:spLocks/>
          </p:cNvSpPr>
          <p:nvPr/>
        </p:nvSpPr>
        <p:spPr>
          <a:xfrm>
            <a:off x="7597590" y="2050470"/>
            <a:ext cx="1566890" cy="402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Franklin Gothic Demi" panose="020B0703020102020204" pitchFamily="34" charset="0"/>
              </a:rPr>
              <a:t>Рац. </a:t>
            </a:r>
            <a:endParaRPr lang="en-US" sz="2000" dirty="0" smtClean="0">
              <a:latin typeface="Franklin Gothic Demi" panose="020B0703020102020204" pitchFamily="34" charset="0"/>
            </a:endParaRPr>
          </a:p>
          <a:p>
            <a:r>
              <a:rPr lang="ru-RU" sz="2000" dirty="0" smtClean="0">
                <a:latin typeface="Franklin Gothic Demi" panose="020B0703020102020204" pitchFamily="34" charset="0"/>
              </a:rPr>
              <a:t>предложения</a:t>
            </a:r>
            <a:endParaRPr lang="ru-RU" sz="2000" dirty="0">
              <a:latin typeface="Franklin Gothic Demi" panose="020B0703020102020204" pitchFamily="34" charset="0"/>
            </a:endParaRPr>
          </a:p>
        </p:txBody>
      </p:sp>
      <p:grpSp>
        <p:nvGrpSpPr>
          <p:cNvPr id="64" name="Группа 63"/>
          <p:cNvGrpSpPr/>
          <p:nvPr/>
        </p:nvGrpSpPr>
        <p:grpSpPr>
          <a:xfrm>
            <a:off x="2304383" y="5230501"/>
            <a:ext cx="899966" cy="830232"/>
            <a:chOff x="1772875" y="4581765"/>
            <a:chExt cx="978133" cy="931728"/>
          </a:xfrm>
        </p:grpSpPr>
        <p:sp>
          <p:nvSpPr>
            <p:cNvPr id="65" name="Овал 64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772875" y="4651296"/>
              <a:ext cx="976088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5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6798255" y="5225295"/>
            <a:ext cx="898084" cy="830232"/>
            <a:chOff x="1797098" y="4581765"/>
            <a:chExt cx="976087" cy="931728"/>
          </a:xfrm>
        </p:grpSpPr>
        <p:sp>
          <p:nvSpPr>
            <p:cNvPr id="68" name="Овал 67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797098" y="4656260"/>
              <a:ext cx="976087" cy="794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6 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784618" y="5225260"/>
            <a:ext cx="898084" cy="830232"/>
            <a:chOff x="1797098" y="4581765"/>
            <a:chExt cx="976087" cy="931728"/>
          </a:xfrm>
        </p:grpSpPr>
        <p:sp>
          <p:nvSpPr>
            <p:cNvPr id="71" name="Овал 70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797098" y="465041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8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73" name="Группа 72"/>
          <p:cNvGrpSpPr/>
          <p:nvPr/>
        </p:nvGrpSpPr>
        <p:grpSpPr>
          <a:xfrm>
            <a:off x="1303242" y="2493577"/>
            <a:ext cx="898084" cy="830232"/>
            <a:chOff x="1797098" y="4581765"/>
            <a:chExt cx="976087" cy="931728"/>
          </a:xfrm>
        </p:grpSpPr>
        <p:sp>
          <p:nvSpPr>
            <p:cNvPr id="74" name="Овал 73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797098" y="465041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350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76" name="Группа 75"/>
          <p:cNvGrpSpPr/>
          <p:nvPr/>
        </p:nvGrpSpPr>
        <p:grpSpPr>
          <a:xfrm>
            <a:off x="2683759" y="2494817"/>
            <a:ext cx="898084" cy="830232"/>
            <a:chOff x="1797098" y="4581765"/>
            <a:chExt cx="976087" cy="931728"/>
          </a:xfrm>
        </p:grpSpPr>
        <p:sp>
          <p:nvSpPr>
            <p:cNvPr id="77" name="Овал 76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797098" y="465496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15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79" name="Группа 78"/>
          <p:cNvGrpSpPr/>
          <p:nvPr/>
        </p:nvGrpSpPr>
        <p:grpSpPr>
          <a:xfrm>
            <a:off x="4043294" y="2498867"/>
            <a:ext cx="898084" cy="830232"/>
            <a:chOff x="1797098" y="4581765"/>
            <a:chExt cx="976087" cy="931728"/>
          </a:xfrm>
        </p:grpSpPr>
        <p:sp>
          <p:nvSpPr>
            <p:cNvPr id="80" name="Овал 79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797098" y="465496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2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82" name="Группа 81"/>
          <p:cNvGrpSpPr/>
          <p:nvPr/>
        </p:nvGrpSpPr>
        <p:grpSpPr>
          <a:xfrm>
            <a:off x="5206737" y="2484103"/>
            <a:ext cx="898084" cy="830232"/>
            <a:chOff x="1797098" y="4581765"/>
            <a:chExt cx="976087" cy="931728"/>
          </a:xfrm>
        </p:grpSpPr>
        <p:sp>
          <p:nvSpPr>
            <p:cNvPr id="83" name="Овал 82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797098" y="465496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9</a:t>
              </a:r>
              <a:endPara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85" name="Группа 84"/>
          <p:cNvGrpSpPr/>
          <p:nvPr/>
        </p:nvGrpSpPr>
        <p:grpSpPr>
          <a:xfrm>
            <a:off x="6567157" y="2471638"/>
            <a:ext cx="898084" cy="830232"/>
            <a:chOff x="1797098" y="4581765"/>
            <a:chExt cx="976087" cy="931728"/>
          </a:xfrm>
        </p:grpSpPr>
        <p:sp>
          <p:nvSpPr>
            <p:cNvPr id="86" name="Овал 85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97098" y="465496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251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88" name="Группа 87"/>
          <p:cNvGrpSpPr/>
          <p:nvPr/>
        </p:nvGrpSpPr>
        <p:grpSpPr>
          <a:xfrm>
            <a:off x="7885883" y="2486872"/>
            <a:ext cx="898084" cy="830232"/>
            <a:chOff x="1797099" y="4581765"/>
            <a:chExt cx="976087" cy="931728"/>
          </a:xfrm>
        </p:grpSpPr>
        <p:sp>
          <p:nvSpPr>
            <p:cNvPr id="89" name="Овал 88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797099" y="465496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218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pic>
        <p:nvPicPr>
          <p:cNvPr id="92" name="Picture 10" descr="H:\Полезное\Иконки\smashing-freebie-dashel-icon-set\PNGs\Contract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800" y="1380338"/>
            <a:ext cx="531422" cy="7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Заголовок 1"/>
          <p:cNvSpPr txBox="1">
            <a:spLocks/>
          </p:cNvSpPr>
          <p:nvPr/>
        </p:nvSpPr>
        <p:spPr>
          <a:xfrm>
            <a:off x="8848851" y="2050470"/>
            <a:ext cx="1566890" cy="402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 smtClean="0">
                <a:latin typeface="Franklin Gothic Demi" panose="020B0703020102020204" pitchFamily="34" charset="0"/>
              </a:rPr>
              <a:t>НИР</a:t>
            </a:r>
            <a:endParaRPr lang="ru-RU" sz="2000" dirty="0">
              <a:latin typeface="Franklin Gothic Demi" panose="020B0703020102020204" pitchFamily="34" charset="0"/>
            </a:endParaRPr>
          </a:p>
        </p:txBody>
      </p:sp>
      <p:grpSp>
        <p:nvGrpSpPr>
          <p:cNvPr id="94" name="Группа 93"/>
          <p:cNvGrpSpPr/>
          <p:nvPr/>
        </p:nvGrpSpPr>
        <p:grpSpPr>
          <a:xfrm>
            <a:off x="9203227" y="2485108"/>
            <a:ext cx="898084" cy="830232"/>
            <a:chOff x="1797098" y="4581765"/>
            <a:chExt cx="976087" cy="931728"/>
          </a:xfrm>
        </p:grpSpPr>
        <p:sp>
          <p:nvSpPr>
            <p:cNvPr id="95" name="Овал 94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797098" y="465496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72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sp>
        <p:nvSpPr>
          <p:cNvPr id="98" name="Заголовок 1"/>
          <p:cNvSpPr txBox="1">
            <a:spLocks/>
          </p:cNvSpPr>
          <p:nvPr/>
        </p:nvSpPr>
        <p:spPr>
          <a:xfrm>
            <a:off x="10238456" y="2043214"/>
            <a:ext cx="1566890" cy="4023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 smtClean="0">
                <a:latin typeface="Franklin Gothic Demi" panose="020B0703020102020204" pitchFamily="34" charset="0"/>
              </a:rPr>
              <a:t>Форумы и конференции</a:t>
            </a:r>
            <a:endParaRPr lang="ru-RU" sz="2000" dirty="0">
              <a:latin typeface="Franklin Gothic Demi" panose="020B0703020102020204" pitchFamily="34" charset="0"/>
            </a:endParaRPr>
          </a:p>
        </p:txBody>
      </p:sp>
      <p:grpSp>
        <p:nvGrpSpPr>
          <p:cNvPr id="99" name="Группа 98"/>
          <p:cNvGrpSpPr/>
          <p:nvPr/>
        </p:nvGrpSpPr>
        <p:grpSpPr>
          <a:xfrm>
            <a:off x="10461876" y="2478583"/>
            <a:ext cx="898084" cy="830232"/>
            <a:chOff x="1797098" y="4581765"/>
            <a:chExt cx="976087" cy="931728"/>
          </a:xfrm>
        </p:grpSpPr>
        <p:sp>
          <p:nvSpPr>
            <p:cNvPr id="100" name="Овал 99"/>
            <p:cNvSpPr/>
            <p:nvPr/>
          </p:nvSpPr>
          <p:spPr>
            <a:xfrm>
              <a:off x="1819276" y="4581765"/>
              <a:ext cx="931732" cy="931728"/>
            </a:xfrm>
            <a:prstGeom prst="ellipse">
              <a:avLst/>
            </a:prstGeom>
            <a:solidFill>
              <a:srgbClr val="0040C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2400" dirty="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797098" y="4654965"/>
              <a:ext cx="976087" cy="794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14</a:t>
              </a:r>
            </a:p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 шт.</a:t>
              </a:r>
              <a:endParaRPr lang="ru-RU" sz="2000" dirty="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pic>
        <p:nvPicPr>
          <p:cNvPr id="103" name="Picture 7" descr="H:\Полезное\Иконки\smashing-freebie-dashel-icon-set\PNGs\Gear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9015" y="1433256"/>
            <a:ext cx="403367" cy="41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" name="Группа 103"/>
          <p:cNvGrpSpPr/>
          <p:nvPr/>
        </p:nvGrpSpPr>
        <p:grpSpPr>
          <a:xfrm>
            <a:off x="10176494" y="1317359"/>
            <a:ext cx="1566890" cy="1119384"/>
            <a:chOff x="178557" y="1680921"/>
            <a:chExt cx="2089187" cy="1492512"/>
          </a:xfrm>
        </p:grpSpPr>
        <p:pic>
          <p:nvPicPr>
            <p:cNvPr id="105" name="Picture 3" descr="H:\Полезное\Иконки\smashing-freebie-dashel-icon-set\PNGs\Documents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130" y="1680921"/>
              <a:ext cx="858431" cy="91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Заголовок 1"/>
            <p:cNvSpPr txBox="1">
              <a:spLocks/>
            </p:cNvSpPr>
            <p:nvPr/>
          </p:nvSpPr>
          <p:spPr>
            <a:xfrm>
              <a:off x="178557" y="2636914"/>
              <a:ext cx="2089187" cy="5365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975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ru-RU" sz="2000" dirty="0"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107" name="Группа 106"/>
          <p:cNvGrpSpPr/>
          <p:nvPr/>
        </p:nvGrpSpPr>
        <p:grpSpPr>
          <a:xfrm>
            <a:off x="10360340" y="1497135"/>
            <a:ext cx="1040269" cy="678316"/>
            <a:chOff x="2947059" y="1844824"/>
            <a:chExt cx="2089187" cy="1376141"/>
          </a:xfrm>
        </p:grpSpPr>
        <p:pic>
          <p:nvPicPr>
            <p:cNvPr id="108" name="Picture 7" descr="H:\Полезное\Иконки\smashing-freebie-dashel-icon-set\PNGs\Gear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844824"/>
              <a:ext cx="741407" cy="763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Заголовок 1"/>
            <p:cNvSpPr txBox="1">
              <a:spLocks/>
            </p:cNvSpPr>
            <p:nvPr/>
          </p:nvSpPr>
          <p:spPr>
            <a:xfrm>
              <a:off x="2947059" y="2684446"/>
              <a:ext cx="2089187" cy="53651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67500" lnSpcReduction="20000"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ru-RU" sz="2000" dirty="0">
                <a:latin typeface="Franklin Gothic Demi" panose="020B0703020102020204" pitchFamily="34" charset="0"/>
              </a:endParaRP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02" name="Группа 101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11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5" name="TextBox 114"/>
          <p:cNvSpPr txBox="1"/>
          <p:nvPr/>
        </p:nvSpPr>
        <p:spPr>
          <a:xfrm>
            <a:off x="1911343" y="6227718"/>
            <a:ext cx="852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Результаты научной деятельности научной роты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87007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16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227718"/>
            <a:ext cx="852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Участие (выступления) научной роты КВВУ на форумах и конференциях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209550" y="4005583"/>
            <a:ext cx="11772899" cy="178510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Начиная с 2015 года операторы научной роты принимали участие в Международных военно-технических форумах «АРМИЯ», тематических выставках «День инноваций Министерства обороны», Московском международном Салоне изобретений и инноваций «Архимед», Международной олимпиаде курсантов по информатике, а так же других конгрессно-выставочных мероприятиях.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934" y="967557"/>
            <a:ext cx="4173689" cy="293976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31564" r="-2808" b="4585"/>
          <a:stretch/>
        </p:blipFill>
        <p:spPr>
          <a:xfrm>
            <a:off x="4711568" y="875542"/>
            <a:ext cx="3212230" cy="307654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" y="926327"/>
            <a:ext cx="4473011" cy="298200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932376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17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227718"/>
            <a:ext cx="852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Участие (выступления) научной роты КВВУ на форумах и конференциях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8" t="6339" r="4975"/>
          <a:stretch/>
        </p:blipFill>
        <p:spPr>
          <a:xfrm>
            <a:off x="7794890" y="1170861"/>
            <a:ext cx="4453065" cy="307729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772" y="958871"/>
            <a:ext cx="2767500" cy="34307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7372" y="950303"/>
            <a:ext cx="2773202" cy="33821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77511" y="3483461"/>
            <a:ext cx="1230590" cy="73148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1201" y="1213220"/>
            <a:ext cx="2456892" cy="196194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13" t="9838" r="9838" b="6294"/>
          <a:stretch/>
        </p:blipFill>
        <p:spPr>
          <a:xfrm>
            <a:off x="5681235" y="3183289"/>
            <a:ext cx="2199096" cy="144570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3" name="Прямоугольник 32"/>
          <p:cNvSpPr/>
          <p:nvPr/>
        </p:nvSpPr>
        <p:spPr>
          <a:xfrm flipH="1">
            <a:off x="302559" y="4499715"/>
            <a:ext cx="1177289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По итогам проведения конгрессно-выставочных мероприятий операторы научной роты, занявшие призовые места награждаются медалями Министерства обороны, нагрудными знаками, кубками, дипломами и грамотами, а также </a:t>
            </a:r>
            <a:r>
              <a:rPr lang="ru-RU" sz="22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благодарностью </a:t>
            </a:r>
            <a:r>
              <a:rPr lang="ru-RU" sz="22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от Министра обороны Российской Федерации.</a:t>
            </a:r>
          </a:p>
        </p:txBody>
      </p:sp>
    </p:spTree>
    <p:extLst>
      <p:ext uri="{BB962C8B-B14F-4D97-AF65-F5344CB8AC3E}">
        <p14:creationId xmlns:p14="http://schemas.microsoft.com/office/powerpoint/2010/main" val="35026286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18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7056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Условия размещения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6545167" y="1029025"/>
            <a:ext cx="4781018" cy="25078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967562" y="1057085"/>
            <a:ext cx="4730038" cy="247977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8" name="Объект 4"/>
          <p:cNvSpPr>
            <a:spLocks noGrp="1"/>
          </p:cNvSpPr>
          <p:nvPr>
            <p:ph idx="1"/>
          </p:nvPr>
        </p:nvSpPr>
        <p:spPr>
          <a:xfrm>
            <a:off x="6425217" y="859109"/>
            <a:ext cx="4897203" cy="462096"/>
          </a:xfrm>
        </p:spPr>
        <p:txBody>
          <a:bodyPr>
            <a:noAutofit/>
          </a:bodyPr>
          <a:lstStyle/>
          <a:p>
            <a:pPr marL="0" lvl="0" indent="0" algn="ctr">
              <a:buClr>
                <a:srgbClr val="FFCC00"/>
              </a:buClr>
              <a:buNone/>
              <a:tabLst>
                <a:tab pos="712788" algn="l"/>
              </a:tabLst>
              <a:defRPr/>
            </a:pPr>
            <a:r>
              <a:rPr lang="ru-RU" sz="1800" dirty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Спальные помещения </a:t>
            </a:r>
            <a:r>
              <a:rPr lang="ru-RU" sz="18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личного </a:t>
            </a:r>
            <a:r>
              <a:rPr lang="ru-RU" sz="1800" dirty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состава</a:t>
            </a:r>
          </a:p>
          <a:p>
            <a:pPr marL="349250" lvl="0" algn="just"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lvl="0" algn="just"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9" name="Объект 4"/>
          <p:cNvSpPr txBox="1">
            <a:spLocks/>
          </p:cNvSpPr>
          <p:nvPr/>
        </p:nvSpPr>
        <p:spPr>
          <a:xfrm>
            <a:off x="1177068" y="846956"/>
            <a:ext cx="4232310" cy="4890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tabLst>
                <a:tab pos="712788" algn="l"/>
              </a:tabLst>
              <a:defRPr/>
            </a:pPr>
            <a:r>
              <a:rPr lang="ru-RU" dirty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Расположение личного состава</a:t>
            </a: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960571" y="3683990"/>
            <a:ext cx="4771604" cy="236546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6588352" y="3757867"/>
            <a:ext cx="4747471" cy="228842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2" name="Объект 4"/>
          <p:cNvSpPr txBox="1">
            <a:spLocks/>
          </p:cNvSpPr>
          <p:nvPr/>
        </p:nvSpPr>
        <p:spPr>
          <a:xfrm>
            <a:off x="842779" y="3438698"/>
            <a:ext cx="4897203" cy="462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CC00"/>
              </a:buClr>
              <a:buFont typeface="Arial" panose="020B0604020202020204" pitchFamily="34" charset="0"/>
              <a:buNone/>
              <a:tabLst>
                <a:tab pos="712788" algn="l"/>
              </a:tabLst>
              <a:defRPr/>
            </a:pPr>
            <a:r>
              <a:rPr lang="ru-RU" sz="18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Чайная комната</a:t>
            </a:r>
          </a:p>
          <a:p>
            <a:pPr marL="349250" algn="just"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algn="just"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Объект 4"/>
          <p:cNvSpPr txBox="1">
            <a:spLocks/>
          </p:cNvSpPr>
          <p:nvPr/>
        </p:nvSpPr>
        <p:spPr>
          <a:xfrm>
            <a:off x="6550832" y="3448838"/>
            <a:ext cx="4897203" cy="462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FFCC00"/>
              </a:buClr>
              <a:buFont typeface="Arial" panose="020B0604020202020204" pitchFamily="34" charset="0"/>
              <a:buNone/>
              <a:tabLst>
                <a:tab pos="712788" algn="l"/>
              </a:tabLst>
              <a:defRPr/>
            </a:pPr>
            <a:r>
              <a:rPr lang="ru-RU" sz="18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Комната бытового обслуживания</a:t>
            </a:r>
          </a:p>
          <a:p>
            <a:pPr marL="349250" algn="just"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algn="just"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</a:pPr>
            <a:endParaRPr lang="ru-RU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718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19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7056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Условия размещения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930508" y="1022596"/>
            <a:ext cx="4647509" cy="24629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6561248" y="1082331"/>
            <a:ext cx="4782991" cy="246290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" name="Объект 4"/>
          <p:cNvSpPr txBox="1">
            <a:spLocks/>
          </p:cNvSpPr>
          <p:nvPr/>
        </p:nvSpPr>
        <p:spPr>
          <a:xfrm>
            <a:off x="3629585" y="802194"/>
            <a:ext cx="5283696" cy="32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Clr>
                <a:srgbClr val="FFCC00"/>
              </a:buClr>
              <a:tabLst>
                <a:tab pos="712788" algn="l"/>
              </a:tabLst>
              <a:defRPr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Расположение личного </a:t>
            </a: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состава роты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906235" y="3462432"/>
            <a:ext cx="4650487" cy="25849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9" name="Объект 4"/>
          <p:cNvSpPr txBox="1">
            <a:spLocks/>
          </p:cNvSpPr>
          <p:nvPr/>
        </p:nvSpPr>
        <p:spPr>
          <a:xfrm>
            <a:off x="536761" y="3274690"/>
            <a:ext cx="5391227" cy="3903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algn="ctr">
              <a:spcBef>
                <a:spcPct val="20000"/>
              </a:spcBef>
              <a:buClr>
                <a:srgbClr val="FFCC00"/>
              </a:buClr>
              <a:tabLst>
                <a:tab pos="712788" algn="l"/>
              </a:tabLst>
              <a:defRPr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Комната психологической разгрузки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" name="Объект 4"/>
          <p:cNvSpPr txBox="1">
            <a:spLocks/>
          </p:cNvSpPr>
          <p:nvPr/>
        </p:nvSpPr>
        <p:spPr>
          <a:xfrm>
            <a:off x="6697831" y="3295847"/>
            <a:ext cx="5639877" cy="4463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  <a:buClr>
                <a:srgbClr val="FFCC00"/>
              </a:buClr>
              <a:tabLst>
                <a:tab pos="712788" algn="l"/>
              </a:tabLst>
              <a:defRPr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Комната </a:t>
            </a: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для самостоятельной работы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lvl="0" indent="-3429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lvl="0" indent="-342900">
              <a:spcBef>
                <a:spcPct val="20000"/>
              </a:spcBef>
              <a:buClr>
                <a:srgbClr val="FFCC00"/>
              </a:buClr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lang="ru-RU" sz="2000" dirty="0">
              <a:solidFill>
                <a:schemeClr val="tx1">
                  <a:lumMod val="85000"/>
                  <a:lumOff val="15000"/>
                </a:schemeClr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lum bright="10000" contrast="40000"/>
            <a:extLst/>
          </a:blip>
          <a:stretch>
            <a:fillRect/>
          </a:stretch>
        </p:blipFill>
        <p:spPr>
          <a:xfrm>
            <a:off x="6618399" y="3467367"/>
            <a:ext cx="4761862" cy="25963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845183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1343" y="6227718"/>
            <a:ext cx="852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История образования и предназначение научной роты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269701" y="3158596"/>
            <a:ext cx="11558588" cy="2363663"/>
          </a:xfrm>
          <a:prstGeom prst="rect">
            <a:avLst/>
          </a:prstGeom>
          <a:solidFill>
            <a:schemeClr val="accent6">
              <a:lumMod val="40000"/>
              <a:lumOff val="60000"/>
              <a:alpha val="57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</p:spPr>
        <p:txBody>
          <a:bodyPr lIns="101538" tIns="40615" rIns="101538" bIns="40615"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sz="1600" dirty="0" smtClean="0">
                <a:latin typeface="Franklin Gothic Demi Cond" panose="020B0706030402020204" pitchFamily="34" charset="0"/>
              </a:rPr>
              <a:t>научная рота осуществляет прикладные научные исследования по приоритетным и перспективным направлениям развития и применения методов и средств защиты информации в Вооруженных Силах Российской Федерации;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600" dirty="0" smtClean="0">
                <a:latin typeface="Franklin Gothic Demi Cond" panose="020B0706030402020204" pitchFamily="34" charset="0"/>
              </a:rPr>
              <a:t>в повседневной деятельности научная рота руководствуется требованиями общевоинских уставов Вооруженных Сил, в вопросах боевой подготовки – программой боевой подготовки научной роты;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1600" dirty="0" smtClean="0">
                <a:latin typeface="Franklin Gothic Demi Cond" panose="020B0706030402020204" pitchFamily="34" charset="0"/>
              </a:rPr>
              <a:t>по окончании прохождения военной службы по призыву в научной роте с лицом, изъявившим желание продолжить научно-исследовательскую деятельность в научно-исследовательских организациях, высших военно-учебных заведениях Министерства обороны (воинских частях), заключается первый контракт о прохождении военной службы. При этом военнослужащему, заключившему первый контракт о прохождении военной службы, присваивается первое офицерское воинское звание «лейтенант» в соответствии с законодательством Российской Федерации.</a:t>
            </a:r>
            <a:endParaRPr lang="ru-RU" sz="1600" dirty="0">
              <a:latin typeface="Franklin Gothic Demi Cond" panose="020B07060304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143858" y="1261868"/>
            <a:ext cx="1152128" cy="1613431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>
                <a:lumMod val="75000"/>
                <a:lumOff val="25000"/>
                <a:alpha val="62000"/>
              </a:schemeClr>
            </a:outerShdw>
          </a:effectLst>
          <a:scene3d>
            <a:camera prst="perspectiveContrastingRightFacing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Положение </a:t>
            </a:r>
          </a:p>
          <a:p>
            <a:pPr algn="ctr" eaLnBrk="0" hangingPunct="0">
              <a:defRPr/>
            </a:pPr>
            <a:r>
              <a:rPr lang="ru-RU" sz="1400" b="1" dirty="0" smtClean="0"/>
              <a:t>О Научной роте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1295986" y="1283479"/>
            <a:ext cx="10551297" cy="1454423"/>
          </a:xfrm>
          <a:prstGeom prst="rect">
            <a:avLst/>
          </a:prstGeom>
          <a:solidFill>
            <a:srgbClr val="FFFF99">
              <a:alpha val="56862"/>
            </a:srgbClr>
          </a:solidFill>
          <a:ln w="12700" cmpd="sng">
            <a:solidFill>
              <a:schemeClr val="tx1"/>
            </a:solidFill>
            <a:miter lim="800000"/>
            <a:headEnd/>
            <a:tailEnd/>
          </a:ln>
        </p:spPr>
        <p:txBody>
          <a:bodyPr lIns="101538" tIns="40615" rIns="101538" bIns="40615" anchor="ctr"/>
          <a:lstStyle/>
          <a:p>
            <a:pPr algn="ctr"/>
            <a:r>
              <a:rPr lang="ru-RU" dirty="0">
                <a:latin typeface="Franklin Gothic Demi Cond" panose="020B0706030402020204" pitchFamily="34" charset="0"/>
              </a:rPr>
              <a:t>Научная рота Краснодарского высшего военного училища имени генерала армии С.М.Штеменко сформирована в интересах Восьмого управления Генерального штаба Вооруженных Сил Российской Федерации в соответствии с приказом Министра обороны Российской Федерации от 28.05.2013 года № 404 «Об утверждении Положения о научных ротах» и указанием начальника Генерального штаба от 19.05.2014 года № </a:t>
            </a:r>
            <a:r>
              <a:rPr lang="ru-RU" dirty="0" smtClean="0">
                <a:latin typeface="Franklin Gothic Demi Cond" panose="020B0706030402020204" pitchFamily="34" charset="0"/>
              </a:rPr>
              <a:t>314/10/2638:</a:t>
            </a:r>
            <a:endParaRPr lang="ru-RU" dirty="0">
              <a:latin typeface="Franklin Gothic Demi Cond" panose="020B07060304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92184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7056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Условия размещения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 descr="IMG_2393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8089" y="1024457"/>
            <a:ext cx="4638501" cy="248015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6" name="Рисунок 25" descr="DSC_0627.JPG"/>
          <p:cNvPicPr>
            <a:picLocks noChangeAspect="1"/>
          </p:cNvPicPr>
          <p:nvPr/>
        </p:nvPicPr>
        <p:blipFill>
          <a:blip r:embed="rId12" cstate="print">
            <a:lum bright="10000" contrast="40000"/>
          </a:blip>
          <a:stretch>
            <a:fillRect/>
          </a:stretch>
        </p:blipFill>
        <p:spPr>
          <a:xfrm>
            <a:off x="6632900" y="988869"/>
            <a:ext cx="4790031" cy="247764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" name="Объект 4"/>
          <p:cNvSpPr txBox="1">
            <a:spLocks/>
          </p:cNvSpPr>
          <p:nvPr/>
        </p:nvSpPr>
        <p:spPr>
          <a:xfrm>
            <a:off x="4862560" y="808261"/>
            <a:ext cx="2933822" cy="383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tabLst>
                <a:tab pos="712788" algn="l"/>
              </a:tabLst>
              <a:defRPr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Тренажерный зал</a:t>
            </a: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840917" y="3581578"/>
            <a:ext cx="4645509" cy="246200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/>
          </a:blip>
          <a:stretch>
            <a:fillRect/>
          </a:stretch>
        </p:blipFill>
        <p:spPr>
          <a:xfrm>
            <a:off x="6666700" y="3561749"/>
            <a:ext cx="4794873" cy="246682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0" name="Объект 4"/>
          <p:cNvSpPr txBox="1">
            <a:spLocks/>
          </p:cNvSpPr>
          <p:nvPr/>
        </p:nvSpPr>
        <p:spPr>
          <a:xfrm>
            <a:off x="2102404" y="3325225"/>
            <a:ext cx="7710730" cy="4101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algn="ctr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tabLst>
                <a:tab pos="712788" algn="l"/>
              </a:tabLst>
              <a:defRPr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Комната</a:t>
            </a: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информирования и 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досуга</a:t>
            </a: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16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5740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65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7056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Условия размещения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Объект 4"/>
          <p:cNvSpPr txBox="1">
            <a:spLocks/>
          </p:cNvSpPr>
          <p:nvPr/>
        </p:nvSpPr>
        <p:spPr>
          <a:xfrm>
            <a:off x="4015399" y="808261"/>
            <a:ext cx="4442804" cy="3835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tabLst>
                <a:tab pos="712788" algn="l"/>
              </a:tabLst>
              <a:defRPr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Комната для умывания и туалет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  <a:p>
            <a:pPr marL="34925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Tx/>
              <a:buFont typeface="Wingdings" pitchFamily="2" charset="2"/>
              <a:buChar char="§"/>
              <a:tabLst>
                <a:tab pos="712788" algn="l"/>
              </a:tabLst>
              <a:defRPr/>
            </a:pPr>
            <a:endParaRPr kumimoji="0" lang="ru-RU" sz="200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/>
          </a:blip>
          <a:stretch>
            <a:fillRect/>
          </a:stretch>
        </p:blipFill>
        <p:spPr>
          <a:xfrm>
            <a:off x="1214302" y="1099858"/>
            <a:ext cx="4446907" cy="261474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2" cstate="print">
            <a:extLst/>
          </a:blip>
          <a:stretch>
            <a:fillRect/>
          </a:stretch>
        </p:blipFill>
        <p:spPr>
          <a:xfrm>
            <a:off x="1214301" y="3540388"/>
            <a:ext cx="4446907" cy="252136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3" cstate="print">
            <a:extLst/>
          </a:blip>
          <a:stretch>
            <a:fillRect/>
          </a:stretch>
        </p:blipFill>
        <p:spPr>
          <a:xfrm>
            <a:off x="6601036" y="3540388"/>
            <a:ext cx="4397190" cy="25319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4" name="Рисунок 33"/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36" y="1128298"/>
            <a:ext cx="4397190" cy="25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58140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22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7056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Распорядок дня научной роты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742423"/>
              </p:ext>
            </p:extLst>
          </p:nvPr>
        </p:nvGraphicFramePr>
        <p:xfrm>
          <a:off x="0" y="910660"/>
          <a:ext cx="12201672" cy="504227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40182"/>
                <a:gridCol w="2782560"/>
                <a:gridCol w="1987610"/>
                <a:gridCol w="1635656"/>
                <a:gridCol w="1635656"/>
                <a:gridCol w="1784352"/>
                <a:gridCol w="1635656"/>
              </a:tblGrid>
              <a:tr h="452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№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п/п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Мероприятия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Понедельник – пятница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Суббота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Воскресенье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Продолж.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(мин)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5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Общий подъем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6.00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6.00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Туалет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6.05-6.10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6.05-6.10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3.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Утренняя физическая зарядка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6.10-7.00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6.10-7.00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50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4.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Уборка, заправка постелей, туалет, чистка обуви, мытьё рук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7.00-7.45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7.00-7.45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7.00-7.30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45/45/30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92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5.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Утренний осмотр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7.45-7.55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7.45-7.55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7.30-7.40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66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Завтрак 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8.05-8.20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8.05-8.20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7.55-8.10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8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Информирование, тренировки (по строевой подготовке, РХБЗ)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8.20-8.50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8.20-8.50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9.00-13.45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согласно плана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выходного дня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30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05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8.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Развод на занятия, инструктаж личного состава перед занятиями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8.50-9.00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8.50-9.00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9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9.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Научная работа (учебные занятия)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1 - 2 час</a:t>
                      </a:r>
                    </a:p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3 - 4 час</a:t>
                      </a:r>
                    </a:p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5 - 6 час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9.00-10.30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10.45-12.15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12.30-14.00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9.00-10.30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10.45-12.15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12.30-14.00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90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90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9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41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10.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Следование в подразделение, чистка обуви, мытьё рук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14.00-14.10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14.00-14.10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1063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23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7056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Распорядок дня научной роты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5591195"/>
              </p:ext>
            </p:extLst>
          </p:nvPr>
        </p:nvGraphicFramePr>
        <p:xfrm>
          <a:off x="26625" y="910661"/>
          <a:ext cx="12165375" cy="504226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737980"/>
                <a:gridCol w="2774283"/>
                <a:gridCol w="1981696"/>
                <a:gridCol w="1630791"/>
                <a:gridCol w="1630791"/>
                <a:gridCol w="1779043"/>
                <a:gridCol w="1630791"/>
              </a:tblGrid>
              <a:tr h="3030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11.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Обед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14.10-14.25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14.10-14.25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14.10-14.25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  <a:ea typeface="+mn-ea"/>
                        </a:rPr>
                        <a:t>25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35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12.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Личное время,</a:t>
                      </a:r>
                      <a:r>
                        <a:rPr lang="ru-RU" sz="1200" b="0" spc="-1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отдых (сон)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14.25-15.10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14.25-14.50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14.30-18.50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согласно плана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выходного дня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45/35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869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13.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Развод на занятия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15.10-15.20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highlight>
                            <a:srgbClr val="FF0000"/>
                          </a:highlight>
                          <a:latin typeface="Franklin Gothic Demi" panose="020B0703020102020204" pitchFamily="34" charset="0"/>
                        </a:rPr>
                        <a:t> 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1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14.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Развод на парково-хозяйственный день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15.10-15.20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15.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Научная работа</a:t>
                      </a:r>
                    </a:p>
                    <a:p>
                      <a:pPr marL="7620" marR="22860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(учебные занятия)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22860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7 час</a:t>
                      </a:r>
                    </a:p>
                    <a:p>
                      <a:pPr marR="22860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8 час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15.20-16.20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16.30-17.30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15.20-18.35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согласно плана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пхд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60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60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97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16.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Спортивно-массовая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работа (</a:t>
                      </a:r>
                      <a:r>
                        <a:rPr lang="ru-RU" sz="1200" b="0" dirty="0" err="1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вт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, </a:t>
                      </a:r>
                      <a:r>
                        <a:rPr lang="ru-RU" sz="1200" b="0" dirty="0" err="1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чт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)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17.45-18.35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50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0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Воспитательная и культурно-досуговая 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работа (</a:t>
                      </a:r>
                      <a:r>
                        <a:rPr lang="ru-RU" sz="1200" b="0" dirty="0" err="1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пн</a:t>
                      </a:r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, ср)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10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17.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Туалет, чистка обуви, подготовка к ужину, мытьё рук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18.35-18.55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18.35-18.55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18.35-18.55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18.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Ужин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18.55-19.15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18.55-19.15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18.55-19.15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5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19.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Личное время, просмотр телепередач (информационных новостей)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19.15-21.00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19.15-22.00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19.15-21.10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105/165/115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20.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Вечерняя прогулка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21.00-21.10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22.00-22.10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94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21.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Вечерняя поверка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21.20-21.30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22.20-22.30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21.20-21.30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10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4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22.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Вечерний туалет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21.30-22.00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22.30-23.00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21.30-22.00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30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22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23.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7620" marR="22860" indent="-51435" algn="just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Отбой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22.00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23.00</a:t>
                      </a:r>
                      <a:endParaRPr lang="ru-RU" sz="1200" b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22.00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bg1"/>
                          </a:solidFill>
                          <a:effectLst/>
                          <a:latin typeface="Franklin Gothic Demi" panose="020B0703020102020204" pitchFamily="34" charset="0"/>
                        </a:rPr>
                        <a:t> 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Demi" panose="020B0703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6093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Рисунок 10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1343" y="6093248"/>
            <a:ext cx="852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Выпуски научной роты по годам (призывы весна, осень) с процентным показателем военнослужащих, заключивших контракт с Минобороны России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graphicFrame>
        <p:nvGraphicFramePr>
          <p:cNvPr id="127" name="Диаграмма 126"/>
          <p:cNvGraphicFramePr/>
          <p:nvPr>
            <p:extLst>
              <p:ext uri="{D42A27DB-BD31-4B8C-83A1-F6EECF244321}">
                <p14:modId xmlns:p14="http://schemas.microsoft.com/office/powerpoint/2010/main" val="2110817546"/>
              </p:ext>
            </p:extLst>
          </p:nvPr>
        </p:nvGraphicFramePr>
        <p:xfrm>
          <a:off x="623243" y="1464916"/>
          <a:ext cx="1511362" cy="141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28" name="TextBox 127"/>
          <p:cNvSpPr txBox="1"/>
          <p:nvPr/>
        </p:nvSpPr>
        <p:spPr>
          <a:xfrm>
            <a:off x="1391801" y="2055763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22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76058" y="1741505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Franklin Gothic Demi" panose="020B0703020102020204" pitchFamily="34" charset="0"/>
              </a:rPr>
              <a:t>8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pic>
        <p:nvPicPr>
          <p:cNvPr id="130" name="Picture 3" descr="H:\Фото К\ofic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566" y="1619898"/>
            <a:ext cx="494282" cy="6830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xtLst/>
        </p:spPr>
      </p:pic>
      <p:sp>
        <p:nvSpPr>
          <p:cNvPr id="131" name="Прямоугольник 5"/>
          <p:cNvSpPr/>
          <p:nvPr/>
        </p:nvSpPr>
        <p:spPr>
          <a:xfrm>
            <a:off x="2221578" y="2378700"/>
            <a:ext cx="228205" cy="482975"/>
          </a:xfrm>
          <a:custGeom>
            <a:avLst/>
            <a:gdLst>
              <a:gd name="connsiteX0" fmla="*/ 0 w 708744"/>
              <a:gd name="connsiteY0" fmla="*/ 0 h 1152128"/>
              <a:gd name="connsiteX1" fmla="*/ 708744 w 708744"/>
              <a:gd name="connsiteY1" fmla="*/ 0 h 1152128"/>
              <a:gd name="connsiteX2" fmla="*/ 708744 w 708744"/>
              <a:gd name="connsiteY2" fmla="*/ 1152128 h 1152128"/>
              <a:gd name="connsiteX3" fmla="*/ 0 w 708744"/>
              <a:gd name="connsiteY3" fmla="*/ 1152128 h 1152128"/>
              <a:gd name="connsiteX4" fmla="*/ 0 w 708744"/>
              <a:gd name="connsiteY4" fmla="*/ 0 h 1152128"/>
              <a:gd name="connsiteX0" fmla="*/ 0 w 708744"/>
              <a:gd name="connsiteY0" fmla="*/ 0 h 1152128"/>
              <a:gd name="connsiteX1" fmla="*/ 292708 w 708744"/>
              <a:gd name="connsiteY1" fmla="*/ 1587 h 1152128"/>
              <a:gd name="connsiteX2" fmla="*/ 708744 w 708744"/>
              <a:gd name="connsiteY2" fmla="*/ 0 h 1152128"/>
              <a:gd name="connsiteX3" fmla="*/ 708744 w 708744"/>
              <a:gd name="connsiteY3" fmla="*/ 1152128 h 1152128"/>
              <a:gd name="connsiteX4" fmla="*/ 0 w 708744"/>
              <a:gd name="connsiteY4" fmla="*/ 1152128 h 1152128"/>
              <a:gd name="connsiteX5" fmla="*/ 0 w 708744"/>
              <a:gd name="connsiteY5" fmla="*/ 0 h 1152128"/>
              <a:gd name="connsiteX0" fmla="*/ 0 w 708744"/>
              <a:gd name="connsiteY0" fmla="*/ 239713 h 1391841"/>
              <a:gd name="connsiteX1" fmla="*/ 36890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  <a:gd name="connsiteX0" fmla="*/ 0 w 708744"/>
              <a:gd name="connsiteY0" fmla="*/ 239713 h 1391841"/>
              <a:gd name="connsiteX1" fmla="*/ 34985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744" h="1391841">
                <a:moveTo>
                  <a:pt x="0" y="239713"/>
                </a:moveTo>
                <a:lnTo>
                  <a:pt x="349858" y="0"/>
                </a:lnTo>
                <a:lnTo>
                  <a:pt x="708744" y="239713"/>
                </a:lnTo>
                <a:lnTo>
                  <a:pt x="708744" y="1391841"/>
                </a:lnTo>
                <a:lnTo>
                  <a:pt x="0" y="1391841"/>
                </a:lnTo>
                <a:lnTo>
                  <a:pt x="0" y="23971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32" name="5-конечная звезда 131"/>
          <p:cNvSpPr/>
          <p:nvPr/>
        </p:nvSpPr>
        <p:spPr>
          <a:xfrm>
            <a:off x="2354378" y="2734477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33" name="5-конечная звезда 132"/>
          <p:cNvSpPr/>
          <p:nvPr/>
        </p:nvSpPr>
        <p:spPr>
          <a:xfrm>
            <a:off x="2264378" y="2734477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34" name="Picture 4" descr="H:\Фото К\oficer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354" y="1750847"/>
            <a:ext cx="495315" cy="55158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xtLst/>
        </p:spPr>
      </p:pic>
      <p:cxnSp>
        <p:nvCxnSpPr>
          <p:cNvPr id="135" name="Прямая соединительная линия 134"/>
          <p:cNvCxnSpPr/>
          <p:nvPr/>
        </p:nvCxnSpPr>
        <p:spPr>
          <a:xfrm>
            <a:off x="705565" y="2055763"/>
            <a:ext cx="25504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единительная линия 135"/>
          <p:cNvCxnSpPr/>
          <p:nvPr/>
        </p:nvCxnSpPr>
        <p:spPr>
          <a:xfrm>
            <a:off x="1891732" y="2076051"/>
            <a:ext cx="15199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Прямоугольник 136"/>
          <p:cNvSpPr/>
          <p:nvPr/>
        </p:nvSpPr>
        <p:spPr>
          <a:xfrm>
            <a:off x="90153" y="1096280"/>
            <a:ext cx="28049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2015 г. (набор осень - 2014)</a:t>
            </a:r>
            <a:endParaRPr lang="ru-RU" sz="1600" dirty="0">
              <a:latin typeface="Franklin Gothic Demi" panose="020B0703020102020204" pitchFamily="34" charset="0"/>
            </a:endParaRPr>
          </a:p>
        </p:txBody>
      </p:sp>
      <p:graphicFrame>
        <p:nvGraphicFramePr>
          <p:cNvPr id="182" name="Диаграмма 181"/>
          <p:cNvGraphicFramePr/>
          <p:nvPr>
            <p:extLst>
              <p:ext uri="{D42A27DB-BD31-4B8C-83A1-F6EECF244321}">
                <p14:modId xmlns:p14="http://schemas.microsoft.com/office/powerpoint/2010/main" val="1251957119"/>
              </p:ext>
            </p:extLst>
          </p:nvPr>
        </p:nvGraphicFramePr>
        <p:xfrm>
          <a:off x="3392723" y="1457225"/>
          <a:ext cx="1511362" cy="141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83" name="TextBox 182"/>
          <p:cNvSpPr txBox="1"/>
          <p:nvPr/>
        </p:nvSpPr>
        <p:spPr>
          <a:xfrm>
            <a:off x="4161281" y="2048072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45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sp>
        <p:nvSpPr>
          <p:cNvPr id="184" name="TextBox 183"/>
          <p:cNvSpPr txBox="1"/>
          <p:nvPr/>
        </p:nvSpPr>
        <p:spPr>
          <a:xfrm>
            <a:off x="3660135" y="1666177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15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pic>
        <p:nvPicPr>
          <p:cNvPr id="185" name="Picture 3" descr="H:\Фото К\ofic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46" y="1612207"/>
            <a:ext cx="494282" cy="6830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xtLst/>
        </p:spPr>
      </p:pic>
      <p:sp>
        <p:nvSpPr>
          <p:cNvPr id="186" name="Прямоугольник 5"/>
          <p:cNvSpPr/>
          <p:nvPr/>
        </p:nvSpPr>
        <p:spPr>
          <a:xfrm>
            <a:off x="4991058" y="2371009"/>
            <a:ext cx="228205" cy="482975"/>
          </a:xfrm>
          <a:custGeom>
            <a:avLst/>
            <a:gdLst>
              <a:gd name="connsiteX0" fmla="*/ 0 w 708744"/>
              <a:gd name="connsiteY0" fmla="*/ 0 h 1152128"/>
              <a:gd name="connsiteX1" fmla="*/ 708744 w 708744"/>
              <a:gd name="connsiteY1" fmla="*/ 0 h 1152128"/>
              <a:gd name="connsiteX2" fmla="*/ 708744 w 708744"/>
              <a:gd name="connsiteY2" fmla="*/ 1152128 h 1152128"/>
              <a:gd name="connsiteX3" fmla="*/ 0 w 708744"/>
              <a:gd name="connsiteY3" fmla="*/ 1152128 h 1152128"/>
              <a:gd name="connsiteX4" fmla="*/ 0 w 708744"/>
              <a:gd name="connsiteY4" fmla="*/ 0 h 1152128"/>
              <a:gd name="connsiteX0" fmla="*/ 0 w 708744"/>
              <a:gd name="connsiteY0" fmla="*/ 0 h 1152128"/>
              <a:gd name="connsiteX1" fmla="*/ 292708 w 708744"/>
              <a:gd name="connsiteY1" fmla="*/ 1587 h 1152128"/>
              <a:gd name="connsiteX2" fmla="*/ 708744 w 708744"/>
              <a:gd name="connsiteY2" fmla="*/ 0 h 1152128"/>
              <a:gd name="connsiteX3" fmla="*/ 708744 w 708744"/>
              <a:gd name="connsiteY3" fmla="*/ 1152128 h 1152128"/>
              <a:gd name="connsiteX4" fmla="*/ 0 w 708744"/>
              <a:gd name="connsiteY4" fmla="*/ 1152128 h 1152128"/>
              <a:gd name="connsiteX5" fmla="*/ 0 w 708744"/>
              <a:gd name="connsiteY5" fmla="*/ 0 h 1152128"/>
              <a:gd name="connsiteX0" fmla="*/ 0 w 708744"/>
              <a:gd name="connsiteY0" fmla="*/ 239713 h 1391841"/>
              <a:gd name="connsiteX1" fmla="*/ 36890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  <a:gd name="connsiteX0" fmla="*/ 0 w 708744"/>
              <a:gd name="connsiteY0" fmla="*/ 239713 h 1391841"/>
              <a:gd name="connsiteX1" fmla="*/ 34985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744" h="1391841">
                <a:moveTo>
                  <a:pt x="0" y="239713"/>
                </a:moveTo>
                <a:lnTo>
                  <a:pt x="349858" y="0"/>
                </a:lnTo>
                <a:lnTo>
                  <a:pt x="708744" y="239713"/>
                </a:lnTo>
                <a:lnTo>
                  <a:pt x="708744" y="1391841"/>
                </a:lnTo>
                <a:lnTo>
                  <a:pt x="0" y="1391841"/>
                </a:lnTo>
                <a:lnTo>
                  <a:pt x="0" y="23971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87" name="5-конечная звезда 186"/>
          <p:cNvSpPr/>
          <p:nvPr/>
        </p:nvSpPr>
        <p:spPr>
          <a:xfrm>
            <a:off x="5123858" y="2726786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88" name="5-конечная звезда 187"/>
          <p:cNvSpPr/>
          <p:nvPr/>
        </p:nvSpPr>
        <p:spPr>
          <a:xfrm>
            <a:off x="5033858" y="2726786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89" name="Picture 4" descr="H:\Фото К\oficer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34" y="1743156"/>
            <a:ext cx="495315" cy="55158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xtLst/>
        </p:spPr>
      </p:pic>
      <p:cxnSp>
        <p:nvCxnSpPr>
          <p:cNvPr id="190" name="Прямая соединительная линия 189"/>
          <p:cNvCxnSpPr/>
          <p:nvPr/>
        </p:nvCxnSpPr>
        <p:spPr>
          <a:xfrm>
            <a:off x="3475045" y="2048072"/>
            <a:ext cx="25504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Прямая соединительная линия 190"/>
          <p:cNvCxnSpPr/>
          <p:nvPr/>
        </p:nvCxnSpPr>
        <p:spPr>
          <a:xfrm>
            <a:off x="4661212" y="2068360"/>
            <a:ext cx="15199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Прямоугольник 191"/>
          <p:cNvSpPr/>
          <p:nvPr/>
        </p:nvSpPr>
        <p:spPr>
          <a:xfrm>
            <a:off x="3795693" y="1088589"/>
            <a:ext cx="843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2016 г.</a:t>
            </a:r>
            <a:endParaRPr lang="ru-RU" sz="1600" dirty="0">
              <a:latin typeface="Franklin Gothic Demi" panose="020B0703020102020204" pitchFamily="34" charset="0"/>
            </a:endParaRPr>
          </a:p>
        </p:txBody>
      </p:sp>
      <p:graphicFrame>
        <p:nvGraphicFramePr>
          <p:cNvPr id="193" name="Диаграмма 192"/>
          <p:cNvGraphicFramePr/>
          <p:nvPr>
            <p:extLst>
              <p:ext uri="{D42A27DB-BD31-4B8C-83A1-F6EECF244321}">
                <p14:modId xmlns:p14="http://schemas.microsoft.com/office/powerpoint/2010/main" val="2066705251"/>
              </p:ext>
            </p:extLst>
          </p:nvPr>
        </p:nvGraphicFramePr>
        <p:xfrm>
          <a:off x="6172105" y="1423965"/>
          <a:ext cx="1511362" cy="141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94" name="TextBox 193"/>
          <p:cNvSpPr txBox="1"/>
          <p:nvPr/>
        </p:nvSpPr>
        <p:spPr>
          <a:xfrm>
            <a:off x="6940663" y="2014812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32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6424920" y="1700554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28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pic>
        <p:nvPicPr>
          <p:cNvPr id="196" name="Picture 3" descr="H:\Фото К\ofic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428" y="1578947"/>
            <a:ext cx="494282" cy="6830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xtLst/>
        </p:spPr>
      </p:pic>
      <p:sp>
        <p:nvSpPr>
          <p:cNvPr id="197" name="Прямоугольник 5"/>
          <p:cNvSpPr/>
          <p:nvPr/>
        </p:nvSpPr>
        <p:spPr>
          <a:xfrm>
            <a:off x="7770440" y="2337749"/>
            <a:ext cx="228205" cy="482975"/>
          </a:xfrm>
          <a:custGeom>
            <a:avLst/>
            <a:gdLst>
              <a:gd name="connsiteX0" fmla="*/ 0 w 708744"/>
              <a:gd name="connsiteY0" fmla="*/ 0 h 1152128"/>
              <a:gd name="connsiteX1" fmla="*/ 708744 w 708744"/>
              <a:gd name="connsiteY1" fmla="*/ 0 h 1152128"/>
              <a:gd name="connsiteX2" fmla="*/ 708744 w 708744"/>
              <a:gd name="connsiteY2" fmla="*/ 1152128 h 1152128"/>
              <a:gd name="connsiteX3" fmla="*/ 0 w 708744"/>
              <a:gd name="connsiteY3" fmla="*/ 1152128 h 1152128"/>
              <a:gd name="connsiteX4" fmla="*/ 0 w 708744"/>
              <a:gd name="connsiteY4" fmla="*/ 0 h 1152128"/>
              <a:gd name="connsiteX0" fmla="*/ 0 w 708744"/>
              <a:gd name="connsiteY0" fmla="*/ 0 h 1152128"/>
              <a:gd name="connsiteX1" fmla="*/ 292708 w 708744"/>
              <a:gd name="connsiteY1" fmla="*/ 1587 h 1152128"/>
              <a:gd name="connsiteX2" fmla="*/ 708744 w 708744"/>
              <a:gd name="connsiteY2" fmla="*/ 0 h 1152128"/>
              <a:gd name="connsiteX3" fmla="*/ 708744 w 708744"/>
              <a:gd name="connsiteY3" fmla="*/ 1152128 h 1152128"/>
              <a:gd name="connsiteX4" fmla="*/ 0 w 708744"/>
              <a:gd name="connsiteY4" fmla="*/ 1152128 h 1152128"/>
              <a:gd name="connsiteX5" fmla="*/ 0 w 708744"/>
              <a:gd name="connsiteY5" fmla="*/ 0 h 1152128"/>
              <a:gd name="connsiteX0" fmla="*/ 0 w 708744"/>
              <a:gd name="connsiteY0" fmla="*/ 239713 h 1391841"/>
              <a:gd name="connsiteX1" fmla="*/ 36890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  <a:gd name="connsiteX0" fmla="*/ 0 w 708744"/>
              <a:gd name="connsiteY0" fmla="*/ 239713 h 1391841"/>
              <a:gd name="connsiteX1" fmla="*/ 34985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744" h="1391841">
                <a:moveTo>
                  <a:pt x="0" y="239713"/>
                </a:moveTo>
                <a:lnTo>
                  <a:pt x="349858" y="0"/>
                </a:lnTo>
                <a:lnTo>
                  <a:pt x="708744" y="239713"/>
                </a:lnTo>
                <a:lnTo>
                  <a:pt x="708744" y="1391841"/>
                </a:lnTo>
                <a:lnTo>
                  <a:pt x="0" y="1391841"/>
                </a:lnTo>
                <a:lnTo>
                  <a:pt x="0" y="23971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98" name="5-конечная звезда 197"/>
          <p:cNvSpPr/>
          <p:nvPr/>
        </p:nvSpPr>
        <p:spPr>
          <a:xfrm>
            <a:off x="7903240" y="2693526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99" name="5-конечная звезда 198"/>
          <p:cNvSpPr/>
          <p:nvPr/>
        </p:nvSpPr>
        <p:spPr>
          <a:xfrm>
            <a:off x="7813240" y="2693526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00" name="Picture 4" descr="H:\Фото К\oficer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216" y="1709896"/>
            <a:ext cx="495315" cy="55158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xtLst/>
        </p:spPr>
      </p:pic>
      <p:cxnSp>
        <p:nvCxnSpPr>
          <p:cNvPr id="201" name="Прямая соединительная линия 200"/>
          <p:cNvCxnSpPr/>
          <p:nvPr/>
        </p:nvCxnSpPr>
        <p:spPr>
          <a:xfrm>
            <a:off x="6254427" y="2014812"/>
            <a:ext cx="25504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Прямая соединительная линия 201"/>
          <p:cNvCxnSpPr/>
          <p:nvPr/>
        </p:nvCxnSpPr>
        <p:spPr>
          <a:xfrm>
            <a:off x="7440594" y="2035100"/>
            <a:ext cx="15199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Прямоугольник 202"/>
          <p:cNvSpPr/>
          <p:nvPr/>
        </p:nvSpPr>
        <p:spPr>
          <a:xfrm>
            <a:off x="6575075" y="1055329"/>
            <a:ext cx="843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2017 г.</a:t>
            </a:r>
            <a:endParaRPr lang="ru-RU" sz="1600" dirty="0">
              <a:latin typeface="Franklin Gothic Demi" panose="020B0703020102020204" pitchFamily="34" charset="0"/>
            </a:endParaRPr>
          </a:p>
        </p:txBody>
      </p:sp>
      <p:graphicFrame>
        <p:nvGraphicFramePr>
          <p:cNvPr id="204" name="Диаграмма 203"/>
          <p:cNvGraphicFramePr/>
          <p:nvPr>
            <p:extLst>
              <p:ext uri="{D42A27DB-BD31-4B8C-83A1-F6EECF244321}">
                <p14:modId xmlns:p14="http://schemas.microsoft.com/office/powerpoint/2010/main" val="1078425744"/>
              </p:ext>
            </p:extLst>
          </p:nvPr>
        </p:nvGraphicFramePr>
        <p:xfrm>
          <a:off x="650961" y="3673622"/>
          <a:ext cx="1511362" cy="141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205" name="TextBox 204"/>
          <p:cNvSpPr txBox="1"/>
          <p:nvPr/>
        </p:nvSpPr>
        <p:spPr>
          <a:xfrm>
            <a:off x="1419519" y="3954764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Franklin Gothic Demi" panose="020B0703020102020204" pitchFamily="34" charset="0"/>
              </a:rPr>
              <a:t>4</a:t>
            </a:r>
            <a:r>
              <a:rPr lang="ru-RU" dirty="0" smtClean="0">
                <a:latin typeface="Franklin Gothic Demi" panose="020B0703020102020204" pitchFamily="34" charset="0"/>
              </a:rPr>
              <a:t>0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903776" y="3950211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60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pic>
        <p:nvPicPr>
          <p:cNvPr id="207" name="Picture 3" descr="H:\Фото К\ofic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284" y="3828604"/>
            <a:ext cx="494282" cy="6830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xtLst/>
        </p:spPr>
      </p:pic>
      <p:sp>
        <p:nvSpPr>
          <p:cNvPr id="208" name="Прямоугольник 5"/>
          <p:cNvSpPr/>
          <p:nvPr/>
        </p:nvSpPr>
        <p:spPr>
          <a:xfrm>
            <a:off x="2249296" y="4587406"/>
            <a:ext cx="228205" cy="482975"/>
          </a:xfrm>
          <a:custGeom>
            <a:avLst/>
            <a:gdLst>
              <a:gd name="connsiteX0" fmla="*/ 0 w 708744"/>
              <a:gd name="connsiteY0" fmla="*/ 0 h 1152128"/>
              <a:gd name="connsiteX1" fmla="*/ 708744 w 708744"/>
              <a:gd name="connsiteY1" fmla="*/ 0 h 1152128"/>
              <a:gd name="connsiteX2" fmla="*/ 708744 w 708744"/>
              <a:gd name="connsiteY2" fmla="*/ 1152128 h 1152128"/>
              <a:gd name="connsiteX3" fmla="*/ 0 w 708744"/>
              <a:gd name="connsiteY3" fmla="*/ 1152128 h 1152128"/>
              <a:gd name="connsiteX4" fmla="*/ 0 w 708744"/>
              <a:gd name="connsiteY4" fmla="*/ 0 h 1152128"/>
              <a:gd name="connsiteX0" fmla="*/ 0 w 708744"/>
              <a:gd name="connsiteY0" fmla="*/ 0 h 1152128"/>
              <a:gd name="connsiteX1" fmla="*/ 292708 w 708744"/>
              <a:gd name="connsiteY1" fmla="*/ 1587 h 1152128"/>
              <a:gd name="connsiteX2" fmla="*/ 708744 w 708744"/>
              <a:gd name="connsiteY2" fmla="*/ 0 h 1152128"/>
              <a:gd name="connsiteX3" fmla="*/ 708744 w 708744"/>
              <a:gd name="connsiteY3" fmla="*/ 1152128 h 1152128"/>
              <a:gd name="connsiteX4" fmla="*/ 0 w 708744"/>
              <a:gd name="connsiteY4" fmla="*/ 1152128 h 1152128"/>
              <a:gd name="connsiteX5" fmla="*/ 0 w 708744"/>
              <a:gd name="connsiteY5" fmla="*/ 0 h 1152128"/>
              <a:gd name="connsiteX0" fmla="*/ 0 w 708744"/>
              <a:gd name="connsiteY0" fmla="*/ 239713 h 1391841"/>
              <a:gd name="connsiteX1" fmla="*/ 36890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  <a:gd name="connsiteX0" fmla="*/ 0 w 708744"/>
              <a:gd name="connsiteY0" fmla="*/ 239713 h 1391841"/>
              <a:gd name="connsiteX1" fmla="*/ 34985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744" h="1391841">
                <a:moveTo>
                  <a:pt x="0" y="239713"/>
                </a:moveTo>
                <a:lnTo>
                  <a:pt x="349858" y="0"/>
                </a:lnTo>
                <a:lnTo>
                  <a:pt x="708744" y="239713"/>
                </a:lnTo>
                <a:lnTo>
                  <a:pt x="708744" y="1391841"/>
                </a:lnTo>
                <a:lnTo>
                  <a:pt x="0" y="1391841"/>
                </a:lnTo>
                <a:lnTo>
                  <a:pt x="0" y="23971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09" name="5-конечная звезда 208"/>
          <p:cNvSpPr/>
          <p:nvPr/>
        </p:nvSpPr>
        <p:spPr>
          <a:xfrm>
            <a:off x="2382096" y="4943183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10" name="5-конечная звезда 209"/>
          <p:cNvSpPr/>
          <p:nvPr/>
        </p:nvSpPr>
        <p:spPr>
          <a:xfrm>
            <a:off x="2292096" y="4943183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11" name="Picture 4" descr="H:\Фото К\oficer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72" y="3959553"/>
            <a:ext cx="495315" cy="55158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xtLst/>
        </p:spPr>
      </p:pic>
      <p:cxnSp>
        <p:nvCxnSpPr>
          <p:cNvPr id="212" name="Прямая соединительная линия 211"/>
          <p:cNvCxnSpPr/>
          <p:nvPr/>
        </p:nvCxnSpPr>
        <p:spPr>
          <a:xfrm>
            <a:off x="733283" y="4264469"/>
            <a:ext cx="25504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Прямая соединительная линия 212"/>
          <p:cNvCxnSpPr/>
          <p:nvPr/>
        </p:nvCxnSpPr>
        <p:spPr>
          <a:xfrm>
            <a:off x="1919450" y="4284757"/>
            <a:ext cx="15199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Прямоугольник 213"/>
          <p:cNvSpPr/>
          <p:nvPr/>
        </p:nvSpPr>
        <p:spPr>
          <a:xfrm>
            <a:off x="1053931" y="3304986"/>
            <a:ext cx="843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2018 г.</a:t>
            </a:r>
            <a:endParaRPr lang="ru-RU" sz="1600" dirty="0">
              <a:latin typeface="Franklin Gothic Demi" panose="020B0703020102020204" pitchFamily="34" charset="0"/>
            </a:endParaRPr>
          </a:p>
        </p:txBody>
      </p:sp>
      <p:graphicFrame>
        <p:nvGraphicFramePr>
          <p:cNvPr id="215" name="Диаграмма 214"/>
          <p:cNvGraphicFramePr/>
          <p:nvPr>
            <p:extLst>
              <p:ext uri="{D42A27DB-BD31-4B8C-83A1-F6EECF244321}">
                <p14:modId xmlns:p14="http://schemas.microsoft.com/office/powerpoint/2010/main" val="3274980496"/>
              </p:ext>
            </p:extLst>
          </p:nvPr>
        </p:nvGraphicFramePr>
        <p:xfrm>
          <a:off x="3395593" y="3663565"/>
          <a:ext cx="1511362" cy="141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216" name="TextBox 215"/>
          <p:cNvSpPr txBox="1"/>
          <p:nvPr/>
        </p:nvSpPr>
        <p:spPr>
          <a:xfrm>
            <a:off x="4164151" y="4254412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22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sp>
        <p:nvSpPr>
          <p:cNvPr id="217" name="TextBox 216"/>
          <p:cNvSpPr txBox="1"/>
          <p:nvPr/>
        </p:nvSpPr>
        <p:spPr>
          <a:xfrm>
            <a:off x="3648408" y="3940154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18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pic>
        <p:nvPicPr>
          <p:cNvPr id="218" name="Picture 3" descr="H:\Фото К\ofic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16" y="3818547"/>
            <a:ext cx="494282" cy="6830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xtLst/>
        </p:spPr>
      </p:pic>
      <p:sp>
        <p:nvSpPr>
          <p:cNvPr id="219" name="Прямоугольник 5"/>
          <p:cNvSpPr/>
          <p:nvPr/>
        </p:nvSpPr>
        <p:spPr>
          <a:xfrm>
            <a:off x="4993928" y="4577349"/>
            <a:ext cx="228205" cy="482975"/>
          </a:xfrm>
          <a:custGeom>
            <a:avLst/>
            <a:gdLst>
              <a:gd name="connsiteX0" fmla="*/ 0 w 708744"/>
              <a:gd name="connsiteY0" fmla="*/ 0 h 1152128"/>
              <a:gd name="connsiteX1" fmla="*/ 708744 w 708744"/>
              <a:gd name="connsiteY1" fmla="*/ 0 h 1152128"/>
              <a:gd name="connsiteX2" fmla="*/ 708744 w 708744"/>
              <a:gd name="connsiteY2" fmla="*/ 1152128 h 1152128"/>
              <a:gd name="connsiteX3" fmla="*/ 0 w 708744"/>
              <a:gd name="connsiteY3" fmla="*/ 1152128 h 1152128"/>
              <a:gd name="connsiteX4" fmla="*/ 0 w 708744"/>
              <a:gd name="connsiteY4" fmla="*/ 0 h 1152128"/>
              <a:gd name="connsiteX0" fmla="*/ 0 w 708744"/>
              <a:gd name="connsiteY0" fmla="*/ 0 h 1152128"/>
              <a:gd name="connsiteX1" fmla="*/ 292708 w 708744"/>
              <a:gd name="connsiteY1" fmla="*/ 1587 h 1152128"/>
              <a:gd name="connsiteX2" fmla="*/ 708744 w 708744"/>
              <a:gd name="connsiteY2" fmla="*/ 0 h 1152128"/>
              <a:gd name="connsiteX3" fmla="*/ 708744 w 708744"/>
              <a:gd name="connsiteY3" fmla="*/ 1152128 h 1152128"/>
              <a:gd name="connsiteX4" fmla="*/ 0 w 708744"/>
              <a:gd name="connsiteY4" fmla="*/ 1152128 h 1152128"/>
              <a:gd name="connsiteX5" fmla="*/ 0 w 708744"/>
              <a:gd name="connsiteY5" fmla="*/ 0 h 1152128"/>
              <a:gd name="connsiteX0" fmla="*/ 0 w 708744"/>
              <a:gd name="connsiteY0" fmla="*/ 239713 h 1391841"/>
              <a:gd name="connsiteX1" fmla="*/ 36890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  <a:gd name="connsiteX0" fmla="*/ 0 w 708744"/>
              <a:gd name="connsiteY0" fmla="*/ 239713 h 1391841"/>
              <a:gd name="connsiteX1" fmla="*/ 34985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744" h="1391841">
                <a:moveTo>
                  <a:pt x="0" y="239713"/>
                </a:moveTo>
                <a:lnTo>
                  <a:pt x="349858" y="0"/>
                </a:lnTo>
                <a:lnTo>
                  <a:pt x="708744" y="239713"/>
                </a:lnTo>
                <a:lnTo>
                  <a:pt x="708744" y="1391841"/>
                </a:lnTo>
                <a:lnTo>
                  <a:pt x="0" y="1391841"/>
                </a:lnTo>
                <a:lnTo>
                  <a:pt x="0" y="23971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20" name="5-конечная звезда 219"/>
          <p:cNvSpPr/>
          <p:nvPr/>
        </p:nvSpPr>
        <p:spPr>
          <a:xfrm>
            <a:off x="5126728" y="4933126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21" name="5-конечная звезда 220"/>
          <p:cNvSpPr/>
          <p:nvPr/>
        </p:nvSpPr>
        <p:spPr>
          <a:xfrm>
            <a:off x="5036728" y="4933126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22" name="Picture 4" descr="H:\Фото К\oficer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704" y="3949496"/>
            <a:ext cx="495315" cy="55158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xtLst/>
        </p:spPr>
      </p:pic>
      <p:cxnSp>
        <p:nvCxnSpPr>
          <p:cNvPr id="223" name="Прямая соединительная линия 222"/>
          <p:cNvCxnSpPr/>
          <p:nvPr/>
        </p:nvCxnSpPr>
        <p:spPr>
          <a:xfrm>
            <a:off x="3477915" y="4254412"/>
            <a:ext cx="25504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Прямая соединительная линия 223"/>
          <p:cNvCxnSpPr/>
          <p:nvPr/>
        </p:nvCxnSpPr>
        <p:spPr>
          <a:xfrm>
            <a:off x="4664082" y="4274700"/>
            <a:ext cx="15199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Прямоугольник 224"/>
          <p:cNvSpPr/>
          <p:nvPr/>
        </p:nvSpPr>
        <p:spPr>
          <a:xfrm>
            <a:off x="3798563" y="3294929"/>
            <a:ext cx="8435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2019 г.</a:t>
            </a:r>
            <a:endParaRPr lang="ru-RU" sz="1600" dirty="0">
              <a:latin typeface="Franklin Gothic Demi" panose="020B0703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3233" y="2685914"/>
            <a:ext cx="9062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73 %</a:t>
            </a:r>
            <a:endParaRPr lang="ru-RU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3732977" y="2686112"/>
            <a:ext cx="9062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75 %</a:t>
            </a:r>
            <a:endParaRPr lang="ru-RU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545949" y="2638219"/>
            <a:ext cx="9062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55 %</a:t>
            </a:r>
            <a:endParaRPr lang="ru-RU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978338" y="4952137"/>
            <a:ext cx="9062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40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 %</a:t>
            </a:r>
            <a:endParaRPr lang="ru-RU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791682" y="4915066"/>
            <a:ext cx="9062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56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 %</a:t>
            </a:r>
            <a:endParaRPr lang="ru-RU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84" name="Группа 83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85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Группа 2"/>
          <p:cNvGrpSpPr/>
          <p:nvPr/>
        </p:nvGrpSpPr>
        <p:grpSpPr>
          <a:xfrm>
            <a:off x="8335144" y="2156389"/>
            <a:ext cx="3685958" cy="2632067"/>
            <a:chOff x="8335144" y="2156389"/>
            <a:chExt cx="3685958" cy="2632067"/>
          </a:xfrm>
        </p:grpSpPr>
        <p:graphicFrame>
          <p:nvGraphicFramePr>
            <p:cNvPr id="227" name="Диаграмма 226"/>
            <p:cNvGraphicFramePr/>
            <p:nvPr>
              <p:extLst>
                <p:ext uri="{D42A27DB-BD31-4B8C-83A1-F6EECF244321}">
                  <p14:modId xmlns:p14="http://schemas.microsoft.com/office/powerpoint/2010/main" val="4179493337"/>
                </p:ext>
              </p:extLst>
            </p:nvPr>
          </p:nvGraphicFramePr>
          <p:xfrm>
            <a:off x="8884225" y="2415986"/>
            <a:ext cx="2542582" cy="20289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9"/>
            </a:graphicData>
          </a:graphic>
        </p:graphicFrame>
        <p:sp>
          <p:nvSpPr>
            <p:cNvPr id="228" name="TextBox 227"/>
            <p:cNvSpPr txBox="1"/>
            <p:nvPr/>
          </p:nvSpPr>
          <p:spPr>
            <a:xfrm>
              <a:off x="10238781" y="3119279"/>
              <a:ext cx="85036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Franklin Gothic Demi" panose="020B0703020102020204" pitchFamily="34" charset="0"/>
                </a:rPr>
                <a:t>174</a:t>
              </a:r>
              <a:endParaRPr lang="en-US" sz="2000" dirty="0" smtClean="0">
                <a:latin typeface="Franklin Gothic Demi" panose="020B0703020102020204" pitchFamily="34" charset="0"/>
              </a:endParaRPr>
            </a:p>
            <a:p>
              <a:pPr algn="ctr"/>
              <a:r>
                <a:rPr lang="ru-RU" sz="2000" dirty="0" smtClean="0">
                  <a:latin typeface="Franklin Gothic Demi" panose="020B0703020102020204" pitchFamily="34" charset="0"/>
                </a:rPr>
                <a:t>чел.</a:t>
              </a:r>
              <a:endParaRPr lang="ru-RU" sz="2000" dirty="0">
                <a:latin typeface="Franklin Gothic Demi" panose="020B0703020102020204" pitchFamily="34" charset="0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9260619" y="2825387"/>
              <a:ext cx="992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latin typeface="Franklin Gothic Demi" panose="020B0703020102020204" pitchFamily="34" charset="0"/>
                </a:rPr>
                <a:t>156</a:t>
              </a:r>
              <a:endParaRPr lang="en-US" sz="2000" dirty="0" smtClean="0">
                <a:latin typeface="Franklin Gothic Demi" panose="020B0703020102020204" pitchFamily="34" charset="0"/>
              </a:endParaRPr>
            </a:p>
            <a:p>
              <a:pPr algn="ctr"/>
              <a:r>
                <a:rPr lang="ru-RU" sz="2000" dirty="0" smtClean="0">
                  <a:latin typeface="Franklin Gothic Demi" panose="020B0703020102020204" pitchFamily="34" charset="0"/>
                </a:rPr>
                <a:t>чел.</a:t>
              </a:r>
              <a:endParaRPr lang="ru-RU" sz="2000" dirty="0">
                <a:latin typeface="Franklin Gothic Demi" panose="020B0703020102020204" pitchFamily="34" charset="0"/>
              </a:endParaRPr>
            </a:p>
          </p:txBody>
        </p:sp>
        <p:pic>
          <p:nvPicPr>
            <p:cNvPr id="230" name="Picture 3" descr="H:\Фото К\oficer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93759" y="2729997"/>
              <a:ext cx="727343" cy="1005159"/>
            </a:xfrm>
            <a:prstGeom prst="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  <a:extLst/>
          </p:spPr>
        </p:pic>
        <p:sp>
          <p:nvSpPr>
            <p:cNvPr id="231" name="Прямоугольник 5"/>
            <p:cNvSpPr/>
            <p:nvPr/>
          </p:nvSpPr>
          <p:spPr>
            <a:xfrm>
              <a:off x="11501305" y="3812281"/>
              <a:ext cx="335807" cy="613611"/>
            </a:xfrm>
            <a:custGeom>
              <a:avLst/>
              <a:gdLst>
                <a:gd name="connsiteX0" fmla="*/ 0 w 708744"/>
                <a:gd name="connsiteY0" fmla="*/ 0 h 1152128"/>
                <a:gd name="connsiteX1" fmla="*/ 708744 w 708744"/>
                <a:gd name="connsiteY1" fmla="*/ 0 h 1152128"/>
                <a:gd name="connsiteX2" fmla="*/ 708744 w 708744"/>
                <a:gd name="connsiteY2" fmla="*/ 1152128 h 1152128"/>
                <a:gd name="connsiteX3" fmla="*/ 0 w 708744"/>
                <a:gd name="connsiteY3" fmla="*/ 1152128 h 1152128"/>
                <a:gd name="connsiteX4" fmla="*/ 0 w 708744"/>
                <a:gd name="connsiteY4" fmla="*/ 0 h 1152128"/>
                <a:gd name="connsiteX0" fmla="*/ 0 w 708744"/>
                <a:gd name="connsiteY0" fmla="*/ 0 h 1152128"/>
                <a:gd name="connsiteX1" fmla="*/ 292708 w 708744"/>
                <a:gd name="connsiteY1" fmla="*/ 1587 h 1152128"/>
                <a:gd name="connsiteX2" fmla="*/ 708744 w 708744"/>
                <a:gd name="connsiteY2" fmla="*/ 0 h 1152128"/>
                <a:gd name="connsiteX3" fmla="*/ 708744 w 708744"/>
                <a:gd name="connsiteY3" fmla="*/ 1152128 h 1152128"/>
                <a:gd name="connsiteX4" fmla="*/ 0 w 708744"/>
                <a:gd name="connsiteY4" fmla="*/ 1152128 h 1152128"/>
                <a:gd name="connsiteX5" fmla="*/ 0 w 708744"/>
                <a:gd name="connsiteY5" fmla="*/ 0 h 1152128"/>
                <a:gd name="connsiteX0" fmla="*/ 0 w 708744"/>
                <a:gd name="connsiteY0" fmla="*/ 239713 h 1391841"/>
                <a:gd name="connsiteX1" fmla="*/ 368908 w 708744"/>
                <a:gd name="connsiteY1" fmla="*/ 0 h 1391841"/>
                <a:gd name="connsiteX2" fmla="*/ 708744 w 708744"/>
                <a:gd name="connsiteY2" fmla="*/ 239713 h 1391841"/>
                <a:gd name="connsiteX3" fmla="*/ 708744 w 708744"/>
                <a:gd name="connsiteY3" fmla="*/ 1391841 h 1391841"/>
                <a:gd name="connsiteX4" fmla="*/ 0 w 708744"/>
                <a:gd name="connsiteY4" fmla="*/ 1391841 h 1391841"/>
                <a:gd name="connsiteX5" fmla="*/ 0 w 708744"/>
                <a:gd name="connsiteY5" fmla="*/ 239713 h 1391841"/>
                <a:gd name="connsiteX0" fmla="*/ 0 w 708744"/>
                <a:gd name="connsiteY0" fmla="*/ 239713 h 1391841"/>
                <a:gd name="connsiteX1" fmla="*/ 349858 w 708744"/>
                <a:gd name="connsiteY1" fmla="*/ 0 h 1391841"/>
                <a:gd name="connsiteX2" fmla="*/ 708744 w 708744"/>
                <a:gd name="connsiteY2" fmla="*/ 239713 h 1391841"/>
                <a:gd name="connsiteX3" fmla="*/ 708744 w 708744"/>
                <a:gd name="connsiteY3" fmla="*/ 1391841 h 1391841"/>
                <a:gd name="connsiteX4" fmla="*/ 0 w 708744"/>
                <a:gd name="connsiteY4" fmla="*/ 1391841 h 1391841"/>
                <a:gd name="connsiteX5" fmla="*/ 0 w 708744"/>
                <a:gd name="connsiteY5" fmla="*/ 239713 h 1391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8744" h="1391841">
                  <a:moveTo>
                    <a:pt x="0" y="239713"/>
                  </a:moveTo>
                  <a:lnTo>
                    <a:pt x="349858" y="0"/>
                  </a:lnTo>
                  <a:lnTo>
                    <a:pt x="708744" y="239713"/>
                  </a:lnTo>
                  <a:lnTo>
                    <a:pt x="708744" y="1391841"/>
                  </a:lnTo>
                  <a:lnTo>
                    <a:pt x="0" y="1391841"/>
                  </a:lnTo>
                  <a:lnTo>
                    <a:pt x="0" y="23971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pic>
          <p:nvPicPr>
            <p:cNvPr id="234" name="Picture 4" descr="H:\Фото К\oficer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5144" y="2826747"/>
              <a:ext cx="728863" cy="811661"/>
            </a:xfrm>
            <a:prstGeom prst="rect">
              <a:avLst/>
            </a:prstGeom>
            <a:solidFill>
              <a:schemeClr val="accent4"/>
            </a:solidFill>
            <a:ln w="38100">
              <a:solidFill>
                <a:schemeClr val="accent4"/>
              </a:solidFill>
            </a:ln>
            <a:extLst/>
          </p:spPr>
        </p:pic>
        <p:cxnSp>
          <p:nvCxnSpPr>
            <p:cNvPr id="235" name="Прямая соединительная линия 234"/>
            <p:cNvCxnSpPr/>
            <p:nvPr/>
          </p:nvCxnSpPr>
          <p:spPr>
            <a:xfrm flipV="1">
              <a:off x="9029140" y="3289025"/>
              <a:ext cx="413624" cy="4813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Прямая соединительная линия 235"/>
            <p:cNvCxnSpPr/>
            <p:nvPr/>
          </p:nvCxnSpPr>
          <p:spPr>
            <a:xfrm>
              <a:off x="11061138" y="3319910"/>
              <a:ext cx="223658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7" name="Прямоугольник 236"/>
            <p:cNvSpPr/>
            <p:nvPr/>
          </p:nvSpPr>
          <p:spPr>
            <a:xfrm>
              <a:off x="8995491" y="2156389"/>
              <a:ext cx="278390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latin typeface="Franklin Gothic Demi" panose="020B0703020102020204" pitchFamily="34" charset="0"/>
                  <a:ea typeface="Verdana" pitchFamily="34" charset="0"/>
                  <a:cs typeface="Verdana" pitchFamily="34" charset="0"/>
                </a:rPr>
                <a:t>За 2014 - 2020 гг.</a:t>
              </a:r>
              <a:endParaRPr lang="ru-RU" sz="2000" dirty="0">
                <a:latin typeface="Franklin Gothic Demi" panose="020B0703020102020204" pitchFamily="34" charset="0"/>
              </a:endParaRPr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9733492" y="4326791"/>
              <a:ext cx="1333512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anklin Gothic Demi" panose="020B0703020102020204" pitchFamily="34" charset="0"/>
                </a:rPr>
                <a:t>53</a:t>
              </a:r>
              <a:r>
                <a:rPr lang="ru-RU" sz="240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Franklin Gothic Demi" panose="020B0703020102020204" pitchFamily="34" charset="0"/>
                </a:rPr>
                <a:t>%</a:t>
              </a:r>
              <a:endParaRPr lang="ru-RU" sz="240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endParaRPr>
            </a:p>
          </p:txBody>
        </p:sp>
        <p:sp>
          <p:nvSpPr>
            <p:cNvPr id="91" name="5-конечная звезда 90"/>
            <p:cNvSpPr/>
            <p:nvPr/>
          </p:nvSpPr>
          <p:spPr>
            <a:xfrm>
              <a:off x="11655683" y="4263341"/>
              <a:ext cx="123715" cy="10093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92" name="5-конечная звезда 91"/>
            <p:cNvSpPr/>
            <p:nvPr/>
          </p:nvSpPr>
          <p:spPr>
            <a:xfrm>
              <a:off x="11565683" y="4263341"/>
              <a:ext cx="123715" cy="100930"/>
            </a:xfrm>
            <a:prstGeom prst="star5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</p:grpSp>
      <p:graphicFrame>
        <p:nvGraphicFramePr>
          <p:cNvPr id="93" name="Диаграмма 92"/>
          <p:cNvGraphicFramePr/>
          <p:nvPr>
            <p:extLst>
              <p:ext uri="{D42A27DB-BD31-4B8C-83A1-F6EECF244321}">
                <p14:modId xmlns:p14="http://schemas.microsoft.com/office/powerpoint/2010/main" val="172290522"/>
              </p:ext>
            </p:extLst>
          </p:nvPr>
        </p:nvGraphicFramePr>
        <p:xfrm>
          <a:off x="6189636" y="3665248"/>
          <a:ext cx="1511362" cy="1410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6958214" y="3900838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13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454690" y="4054898"/>
            <a:ext cx="480888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Franklin Gothic Demi" panose="020B0703020102020204" pitchFamily="34" charset="0"/>
              </a:rPr>
              <a:t>27</a:t>
            </a:r>
            <a:endParaRPr lang="en-US" dirty="0" smtClean="0">
              <a:latin typeface="Franklin Gothic Demi" panose="020B0703020102020204" pitchFamily="34" charset="0"/>
            </a:endParaRPr>
          </a:p>
          <a:p>
            <a:pPr algn="ctr"/>
            <a:r>
              <a:rPr lang="ru-RU" sz="1100" dirty="0" smtClean="0">
                <a:latin typeface="Franklin Gothic Demi" panose="020B0703020102020204" pitchFamily="34" charset="0"/>
              </a:rPr>
              <a:t>чел.</a:t>
            </a:r>
            <a:endParaRPr lang="ru-RU" sz="1100" dirty="0">
              <a:latin typeface="Franklin Gothic Demi" panose="020B0703020102020204" pitchFamily="34" charset="0"/>
            </a:endParaRPr>
          </a:p>
        </p:txBody>
      </p:sp>
      <p:pic>
        <p:nvPicPr>
          <p:cNvPr id="96" name="Picture 3" descr="H:\Фото К\ofice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59" y="3820230"/>
            <a:ext cx="494282" cy="68307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8575">
            <a:solidFill>
              <a:schemeClr val="accent1">
                <a:lumMod val="50000"/>
              </a:schemeClr>
            </a:solidFill>
          </a:ln>
          <a:extLst/>
        </p:spPr>
      </p:pic>
      <p:sp>
        <p:nvSpPr>
          <p:cNvPr id="97" name="Прямоугольник 5"/>
          <p:cNvSpPr/>
          <p:nvPr/>
        </p:nvSpPr>
        <p:spPr>
          <a:xfrm>
            <a:off x="7787971" y="4579032"/>
            <a:ext cx="228205" cy="482975"/>
          </a:xfrm>
          <a:custGeom>
            <a:avLst/>
            <a:gdLst>
              <a:gd name="connsiteX0" fmla="*/ 0 w 708744"/>
              <a:gd name="connsiteY0" fmla="*/ 0 h 1152128"/>
              <a:gd name="connsiteX1" fmla="*/ 708744 w 708744"/>
              <a:gd name="connsiteY1" fmla="*/ 0 h 1152128"/>
              <a:gd name="connsiteX2" fmla="*/ 708744 w 708744"/>
              <a:gd name="connsiteY2" fmla="*/ 1152128 h 1152128"/>
              <a:gd name="connsiteX3" fmla="*/ 0 w 708744"/>
              <a:gd name="connsiteY3" fmla="*/ 1152128 h 1152128"/>
              <a:gd name="connsiteX4" fmla="*/ 0 w 708744"/>
              <a:gd name="connsiteY4" fmla="*/ 0 h 1152128"/>
              <a:gd name="connsiteX0" fmla="*/ 0 w 708744"/>
              <a:gd name="connsiteY0" fmla="*/ 0 h 1152128"/>
              <a:gd name="connsiteX1" fmla="*/ 292708 w 708744"/>
              <a:gd name="connsiteY1" fmla="*/ 1587 h 1152128"/>
              <a:gd name="connsiteX2" fmla="*/ 708744 w 708744"/>
              <a:gd name="connsiteY2" fmla="*/ 0 h 1152128"/>
              <a:gd name="connsiteX3" fmla="*/ 708744 w 708744"/>
              <a:gd name="connsiteY3" fmla="*/ 1152128 h 1152128"/>
              <a:gd name="connsiteX4" fmla="*/ 0 w 708744"/>
              <a:gd name="connsiteY4" fmla="*/ 1152128 h 1152128"/>
              <a:gd name="connsiteX5" fmla="*/ 0 w 708744"/>
              <a:gd name="connsiteY5" fmla="*/ 0 h 1152128"/>
              <a:gd name="connsiteX0" fmla="*/ 0 w 708744"/>
              <a:gd name="connsiteY0" fmla="*/ 239713 h 1391841"/>
              <a:gd name="connsiteX1" fmla="*/ 36890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  <a:gd name="connsiteX0" fmla="*/ 0 w 708744"/>
              <a:gd name="connsiteY0" fmla="*/ 239713 h 1391841"/>
              <a:gd name="connsiteX1" fmla="*/ 349858 w 708744"/>
              <a:gd name="connsiteY1" fmla="*/ 0 h 1391841"/>
              <a:gd name="connsiteX2" fmla="*/ 708744 w 708744"/>
              <a:gd name="connsiteY2" fmla="*/ 239713 h 1391841"/>
              <a:gd name="connsiteX3" fmla="*/ 708744 w 708744"/>
              <a:gd name="connsiteY3" fmla="*/ 1391841 h 1391841"/>
              <a:gd name="connsiteX4" fmla="*/ 0 w 708744"/>
              <a:gd name="connsiteY4" fmla="*/ 1391841 h 1391841"/>
              <a:gd name="connsiteX5" fmla="*/ 0 w 708744"/>
              <a:gd name="connsiteY5" fmla="*/ 239713 h 1391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8744" h="1391841">
                <a:moveTo>
                  <a:pt x="0" y="239713"/>
                </a:moveTo>
                <a:lnTo>
                  <a:pt x="349858" y="0"/>
                </a:lnTo>
                <a:lnTo>
                  <a:pt x="708744" y="239713"/>
                </a:lnTo>
                <a:lnTo>
                  <a:pt x="708744" y="1391841"/>
                </a:lnTo>
                <a:lnTo>
                  <a:pt x="0" y="1391841"/>
                </a:lnTo>
                <a:lnTo>
                  <a:pt x="0" y="239713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98" name="5-конечная звезда 97"/>
          <p:cNvSpPr/>
          <p:nvPr/>
        </p:nvSpPr>
        <p:spPr>
          <a:xfrm>
            <a:off x="7920771" y="4934809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99" name="5-конечная звезда 98"/>
          <p:cNvSpPr/>
          <p:nvPr/>
        </p:nvSpPr>
        <p:spPr>
          <a:xfrm>
            <a:off x="7830771" y="4934809"/>
            <a:ext cx="69557" cy="74961"/>
          </a:xfrm>
          <a:prstGeom prst="star5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100" name="Picture 4" descr="H:\Фото К\oficer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747" y="3951179"/>
            <a:ext cx="495315" cy="551582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>
                <a:lumMod val="50000"/>
              </a:schemeClr>
            </a:solidFill>
          </a:ln>
          <a:extLst/>
        </p:spPr>
      </p:pic>
      <p:cxnSp>
        <p:nvCxnSpPr>
          <p:cNvPr id="101" name="Прямая соединительная линия 100"/>
          <p:cNvCxnSpPr/>
          <p:nvPr/>
        </p:nvCxnSpPr>
        <p:spPr>
          <a:xfrm>
            <a:off x="6271958" y="4256095"/>
            <a:ext cx="255041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Прямая соединительная линия 101"/>
          <p:cNvCxnSpPr/>
          <p:nvPr/>
        </p:nvCxnSpPr>
        <p:spPr>
          <a:xfrm>
            <a:off x="7458125" y="4276383"/>
            <a:ext cx="151992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рямоугольник 102"/>
          <p:cNvSpPr/>
          <p:nvPr/>
        </p:nvSpPr>
        <p:spPr>
          <a:xfrm>
            <a:off x="6550115" y="3296837"/>
            <a:ext cx="8903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>
                <a:latin typeface="Franklin Gothic Demi" panose="020B0703020102020204" pitchFamily="34" charset="0"/>
                <a:ea typeface="Verdana" pitchFamily="34" charset="0"/>
                <a:cs typeface="Verdana" pitchFamily="34" charset="0"/>
              </a:rPr>
              <a:t>2020 г. </a:t>
            </a:r>
            <a:endParaRPr lang="ru-RU" sz="1600" dirty="0">
              <a:latin typeface="Franklin Gothic Demi" panose="020B0703020102020204" pitchFamily="34" charset="0"/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6585725" y="4916749"/>
            <a:ext cx="90621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33</a:t>
            </a:r>
            <a:r>
              <a:rPr lang="ru-RU" sz="200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" panose="020B0703020102020204" pitchFamily="34" charset="0"/>
              </a:rPr>
              <a:t>%</a:t>
            </a:r>
            <a:endParaRPr lang="ru-RU" sz="20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7470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25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227718"/>
            <a:ext cx="852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Возможные перспективы после прохождения службы по призыву в научной роте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Объект 2"/>
          <p:cNvSpPr>
            <a:spLocks noGrp="1"/>
          </p:cNvSpPr>
          <p:nvPr>
            <p:ph idx="1"/>
          </p:nvPr>
        </p:nvSpPr>
        <p:spPr>
          <a:xfrm>
            <a:off x="3701144" y="3191047"/>
            <a:ext cx="8413402" cy="2721542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Bef>
                <a:spcPts val="2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после прохождения военной службы по призыву продолжительностью 12 месяцев получение первого офицерского звания – «лейтенант» и вступление в ряды специалистов Службы защиты государственной тайны с денежным довольствием не менее 45000 рублей в месяц (13 тарифный разряд) и предоставлением жилого помещения с учетом состава семьи;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вступление в накопительно-ипотечную систему, которая дает возможность приобрести собственную жилую площадь за счет государства;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в</a:t>
            </a:r>
            <a:r>
              <a:rPr lang="ru-RU" sz="13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озможность поступления в очную/заочную адъюнктуру в КВВУ для написания и защиты диссертационной работы (получение ученой степени «Кандидат наук») с дальнейшими перспективами карьерного роста;</a:t>
            </a:r>
          </a:p>
          <a:p>
            <a:pPr algn="just">
              <a:lnSpc>
                <a:spcPct val="120000"/>
              </a:lnSpc>
              <a:spcBef>
                <a:spcPts val="20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3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продолжение научной деятельности в интересах Службы защиты государственной тайны Вооруженных Сил Российской Федерации.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5" t="2538" r="7135" b="2333"/>
          <a:stretch/>
        </p:blipFill>
        <p:spPr>
          <a:xfrm>
            <a:off x="4524914" y="854296"/>
            <a:ext cx="3588025" cy="24675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5" t="3375" r="1700" b="2112"/>
          <a:stretch/>
        </p:blipFill>
        <p:spPr>
          <a:xfrm>
            <a:off x="8737601" y="889639"/>
            <a:ext cx="3099512" cy="244441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2" y="886341"/>
            <a:ext cx="3653330" cy="243555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2" y="3414738"/>
            <a:ext cx="3596419" cy="2397612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730193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3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26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7056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Контактная информация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0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Прямоугольник 24"/>
          <p:cNvSpPr/>
          <p:nvPr/>
        </p:nvSpPr>
        <p:spPr>
          <a:xfrm>
            <a:off x="3231947" y="910660"/>
            <a:ext cx="5740603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</a:pPr>
            <a:r>
              <a:rPr lang="ru-RU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Командование научной роты КВВУ:</a:t>
            </a:r>
            <a:endParaRPr lang="ru-RU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1545010" y="1412001"/>
            <a:ext cx="8957016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schemeClr val="accent4"/>
                </a:solidFill>
                <a:latin typeface="Franklin Gothic Demi" panose="020B0703020102020204" pitchFamily="34" charset="0"/>
                <a:cs typeface="Times New Roman" pitchFamily="18" charset="0"/>
              </a:rPr>
              <a:t>Начальник научно-исследовательского центра КВВУ</a:t>
            </a:r>
            <a:r>
              <a:rPr lang="en-US" dirty="0" smtClean="0">
                <a:solidFill>
                  <a:schemeClr val="accent4"/>
                </a:solidFill>
                <a:latin typeface="Franklin Gothic Demi" panose="020B0703020102020204" pitchFamily="34" charset="0"/>
                <a:cs typeface="Times New Roman" pitchFamily="18" charset="0"/>
              </a:rPr>
              <a:t> </a:t>
            </a:r>
            <a:r>
              <a:rPr lang="ru-RU" dirty="0" smtClean="0">
                <a:latin typeface="Franklin Gothic Demi" panose="020B0703020102020204" pitchFamily="34" charset="0"/>
                <a:cs typeface="Times New Roman" pitchFamily="18" charset="0"/>
              </a:rPr>
              <a:t>полковник Мирошниченко Евгений Леонидович Тел: +7 (928) 333 55 99</a:t>
            </a:r>
            <a:r>
              <a:rPr lang="en-US" dirty="0" smtClean="0">
                <a:latin typeface="Franklin Gothic Demi" panose="020B0703020102020204" pitchFamily="34" charset="0"/>
                <a:cs typeface="Times New Roman" pitchFamily="18" charset="0"/>
              </a:rPr>
              <a:t>, nnic.mel@mil.ru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Franklin Gothic Demi" panose="020B0703020102020204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" t="7175" r="-2297"/>
          <a:stretch/>
        </p:blipFill>
        <p:spPr>
          <a:xfrm>
            <a:off x="1489318" y="4652772"/>
            <a:ext cx="1030885" cy="124114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9" t="7476" r="1238" b="-120"/>
          <a:stretch/>
        </p:blipFill>
        <p:spPr>
          <a:xfrm>
            <a:off x="1492770" y="3346450"/>
            <a:ext cx="927702" cy="1258929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2728061" y="1973605"/>
            <a:ext cx="9868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chemeClr val="accent4"/>
                </a:solidFill>
                <a:latin typeface="Franklin Gothic Demi" panose="020B0703020102020204" pitchFamily="34" charset="0"/>
                <a:cs typeface="Times New Roman" pitchFamily="18" charset="0"/>
              </a:rPr>
              <a:t>Командир </a:t>
            </a:r>
            <a:r>
              <a:rPr lang="ru-RU" dirty="0" smtClean="0">
                <a:solidFill>
                  <a:schemeClr val="accent4"/>
                </a:solidFill>
                <a:latin typeface="Franklin Gothic Demi" panose="020B0703020102020204" pitchFamily="34" charset="0"/>
                <a:cs typeface="Times New Roman" pitchFamily="18" charset="0"/>
              </a:rPr>
              <a:t>научной роты </a:t>
            </a:r>
            <a:r>
              <a:rPr lang="ru-RU" dirty="0">
                <a:solidFill>
                  <a:schemeClr val="accent4"/>
                </a:solidFill>
                <a:latin typeface="Franklin Gothic Demi" panose="020B0703020102020204" pitchFamily="34" charset="0"/>
                <a:cs typeface="Times New Roman" pitchFamily="18" charset="0"/>
              </a:rPr>
              <a:t>– старший научный сотрудник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latin typeface="Franklin Gothic Demi" panose="020B0703020102020204" pitchFamily="34" charset="0"/>
                <a:cs typeface="Times New Roman" pitchFamily="18" charset="0"/>
              </a:rPr>
              <a:t>майор Лавриненко </a:t>
            </a:r>
            <a:r>
              <a:rPr lang="ru-RU" dirty="0">
                <a:latin typeface="Franklin Gothic Demi" panose="020B0703020102020204" pitchFamily="34" charset="0"/>
                <a:cs typeface="Times New Roman" pitchFamily="18" charset="0"/>
              </a:rPr>
              <a:t>Антон </a:t>
            </a:r>
            <a:r>
              <a:rPr lang="ru-RU" dirty="0" smtClean="0">
                <a:latin typeface="Franklin Gothic Demi" panose="020B0703020102020204" pitchFamily="34" charset="0"/>
                <a:cs typeface="Times New Roman" pitchFamily="18" charset="0"/>
              </a:rPr>
              <a:t>Викторович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Franklin Gothic Demi" panose="020B0703020102020204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latin typeface="Franklin Gothic Demi" panose="020B0703020102020204" pitchFamily="34" charset="0"/>
                <a:cs typeface="Times New Roman" pitchFamily="18" charset="0"/>
              </a:rPr>
              <a:t>Тел: +7 (918) 429 22 83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728061" y="3370027"/>
            <a:ext cx="9868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4"/>
                </a:solidFill>
                <a:latin typeface="Franklin Gothic Demi" panose="020B0703020102020204" pitchFamily="34" charset="0"/>
                <a:cs typeface="Times New Roman" pitchFamily="18" charset="0"/>
              </a:rPr>
              <a:t>Командир 1 взвода (научного) – младший научный сотрудник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Franklin Gothic Demi" panose="020B0703020102020204" pitchFamily="34" charset="0"/>
                <a:cs typeface="Times New Roman" pitchFamily="18" charset="0"/>
              </a:rPr>
              <a:t>старший лейтенант Васильев Игорь Юрьевич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latin typeface="Franklin Gothic Demi" panose="020B0703020102020204" pitchFamily="34" charset="0"/>
              <a:cs typeface="Times New Roman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latin typeface="Franklin Gothic Demi" panose="020B0703020102020204" pitchFamily="34" charset="0"/>
                <a:cs typeface="Times New Roman" pitchFamily="18" charset="0"/>
              </a:rPr>
              <a:t>Тел: +7 (918) 963 39 32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2728061" y="4670287"/>
            <a:ext cx="98686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accent4"/>
                </a:solidFill>
                <a:latin typeface="Franklin Gothic Demi" panose="020B0703020102020204" pitchFamily="34" charset="0"/>
                <a:cs typeface="Times New Roman" pitchFamily="18" charset="0"/>
              </a:rPr>
              <a:t>Командир</a:t>
            </a:r>
            <a:r>
              <a:rPr lang="ru-RU" dirty="0">
                <a:solidFill>
                  <a:srgbClr val="0070C0"/>
                </a:solidFill>
                <a:latin typeface="Franklin Gothic Demi" panose="020B0703020102020204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4"/>
                </a:solidFill>
                <a:latin typeface="Franklin Gothic Demi" panose="020B0703020102020204" pitchFamily="34" charset="0"/>
                <a:cs typeface="Times New Roman" pitchFamily="18" charset="0"/>
              </a:rPr>
              <a:t>2 взвода (научного) – младший научный сотрудник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latin typeface="Franklin Gothic Demi" panose="020B0703020102020204" pitchFamily="34" charset="0"/>
                <a:cs typeface="Times New Roman" pitchFamily="18" charset="0"/>
              </a:rPr>
              <a:t>старший </a:t>
            </a:r>
            <a:r>
              <a:rPr lang="ru-RU" dirty="0">
                <a:latin typeface="Franklin Gothic Demi" panose="020B0703020102020204" pitchFamily="34" charset="0"/>
                <a:cs typeface="Times New Roman" pitchFamily="18" charset="0"/>
              </a:rPr>
              <a:t>лейтенант Кияшко Сергей Евгеньевич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latin typeface="Franklin Gothic Demi" panose="020B0703020102020204" pitchFamily="34" charset="0"/>
                <a:cs typeface="Times New Roman" pitchFamily="18" charset="0"/>
              </a:rPr>
              <a:t/>
            </a:r>
            <a:br>
              <a:rPr lang="ru-RU" dirty="0">
                <a:latin typeface="Franklin Gothic Demi" panose="020B0703020102020204" pitchFamily="34" charset="0"/>
                <a:cs typeface="Times New Roman" pitchFamily="18" charset="0"/>
              </a:rPr>
            </a:br>
            <a:r>
              <a:rPr lang="ru-RU" dirty="0">
                <a:latin typeface="Franklin Gothic Demi" panose="020B0703020102020204" pitchFamily="34" charset="0"/>
                <a:cs typeface="Times New Roman" pitchFamily="18" charset="0"/>
              </a:rPr>
              <a:t>Тел: +7 (918) 030 63 83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3"/>
          <a:stretch/>
        </p:blipFill>
        <p:spPr>
          <a:xfrm>
            <a:off x="1492769" y="1844377"/>
            <a:ext cx="927703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34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1343" y="6227718"/>
            <a:ext cx="8522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Особенности отбора кандидатов и комплектования научной роты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393103" y="3410949"/>
            <a:ext cx="11558588" cy="2031969"/>
          </a:xfrm>
          <a:prstGeom prst="rect">
            <a:avLst/>
          </a:prstGeom>
          <a:solidFill>
            <a:schemeClr val="accent6">
              <a:lumMod val="40000"/>
              <a:lumOff val="60000"/>
              <a:alpha val="57000"/>
            </a:schemeClr>
          </a:solidFill>
          <a:ln w="12700" cmpd="sng">
            <a:solidFill>
              <a:schemeClr val="tx1"/>
            </a:solidFill>
            <a:miter lim="800000"/>
            <a:headEnd/>
            <a:tailEnd/>
          </a:ln>
        </p:spPr>
        <p:txBody>
          <a:bodyPr lIns="101538" tIns="40615" rIns="101538" bIns="40615" anchor="ctr"/>
          <a:lstStyle/>
          <a:p>
            <a:pPr algn="just">
              <a:defRPr/>
            </a:pPr>
            <a:r>
              <a:rPr lang="ru-RU" sz="2000" dirty="0">
                <a:latin typeface="Franklin Gothic Demi Cond" panose="020B0706030402020204" pitchFamily="34" charset="0"/>
              </a:rPr>
              <a:t>О</a:t>
            </a:r>
            <a:r>
              <a:rPr lang="ru-RU" sz="2000" dirty="0" smtClean="0">
                <a:latin typeface="Franklin Gothic Demi Cond" panose="020B0706030402020204" pitchFamily="34" charset="0"/>
              </a:rPr>
              <a:t>сновными </a:t>
            </a:r>
            <a:r>
              <a:rPr lang="ru-RU" sz="2000" dirty="0">
                <a:latin typeface="Franklin Gothic Demi Cond" panose="020B0706030402020204" pitchFamily="34" charset="0"/>
              </a:rPr>
              <a:t>критериями при отборе кандидатов в научную роту являются: способность вести самостоятельную научную деятельность в профильных направлениях, научный потенциал кандидата, выявленный при индивидуальном собеседовании. Предпочтение отдается победителям олимпиад, конкурсов, участникам научных работ, которым выделены гранты или которые имеют особое прикладное значение по утвержденным направлениям научно-прикладных исследований научной роты. </a:t>
            </a:r>
          </a:p>
        </p:txBody>
      </p:sp>
      <p:sp>
        <p:nvSpPr>
          <p:cNvPr id="29" name="Прямоугольник 28"/>
          <p:cNvSpPr/>
          <p:nvPr/>
        </p:nvSpPr>
        <p:spPr bwMode="auto">
          <a:xfrm>
            <a:off x="143858" y="1261868"/>
            <a:ext cx="1152128" cy="1613431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  <a:ln w="9525" cap="flat" cmpd="sng" algn="ctr">
            <a:solidFill>
              <a:schemeClr val="tx1">
                <a:alpha val="13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chemeClr val="tx1">
                <a:lumMod val="75000"/>
                <a:lumOff val="25000"/>
                <a:alpha val="62000"/>
              </a:schemeClr>
            </a:outerShdw>
          </a:effectLst>
          <a:scene3d>
            <a:camera prst="perspectiveContrastingRightFacing"/>
            <a:lightRig rig="threePt" dir="t"/>
          </a:scene3d>
          <a:sp3d>
            <a:bevelT/>
          </a:sp3d>
        </p:spPr>
        <p:txBody>
          <a:bodyPr anchor="ctr" anchorCtr="1"/>
          <a:lstStyle/>
          <a:p>
            <a:pPr algn="ctr" eaLnBrk="0" hangingPunct="0">
              <a:defRPr/>
            </a:pPr>
            <a:r>
              <a:rPr lang="ru-RU" sz="1400" b="1" dirty="0" smtClean="0">
                <a:solidFill>
                  <a:schemeClr val="tx1"/>
                </a:solidFill>
              </a:rPr>
              <a:t>Инструкция по отбору кандидатов в научные роты ВС РФ</a:t>
            </a:r>
            <a:endParaRPr lang="en-US" sz="1400" dirty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1295986" y="1283479"/>
            <a:ext cx="10551297" cy="1454423"/>
          </a:xfrm>
          <a:prstGeom prst="rect">
            <a:avLst/>
          </a:prstGeom>
          <a:solidFill>
            <a:srgbClr val="FFFF99">
              <a:alpha val="56862"/>
            </a:srgbClr>
          </a:solidFill>
          <a:ln w="12700" cmpd="sng">
            <a:solidFill>
              <a:schemeClr val="tx1"/>
            </a:solidFill>
            <a:miter lim="800000"/>
            <a:headEnd/>
            <a:tailEnd/>
          </a:ln>
        </p:spPr>
        <p:txBody>
          <a:bodyPr lIns="101538" tIns="40615" rIns="101538" bIns="40615" anchor="ctr"/>
          <a:lstStyle/>
          <a:p>
            <a:pPr algn="ctr"/>
            <a:r>
              <a:rPr lang="ru-RU" sz="17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Отбор кандидатов в научную роту Краснодарского высшего военного училища </a:t>
            </a:r>
            <a:r>
              <a:rPr lang="ru-RU" sz="1700" dirty="0" smtClean="0">
                <a:latin typeface="Franklin Gothic Demi" panose="020B0703020102020204" pitchFamily="34" charset="0"/>
                <a:cs typeface="Times New Roman" panose="02020603050405020304" pitchFamily="18" charset="0"/>
              </a:rPr>
              <a:t>осуществляется в соответствии с Инструкцией по отбору кандидатов в научные роты ВС РФ, утвержденной статс-секретарем – заместителем МО РФ 17 февраля 2020 г. из </a:t>
            </a:r>
            <a:r>
              <a:rPr lang="ru-RU" sz="1700" dirty="0">
                <a:latin typeface="Franklin Gothic Demi" panose="020B0703020102020204" pitchFamily="34" charset="0"/>
                <a:cs typeface="Times New Roman" panose="02020603050405020304" pitchFamily="18" charset="0"/>
              </a:rPr>
              <a:t>числа граждан, имеющих профильное высшее образование в соответствии Перечнем специальностей, а также изъявивших желание проходить военную службу по призыву в научной роте.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1698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00200" y="6214271"/>
            <a:ext cx="9611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Перечень специальностей (направлений подготовки) высшего образования, по которым </a:t>
            </a:r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осуществляется </a:t>
            </a:r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отбор в научную роту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295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481741"/>
              </p:ext>
            </p:extLst>
          </p:nvPr>
        </p:nvGraphicFramePr>
        <p:xfrm>
          <a:off x="85802" y="950114"/>
          <a:ext cx="12021518" cy="52025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59625">
                  <a:extLst>
                    <a:ext uri="{9D8B030D-6E8A-4147-A177-3AD203B41FA5}">
                      <a16:colId xmlns:a16="http://schemas.microsoft.com/office/drawing/2014/main" xmlns="" val="1884104413"/>
                    </a:ext>
                  </a:extLst>
                </a:gridCol>
                <a:gridCol w="3910152">
                  <a:extLst>
                    <a:ext uri="{9D8B030D-6E8A-4147-A177-3AD203B41FA5}">
                      <a16:colId xmlns:a16="http://schemas.microsoft.com/office/drawing/2014/main" xmlns="" val="1065730798"/>
                    </a:ext>
                  </a:extLst>
                </a:gridCol>
                <a:gridCol w="4251741">
                  <a:extLst>
                    <a:ext uri="{9D8B030D-6E8A-4147-A177-3AD203B41FA5}">
                      <a16:colId xmlns:a16="http://schemas.microsoft.com/office/drawing/2014/main" xmlns="" val="1518277585"/>
                    </a:ext>
                  </a:extLst>
                </a:gridCol>
              </a:tblGrid>
              <a:tr h="5002816">
                <a:tc>
                  <a:txBody>
                    <a:bodyPr/>
                    <a:lstStyle/>
                    <a:p>
                      <a:pPr algn="l"/>
                      <a:r>
                        <a:rPr lang="ru-RU" sz="1200" b="0" u="sng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Основные: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Криптография.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Компьютерная безопасность.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Организация и технология защиты информации.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Комплексная защита объектов информатизации.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Комплексное обеспечение информационной безопасности автоматизируемых систем.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Противодействие техническим разведкам.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Информационная безопасность телекоммуникационных систем.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Информационная безопасность автоматизированных систем.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Информационно-аналитические системы безопасности.</a:t>
                      </a:r>
                    </a:p>
                    <a:p>
                      <a:pPr marL="174625" lvl="0" indent="-174625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Информационная безопасность.</a:t>
                      </a:r>
                    </a:p>
                    <a:p>
                      <a:pPr marL="174625" lvl="0" indent="-174625" algn="l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Программная инженерия.</a:t>
                      </a:r>
                      <a:endParaRPr lang="ru-RU" sz="1200" b="0" u="sng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b="0" u="sng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Дополнительные: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b="0" u="sng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а) в первую очередь: 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Радиотехника. 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Прикладная математика и информатика.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Сети связи и системы коммутации.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Информационные системы и технологии.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Защищенные системы связи.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Системный анализ и управление.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Инфокоммуникационные технологии и системы связи.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Математика. Прикладная математика.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Прикладная информатика.</a:t>
                      </a:r>
                    </a:p>
                    <a:p>
                      <a:pPr algn="l"/>
                      <a:endParaRPr lang="ru-RU" sz="1200" b="0" dirty="0">
                        <a:solidFill>
                          <a:schemeClr val="bg1"/>
                        </a:solidFill>
                        <a:latin typeface="Franklin Gothic Book" panose="020B0503020102020204" pitchFamily="34" charset="0"/>
                        <a:cs typeface="Times New Roman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ru-RU" sz="1200" b="0" u="sng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endParaRPr lang="ru-RU" sz="1200" b="0" u="sng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b="0" u="sng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б) во вторую очередь: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Электроника и </a:t>
                      </a:r>
                      <a:r>
                        <a:rPr lang="ru-RU" sz="1200" b="0" kern="1200" dirty="0" err="1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наноэлектроника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Математическое обеспечение и администрирование информационных систем.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Программное обеспечение вычислительной техники и автоматизированных систем управления.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Управление и информатика в технических системах. 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Конструирование и технология радиоэлектронных средств.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Управление в технических системах.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Системы автоматизированного проектирования.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Радиоэлектронные системы и комплексы.</a:t>
                      </a:r>
                    </a:p>
                    <a:p>
                      <a:pPr algn="l"/>
                      <a:endParaRPr lang="ru-RU" sz="1200" b="0" u="sng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b="0" u="sng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в) в третью очередь:</a:t>
                      </a:r>
                      <a:endParaRPr lang="ru-RU" sz="1200" b="0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Информационные технологии.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Прикладные математика и физика.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Радиофизика и электроника.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Лазерная техника и лазерные технологии.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Электроника и микроэлектроника.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Электронные приборы и устройства.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Микросистемная техника.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Средства радиоэлектронной борьбы.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Телекоммуникации.</a:t>
                      </a:r>
                    </a:p>
                    <a:p>
                      <a:pPr marL="171450" marR="0" lvl="0" indent="-171450" algn="l" defTabSz="914400" rtl="0" eaLnBrk="1" fontAlgn="ctr" latinLnBrk="0" hangingPunct="1">
                        <a:lnSpc>
                          <a:spcPts val="132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Многоканальные телекоммуникационные системы.</a:t>
                      </a:r>
                    </a:p>
                    <a:p>
                      <a:pPr algn="l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350" marR="6350" marT="571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endParaRPr lang="ru-RU" sz="1200" b="0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endParaRPr lang="ru-RU" sz="1200" b="0" kern="1200" dirty="0" smtClean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Радиосвязь, радиовещание и телевидение.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Автономные информационные и управляющие системы.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Автоматизация технологических процессов и производств.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Роботы и робототехнические системы.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Информатика и вычислительная техника.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Вычислительные машины, комплексы, системы и сети.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Автоматизированные системы обработки информации и управления.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Информационные системы.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Механика и математическое моделирование. 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Фундаментальная информатика и информационные технологии.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Математика и компьютерные науки.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Фундаментальная математика и механика.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Безопасность информационных технологий в правоохранительной сфере.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Специальные радиотехнические системы.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Физика.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err="1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Фотоника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 и </a:t>
                      </a:r>
                      <a:r>
                        <a:rPr lang="ru-RU" sz="1200" b="0" kern="1200" dirty="0" err="1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оптоинформатика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err="1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Мехатроника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 и робототехника.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Техническая физика.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err="1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Нанотехнологии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 и микросистемная техника.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err="1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Наноинженерия</a:t>
                      </a: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171450" lvl="0" indent="-171450" algn="l">
                        <a:buFont typeface="Wingdings" pitchFamily="2" charset="2"/>
                        <a:buChar char="Ø"/>
                      </a:pPr>
                      <a:r>
                        <a:rPr lang="ru-RU" sz="12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Book" panose="020B0503020102020204" pitchFamily="34" charset="0"/>
                          <a:ea typeface="+mn-ea"/>
                          <a:cs typeface="Times New Roman" pitchFamily="18" charset="0"/>
                        </a:rPr>
                        <a:t>Проектирование технологических машин и комплексов.</a:t>
                      </a:r>
                    </a:p>
                    <a:p>
                      <a:pPr algn="l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6350" marR="6350" marT="571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76976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10188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15877" y="6025775"/>
            <a:ext cx="85221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Структура организации взаимодействия научной роты с  подразделениями училища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по ведению научной деятельности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245312526"/>
              </p:ext>
            </p:extLst>
          </p:nvPr>
        </p:nvGraphicFramePr>
        <p:xfrm>
          <a:off x="9118599" y="2247900"/>
          <a:ext cx="2583451" cy="1506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pSp>
        <p:nvGrpSpPr>
          <p:cNvPr id="226" name="Группа 225"/>
          <p:cNvGrpSpPr/>
          <p:nvPr/>
        </p:nvGrpSpPr>
        <p:grpSpPr>
          <a:xfrm>
            <a:off x="143858" y="897236"/>
            <a:ext cx="11703425" cy="5000241"/>
            <a:chOff x="1187624" y="152078"/>
            <a:chExt cx="6480720" cy="7314075"/>
          </a:xfrm>
        </p:grpSpPr>
        <p:cxnSp>
          <p:nvCxnSpPr>
            <p:cNvPr id="227" name="AutoShape 18"/>
            <p:cNvCxnSpPr>
              <a:cxnSpLocks noChangeShapeType="1"/>
              <a:endCxn id="233" idx="0"/>
            </p:cNvCxnSpPr>
            <p:nvPr/>
          </p:nvCxnSpPr>
          <p:spPr bwMode="auto">
            <a:xfrm>
              <a:off x="5085294" y="4286669"/>
              <a:ext cx="2" cy="514395"/>
            </a:xfrm>
            <a:prstGeom prst="straightConnector1">
              <a:avLst/>
            </a:prstGeom>
            <a:ln>
              <a:headEnd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8" name="AutoShape 16"/>
            <p:cNvCxnSpPr>
              <a:cxnSpLocks noChangeShapeType="1"/>
              <a:endCxn id="245" idx="2"/>
            </p:cNvCxnSpPr>
            <p:nvPr/>
          </p:nvCxnSpPr>
          <p:spPr bwMode="auto">
            <a:xfrm flipV="1">
              <a:off x="4473244" y="803703"/>
              <a:ext cx="0" cy="827968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29" name="Rectangle 21"/>
            <p:cNvSpPr>
              <a:spLocks noChangeArrowheads="1"/>
            </p:cNvSpPr>
            <p:nvPr/>
          </p:nvSpPr>
          <p:spPr bwMode="auto">
            <a:xfrm>
              <a:off x="6016675" y="155633"/>
              <a:ext cx="1389015" cy="1253787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Научно-исследовательский центр </a:t>
              </a:r>
            </a:p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(в рамках научной деятельности)</a:t>
              </a:r>
            </a:p>
          </p:txBody>
        </p:sp>
        <p:grpSp>
          <p:nvGrpSpPr>
            <p:cNvPr id="230" name="Группа 229"/>
            <p:cNvGrpSpPr/>
            <p:nvPr/>
          </p:nvGrpSpPr>
          <p:grpSpPr>
            <a:xfrm>
              <a:off x="1187624" y="152078"/>
              <a:ext cx="6480720" cy="7314075"/>
              <a:chOff x="-75011" y="982923"/>
              <a:chExt cx="6879330" cy="7339953"/>
            </a:xfrm>
          </p:grpSpPr>
          <p:cxnSp>
            <p:nvCxnSpPr>
              <p:cNvPr id="239" name="AutoShape 16"/>
              <p:cNvCxnSpPr>
                <a:cxnSpLocks noChangeShapeType="1"/>
              </p:cNvCxnSpPr>
              <p:nvPr/>
            </p:nvCxnSpPr>
            <p:spPr bwMode="auto">
              <a:xfrm flipV="1">
                <a:off x="2445864" y="2448720"/>
                <a:ext cx="2024934" cy="238"/>
              </a:xfrm>
              <a:prstGeom prst="straightConnector1">
                <a:avLst/>
              </a:prstGeom>
              <a:ln>
                <a:headEnd/>
                <a:tailEnd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0" name="AutoShape 18"/>
              <p:cNvCxnSpPr>
                <a:cxnSpLocks noChangeShapeType="1"/>
                <a:endCxn id="258" idx="0"/>
              </p:cNvCxnSpPr>
              <p:nvPr/>
            </p:nvCxnSpPr>
            <p:spPr bwMode="auto">
              <a:xfrm rot="10800000" flipV="1">
                <a:off x="632540" y="5100627"/>
                <a:ext cx="5406369" cy="534584"/>
              </a:xfrm>
              <a:prstGeom prst="bentConnector2">
                <a:avLst/>
              </a:prstGeom>
              <a:ln>
                <a:headEnd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1" name="AutoShape 18"/>
              <p:cNvCxnSpPr>
                <a:cxnSpLocks noChangeShapeType="1"/>
                <a:endCxn id="251" idx="0"/>
              </p:cNvCxnSpPr>
              <p:nvPr/>
            </p:nvCxnSpPr>
            <p:spPr bwMode="auto">
              <a:xfrm>
                <a:off x="1838796" y="5086932"/>
                <a:ext cx="1" cy="548280"/>
              </a:xfrm>
              <a:prstGeom prst="straightConnector1">
                <a:avLst/>
              </a:prstGeom>
              <a:ln>
                <a:headEnd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2" name="AutoShape 18"/>
              <p:cNvCxnSpPr>
                <a:cxnSpLocks noChangeShapeType="1"/>
              </p:cNvCxnSpPr>
              <p:nvPr/>
            </p:nvCxnSpPr>
            <p:spPr bwMode="auto">
              <a:xfrm>
                <a:off x="6038910" y="5130958"/>
                <a:ext cx="1774" cy="503670"/>
              </a:xfrm>
              <a:prstGeom prst="straightConnector1">
                <a:avLst/>
              </a:prstGeom>
              <a:ln>
                <a:headEnd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3" name="AutoShape 18"/>
              <p:cNvCxnSpPr>
                <a:cxnSpLocks noChangeShapeType="1"/>
                <a:endCxn id="257" idx="0"/>
              </p:cNvCxnSpPr>
              <p:nvPr/>
            </p:nvCxnSpPr>
            <p:spPr bwMode="auto">
              <a:xfrm>
                <a:off x="3029362" y="5130958"/>
                <a:ext cx="15310" cy="504255"/>
              </a:xfrm>
              <a:prstGeom prst="straightConnector1">
                <a:avLst/>
              </a:prstGeom>
              <a:ln>
                <a:headEnd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4" name="AutoShape 26"/>
              <p:cNvCxnSpPr>
                <a:cxnSpLocks noChangeShapeType="1"/>
                <a:stCxn id="247" idx="1"/>
                <a:endCxn id="250" idx="2"/>
              </p:cNvCxnSpPr>
              <p:nvPr/>
            </p:nvCxnSpPr>
            <p:spPr bwMode="auto">
              <a:xfrm rot="10800000" flipH="1" flipV="1">
                <a:off x="1495648" y="4282525"/>
                <a:ext cx="4709747" cy="2819020"/>
              </a:xfrm>
              <a:prstGeom prst="bentConnector4">
                <a:avLst>
                  <a:gd name="adj1" fmla="val -31624"/>
                  <a:gd name="adj2" fmla="val 109523"/>
                </a:avLst>
              </a:prstGeom>
              <a:ln>
                <a:headEnd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45" name="Rectangle 3"/>
              <p:cNvSpPr>
                <a:spLocks noChangeArrowheads="1"/>
              </p:cNvSpPr>
              <p:nvPr/>
            </p:nvSpPr>
            <p:spPr bwMode="auto">
              <a:xfrm>
                <a:off x="2222228" y="982923"/>
                <a:ext cx="2380939" cy="653930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5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Начальник</a:t>
                </a:r>
                <a:r>
                  <a:rPr lang="ru-RU" sz="11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 училища</a:t>
                </a:r>
              </a:p>
            </p:txBody>
          </p:sp>
          <p:sp>
            <p:nvSpPr>
              <p:cNvPr id="246" name="Rectangle 4"/>
              <p:cNvSpPr>
                <a:spLocks noChangeArrowheads="1"/>
              </p:cNvSpPr>
              <p:nvPr/>
            </p:nvSpPr>
            <p:spPr bwMode="auto">
              <a:xfrm>
                <a:off x="2222228" y="1793060"/>
                <a:ext cx="2380939" cy="42320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Командир </a:t>
                </a: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научной роты </a:t>
                </a: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– старший научный сотрудник</a:t>
                </a:r>
              </a:p>
            </p:txBody>
          </p:sp>
          <p:sp>
            <p:nvSpPr>
              <p:cNvPr id="247" name="Rectangle 5"/>
              <p:cNvSpPr>
                <a:spLocks noChangeArrowheads="1"/>
              </p:cNvSpPr>
              <p:nvPr/>
            </p:nvSpPr>
            <p:spPr bwMode="auto">
              <a:xfrm>
                <a:off x="1495649" y="3605138"/>
                <a:ext cx="1940373" cy="135477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tIns="108000" bIns="0" anchor="ctr"/>
              <a:lstStyle/>
              <a:p>
                <a:pPr algn="ctr">
                  <a:defRPr/>
                </a:pPr>
                <a:r>
                  <a:rPr lang="ru-RU" sz="9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1 </a:t>
                </a:r>
                <a:r>
                  <a:rPr lang="ru-RU" sz="9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взвод (20 чел.)</a:t>
                </a:r>
                <a:endParaRPr lang="ru-RU" sz="9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r>
                  <a:rPr lang="ru-RU" sz="9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развития и совершенствования средств специальной связи, оценки и повышения эффективности защиты государственной тайны </a:t>
                </a:r>
              </a:p>
              <a:p>
                <a:pPr algn="ctr">
                  <a:defRPr/>
                </a:pPr>
                <a:endParaRPr lang="ru-RU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248" name="Rectangle 6"/>
              <p:cNvSpPr>
                <a:spLocks noChangeArrowheads="1"/>
              </p:cNvSpPr>
              <p:nvPr/>
            </p:nvSpPr>
            <p:spPr bwMode="auto">
              <a:xfrm>
                <a:off x="3592842" y="3587490"/>
                <a:ext cx="1757186" cy="135477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bIns="0" anchor="ctr"/>
              <a:lstStyle/>
              <a:p>
                <a:pPr algn="ctr">
                  <a:defRPr/>
                </a:pPr>
                <a:r>
                  <a:rPr lang="ru-RU" sz="9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2 </a:t>
                </a:r>
                <a:r>
                  <a:rPr lang="ru-RU" sz="9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взвод (20 чел.)</a:t>
                </a:r>
                <a:endParaRPr lang="ru-RU" sz="9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r>
                  <a:rPr lang="ru-RU" sz="9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развития и </a:t>
                </a:r>
                <a:r>
                  <a:rPr lang="ru-RU" sz="9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совершенствования </a:t>
                </a:r>
                <a:endParaRPr lang="ru-RU" sz="9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r>
                  <a:rPr lang="ru-RU" sz="9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методов и средств защиты информации</a:t>
                </a:r>
              </a:p>
              <a:p>
                <a:pPr algn="ctr">
                  <a:defRPr/>
                </a:pPr>
                <a:endParaRPr lang="ru-RU" sz="9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249" name="Rectangle 7"/>
              <p:cNvSpPr>
                <a:spLocks noChangeArrowheads="1"/>
              </p:cNvSpPr>
              <p:nvPr/>
            </p:nvSpPr>
            <p:spPr bwMode="auto">
              <a:xfrm>
                <a:off x="4568100" y="5634628"/>
                <a:ext cx="1034825" cy="1466917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endParaRPr lang="ru-RU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endParaRPr lang="en-US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endParaRPr lang="ru-RU" sz="1000" dirty="0" smtClean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2 </a:t>
                </a: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факультет </a:t>
                </a:r>
              </a:p>
              <a:p>
                <a:pPr algn="ctr">
                  <a:defRPr/>
                </a:pP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(криптографической защиты информации)</a:t>
                </a:r>
              </a:p>
              <a:p>
                <a:pPr algn="ctr">
                  <a:defRPr/>
                </a:pPr>
                <a:endParaRPr lang="ru-RU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endParaRPr lang="ru-RU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endParaRPr lang="ru-RU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250" name="Rectangle 8"/>
              <p:cNvSpPr>
                <a:spLocks noChangeArrowheads="1"/>
              </p:cNvSpPr>
              <p:nvPr/>
            </p:nvSpPr>
            <p:spPr bwMode="auto">
              <a:xfrm>
                <a:off x="5606474" y="5635212"/>
                <a:ext cx="1197845" cy="14663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endParaRPr lang="ru-RU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3 </a:t>
                </a: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факультет </a:t>
                </a:r>
              </a:p>
              <a:p>
                <a:pPr algn="ctr">
                  <a:defRPr/>
                </a:pP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(защиты информации на объектах информатизации)</a:t>
                </a:r>
                <a:endPara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endParaRPr lang="ru-RU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251" name="Rectangle 21"/>
              <p:cNvSpPr>
                <a:spLocks noChangeArrowheads="1"/>
              </p:cNvSpPr>
              <p:nvPr/>
            </p:nvSpPr>
            <p:spPr bwMode="auto">
              <a:xfrm>
                <a:off x="1149437" y="5635212"/>
                <a:ext cx="1378720" cy="14663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endParaRPr lang="ru-RU" sz="11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  <a:p>
                <a:pPr algn="ctr">
                  <a:defRPr/>
                </a:pP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2 </a:t>
                </a: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кафедра </a:t>
                </a:r>
              </a:p>
              <a:p>
                <a:pPr algn="ctr">
                  <a:defRPr/>
                </a:pP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(математики и математических основ криптографической защиты информации)</a:t>
                </a:r>
                <a:endPara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252" name="Rectangle 27"/>
              <p:cNvSpPr>
                <a:spLocks noChangeArrowheads="1"/>
              </p:cNvSpPr>
              <p:nvPr/>
            </p:nvSpPr>
            <p:spPr bwMode="auto">
              <a:xfrm>
                <a:off x="1477163" y="2689364"/>
                <a:ext cx="1935534" cy="754874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Командир взвода (научного) </a:t>
                </a:r>
              </a:p>
              <a:p>
                <a:pPr algn="ctr">
                  <a:defRPr/>
                </a:pP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младший научный сотрудник</a:t>
                </a:r>
              </a:p>
            </p:txBody>
          </p:sp>
          <p:sp>
            <p:nvSpPr>
              <p:cNvPr id="253" name="Rectangle 7"/>
              <p:cNvSpPr>
                <a:spLocks noChangeArrowheads="1"/>
              </p:cNvSpPr>
              <p:nvPr/>
            </p:nvSpPr>
            <p:spPr bwMode="auto">
              <a:xfrm>
                <a:off x="-75011" y="7589710"/>
                <a:ext cx="6879330" cy="733166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spcAft>
                    <a:spcPts val="0"/>
                  </a:spcAft>
                  <a:defRPr/>
                </a:pP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Отдел (ОНР и ПНПК)</a:t>
                </a:r>
              </a:p>
            </p:txBody>
          </p:sp>
          <p:cxnSp>
            <p:nvCxnSpPr>
              <p:cNvPr id="254" name="AutoShape 18"/>
              <p:cNvCxnSpPr>
                <a:cxnSpLocks noChangeShapeType="1"/>
              </p:cNvCxnSpPr>
              <p:nvPr/>
            </p:nvCxnSpPr>
            <p:spPr bwMode="auto">
              <a:xfrm>
                <a:off x="3044672" y="7101545"/>
                <a:ext cx="10810" cy="251992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5" name="AutoShape 18"/>
              <p:cNvCxnSpPr>
                <a:cxnSpLocks noChangeShapeType="1"/>
                <a:stCxn id="258" idx="2"/>
              </p:cNvCxnSpPr>
              <p:nvPr/>
            </p:nvCxnSpPr>
            <p:spPr bwMode="auto">
              <a:xfrm flipH="1">
                <a:off x="631373" y="7101545"/>
                <a:ext cx="1167" cy="251992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56" name="AutoShape 18"/>
              <p:cNvCxnSpPr>
                <a:cxnSpLocks noChangeShapeType="1"/>
              </p:cNvCxnSpPr>
              <p:nvPr/>
            </p:nvCxnSpPr>
            <p:spPr bwMode="auto">
              <a:xfrm>
                <a:off x="3289028" y="7383459"/>
                <a:ext cx="0" cy="206252"/>
              </a:xfrm>
              <a:prstGeom prst="straightConnector1">
                <a:avLst/>
              </a:prstGeom>
              <a:ln>
                <a:headEnd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57" name="Rectangle 21"/>
              <p:cNvSpPr>
                <a:spLocks noChangeArrowheads="1"/>
              </p:cNvSpPr>
              <p:nvPr/>
            </p:nvSpPr>
            <p:spPr bwMode="auto">
              <a:xfrm>
                <a:off x="2532656" y="5635213"/>
                <a:ext cx="1024031" cy="146633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3</a:t>
                </a: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 </a:t>
                </a: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кафедра</a:t>
                </a:r>
              </a:p>
              <a:p>
                <a:pPr algn="ctr">
                  <a:defRPr/>
                </a:pP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(средств и систем передачи и обработки информации) </a:t>
                </a:r>
                <a:endPara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endParaRPr>
              </a:p>
            </p:txBody>
          </p:sp>
          <p:sp>
            <p:nvSpPr>
              <p:cNvPr id="258" name="Rectangle 21"/>
              <p:cNvSpPr>
                <a:spLocks noChangeArrowheads="1"/>
              </p:cNvSpPr>
              <p:nvPr/>
            </p:nvSpPr>
            <p:spPr bwMode="auto">
              <a:xfrm>
                <a:off x="104101" y="5635212"/>
                <a:ext cx="1056876" cy="1466333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Научно-</a:t>
                </a:r>
                <a:r>
                  <a:rPr lang="ru-RU" sz="1000" dirty="0" err="1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исследо</a:t>
                </a: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-</a:t>
                </a:r>
                <a:r>
                  <a:rPr lang="ru-RU" sz="1000" dirty="0" err="1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вательский</a:t>
                </a:r>
                <a:r>
                  <a:rPr lang="ru-RU" sz="1000" dirty="0" smtClean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 </a:t>
                </a:r>
                <a:r>
                  <a:rPr lang="ru-RU" sz="1000" dirty="0">
                    <a:solidFill>
                      <a:schemeClr val="tx1"/>
                    </a:solidFill>
                    <a:latin typeface="Franklin Gothic Demi" panose="020B0703020102020204" pitchFamily="34" charset="0"/>
                  </a:rPr>
                  <a:t>центр</a:t>
                </a:r>
              </a:p>
            </p:txBody>
          </p:sp>
          <p:cxnSp>
            <p:nvCxnSpPr>
              <p:cNvPr id="259" name="AutoShape 18"/>
              <p:cNvCxnSpPr>
                <a:cxnSpLocks noChangeShapeType="1"/>
                <a:stCxn id="249" idx="2"/>
              </p:cNvCxnSpPr>
              <p:nvPr/>
            </p:nvCxnSpPr>
            <p:spPr bwMode="auto">
              <a:xfrm>
                <a:off x="5085512" y="7101545"/>
                <a:ext cx="0" cy="250285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60" name="AutoShape 18"/>
              <p:cNvCxnSpPr>
                <a:cxnSpLocks noChangeShapeType="1"/>
                <a:stCxn id="251" idx="2"/>
              </p:cNvCxnSpPr>
              <p:nvPr/>
            </p:nvCxnSpPr>
            <p:spPr bwMode="auto">
              <a:xfrm>
                <a:off x="1838797" y="7101545"/>
                <a:ext cx="0" cy="251992"/>
              </a:xfrm>
              <a:prstGeom prst="straightConnector1">
                <a:avLst/>
              </a:prstGeom>
              <a:ln>
                <a:headEnd type="triangle"/>
                <a:tailEnd type="non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1" name="TextBox 260"/>
              <p:cNvSpPr txBox="1"/>
              <p:nvPr/>
            </p:nvSpPr>
            <p:spPr>
              <a:xfrm>
                <a:off x="115888" y="5212932"/>
                <a:ext cx="6454775" cy="28098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ru-RU" sz="1000" dirty="0">
                    <a:latin typeface="Franklin Gothic Demi" panose="020B0703020102020204" pitchFamily="34" charset="0"/>
                  </a:rPr>
                  <a:t>Ведение научной деятельности во взаимодействии с НИЦ, факультетами, кафедрами</a:t>
                </a:r>
              </a:p>
            </p:txBody>
          </p:sp>
        </p:grpSp>
        <p:cxnSp>
          <p:nvCxnSpPr>
            <p:cNvPr id="231" name="AutoShape 16"/>
            <p:cNvCxnSpPr>
              <a:cxnSpLocks noChangeShapeType="1"/>
            </p:cNvCxnSpPr>
            <p:nvPr/>
          </p:nvCxnSpPr>
          <p:spPr bwMode="auto">
            <a:xfrm flipV="1">
              <a:off x="6298320" y="1581315"/>
              <a:ext cx="0" cy="136"/>
            </a:xfrm>
            <a:prstGeom prst="straightConnector1">
              <a:avLst/>
            </a:prstGeom>
            <a:ln>
              <a:headEnd/>
              <a:tailEnd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2" name="AutoShape 18"/>
            <p:cNvCxnSpPr>
              <a:cxnSpLocks noChangeShapeType="1"/>
              <a:endCxn id="246" idx="3"/>
            </p:cNvCxnSpPr>
            <p:nvPr/>
          </p:nvCxnSpPr>
          <p:spPr bwMode="auto">
            <a:xfrm flipH="1">
              <a:off x="5594737" y="1165452"/>
              <a:ext cx="396985" cy="4763"/>
            </a:xfrm>
            <a:prstGeom prst="straightConnector1">
              <a:avLst/>
            </a:prstGeom>
            <a:ln>
              <a:headEnd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33" name="Rectangle 21"/>
            <p:cNvSpPr>
              <a:spLocks noChangeArrowheads="1"/>
            </p:cNvSpPr>
            <p:nvPr/>
          </p:nvSpPr>
          <p:spPr bwMode="auto">
            <a:xfrm>
              <a:off x="4613130" y="4801064"/>
              <a:ext cx="944331" cy="144390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1 факультет </a:t>
              </a:r>
            </a:p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(организации защиты государственной тайны)</a:t>
              </a:r>
            </a:p>
          </p:txBody>
        </p:sp>
        <p:cxnSp>
          <p:nvCxnSpPr>
            <p:cNvPr id="234" name="AutoShape 18"/>
            <p:cNvCxnSpPr>
              <a:cxnSpLocks noChangeShapeType="1"/>
              <a:stCxn id="233" idx="2"/>
            </p:cNvCxnSpPr>
            <p:nvPr/>
          </p:nvCxnSpPr>
          <p:spPr bwMode="auto">
            <a:xfrm flipH="1">
              <a:off x="5085294" y="6244964"/>
              <a:ext cx="2" cy="253567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35" name="Rectangle 27"/>
            <p:cNvSpPr>
              <a:spLocks noChangeArrowheads="1"/>
            </p:cNvSpPr>
            <p:nvPr/>
          </p:nvSpPr>
          <p:spPr bwMode="auto">
            <a:xfrm>
              <a:off x="4639967" y="1852503"/>
              <a:ext cx="1658352" cy="783616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Командир взвода (научного) </a:t>
              </a:r>
            </a:p>
            <a:p>
              <a:pPr algn="ctr">
                <a:defRPr/>
              </a:pPr>
              <a:r>
                <a:rPr lang="ru-RU" sz="1000" dirty="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младший научный сотрудник</a:t>
              </a:r>
            </a:p>
          </p:txBody>
        </p:sp>
        <p:cxnSp>
          <p:nvCxnSpPr>
            <p:cNvPr id="236" name="AutoShape 18"/>
            <p:cNvCxnSpPr>
              <a:cxnSpLocks noChangeShapeType="1"/>
            </p:cNvCxnSpPr>
            <p:nvPr/>
          </p:nvCxnSpPr>
          <p:spPr bwMode="auto">
            <a:xfrm flipH="1">
              <a:off x="5449981" y="1626182"/>
              <a:ext cx="2303" cy="226321"/>
            </a:xfrm>
            <a:prstGeom prst="straightConnector1">
              <a:avLst/>
            </a:prstGeom>
            <a:ln>
              <a:headEnd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7" name="AutoShape 18"/>
            <p:cNvCxnSpPr>
              <a:cxnSpLocks noChangeShapeType="1"/>
            </p:cNvCxnSpPr>
            <p:nvPr/>
          </p:nvCxnSpPr>
          <p:spPr bwMode="auto">
            <a:xfrm>
              <a:off x="3556880" y="1608974"/>
              <a:ext cx="4956" cy="243528"/>
            </a:xfrm>
            <a:prstGeom prst="straightConnector1">
              <a:avLst/>
            </a:prstGeom>
            <a:ln>
              <a:headEnd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8" name="AutoShape 18"/>
            <p:cNvCxnSpPr>
              <a:cxnSpLocks noChangeShapeType="1"/>
            </p:cNvCxnSpPr>
            <p:nvPr/>
          </p:nvCxnSpPr>
          <p:spPr bwMode="auto">
            <a:xfrm>
              <a:off x="5348088" y="4083019"/>
              <a:ext cx="0" cy="163187"/>
            </a:xfrm>
            <a:prstGeom prst="straightConnector1">
              <a:avLst/>
            </a:prstGeom>
            <a:ln>
              <a:headEnd/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51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71235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89618"/>
            <a:ext cx="852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Отбор кандидатов для комплектования научной роты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99" name="Объект 2"/>
          <p:cNvSpPr>
            <a:spLocks noGrp="1"/>
          </p:cNvSpPr>
          <p:nvPr>
            <p:ph idx="1"/>
          </p:nvPr>
        </p:nvSpPr>
        <p:spPr>
          <a:xfrm>
            <a:off x="1465649" y="836135"/>
            <a:ext cx="8506034" cy="508255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buClr>
                <a:schemeClr val="accent1">
                  <a:lumMod val="50000"/>
                </a:schemeClr>
              </a:buClr>
              <a:buNone/>
            </a:pPr>
            <a:r>
              <a:rPr lang="ru-RU" sz="20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     </a:t>
            </a:r>
            <a:r>
              <a:rPr lang="ru-RU" sz="2400" dirty="0" smtClean="0">
                <a:solidFill>
                  <a:srgbClr val="002060"/>
                </a:solidFill>
                <a:latin typeface="Franklin Gothic Demi" panose="020B0703020102020204" pitchFamily="34" charset="0"/>
              </a:rPr>
              <a:t>Отбор кандидатов осуществляется:</a:t>
            </a:r>
            <a:endParaRPr lang="ru-RU" sz="2400" dirty="0">
              <a:solidFill>
                <a:srgbClr val="002060"/>
              </a:solidFill>
              <a:latin typeface="Franklin Gothic Demi" panose="020B0703020102020204" pitchFamily="34" charset="0"/>
            </a:endParaRPr>
          </a:p>
          <a:p>
            <a:pPr marL="0" indent="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None/>
            </a:pPr>
            <a:endParaRPr lang="ru-RU" sz="2000" dirty="0" smtClean="0">
              <a:solidFill>
                <a:srgbClr val="0070C0"/>
              </a:solidFill>
              <a:latin typeface="Franklin Gothic Demi" panose="020B0703020102020204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  <a:p>
            <a:pPr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  <a:p>
            <a:pPr marL="0" indent="0" algn="just">
              <a:lnSpc>
                <a:spcPct val="110000"/>
              </a:lnSpc>
              <a:buClr>
                <a:schemeClr val="accent1">
                  <a:lumMod val="50000"/>
                </a:schemeClr>
              </a:buClr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Прямоугольник 26"/>
          <p:cNvSpPr/>
          <p:nvPr/>
        </p:nvSpPr>
        <p:spPr>
          <a:xfrm>
            <a:off x="814636" y="2220253"/>
            <a:ext cx="32403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Москвы;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Санкт-Петербурга;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Екатеринбурга;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Новосибирска</a:t>
            </a: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Омска;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Томска;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Самары;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Ульяновска;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Краснодара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Ростова-на-Дону;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Таганрога;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и др. 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49923" y="1277516"/>
            <a:ext cx="26730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 2014-2015 годах</a:t>
            </a:r>
            <a:endParaRPr lang="en-US" sz="2000" dirty="0" smtClean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 24 ВУЗах</a:t>
            </a:r>
            <a:endParaRPr lang="en-US" sz="2000" dirty="0" smtClean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12</a:t>
            </a:r>
            <a:r>
              <a:rPr lang="en-US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 </a:t>
            </a: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городов:</a:t>
            </a:r>
            <a:endParaRPr lang="ru-RU" sz="2000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767708" y="2208870"/>
            <a:ext cx="32403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err="1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Н.Новгорода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Саратова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Волгограда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Казани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Перми</a:t>
            </a: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Воронежа;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Красноярска;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Иркутска;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Хабаровска;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Владивостока;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Уфы;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и др.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891648" y="1277516"/>
            <a:ext cx="2828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 2016</a:t>
            </a:r>
            <a:r>
              <a:rPr lang="en-US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-201</a:t>
            </a: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7 годах</a:t>
            </a:r>
            <a:endParaRPr lang="en-US" sz="2000" dirty="0" smtClean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 80 ВУЗах</a:t>
            </a:r>
            <a:endParaRPr lang="en-US" sz="2000" dirty="0" smtClean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40 городов:</a:t>
            </a:r>
            <a:endParaRPr lang="ru-RU" sz="2000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302474" y="2187556"/>
            <a:ext cx="32403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Новосибирска;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Казани;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Перми;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Челябинска;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Оренбурга;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Ижевска;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Пензы;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Воронежа;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Краснодара;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Ставрополя;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Ярославля;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bg1"/>
                </a:solidFill>
                <a:latin typeface="Franklin Gothic Demi" panose="020B0703020102020204" pitchFamily="34" charset="0"/>
              </a:rPr>
              <a:t>и</a:t>
            </a: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 др.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446490" y="1296566"/>
            <a:ext cx="2828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 2018</a:t>
            </a:r>
            <a:r>
              <a:rPr lang="en-US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-201</a:t>
            </a:r>
            <a:r>
              <a:rPr lang="ru-RU" sz="2000" dirty="0">
                <a:solidFill>
                  <a:schemeClr val="accent4"/>
                </a:solidFill>
                <a:latin typeface="Franklin Gothic Demi" panose="020B0703020102020204" pitchFamily="34" charset="0"/>
              </a:rPr>
              <a:t>9</a:t>
            </a: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 годах</a:t>
            </a:r>
            <a:endParaRPr lang="en-US" sz="2000" dirty="0" smtClean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 53 ВУЗах</a:t>
            </a:r>
            <a:endParaRPr lang="en-US" sz="2000" dirty="0" smtClean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24 городов:</a:t>
            </a:r>
            <a:endParaRPr lang="ru-RU" sz="2000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9018240" y="1315616"/>
            <a:ext cx="2828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 </a:t>
            </a:r>
            <a:r>
              <a:rPr lang="en-US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20</a:t>
            </a: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20 году</a:t>
            </a:r>
            <a:endParaRPr lang="en-US" sz="2000" dirty="0" smtClean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в 53 ВУЗах</a:t>
            </a:r>
            <a:endParaRPr lang="en-US" sz="2000" dirty="0" smtClean="0">
              <a:solidFill>
                <a:schemeClr val="accent4"/>
              </a:solidFill>
              <a:latin typeface="Franklin Gothic Demi" panose="020B07030201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20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22 городов:</a:t>
            </a:r>
            <a:endParaRPr lang="ru-RU" sz="2000" dirty="0">
              <a:solidFill>
                <a:schemeClr val="accent4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8836124" y="2206606"/>
            <a:ext cx="324036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Барнаула;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Белгорода;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Брянска;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Владимира;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Волгограда;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Новосибирска;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Воронежа;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Саратова;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Томска;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Тюмени;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Челябинска;</a:t>
            </a: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  <a:latin typeface="Franklin Gothic Demi" panose="020B0703020102020204" pitchFamily="34" charset="0"/>
              </a:rPr>
              <a:t>и др.</a:t>
            </a:r>
            <a:endParaRPr lang="ru-RU" sz="20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  <a:p>
            <a:pPr marL="177800" indent="-17780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2000" dirty="0">
              <a:solidFill>
                <a:srgbClr val="FF000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4940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63873" y="6218413"/>
            <a:ext cx="944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Основные образовательные организации, выпускники которых проходили службу по призыву в научной роте КВВУ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982224"/>
              </p:ext>
            </p:extLst>
          </p:nvPr>
        </p:nvGraphicFramePr>
        <p:xfrm>
          <a:off x="97035" y="1084703"/>
          <a:ext cx="11997930" cy="46600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5015">
                  <a:extLst>
                    <a:ext uri="{9D8B030D-6E8A-4147-A177-3AD203B41FA5}">
                      <a16:colId xmlns="" xmlns:a16="http://schemas.microsoft.com/office/drawing/2014/main" val="335661427"/>
                    </a:ext>
                  </a:extLst>
                </a:gridCol>
                <a:gridCol w="7630112">
                  <a:extLst>
                    <a:ext uri="{9D8B030D-6E8A-4147-A177-3AD203B41FA5}">
                      <a16:colId xmlns="" xmlns:a16="http://schemas.microsoft.com/office/drawing/2014/main" val="1884104413"/>
                    </a:ext>
                  </a:extLst>
                </a:gridCol>
                <a:gridCol w="3552803">
                  <a:extLst>
                    <a:ext uri="{9D8B030D-6E8A-4147-A177-3AD203B41FA5}">
                      <a16:colId xmlns="" xmlns:a16="http://schemas.microsoft.com/office/drawing/2014/main" val="1065730798"/>
                    </a:ext>
                  </a:extLst>
                </a:gridCol>
              </a:tblGrid>
              <a:tr h="695778"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600" b="0" kern="120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</a:rPr>
                        <a:t>№ </a:t>
                      </a:r>
                      <a:br>
                        <a:rPr lang="ru-RU" sz="1600" b="0" kern="120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</a:rPr>
                      </a:br>
                      <a:r>
                        <a:rPr lang="ru-RU" sz="1600" b="0" kern="120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</a:rPr>
                        <a:t>п/п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</a:rPr>
                        <a:t>Наименование ВУЗа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Aft>
                          <a:spcPts val="0"/>
                        </a:spcAft>
                      </a:pPr>
                      <a:r>
                        <a:rPr lang="ru-RU" sz="1600" b="0" kern="120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</a:rPr>
                        <a:t>Количество военнослужащих,</a:t>
                      </a:r>
                      <a:r>
                        <a:rPr lang="ru-RU" sz="1600" b="0" kern="1200" baseline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</a:rPr>
                        <a:t> проходивших службу по призыву за период 2014-2020 гг.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8250749"/>
                  </a:ext>
                </a:extLst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1.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Новосибирский государственный технический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44317287"/>
                  </a:ext>
                </a:extLst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2.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Северо-Кавказский федеральный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69985486"/>
                  </a:ext>
                </a:extLst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3.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Южный Федеральный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76821938"/>
                  </a:ext>
                </a:extLst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4.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Кубанский государственный  университет</a:t>
                      </a:r>
                      <a:endParaRPr lang="ru-RU" sz="1600" b="0" baseline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7591875"/>
                  </a:ext>
                </a:extLst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5.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Ульяновский государственный технический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7476027"/>
                  </a:ext>
                </a:extLst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6.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Волгоградский государственный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3295304"/>
                  </a:ext>
                </a:extLst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7.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Томский государственный университет систем управления и радиоэлектроники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8.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Ижевский государственный технический университет им. М.Т. Калашникова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9.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Сибирский государственный университет телекоммуникаций и информатики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10.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Омский государственный технический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11.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Ульяновский государственный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12.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Алтайский государственный 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13.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Московский государственный технический университет им. Баумана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14.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Донской государственный технический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64288">
                <a:tc>
                  <a:txBody>
                    <a:bodyPr/>
                    <a:lstStyle/>
                    <a:p>
                      <a:pPr algn="ctr" fontAlgn="ctr">
                        <a:lnSpc>
                          <a:spcPts val="1325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Times New Roman" panose="02020603050405020304" pitchFamily="18" charset="0"/>
                        </a:rPr>
                        <a:t>15.</a:t>
                      </a:r>
                      <a:endParaRPr lang="ru-RU" sz="1600" b="0" dirty="0">
                        <a:solidFill>
                          <a:schemeClr val="bg1"/>
                        </a:solidFill>
                        <a:effectLst/>
                        <a:latin typeface="Franklin Gothic Demi Cond" panose="020B07060304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571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baseline="0" dirty="0">
                          <a:solidFill>
                            <a:schemeClr val="bg1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Пермский национальный исследовательский политехнический университет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accent4"/>
                          </a:solidFill>
                          <a:effectLst/>
                          <a:latin typeface="Franklin Gothic Demi Cond" panose="020B07060304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8410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227718"/>
            <a:ext cx="852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Производственно-техническое и научное сотрудничество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Объект 2"/>
          <p:cNvSpPr>
            <a:spLocks noGrp="1"/>
          </p:cNvSpPr>
          <p:nvPr>
            <p:ph idx="1"/>
          </p:nvPr>
        </p:nvSpPr>
        <p:spPr>
          <a:xfrm>
            <a:off x="773765" y="1002793"/>
            <a:ext cx="10825867" cy="4503616"/>
          </a:xfrm>
        </p:spPr>
        <p:txBody>
          <a:bodyPr numCol="1">
            <a:normAutofit fontScale="25000" lnSpcReduction="2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ФГАОУ ВПО «Южный федеральный университет», г. Ростов-на-Дону.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ФГБОУ ВПО «Донской государственной технический университет», г. Ростов-на-Дону.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ФГБОУ ВПО «Самарский государственный университет», г. Самара.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ФГБОУ ВПО «Кубанский государственный технологический университет», г. Краснодар.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МОУ «Институт инженерной физики», г. Серпухов.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ОАО «Краснодарский ЗИП», г. Краснодар.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ОАО «Электроавтоматика», г. Ставрополь.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ЗАО НПК «Мера», г. Краснодар.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ФГБОУ ВПО «Омский государственный университет имени Ф.М.Достоевского», г. Омск.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8800" dirty="0" smtClean="0">
                <a:solidFill>
                  <a:schemeClr val="accent4"/>
                </a:solidFill>
                <a:latin typeface="Franklin Gothic Demi" panose="020B0703020102020204" pitchFamily="34" charset="0"/>
              </a:rPr>
              <a:t>ФГБОУ ВПО «Омский государственный университет путей сообщения», г. Омск.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50000"/>
                </a:schemeClr>
              </a:buClr>
              <a:buFont typeface="Century Gothic" pitchFamily="34" charset="0"/>
              <a:buChar char="−"/>
            </a:pPr>
            <a:endParaRPr lang="ru-RU" sz="2000" dirty="0" smtClean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1683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7"/>
          <a:stretch/>
        </p:blipFill>
        <p:spPr>
          <a:xfrm>
            <a:off x="0" y="465487"/>
            <a:ext cx="12192000" cy="6438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344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803"/>
          <a:stretch/>
        </p:blipFill>
        <p:spPr>
          <a:xfrm>
            <a:off x="0" y="5952930"/>
            <a:ext cx="12192000" cy="905069"/>
          </a:xfrm>
          <a:prstGeom prst="rect">
            <a:avLst/>
          </a:prstGeom>
          <a:noFill/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2415"/>
                    </a14:imgEffect>
                    <a14:imgEffect>
                      <a14:saturation sa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30" b="80536"/>
          <a:stretch/>
        </p:blipFill>
        <p:spPr>
          <a:xfrm>
            <a:off x="0" y="-18660"/>
            <a:ext cx="12192000" cy="92932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89186" y="6234091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202</a:t>
            </a: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1</a:t>
            </a:r>
            <a:endParaRPr lang="ru-RU" sz="24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56819" y="6243423"/>
            <a:ext cx="2904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43858" y="170966"/>
            <a:ext cx="4848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НАУЧНАЯ РОТА КВВУ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911343" y="6151518"/>
            <a:ext cx="8522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Научно-техническая и учебно-материальная база</a:t>
            </a:r>
            <a:endParaRPr lang="ru-RU" sz="32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52743" y="184390"/>
            <a:ext cx="4774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Seattle Sans [RUS by me]" panose="00000400000000000000" pitchFamily="2" charset="0"/>
              </a:rPr>
              <a:t>КРАСНОДАРСКОЕ ВЫСШЕЕ ВОЕННОЕ УЧИЛИЩЕ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Seattle Sans [RUS by me]" panose="00000400000000000000" pitchFamily="2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11517151" y="-34328"/>
            <a:ext cx="648225" cy="844090"/>
            <a:chOff x="3624596" y="1916832"/>
            <a:chExt cx="1907945" cy="2484441"/>
          </a:xfrm>
          <a:effectLst>
            <a:outerShdw blurRad="63500" sx="102000" sy="102000" algn="ctr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pic>
          <p:nvPicPr>
            <p:cNvPr id="22" name="Picture 8" descr="C:\Documents and Settings\user\Рабочий стол\венки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596" y="1974269"/>
              <a:ext cx="1883508" cy="2376987"/>
            </a:xfrm>
            <a:prstGeom prst="rect">
              <a:avLst/>
            </a:prstGeom>
            <a:noFill/>
            <a:effectLst>
              <a:outerShdw blurRad="50800" dist="50800" dir="5400000" sx="106000" sy="106000" algn="ctr" rotWithShape="0">
                <a:srgbClr val="000000">
                  <a:alpha val="4313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Documents and Settings\user\Рабочий стол\книга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455" cy="244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C:\Documents and Settings\user\Рабочий стол\кант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72208" cy="2453912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1" descr="C:\Documents and Settings\user\Рабочий стол\эмблема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1916832"/>
              <a:ext cx="1896645" cy="2484441"/>
            </a:xfrm>
            <a:prstGeom prst="rect">
              <a:avLst/>
            </a:prstGeom>
            <a:noFill/>
            <a:effectLst>
              <a:outerShdw sx="1000" sy="1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C:\Documents and Settings\user\Рабочий стол\орлы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2060848"/>
              <a:ext cx="1717746" cy="2167795"/>
            </a:xfrm>
            <a:prstGeom prst="rect">
              <a:avLst/>
            </a:prstGeom>
            <a:noFill/>
            <a:effectLst>
              <a:outerShdw blurRad="50800" dist="50800" dir="5400000" sx="98000" sy="98000" algn="ctr" rotWithShape="0">
                <a:srgbClr val="000000">
                  <a:alpha val="71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2"/>
          <p:cNvPicPr/>
          <p:nvPr/>
        </p:nvPicPr>
        <p:blipFill>
          <a:blip r:embed="rId1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86" y="1194695"/>
            <a:ext cx="2054338" cy="1391999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6" name="Picture 2"/>
          <p:cNvPicPr/>
          <p:nvPr/>
        </p:nvPicPr>
        <p:blipFill>
          <a:blip r:embed="rId1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72" y="1109248"/>
            <a:ext cx="2880320" cy="147744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7" name="Picture 1"/>
          <p:cNvPicPr/>
          <p:nvPr/>
        </p:nvPicPr>
        <p:blipFill>
          <a:blip r:embed="rId1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305" y="1020713"/>
            <a:ext cx="1797050" cy="182626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8" name="Picture 2"/>
          <p:cNvPicPr/>
          <p:nvPr/>
        </p:nvPicPr>
        <p:blipFill>
          <a:blip r:embed="rId1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0" y="4294519"/>
            <a:ext cx="4177977" cy="1457325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9" name="Picture 2"/>
          <p:cNvPicPr/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2886" y="4245738"/>
            <a:ext cx="2563713" cy="1477446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0" name="Picture 2"/>
          <p:cNvPicPr/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274" y="2680272"/>
            <a:ext cx="2280031" cy="151162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2" name="Picture 2"/>
          <p:cNvPicPr/>
          <p:nvPr/>
        </p:nvPicPr>
        <p:blipFill>
          <a:blip r:embed="rId1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367" y="2780178"/>
            <a:ext cx="3084130" cy="158248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3" name="Picture 2"/>
          <p:cNvPicPr/>
          <p:nvPr/>
        </p:nvPicPr>
        <p:blipFill>
          <a:blip r:embed="rId18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608" y="3107621"/>
            <a:ext cx="1916329" cy="1208168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5108884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18660</TotalTime>
  <Words>2414</Words>
  <Application>Microsoft Office PowerPoint</Application>
  <PresentationFormat>Широкоэкранный</PresentationFormat>
  <Paragraphs>688</Paragraphs>
  <Slides>26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8" baseType="lpstr">
      <vt:lpstr>Verdana</vt:lpstr>
      <vt:lpstr>Seattle Sans [RUS by me]</vt:lpstr>
      <vt:lpstr>Wingdings</vt:lpstr>
      <vt:lpstr>Times New Roman</vt:lpstr>
      <vt:lpstr>Arial</vt:lpstr>
      <vt:lpstr>Century Gothic</vt:lpstr>
      <vt:lpstr>Calibri Light</vt:lpstr>
      <vt:lpstr>Franklin Gothic Demi Cond</vt:lpstr>
      <vt:lpstr>Franklin Gothic Book</vt:lpstr>
      <vt:lpstr>Franklin Gothic Demi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Выполненная работа: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SoFT46</dc:creator>
  <cp:lastModifiedBy>User</cp:lastModifiedBy>
  <cp:revision>615</cp:revision>
  <cp:lastPrinted>2021-05-21T11:26:56Z</cp:lastPrinted>
  <dcterms:created xsi:type="dcterms:W3CDTF">2018-10-13T17:15:53Z</dcterms:created>
  <dcterms:modified xsi:type="dcterms:W3CDTF">2021-05-22T08:32:40Z</dcterms:modified>
</cp:coreProperties>
</file>