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5246-0C84-4304-B8F2-87CF2D4BDEC3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27C4-BE41-4328-9284-258717806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CA9F-D798-485C-A149-2E01A6DE0C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2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рецензенты (могут) остаться анонимными,</a:t>
            </a:r>
            <a:r>
              <a:rPr lang="ru-RU" baseline="0" dirty="0" smtClean="0"/>
              <a:t> но весь процесс рецензирования (рецензии и ответы) публичен.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4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3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g"/><Relationship Id="rId6" Type="http://schemas.openxmlformats.org/officeDocument/2006/relationships/image" Target="../media/image44.gi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gif"/><Relationship Id="rId6" Type="http://schemas.openxmlformats.org/officeDocument/2006/relationships/image" Target="../media/image49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51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4" Type="http://schemas.openxmlformats.org/officeDocument/2006/relationships/image" Target="../media/image4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mailto:irodin@mail.r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-vector.com/" TargetMode="Externa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6" Type="http://schemas.openxmlformats.org/officeDocument/2006/relationships/image" Target="../media/image28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05662" y="147028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Наши спикеры</a:t>
            </a:r>
            <a:r>
              <a:rPr lang="en-US" sz="2800" dirty="0" smtClean="0"/>
              <a:t>: </a:t>
            </a:r>
            <a:r>
              <a:rPr lang="ru-RU" sz="2800" dirty="0" smtClean="0"/>
              <a:t>Максим Юркин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95113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</a:t>
            </a:r>
            <a:r>
              <a:rPr lang="en-US" dirty="0" smtClean="0"/>
              <a:t>: 35</a:t>
            </a:r>
          </a:p>
          <a:p>
            <a:r>
              <a:rPr lang="ru-RU" dirty="0" smtClean="0"/>
              <a:t>Новосибирский государственный университет (2004), биомедицинская физика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65"/>
          <a:stretch/>
        </p:blipFill>
        <p:spPr>
          <a:xfrm>
            <a:off x="238148" y="1015986"/>
            <a:ext cx="1019152" cy="504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6712" y="1916832"/>
            <a:ext cx="35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Институт химической кинетики и горения СО РАН, </a:t>
            </a:r>
            <a:r>
              <a:rPr lang="ru-RU" dirty="0" err="1" smtClean="0"/>
              <a:t>с.н.с</a:t>
            </a:r>
            <a:r>
              <a:rPr lang="ru-RU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1027" y="2055331"/>
            <a:ext cx="310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PhD – University of Amsterdam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(Computer Science, 200</a:t>
            </a:r>
            <a:r>
              <a:rPr lang="ru-RU" dirty="0" smtClean="0"/>
              <a:t>7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36" y="3212976"/>
            <a:ext cx="68066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Публикаций</a:t>
            </a:r>
            <a:r>
              <a:rPr lang="en-US" b="1" dirty="0" smtClean="0"/>
              <a:t> (Scopus): </a:t>
            </a:r>
            <a:r>
              <a:rPr lang="en-US" dirty="0" smtClean="0"/>
              <a:t>67</a:t>
            </a:r>
            <a:r>
              <a:rPr lang="ru-RU" dirty="0" smtClean="0"/>
              <a:t>          </a:t>
            </a:r>
            <a:r>
              <a:rPr lang="en-US" b="1" dirty="0" smtClean="0"/>
              <a:t>H-index: </a:t>
            </a:r>
            <a:r>
              <a:rPr lang="ru-RU" dirty="0" smtClean="0"/>
              <a:t>1</a:t>
            </a:r>
            <a:r>
              <a:rPr lang="en-US" dirty="0" smtClean="0"/>
              <a:t>8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b="1" dirty="0" smtClean="0"/>
              <a:t>Максимальный </a:t>
            </a:r>
            <a:r>
              <a:rPr lang="en-US" b="1" dirty="0"/>
              <a:t>IF</a:t>
            </a:r>
            <a:r>
              <a:rPr lang="ru-RU" b="1" dirty="0"/>
              <a:t>: </a:t>
            </a:r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2</a:t>
            </a:r>
            <a:r>
              <a:rPr lang="ru-RU" dirty="0" smtClean="0"/>
              <a:t> (</a:t>
            </a:r>
            <a:r>
              <a:rPr lang="en-US" dirty="0" smtClean="0"/>
              <a:t>Physics Reports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4247158"/>
            <a:ext cx="727280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Стипендия Президента РФ для молодых ученых(2012-2014)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Academia </a:t>
            </a:r>
            <a:r>
              <a:rPr lang="en-US" dirty="0" err="1"/>
              <a:t>Europaea</a:t>
            </a:r>
            <a:r>
              <a:rPr lang="en-US" dirty="0"/>
              <a:t> Prize </a:t>
            </a:r>
            <a:r>
              <a:rPr lang="en-US" dirty="0" smtClean="0"/>
              <a:t>(</a:t>
            </a:r>
            <a:r>
              <a:rPr lang="ru-RU" dirty="0" smtClean="0"/>
              <a:t>2010</a:t>
            </a:r>
            <a:r>
              <a:rPr lang="en-US" dirty="0" smtClean="0"/>
              <a:t>, 2016)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Journal of Quantitative Spectroscopy and Radiative </a:t>
            </a:r>
            <a:r>
              <a:rPr lang="en-US" dirty="0" smtClean="0"/>
              <a:t>Transfer – </a:t>
            </a:r>
            <a:r>
              <a:rPr lang="ru-RU" dirty="0" smtClean="0"/>
              <a:t>Ценный рецензент года</a:t>
            </a:r>
            <a:r>
              <a:rPr lang="en-US" dirty="0" smtClean="0"/>
              <a:t> </a:t>
            </a:r>
            <a:r>
              <a:rPr lang="ru-RU" dirty="0" smtClean="0"/>
              <a:t>(2009,</a:t>
            </a:r>
            <a:r>
              <a:rPr lang="en-US" dirty="0" smtClean="0"/>
              <a:t>’</a:t>
            </a:r>
            <a:r>
              <a:rPr lang="ru-RU" dirty="0" smtClean="0"/>
              <a:t>12,</a:t>
            </a:r>
            <a:r>
              <a:rPr lang="en-US" dirty="0" smtClean="0"/>
              <a:t>’</a:t>
            </a:r>
            <a:r>
              <a:rPr lang="ru-RU" dirty="0" smtClean="0"/>
              <a:t>13</a:t>
            </a:r>
            <a:r>
              <a:rPr lang="en-US" dirty="0" smtClean="0"/>
              <a:t>,’15</a:t>
            </a:r>
            <a:r>
              <a:rPr lang="ru-RU" dirty="0" smtClean="0"/>
              <a:t>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US" dirty="0"/>
              <a:t>Young scientist’s award in electromagnetic and light </a:t>
            </a:r>
            <a:r>
              <a:rPr lang="en-US" dirty="0" smtClean="0"/>
              <a:t>scattering </a:t>
            </a:r>
            <a:r>
              <a:rPr lang="ru-RU" dirty="0" smtClean="0"/>
              <a:t>(</a:t>
            </a:r>
            <a:r>
              <a:rPr lang="ru-RU" dirty="0" err="1" smtClean="0"/>
              <a:t>Elsevier</a:t>
            </a:r>
            <a:r>
              <a:rPr lang="ru-RU" dirty="0" smtClean="0"/>
              <a:t>, 2007)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60" y="4294796"/>
            <a:ext cx="828739" cy="817438"/>
          </a:xfrm>
          <a:prstGeom prst="rect">
            <a:avLst/>
          </a:prstGeom>
        </p:spPr>
      </p:pic>
      <p:pic>
        <p:nvPicPr>
          <p:cNvPr id="24" name="Picture 2" descr="C:\Downloads\ICK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69" y="1874466"/>
            <a:ext cx="904876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uvalogo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049" y="2185892"/>
            <a:ext cx="667247" cy="61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086" y="3090281"/>
            <a:ext cx="830210" cy="9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393061" y="3083893"/>
            <a:ext cx="362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Член редколлегии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Journal </a:t>
            </a:r>
            <a:r>
              <a:rPr lang="en-US" dirty="0"/>
              <a:t>of </a:t>
            </a:r>
            <a:r>
              <a:rPr lang="en-US" dirty="0" smtClean="0"/>
              <a:t>Quantitative Spectroscopy </a:t>
            </a:r>
            <a:r>
              <a:rPr lang="en-US" dirty="0"/>
              <a:t>and Radiative </a:t>
            </a:r>
            <a:r>
              <a:rPr lang="en-US" dirty="0" smtClean="0"/>
              <a:t>Transfer (IF = 2.9)</a:t>
            </a:r>
            <a:endParaRPr lang="ru-RU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5" y="5516736"/>
            <a:ext cx="830210" cy="9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82" y="37759"/>
            <a:ext cx="1325602" cy="176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734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6856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806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Цитирование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20914"/>
            <a:ext cx="724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Изначально</a:t>
            </a:r>
            <a:r>
              <a:rPr lang="ru-RU" sz="2000" dirty="0" smtClean="0"/>
              <a:t> – источник информации (методов и т.п.), подтверждение собственных аргументов. </a:t>
            </a:r>
            <a:br>
              <a:rPr lang="ru-RU" sz="2000" dirty="0" smtClean="0"/>
            </a:br>
            <a:r>
              <a:rPr lang="ru-RU" sz="2000" dirty="0" smtClean="0"/>
              <a:t>«Стоять на плечах гигантов»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145050"/>
            <a:ext cx="693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Сейчас</a:t>
            </a:r>
            <a:r>
              <a:rPr lang="en-US" sz="2000" dirty="0" smtClean="0"/>
              <a:t> – </a:t>
            </a:r>
            <a:r>
              <a:rPr lang="ru-RU" sz="2000" dirty="0" smtClean="0"/>
              <a:t>дополнительно репутационный механизм. </a:t>
            </a:r>
          </a:p>
          <a:p>
            <a:r>
              <a:rPr lang="ru-RU" sz="2000" dirty="0" smtClean="0"/>
              <a:t>Качественная наука </a:t>
            </a:r>
            <a:r>
              <a:rPr lang="ru-RU" sz="2000" dirty="0" smtClean="0">
                <a:sym typeface="Symbol"/>
              </a:rPr>
              <a:t></a:t>
            </a:r>
            <a:r>
              <a:rPr lang="en-US" sz="2000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статью используют  цитируют</a:t>
            </a:r>
            <a:endParaRPr lang="ru-RU" sz="2000" dirty="0"/>
          </a:p>
        </p:txBody>
      </p:sp>
      <p:pic>
        <p:nvPicPr>
          <p:cNvPr id="3074" name="Picture 2" descr="http://www.familyhistory.net.au/wp-content/uploads/2013/08/shutterstock_166256786-620x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65" y="332656"/>
            <a:ext cx="1129491" cy="17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84" y="2276872"/>
            <a:ext cx="1546880" cy="773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3429000"/>
            <a:ext cx="57606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/>
              <a:t>Влияние ученого (его публикаций) на развитие мировой науки можно оценить  по тому, как их цитируют: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Простейший показатель – общее количество цитирований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Самый общий – распределение статей по количеству цитирований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Есть много производных показателей</a:t>
            </a:r>
            <a:endParaRPr lang="ru-RU" sz="2000" dirty="0"/>
          </a:p>
        </p:txBody>
      </p:sp>
      <p:pic>
        <p:nvPicPr>
          <p:cNvPr id="1026" name="Picture 2" descr="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111887"/>
            <a:ext cx="3240360" cy="30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292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638944"/>
          </a:xfrm>
        </p:spPr>
        <p:txBody>
          <a:bodyPr>
            <a:normAutofit/>
          </a:bodyPr>
          <a:lstStyle/>
          <a:p>
            <a:r>
              <a:rPr lang="ru-RU" sz="3000" i="1" dirty="0" err="1" smtClean="0"/>
              <a:t>Импакт</a:t>
            </a:r>
            <a:r>
              <a:rPr lang="ru-RU" sz="3000" i="1" dirty="0" smtClean="0"/>
              <a:t>-фактор и </a:t>
            </a:r>
            <a:r>
              <a:rPr lang="en-US" sz="3000" i="1" dirty="0" err="1" smtClean="0"/>
              <a:t>CiteScore</a:t>
            </a:r>
            <a:endParaRPr lang="ru-RU" sz="3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6" y="1738511"/>
            <a:ext cx="1342419" cy="828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3923"/>
            <a:ext cx="1342419" cy="858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853" y="980728"/>
            <a:ext cx="743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Impact Factor</a:t>
            </a:r>
            <a:r>
              <a:rPr lang="en-US" dirty="0" smtClean="0"/>
              <a:t> – </a:t>
            </a:r>
            <a:r>
              <a:rPr lang="ru-RU" dirty="0" smtClean="0"/>
              <a:t>количественная характеристика влияния журнала.</a:t>
            </a:r>
          </a:p>
          <a:p>
            <a:r>
              <a:rPr lang="ru-RU" dirty="0" smtClean="0"/>
              <a:t>Предложен </a:t>
            </a:r>
            <a:r>
              <a:rPr lang="en-US" i="1" dirty="0" smtClean="0"/>
              <a:t>Institute for Scientific Information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(ныне часть </a:t>
            </a:r>
            <a:r>
              <a:rPr lang="en-US" i="1" dirty="0" err="1"/>
              <a:t>Clarivate</a:t>
            </a:r>
            <a:r>
              <a:rPr lang="en-US" i="1" dirty="0"/>
              <a:t> Analytics</a:t>
            </a:r>
            <a:r>
              <a:rPr lang="en-US" dirty="0" smtClean="0"/>
              <a:t>). </a:t>
            </a:r>
            <a:r>
              <a:rPr lang="en-US" dirty="0" err="1" smtClean="0"/>
              <a:t>CiteScore</a:t>
            </a:r>
            <a:r>
              <a:rPr lang="en-US" dirty="0" smtClean="0"/>
              <a:t> – </a:t>
            </a:r>
            <a:r>
              <a:rPr lang="ru-RU" dirty="0" smtClean="0"/>
              <a:t>схожая характеристика, применяемая </a:t>
            </a:r>
            <a:r>
              <a:rPr lang="en-US" dirty="0" smtClean="0"/>
              <a:t>Elsevier (</a:t>
            </a:r>
            <a:r>
              <a:rPr lang="ru-RU" dirty="0" smtClean="0"/>
              <a:t>рассчитывается по </a:t>
            </a:r>
            <a:r>
              <a:rPr lang="en-US" dirty="0" smtClean="0"/>
              <a:t>Scopus)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7676" y="2850292"/>
            <a:ext cx="845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IF</a:t>
            </a:r>
            <a:r>
              <a:rPr lang="ru-RU" sz="3200" baseline="-25000" dirty="0" smtClean="0"/>
              <a:t>журн. </a:t>
            </a:r>
            <a:r>
              <a:rPr lang="en-US" sz="3200" i="1" baseline="-25000" dirty="0" smtClean="0"/>
              <a:t>X</a:t>
            </a:r>
            <a:r>
              <a:rPr lang="en-US" sz="3200" baseline="-25000" dirty="0" smtClean="0"/>
              <a:t> </a:t>
            </a:r>
            <a:r>
              <a:rPr lang="ru-RU" sz="3200" baseline="-25000" dirty="0" smtClean="0"/>
              <a:t>за год </a:t>
            </a:r>
            <a:r>
              <a:rPr lang="en-US" sz="3200" i="1" baseline="-25000" dirty="0" smtClean="0"/>
              <a:t>Y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7867" y="325040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статей в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>за годы </a:t>
            </a:r>
            <a:r>
              <a:rPr lang="en-US" i="1" dirty="0"/>
              <a:t>Y</a:t>
            </a:r>
            <a:r>
              <a:rPr lang="ru-RU" dirty="0"/>
              <a:t>−</a:t>
            </a:r>
            <a:r>
              <a:rPr lang="en-US" dirty="0"/>
              <a:t>2 </a:t>
            </a:r>
            <a:r>
              <a:rPr lang="ru-RU" dirty="0"/>
              <a:t>и </a:t>
            </a:r>
            <a:r>
              <a:rPr lang="en-US" i="1" dirty="0"/>
              <a:t>Y</a:t>
            </a:r>
            <a:r>
              <a:rPr lang="ru-RU" dirty="0"/>
              <a:t>−</a:t>
            </a:r>
            <a:r>
              <a:rPr lang="en-US" dirty="0"/>
              <a:t>1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1996" y="2357750"/>
            <a:ext cx="42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число цитирований статей из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годы </a:t>
            </a:r>
            <a:r>
              <a:rPr lang="en-US" i="1" dirty="0" smtClean="0"/>
              <a:t>Y</a:t>
            </a:r>
            <a:r>
              <a:rPr lang="ru-RU" dirty="0"/>
              <a:t>−</a:t>
            </a:r>
            <a:r>
              <a:rPr lang="en-US" dirty="0" smtClean="0"/>
              <a:t>2 </a:t>
            </a:r>
            <a:r>
              <a:rPr lang="ru-RU" dirty="0" smtClean="0"/>
              <a:t>и </a:t>
            </a:r>
            <a:r>
              <a:rPr lang="en-US" i="1" dirty="0" smtClean="0"/>
              <a:t>Y</a:t>
            </a:r>
            <a:r>
              <a:rPr lang="ru-RU" dirty="0" smtClean="0"/>
              <a:t>−</a:t>
            </a:r>
            <a:r>
              <a:rPr lang="en-US" dirty="0" smtClean="0"/>
              <a:t>1</a:t>
            </a:r>
            <a:r>
              <a:rPr lang="ru-RU" dirty="0" smtClean="0"/>
              <a:t> в течение года </a:t>
            </a:r>
            <a:r>
              <a:rPr lang="en-US" i="1" dirty="0" smtClean="0"/>
              <a:t>Y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59832" y="3140999"/>
            <a:ext cx="3753168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7676" y="361973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Пример: </a:t>
            </a:r>
            <a:r>
              <a:rPr lang="ru-RU" dirty="0" smtClean="0"/>
              <a:t>за 2011-2012 в журнале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>вышло 100 статей. В течение 2013 г. их процитировали 400 раз. </a:t>
            </a:r>
            <a:r>
              <a:rPr lang="en-US" i="1" dirty="0" smtClean="0"/>
              <a:t>IF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 smtClean="0"/>
              <a:t>) = 400/100 = 4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5" y="5408104"/>
            <a:ext cx="717458" cy="968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09" y="5408104"/>
            <a:ext cx="719405" cy="9688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0779" y="639845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38.1       34.7         28.7     (</a:t>
            </a:r>
            <a:r>
              <a:rPr lang="en-US" sz="2000" dirty="0" smtClean="0"/>
              <a:t>2016)</a:t>
            </a:r>
            <a:endParaRPr lang="ru-RU" sz="2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9" y="5408104"/>
            <a:ext cx="746476" cy="96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9939" y="5484420"/>
            <a:ext cx="188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Российские</a:t>
            </a:r>
          </a:p>
          <a:p>
            <a:pPr algn="ctr"/>
            <a:r>
              <a:rPr lang="ru-RU" sz="2000" dirty="0" smtClean="0"/>
              <a:t>журналы (99%)</a:t>
            </a:r>
          </a:p>
          <a:p>
            <a:pPr algn="ctr"/>
            <a:r>
              <a:rPr lang="en-US" sz="2000" b="1" dirty="0" smtClean="0"/>
              <a:t>&lt; </a:t>
            </a:r>
            <a:r>
              <a:rPr lang="ru-RU" sz="2000" b="1" dirty="0" smtClean="0"/>
              <a:t>1</a:t>
            </a:r>
            <a:r>
              <a:rPr lang="en-US" sz="2000" b="1" dirty="0" smtClean="0"/>
              <a:t>.5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99171" y="532763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Хорошие международные</a:t>
            </a:r>
            <a:br>
              <a:rPr lang="ru-RU" sz="2000" dirty="0" smtClean="0"/>
            </a:br>
            <a:r>
              <a:rPr lang="ru-RU" sz="2000" dirty="0" smtClean="0"/>
              <a:t>журналы (химия)</a:t>
            </a:r>
          </a:p>
          <a:p>
            <a:pPr algn="ctr"/>
            <a:r>
              <a:rPr lang="ru-RU" sz="2000" b="1" dirty="0" smtClean="0"/>
              <a:t>2 – 6</a:t>
            </a:r>
            <a:endParaRPr 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433886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CiteScore</a:t>
            </a:r>
            <a:r>
              <a:rPr lang="en-US" sz="1600" b="1" i="1" dirty="0" smtClean="0"/>
              <a:t> </a:t>
            </a:r>
            <a:r>
              <a:rPr lang="ru-RU" sz="1600" i="1" dirty="0" smtClean="0"/>
              <a:t>в целом более корректен, поскольку он рассчитывается по данным за 3 года. Таким образом нивелируется влияние возможного резкого роста цитирований в течение 1 года</a:t>
            </a:r>
            <a:endParaRPr lang="ru-RU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830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Индекс </a:t>
            </a:r>
            <a:r>
              <a:rPr lang="ru-RU" sz="3200" dirty="0" err="1" smtClean="0"/>
              <a:t>Хирша</a:t>
            </a:r>
            <a:r>
              <a:rPr lang="ru-RU" sz="3200" dirty="0" smtClean="0"/>
              <a:t> (</a:t>
            </a:r>
            <a:r>
              <a:rPr lang="en-US" sz="3200" i="1" dirty="0" smtClean="0"/>
              <a:t>h</a:t>
            </a:r>
            <a:r>
              <a:rPr lang="ru-RU" sz="3200" i="1" dirty="0" smtClean="0"/>
              <a:t>-</a:t>
            </a:r>
            <a:r>
              <a:rPr lang="en-US" sz="3200" i="1" dirty="0" smtClean="0"/>
              <a:t>index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1008112" cy="1512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Хорхе </a:t>
            </a:r>
            <a:r>
              <a:rPr lang="ru-RU" sz="2000" dirty="0" err="1" smtClean="0"/>
              <a:t>Хирш</a:t>
            </a:r>
            <a:r>
              <a:rPr lang="ru-RU" sz="2000" dirty="0" smtClean="0"/>
              <a:t> (</a:t>
            </a:r>
            <a:r>
              <a:rPr lang="en-US" sz="2000" dirty="0" smtClean="0"/>
              <a:t>Jorge E. Hirsch),</a:t>
            </a:r>
            <a:r>
              <a:rPr lang="ru-RU" sz="2000" dirty="0" smtClean="0"/>
              <a:t> род. </a:t>
            </a:r>
            <a:r>
              <a:rPr lang="ru-RU" sz="2000" dirty="0"/>
              <a:t>в</a:t>
            </a:r>
            <a:r>
              <a:rPr lang="ru-RU" sz="2000" dirty="0" smtClean="0"/>
              <a:t> 1953,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профессор </a:t>
            </a:r>
            <a:r>
              <a:rPr lang="en-US" sz="2000" dirty="0" smtClean="0"/>
              <a:t>University of California, San Diego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765265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«Ученый имеет индекс </a:t>
            </a:r>
            <a:r>
              <a:rPr lang="en-US" sz="2000" i="1" dirty="0" smtClean="0"/>
              <a:t>h</a:t>
            </a:r>
            <a:r>
              <a:rPr lang="en-US" sz="2000" dirty="0" smtClean="0"/>
              <a:t>, </a:t>
            </a:r>
            <a:r>
              <a:rPr lang="ru-RU" sz="2000" dirty="0" smtClean="0"/>
              <a:t>если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из его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p</a:t>
            </a:r>
            <a:r>
              <a:rPr lang="ru-RU" sz="2000" dirty="0" smtClean="0"/>
              <a:t> статей цитируются как</a:t>
            </a:r>
            <a:r>
              <a:rPr lang="en-US" sz="2000" dirty="0" smtClean="0"/>
              <a:t> </a:t>
            </a:r>
            <a:r>
              <a:rPr lang="ru-RU" sz="2000" dirty="0" smtClean="0"/>
              <a:t>минимум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раз каждая, в то время как оставшиеся </a:t>
            </a: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p</a:t>
            </a:r>
            <a:r>
              <a:rPr lang="ru-RU" sz="2000" dirty="0"/>
              <a:t>−</a:t>
            </a:r>
            <a:r>
              <a:rPr lang="en-US" sz="2000" i="1" dirty="0" smtClean="0"/>
              <a:t>h</a:t>
            </a:r>
            <a:r>
              <a:rPr lang="en-US" sz="2000" dirty="0" smtClean="0"/>
              <a:t>)</a:t>
            </a:r>
            <a:r>
              <a:rPr lang="ru-RU" sz="2000" dirty="0" smtClean="0"/>
              <a:t> статей цитируются не более, чем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раз каждая»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0463"/>
          <a:stretch/>
        </p:blipFill>
        <p:spPr>
          <a:xfrm>
            <a:off x="140296" y="3008308"/>
            <a:ext cx="3888432" cy="3171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3068960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Пример: </a:t>
            </a:r>
            <a:r>
              <a:rPr lang="ru-RU" sz="2000" dirty="0" smtClean="0"/>
              <a:t>работы выстроены по убыванию числа цитирований. 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Работе №31 соответствует 34 цитирования (</a:t>
            </a:r>
            <a:r>
              <a:rPr lang="en-US" sz="2000" dirty="0" smtClean="0"/>
              <a:t>31 &lt; 34),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работе № </a:t>
            </a:r>
            <a:r>
              <a:rPr lang="en-US" sz="2000" dirty="0" smtClean="0"/>
              <a:t>32 – </a:t>
            </a:r>
            <a:r>
              <a:rPr lang="ru-RU" sz="2000" dirty="0" smtClean="0"/>
              <a:t>33 цитирования (</a:t>
            </a:r>
            <a:r>
              <a:rPr lang="en-US" sz="2000" dirty="0" smtClean="0"/>
              <a:t>32 &lt; 33),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работе 33 – </a:t>
            </a:r>
            <a:r>
              <a:rPr lang="en-US" sz="2000" dirty="0" smtClean="0"/>
              <a:t>32 </a:t>
            </a:r>
            <a:r>
              <a:rPr lang="ru-RU" sz="2000" dirty="0" smtClean="0"/>
              <a:t>цитирования (</a:t>
            </a:r>
            <a:r>
              <a:rPr lang="en-US" sz="2000" dirty="0" smtClean="0"/>
              <a:t>33 &gt; 32).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i="1" dirty="0" smtClean="0"/>
              <a:t>h</a:t>
            </a:r>
            <a:r>
              <a:rPr lang="en-US" sz="2000" b="1" dirty="0" smtClean="0"/>
              <a:t>-</a:t>
            </a:r>
            <a:r>
              <a:rPr lang="ru-RU" sz="2000" b="1" dirty="0" smtClean="0"/>
              <a:t>индекс равен 32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566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Индекс </a:t>
            </a:r>
            <a:r>
              <a:rPr lang="ru-RU" sz="3200" dirty="0" err="1" smtClean="0"/>
              <a:t>Хирша</a:t>
            </a:r>
            <a:r>
              <a:rPr lang="ru-RU" sz="3200" dirty="0" smtClean="0"/>
              <a:t> (</a:t>
            </a:r>
            <a:r>
              <a:rPr lang="en-US" sz="3200" i="1" dirty="0" smtClean="0"/>
              <a:t>h</a:t>
            </a:r>
            <a:r>
              <a:rPr lang="ru-RU" sz="3200" i="1" dirty="0" smtClean="0"/>
              <a:t>-</a:t>
            </a:r>
            <a:r>
              <a:rPr lang="en-US" sz="3200" i="1" dirty="0" smtClean="0"/>
              <a:t>index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5560"/>
            <a:ext cx="1230829" cy="769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932"/>
            <a:ext cx="733835" cy="1041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15933"/>
            <a:ext cx="2249440" cy="737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82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Можно вычислить для отдельного специалиста…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04432" y="104058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…лаборатории или института…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47023" y="116843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…или даже страны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8" y="3754903"/>
            <a:ext cx="1825574" cy="22575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780928"/>
            <a:ext cx="8229600" cy="27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Сравнивать </a:t>
            </a:r>
            <a:r>
              <a:rPr lang="en-US" sz="2000" b="1" i="1" dirty="0" smtClean="0"/>
              <a:t>h</a:t>
            </a:r>
            <a:r>
              <a:rPr lang="en-US" sz="2000" b="1" dirty="0" smtClean="0"/>
              <a:t>-</a:t>
            </a:r>
            <a:r>
              <a:rPr lang="ru-RU" sz="2000" b="1" dirty="0" smtClean="0"/>
              <a:t>индексы специалистов из разных областей нельзя!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284984"/>
            <a:ext cx="7668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Пример:</a:t>
            </a:r>
            <a:r>
              <a:rPr lang="ru-RU" sz="2000" dirty="0" smtClean="0"/>
              <a:t> </a:t>
            </a:r>
            <a:r>
              <a:rPr lang="en-US" sz="2000" dirty="0" smtClean="0"/>
              <a:t>Full Professors, Russell Group Universities (</a:t>
            </a:r>
            <a:r>
              <a:rPr lang="ru-RU" sz="2000" dirty="0" smtClean="0"/>
              <a:t>Великобритания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i="1" dirty="0"/>
              <a:t>(из обсуждения на страничке </a:t>
            </a:r>
            <a:r>
              <a:rPr lang="en-US" i="1" dirty="0"/>
              <a:t>Ray Iles, </a:t>
            </a:r>
            <a:r>
              <a:rPr lang="en-US" i="1" dirty="0" err="1"/>
              <a:t>ResearchGate</a:t>
            </a:r>
            <a:r>
              <a:rPr lang="en-US" i="1" dirty="0"/>
              <a:t>, 10.06.2013</a:t>
            </a:r>
            <a:r>
              <a:rPr lang="ru-RU" i="1" dirty="0" smtClean="0"/>
              <a:t>)</a:t>
            </a:r>
            <a:endParaRPr lang="ru-RU" i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37769"/>
              </p:ext>
            </p:extLst>
          </p:nvPr>
        </p:nvGraphicFramePr>
        <p:xfrm>
          <a:off x="2627784" y="4149080"/>
          <a:ext cx="468052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1067083"/>
                <a:gridCol w="1525205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индекс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редний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медианный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 Science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Psychology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Nursing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 Sciences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Physics/maths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Bio-medicine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8374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Библиографическая база данных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95" y="3562137"/>
            <a:ext cx="1779873" cy="711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0"/>
          <a:stretch/>
        </p:blipFill>
        <p:spPr>
          <a:xfrm>
            <a:off x="7085612" y="2953663"/>
            <a:ext cx="1663399" cy="804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51843"/>
            <a:ext cx="1512168" cy="1101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15" y="1052736"/>
            <a:ext cx="6067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Онлайн-базы данных публикаций и цитирований (!)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Позволяют вести поиск по различным критериям (автор и соавторы, год, журнал и т.д.)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Расчет 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-фактора, индекса </a:t>
            </a:r>
            <a:r>
              <a:rPr lang="ru-RU" sz="2000" dirty="0" err="1" smtClean="0"/>
              <a:t>Хирша</a:t>
            </a:r>
            <a:endParaRPr lang="ru-RU" sz="2000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 многое другое…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84249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БД </a:t>
            </a:r>
            <a:r>
              <a:rPr lang="ru-RU" sz="2000" b="1" dirty="0"/>
              <a:t>помогает исследователю: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Найти работу (работы) по определенной тематике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Проследить «историю успеха» статьи/направления по цитированиям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Найти новые «горячие» темы</a:t>
            </a:r>
          </a:p>
        </p:txBody>
      </p:sp>
      <p:pic>
        <p:nvPicPr>
          <p:cNvPr id="2050" name="Picture 2" descr="Google Sch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7145"/>
            <a:ext cx="1709955" cy="6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pubmed.gov/portal/portal3rc.fcgi/4057043/img/23188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7145"/>
            <a:ext cx="1368152" cy="3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5612" y="980728"/>
            <a:ext cx="195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Ограниченный доступ:</a:t>
            </a:r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183508"/>
            <a:ext cx="235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Свободный доступ:</a:t>
            </a:r>
            <a:endParaRPr lang="ru-RU" sz="2000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547742" y="1627059"/>
            <a:ext cx="1328514" cy="1441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81536" y="3068960"/>
            <a:ext cx="2866206" cy="287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2420888"/>
            <a:ext cx="68771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7082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638944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Open access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3576171" cy="40011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000" b="1" dirty="0" smtClean="0"/>
              <a:t>Чаще всего (пока) бывает так:</a:t>
            </a:r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1512168" cy="120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2368"/>
            <a:ext cx="1008112" cy="1431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73013"/>
            <a:ext cx="794372" cy="112765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647155" y="2144272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TextBox 9"/>
          <p:cNvSpPr txBox="1"/>
          <p:nvPr/>
        </p:nvSpPr>
        <p:spPr>
          <a:xfrm>
            <a:off x="1437296" y="1486525"/>
            <a:ext cx="20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не платит за право публикации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1647155" y="2342906"/>
            <a:ext cx="1728192" cy="9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TextBox 11"/>
          <p:cNvSpPr txBox="1"/>
          <p:nvPr/>
        </p:nvSpPr>
        <p:spPr>
          <a:xfrm>
            <a:off x="1403645" y="2492896"/>
            <a:ext cx="215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Некоторые издательства платят авторам гонорар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436096" y="2198132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436096" y="2396766"/>
            <a:ext cx="1728192" cy="9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TextBox 14"/>
          <p:cNvSpPr txBox="1"/>
          <p:nvPr/>
        </p:nvSpPr>
        <p:spPr>
          <a:xfrm>
            <a:off x="5220072" y="1281534"/>
            <a:ext cx="248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Читатель платит за доступ к статьям/журналам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06849" y="3573016"/>
            <a:ext cx="2104402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/>
              <a:t>Но бывает и так: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6" y="4376517"/>
            <a:ext cx="1512168" cy="1205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6" y="4342053"/>
            <a:ext cx="1008112" cy="14310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72" y="4332698"/>
            <a:ext cx="794372" cy="1127658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2099499" y="4765538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TextBox 20"/>
          <p:cNvSpPr txBox="1"/>
          <p:nvPr/>
        </p:nvSpPr>
        <p:spPr>
          <a:xfrm>
            <a:off x="1889640" y="4005064"/>
            <a:ext cx="20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платит за право публикации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888440" y="4657817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5652120" y="39347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Читатель получает доступ бесплатно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7" y="5057589"/>
            <a:ext cx="1158766" cy="8014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8" y="2646891"/>
            <a:ext cx="1158766" cy="8014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7851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08610" algn="ctr" rtl="0">
              <a:spcBef>
                <a:spcPts val="0"/>
              </a:spcBef>
              <a:buClr>
                <a:schemeClr val="dk1"/>
              </a:buClr>
              <a:buSzPct val="99183"/>
              <a:buFont typeface="Calibri"/>
              <a:buNone/>
            </a:pPr>
            <a:r>
              <a:rPr lang="ru-RU" sz="48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Алгоритмы поиска статей</a:t>
            </a:r>
            <a:endParaRPr lang="en-US" sz="4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229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Обычный поиск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5736" y="908720"/>
            <a:ext cx="68407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/>
              <a:t>Как любой поиск в интернете, но с использованием нескольких полей: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Тема (</a:t>
            </a:r>
            <a:r>
              <a:rPr lang="en-US" sz="2000" i="1" dirty="0" smtClean="0">
                <a:sym typeface="Symbol" pitchFamily="18" charset="2"/>
              </a:rPr>
              <a:t>topic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ru-RU" sz="2000" dirty="0" smtClean="0">
              <a:sym typeface="Symbol" pitchFamily="18" charset="2"/>
            </a:endParaRP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авторы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ym typeface="Symbol" pitchFamily="18" charset="2"/>
              </a:rPr>
              <a:t>ж</a:t>
            </a:r>
            <a:r>
              <a:rPr lang="ru-RU" sz="2000" dirty="0" smtClean="0">
                <a:sym typeface="Symbol" pitchFamily="18" charset="2"/>
              </a:rPr>
              <a:t>урналы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даты</a:t>
            </a:r>
            <a:endParaRPr lang="ru-RU" sz="2000" dirty="0">
              <a:sym typeface="Symbol" pitchFamily="18" charset="2"/>
            </a:endParaRPr>
          </a:p>
          <a:p>
            <a:pPr>
              <a:spcAft>
                <a:spcPts val="200"/>
              </a:spcAft>
            </a:pPr>
            <a:r>
              <a:rPr lang="ru-RU" sz="2000" dirty="0" smtClean="0"/>
              <a:t> 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Специальные ресурсы позволяют это делать </a:t>
            </a:r>
            <a:r>
              <a:rPr lang="ru-RU" sz="2000" b="1" dirty="0" smtClean="0"/>
              <a:t>более удобно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512168" cy="1101093"/>
          </a:xfrm>
          <a:prstGeom prst="rect">
            <a:avLst/>
          </a:prstGeom>
        </p:spPr>
      </p:pic>
      <p:pic>
        <p:nvPicPr>
          <p:cNvPr id="23" name="Picture 2" descr="Google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1512"/>
            <a:ext cx="1709955" cy="6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918535"/>
            <a:ext cx="864096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Тема</a:t>
            </a:r>
            <a:r>
              <a:rPr lang="ru-RU" sz="2000" dirty="0" smtClean="0"/>
              <a:t> – обычно ищется в названии, абстракте, и ключевых словах (</a:t>
            </a:r>
            <a:r>
              <a:rPr lang="en-US" sz="2000" i="1" dirty="0" smtClean="0"/>
              <a:t>keywords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Устоявшиеся термины, сокращения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Названия объектов, методов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Синонимы и аналоги – приходит с опытом поиска и чтения статей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Различные сложные комбинации</a:t>
            </a:r>
          </a:p>
          <a:p>
            <a:pPr marL="1346200" indent="-993775">
              <a:spcAft>
                <a:spcPts val="200"/>
              </a:spcAft>
            </a:pPr>
            <a:r>
              <a:rPr lang="ru-RU" sz="2000" b="1" dirty="0" smtClean="0"/>
              <a:t>Пример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en-US" sz="2000" dirty="0"/>
              <a:t>Topic=("discrete dipole*" OR "coupled dipole* method*" OR "coupled dipole* approximation*" OR CEMD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0"/>
          <a:stretch/>
        </p:blipFill>
        <p:spPr>
          <a:xfrm>
            <a:off x="316313" y="2048058"/>
            <a:ext cx="1663399" cy="804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7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</a:t>
            </a:r>
            <a:r>
              <a:rPr lang="en-US" dirty="0" smtClean="0"/>
              <a:t> Scopus?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087" y="98072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Отличное покрытие</a:t>
            </a:r>
            <a:r>
              <a:rPr lang="en-US" dirty="0" smtClean="0"/>
              <a:t>: </a:t>
            </a:r>
            <a:r>
              <a:rPr lang="ru-RU" dirty="0" smtClean="0"/>
              <a:t>журналы</a:t>
            </a:r>
            <a:r>
              <a:rPr lang="en-US" dirty="0" smtClean="0"/>
              <a:t> (</a:t>
            </a:r>
            <a:r>
              <a:rPr lang="ru-RU" dirty="0" smtClean="0"/>
              <a:t>более</a:t>
            </a:r>
            <a:r>
              <a:rPr lang="en-US" dirty="0" smtClean="0"/>
              <a:t> 21000), </a:t>
            </a:r>
            <a:r>
              <a:rPr lang="ru-RU" dirty="0" smtClean="0"/>
              <a:t>книги</a:t>
            </a:r>
            <a:r>
              <a:rPr lang="en-US" dirty="0" smtClean="0"/>
              <a:t>,</a:t>
            </a:r>
            <a:r>
              <a:rPr lang="ru-RU" dirty="0" smtClean="0"/>
              <a:t> тезисы конференций и многое другое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Жесткая процедура отбора</a:t>
            </a:r>
            <a:r>
              <a:rPr lang="en-US" dirty="0" smtClean="0"/>
              <a:t>:</a:t>
            </a:r>
            <a:r>
              <a:rPr lang="ru-RU" dirty="0" smtClean="0"/>
              <a:t> Команда</a:t>
            </a:r>
            <a:r>
              <a:rPr lang="en-US" dirty="0" smtClean="0"/>
              <a:t> Scopus</a:t>
            </a:r>
            <a:r>
              <a:rPr lang="ru-RU" dirty="0" smtClean="0"/>
              <a:t> преследует цель отбирать только лучшие источники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Удобная поисковая платформа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Широкий выбор инструментов для анализа 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Доступна в большинстве российских НИИ и ВУЗов (с 2018 – еще больше!)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" y="3212976"/>
            <a:ext cx="7807424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054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32"/>
            <a:ext cx="9144000" cy="45017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Scopus –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750" y="1352532"/>
            <a:ext cx="504056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7"/>
          </p:cNvCxnSpPr>
          <p:nvPr/>
        </p:nvCxnSpPr>
        <p:spPr>
          <a:xfrm flipV="1">
            <a:off x="505989" y="1124744"/>
            <a:ext cx="393603" cy="2726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5709" y="8949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Число записей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668344" y="2420888"/>
            <a:ext cx="1368152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32440" y="1247274"/>
            <a:ext cx="0" cy="11736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7620" y="953315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Сортировка по дате, числу цитирований и </a:t>
            </a:r>
            <a:r>
              <a:rPr lang="ru-RU" sz="1400" dirty="0" err="1" smtClean="0"/>
              <a:t>др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46696" y="2711906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74798" y="1230397"/>
            <a:ext cx="2285034" cy="15416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2" y="88945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Дополнительное уточнение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2411760" y="27275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15616" y="3034192"/>
            <a:ext cx="1584176" cy="3059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102601"/>
            <a:ext cx="294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Можно выбрать часть массива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3345047" y="55892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731023" y="5895893"/>
            <a:ext cx="0" cy="3615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9792" y="6257457"/>
            <a:ext cx="217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Прямая ссылка на веб-версию </a:t>
            </a:r>
            <a:r>
              <a:rPr lang="en-US" sz="1400" dirty="0" smtClean="0"/>
              <a:t>(</a:t>
            </a:r>
            <a:r>
              <a:rPr lang="ru-RU" sz="1400" dirty="0" smtClean="0"/>
              <a:t>через</a:t>
            </a:r>
            <a:r>
              <a:rPr lang="en-US" sz="1400" dirty="0" smtClean="0"/>
              <a:t> DOI)</a:t>
            </a:r>
            <a:endParaRPr lang="ru-RU" sz="1400" dirty="0"/>
          </a:p>
        </p:txBody>
      </p:sp>
      <p:sp>
        <p:nvSpPr>
          <p:cNvPr id="32" name="Овал 31"/>
          <p:cNvSpPr/>
          <p:nvPr/>
        </p:nvSpPr>
        <p:spPr>
          <a:xfrm>
            <a:off x="2699792" y="4563744"/>
            <a:ext cx="3367608" cy="37463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220072" y="4938374"/>
            <a:ext cx="847328" cy="11657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24516" y="6157304"/>
            <a:ext cx="329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Каждую запись можно открыть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7372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05662" y="147028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Наши спикеры: Сергей </a:t>
            </a:r>
            <a:r>
              <a:rPr lang="ru-RU" sz="2800" dirty="0" err="1" smtClean="0"/>
              <a:t>Адонин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73973" y="891132"/>
            <a:ext cx="615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</a:t>
            </a:r>
            <a:r>
              <a:rPr lang="en-US" dirty="0" smtClean="0"/>
              <a:t>: 31</a:t>
            </a:r>
            <a:br>
              <a:rPr lang="en-US" dirty="0" smtClean="0"/>
            </a:br>
            <a:r>
              <a:rPr lang="ru-RU" dirty="0" smtClean="0"/>
              <a:t>Новосибирский государственный университет (</a:t>
            </a:r>
            <a:r>
              <a:rPr lang="en-US" dirty="0" smtClean="0"/>
              <a:t>2009</a:t>
            </a:r>
            <a:r>
              <a:rPr lang="ru-RU" dirty="0" smtClean="0"/>
              <a:t>), химия</a:t>
            </a:r>
            <a:endParaRPr lang="en-US" dirty="0" smtClean="0"/>
          </a:p>
          <a:p>
            <a:r>
              <a:rPr lang="ru-RU" dirty="0" smtClean="0"/>
              <a:t>К.х.н., неорганическая химия</a:t>
            </a:r>
            <a:r>
              <a:rPr lang="en-US" dirty="0" smtClean="0"/>
              <a:t> (</a:t>
            </a:r>
            <a:r>
              <a:rPr lang="ru-RU" dirty="0" smtClean="0"/>
              <a:t>2012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87542" y="2098859"/>
            <a:ext cx="787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Институт неорганической химии СО РАН,</a:t>
            </a:r>
            <a:r>
              <a:rPr lang="ru-RU" dirty="0" smtClean="0"/>
              <a:t> </a:t>
            </a:r>
            <a:r>
              <a:rPr lang="ru-RU" dirty="0" err="1" smtClean="0"/>
              <a:t>с.н.с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smtClean="0"/>
              <a:t>Новосибирский государственный университет</a:t>
            </a:r>
            <a:r>
              <a:rPr lang="ru-RU" dirty="0" smtClean="0"/>
              <a:t>, </a:t>
            </a:r>
            <a:r>
              <a:rPr lang="ru-RU" dirty="0" err="1" smtClean="0"/>
              <a:t>МедФ</a:t>
            </a:r>
            <a:r>
              <a:rPr lang="ru-RU" dirty="0" smtClean="0"/>
              <a:t>, лектор (химия, курс на англ. яз.)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1608" y="1375217"/>
            <a:ext cx="68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31241" y="3328355"/>
            <a:ext cx="68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Публикаций </a:t>
            </a:r>
            <a:r>
              <a:rPr lang="en-US" b="1" dirty="0" smtClean="0"/>
              <a:t>(Scopus): </a:t>
            </a:r>
            <a:r>
              <a:rPr lang="ru-RU" b="1" dirty="0" smtClean="0"/>
              <a:t>60</a:t>
            </a:r>
            <a:r>
              <a:rPr lang="en-US" dirty="0" smtClean="0"/>
              <a:t>            </a:t>
            </a:r>
            <a:r>
              <a:rPr lang="en-US" b="1" dirty="0" smtClean="0"/>
              <a:t>H-index</a:t>
            </a:r>
            <a:r>
              <a:rPr lang="en-US" b="1" smtClean="0"/>
              <a:t>: </a:t>
            </a:r>
            <a:r>
              <a:rPr lang="en-US" smtClean="0"/>
              <a:t>13</a:t>
            </a:r>
            <a:endParaRPr lang="en-US" dirty="0" smtClean="0"/>
          </a:p>
          <a:p>
            <a:pPr algn="ctr"/>
            <a:r>
              <a:rPr lang="ru-RU" b="1" dirty="0" smtClean="0"/>
              <a:t>Максимальный </a:t>
            </a:r>
            <a:r>
              <a:rPr lang="en-US" b="1" dirty="0" smtClean="0"/>
              <a:t>IF</a:t>
            </a:r>
            <a:r>
              <a:rPr lang="ru-RU" b="1" dirty="0" smtClean="0"/>
              <a:t>: </a:t>
            </a:r>
            <a:r>
              <a:rPr lang="en-US" dirty="0" smtClean="0"/>
              <a:t>21</a:t>
            </a:r>
            <a:r>
              <a:rPr lang="ru-RU" dirty="0" smtClean="0"/>
              <a:t>.</a:t>
            </a:r>
            <a:r>
              <a:rPr lang="en-US" dirty="0" smtClean="0"/>
              <a:t>875</a:t>
            </a:r>
            <a:r>
              <a:rPr lang="ru-RU" dirty="0" smtClean="0"/>
              <a:t> (</a:t>
            </a:r>
            <a:r>
              <a:rPr lang="en-US" dirty="0" smtClean="0"/>
              <a:t>Advanced Energy Materials</a:t>
            </a:r>
            <a:r>
              <a:rPr lang="ru-RU" dirty="0" smtClean="0"/>
              <a:t>)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52" y="4437252"/>
            <a:ext cx="2087140" cy="588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6541" y="4731434"/>
            <a:ext cx="730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Reaxys</a:t>
            </a:r>
            <a:r>
              <a:rPr lang="en-US" dirty="0" smtClean="0"/>
              <a:t> Ph.D.</a:t>
            </a:r>
            <a:r>
              <a:rPr lang="ru-RU" dirty="0" smtClean="0"/>
              <a:t> </a:t>
            </a:r>
            <a:r>
              <a:rPr lang="en-US" dirty="0" smtClean="0"/>
              <a:t>Prize </a:t>
            </a:r>
            <a:r>
              <a:rPr lang="ru-RU" dirty="0" smtClean="0"/>
              <a:t>(финалист</a:t>
            </a:r>
            <a:r>
              <a:rPr lang="en-US" dirty="0" smtClean="0"/>
              <a:t> 2013)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международная премия за лучшую работу в области химии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03" y="5717314"/>
            <a:ext cx="828739" cy="8174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4826" y="6045992"/>
            <a:ext cx="736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Academia </a:t>
            </a:r>
            <a:r>
              <a:rPr lang="en-US" dirty="0" err="1" smtClean="0"/>
              <a:t>Europaea</a:t>
            </a:r>
            <a:r>
              <a:rPr lang="en-US" dirty="0" smtClean="0"/>
              <a:t> Prize </a:t>
            </a:r>
            <a:r>
              <a:rPr lang="ru-RU" dirty="0" smtClean="0"/>
              <a:t>(2013)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73972" y="4027746"/>
            <a:ext cx="776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Стипендия Президента РФ для молодых </a:t>
            </a:r>
            <a:r>
              <a:rPr lang="ru-RU" dirty="0" smtClean="0"/>
              <a:t>ученых (2012-2014, 2016-н.в.)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52" y="2047677"/>
            <a:ext cx="1013477" cy="875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65"/>
          <a:stretch/>
        </p:blipFill>
        <p:spPr>
          <a:xfrm>
            <a:off x="178877" y="1015986"/>
            <a:ext cx="1019152" cy="504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1" y="5042739"/>
            <a:ext cx="1720235" cy="5983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77644" y="5402115"/>
            <a:ext cx="46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Стипендия </a:t>
            </a:r>
            <a:r>
              <a:rPr lang="en-US" dirty="0" err="1" smtClean="0"/>
              <a:t>Haldor</a:t>
            </a:r>
            <a:r>
              <a:rPr lang="en-US" dirty="0" smtClean="0"/>
              <a:t> </a:t>
            </a:r>
            <a:r>
              <a:rPr lang="en-US" dirty="0" err="1" smtClean="0"/>
              <a:t>Topsoe</a:t>
            </a:r>
            <a:r>
              <a:rPr lang="en-US" dirty="0" smtClean="0"/>
              <a:t> (</a:t>
            </a:r>
            <a:r>
              <a:rPr lang="ru-RU" dirty="0" smtClean="0"/>
              <a:t>Дания</a:t>
            </a:r>
            <a:r>
              <a:rPr lang="en-US" dirty="0" smtClean="0"/>
              <a:t>, </a:t>
            </a:r>
            <a:r>
              <a:rPr lang="ru-RU" dirty="0" smtClean="0"/>
              <a:t>2010)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31417" r="27486" b="25815"/>
          <a:stretch/>
        </p:blipFill>
        <p:spPr>
          <a:xfrm>
            <a:off x="7590290" y="76832"/>
            <a:ext cx="1329115" cy="16860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296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641" cy="46085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</a:t>
            </a:r>
            <a:r>
              <a:rPr lang="ru-RU" dirty="0" smtClean="0"/>
              <a:t>запись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1484784"/>
            <a:ext cx="3987160" cy="75081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13560" y="1268760"/>
            <a:ext cx="0" cy="205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756" y="908460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Выходные данные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804248" y="2137809"/>
            <a:ext cx="2180928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894712" y="1371746"/>
            <a:ext cx="0" cy="76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34316" y="554457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Цитирования </a:t>
            </a:r>
            <a:r>
              <a:rPr lang="en-US" sz="1400" dirty="0" smtClean="0"/>
              <a:t>(</a:t>
            </a:r>
            <a:r>
              <a:rPr lang="ru-RU" sz="1400" dirty="0" smtClean="0"/>
              <a:t>только источники, индексируемые </a:t>
            </a:r>
            <a:r>
              <a:rPr lang="en-US" sz="1400" dirty="0" smtClean="0"/>
              <a:t>Scopus). </a:t>
            </a:r>
            <a:r>
              <a:rPr lang="ru-RU" sz="1400" dirty="0" err="1" smtClean="0"/>
              <a:t>Кликабельны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-57806" y="4653136"/>
            <a:ext cx="3987160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9756" y="6334780"/>
            <a:ext cx="380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Список ссылок, </a:t>
            </a:r>
            <a:r>
              <a:rPr lang="ru-RU" sz="1400" dirty="0" err="1" smtClean="0"/>
              <a:t>кликабелен</a:t>
            </a:r>
            <a:r>
              <a:rPr lang="ru-RU" sz="1400" dirty="0" smtClean="0"/>
              <a:t> (если источник индексируется)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5039" y="5734615"/>
            <a:ext cx="48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Можно отслеживать цитирований, что дает частичную картину популярности тематики в рамках научной области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6049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</a:t>
            </a:r>
            <a:r>
              <a:rPr lang="ru-RU" dirty="0" smtClean="0"/>
              <a:t>профиль автора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7069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237" y="1772816"/>
            <a:ext cx="3367608" cy="576064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19672" y="1412776"/>
            <a:ext cx="0" cy="3600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84152" y="1087447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Последняя </a:t>
            </a:r>
            <a:r>
              <a:rPr lang="ru-RU" sz="1400" dirty="0" err="1" smtClean="0"/>
              <a:t>аффилиация</a:t>
            </a:r>
            <a:r>
              <a:rPr lang="ru-RU" sz="1400" dirty="0" smtClean="0"/>
              <a:t> и</a:t>
            </a:r>
            <a:r>
              <a:rPr lang="en-US" sz="1400" dirty="0" smtClean="0"/>
              <a:t> ORCID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2843808" y="2636912"/>
            <a:ext cx="3168352" cy="79208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995936" y="1340768"/>
            <a:ext cx="576064" cy="12961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82583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Число публикаций и цитирований по годам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5796136" y="1484785"/>
            <a:ext cx="1080120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8" idx="2"/>
          </p:cNvCxnSpPr>
          <p:nvPr/>
        </p:nvCxnSpPr>
        <p:spPr>
          <a:xfrm flipV="1">
            <a:off x="6228184" y="1246776"/>
            <a:ext cx="0" cy="2740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8104" y="7235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Подписка на обновления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35496" y="4005064"/>
            <a:ext cx="3600400" cy="43204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758073" y="4437113"/>
            <a:ext cx="0" cy="19442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6488668"/>
            <a:ext cx="289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Список публикаций (</a:t>
            </a:r>
            <a:r>
              <a:rPr lang="ru-RU" sz="1400" dirty="0" err="1" smtClean="0"/>
              <a:t>кликабелен</a:t>
            </a:r>
            <a:r>
              <a:rPr lang="ru-RU" sz="1400" dirty="0"/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8606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Scopus – </a:t>
            </a:r>
            <a:r>
              <a:rPr lang="ru-RU" sz="3400" dirty="0"/>
              <a:t>профиль автора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4" y="1098785"/>
            <a:ext cx="6911752" cy="268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61074"/>
            <a:ext cx="6603918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846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Расчет индекса </a:t>
            </a:r>
            <a:r>
              <a:rPr lang="ru-RU" dirty="0" err="1" smtClean="0"/>
              <a:t>Хирша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833671" y="379429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r>
              <a:rPr lang="ru-RU" dirty="0" smtClean="0"/>
              <a:t>статистика по источникам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6323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Обновление библиографии в рукописи: 4 шага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2977" y="1268760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</a:t>
            </a:r>
            <a:r>
              <a:rPr lang="en-US" dirty="0" smtClean="0"/>
              <a:t>1: </a:t>
            </a:r>
            <a:r>
              <a:rPr lang="ru-RU" dirty="0" smtClean="0"/>
              <a:t>находим свежие обзоры и статьи в лучших журналах с максимальным цитированием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2: </a:t>
            </a:r>
            <a:r>
              <a:rPr lang="ru-RU" dirty="0" smtClean="0"/>
              <a:t>изучаем список ссылок в обзорах, а также перечень работ, которые ссылаются на обзоры. Просматриваем </a:t>
            </a:r>
            <a:r>
              <a:rPr lang="en-US" dirty="0" smtClean="0"/>
              <a:t>Abstracts, </a:t>
            </a:r>
            <a:r>
              <a:rPr lang="ru-RU" dirty="0" smtClean="0"/>
              <a:t>выбираем наиболее релевантные работы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3: </a:t>
            </a:r>
            <a:r>
              <a:rPr lang="ru-RU" dirty="0" smtClean="0"/>
              <a:t>Просматриваем полнотекстовые версии наиболее интересных статей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4: </a:t>
            </a:r>
            <a:r>
              <a:rPr lang="ru-RU" dirty="0" smtClean="0"/>
              <a:t>цитируем</a:t>
            </a:r>
            <a:r>
              <a:rPr lang="en-US" dirty="0" smtClean="0"/>
              <a:t>!</a:t>
            </a:r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Обновления для разделов «Введение» и «Выводы» делаются за 20-30 минут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4329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Работа со ссылками: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ru-RU" sz="5400" dirty="0"/>
              <a:t>полезные инструменты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3911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/>
              <a:t>Этапы работы с литературой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836712"/>
            <a:ext cx="63367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Поиск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библиографические данные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полный текст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Каталогизация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сохранение результатов поиска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Использование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быстрый поиск нужной информации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цитирование при написании своих документов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составление библиографий, списка публикаций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 smtClean="0"/>
          </a:p>
        </p:txBody>
      </p:sp>
      <p:pic>
        <p:nvPicPr>
          <p:cNvPr id="3" name="Picture 2" descr="http://seobravo.ru/wp-content/uploads/2014/12/Poisk-po-blog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4" y="692696"/>
            <a:ext cx="1625288" cy="16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xn--80apfmrmcq.xn--p1ai/images/Kata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2493441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abrastorage.org/storage/habraeffect/d4/f9/d4f92dffcb5dfcdae4bf94bd16597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4523555"/>
            <a:ext cx="2137415" cy="19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3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96"/>
            <a:ext cx="8229600" cy="648000"/>
          </a:xfrm>
        </p:spPr>
        <p:txBody>
          <a:bodyPr>
            <a:normAutofit/>
          </a:bodyPr>
          <a:lstStyle/>
          <a:p>
            <a:r>
              <a:rPr lang="ru-RU" sz="3200" dirty="0"/>
              <a:t>Нашли. Что дальше?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9694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При поиске используется браузер, потом </a:t>
            </a:r>
            <a:r>
              <a:rPr lang="ru-RU" sz="2000" dirty="0" smtClean="0"/>
              <a:t>нужны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специальные </a:t>
            </a:r>
            <a:r>
              <a:rPr lang="ru-RU" sz="2000" dirty="0"/>
              <a:t>инструменты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ru-RU" sz="2400" dirty="0"/>
              <a:t>Функции: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сохранять результаты поиска (всё, что может потом понадобится)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находить необходимый документ (поиск по библиографической информации и по полному тексту)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создать список литературы или библиографию из выбранных документов в нужном формате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удобно цитировать документы из программ по работе с текстом при написании статей и т.п.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ru-RU" sz="2400" dirty="0"/>
              <a:t>Общие требования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поддержка многих типов документов (книги, главы книг, статьи, ссылки, диссертации, неопубликованное и т.д.)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минимальное количество кликов/нажатий клавиш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не повторять одинаковые действия</a:t>
            </a:r>
          </a:p>
        </p:txBody>
      </p:sp>
      <p:pic>
        <p:nvPicPr>
          <p:cNvPr id="7" name="Picture 10" descr="&amp;Kcy;&amp;acy;&amp;rcy;&amp;tcy;&amp;icy;&amp;ncy;&amp;kcy;&amp;icy; &amp;pcy;&amp;ocy; &amp;zcy;&amp;acy;&amp;pcy;&amp;rcy;&amp;ocy;&amp;scy;&amp;ucy; &amp;mcy;&amp;ocy;&amp;lcy;&amp;ocy;&amp;t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25" y="620688"/>
            <a:ext cx="1309507" cy="11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</a:t>
            </a:r>
            <a:r>
              <a:rPr lang="ru-RU" sz="3200" dirty="0" smtClean="0"/>
              <a:t>удобный библиографический менеджер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2852936"/>
            <a:ext cx="7344816" cy="3833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Главные компоненты</a:t>
            </a:r>
            <a:r>
              <a:rPr lang="en-US" dirty="0" smtClean="0"/>
              <a:t>: “</a:t>
            </a:r>
            <a:r>
              <a:rPr lang="en-US" dirty="0" err="1" smtClean="0"/>
              <a:t>Mendeley</a:t>
            </a:r>
            <a:r>
              <a:rPr lang="en-US" dirty="0" smtClean="0"/>
              <a:t> Desktop” (</a:t>
            </a:r>
            <a:r>
              <a:rPr lang="ru-RU" dirty="0" smtClean="0"/>
              <a:t>ПО, устанавливается бесплатно</a:t>
            </a:r>
            <a:r>
              <a:rPr lang="en-US" dirty="0" smtClean="0"/>
              <a:t>),</a:t>
            </a:r>
            <a:r>
              <a:rPr lang="ru-RU" dirty="0" smtClean="0"/>
              <a:t> плагины для браузера и </a:t>
            </a:r>
            <a:r>
              <a:rPr lang="en-US" dirty="0" smtClean="0"/>
              <a:t>Word (</a:t>
            </a:r>
            <a:r>
              <a:rPr lang="ru-RU" dirty="0" smtClean="0"/>
              <a:t>или другого редактора) и облако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функции доступны бесплатно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Библиография генерируется автоматически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</a:t>
            </a:r>
            <a:r>
              <a:rPr lang="en-US" dirty="0" smtClean="0"/>
              <a:t>1:</a:t>
            </a:r>
            <a:r>
              <a:rPr lang="ru-RU" dirty="0" smtClean="0"/>
              <a:t> установить</a:t>
            </a:r>
            <a:r>
              <a:rPr lang="en-US" dirty="0" smtClean="0"/>
              <a:t> </a:t>
            </a:r>
            <a:r>
              <a:rPr lang="en-US" dirty="0" err="1" smtClean="0"/>
              <a:t>Mendeley</a:t>
            </a:r>
            <a:r>
              <a:rPr lang="en-US" dirty="0" smtClean="0"/>
              <a:t> Desktop</a:t>
            </a:r>
            <a:r>
              <a:rPr lang="ru-RU" dirty="0" smtClean="0"/>
              <a:t> и создать аккаунт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172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8108" y="0"/>
            <a:ext cx="8606721" cy="64807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Mendeley</a:t>
            </a:r>
            <a:r>
              <a:rPr lang="en-US" sz="3200" dirty="0"/>
              <a:t> – </a:t>
            </a:r>
            <a:r>
              <a:rPr lang="ru-RU" sz="3200" dirty="0"/>
              <a:t>удобный библиографический менеджер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2: </a:t>
            </a:r>
            <a:r>
              <a:rPr lang="ru-RU" dirty="0" smtClean="0"/>
              <a:t>найти то, что хотелось бы процитировать </a:t>
            </a:r>
            <a:r>
              <a:rPr lang="en-US" dirty="0" smtClean="0"/>
              <a:t>(</a:t>
            </a:r>
            <a:r>
              <a:rPr lang="ru-RU" dirty="0" smtClean="0"/>
              <a:t>в</a:t>
            </a:r>
            <a:r>
              <a:rPr lang="en-US" dirty="0" smtClean="0"/>
              <a:t> Scopus </a:t>
            </a:r>
            <a:r>
              <a:rPr lang="ru-RU" dirty="0" smtClean="0"/>
              <a:t>или в сети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9149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76456" y="2046179"/>
            <a:ext cx="360040" cy="30270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388424" y="1628800"/>
            <a:ext cx="468052" cy="450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295480" y="2573288"/>
            <a:ext cx="669008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388424" y="1628800"/>
            <a:ext cx="266528" cy="915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48" y="1326702"/>
            <a:ext cx="437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загружаются в 2 клика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6756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3: </a:t>
            </a:r>
            <a:r>
              <a:rPr lang="ru-RU" dirty="0" smtClean="0"/>
              <a:t>синхронизация с облаком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6" y="1700808"/>
            <a:ext cx="7344816" cy="383376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087724" y="1134036"/>
            <a:ext cx="1548172" cy="7918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584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Облачное хранение позволяет использовать собранные коллекции на любом компьютере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8108" y="0"/>
            <a:ext cx="86067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Mendeley – </a:t>
            </a:r>
            <a:r>
              <a:rPr lang="ru-RU" sz="3200" smtClean="0"/>
              <a:t>удобный библиографический менеджер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8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8618"/>
            <a:ext cx="71287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Мотивация: </a:t>
            </a:r>
            <a:r>
              <a:rPr lang="ru-RU" sz="1600" dirty="0"/>
              <a:t>зачем публиковаться в журналах? </a:t>
            </a:r>
            <a:endParaRPr lang="ru-RU" sz="1600" dirty="0" smtClean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Основные принципы и понятия 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Алгоритмы поиска и скачивания релевантных статей. Библиографические базы данных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Научные социальные сети: чем они полезны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5196" y="-126219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Полный состав курса</a:t>
            </a:r>
            <a:r>
              <a:rPr lang="en-US" sz="3200" dirty="0" smtClean="0"/>
              <a:t> (2 </a:t>
            </a:r>
            <a:r>
              <a:rPr lang="ru-RU" sz="3200" dirty="0" smtClean="0"/>
              <a:t>дня)*</a:t>
            </a:r>
            <a:endParaRPr lang="ru-RU" sz="3200" dirty="0"/>
          </a:p>
        </p:txBody>
      </p:sp>
      <p:sp>
        <p:nvSpPr>
          <p:cNvPr id="8" name="AutoShape 13" descr="data:image/jpeg;base64,/9j/4AAQSkZJRgABAQAAAQABAAD/2wCEAAkGBxAQEA8QEA8PDxAPDxANDw8PDw8PDw8PFRQWFhQUFRUYHCggGBolHBQUITEhJSkrLi4uFx8zODMsNygtLiwBCgoKDg0OGhAQGywlHyYtLDcsLDQsLCwsLC8sLCwsLC0sLCwsLCwsLCwsLCwsLCwsLCwsLCwsLTgsLCwsLCw3LP/AABEIAOcA2gMBIgACEQEDEQH/xAAcAAABBQEBAQAAAAAAAAAAAAAAAQIDBAUGBwj/xABBEAACAQICBwQHBgQEBwAAAAAAAQIDEQQhBRIxQVFhcQYTgZEHIjJSocHRI0JykrHhFGKTsjNTgqIVY4PC4vDx/8QAGgEBAAIDAQAAAAAAAAAAAAAAAAQFAQMGAv/EACkRAQACAgEDAgYCAwAAAAAAAAABAgMRBBIhMRNBBSIjMlGBcbEUM2H/2gAMAwEAAhEDEQA/APcQAAAAAAAAAAAS4CiAAAAgW5gKI2Jq9fMRxXBeOYCOouK88w1+TfgxyYXAbd+6/ggtLkvFsW4XANV8fJC6vNiXFuAaqFEuKAoCAAoogAKAAAAAAAAAAAAAAIACiAAAJcBABsa2DM7F6Rpxeq6tJS2armta/QzETPhiZiPK/rhrmXhsWp+zOL82XIxfvL8v/kYZWNYNYiUefkkh6jzfwAfcW41Jc/MWwDguIKAtwuAtwAUQUAFEQoAAAAAAAAAAAIKIAAAjAQGxDH7S6WWHpOz+0mmoclvke6Um9orDxkyVx1m1vEMftf2h1W6FOVrL7Saed/dR5Xp3SN5WWXQuab0hbWzzzbZysNetPVhFznK+rFbXZX+R0FMVMGPSgx2vyc3XPh2PYvSc5N60m/Wtmz0/RmObWq3fgeW9l9DYmklrUKibz9m9/I7fCKtFp9zWy4U5v5FBbUy6GHWxrEsapgQxFT/Kr/0av0LtHES306v9Kr9DWy14zHa2f/vAo06/8tT+nU+hP3mfsz3P2JcOgFlMW5BGpyl+WRIp8n+VgSANUuvkxb9fJgPFGXHIBUKIKAAAAAAAAAAAgAAAIxWNYEWKxEacJTk7Rim2eT9ptNOrOc3vyS92K2JHRdu9N59xB5Rzm1vlw8DzTEOeIqxow9qW1vZGO+T6F1wMEUr6lvMqLnZpzX9OviPLOq06uKqd3Si5PbJ7IxX8z3GvheytOK+2qOcntUPViuV3m/gdBgcLToxVKHqwveUretJ75PiytXqk6aRk+5C/yZxxrH2Q0qdOlZQVtVWWd8tvzLlHS62PJ/Ay61QzsRUNGXhY7V7RpK43Nyb7zt22F01sV/ibeE0usrt36nlEcc4tK5vaLxt7ZlFfHNbTEr6ttxuHp+H0mnx8zRo4tPfY4nAYnYbuFrHnT06OMiRMzMNXt0L8WeRLcW4xMcA5CjUKAoogoAAAAAAAAAACAAAIZPaPSqw1GUrrXleNNc+PgLp7TUMLH3qkk3GF93F8jy3TenJVpOdSes9yWxLguBO4nEnJPVbx/aBy+XFPkr939MrTWO9qTd27vmxOykLU6ld+1Uk4RfCEdvm7+RgaTrSrVIwpxcnJqMYpXcpN2SSOlp0J4WKw1RKM6aSmr7JPNr4lvFom/SgZcU0wb95W6tcpVapHVrFWdUlRGlPNZ2fVqFOtIdOZWqzPN57JfHpO1etNJq6vnxat5G/ohwdsprpNfOJzdVXa8zc0TuOd5UxOWdOmwxqkO40bCDtnNfll9DoaVNRk467dna+rb5nK6LqbDpJT+1n+NkdsbFBL3l5M0aDy42MfDyNLCyPMsrqHIZFjzAchREKgFFEFAAAAAAAAAAQCDKtRRTk8lFOT6LMeYva3F93hpJe1U+zXTf8AA946ddor+WvLeKUm0+zhdL47+IqzqSW15LalFbEUnbcEyHXcXdbVmdNWsVjUOTteZtuSYar3FaOIpwpqrC9m4J7dv/0w+2OlHWryxChqd4o95G90ppWbT4OyNnWTvJ+RQxijNNSSafJGPSjq6o8pWHlTWOm/eHLU9IN5XsWYYq+0gx+jXCV4JuLzttaIKcXwY9XXaUq3FreOqnhfnVXEh1tZ25onwmiqtTNQaj70sl+5brYJU9SKzu7t8TTPIpa8Uie7dTj+nWbSqywexppN227DZ0Zo6pu1J/gq05N+Cd/gVsVGy6Ir6Mfr+JB5/Hrj1erdweRbLuLOywVCpBrXpzhmvahKP6o31P7Wf42c1o3E1IP1Zzj+GTR1GBx85W1pa34kpfqVye1MMmaNJlahNb4x8Fb9C5T1eDXR/U8spoSJoyIoxjxfiiWMOZgSIchqQ5AKKIACgAAAAAAAAAh5/wBsMf3tfVT9WktRcNb7z+Xgdfp7SCw9GUvvP1YL+Z7/AAPNKkrtt5vayz+H4dz6k/pUfFM+ojHH7QzK1eVixIzsVULmsKGZVq+IaIVXUuozFTyZlxqtM9TOknFi9Su48w1oVJRlGcW4yi1KLW1NHaaOx9PE09bUhGrHKpFJJp+8uTODo1lLqWcNiJ0pqcHaS8muD4oicvjRmr28pfE5M4bdNvDqcTFK9+Lewwq9FSrRV1ZJtvpd/I0oaUp1Y5vUlvi9ngzOqTWtKXkQODx71yzNo1pP5vIr6Xyz5Z+PltKuj45p8x2NqbSxg4Naqst21G34nb5Yhr+GU1Ey6PCUrxUlu2mzgnaxR0LZ2y+JrqjFSavbPesioiVs18HV3M0qcjHw0Hus+jNGldbrAX6bLVMp0UW4HkSIcNQ4BQAAFAAAAAAARu129izFOX7XaX1U6EHnJfaNbl7vibMWKclorDTnzVxUm0sLtJpTv6rt7ELxhz4vxMSRJNkUmdFjpFKxWHK5ck5LTafdBiJ2RkYmoW8XWMjE1CRHaGqteq2kNWdyfQOh5YzEKjGWpeE5OVrqNlll1sinNnonoq0ZanXxLXtyVGm+MY5ya8Wl4Mh8vL0Umfdd8LFuzgNK6Lr4Oo6dWLi9qf3Zx4xe8bRxV9p7XpfRtLEQdOrBTi+O2L4p7mea6c7C1abcsPLvYbVGVo1Fy4P4Ebj8+J7WSM/Bi3eGMphOq+JTqYWvB2nSqRfOEl8ixhdG16r/AMOUY75TTivjtJs8jHEb2hRw8m9DC0nVqJfdj60jZhQzLmj8LChDUdNTzvKak4Tb65q3gW6dOk3lKUOU43XnH6IouVn9W+/Zc4MUY6aWtDQzXVHRU6SldPi/1MzReEetHVcZq69hqXw2ryNjDxttVs2Rm4Qw7jzXEu0JNb2SUkWIU1wM7D6M3yLMWRQiSxMCRDxiHoBQAAFAAAAAAMvT+lVh6eVnUndQXzfI88r1XJtt3bd23tbNnt/KdOtCcv8ADnDVi9yknmvjc5iOKT3l5wcda4+qPMue+I3yWyanxHhOytjqmr6u/f14E8MTGKcr3ksornx8DGxdYn1jcquVbFVTPmyStO5BNnq0peDHolOlKpOFOCvKcowilvlJ2S82e96H0esLh6NCOynBRfOW2T8Xc889Feg+8qyxk16lFuFK6ylVaza6J/E9RqIoedm6rdMezoOLi6K7VKrW9eKyKFemnskukvV/Y0KqM/ERICUza9CUVmmrttcHnuZmV6ZqVJSjfVbXJbH1Wwq1K9/bpxl/NB93L5p+QGTOiJCgafd05ezPV5VFq/FXQ7+DlGzccnsks4vo1kwI8JS2G/hakrJN365/qZ2HpGnh4gXab4peGXwLNO3HzIKSJ4ICeMRyI4kqYDkOQiFQDgAAFAAAQAADh/Se/Uw/4qn6RPL8RiHB3XkenelB+rhv+q/7DyzGl9wf9MftS8ufqyX/AIg2r7hksXco4epabi9ktnUsTgTItPhHvhpHzaPcrk+iNG1MXXp0KSvKbs3uhH70nySKap8zt/RTjY08XOjJK9enaEn7SlHNxT5q/kaeTa1cczDdxYpN4jb07RmjqeGo06FNWhTjqri3vb5t5ksyaTI5o5yZ33leKtSXFeRUqwvsz5b/ACLlWJSrxMDPxECjVpmpOTtn6232s9/HaVZqL4x65rzQGf3RPhouLvFuPGztfqt5O6G/auKzXmSU6YFjDS1mlKKfNerL4ZfAuUVF7G1ykvmivh4ZonpRAuQg19VmiaJXpZcixGXR/AB6JIjFbp1JIoB6FQiFQDgAAFEFEYCMS4NjQOE9J0s8OuEaj83H6HmOMZ6P6TJ/a0lwpN+cn9DzbGPM6HhRrDVRcufqyx8TKzbW7M2a9CcVHXjquUIzXOMldMxa6u31seo+kDRHd0cDWStahDDVOsYpxf8AcvIzbL05Yr+UicfVh3+HBpk+BxkqFalWj7VKpGoudndro1deJXYjJVoi1dKykzS8S+jKVVTjCcc4zipx6NXQk0c56O9Id9o+jd3dJyoS/wBLy/2uJ0raZyt69Npq6as7iJVqhVqIuzRVqwPL0o1IZef6lWpTL1RNfuQSt06gVIxad1ddCzTlxSfNZP6MXux8YAWKCW5+DyJIQsQwiWad104bgJIImihsLdP0JYoBbD4iJCoCRMchiHoBQAUAGscMkA1jWwkyOUgPOfSLUvibe7Siv1fzPPcY8zte3FbWxVXlaPkkcNjJbTpeNGsVf4c9mnqzT/KHRmG77E4el/m16UPCU0n8D3Ltvh1VwVdWzglVj/pf0ueUejnC95pGi91GM6z6pWXxfwPY8dadKrB/fpzh5xaKzl5NZq/8W+Kn0ph4ZXWZC2WsVHLwKbZdR4UVvueleiXE/Z4unwqQqpfii4v+xHfd4eW+iyratiVxpQflL9z0bvTneZGs0ug407xwu96NlZ7Cr3oqqEVvFSBXnTLanfaI4X2AU1C2z9iSPNErgKoAEIk8IjKcNvRksGBJFEiQkUPSAIskQ1IckAo5DUOQCiiAApHIkIpARTZBORJVZQxlfVjKXuxb8lczEbliZ1DyztJX1q1aXGc/K+RyOLkbulqu05yvPM6f7aRDncUTfJt3Xoroav8AE13v1aEf7pfrE7yeLR5/2bxXc0IU1tznL8TNd6Rdn0Zz2a3XlmYdBWOmjjMctviZjZo49mW2dJ4hznmXZejWVquIf/LjH/d+x6Aqx592BWrCtP3pxiukVf8A7jsadU53mTvNLoOPGscNNVSSMyjTkWIEZuW4yJYsrwJogTJ8R6iRxJIoB8I7eg6MRYskSARIegSFSAcmKJYVAOQqGocgFAAAVkUyUimBTrMy8dDWjJcU0a1WJUqUwPI9Jdmarb1auX80c0VaHZjVd5Nyfkel43Ces/MoywvIk25GS0amWquKlZ3EOewejrLoJjqbhCTs9jOlw2Gz2bSXEaPUk1bamaInptEtlo3GnkmkMVHPMoxk5O0U23wTZ6NU0JTvfu4/lRLR0VCOyKXRWLS3xGZjtCBTgUr5lB2bwMoUoRs1vfNvNnS0MOP0Zh1q24O3gaUKJVWmZmZlPiNRpXp0ixCmTRpEsYGGUcYEsYj1AeogNjEkjEWMSRRARIekCQ5IATHoaLYBwCJjgBDkIKAoAACkcgACCoiCUQACli6OwpSoABmARo2Zd7kAEjLq4VXfVjVhgAyLuApWb6F9UwAxIeoD1EAMB6iOUQAByQ5IAAcLYAAWwAACgAALccgABQAAP//Z"/>
          <p:cNvSpPr>
            <a:spLocks noChangeAspect="1" noChangeArrowheads="1"/>
          </p:cNvSpPr>
          <p:nvPr/>
        </p:nvSpPr>
        <p:spPr bwMode="auto">
          <a:xfrm>
            <a:off x="155575" y="-1317625"/>
            <a:ext cx="26003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30423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04" y="768618"/>
            <a:ext cx="3096340" cy="1741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67" y="2580893"/>
            <a:ext cx="87484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Как правильно выбрать журнал…и не </a:t>
            </a:r>
            <a:r>
              <a:rPr lang="ru-RU" sz="1600" dirty="0" smtClean="0"/>
              <a:t>пожалеть о выборе</a:t>
            </a:r>
            <a:endParaRPr lang="ru-RU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Структура статьи. </a:t>
            </a:r>
            <a:r>
              <a:rPr lang="en-US" sz="1600" i="1" dirty="0"/>
              <a:t>Cover letter </a:t>
            </a:r>
            <a:r>
              <a:rPr lang="ru-RU" sz="1600" dirty="0"/>
              <a:t>и как его писать правильно</a:t>
            </a:r>
            <a:endParaRPr lang="en-US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Профессиональная и публикационная этика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Веб-интерфейсы для отправки статьи.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Выбор рецензентов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Работа с полученными рецензиями. Работа рецензента: как это делается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Работа со ссылками: полезные </a:t>
            </a:r>
            <a:r>
              <a:rPr lang="ru-RU" sz="1600" dirty="0" smtClean="0"/>
              <a:t>инструменты </a:t>
            </a:r>
            <a:r>
              <a:rPr lang="en-US" sz="1600" dirty="0" smtClean="0"/>
              <a:t>(reference managers)</a:t>
            </a:r>
            <a:endParaRPr lang="ru-RU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Продвижение результатов в Сети и </a:t>
            </a:r>
            <a:r>
              <a:rPr lang="en-US" sz="1600" i="1" dirty="0"/>
              <a:t>offline</a:t>
            </a:r>
            <a:endParaRPr lang="ru-RU" sz="1600" i="1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Как выйти на более высокий уровень публикаций</a:t>
            </a:r>
            <a:endParaRPr lang="en-US" sz="1600" dirty="0"/>
          </a:p>
          <a:p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535216"/>
            <a:ext cx="788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*Интересует полный курс? Обращайтесь: </a:t>
            </a:r>
            <a:r>
              <a:rPr lang="en-US" sz="1400" dirty="0" smtClean="0">
                <a:hlinkClick r:id="rId4"/>
              </a:rPr>
              <a:t>irodin@mail.ru</a:t>
            </a:r>
            <a:r>
              <a:rPr lang="en-US" sz="1400" dirty="0" smtClean="0"/>
              <a:t>, sergey.a.adonin@gmail.com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1414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8789" y="11723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4: </a:t>
            </a:r>
            <a:r>
              <a:rPr lang="ru-RU" dirty="0" smtClean="0"/>
              <a:t>вставить ссылку и применить желаемый стиль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1" y="2132856"/>
            <a:ext cx="9144000" cy="214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65313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сильно экономит время, особенно при работе с текстами, где много ссылок (монографии, обзоры, диссертации…)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8108" y="0"/>
            <a:ext cx="86067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Mendeley – </a:t>
            </a:r>
            <a:r>
              <a:rPr lang="ru-RU" sz="3200" smtClean="0"/>
              <a:t>удобный библиографический менеджер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494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«Эко-Вектор»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Научное издательство</a:t>
            </a:r>
            <a:r>
              <a:rPr lang="ru-RU" sz="2800" dirty="0" smtClean="0"/>
              <a:t> с 1997 года</a:t>
            </a:r>
            <a:r>
              <a:rPr lang="en-US" sz="2800" dirty="0" smtClean="0"/>
              <a:t> (</a:t>
            </a:r>
            <a:r>
              <a:rPr lang="ru-RU" sz="2800" dirty="0" smtClean="0"/>
              <a:t>более </a:t>
            </a:r>
            <a:r>
              <a:rPr lang="en-US" sz="2800" dirty="0" smtClean="0"/>
              <a:t>270 </a:t>
            </a:r>
            <a:r>
              <a:rPr lang="ru-RU" sz="2800" dirty="0" smtClean="0"/>
              <a:t>книг, 1</a:t>
            </a:r>
            <a:r>
              <a:rPr lang="en-US" sz="2800" dirty="0" smtClean="0"/>
              <a:t>7</a:t>
            </a:r>
            <a:r>
              <a:rPr lang="ru-RU" sz="2800" dirty="0" smtClean="0"/>
              <a:t> журналов)</a:t>
            </a:r>
          </a:p>
          <a:p>
            <a:r>
              <a:rPr lang="ru-RU" sz="2800" b="1" dirty="0" smtClean="0"/>
              <a:t>Официальный агент</a:t>
            </a:r>
            <a:r>
              <a:rPr lang="ru-RU" sz="2800" dirty="0" smtClean="0"/>
              <a:t> </a:t>
            </a:r>
            <a:r>
              <a:rPr lang="en-US" sz="2800" dirty="0" smtClean="0"/>
              <a:t>Elsevier </a:t>
            </a:r>
            <a:r>
              <a:rPr lang="ru-RU" sz="2800" dirty="0" smtClean="0"/>
              <a:t>с 2010 года</a:t>
            </a:r>
          </a:p>
          <a:p>
            <a:r>
              <a:rPr lang="ru-RU" sz="2800" b="1" dirty="0" smtClean="0"/>
              <a:t>Обучающие семинары</a:t>
            </a:r>
            <a:r>
              <a:rPr lang="ru-RU" sz="2800" dirty="0" smtClean="0"/>
              <a:t> </a:t>
            </a:r>
            <a:r>
              <a:rPr lang="en-US" sz="2800" dirty="0" smtClean="0"/>
              <a:t>Elsevier</a:t>
            </a:r>
            <a:r>
              <a:rPr lang="ru-RU" sz="2800" dirty="0" smtClean="0"/>
              <a:t> (более 40 городов России и мира)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b="1" dirty="0" smtClean="0"/>
              <a:t>Оператор электронных баз</a:t>
            </a:r>
            <a:r>
              <a:rPr lang="ru-RU" sz="2800" dirty="0" smtClean="0"/>
              <a:t> </a:t>
            </a:r>
            <a:r>
              <a:rPr lang="ru-RU" sz="2800" b="1" dirty="0" smtClean="0"/>
              <a:t>данных</a:t>
            </a:r>
            <a:r>
              <a:rPr lang="ru-RU" sz="2800" dirty="0" smtClean="0"/>
              <a:t> </a:t>
            </a:r>
            <a:r>
              <a:rPr lang="ru-RU" sz="2800" dirty="0" err="1" smtClean="0"/>
              <a:t>Scopus</a:t>
            </a:r>
            <a:r>
              <a:rPr lang="ru-RU" sz="2800" dirty="0" smtClean="0"/>
              <a:t>, </a:t>
            </a:r>
            <a:r>
              <a:rPr lang="en-US" sz="2800" dirty="0" err="1" smtClean="0"/>
              <a:t>ScienceDirect</a:t>
            </a:r>
            <a:r>
              <a:rPr lang="ru-RU" sz="2800" dirty="0" smtClean="0"/>
              <a:t>, </a:t>
            </a:r>
            <a:r>
              <a:rPr lang="ru-RU" sz="2800" dirty="0" err="1" smtClean="0"/>
              <a:t>SciVal</a:t>
            </a:r>
            <a:r>
              <a:rPr lang="ru-RU" sz="2800" dirty="0" smtClean="0"/>
              <a:t>, REAXYS, </a:t>
            </a:r>
            <a:r>
              <a:rPr lang="en-US" sz="2800" dirty="0" err="1" smtClean="0">
                <a:sym typeface="Arial"/>
              </a:rPr>
              <a:t>ClinicalKey</a:t>
            </a:r>
            <a:r>
              <a:rPr lang="ru-RU" sz="2800" dirty="0" smtClean="0">
                <a:sym typeface="Arial"/>
              </a:rPr>
              <a:t>, </a:t>
            </a:r>
            <a:r>
              <a:rPr lang="en-US" sz="2800" dirty="0" err="1" smtClean="0">
                <a:sym typeface="Arial"/>
              </a:rPr>
              <a:t>Knovel</a:t>
            </a:r>
            <a:r>
              <a:rPr lang="ru-RU" sz="2800" dirty="0" smtClean="0">
                <a:sym typeface="Arial"/>
              </a:rPr>
              <a:t>,</a:t>
            </a:r>
            <a:r>
              <a:rPr lang="en-US" sz="2800" dirty="0" smtClean="0">
                <a:sym typeface="Arial"/>
              </a:rPr>
              <a:t> </a:t>
            </a:r>
            <a:r>
              <a:rPr lang="en-US" sz="2800" dirty="0" smtClean="0"/>
              <a:t>Cambridge </a:t>
            </a:r>
            <a:r>
              <a:rPr lang="en-US" sz="2800" dirty="0"/>
              <a:t>Crystallographic </a:t>
            </a:r>
            <a:r>
              <a:rPr lang="en-US" sz="2800" dirty="0" err="1" smtClean="0"/>
              <a:t>DataBase</a:t>
            </a:r>
            <a:endParaRPr lang="en-US" sz="2800" dirty="0" smtClean="0"/>
          </a:p>
          <a:p>
            <a:r>
              <a:rPr lang="ru-RU" sz="2800" b="1" dirty="0" smtClean="0"/>
              <a:t>Голосующий член агентства </a:t>
            </a:r>
            <a:r>
              <a:rPr lang="en-US" sz="2800" b="1" dirty="0" err="1" smtClean="0"/>
              <a:t>Crossref</a:t>
            </a:r>
            <a:endParaRPr lang="ru-RU" sz="2800" b="1" dirty="0" smtClean="0"/>
          </a:p>
          <a:p>
            <a:r>
              <a:rPr lang="ru-RU" sz="2800" b="1" dirty="0" smtClean="0"/>
              <a:t>Школа научного ремесла </a:t>
            </a:r>
            <a:r>
              <a:rPr lang="en-US" sz="2800" b="1" dirty="0" err="1" smtClean="0"/>
              <a:t>SciCraft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www.eco-vector.com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 smtClean="0"/>
          </a:p>
          <a:p>
            <a:endParaRPr lang="en-US" sz="28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253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принципы и понятия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4596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Рецензирование в международных журналах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en-US" sz="3200" i="1" dirty="0" smtClean="0"/>
              <a:t>Peer review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09750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Peer</a:t>
            </a:r>
            <a:r>
              <a:rPr lang="en-US" dirty="0" smtClean="0"/>
              <a:t> (</a:t>
            </a:r>
            <a:r>
              <a:rPr lang="ru-RU" dirty="0" smtClean="0"/>
              <a:t>англ.) – равный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(по положению, способностям)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5268" y="106672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«Рецензирование равными между собой»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19143" y="1422078"/>
            <a:ext cx="2293404" cy="17346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1501223" cy="1443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46" y="40770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отправляет статью в редакцию журнала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54563"/>
            <a:ext cx="2166072" cy="144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0201" y="4005064"/>
            <a:ext cx="3177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Редактор журнала</a:t>
            </a:r>
            <a:r>
              <a:rPr lang="en-US" dirty="0" smtClean="0"/>
              <a:t> (</a:t>
            </a:r>
            <a:r>
              <a:rPr lang="en-US" i="1" dirty="0" smtClean="0"/>
              <a:t>editor</a:t>
            </a:r>
            <a:r>
              <a:rPr lang="en-US" dirty="0" smtClean="0"/>
              <a:t>)</a:t>
            </a:r>
            <a:r>
              <a:rPr lang="ru-RU" dirty="0" smtClean="0"/>
              <a:t> проводит первичную оценку. </a:t>
            </a:r>
          </a:p>
          <a:p>
            <a:pPr marL="342900" indent="-342900">
              <a:buAutoNum type="arabicParenR"/>
            </a:pPr>
            <a:r>
              <a:rPr lang="ru-RU" dirty="0" smtClean="0"/>
              <a:t>Либо отвергает сразу (не соответствует журналу – уровню, области знаний).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ru-RU" dirty="0" smtClean="0"/>
              <a:t>Выносит </a:t>
            </a:r>
            <a:r>
              <a:rPr lang="ru-RU" dirty="0"/>
              <a:t>решение на основании </a:t>
            </a:r>
            <a:r>
              <a:rPr lang="ru-RU" dirty="0" smtClean="0"/>
              <a:t>рекомендаций рецензентов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3" y="2209465"/>
            <a:ext cx="735007" cy="809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56" y="2171132"/>
            <a:ext cx="804633" cy="885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85" y="3147231"/>
            <a:ext cx="735007" cy="8093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5308" y="4005064"/>
            <a:ext cx="3058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ru-RU" dirty="0" smtClean="0"/>
              <a:t>2) Либо отправляет рецензентам (</a:t>
            </a:r>
            <a:r>
              <a:rPr lang="en-US" i="1" dirty="0" smtClean="0"/>
              <a:t>referees</a:t>
            </a:r>
            <a:r>
              <a:rPr lang="en-US" dirty="0" smtClean="0"/>
              <a:t>)</a:t>
            </a:r>
            <a:r>
              <a:rPr lang="ru-RU" dirty="0" smtClean="0"/>
              <a:t> – специалистам, работающим в той же области, что и автор. Рецензенты оценивают статью и выносят рекомендации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50566" y="2993486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712547" y="2644057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652120" y="3119926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178697" y="3458587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160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0" y="1030865"/>
            <a:ext cx="1368152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052736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Анонимность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Автор статьи не знает, кто рецензирует его статью. Редактор не имеет права «раскрывать» рецензента, рецензент не имеет права вступать в прямой контакт с рецензируемым до окончания процесса</a:t>
            </a:r>
          </a:p>
          <a:p>
            <a:endParaRPr lang="ru-RU" sz="2000" b="1" dirty="0"/>
          </a:p>
          <a:p>
            <a:r>
              <a:rPr lang="ru-RU" sz="2000" b="1" dirty="0" smtClean="0"/>
              <a:t>Конфиденциальность</a:t>
            </a:r>
            <a:r>
              <a:rPr lang="ru-RU" sz="2000" dirty="0"/>
              <a:t>: Ни редактор, ни рецензент</a:t>
            </a:r>
            <a:r>
              <a:rPr lang="en-US" sz="2000" dirty="0"/>
              <a:t> </a:t>
            </a:r>
            <a:r>
              <a:rPr lang="ru-RU" sz="2000" dirty="0"/>
              <a:t>не имеют права использовать информацию, полученную из рукописи статьи, в своих целях, в том числе передавать ее третьим лицам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Добровольность</a:t>
            </a:r>
            <a:r>
              <a:rPr lang="ru-RU" sz="2000" dirty="0"/>
              <a:t>: Получив от редакции приглашение на рецензирование статьи, специалист имеет право </a:t>
            </a:r>
            <a:r>
              <a:rPr lang="ru-RU" sz="2000" dirty="0" smtClean="0"/>
              <a:t>отказаться</a:t>
            </a:r>
          </a:p>
          <a:p>
            <a:endParaRPr lang="ru-RU" sz="2000" dirty="0"/>
          </a:p>
          <a:p>
            <a:r>
              <a:rPr lang="ru-RU" sz="2000" b="1" dirty="0" smtClean="0"/>
              <a:t>Отсутствие конфликта интересов:</a:t>
            </a:r>
            <a:r>
              <a:rPr lang="ru-RU" sz="2000" dirty="0" smtClean="0"/>
              <a:t> соглашаясь выполнить рецензирование, специалист подтверждает отсутствие конфликта интересов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8" y="2534981"/>
            <a:ext cx="1435850" cy="1315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3912634"/>
            <a:ext cx="1492766" cy="967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5157192"/>
            <a:ext cx="1730973" cy="84281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Базовые принципы </a:t>
            </a:r>
            <a:r>
              <a:rPr lang="en-US" sz="3200" i="1" smtClean="0"/>
              <a:t>peer review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235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Базовые принципы </a:t>
            </a:r>
            <a:r>
              <a:rPr lang="en-US" sz="3200" i="1" dirty="0" smtClean="0"/>
              <a:t>peer review</a:t>
            </a:r>
            <a:endParaRPr lang="ru-RU" sz="3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32" y="1162265"/>
            <a:ext cx="2448272" cy="1500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07653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Профессионализм и обоснованность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Выбирая потенциальных рецензентов, редактор руководствуется их профессиональным уровнем в определенной области. Вынося решение, рецензент должен фактически обосновать его перед редактором </a:t>
            </a:r>
            <a:r>
              <a:rPr lang="en-US" sz="2000" dirty="0" smtClean="0"/>
              <a:t> </a:t>
            </a:r>
            <a:r>
              <a:rPr lang="ru-RU" sz="2000" dirty="0" smtClean="0"/>
              <a:t>(и автором) </a:t>
            </a:r>
          </a:p>
          <a:p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Бесплатность (опционально):</a:t>
            </a:r>
            <a:r>
              <a:rPr lang="ru-RU" sz="2000" dirty="0" smtClean="0"/>
              <a:t> Как правило, работа рецензента научной статьи не оплачивается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Ротация кадров:</a:t>
            </a:r>
            <a:r>
              <a:rPr lang="ru-RU" sz="2000" dirty="0" smtClean="0"/>
              <a:t> редакция стремится обращаться к разным специалистам даже в одной и той же области, чтобы исключить «систематическую погрешность» рецензирования и не нагружать излишне проверенных рецензентов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4" y="2924944"/>
            <a:ext cx="1219200" cy="1216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3" y="4509120"/>
            <a:ext cx="1328043" cy="1328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3183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732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Варианты </a:t>
            </a:r>
            <a:r>
              <a:rPr lang="en-US" sz="3200" i="1" dirty="0" smtClean="0"/>
              <a:t>peer review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ru-RU" sz="3200" dirty="0" smtClean="0"/>
              <a:t>анонимности много не бывает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11173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Single-blind peer review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" y="1966551"/>
            <a:ext cx="1008112" cy="1431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94" y="1169947"/>
            <a:ext cx="855935" cy="121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6" y="2774569"/>
            <a:ext cx="811610" cy="115212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761968" y="2331535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TextBox 9"/>
          <p:cNvSpPr txBox="1"/>
          <p:nvPr/>
        </p:nvSpPr>
        <p:spPr>
          <a:xfrm>
            <a:off x="2941988" y="2440127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550432" y="2502095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212603">
            <a:off x="4922530" y="1833811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39801">
            <a:off x="5043344" y="2076329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480479">
            <a:off x="4789828" y="2824637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88188">
            <a:off x="4779080" y="3078451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1550432" y="275202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1256473" cy="1256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6" y="1089902"/>
            <a:ext cx="1428750" cy="1428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6416" y="3078678"/>
            <a:ext cx="375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НЕ знает рецензентов</a:t>
            </a:r>
          </a:p>
          <a:p>
            <a:pPr algn="ctr"/>
            <a:r>
              <a:rPr lang="ru-RU" sz="2000" dirty="0" smtClean="0"/>
              <a:t>Рецензенты знают автора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871" y="393576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Double-blind peer review</a:t>
            </a:r>
            <a:endParaRPr lang="ru-RU" sz="2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4" y="4949411"/>
            <a:ext cx="1008112" cy="14310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60" y="5573533"/>
            <a:ext cx="811610" cy="115212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775776" y="5314395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55796" y="5422987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564240" y="5484955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0212603">
            <a:off x="4936338" y="4816671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9339801">
            <a:off x="4996895" y="5086744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2480479">
            <a:off x="4803636" y="5807497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88188">
            <a:off x="4792888" y="6061311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1564240" y="573488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0" y="5550377"/>
            <a:ext cx="1189505" cy="11895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0224" y="6061538"/>
            <a:ext cx="375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НЕ знает рецензентов</a:t>
            </a:r>
          </a:p>
          <a:p>
            <a:pPr algn="ctr"/>
            <a:r>
              <a:rPr lang="ru-RU" sz="2000" dirty="0" smtClean="0"/>
              <a:t>Рецензенты</a:t>
            </a:r>
            <a:r>
              <a:rPr lang="en-US" sz="2000" dirty="0" smtClean="0"/>
              <a:t> </a:t>
            </a:r>
            <a:r>
              <a:rPr lang="ru-RU" sz="2000" dirty="0" smtClean="0"/>
              <a:t>НЕ знают автора</a:t>
            </a:r>
            <a:endParaRPr lang="ru-RU" sz="2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26" y="4165379"/>
            <a:ext cx="910877" cy="12930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5" y="4080294"/>
            <a:ext cx="1428750" cy="14287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49411"/>
            <a:ext cx="1549119" cy="154911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1067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6" grpId="0" animBg="1"/>
      <p:bldP spid="27" grpId="0" animBg="1"/>
      <p:bldP spid="28" grpId="0" animBg="1"/>
      <p:bldP spid="29" grpId="0" animBg="1"/>
      <p:bldP spid="30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/>
              <a:t>Варианты </a:t>
            </a:r>
            <a:r>
              <a:rPr lang="en-US" sz="3200" i="1" dirty="0"/>
              <a:t>peer review</a:t>
            </a:r>
            <a:r>
              <a:rPr lang="en-US" sz="3200" dirty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анонимность </a:t>
            </a:r>
            <a:r>
              <a:rPr lang="en-US" sz="3200" i="1" dirty="0" smtClean="0"/>
              <a:t>vs</a:t>
            </a:r>
            <a:r>
              <a:rPr lang="ru-RU" sz="3200" i="1" dirty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публичность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7" y="1268760"/>
            <a:ext cx="2246650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11967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Journals </a:t>
            </a:r>
            <a:r>
              <a:rPr lang="en-US" sz="2000" b="1" dirty="0"/>
              <a:t>weigh up double-blind peer </a:t>
            </a:r>
            <a:r>
              <a:rPr lang="en-US" sz="2000" b="1" dirty="0" smtClean="0"/>
              <a:t>review</a:t>
            </a:r>
            <a:endParaRPr lang="ru-RU" sz="2000" b="1" dirty="0" smtClean="0"/>
          </a:p>
          <a:p>
            <a:r>
              <a:rPr lang="en-US" i="1" dirty="0" smtClean="0"/>
              <a:t>Anonymity </a:t>
            </a:r>
            <a:r>
              <a:rPr lang="en-US" i="1" dirty="0"/>
              <a:t>of authors as well as reviewers could level field for women and minorities in </a:t>
            </a:r>
            <a:r>
              <a:rPr lang="en-US" i="1" dirty="0" smtClean="0"/>
              <a:t>science</a:t>
            </a:r>
            <a:r>
              <a:rPr lang="ru-RU" i="1" dirty="0" smtClean="0"/>
              <a:t>» (15.07.2014)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208346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«</a:t>
            </a:r>
            <a:r>
              <a:rPr lang="en-US" dirty="0"/>
              <a:t>A trial of double-blind peer reviewing is going on at Nature Publishing Group (NPG), which owns </a:t>
            </a:r>
            <a:r>
              <a:rPr lang="en-US" i="1" dirty="0"/>
              <a:t>Nature</a:t>
            </a:r>
            <a:r>
              <a:rPr lang="en-US" dirty="0"/>
              <a:t>. Since June 2013, </a:t>
            </a:r>
            <a:r>
              <a:rPr lang="en-US" i="1" dirty="0"/>
              <a:t>Nature Geoscience</a:t>
            </a:r>
            <a:r>
              <a:rPr lang="en-US" dirty="0"/>
              <a:t> and </a:t>
            </a:r>
            <a:r>
              <a:rPr lang="en-US" i="1" dirty="0"/>
              <a:t>Nature Climate Change</a:t>
            </a:r>
            <a:r>
              <a:rPr lang="en-US" dirty="0"/>
              <a:t> have offered double-blind peer review as an option for those submitting </a:t>
            </a:r>
            <a:r>
              <a:rPr lang="en-US" dirty="0" smtClean="0"/>
              <a:t>manuscripts</a:t>
            </a:r>
            <a:r>
              <a:rPr lang="ru-RU" dirty="0" smtClean="0"/>
              <a:t>»</a:t>
            </a:r>
            <a:endParaRPr lang="ru-RU" dirty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9691" y="32849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Open peer review: 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6" y="4009580"/>
            <a:ext cx="1008112" cy="1431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54" y="3212976"/>
            <a:ext cx="855935" cy="1215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46" y="4817598"/>
            <a:ext cx="811610" cy="11521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556028" y="4374564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36048" y="448315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344492" y="454512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212603">
            <a:off x="5716590" y="3876840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339801">
            <a:off x="5837404" y="4119358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480479">
            <a:off x="5583888" y="4867666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788188">
            <a:off x="5573140" y="5121480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344492" y="4795053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31359" y="5209766"/>
            <a:ext cx="375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Рецензенты ставят свою подпись под рецензией, и рецензия публикуется вместе со статьей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88" y="5889493"/>
            <a:ext cx="1047696" cy="6949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168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Macintosh PowerPoint</Application>
  <PresentationFormat>Экран (4:3)</PresentationFormat>
  <Paragraphs>306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Основные принципы и понятия</vt:lpstr>
      <vt:lpstr>Рецензирование в международных журналах (Peer review)</vt:lpstr>
      <vt:lpstr>Презентация PowerPoint</vt:lpstr>
      <vt:lpstr>Базовые принципы peer review</vt:lpstr>
      <vt:lpstr>Варианты peer review:  анонимности много не бывает</vt:lpstr>
      <vt:lpstr>Варианты peer review:  анонимность vs. публичность</vt:lpstr>
      <vt:lpstr>Цитирование</vt:lpstr>
      <vt:lpstr>Импакт-фактор и CiteScore</vt:lpstr>
      <vt:lpstr>Индекс Хирша (h-index)</vt:lpstr>
      <vt:lpstr>Индекс Хирша (h-index)</vt:lpstr>
      <vt:lpstr>Библиографическая база данных</vt:lpstr>
      <vt:lpstr>Open access</vt:lpstr>
      <vt:lpstr>Алгоритмы поиска статей</vt:lpstr>
      <vt:lpstr>Обычный поиск</vt:lpstr>
      <vt:lpstr>Почему Scopus?</vt:lpstr>
      <vt:lpstr>Scopus – поиск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со ссылками:  полезные инструменты</vt:lpstr>
      <vt:lpstr>Этапы работы с литературой</vt:lpstr>
      <vt:lpstr>Нашли. Что дальше?</vt:lpstr>
      <vt:lpstr>Mendeley – удобный библиографический менеджер</vt:lpstr>
      <vt:lpstr>Mendeley – удобный библиографический менеджер</vt:lpstr>
      <vt:lpstr>Презентация PowerPoint</vt:lpstr>
      <vt:lpstr>Презентация PowerPoint</vt:lpstr>
      <vt:lpstr>«Эко-Вектор»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Alex</cp:lastModifiedBy>
  <cp:revision>4</cp:revision>
  <dcterms:created xsi:type="dcterms:W3CDTF">2018-08-30T10:46:08Z</dcterms:created>
  <dcterms:modified xsi:type="dcterms:W3CDTF">2018-10-04T05:53:11Z</dcterms:modified>
</cp:coreProperties>
</file>