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2" r:id="rId4"/>
    <p:sldId id="258" r:id="rId5"/>
    <p:sldId id="257" r:id="rId6"/>
    <p:sldId id="261" r:id="rId7"/>
    <p:sldId id="260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2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222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DDC0215-AA80-4E12-888D-83394E50A983}" type="doc">
      <dgm:prSet loTypeId="urn:microsoft.com/office/officeart/2005/8/layout/vList5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6B4A7A3-7D2D-4E6B-BA77-EC000AA2C750}">
      <dgm:prSet custT="1"/>
      <dgm:spPr>
        <a:solidFill>
          <a:schemeClr val="accent1"/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 anchor="ctr"/>
        <a:lstStyle/>
        <a:p>
          <a:pPr algn="ctr" rtl="0"/>
          <a:endParaRPr lang="ru-RU" sz="2800" b="1" dirty="0" smtClean="0">
            <a:solidFill>
              <a:schemeClr val="tx1">
                <a:lumMod val="95000"/>
                <a:lumOff val="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algn="ctr" rtl="0"/>
          <a:r>
            <a:rPr lang="ru-RU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Реализация потенциала будущих техников-технологов в процессе обучения химии</a:t>
          </a:r>
          <a:r>
            <a:rPr lang="ru-RU" sz="2400" b="1" dirty="0" smtClean="0">
              <a:solidFill>
                <a:schemeClr val="bg1"/>
              </a:solidFill>
            </a:rPr>
            <a:t/>
          </a:r>
          <a:br>
            <a:rPr lang="ru-RU" sz="2400" b="1" dirty="0" smtClean="0">
              <a:solidFill>
                <a:schemeClr val="bg1"/>
              </a:solidFill>
            </a:rPr>
          </a:br>
          <a:endParaRPr lang="ru-RU" sz="2400" b="1" dirty="0">
            <a:solidFill>
              <a:schemeClr val="bg1"/>
            </a:solidFill>
          </a:endParaRPr>
        </a:p>
      </dgm:t>
    </dgm:pt>
    <dgm:pt modelId="{D8C3F4A4-34B7-4062-B898-4BBFB24AD227}" type="parTrans" cxnId="{87A7F0ED-0F61-400A-A773-26CC14577607}">
      <dgm:prSet/>
      <dgm:spPr/>
      <dgm:t>
        <a:bodyPr/>
        <a:lstStyle/>
        <a:p>
          <a:endParaRPr lang="ru-RU" sz="2400"/>
        </a:p>
      </dgm:t>
    </dgm:pt>
    <dgm:pt modelId="{B4E527C3-194E-481A-BDE4-7B36620D06C3}" type="sibTrans" cxnId="{87A7F0ED-0F61-400A-A773-26CC14577607}">
      <dgm:prSet/>
      <dgm:spPr/>
      <dgm:t>
        <a:bodyPr/>
        <a:lstStyle/>
        <a:p>
          <a:endParaRPr lang="ru-RU" sz="2400"/>
        </a:p>
      </dgm:t>
    </dgm:pt>
    <dgm:pt modelId="{8AF197C9-994A-4E9C-B300-703AF053661B}" type="pres">
      <dgm:prSet presAssocID="{5DDC0215-AA80-4E12-888D-83394E50A98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E38768A-90CD-4E67-840E-9E67E9CC7B78}" type="pres">
      <dgm:prSet presAssocID="{36B4A7A3-7D2D-4E6B-BA77-EC000AA2C750}" presName="linNode" presStyleCnt="0"/>
      <dgm:spPr/>
    </dgm:pt>
    <dgm:pt modelId="{3622C286-3899-4DDF-8D24-4FA473BD85EA}" type="pres">
      <dgm:prSet presAssocID="{36B4A7A3-7D2D-4E6B-BA77-EC000AA2C750}" presName="parentText" presStyleLbl="node1" presStyleIdx="0" presStyleCnt="1" custScaleX="277778" custLinFactNeighborX="3356" custLinFactNeighborY="-4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7A7F0ED-0F61-400A-A773-26CC14577607}" srcId="{5DDC0215-AA80-4E12-888D-83394E50A983}" destId="{36B4A7A3-7D2D-4E6B-BA77-EC000AA2C750}" srcOrd="0" destOrd="0" parTransId="{D8C3F4A4-34B7-4062-B898-4BBFB24AD227}" sibTransId="{B4E527C3-194E-481A-BDE4-7B36620D06C3}"/>
    <dgm:cxn modelId="{49D06408-1EED-416F-9778-F065B10EFE14}" type="presOf" srcId="{36B4A7A3-7D2D-4E6B-BA77-EC000AA2C750}" destId="{3622C286-3899-4DDF-8D24-4FA473BD85EA}" srcOrd="0" destOrd="0" presId="urn:microsoft.com/office/officeart/2005/8/layout/vList5"/>
    <dgm:cxn modelId="{8F194031-BDAE-47A3-AA4A-37B83AEB0AF1}" type="presOf" srcId="{5DDC0215-AA80-4E12-888D-83394E50A983}" destId="{8AF197C9-994A-4E9C-B300-703AF053661B}" srcOrd="0" destOrd="0" presId="urn:microsoft.com/office/officeart/2005/8/layout/vList5"/>
    <dgm:cxn modelId="{92E9C5FF-E20A-49B9-8AF3-88FF2DE6BB1C}" type="presParOf" srcId="{8AF197C9-994A-4E9C-B300-703AF053661B}" destId="{AE38768A-90CD-4E67-840E-9E67E9CC7B78}" srcOrd="0" destOrd="0" presId="urn:microsoft.com/office/officeart/2005/8/layout/vList5"/>
    <dgm:cxn modelId="{CC17BCBE-05CF-4D74-B00B-7672C7B6E131}" type="presParOf" srcId="{AE38768A-90CD-4E67-840E-9E67E9CC7B78}" destId="{3622C286-3899-4DDF-8D24-4FA473BD85EA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E00BF1E-F6B1-4DA4-9F93-EAE7A9DF09E2}" type="doc">
      <dgm:prSet loTypeId="urn:microsoft.com/office/officeart/2005/8/layout/vList5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C6AB339-07A0-4BD0-ADB0-8DF658BFFC41}">
      <dgm:prSet/>
      <dgm:spPr>
        <a:noFill/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pPr rtl="0"/>
          <a:r>
            <a: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Использование ситуации успеха</a:t>
          </a:r>
          <a:endParaRPr lang="ru-RU" b="1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8D5919D-935E-4EC9-891E-E36504BED502}" type="sibTrans" cxnId="{B54F029A-A02D-4DC5-A42C-8DA96352D45F}">
      <dgm:prSet/>
      <dgm:spPr/>
      <dgm:t>
        <a:bodyPr/>
        <a:lstStyle/>
        <a:p>
          <a:endParaRPr lang="ru-RU"/>
        </a:p>
      </dgm:t>
    </dgm:pt>
    <dgm:pt modelId="{DD86AE03-E0A9-455E-A6CC-00601074AE29}" type="parTrans" cxnId="{B54F029A-A02D-4DC5-A42C-8DA96352D45F}">
      <dgm:prSet/>
      <dgm:spPr/>
      <dgm:t>
        <a:bodyPr/>
        <a:lstStyle/>
        <a:p>
          <a:endParaRPr lang="ru-RU"/>
        </a:p>
      </dgm:t>
    </dgm:pt>
    <dgm:pt modelId="{7B90C97A-0D29-4B7F-8F0E-F6B5EC1DFF20}" type="pres">
      <dgm:prSet presAssocID="{0E00BF1E-F6B1-4DA4-9F93-EAE7A9DF09E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E95F37E-80BC-406F-9AFE-023635955828}" type="pres">
      <dgm:prSet presAssocID="{6C6AB339-07A0-4BD0-ADB0-8DF658BFFC41}" presName="linNode" presStyleCnt="0"/>
      <dgm:spPr/>
    </dgm:pt>
    <dgm:pt modelId="{D0345FBA-F707-44CA-918A-623F2667570E}" type="pres">
      <dgm:prSet presAssocID="{6C6AB339-07A0-4BD0-ADB0-8DF658BFFC41}" presName="parentText" presStyleLbl="node1" presStyleIdx="0" presStyleCnt="1" custScaleX="277778" custLinFactNeighborX="-2364" custLinFactNeighborY="-2602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3212FF0-CF63-4A27-8B30-9799AC438153}" type="presOf" srcId="{6C6AB339-07A0-4BD0-ADB0-8DF658BFFC41}" destId="{D0345FBA-F707-44CA-918A-623F2667570E}" srcOrd="0" destOrd="0" presId="urn:microsoft.com/office/officeart/2005/8/layout/vList5"/>
    <dgm:cxn modelId="{B54F029A-A02D-4DC5-A42C-8DA96352D45F}" srcId="{0E00BF1E-F6B1-4DA4-9F93-EAE7A9DF09E2}" destId="{6C6AB339-07A0-4BD0-ADB0-8DF658BFFC41}" srcOrd="0" destOrd="0" parTransId="{DD86AE03-E0A9-455E-A6CC-00601074AE29}" sibTransId="{98D5919D-935E-4EC9-891E-E36504BED502}"/>
    <dgm:cxn modelId="{05C78A6B-5056-4FA6-A68B-C8CE53CCDAD2}" type="presOf" srcId="{0E00BF1E-F6B1-4DA4-9F93-EAE7A9DF09E2}" destId="{7B90C97A-0D29-4B7F-8F0E-F6B5EC1DFF20}" srcOrd="0" destOrd="0" presId="urn:microsoft.com/office/officeart/2005/8/layout/vList5"/>
    <dgm:cxn modelId="{789EBFF9-3484-402C-9E68-66771EE348A9}" type="presParOf" srcId="{7B90C97A-0D29-4B7F-8F0E-F6B5EC1DFF20}" destId="{1E95F37E-80BC-406F-9AFE-023635955828}" srcOrd="0" destOrd="0" presId="urn:microsoft.com/office/officeart/2005/8/layout/vList5"/>
    <dgm:cxn modelId="{DB1225F0-BFE6-43E2-B0F6-9BC6D0394487}" type="presParOf" srcId="{1E95F37E-80BC-406F-9AFE-023635955828}" destId="{D0345FBA-F707-44CA-918A-623F2667570E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DCA7396-544D-4A7E-B2D2-4FC0D0041936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0F7835B-8E8E-4884-8185-A13EE140476C}">
      <dgm:prSet custT="1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 anchor="ctr"/>
        <a:lstStyle/>
        <a:p>
          <a:pPr algn="l" rtl="0"/>
          <a:r>
            <a:rPr lang="ru-RU" sz="27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 </a:t>
          </a:r>
          <a:r>
            <a: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Участие в олимпиадах, викторинах, конкурсах</a:t>
          </a:r>
          <a:endParaRPr lang="ru-RU" sz="24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</dgm:t>
    </dgm:pt>
    <dgm:pt modelId="{2D42D02C-F1F5-4DD6-89AE-97E46561E7D3}" type="parTrans" cxnId="{B84323DD-ECA7-4797-977F-92D802E6493E}">
      <dgm:prSet/>
      <dgm:spPr/>
      <dgm:t>
        <a:bodyPr/>
        <a:lstStyle/>
        <a:p>
          <a:endParaRPr lang="ru-RU"/>
        </a:p>
      </dgm:t>
    </dgm:pt>
    <dgm:pt modelId="{38FCBD15-6B0D-40FA-8FCC-B48F86450030}" type="sibTrans" cxnId="{B84323DD-ECA7-4797-977F-92D802E6493E}">
      <dgm:prSet/>
      <dgm:spPr/>
      <dgm:t>
        <a:bodyPr/>
        <a:lstStyle/>
        <a:p>
          <a:endParaRPr lang="ru-RU"/>
        </a:p>
      </dgm:t>
    </dgm:pt>
    <dgm:pt modelId="{9996BA9B-C70B-4F00-B47E-FE224F21359A}" type="pres">
      <dgm:prSet presAssocID="{7DCA7396-544D-4A7E-B2D2-4FC0D004193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7C0EEA3-E97C-46D4-A6C5-7640E5DA3E2C}" type="pres">
      <dgm:prSet presAssocID="{60F7835B-8E8E-4884-8185-A13EE140476C}" presName="linNode" presStyleCnt="0"/>
      <dgm:spPr/>
    </dgm:pt>
    <dgm:pt modelId="{7CDB1223-22C7-48ED-9BF9-28D1B00CC80F}" type="pres">
      <dgm:prSet presAssocID="{60F7835B-8E8E-4884-8185-A13EE140476C}" presName="parentText" presStyleLbl="node1" presStyleIdx="0" presStyleCnt="1" custLinFactNeighborX="7653" custLinFactNeighborY="-95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84323DD-ECA7-4797-977F-92D802E6493E}" srcId="{7DCA7396-544D-4A7E-B2D2-4FC0D0041936}" destId="{60F7835B-8E8E-4884-8185-A13EE140476C}" srcOrd="0" destOrd="0" parTransId="{2D42D02C-F1F5-4DD6-89AE-97E46561E7D3}" sibTransId="{38FCBD15-6B0D-40FA-8FCC-B48F86450030}"/>
    <dgm:cxn modelId="{9A26B7FC-90F9-436D-8491-456DDF07F195}" type="presOf" srcId="{60F7835B-8E8E-4884-8185-A13EE140476C}" destId="{7CDB1223-22C7-48ED-9BF9-28D1B00CC80F}" srcOrd="0" destOrd="0" presId="urn:microsoft.com/office/officeart/2005/8/layout/vList5"/>
    <dgm:cxn modelId="{3088ECE1-5355-4955-8365-44B2A02C0F0F}" type="presOf" srcId="{7DCA7396-544D-4A7E-B2D2-4FC0D0041936}" destId="{9996BA9B-C70B-4F00-B47E-FE224F21359A}" srcOrd="0" destOrd="0" presId="urn:microsoft.com/office/officeart/2005/8/layout/vList5"/>
    <dgm:cxn modelId="{825B2FF6-0BA0-4419-A369-C48F363E6275}" type="presParOf" srcId="{9996BA9B-C70B-4F00-B47E-FE224F21359A}" destId="{B7C0EEA3-E97C-46D4-A6C5-7640E5DA3E2C}" srcOrd="0" destOrd="0" presId="urn:microsoft.com/office/officeart/2005/8/layout/vList5"/>
    <dgm:cxn modelId="{3497CFFE-8EC2-4A92-91B9-4EE8DDB58457}" type="presParOf" srcId="{B7C0EEA3-E97C-46D4-A6C5-7640E5DA3E2C}" destId="{7CDB1223-22C7-48ED-9BF9-28D1B00CC80F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1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C4DF9A5-2C5E-49B9-897B-969D799D8766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EF5460E-F204-40DE-AAC5-3C2BD5CABDDC}">
      <dgm:prSet custT="1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pPr algn="l" rtl="0"/>
          <a:r>
            <a:rPr lang="ru-RU" sz="2400" b="1" spc="-15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Сотрудничество с преподавателем</a:t>
          </a:r>
          <a:endParaRPr lang="ru-RU" sz="2400" b="1" spc="-150" dirty="0">
            <a:solidFill>
              <a:schemeClr val="bg1"/>
            </a:solidFill>
          </a:endParaRPr>
        </a:p>
      </dgm:t>
    </dgm:pt>
    <dgm:pt modelId="{48500529-7302-4E9E-8300-345F9CD26E9F}" type="parTrans" cxnId="{4F7F7B2F-895B-4D83-8570-5C47C70C3222}">
      <dgm:prSet/>
      <dgm:spPr/>
      <dgm:t>
        <a:bodyPr/>
        <a:lstStyle/>
        <a:p>
          <a:endParaRPr lang="ru-RU"/>
        </a:p>
      </dgm:t>
    </dgm:pt>
    <dgm:pt modelId="{DE184A06-820E-4BF3-9349-5A8AC424569F}" type="sibTrans" cxnId="{4F7F7B2F-895B-4D83-8570-5C47C70C3222}">
      <dgm:prSet/>
      <dgm:spPr/>
      <dgm:t>
        <a:bodyPr/>
        <a:lstStyle/>
        <a:p>
          <a:endParaRPr lang="ru-RU"/>
        </a:p>
      </dgm:t>
    </dgm:pt>
    <dgm:pt modelId="{BD40F075-8902-447B-8FAC-B89F8E400D6B}" type="pres">
      <dgm:prSet presAssocID="{0C4DF9A5-2C5E-49B9-897B-969D799D876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2CF398A-4DF6-440F-A42A-2E3A73D2C5E8}" type="pres">
      <dgm:prSet presAssocID="{1EF5460E-F204-40DE-AAC5-3C2BD5CABDDC}" presName="linNode" presStyleCnt="0"/>
      <dgm:spPr/>
    </dgm:pt>
    <dgm:pt modelId="{5AF0BB4E-D35E-41B2-9D01-2D1732DE2F26}" type="pres">
      <dgm:prSet presAssocID="{1EF5460E-F204-40DE-AAC5-3C2BD5CABDDC}" presName="parentText" presStyleLbl="node1" presStyleIdx="0" presStyleCnt="1" custScaleX="113821" custLinFactNeighborX="-1372" custLinFactNeighborY="53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22FAD0B-FFC6-4A13-AC49-617B3F4F121D}" type="presOf" srcId="{0C4DF9A5-2C5E-49B9-897B-969D799D8766}" destId="{BD40F075-8902-447B-8FAC-B89F8E400D6B}" srcOrd="0" destOrd="0" presId="urn:microsoft.com/office/officeart/2005/8/layout/vList5"/>
    <dgm:cxn modelId="{4F7F7B2F-895B-4D83-8570-5C47C70C3222}" srcId="{0C4DF9A5-2C5E-49B9-897B-969D799D8766}" destId="{1EF5460E-F204-40DE-AAC5-3C2BD5CABDDC}" srcOrd="0" destOrd="0" parTransId="{48500529-7302-4E9E-8300-345F9CD26E9F}" sibTransId="{DE184A06-820E-4BF3-9349-5A8AC424569F}"/>
    <dgm:cxn modelId="{35749BAB-90B8-4654-893E-652D2E50CA46}" type="presOf" srcId="{1EF5460E-F204-40DE-AAC5-3C2BD5CABDDC}" destId="{5AF0BB4E-D35E-41B2-9D01-2D1732DE2F26}" srcOrd="0" destOrd="0" presId="urn:microsoft.com/office/officeart/2005/8/layout/vList5"/>
    <dgm:cxn modelId="{704B4AF0-4F5E-43F3-BB84-40F2155D726D}" type="presParOf" srcId="{BD40F075-8902-447B-8FAC-B89F8E400D6B}" destId="{92CF398A-4DF6-440F-A42A-2E3A73D2C5E8}" srcOrd="0" destOrd="0" presId="urn:microsoft.com/office/officeart/2005/8/layout/vList5"/>
    <dgm:cxn modelId="{1562A40D-BAA0-4945-8776-73C200ACDA42}" type="presParOf" srcId="{92CF398A-4DF6-440F-A42A-2E3A73D2C5E8}" destId="{5AF0BB4E-D35E-41B2-9D01-2D1732DE2F26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2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15E7E46-3D5D-4DB3-817A-F43BBE330DCB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</dgm:spPr>
      <dgm:t>
        <a:bodyPr/>
        <a:lstStyle/>
        <a:p>
          <a:endParaRPr lang="ru-RU"/>
        </a:p>
      </dgm:t>
    </dgm:pt>
    <dgm:pt modelId="{C5339E7F-FD82-41A1-B274-A33F8E1FCF6B}">
      <dgm:prSet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 anchor="ctr"/>
        <a:lstStyle/>
        <a:p>
          <a:pPr algn="l" rtl="0"/>
          <a:r>
            <a:rPr lang="ru-RU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Сотрудничество обучающихся между собой</a:t>
          </a:r>
          <a:endParaRPr lang="ru-RU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36A9F88-30BD-46A7-9354-30C6A00B5270}" type="parTrans" cxnId="{CB07AD33-9CEE-4602-8A3D-6E5DBEE41F31}">
      <dgm:prSet/>
      <dgm:spPr/>
      <dgm:t>
        <a:bodyPr/>
        <a:lstStyle/>
        <a:p>
          <a:endParaRPr lang="ru-RU"/>
        </a:p>
      </dgm:t>
    </dgm:pt>
    <dgm:pt modelId="{3A084A88-6BD8-4C79-BB34-FD495EFE292C}" type="sibTrans" cxnId="{CB07AD33-9CEE-4602-8A3D-6E5DBEE41F31}">
      <dgm:prSet/>
      <dgm:spPr/>
      <dgm:t>
        <a:bodyPr/>
        <a:lstStyle/>
        <a:p>
          <a:endParaRPr lang="ru-RU"/>
        </a:p>
      </dgm:t>
    </dgm:pt>
    <dgm:pt modelId="{AED4B864-4E46-4D83-9461-FB6C730E052A}" type="pres">
      <dgm:prSet presAssocID="{315E7E46-3D5D-4DB3-817A-F43BBE330DC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227A23D-AE81-4863-BBA4-34148F812ED3}" type="pres">
      <dgm:prSet presAssocID="{C5339E7F-FD82-41A1-B274-A33F8E1FCF6B}" presName="linNode" presStyleCnt="0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</dgm:pt>
    <dgm:pt modelId="{BB884C00-23A7-4B9E-B6D4-900FF3BA3AA2}" type="pres">
      <dgm:prSet presAssocID="{C5339E7F-FD82-41A1-B274-A33F8E1FCF6B}" presName="parentText" presStyleLbl="node1" presStyleIdx="0" presStyleCnt="1" custLinFactNeighborX="10081" custLinFactNeighborY="-3918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BD824A9-A64C-48D4-9719-DD1AED560A73}" type="presOf" srcId="{315E7E46-3D5D-4DB3-817A-F43BBE330DCB}" destId="{AED4B864-4E46-4D83-9461-FB6C730E052A}" srcOrd="0" destOrd="0" presId="urn:microsoft.com/office/officeart/2005/8/layout/vList5"/>
    <dgm:cxn modelId="{CB07AD33-9CEE-4602-8A3D-6E5DBEE41F31}" srcId="{315E7E46-3D5D-4DB3-817A-F43BBE330DCB}" destId="{C5339E7F-FD82-41A1-B274-A33F8E1FCF6B}" srcOrd="0" destOrd="0" parTransId="{A36A9F88-30BD-46A7-9354-30C6A00B5270}" sibTransId="{3A084A88-6BD8-4C79-BB34-FD495EFE292C}"/>
    <dgm:cxn modelId="{48DFEB23-EF57-4810-B1AF-742C5457E602}" type="presOf" srcId="{C5339E7F-FD82-41A1-B274-A33F8E1FCF6B}" destId="{BB884C00-23A7-4B9E-B6D4-900FF3BA3AA2}" srcOrd="0" destOrd="0" presId="urn:microsoft.com/office/officeart/2005/8/layout/vList5"/>
    <dgm:cxn modelId="{54359E07-A30F-406E-91AB-08E3E6710C21}" type="presParOf" srcId="{AED4B864-4E46-4D83-9461-FB6C730E052A}" destId="{B227A23D-AE81-4863-BBA4-34148F812ED3}" srcOrd="0" destOrd="0" presId="urn:microsoft.com/office/officeart/2005/8/layout/vList5"/>
    <dgm:cxn modelId="{96802357-9828-49DC-AEC1-D54EE4EBC75D}" type="presParOf" srcId="{B227A23D-AE81-4863-BBA4-34148F812ED3}" destId="{BB884C00-23A7-4B9E-B6D4-900FF3BA3AA2}" srcOrd="0" destOrd="0" presId="urn:microsoft.com/office/officeart/2005/8/layout/vList5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xmlns="" relId="rId2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C52843F-3F28-4F8E-BBC6-F6581669563F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8083F1B-0CE9-4FC8-B071-35F2EFAA77D0}">
      <dgm:prSet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 anchor="ctr"/>
        <a:lstStyle/>
        <a:p>
          <a:pPr algn="l" rtl="0"/>
          <a:r>
            <a:rPr lang="ru-RU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Использование психологических приемов</a:t>
          </a:r>
          <a:endParaRPr lang="ru-RU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6022AAF-DF12-46F0-84AF-C9F2124DA300}" type="parTrans" cxnId="{D39B45A6-C8B3-4BB0-A1AA-1152049EBC7D}">
      <dgm:prSet/>
      <dgm:spPr/>
      <dgm:t>
        <a:bodyPr/>
        <a:lstStyle/>
        <a:p>
          <a:endParaRPr lang="ru-RU"/>
        </a:p>
      </dgm:t>
    </dgm:pt>
    <dgm:pt modelId="{04623B3A-5A56-400E-A25A-3256D927E1D0}" type="sibTrans" cxnId="{D39B45A6-C8B3-4BB0-A1AA-1152049EBC7D}">
      <dgm:prSet/>
      <dgm:spPr/>
      <dgm:t>
        <a:bodyPr/>
        <a:lstStyle/>
        <a:p>
          <a:endParaRPr lang="ru-RU"/>
        </a:p>
      </dgm:t>
    </dgm:pt>
    <dgm:pt modelId="{3D94AA05-A470-4BD4-9E77-D53B53416FF9}" type="pres">
      <dgm:prSet presAssocID="{8C52843F-3F28-4F8E-BBC6-F6581669563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22377FD-9870-4308-AD8A-9156C62DF9D2}" type="pres">
      <dgm:prSet presAssocID="{A8083F1B-0CE9-4FC8-B071-35F2EFAA77D0}" presName="linNode" presStyleCnt="0"/>
      <dgm:spPr/>
    </dgm:pt>
    <dgm:pt modelId="{BC57500E-1E1E-4E35-A066-877536540492}" type="pres">
      <dgm:prSet presAssocID="{A8083F1B-0CE9-4FC8-B071-35F2EFAA77D0}" presName="parentText" presStyleLbl="node1" presStyleIdx="0" presStyleCnt="1" custLinFactX="76605" custLinFactY="67725" custLinFactNeighborX="100000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39B45A6-C8B3-4BB0-A1AA-1152049EBC7D}" srcId="{8C52843F-3F28-4F8E-BBC6-F6581669563F}" destId="{A8083F1B-0CE9-4FC8-B071-35F2EFAA77D0}" srcOrd="0" destOrd="0" parTransId="{E6022AAF-DF12-46F0-84AF-C9F2124DA300}" sibTransId="{04623B3A-5A56-400E-A25A-3256D927E1D0}"/>
    <dgm:cxn modelId="{15D76137-10D1-47CA-9230-FA7CBEACE5BD}" type="presOf" srcId="{A8083F1B-0CE9-4FC8-B071-35F2EFAA77D0}" destId="{BC57500E-1E1E-4E35-A066-877536540492}" srcOrd="0" destOrd="0" presId="urn:microsoft.com/office/officeart/2005/8/layout/vList5"/>
    <dgm:cxn modelId="{23AFCAAB-7336-4CAB-B9C8-691F63E1F300}" type="presOf" srcId="{8C52843F-3F28-4F8E-BBC6-F6581669563F}" destId="{3D94AA05-A470-4BD4-9E77-D53B53416FF9}" srcOrd="0" destOrd="0" presId="urn:microsoft.com/office/officeart/2005/8/layout/vList5"/>
    <dgm:cxn modelId="{6E515387-8705-4BC2-B330-48CD548F2A03}" type="presParOf" srcId="{3D94AA05-A470-4BD4-9E77-D53B53416FF9}" destId="{122377FD-9870-4308-AD8A-9156C62DF9D2}" srcOrd="0" destOrd="0" presId="urn:microsoft.com/office/officeart/2005/8/layout/vList5"/>
    <dgm:cxn modelId="{BAFB16AD-E5DC-4C06-A7DA-CAE4C492B795}" type="presParOf" srcId="{122377FD-9870-4308-AD8A-9156C62DF9D2}" destId="{BC57500E-1E1E-4E35-A066-877536540492}" srcOrd="0" destOrd="0" presId="urn:microsoft.com/office/officeart/2005/8/layout/vList5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xmlns="" relId="rId3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622C286-3899-4DDF-8D24-4FA473BD85EA}">
      <dsp:nvSpPr>
        <dsp:cNvPr id="0" name=""/>
        <dsp:cNvSpPr/>
      </dsp:nvSpPr>
      <dsp:spPr>
        <a:xfrm>
          <a:off x="10260" y="0"/>
          <a:ext cx="10505339" cy="1615173"/>
        </a:xfrm>
        <a:prstGeom prst="roundRect">
          <a:avLst/>
        </a:prstGeom>
        <a:solidFill>
          <a:schemeClr val="accent1"/>
        </a:solidFill>
        <a:ln>
          <a:noFill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b="1" kern="1200" dirty="0" smtClean="0">
            <a:solidFill>
              <a:schemeClr val="tx1">
                <a:lumMod val="95000"/>
                <a:lumOff val="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Реализация потенциала будущих техников-технологов в процессе обучения химии</a:t>
          </a:r>
          <a:r>
            <a:rPr lang="ru-RU" sz="2400" b="1" kern="1200" dirty="0" smtClean="0">
              <a:solidFill>
                <a:schemeClr val="bg1"/>
              </a:solidFill>
            </a:rPr>
            <a:t/>
          </a:r>
          <a:br>
            <a:rPr lang="ru-RU" sz="2400" b="1" kern="1200" dirty="0" smtClean="0">
              <a:solidFill>
                <a:schemeClr val="bg1"/>
              </a:solidFill>
            </a:rPr>
          </a:br>
          <a:endParaRPr lang="ru-RU" sz="2400" b="1" kern="1200" dirty="0">
            <a:solidFill>
              <a:schemeClr val="bg1"/>
            </a:solidFill>
          </a:endParaRPr>
        </a:p>
      </dsp:txBody>
      <dsp:txXfrm>
        <a:off x="10260" y="0"/>
        <a:ext cx="10505339" cy="161517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0345FBA-F707-44CA-918A-623F2667570E}">
      <dsp:nvSpPr>
        <dsp:cNvPr id="0" name=""/>
        <dsp:cNvSpPr/>
      </dsp:nvSpPr>
      <dsp:spPr>
        <a:xfrm>
          <a:off x="0" y="0"/>
          <a:ext cx="7301586" cy="693867"/>
        </a:xfrm>
        <a:prstGeom prst="roundRect">
          <a:avLst/>
        </a:prstGeom>
        <a:noFill/>
        <a:ln>
          <a:noFill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0" tIns="66675" rIns="133350" bIns="66675" numCol="1" spcCol="1270" anchor="ctr" anchorCtr="0">
          <a:noAutofit/>
        </a:bodyPr>
        <a:lstStyle/>
        <a:p>
          <a:pPr lvl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b="1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Использование ситуации успеха</a:t>
          </a:r>
          <a:endParaRPr lang="ru-RU" sz="3500" b="1" kern="1200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0"/>
        <a:ext cx="7301586" cy="693867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CDB1223-22C7-48ED-9BF9-28D1B00CC80F}">
      <dsp:nvSpPr>
        <dsp:cNvPr id="0" name=""/>
        <dsp:cNvSpPr/>
      </dsp:nvSpPr>
      <dsp:spPr>
        <a:xfrm>
          <a:off x="2289826" y="0"/>
          <a:ext cx="2371847" cy="25535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 </a:t>
          </a:r>
          <a:r>
            <a:rPr lang="ru-RU" sz="24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Участие в олимпиадах, викторинах, конкурсах</a:t>
          </a:r>
          <a:endParaRPr lang="ru-RU" sz="24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</dsp:txBody>
      <dsp:txXfrm>
        <a:off x="2289826" y="0"/>
        <a:ext cx="2371847" cy="2553574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AF0BB4E-D35E-41B2-9D01-2D1732DE2F26}">
      <dsp:nvSpPr>
        <dsp:cNvPr id="0" name=""/>
        <dsp:cNvSpPr/>
      </dsp:nvSpPr>
      <dsp:spPr>
        <a:xfrm>
          <a:off x="1812084" y="2446"/>
          <a:ext cx="2558770" cy="25024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pc="-15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Сотрудничество с преподавателем</a:t>
          </a:r>
          <a:endParaRPr lang="ru-RU" sz="2400" b="1" kern="1200" spc="-150" dirty="0">
            <a:solidFill>
              <a:schemeClr val="bg1"/>
            </a:solidFill>
          </a:endParaRPr>
        </a:p>
      </dsp:txBody>
      <dsp:txXfrm>
        <a:off x="1812084" y="2446"/>
        <a:ext cx="2558770" cy="2502499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B884C00-23A7-4B9E-B6D4-900FF3BA3AA2}">
      <dsp:nvSpPr>
        <dsp:cNvPr id="0" name=""/>
        <dsp:cNvSpPr/>
      </dsp:nvSpPr>
      <dsp:spPr>
        <a:xfrm>
          <a:off x="2515057" y="0"/>
          <a:ext cx="2541234" cy="255260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Сотрудничество обучающихся между собой</a:t>
          </a:r>
          <a:endParaRPr lang="ru-RU" sz="23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515057" y="0"/>
        <a:ext cx="2541234" cy="2552604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C57500E-1E1E-4E35-A066-877536540492}">
      <dsp:nvSpPr>
        <dsp:cNvPr id="0" name=""/>
        <dsp:cNvSpPr/>
      </dsp:nvSpPr>
      <dsp:spPr>
        <a:xfrm>
          <a:off x="4475342" y="0"/>
          <a:ext cx="2517379" cy="25101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Использование психологических приемов</a:t>
          </a:r>
          <a:endParaRPr lang="ru-RU" sz="22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75342" y="0"/>
        <a:ext cx="2517379" cy="25101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1F747-465B-4055-B03D-0D1CD0E2D138}" type="datetimeFigureOut">
              <a:rPr lang="ru-RU" smtClean="0"/>
              <a:pPr/>
              <a:t>06.05.2019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AE297-77C4-4EE3-8ECF-C4AC3E20970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87387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1F747-465B-4055-B03D-0D1CD0E2D138}" type="datetimeFigureOut">
              <a:rPr lang="ru-RU" smtClean="0"/>
              <a:pPr/>
              <a:t>06.05.2019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AE297-77C4-4EE3-8ECF-C4AC3E20970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0970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1F747-465B-4055-B03D-0D1CD0E2D138}" type="datetimeFigureOut">
              <a:rPr lang="ru-RU" smtClean="0"/>
              <a:pPr/>
              <a:t>06.05.2019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AE297-77C4-4EE3-8ECF-C4AC3E20970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00435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1F747-465B-4055-B03D-0D1CD0E2D138}" type="datetimeFigureOut">
              <a:rPr lang="ru-RU" smtClean="0"/>
              <a:pPr/>
              <a:t>06.05.2019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AE297-77C4-4EE3-8ECF-C4AC3E20970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4688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1F747-465B-4055-B03D-0D1CD0E2D138}" type="datetimeFigureOut">
              <a:rPr lang="ru-RU" smtClean="0"/>
              <a:pPr/>
              <a:t>06.05.2019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AE297-77C4-4EE3-8ECF-C4AC3E20970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53265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1F747-465B-4055-B03D-0D1CD0E2D138}" type="datetimeFigureOut">
              <a:rPr lang="ru-RU" smtClean="0"/>
              <a:pPr/>
              <a:t>06.05.2019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AE297-77C4-4EE3-8ECF-C4AC3E20970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06387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1F747-465B-4055-B03D-0D1CD0E2D138}" type="datetimeFigureOut">
              <a:rPr lang="ru-RU" smtClean="0"/>
              <a:pPr/>
              <a:t>06.05.2019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AE297-77C4-4EE3-8ECF-C4AC3E20970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00235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1F747-465B-4055-B03D-0D1CD0E2D138}" type="datetimeFigureOut">
              <a:rPr lang="ru-RU" smtClean="0"/>
              <a:pPr/>
              <a:t>06.05.2019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AE297-77C4-4EE3-8ECF-C4AC3E20970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46234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1F747-465B-4055-B03D-0D1CD0E2D138}" type="datetimeFigureOut">
              <a:rPr lang="ru-RU" smtClean="0"/>
              <a:pPr/>
              <a:t>06.05.2019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AE297-77C4-4EE3-8ECF-C4AC3E20970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37258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1F747-465B-4055-B03D-0D1CD0E2D138}" type="datetimeFigureOut">
              <a:rPr lang="ru-RU" smtClean="0"/>
              <a:pPr/>
              <a:t>06.05.2019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AE297-77C4-4EE3-8ECF-C4AC3E20970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924307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1F747-465B-4055-B03D-0D1CD0E2D138}" type="datetimeFigureOut">
              <a:rPr lang="ru-RU" smtClean="0"/>
              <a:pPr/>
              <a:t>06.05.2019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AE297-77C4-4EE3-8ECF-C4AC3E20970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260464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1F747-465B-4055-B03D-0D1CD0E2D138}" type="datetimeFigureOut">
              <a:rPr lang="ru-RU" smtClean="0"/>
              <a:pPr/>
              <a:t>06.05.2019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AE297-77C4-4EE3-8ECF-C4AC3E20970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07559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diagramData" Target="../diagrams/data3.xml"/><Relationship Id="rId18" Type="http://schemas.openxmlformats.org/officeDocument/2006/relationships/diagramData" Target="../diagrams/data4.xml"/><Relationship Id="rId26" Type="http://schemas.openxmlformats.org/officeDocument/2006/relationships/diagramColors" Target="../diagrams/colors5.xml"/><Relationship Id="rId3" Type="http://schemas.openxmlformats.org/officeDocument/2006/relationships/diagramData" Target="../diagrams/data1.xml"/><Relationship Id="rId21" Type="http://schemas.openxmlformats.org/officeDocument/2006/relationships/diagramColors" Target="../diagrams/colors4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microsoft.com/office/2007/relationships/diagramDrawing" Target="../diagrams/drawing3.xml"/><Relationship Id="rId25" Type="http://schemas.openxmlformats.org/officeDocument/2006/relationships/diagramQuickStyle" Target="../diagrams/quickStyle5.xml"/><Relationship Id="rId2" Type="http://schemas.openxmlformats.org/officeDocument/2006/relationships/image" Target="../media/image2.jpeg"/><Relationship Id="rId16" Type="http://schemas.openxmlformats.org/officeDocument/2006/relationships/diagramColors" Target="../diagrams/colors3.xml"/><Relationship Id="rId20" Type="http://schemas.openxmlformats.org/officeDocument/2006/relationships/diagramQuickStyle" Target="../diagrams/quickStyle4.xml"/><Relationship Id="rId29" Type="http://schemas.openxmlformats.org/officeDocument/2006/relationships/diagramLayout" Target="../diagrams/layout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24" Type="http://schemas.openxmlformats.org/officeDocument/2006/relationships/diagramLayout" Target="../diagrams/layout5.xml"/><Relationship Id="rId32" Type="http://schemas.microsoft.com/office/2007/relationships/diagramDrawing" Target="../diagrams/drawing6.xml"/><Relationship Id="rId5" Type="http://schemas.openxmlformats.org/officeDocument/2006/relationships/diagramQuickStyle" Target="../diagrams/quickStyle1.xml"/><Relationship Id="rId15" Type="http://schemas.openxmlformats.org/officeDocument/2006/relationships/diagramQuickStyle" Target="../diagrams/quickStyle3.xml"/><Relationship Id="rId23" Type="http://schemas.openxmlformats.org/officeDocument/2006/relationships/diagramData" Target="../diagrams/data5.xml"/><Relationship Id="rId28" Type="http://schemas.openxmlformats.org/officeDocument/2006/relationships/diagramData" Target="../diagrams/data6.xml"/><Relationship Id="rId10" Type="http://schemas.openxmlformats.org/officeDocument/2006/relationships/diagramQuickStyle" Target="../diagrams/quickStyle2.xml"/><Relationship Id="rId19" Type="http://schemas.openxmlformats.org/officeDocument/2006/relationships/diagramLayout" Target="../diagrams/layout4.xml"/><Relationship Id="rId31" Type="http://schemas.openxmlformats.org/officeDocument/2006/relationships/diagramColors" Target="../diagrams/colors6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diagramLayout" Target="../diagrams/layout3.xml"/><Relationship Id="rId22" Type="http://schemas.microsoft.com/office/2007/relationships/diagramDrawing" Target="../diagrams/drawing4.xml"/><Relationship Id="rId27" Type="http://schemas.microsoft.com/office/2007/relationships/diagramDrawing" Target="../diagrams/drawing5.xml"/><Relationship Id="rId30" Type="http://schemas.openxmlformats.org/officeDocument/2006/relationships/diagramQuickStyle" Target="../diagrams/quickStyle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9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4098" y="1572068"/>
            <a:ext cx="9144000" cy="23876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Создание условий для реализации потенциала будущих техников-технологов в процессе обучения химии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03291" y="4816241"/>
            <a:ext cx="9144000" cy="1655762"/>
          </a:xfrm>
        </p:spPr>
        <p:txBody>
          <a:bodyPr>
            <a:normAutofit/>
          </a:bodyPr>
          <a:lstStyle/>
          <a:p>
            <a:pPr algn="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 преподаватель химии </a:t>
            </a:r>
          </a:p>
          <a:p>
            <a:pPr algn="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КТК ФГБОУ ВО «КНИТУ»</a:t>
            </a:r>
          </a:p>
          <a:p>
            <a:pPr algn="r"/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Нахматулина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А.Р.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6267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8633" y="371579"/>
            <a:ext cx="11833485" cy="37207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данной работы : </a:t>
            </a:r>
            <a:endParaRPr lang="ru-RU" sz="4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Выделение условий реализации потенциала обучающихся;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Раскрытие способов создания ситуации успеха и их реализация в </a:t>
            </a:r>
            <a:r>
              <a:rPr lang="ru-RU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процессе обучения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химии для достижения хороших результатов в профессиональной подготовке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lang="ru-RU" dirty="0">
              <a:latin typeface="Comic Sans MS" panose="030F0702030302020204" pitchFamily="66" charset="0"/>
            </a:endParaRPr>
          </a:p>
        </p:txBody>
      </p:sp>
      <p:pic>
        <p:nvPicPr>
          <p:cNvPr id="8" name="Рисунок 7" descr="C:\Documents and Settings\Acer\Рабочий стол\11-07\Диск С\альбина\Мои рисунки\Новая папка (4)\IMAG004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5375" y="3303831"/>
            <a:ext cx="6078678" cy="3561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Documents and Settings\Acer\Рабочий стол\11-07\Диск С\альбина\Мои рисунки\Новая папка (4)\IMAG005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3303831"/>
            <a:ext cx="6095374" cy="3561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315318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5669280" cy="33680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28197" y="3759200"/>
            <a:ext cx="5697478" cy="3098800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35039" y="0"/>
            <a:ext cx="6156961" cy="3368040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35038" y="3759201"/>
            <a:ext cx="6156961" cy="309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068871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9567" y="1064302"/>
            <a:ext cx="10792918" cy="4961744"/>
          </a:xfr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ru-RU" sz="48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«Личностный потенциал-это системная организация личностных особенностей, образующих «стержень личности» и отражающих уровень личностной зрелости» - Д.А. Леонтьев</a:t>
            </a:r>
            <a:endParaRPr lang="ru-RU" sz="48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8709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3643796680"/>
              </p:ext>
            </p:extLst>
          </p:nvPr>
        </p:nvGraphicFramePr>
        <p:xfrm>
          <a:off x="944379" y="4660995"/>
          <a:ext cx="10515600" cy="1616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Стрелка вправо 5"/>
          <p:cNvSpPr/>
          <p:nvPr/>
        </p:nvSpPr>
        <p:spPr>
          <a:xfrm rot="5400000">
            <a:off x="1366205" y="3851246"/>
            <a:ext cx="610396" cy="764498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 w="28575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1637918291"/>
              </p:ext>
            </p:extLst>
          </p:nvPr>
        </p:nvGraphicFramePr>
        <p:xfrm>
          <a:off x="2674731" y="130591"/>
          <a:ext cx="7308718" cy="6938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7" name="Схема 16"/>
          <p:cNvGraphicFramePr/>
          <p:nvPr>
            <p:extLst>
              <p:ext uri="{D42A27DB-BD31-4B8C-83A1-F6EECF244321}">
                <p14:modId xmlns:p14="http://schemas.microsoft.com/office/powerpoint/2010/main" xmlns="" val="520270701"/>
              </p:ext>
            </p:extLst>
          </p:nvPr>
        </p:nvGraphicFramePr>
        <p:xfrm>
          <a:off x="-1804350" y="1252421"/>
          <a:ext cx="6588466" cy="25535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19" name="Схема 18"/>
          <p:cNvGraphicFramePr/>
          <p:nvPr>
            <p:extLst>
              <p:ext uri="{D42A27DB-BD31-4B8C-83A1-F6EECF244321}">
                <p14:modId xmlns:p14="http://schemas.microsoft.com/office/powerpoint/2010/main" xmlns="" val="46821058"/>
              </p:ext>
            </p:extLst>
          </p:nvPr>
        </p:nvGraphicFramePr>
        <p:xfrm>
          <a:off x="1446235" y="1276735"/>
          <a:ext cx="6244626" cy="25049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graphicFrame>
        <p:nvGraphicFramePr>
          <p:cNvPr id="21" name="Схема 20"/>
          <p:cNvGraphicFramePr/>
          <p:nvPr>
            <p:extLst>
              <p:ext uri="{D42A27DB-BD31-4B8C-83A1-F6EECF244321}">
                <p14:modId xmlns:p14="http://schemas.microsoft.com/office/powerpoint/2010/main" xmlns="" val="1769060045"/>
              </p:ext>
            </p:extLst>
          </p:nvPr>
        </p:nvGraphicFramePr>
        <p:xfrm>
          <a:off x="3882460" y="1327390"/>
          <a:ext cx="7058986" cy="25526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  <p:graphicFrame>
        <p:nvGraphicFramePr>
          <p:cNvPr id="23" name="Схема 22"/>
          <p:cNvGraphicFramePr/>
          <p:nvPr>
            <p:extLst>
              <p:ext uri="{D42A27DB-BD31-4B8C-83A1-F6EECF244321}">
                <p14:modId xmlns:p14="http://schemas.microsoft.com/office/powerpoint/2010/main" xmlns="" val="4032395910"/>
              </p:ext>
            </p:extLst>
          </p:nvPr>
        </p:nvGraphicFramePr>
        <p:xfrm>
          <a:off x="4902375" y="1331976"/>
          <a:ext cx="6992722" cy="25101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8" r:lo="rId29" r:qs="rId30" r:cs="rId31"/>
          </a:graphicData>
        </a:graphic>
      </p:graphicFrame>
      <p:sp>
        <p:nvSpPr>
          <p:cNvPr id="24" name="Стрелка вправо 23"/>
          <p:cNvSpPr/>
          <p:nvPr/>
        </p:nvSpPr>
        <p:spPr>
          <a:xfrm rot="5400000">
            <a:off x="4214928" y="3851246"/>
            <a:ext cx="610396" cy="764498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 w="28575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право 26"/>
          <p:cNvSpPr/>
          <p:nvPr/>
        </p:nvSpPr>
        <p:spPr>
          <a:xfrm rot="5400000">
            <a:off x="7353893" y="3863403"/>
            <a:ext cx="610396" cy="764498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 w="28575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право 27"/>
          <p:cNvSpPr/>
          <p:nvPr/>
        </p:nvSpPr>
        <p:spPr>
          <a:xfrm rot="5400000">
            <a:off x="10444436" y="3852627"/>
            <a:ext cx="610396" cy="764498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 w="28575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29967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3190" y="-14454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Траектории освоения дисциплины «Химия» обучающихся с разным уровнем базовой подготовки</a:t>
            </a:r>
            <a:endParaRPr lang="ru-RU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7401520"/>
              </p:ext>
            </p:extLst>
          </p:nvPr>
        </p:nvGraphicFramePr>
        <p:xfrm>
          <a:off x="0" y="896209"/>
          <a:ext cx="12191999" cy="5815524"/>
        </p:xfrm>
        <a:graphic>
          <a:graphicData uri="http://schemas.openxmlformats.org/drawingml/2006/table">
            <a:tbl>
              <a:tblPr firstRow="1" firstCol="1" bandRow="1"/>
              <a:tblGrid>
                <a:gridCol w="1424066">
                  <a:extLst>
                    <a:ext uri="{9D8B030D-6E8A-4147-A177-3AD203B41FA5}">
                      <a16:colId xmlns:a16="http://schemas.microsoft.com/office/drawing/2014/main" xmlns="" val="680637729"/>
                    </a:ext>
                  </a:extLst>
                </a:gridCol>
                <a:gridCol w="5831173">
                  <a:extLst>
                    <a:ext uri="{9D8B030D-6E8A-4147-A177-3AD203B41FA5}">
                      <a16:colId xmlns:a16="http://schemas.microsoft.com/office/drawing/2014/main" xmlns="" val="1986147205"/>
                    </a:ext>
                  </a:extLst>
                </a:gridCol>
                <a:gridCol w="4936760">
                  <a:extLst>
                    <a:ext uri="{9D8B030D-6E8A-4147-A177-3AD203B41FA5}">
                      <a16:colId xmlns:a16="http://schemas.microsoft.com/office/drawing/2014/main" xmlns="" val="4172090697"/>
                    </a:ext>
                  </a:extLst>
                </a:gridCol>
              </a:tblGrid>
              <a:tr h="17516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Элементы траектории</a:t>
                      </a:r>
                    </a:p>
                  </a:txBody>
                  <a:tcPr marL="28051" marR="28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Траектория освоения  дисциплины</a:t>
                      </a:r>
                    </a:p>
                  </a:txBody>
                  <a:tcPr marL="28051" marR="28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67994702"/>
                  </a:ext>
                </a:extLst>
              </a:tr>
              <a:tr h="7464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обучающегося с низким уровнем химических знаний</a:t>
                      </a:r>
                    </a:p>
                  </a:txBody>
                  <a:tcPr marL="28051" marR="28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обучающегося с достаточно высоким уровнем химических знаний</a:t>
                      </a:r>
                    </a:p>
                  </a:txBody>
                  <a:tcPr marL="28051" marR="28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78947322"/>
                  </a:ext>
                </a:extLst>
              </a:tr>
              <a:tr h="1317779">
                <a:tc>
                  <a:txBody>
                    <a:bodyPr/>
                    <a:lstStyle/>
                    <a:p>
                      <a:pPr marL="360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Цель </a:t>
                      </a:r>
                    </a:p>
                  </a:txBody>
                  <a:tcPr marL="28051" marR="280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000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Повысить уровень  подготовки по химии и обеспечить достижение необходимого уровня  </a:t>
                      </a:r>
                      <a:r>
                        <a:rPr lang="ru-RU" sz="2000" b="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сформированности</a:t>
                      </a:r>
                      <a:r>
                        <a:rPr lang="ru-RU" sz="2000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компетенций на ступени СПО </a:t>
                      </a:r>
                    </a:p>
                  </a:txBody>
                  <a:tcPr marL="28051" marR="28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Углубленное изучение дисциплины. 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Достичь необходимого уровня  сформированности компетенций на ступени СПО</a:t>
                      </a:r>
                    </a:p>
                  </a:txBody>
                  <a:tcPr marL="28051" marR="28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41354803"/>
                  </a:ext>
                </a:extLst>
              </a:tr>
              <a:tr h="1317779">
                <a:tc>
                  <a:txBody>
                    <a:bodyPr/>
                    <a:lstStyle/>
                    <a:p>
                      <a:pPr marL="36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Схема построения обучения</a:t>
                      </a:r>
                    </a:p>
                  </a:txBody>
                  <a:tcPr marL="28051" marR="280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000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Аудиторная и внеаудиторная работа обучающегося, построенная на основе сотрудничества с преподавателем и с обучающимися с достаточно высоким уровнем химических знаний</a:t>
                      </a:r>
                    </a:p>
                  </a:txBody>
                  <a:tcPr marL="28051" marR="28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Аудиторная и внеаудиторная самостоятельная работа, сопровождающаяся посещением консультаций по изучаемым темам</a:t>
                      </a:r>
                    </a:p>
                  </a:txBody>
                  <a:tcPr marL="28051" marR="28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34328061"/>
                  </a:ext>
                </a:extLst>
              </a:tr>
              <a:tr h="1127344">
                <a:tc>
                  <a:txBody>
                    <a:bodyPr/>
                    <a:lstStyle/>
                    <a:p>
                      <a:pPr marL="36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Приоритет-</a:t>
                      </a:r>
                      <a:r>
                        <a:rPr lang="ru-RU" sz="2000" b="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ные</a:t>
                      </a:r>
                      <a:r>
                        <a:rPr lang="ru-RU" sz="20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формы обучения</a:t>
                      </a:r>
                    </a:p>
                  </a:txBody>
                  <a:tcPr marL="28051" marR="280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000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Теоретические, практические и лабораторные занятия; интегрированные занятия, деловые игры, различные формы коллективной деятельности обучающихся</a:t>
                      </a:r>
                    </a:p>
                  </a:txBody>
                  <a:tcPr marL="28051" marR="28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Практические, исследовательские лабораторные занятия, деловые игры, самостоятельная работа обучающихся</a:t>
                      </a:r>
                    </a:p>
                  </a:txBody>
                  <a:tcPr marL="28051" marR="28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09896329"/>
                  </a:ext>
                </a:extLst>
              </a:tr>
              <a:tr h="933876">
                <a:tc>
                  <a:txBody>
                    <a:bodyPr/>
                    <a:lstStyle/>
                    <a:p>
                      <a:pPr marL="36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Методы обучения</a:t>
                      </a:r>
                    </a:p>
                  </a:txBody>
                  <a:tcPr marL="28051" marR="280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000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Словесные, наглядные, практические, метод проблемного обучения, химический эксперимент, </a:t>
                      </a:r>
                      <a:r>
                        <a:rPr lang="ru-RU" sz="2000" b="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взаимообучение</a:t>
                      </a:r>
                      <a:r>
                        <a:rPr lang="ru-RU" sz="2000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т.д.</a:t>
                      </a:r>
                    </a:p>
                  </a:txBody>
                  <a:tcPr marL="28051" marR="28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Практические, проблемно-поисковые, химический эксперимент, исследовательские, метод проектов и т.д.</a:t>
                      </a:r>
                    </a:p>
                  </a:txBody>
                  <a:tcPr marL="28051" marR="28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647949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56517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99184741"/>
              </p:ext>
            </p:extLst>
          </p:nvPr>
        </p:nvGraphicFramePr>
        <p:xfrm>
          <a:off x="0" y="359764"/>
          <a:ext cx="12192000" cy="6539127"/>
        </p:xfrm>
        <a:graphic>
          <a:graphicData uri="http://schemas.openxmlformats.org/drawingml/2006/table">
            <a:tbl>
              <a:tblPr firstRow="1" firstCol="1" bandRow="1"/>
              <a:tblGrid>
                <a:gridCol w="1768839">
                  <a:extLst>
                    <a:ext uri="{9D8B030D-6E8A-4147-A177-3AD203B41FA5}">
                      <a16:colId xmlns:a16="http://schemas.microsoft.com/office/drawing/2014/main" xmlns="" val="52803706"/>
                    </a:ext>
                  </a:extLst>
                </a:gridCol>
                <a:gridCol w="5786204">
                  <a:extLst>
                    <a:ext uri="{9D8B030D-6E8A-4147-A177-3AD203B41FA5}">
                      <a16:colId xmlns:a16="http://schemas.microsoft.com/office/drawing/2014/main" xmlns="" val="4240727484"/>
                    </a:ext>
                  </a:extLst>
                </a:gridCol>
                <a:gridCol w="4636957">
                  <a:extLst>
                    <a:ext uri="{9D8B030D-6E8A-4147-A177-3AD203B41FA5}">
                      <a16:colId xmlns:a16="http://schemas.microsoft.com/office/drawing/2014/main" xmlns="" val="1667706485"/>
                    </a:ext>
                  </a:extLst>
                </a:gridCol>
              </a:tblGrid>
              <a:tr h="2428405">
                <a:tc>
                  <a:txBody>
                    <a:bodyPr/>
                    <a:lstStyle/>
                    <a:p>
                      <a:pPr marL="36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Изложение </a:t>
                      </a:r>
                      <a:r>
                        <a:rPr lang="ru-RU" sz="2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теоретического материала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051" marR="28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12090" algn="l"/>
                        </a:tabLst>
                      </a:pPr>
                      <a:r>
                        <a:rPr lang="ru-RU" sz="2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Выделение вопросов, рассмотрение и усвоение которых необходимо для успешного изучения других химических дисциплин общепрофессионального и профессионального циклов.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12090" algn="l"/>
                        </a:tabLst>
                      </a:pPr>
                      <a:r>
                        <a:rPr lang="ru-RU" sz="2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Составление цепочек взаимосвязанных понятий.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12090" algn="l"/>
                        </a:tabLst>
                      </a:pPr>
                      <a:r>
                        <a:rPr lang="ru-RU" sz="2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разделов дисциплины </a:t>
                      </a:r>
                      <a:r>
                        <a:rPr lang="ru-RU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имеет профессиональную </a:t>
                      </a:r>
                      <a:r>
                        <a:rPr lang="ru-RU" sz="2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направленность</a:t>
                      </a:r>
                    </a:p>
                  </a:txBody>
                  <a:tcPr marL="28051" marR="28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12090" algn="l"/>
                        </a:tabLst>
                      </a:pPr>
                      <a:r>
                        <a:rPr lang="ru-RU" sz="2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Углубленное изучение вопросов, рассмотрение и усвоение которых необходимо для успешного изучения других химических дисциплин общепрофессионального и профессионального циклов.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12090" algn="l"/>
                        </a:tabLst>
                      </a:pPr>
                      <a:r>
                        <a:rPr lang="ru-RU" sz="2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разделов дисциплины имеет профессиональную направленность</a:t>
                      </a:r>
                    </a:p>
                  </a:txBody>
                  <a:tcPr marL="28051" marR="28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90175575"/>
                  </a:ext>
                </a:extLst>
              </a:tr>
              <a:tr h="4100727">
                <a:tc>
                  <a:txBody>
                    <a:bodyPr/>
                    <a:lstStyle/>
                    <a:p>
                      <a:pPr marL="36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Практическое</a:t>
                      </a:r>
                      <a:r>
                        <a:rPr lang="ru-RU" sz="20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применение</a:t>
                      </a:r>
                      <a:r>
                        <a:rPr lang="ru-RU" sz="20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теоретического </a:t>
                      </a:r>
                      <a:r>
                        <a:rPr lang="ru-RU" sz="2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материала 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051" marR="28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-Работа группами по 4-5человек;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-Интегрированные занятия;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-Создание ситуации успеха;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-Использование задач, в содержании которых демонстрируется взаимосвязь дисциплины со специальностью студента;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-Использование приемов для повышения результативности обучения решению задач: пропуск фрагментов в уже предложенном решении задачи; последовательность заданий, выполняемых в определенном порядке </a:t>
                      </a:r>
                      <a:r>
                        <a:rPr lang="ru-RU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для</a:t>
                      </a:r>
                      <a:r>
                        <a:rPr lang="ru-RU" sz="20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получения </a:t>
                      </a:r>
                      <a:r>
                        <a:rPr lang="ru-RU" sz="2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конечного результата; дополнение условия задания самим студентом, используя ответ предыдущей задачи.</a:t>
                      </a:r>
                    </a:p>
                  </a:txBody>
                  <a:tcPr marL="28051" marR="28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Самостоятельная работа студента: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-Подготовка докладов к учебным конференциям, электронного сопровождения по отдельным вопросам, использующимся при </a:t>
                      </a:r>
                      <a:r>
                        <a:rPr lang="ru-RU" sz="200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взаимообучении</a:t>
                      </a:r>
                      <a:r>
                        <a:rPr lang="ru-RU" sz="2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-Решение различных видов расчетных химических задач;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-Решение комбинированных задач, самостоятельно составленных студентами, например, после химического эксперимента;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-Решение </a:t>
                      </a:r>
                      <a:r>
                        <a:rPr lang="ru-RU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ситуационных</a:t>
                      </a:r>
                      <a:r>
                        <a:rPr lang="ru-RU" sz="20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</a:t>
                      </a:r>
                      <a:r>
                        <a:rPr lang="ru-RU" sz="2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28051" marR="28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31535043"/>
                  </a:ext>
                </a:extLst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 flipV="1">
            <a:off x="4574525" y="5451735"/>
            <a:ext cx="9441278" cy="1263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40940002"/>
              </p:ext>
            </p:extLst>
          </p:nvPr>
        </p:nvGraphicFramePr>
        <p:xfrm>
          <a:off x="0" y="24983"/>
          <a:ext cx="12192000" cy="334781"/>
        </p:xfrm>
        <a:graphic>
          <a:graphicData uri="http://schemas.openxmlformats.org/drawingml/2006/table">
            <a:tbl>
              <a:tblPr firstRow="1" firstCol="1" bandRow="1"/>
              <a:tblGrid>
                <a:gridCol w="7540052">
                  <a:extLst>
                    <a:ext uri="{9D8B030D-6E8A-4147-A177-3AD203B41FA5}">
                      <a16:colId xmlns:a16="http://schemas.microsoft.com/office/drawing/2014/main" xmlns="" val="279291303"/>
                    </a:ext>
                  </a:extLst>
                </a:gridCol>
                <a:gridCol w="4651948">
                  <a:extLst>
                    <a:ext uri="{9D8B030D-6E8A-4147-A177-3AD203B41FA5}">
                      <a16:colId xmlns:a16="http://schemas.microsoft.com/office/drawing/2014/main" xmlns="" val="3806647048"/>
                    </a:ext>
                  </a:extLst>
                </a:gridCol>
              </a:tblGrid>
              <a:tr h="3347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Низкий уровень </a:t>
                      </a:r>
                      <a:r>
                        <a:rPr lang="ru-RU" sz="1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химических знаний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 уровень </a:t>
                      </a:r>
                      <a:r>
                        <a:rPr lang="ru-RU" sz="1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химических знаний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240653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68982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456</Words>
  <Application>Microsoft Office PowerPoint</Application>
  <PresentationFormat>Произвольный</PresentationFormat>
  <Paragraphs>52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Создание условий для реализации потенциала будущих техников-технологов в процессе обучения химии</vt:lpstr>
      <vt:lpstr>Слайд 2</vt:lpstr>
      <vt:lpstr>Слайд 3</vt:lpstr>
      <vt:lpstr>«Личностный потенциал-это системная организация личностных особенностей, образующих «стержень личности» и отражающих уровень личностной зрелости» - Д.А. Леонтьев</vt:lpstr>
      <vt:lpstr>Слайд 5</vt:lpstr>
      <vt:lpstr>Траектории освоения дисциплины «Химия» обучающихся с разным уровнем базовой подготовки</vt:lpstr>
      <vt:lpstr>Слайд 7</vt:lpstr>
    </vt:vector>
  </TitlesOfParts>
  <Company>diakov.net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Создание условий для реализации потенциала будущих техников-технологов в процессе обучения химии</dc:title>
  <dc:creator>RePack by Diakov</dc:creator>
  <cp:lastModifiedBy>ITCORP 4160</cp:lastModifiedBy>
  <cp:revision>25</cp:revision>
  <dcterms:created xsi:type="dcterms:W3CDTF">2019-04-19T07:24:57Z</dcterms:created>
  <dcterms:modified xsi:type="dcterms:W3CDTF">2019-05-06T08:31:33Z</dcterms:modified>
</cp:coreProperties>
</file>