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9"/>
  </p:notesMasterIdLst>
  <p:sldIdLst>
    <p:sldId id="256" r:id="rId5"/>
    <p:sldId id="257" r:id="rId6"/>
    <p:sldId id="259" r:id="rId7"/>
    <p:sldId id="258" r:id="rId8"/>
  </p:sldIdLst>
  <p:sldSz cx="7562850" cy="10688638"/>
  <p:notesSz cx="6810375" cy="99425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6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2" autoAdjust="0"/>
    <p:restoredTop sz="94660"/>
  </p:normalViewPr>
  <p:slideViewPr>
    <p:cSldViewPr snapToGrid="0" snapToObjects="1">
      <p:cViewPr>
        <p:scale>
          <a:sx n="125" d="100"/>
          <a:sy n="125" d="100"/>
        </p:scale>
        <p:origin x="-384" y="360"/>
      </p:cViewPr>
      <p:guideLst>
        <p:guide orient="horz" pos="3263"/>
        <p:guide orient="horz" pos="3175"/>
        <p:guide orient="horz" pos="3415"/>
        <p:guide orient="horz" pos="3599"/>
        <p:guide orient="horz" pos="1143"/>
        <p:guide orient="horz" pos="1351"/>
        <p:guide pos="2638"/>
        <p:guide pos="2710"/>
        <p:guide pos="2566"/>
        <p:guide pos="4358"/>
        <p:guide pos="814"/>
        <p:guide pos="4478"/>
        <p:guide pos="950"/>
        <p:guide pos="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18135-A08B-4594-82EC-2C8536DAB85D}" type="datetimeFigureOut">
              <a:rPr lang="de-DE" smtClean="0"/>
              <a:t>20.10.2014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85975" y="746125"/>
            <a:ext cx="26384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F366C-95D5-48E4-BDA3-F3E6D43D5D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37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F366C-95D5-48E4-BDA3-F3E6D43D5DC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6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66F1-81D4-4694-B4FE-67FD09B75240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40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D352-E8AD-4F99-A701-4449C612E2CF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6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A91B-C154-4CCF-89AA-52D845E42CB5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081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1E74-236B-429E-8732-CB31102CD854}" type="datetime1">
              <a:rPr lang="de-DE" smtClean="0"/>
              <a:t>20.10.2014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128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C1DA-382B-4BF5-AB8F-3D509233A082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15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463D-4E1F-4FA0-9C79-CE6ABA8C508B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007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2F7D-AF3A-4E10-AFE6-F31B63AC3133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608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3940-5B91-4750-B678-6F00B2828C7B}" type="datetime1">
              <a:rPr lang="de-DE" smtClean="0"/>
              <a:t>20.10.2014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166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4DC6-C117-4F6E-B5F2-E524D771C565}" type="datetime1">
              <a:rPr lang="de-DE" smtClean="0"/>
              <a:t>20.10.2014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237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94C0-65C3-44BF-B067-12AD3FB2CD46}" type="datetime1">
              <a:rPr lang="de-DE" smtClean="0"/>
              <a:t>20.10.2014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1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FFB3-66E4-40E9-84B4-E201C4043640}" type="datetime1">
              <a:rPr lang="de-DE" smtClean="0"/>
              <a:t>20.10.2014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99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6219-84B7-46A2-A75D-E6ECCB7F7A01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253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1710-AB2B-4E19-83ED-5118507A29DE}" type="datetime1">
              <a:rPr lang="de-DE" smtClean="0"/>
              <a:t>20.10.2014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538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CD25-C880-4FC0-9BBA-1FC458C9D070}" type="datetime1">
              <a:rPr lang="de-DE" smtClean="0"/>
              <a:t>20.10.2014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785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7AF4-ACE8-4393-8BDA-34BB614C3CB0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791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FD5B-1701-4B4F-A57F-C10BEB07485C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881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65C3-615D-4ABF-A225-337F18513EAD}" type="datetime1">
              <a:rPr lang="de-DE" smtClean="0"/>
              <a:t>20.10.2014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654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A169-78B7-445D-B77D-BCC51F241605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04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9C81-EEA1-4BDC-9F69-74D298454B73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398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BC91-2FB9-44C3-BD9A-AE7DD215F9F5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626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C29E-D70E-4BA5-A1DA-41EE9AA31857}" type="datetime1">
              <a:rPr lang="de-DE" smtClean="0"/>
              <a:t>20.10.2014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821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5835-767D-4978-9CA2-81C5F7100826}" type="datetime1">
              <a:rPr lang="de-DE" smtClean="0"/>
              <a:t>20.10.2014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4A79-1D5C-4F1F-9C83-619015881EB7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920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CD3D-EF71-436D-92A5-0FA8B5227B99}" type="datetime1">
              <a:rPr lang="de-DE" smtClean="0"/>
              <a:t>20.10.2014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855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67C5-08F3-431C-83BF-C57C0FAFDCD0}" type="datetime1">
              <a:rPr lang="de-DE" smtClean="0"/>
              <a:t>20.10.2014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30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5320-6918-496D-A252-F82966CDBEFD}" type="datetime1">
              <a:rPr lang="de-DE" smtClean="0"/>
              <a:t>20.10.2014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76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2C4B-1B97-47FF-89F4-4E87A4DA96F0}" type="datetime1">
              <a:rPr lang="de-DE" smtClean="0"/>
              <a:t>20.10.2014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466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F3C9-E479-4A09-A1B1-346F8A0EA34D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032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F97B-9001-484B-B0B2-8F56FF758718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168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3A95-DFCD-4CE8-8AC0-3EE261461920}" type="datetime1">
              <a:rPr lang="de-DE" smtClean="0"/>
              <a:t>20.10.2014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17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A15C-6237-48E4-B4F7-EB4680B17125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43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8258-E204-4168-ADE4-2E5A96672B23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08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281C-CFB7-4F8C-A69D-70106AA527F0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0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55F1-C3B0-4724-A224-D1588D090851}" type="datetime1">
              <a:rPr lang="de-DE" smtClean="0"/>
              <a:t>20.10.2014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403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EDC70-7CB9-43AB-87B1-C73B469495B4}" type="datetime1">
              <a:rPr lang="de-DE" smtClean="0"/>
              <a:t>20.10.2014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015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5FF6-D3FF-4C4B-A645-CBDF48BECC9E}" type="datetime1">
              <a:rPr lang="de-DE" smtClean="0"/>
              <a:t>20.10.2014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615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2628-2293-4CC2-A7FC-C972B6592D8B}" type="datetime1">
              <a:rPr lang="de-DE" smtClean="0"/>
              <a:t>20.10.2014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269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D699-DBE0-4CBC-9281-4A0F80AF43B8}" type="datetime1">
              <a:rPr lang="de-DE" smtClean="0"/>
              <a:t>20.10.2014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8292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5B7F-EAD0-48D0-90D8-21E6FF87A28D}" type="datetime1">
              <a:rPr lang="de-DE" smtClean="0"/>
              <a:t>20.10.2014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60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BD9A-BB9C-473B-A75D-3EE45813738A}" type="datetime1">
              <a:rPr lang="de-DE" smtClean="0"/>
              <a:t>20.10.2014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9878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7ED2-7356-4CD2-A439-64FE8FB8DAD8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8179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75C0-7790-4409-9C2D-B8AD75076484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02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FAB5-C6D5-433F-8D1A-97D952C3A5B5}" type="datetime1">
              <a:rPr lang="de-DE" smtClean="0"/>
              <a:t>20.10.2014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5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3142-5ED1-469B-9F36-A1CEC01F1BD5}" type="datetime1">
              <a:rPr lang="de-DE" smtClean="0"/>
              <a:t>20.10.2014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4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9585-F1BC-42B3-BF45-B288710B9B18}" type="datetime1">
              <a:rPr lang="de-DE" smtClean="0"/>
              <a:t>20.10.2014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61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887B-2A1A-411A-BA52-7024F536F38D}" type="datetime1">
              <a:rPr lang="de-DE" smtClean="0"/>
              <a:t>20.10.2014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26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8F7D-81D1-49D9-96B1-9A4CF8D58B2F}" type="datetime1">
              <a:rPr lang="de-DE" smtClean="0"/>
              <a:t>20.10.2014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49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C5A0-E626-4B3D-AD82-6A24C6996D2A}" type="datetime1">
              <a:rPr lang="de-DE" smtClean="0"/>
              <a:t>20.10.2014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71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B80D3-EF70-4CAC-8BBB-6A44223B1BFD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4" descr="E:\LOKAL\Template\BUS_Icons\Background_Praesentation_4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62894" y="1562894"/>
            <a:ext cx="1068863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0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A4B2-856B-4B8E-A951-CAD170CD9498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Bild 4" descr="Hintergrund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  <p:pic>
        <p:nvPicPr>
          <p:cNvPr id="10" name="Bild 10" descr="Logo trendenc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9166988"/>
            <a:ext cx="1694688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2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39F39-45CB-43A6-AB8E-ED3284A8E2FB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Bild 3" descr="Trostkarte_final-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3"/>
            <a:ext cx="7569589" cy="107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E:\LOKAL\Template\BUS_Icons\Background_Praesentation_4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5" t="50864" r="3419" b="48531"/>
          <a:stretch/>
        </p:blipFill>
        <p:spPr bwMode="auto">
          <a:xfrm>
            <a:off x="-2" y="1338372"/>
            <a:ext cx="756285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2D183-F4FF-4379-9C80-E1C57D0FB4BB}" type="datetime1">
              <a:rPr lang="de-DE" smtClean="0"/>
              <a:t>20.10.2014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21385-FEFB-DB43-984D-8A606BD90A9A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4" descr="E:\LOKAL\Template\BUS_Icons\Background_Praesentation_4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4" b="34166"/>
          <a:stretch/>
        </p:blipFill>
        <p:spPr bwMode="auto">
          <a:xfrm rot="5400000">
            <a:off x="-4778264" y="4778263"/>
            <a:ext cx="10688638" cy="113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13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4" Type="http://schemas.openxmlformats.org/officeDocument/2006/relationships/hyperlink" Target="mailto:ekaterina.mishina@trendence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2"/>
          <p:cNvSpPr txBox="1">
            <a:spLocks noChangeArrowheads="1"/>
          </p:cNvSpPr>
          <p:nvPr/>
        </p:nvSpPr>
        <p:spPr bwMode="auto">
          <a:xfrm>
            <a:off x="0" y="1445102"/>
            <a:ext cx="5549900" cy="10941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err="1" smtClean="0">
                <a:effectLst/>
                <a:latin typeface="Calibri"/>
                <a:ea typeface="Calibri"/>
                <a:cs typeface="Times New Roman"/>
              </a:rPr>
              <a:t>trend</a:t>
            </a:r>
            <a:r>
              <a:rPr lang="en-GB" sz="2400" dirty="0" err="1" smtClean="0">
                <a:effectLst/>
                <a:latin typeface="Calibri"/>
                <a:ea typeface="Calibri"/>
                <a:cs typeface="Times New Roman"/>
              </a:rPr>
              <a:t>ence</a:t>
            </a:r>
            <a:r>
              <a:rPr lang="en-GB" sz="2400" dirty="0" smtClean="0">
                <a:effectLst/>
                <a:latin typeface="Calibri"/>
                <a:ea typeface="Calibri"/>
                <a:cs typeface="Times New Roman"/>
              </a:rPr>
              <a:t> Graduate Barometer 2015</a:t>
            </a:r>
            <a:endParaRPr lang="en-GB" sz="1100" dirty="0" smtClean="0">
              <a:effectLst/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effectLst/>
                <a:latin typeface="Calibri"/>
                <a:ea typeface="Calibri"/>
                <a:cs typeface="Times New Roman"/>
              </a:rPr>
              <a:t>About the survey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Об опросе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V:\trendence\trendence Logo\300 dpi (für Word + PDF)\trendence_logo_weiß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03" y="8394700"/>
            <a:ext cx="3035088" cy="16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5" descr="Kasten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504" y="1487116"/>
            <a:ext cx="2980964" cy="360069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190172" y="216277"/>
            <a:ext cx="3915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Calibri"/>
              </a:rPr>
              <a:t>Наше предложение</a:t>
            </a:r>
            <a:endParaRPr lang="de-DE" sz="3200" b="1" dirty="0">
              <a:cs typeface="Calibri"/>
            </a:endParaRPr>
          </a:p>
          <a:p>
            <a:r>
              <a:rPr lang="ru-RU" sz="1600" dirty="0" smtClean="0">
                <a:cs typeface="Calibri"/>
              </a:rPr>
              <a:t>Об институте</a:t>
            </a:r>
            <a:r>
              <a:rPr lang="de-DE" sz="1600" dirty="0" smtClean="0">
                <a:cs typeface="Calibri"/>
              </a:rPr>
              <a:t> trendence</a:t>
            </a:r>
          </a:p>
          <a:p>
            <a:endParaRPr lang="de-DE" sz="1600" dirty="0">
              <a:cs typeface="Calibri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290636" y="5492232"/>
            <a:ext cx="2736000" cy="3942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 smtClean="0">
                <a:solidFill>
                  <a:srgbClr val="0091C9"/>
                </a:solidFill>
                <a:latin typeface="Calibri"/>
                <a:cs typeface="Calibri"/>
              </a:rPr>
              <a:t>Об институте </a:t>
            </a:r>
            <a:r>
              <a:rPr lang="de-DE" sz="1350" b="1" dirty="0" err="1" smtClean="0">
                <a:solidFill>
                  <a:srgbClr val="0091C9"/>
                </a:solidFill>
                <a:latin typeface="Calibri"/>
                <a:cs typeface="Calibri"/>
              </a:rPr>
              <a:t>trendence</a:t>
            </a:r>
            <a:endParaRPr lang="de-DE" sz="1350" b="1" dirty="0" smtClean="0">
              <a:solidFill>
                <a:srgbClr val="0091C9"/>
              </a:solidFill>
              <a:latin typeface="Calibri"/>
              <a:cs typeface="Calibri"/>
            </a:endParaRPr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Основан в </a:t>
            </a:r>
            <a:r>
              <a:rPr lang="de-DE" sz="1000" dirty="0" smtClean="0"/>
              <a:t>1999 </a:t>
            </a:r>
            <a:r>
              <a:rPr lang="ru-RU" sz="1000" dirty="0" smtClean="0"/>
              <a:t>в Нюрнберге</a:t>
            </a:r>
            <a:r>
              <a:rPr lang="de-DE" sz="1000" dirty="0" smtClean="0"/>
              <a:t>, </a:t>
            </a:r>
            <a:r>
              <a:rPr lang="ru-RU" sz="1000" dirty="0" smtClean="0"/>
              <a:t>Германия</a:t>
            </a:r>
            <a:endParaRPr lang="de-DE" sz="1000" dirty="0" smtClean="0"/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Каждый год более чем</a:t>
            </a:r>
            <a:r>
              <a:rPr lang="en-GB" sz="1000" dirty="0" smtClean="0"/>
              <a:t> 500</a:t>
            </a:r>
            <a:r>
              <a:rPr lang="ru-RU" sz="1000" dirty="0" smtClean="0"/>
              <a:t> </a:t>
            </a:r>
            <a:r>
              <a:rPr lang="en-GB" sz="1000" dirty="0" smtClean="0"/>
              <a:t>000 </a:t>
            </a:r>
            <a:r>
              <a:rPr lang="ru-RU" sz="1000" dirty="0" smtClean="0"/>
              <a:t>выпускников, студентов и молодых специалистов со всего мира принимают участие в нашем опросе о карьерных предпочтениях и выборе работодателей. </a:t>
            </a:r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О качестве нашей исследовательской работы говорит тот факт, что мы являемся членами организаци </a:t>
            </a:r>
            <a:r>
              <a:rPr lang="en-GB" sz="1000" dirty="0" smtClean="0"/>
              <a:t>ESOMAR </a:t>
            </a:r>
            <a:r>
              <a:rPr lang="ru-RU" sz="1000" dirty="0" smtClean="0"/>
              <a:t>и строго придерживаемся </a:t>
            </a:r>
            <a:r>
              <a:rPr lang="en-GB" sz="1000" dirty="0" smtClean="0"/>
              <a:t>ISO 20252, DIN 77500 </a:t>
            </a:r>
            <a:r>
              <a:rPr lang="ru-RU" sz="1000" dirty="0"/>
              <a:t> </a:t>
            </a:r>
            <a:r>
              <a:rPr lang="ru-RU" sz="1000" dirty="0" smtClean="0"/>
              <a:t>и других признанных маркетинговых исследовательских стандартов </a:t>
            </a:r>
            <a:r>
              <a:rPr lang="en-GB" sz="1000" dirty="0" smtClean="0"/>
              <a:t>.</a:t>
            </a:r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Институт </a:t>
            </a:r>
            <a:r>
              <a:rPr lang="en-GB" sz="1000" dirty="0" err="1" smtClean="0"/>
              <a:t>trendence</a:t>
            </a:r>
            <a:r>
              <a:rPr lang="en-GB" sz="1000" dirty="0" smtClean="0"/>
              <a:t> </a:t>
            </a:r>
            <a:r>
              <a:rPr lang="ru-RU" sz="1000" dirty="0" smtClean="0"/>
              <a:t>также выпускает печатные и онлайн-публикации с целью поддержки выпускников и студентов в процессе принятия решения относительно их дальнейшей карьеры. </a:t>
            </a:r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Институт </a:t>
            </a:r>
            <a:r>
              <a:rPr lang="en-GB" sz="1000" dirty="0" err="1" smtClean="0"/>
              <a:t>trendence</a:t>
            </a:r>
            <a:r>
              <a:rPr lang="en-GB" sz="1000" dirty="0" smtClean="0"/>
              <a:t> </a:t>
            </a:r>
            <a:r>
              <a:rPr lang="ru-RU" sz="1000" dirty="0" smtClean="0"/>
              <a:t>является частью крупнейшего в мире издательства в области карьеры </a:t>
            </a:r>
            <a:r>
              <a:rPr lang="en-GB" sz="1000" dirty="0" smtClean="0"/>
              <a:t>Group </a:t>
            </a:r>
            <a:r>
              <a:rPr lang="en-GB" sz="1000" dirty="0"/>
              <a:t>GTI, </a:t>
            </a:r>
            <a:r>
              <a:rPr lang="ru-RU" sz="1000" dirty="0" smtClean="0"/>
              <a:t>имеющего офисы в странах Европы и Азии. Нашими клиентами являются международные компании и организации. </a:t>
            </a:r>
            <a:endParaRPr lang="de-DE" sz="1000" dirty="0"/>
          </a:p>
        </p:txBody>
      </p:sp>
      <p:pic>
        <p:nvPicPr>
          <p:cNvPr id="9" name="Bild 5" descr="Kast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62" y="1487116"/>
            <a:ext cx="2980964" cy="3600692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346199" y="1745766"/>
            <a:ext cx="2613109" cy="294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 smtClean="0">
                <a:solidFill>
                  <a:schemeClr val="bg1"/>
                </a:solidFill>
                <a:cs typeface="Calibri"/>
              </a:rPr>
              <a:t>Опрос в странах Европы в зимнем семестре</a:t>
            </a:r>
            <a:r>
              <a:rPr lang="en-GB" sz="1350" b="1" dirty="0" smtClean="0">
                <a:solidFill>
                  <a:schemeClr val="bg1"/>
                </a:solidFill>
                <a:cs typeface="Calibri"/>
              </a:rPr>
              <a:t> 2013/2014: </a:t>
            </a:r>
            <a:br>
              <a:rPr lang="en-GB" sz="1350" b="1" dirty="0" smtClean="0">
                <a:solidFill>
                  <a:schemeClr val="bg1"/>
                </a:solidFill>
                <a:cs typeface="Calibri"/>
              </a:rPr>
            </a:br>
            <a:r>
              <a:rPr lang="en-GB" sz="1350" b="1" dirty="0" smtClean="0">
                <a:solidFill>
                  <a:srgbClr val="FFFFFF"/>
                </a:solidFill>
              </a:rPr>
              <a:t> 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FFFFFF"/>
                </a:solidFill>
              </a:rPr>
              <a:t>Крупнейший в Европе студенческий опрос, в котором участвуют более 300 000 студентов и 1000 университетов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FFFFFF"/>
                </a:solidFill>
              </a:rPr>
              <a:t>Сроки проведения опроса</a:t>
            </a:r>
            <a:r>
              <a:rPr lang="en-GB" sz="1000" b="1" dirty="0" smtClean="0">
                <a:solidFill>
                  <a:srgbClr val="FFFFFF"/>
                </a:solidFill>
              </a:rPr>
              <a:t>: </a:t>
            </a:r>
            <a:br>
              <a:rPr lang="en-GB" sz="1000" b="1" dirty="0" smtClean="0">
                <a:solidFill>
                  <a:srgbClr val="FFFFFF"/>
                </a:solidFill>
              </a:rPr>
            </a:br>
            <a:r>
              <a:rPr lang="ru-RU" sz="1000" b="1" dirty="0">
                <a:solidFill>
                  <a:srgbClr val="FFFFFF"/>
                </a:solidFill>
              </a:rPr>
              <a:t>с</a:t>
            </a:r>
            <a:r>
              <a:rPr lang="ru-RU" sz="1000" b="1" dirty="0" smtClean="0">
                <a:solidFill>
                  <a:srgbClr val="FFFFFF"/>
                </a:solidFill>
              </a:rPr>
              <a:t>ентябрь </a:t>
            </a:r>
            <a:r>
              <a:rPr lang="en-GB" sz="1000" b="1" dirty="0" smtClean="0">
                <a:solidFill>
                  <a:srgbClr val="FFFFFF"/>
                </a:solidFill>
              </a:rPr>
              <a:t>201</a:t>
            </a:r>
            <a:r>
              <a:rPr lang="ru-RU" sz="1000" b="1" dirty="0">
                <a:solidFill>
                  <a:srgbClr val="FFFFFF"/>
                </a:solidFill>
              </a:rPr>
              <a:t>3</a:t>
            </a:r>
            <a:r>
              <a:rPr lang="en-GB" sz="1000" b="1" dirty="0" smtClean="0">
                <a:solidFill>
                  <a:srgbClr val="FFFFFF"/>
                </a:solidFill>
              </a:rPr>
              <a:t> – </a:t>
            </a:r>
            <a:r>
              <a:rPr lang="ru-RU" sz="1000" b="1" dirty="0">
                <a:solidFill>
                  <a:srgbClr val="FFFFFF"/>
                </a:solidFill>
              </a:rPr>
              <a:t>м</a:t>
            </a:r>
            <a:r>
              <a:rPr lang="ru-RU" sz="1000" b="1" dirty="0" smtClean="0">
                <a:solidFill>
                  <a:srgbClr val="FFFFFF"/>
                </a:solidFill>
              </a:rPr>
              <a:t>арт </a:t>
            </a:r>
            <a:r>
              <a:rPr lang="en-GB" sz="1000" b="1" dirty="0" smtClean="0">
                <a:solidFill>
                  <a:srgbClr val="FFFFFF"/>
                </a:solidFill>
              </a:rPr>
              <a:t>201</a:t>
            </a:r>
            <a:r>
              <a:rPr lang="ru-RU" sz="1000" b="1" dirty="0">
                <a:solidFill>
                  <a:srgbClr val="FFFFFF"/>
                </a:solidFill>
              </a:rPr>
              <a:t>4</a:t>
            </a:r>
            <a:endParaRPr lang="en-GB" sz="1000" b="1" dirty="0" smtClean="0">
              <a:solidFill>
                <a:srgbClr val="FFFFFF"/>
              </a:solidFill>
            </a:endParaRP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bg1"/>
                </a:solidFill>
              </a:rPr>
              <a:t>В России</a:t>
            </a:r>
            <a:r>
              <a:rPr lang="en-GB" sz="1000" b="1" dirty="0" smtClean="0">
                <a:solidFill>
                  <a:schemeClr val="bg1"/>
                </a:solidFill>
              </a:rPr>
              <a:t>: </a:t>
            </a:r>
            <a:r>
              <a:rPr lang="ru-RU" sz="1000" b="1" dirty="0" smtClean="0">
                <a:solidFill>
                  <a:schemeClr val="bg1"/>
                </a:solidFill>
              </a:rPr>
              <a:t>9905 участников</a:t>
            </a:r>
            <a:endParaRPr lang="en-GB" sz="1000" b="1" dirty="0" smtClean="0">
              <a:solidFill>
                <a:schemeClr val="bg1"/>
              </a:solidFill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bg1"/>
                </a:solidFill>
              </a:rPr>
              <a:t>По направлениям</a:t>
            </a:r>
            <a:r>
              <a:rPr lang="en-GB" sz="1000" b="1" dirty="0" smtClean="0">
                <a:solidFill>
                  <a:schemeClr val="bg1"/>
                </a:solidFill>
              </a:rPr>
              <a:t>:</a:t>
            </a:r>
          </a:p>
          <a:p>
            <a:pPr marL="263525" indent="-80963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ru-RU" sz="1000" b="1" dirty="0" smtClean="0">
                <a:solidFill>
                  <a:schemeClr val="bg1"/>
                </a:solidFill>
              </a:rPr>
              <a:t>Бизнес-специальности</a:t>
            </a:r>
            <a:r>
              <a:rPr lang="en-GB" sz="1000" b="1" dirty="0" smtClean="0">
                <a:solidFill>
                  <a:schemeClr val="bg1"/>
                </a:solidFill>
              </a:rPr>
              <a:t>: </a:t>
            </a:r>
            <a:r>
              <a:rPr lang="ru-RU" sz="1000" b="1" dirty="0" smtClean="0">
                <a:solidFill>
                  <a:schemeClr val="bg1"/>
                </a:solidFill>
              </a:rPr>
              <a:t>около 2533 студентов</a:t>
            </a:r>
            <a:endParaRPr lang="en-GB" sz="1000" b="1" dirty="0" smtClean="0">
              <a:solidFill>
                <a:schemeClr val="bg1"/>
              </a:solidFill>
            </a:endParaRPr>
          </a:p>
          <a:p>
            <a:pPr marL="263525" indent="-80963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ru-RU" sz="1000" b="1" dirty="0" smtClean="0">
                <a:solidFill>
                  <a:schemeClr val="bg1"/>
                </a:solidFill>
              </a:rPr>
              <a:t>Инженерные и ИТ специальности</a:t>
            </a:r>
            <a:r>
              <a:rPr lang="en-GB" sz="1000" b="1" dirty="0" smtClean="0">
                <a:solidFill>
                  <a:schemeClr val="bg1"/>
                </a:solidFill>
              </a:rPr>
              <a:t>: </a:t>
            </a:r>
            <a:r>
              <a:rPr lang="ru-RU" sz="1000" b="1" dirty="0" smtClean="0">
                <a:solidFill>
                  <a:schemeClr val="bg1"/>
                </a:solidFill>
              </a:rPr>
              <a:t>около 5116 студентов</a:t>
            </a:r>
            <a:endParaRPr lang="en-GB" sz="1000" b="1" dirty="0" smtClean="0">
              <a:solidFill>
                <a:schemeClr val="bg1"/>
              </a:solidFill>
            </a:endParaRPr>
          </a:p>
          <a:p>
            <a:pPr marL="182562">
              <a:spcAft>
                <a:spcPts val="200"/>
              </a:spcAft>
            </a:pPr>
            <a:endParaRPr lang="de-DE" sz="1000" b="1" dirty="0">
              <a:solidFill>
                <a:srgbClr val="FFFFFF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344972" y="1720366"/>
            <a:ext cx="2627328" cy="3380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algn="just"/>
            <a:r>
              <a:rPr lang="ru-RU" sz="1350" b="1" dirty="0" smtClean="0">
                <a:solidFill>
                  <a:srgbClr val="0091C9"/>
                </a:solidFill>
                <a:cs typeface="Calibri"/>
              </a:rPr>
              <a:t>Сотрудничество с нами выгодно Вам, если </a:t>
            </a:r>
            <a:r>
              <a:rPr lang="en-GB" sz="1350" b="1" dirty="0" smtClean="0">
                <a:solidFill>
                  <a:srgbClr val="0091C9"/>
                </a:solidFill>
                <a:cs typeface="Calibri"/>
              </a:rPr>
              <a:t>...</a:t>
            </a:r>
            <a:endParaRPr lang="en-GB" sz="1400" b="1" dirty="0" smtClean="0">
              <a:solidFill>
                <a:srgbClr val="004456"/>
              </a:solidFill>
              <a:latin typeface="Calibri"/>
              <a:cs typeface="Calibri"/>
            </a:endParaRPr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 smtClean="0"/>
              <a:t>…</a:t>
            </a:r>
            <a:r>
              <a:rPr lang="ru-RU" sz="1000" dirty="0" smtClean="0"/>
              <a:t>вам нужна достоверная эмпирическая информация о том, насколько довольны процессом учебы ваши студенты </a:t>
            </a:r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 smtClean="0">
                <a:latin typeface="Calibri"/>
                <a:cs typeface="Calibri"/>
              </a:rPr>
              <a:t>…</a:t>
            </a:r>
            <a:r>
              <a:rPr lang="ru-RU" sz="1000" dirty="0" smtClean="0">
                <a:latin typeface="Calibri"/>
                <a:cs typeface="Calibri"/>
              </a:rPr>
              <a:t>вы хотите узнать помимо официальных рейтингов, из другого источника, на каком уровне находится ваш университет в сравнении с другими российскими и европейскими ВУЗами</a:t>
            </a:r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 smtClean="0">
                <a:latin typeface="Calibri"/>
                <a:cs typeface="Calibri"/>
              </a:rPr>
              <a:t>…</a:t>
            </a:r>
            <a:r>
              <a:rPr lang="ru-RU" sz="1000" dirty="0" smtClean="0">
                <a:latin typeface="Calibri"/>
                <a:cs typeface="Calibri"/>
              </a:rPr>
              <a:t>вам интересно, какие еще ВУЗы принимают во внимание ваши студенты</a:t>
            </a:r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alibri"/>
                <a:cs typeface="Calibri"/>
              </a:rPr>
              <a:t> </a:t>
            </a:r>
            <a:r>
              <a:rPr lang="en-GB" sz="1000" dirty="0" smtClean="0">
                <a:latin typeface="Calibri"/>
                <a:cs typeface="Calibri"/>
              </a:rPr>
              <a:t>…</a:t>
            </a:r>
            <a:r>
              <a:rPr lang="ru-RU" sz="1000" dirty="0" smtClean="0">
                <a:latin typeface="Calibri"/>
                <a:cs typeface="Calibri"/>
              </a:rPr>
              <a:t>вы хотите обеспечить ваш отдел трудоустройства </a:t>
            </a:r>
            <a:r>
              <a:rPr lang="ru-RU" sz="1000" dirty="0" smtClean="0">
                <a:cs typeface="Calibri"/>
              </a:rPr>
              <a:t>необходимой </a:t>
            </a:r>
            <a:r>
              <a:rPr lang="ru-RU" sz="1000" dirty="0">
                <a:cs typeface="Calibri"/>
              </a:rPr>
              <a:t>для студентов информацией </a:t>
            </a:r>
            <a:r>
              <a:rPr lang="ru-RU" sz="1000" dirty="0" smtClean="0">
                <a:cs typeface="Calibri"/>
              </a:rPr>
              <a:t>по актуальным карьерным направлениям </a:t>
            </a:r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 smtClean="0">
                <a:latin typeface="Calibri"/>
                <a:cs typeface="Calibri"/>
              </a:rPr>
              <a:t>…</a:t>
            </a:r>
            <a:r>
              <a:rPr lang="ru-RU" sz="1000" dirty="0" smtClean="0">
                <a:latin typeface="Calibri"/>
                <a:cs typeface="Calibri"/>
              </a:rPr>
              <a:t>если вы хотите оценить компании, которые интересуются и работают с вами, и оптимизировать возможности сотрудничества</a:t>
            </a:r>
            <a:endParaRPr lang="en-GB" sz="1000" dirty="0">
              <a:latin typeface="Calibri"/>
              <a:cs typeface="Calibri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403350" y="9712490"/>
            <a:ext cx="4255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0091C9"/>
                </a:solidFill>
                <a:cs typeface="Calibri"/>
              </a:rPr>
              <a:t>По вопросам обращайтесь</a:t>
            </a:r>
            <a:r>
              <a:rPr lang="de-DE" sz="1000" b="1" dirty="0" smtClean="0">
                <a:solidFill>
                  <a:srgbClr val="0091C9"/>
                </a:solidFill>
                <a:cs typeface="Calibri"/>
              </a:rPr>
              <a:t>:</a:t>
            </a:r>
          </a:p>
          <a:p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cs typeface="Calibri"/>
              </a:rPr>
              <a:t>Екатерина Мишина, координатор по работе с университетами России</a:t>
            </a:r>
            <a:endParaRPr lang="de-DE" sz="1000" dirty="0" smtClean="0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r>
              <a:rPr lang="de-DE" sz="1000" dirty="0" smtClean="0">
                <a:solidFill>
                  <a:schemeClr val="accent5">
                    <a:lumMod val="75000"/>
                  </a:schemeClr>
                </a:solidFill>
                <a:cs typeface="Calibri"/>
              </a:rPr>
              <a:t>E-Mail: </a:t>
            </a:r>
            <a:r>
              <a:rPr lang="de-DE" sz="1000" dirty="0" smtClean="0">
                <a:solidFill>
                  <a:schemeClr val="accent5">
                    <a:lumMod val="75000"/>
                  </a:schemeClr>
                </a:solidFill>
                <a:cs typeface="Calibri"/>
                <a:hlinkClick r:id="rId4"/>
              </a:rPr>
              <a:t>ekaterina.mishina@trendence.com</a:t>
            </a:r>
            <a:endParaRPr lang="de-DE" sz="1000" dirty="0" smtClean="0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cs typeface="Calibri"/>
              </a:rPr>
              <a:t>Тел</a:t>
            </a:r>
            <a:r>
              <a:rPr lang="de-DE" sz="1000" dirty="0" smtClean="0">
                <a:solidFill>
                  <a:schemeClr val="accent5">
                    <a:lumMod val="75000"/>
                  </a:schemeClr>
                </a:solidFill>
                <a:cs typeface="Calibri"/>
              </a:rPr>
              <a:t>: 0049 (0)30-259 29 88-618</a:t>
            </a:r>
            <a:endParaRPr lang="de-DE" sz="1400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22" name="Bild 5" descr="Kasten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72" y="5416032"/>
            <a:ext cx="2980964" cy="3600692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>
          <a:xfrm>
            <a:off x="1331980" y="5496138"/>
            <a:ext cx="2627328" cy="290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/>
            <a:r>
              <a:rPr lang="ru-RU" sz="1350" b="1" dirty="0" smtClean="0">
                <a:solidFill>
                  <a:srgbClr val="0091C9"/>
                </a:solidFill>
                <a:cs typeface="Calibri"/>
              </a:rPr>
              <a:t>Мотивация для ваших студентов</a:t>
            </a:r>
            <a:r>
              <a:rPr lang="en-GB" sz="1350" b="1" dirty="0" smtClean="0">
                <a:solidFill>
                  <a:srgbClr val="0091C9"/>
                </a:solidFill>
                <a:cs typeface="Calibri"/>
              </a:rPr>
              <a:t>…</a:t>
            </a:r>
          </a:p>
          <a:p>
            <a:pPr marL="88900" indent="-88900" algn="just"/>
            <a:endParaRPr lang="en-GB" sz="1400" b="1" dirty="0" smtClean="0">
              <a:solidFill>
                <a:srgbClr val="004456"/>
              </a:solidFill>
              <a:latin typeface="Calibri"/>
              <a:cs typeface="Calibri"/>
            </a:endParaRPr>
          </a:p>
          <a:p>
            <a:pPr marL="88900" indent="-889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Возможность выиграть привлекательные призы</a:t>
            </a:r>
            <a:endParaRPr lang="en-GB" sz="1000" dirty="0" smtClean="0"/>
          </a:p>
          <a:p>
            <a:pPr marL="88900" indent="-889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В конце опроса можно загрузить прошлогодние результаты, а именно:</a:t>
            </a:r>
            <a:endParaRPr lang="en-GB" sz="1000" dirty="0" smtClean="0"/>
          </a:p>
          <a:p>
            <a:pPr marL="263525" lvl="1" indent="-889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Информацию по ожидаемому доходу и часам работы </a:t>
            </a:r>
          </a:p>
          <a:p>
            <a:pPr marL="263525" lvl="1" indent="-889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Рейтинг работодателей</a:t>
            </a:r>
            <a:endParaRPr lang="en-GB" sz="1000" dirty="0" smtClean="0"/>
          </a:p>
          <a:p>
            <a:pPr marL="263525" lvl="1" indent="-889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Общие рыночные тенденции</a:t>
            </a:r>
            <a:endParaRPr lang="en-GB" sz="1000" dirty="0" smtClean="0"/>
          </a:p>
          <a:p>
            <a:pPr marL="263525" lvl="1" indent="-88900" algn="just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 smtClean="0"/>
              <a:t>…</a:t>
            </a:r>
            <a:r>
              <a:rPr lang="ru-RU" sz="1000" dirty="0" smtClean="0"/>
              <a:t>и другую информацию по планированию карьеры</a:t>
            </a:r>
            <a:endParaRPr lang="en-GB" sz="1000" dirty="0" smtClean="0"/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e-DE" sz="1000" dirty="0" smtClean="0"/>
          </a:p>
          <a:p>
            <a:pPr marL="88900" indent="-88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e-DE" sz="1000" dirty="0" smtClean="0"/>
          </a:p>
        </p:txBody>
      </p:sp>
    </p:spTree>
    <p:extLst>
      <p:ext uri="{BB962C8B-B14F-4D97-AF65-F5344CB8AC3E}">
        <p14:creationId xmlns:p14="http://schemas.microsoft.com/office/powerpoint/2010/main" val="22781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ld 5" descr="Kasten.pn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9002" y="3449914"/>
            <a:ext cx="3200496" cy="617467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190172" y="216277"/>
            <a:ext cx="5766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Calibri"/>
              </a:rPr>
              <a:t>Преимущества</a:t>
            </a:r>
            <a:endParaRPr lang="en-GB" sz="3200" b="1" dirty="0" smtClean="0">
              <a:cs typeface="Calibri"/>
            </a:endParaRPr>
          </a:p>
          <a:p>
            <a:r>
              <a:rPr lang="ru-RU" sz="1600" dirty="0" smtClean="0">
                <a:cs typeface="Calibri"/>
              </a:rPr>
              <a:t>Контроль качества</a:t>
            </a:r>
            <a:r>
              <a:rPr lang="en-GB" sz="1600" dirty="0" smtClean="0">
                <a:cs typeface="Calibri"/>
              </a:rPr>
              <a:t>, </a:t>
            </a:r>
            <a:r>
              <a:rPr lang="ru-RU" sz="1600" dirty="0" smtClean="0">
                <a:cs typeface="Calibri"/>
              </a:rPr>
              <a:t>профориентация</a:t>
            </a:r>
            <a:r>
              <a:rPr lang="en-GB" sz="1600" dirty="0" smtClean="0">
                <a:cs typeface="Calibri"/>
              </a:rPr>
              <a:t>, </a:t>
            </a:r>
            <a:r>
              <a:rPr lang="ru-RU" sz="1600" dirty="0" smtClean="0">
                <a:cs typeface="Calibri"/>
              </a:rPr>
              <a:t>маркетинг университета</a:t>
            </a:r>
            <a:endParaRPr lang="en-GB" sz="1600" dirty="0" smtClean="0">
              <a:cs typeface="Calibri"/>
            </a:endParaRPr>
          </a:p>
          <a:p>
            <a:endParaRPr lang="en-GB" sz="1600" dirty="0">
              <a:cs typeface="Calibri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293547" y="5354314"/>
            <a:ext cx="5731131" cy="3121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350" b="1" dirty="0" smtClean="0">
                <a:solidFill>
                  <a:srgbClr val="0091C9"/>
                </a:solidFill>
                <a:cs typeface="Calibri"/>
              </a:rPr>
              <a:t>Содержание опроса</a:t>
            </a:r>
            <a:r>
              <a:rPr lang="en-GB" sz="1350" b="1" dirty="0" smtClean="0">
                <a:solidFill>
                  <a:srgbClr val="0091C9"/>
                </a:solidFill>
                <a:cs typeface="Calibri"/>
              </a:rPr>
              <a:t>: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Новая концепция обратной связи для университетов</a:t>
            </a:r>
            <a:r>
              <a:rPr lang="en-GB" sz="1000" dirty="0" smtClean="0"/>
              <a:t>:</a:t>
            </a:r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sz="1000" dirty="0" smtClean="0"/>
              <a:t>10 </a:t>
            </a:r>
            <a:r>
              <a:rPr lang="ru-RU" sz="1000" dirty="0" smtClean="0"/>
              <a:t>оценочных разделов на разные темы, начиная с </a:t>
            </a:r>
            <a:r>
              <a:rPr lang="ru-RU" sz="1000" dirty="0" smtClean="0"/>
              <a:t>уровня </a:t>
            </a:r>
            <a:r>
              <a:rPr lang="ru-RU" sz="1000" dirty="0" smtClean="0"/>
              <a:t>преподавания и заканчивая оснащенностью библиотек</a:t>
            </a:r>
            <a:r>
              <a:rPr lang="en-GB" sz="1000" dirty="0" smtClean="0"/>
              <a:t> </a:t>
            </a:r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000" dirty="0" smtClean="0"/>
              <a:t>Измерение оценки с помощью 28 четких критериев </a:t>
            </a:r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000" dirty="0" smtClean="0"/>
              <a:t>Критерии разработаны в результате использования предварительного тестирования опроса группой специалистов в области маркетинговых </a:t>
            </a:r>
            <a:r>
              <a:rPr lang="ru-RU" sz="1000" dirty="0" smtClean="0"/>
              <a:t>исследований и </a:t>
            </a:r>
            <a:r>
              <a:rPr lang="ru-RU" sz="1000" dirty="0" smtClean="0"/>
              <a:t>формируют представление о том, что студенты считают</a:t>
            </a:r>
            <a:r>
              <a:rPr lang="ru-RU" sz="1000" dirty="0"/>
              <a:t>, например, </a:t>
            </a:r>
            <a:r>
              <a:rPr lang="ru-RU" sz="1000" dirty="0" smtClean="0"/>
              <a:t> хорошим уровнем преподавания. </a:t>
            </a:r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000" dirty="0" smtClean="0"/>
              <a:t>Открытая обратная связь</a:t>
            </a:r>
            <a:r>
              <a:rPr lang="en-GB" sz="1000" dirty="0" smtClean="0"/>
              <a:t>/</a:t>
            </a:r>
            <a:r>
              <a:rPr lang="en-GB" sz="1000" b="1" dirty="0" smtClean="0"/>
              <a:t> </a:t>
            </a:r>
            <a:r>
              <a:rPr lang="ru-RU" sz="1000" b="1" dirty="0" smtClean="0"/>
              <a:t>поясняющая оценка</a:t>
            </a:r>
            <a:r>
              <a:rPr lang="ru-RU" sz="1000" dirty="0" smtClean="0"/>
              <a:t> завершает опрос</a:t>
            </a:r>
            <a:endParaRPr lang="en-GB" sz="1000" dirty="0" smtClean="0"/>
          </a:p>
          <a:p>
            <a:pPr marL="355600" lvl="1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ru-RU" sz="1000" b="1" dirty="0" smtClean="0"/>
              <a:t>Дальнейшие рекомендации</a:t>
            </a:r>
            <a:r>
              <a:rPr lang="en-GB" sz="1000" b="1" dirty="0" smtClean="0"/>
              <a:t>: </a:t>
            </a:r>
            <a:r>
              <a:rPr lang="ru-RU" sz="1000" dirty="0" smtClean="0"/>
              <a:t>сколько студентов порекомендовало бы учиться в вашем университете</a:t>
            </a:r>
            <a:r>
              <a:rPr lang="en-GB" sz="1000" dirty="0" smtClean="0"/>
              <a:t>?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b="1" dirty="0" smtClean="0"/>
              <a:t>Тема карьеры</a:t>
            </a:r>
            <a:r>
              <a:rPr lang="en-GB" sz="1000" b="1" dirty="0" smtClean="0"/>
              <a:t>: </a:t>
            </a:r>
            <a:r>
              <a:rPr lang="ru-RU" sz="1000" dirty="0" smtClean="0"/>
              <a:t>работа и карьера</a:t>
            </a:r>
            <a:r>
              <a:rPr lang="en-GB" sz="1000" dirty="0" smtClean="0"/>
              <a:t>: </a:t>
            </a:r>
            <a:r>
              <a:rPr lang="ru-RU" sz="1000" dirty="0" smtClean="0"/>
              <a:t>что ожидают студенты от своей первой работы, касательно дохода и рабочих часов? </a:t>
            </a:r>
            <a:r>
              <a:rPr lang="en-GB" sz="1000" dirty="0" smtClean="0">
                <a:sym typeface="Symbol"/>
              </a:rPr>
              <a:t> </a:t>
            </a:r>
            <a:r>
              <a:rPr lang="ru-RU" sz="1000" dirty="0" smtClean="0">
                <a:sym typeface="Symbol"/>
              </a:rPr>
              <a:t>Коммуникация</a:t>
            </a:r>
            <a:r>
              <a:rPr lang="en-GB" sz="1000" dirty="0" smtClean="0">
                <a:sym typeface="Symbol"/>
              </a:rPr>
              <a:t>: </a:t>
            </a:r>
            <a:r>
              <a:rPr lang="ru-RU" sz="1000" dirty="0" smtClean="0">
                <a:sym typeface="Symbol"/>
              </a:rPr>
              <a:t>какие методы коммуникации студенты используют, чтобы узнать о работе и карьере? Какие методы наиболее распространены и поэтому должны активнее использоваться работодателями? </a:t>
            </a:r>
            <a:r>
              <a:rPr lang="en-GB" sz="1000" dirty="0" smtClean="0">
                <a:sym typeface="Symbol"/>
              </a:rPr>
              <a:t> </a:t>
            </a:r>
            <a:r>
              <a:rPr lang="ru-RU" sz="1000" dirty="0" smtClean="0">
                <a:sym typeface="Symbol"/>
              </a:rPr>
              <a:t>Привлекательность работодателя: какой работодатель является самым популярным? Про каких работодателей студенты узнали благодаря их сотрудничеству с университетом?</a:t>
            </a:r>
            <a:endParaRPr lang="en-GB" sz="1000" dirty="0"/>
          </a:p>
        </p:txBody>
      </p:sp>
      <p:pic>
        <p:nvPicPr>
          <p:cNvPr id="19" name="Bild 5" descr="Kast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92214" y="6075392"/>
            <a:ext cx="1326911" cy="6029506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1415396" y="8507641"/>
            <a:ext cx="539245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 smtClean="0">
                <a:solidFill>
                  <a:srgbClr val="FFFFFF"/>
                </a:solidFill>
              </a:rPr>
              <a:t>Примечание</a:t>
            </a:r>
            <a:r>
              <a:rPr lang="de-DE" sz="1350" b="1" dirty="0" smtClean="0">
                <a:solidFill>
                  <a:srgbClr val="FFFFFF"/>
                </a:solidFill>
              </a:rPr>
              <a:t>:</a:t>
            </a:r>
            <a:endParaRPr lang="de-DE" sz="1350" dirty="0">
              <a:solidFill>
                <a:srgbClr val="FFFFFF"/>
              </a:solidFill>
            </a:endParaRPr>
          </a:p>
          <a:p>
            <a:r>
              <a:rPr lang="de-DE" sz="900" dirty="0">
                <a:solidFill>
                  <a:srgbClr val="FFFFFF"/>
                </a:solidFill>
              </a:rPr>
              <a:t> 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Институт </a:t>
            </a:r>
            <a:r>
              <a:rPr lang="de-DE" sz="1000" dirty="0" err="1" smtClean="0">
                <a:solidFill>
                  <a:srgbClr val="FFFFFF"/>
                </a:solidFill>
              </a:rPr>
              <a:t>trendence</a:t>
            </a:r>
            <a:r>
              <a:rPr lang="de-DE" sz="1000" dirty="0" smtClean="0">
                <a:solidFill>
                  <a:srgbClr val="FFFFFF"/>
                </a:solidFill>
              </a:rPr>
              <a:t> </a:t>
            </a:r>
            <a:r>
              <a:rPr lang="ru-RU" sz="1000" dirty="0" smtClean="0">
                <a:solidFill>
                  <a:srgbClr val="FFFFFF"/>
                </a:solidFill>
              </a:rPr>
              <a:t>не опубликовывает результаты опроса, например, в форме рейтинга университетов. Университеты-участники могут использовать полученную информацию в маркетинговых целях по своему выбору. Пожалуйста, для этого свяжитесь с нами. </a:t>
            </a:r>
            <a:endParaRPr lang="de-DE" sz="1000" dirty="0" smtClean="0">
              <a:solidFill>
                <a:srgbClr val="FFFFFF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1284159" y="1556592"/>
            <a:ext cx="5886264" cy="3380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350" b="1" dirty="0" smtClean="0">
                <a:solidFill>
                  <a:srgbClr val="0091C9"/>
                </a:solidFill>
                <a:cs typeface="Calibri"/>
              </a:rPr>
              <a:t>Наш опыт на данном рынке услуг</a:t>
            </a:r>
            <a:endParaRPr lang="en-GB" sz="1350" b="1" dirty="0" smtClean="0">
              <a:solidFill>
                <a:srgbClr val="004456"/>
              </a:solidFill>
              <a:latin typeface="Calibri"/>
              <a:cs typeface="Calibri"/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Около 1000 университетов в 24 странах доверяют и придерживаются концепции </a:t>
            </a:r>
            <a:r>
              <a:rPr lang="de-DE" sz="1000" dirty="0" err="1" smtClean="0"/>
              <a:t>trendence</a:t>
            </a:r>
            <a:r>
              <a:rPr lang="ru-RU" sz="1000" dirty="0" smtClean="0"/>
              <a:t>, основанной на обратной связи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Около 300 000 студентов по всей Европе дают оценку своему университету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 smtClean="0"/>
              <a:t>15 </a:t>
            </a:r>
            <a:r>
              <a:rPr lang="ru-RU" sz="1000" dirty="0" smtClean="0"/>
              <a:t>лет опыта на данном рынке услуг и регулярная работа над повышением качества благодаря нашей группе специалистов в области маркетинговых исследований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350" b="1" dirty="0" smtClean="0">
                <a:solidFill>
                  <a:srgbClr val="0091C9"/>
                </a:solidFill>
                <a:cs typeface="Calibri"/>
              </a:rPr>
              <a:t>Отчеты</a:t>
            </a:r>
            <a:r>
              <a:rPr lang="en-GB" sz="1350" b="1" dirty="0" smtClean="0">
                <a:solidFill>
                  <a:srgbClr val="0091C9"/>
                </a:solidFill>
                <a:cs typeface="Calibri"/>
              </a:rPr>
              <a:t>:</a:t>
            </a:r>
            <a:r>
              <a:rPr lang="ru-RU" sz="1350" b="1" dirty="0" smtClean="0">
                <a:solidFill>
                  <a:srgbClr val="0091C9"/>
                </a:solidFill>
                <a:cs typeface="Calibri"/>
              </a:rPr>
              <a:t> анализ удовлетворенности и конкурентноспособности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000" dirty="0" smtClean="0"/>
              <a:t>Четкие, понятные и хорошо представленные результаты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000" dirty="0" smtClean="0"/>
              <a:t>Сравнение ваших ответов с ответами других участников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000" dirty="0" smtClean="0"/>
              <a:t>Анонимная система критериев сравнения с другими университетами в виде ключевых показателей эффективности, 5-ти ступенчатая сравнительная система, основанная на концепции светофора</a:t>
            </a:r>
            <a:r>
              <a:rPr lang="en-GB" sz="1000" dirty="0" smtClean="0"/>
              <a:t>: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Используйте отчет для:</a:t>
            </a:r>
            <a:endParaRPr lang="en-GB" sz="1000" dirty="0" smtClean="0"/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контроля качества</a:t>
            </a:r>
            <a:r>
              <a:rPr lang="en-GB" sz="1000" dirty="0" smtClean="0"/>
              <a:t>: </a:t>
            </a:r>
            <a:r>
              <a:rPr lang="ru-RU" sz="1000" dirty="0" smtClean="0"/>
              <a:t>как можно повысить удовлетворенность студентов вашего университета?</a:t>
            </a:r>
            <a:endParaRPr lang="en-GB" sz="1000" dirty="0" smtClean="0"/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оценки конкурентноспособности вашего университета: насколько вы конкурентноспособны? каковы ваши сильные стороны? кто ваши главные конкуренты?</a:t>
            </a:r>
            <a:r>
              <a:rPr lang="en-GB" sz="1000" dirty="0" smtClean="0"/>
              <a:t> </a:t>
            </a:r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профориентации и взаимодействия с компаниями: что студенты думают о карьере, и что они ждут от </a:t>
            </a:r>
            <a:r>
              <a:rPr lang="ru-RU" sz="1000" dirty="0" smtClean="0"/>
              <a:t>работодателей?</a:t>
            </a:r>
            <a:endParaRPr lang="en-GB" sz="10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6591029" y="3564234"/>
            <a:ext cx="867298" cy="199964"/>
            <a:chOff x="5274157" y="5881943"/>
            <a:chExt cx="1127167" cy="259878"/>
          </a:xfrm>
        </p:grpSpPr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632" y="5881943"/>
              <a:ext cx="259868" cy="259878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982" y="5881943"/>
              <a:ext cx="259868" cy="259878"/>
            </a:xfrm>
            <a:prstGeom prst="rect">
              <a:avLst/>
            </a:prstGeom>
          </p:spPr>
        </p:pic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807" y="5881943"/>
              <a:ext cx="259868" cy="259878"/>
            </a:xfrm>
            <a:prstGeom prst="rect">
              <a:avLst/>
            </a:prstGeom>
          </p:spPr>
        </p:pic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456" y="5881943"/>
              <a:ext cx="259868" cy="259878"/>
            </a:xfrm>
            <a:prstGeom prst="rect">
              <a:avLst/>
            </a:prstGeom>
          </p:spPr>
        </p:pic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157" y="5881943"/>
              <a:ext cx="259868" cy="259878"/>
            </a:xfrm>
            <a:prstGeom prst="rect">
              <a:avLst/>
            </a:prstGeom>
          </p:spPr>
        </p:pic>
      </p:grpSp>
      <p:pic>
        <p:nvPicPr>
          <p:cNvPr id="45" name="Picture 1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89" y="3246798"/>
            <a:ext cx="497400" cy="25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1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444369" y="1831317"/>
            <a:ext cx="5473956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 smtClean="0">
                <a:solidFill>
                  <a:srgbClr val="0091C9"/>
                </a:solidFill>
                <a:cs typeface="Calibri"/>
              </a:rPr>
              <a:t>Какие студенты могут принять участие в опросе</a:t>
            </a:r>
            <a:r>
              <a:rPr lang="en-GB" sz="1350" b="1" dirty="0" smtClean="0">
                <a:solidFill>
                  <a:srgbClr val="0091C9"/>
                </a:solidFill>
                <a:cs typeface="Calibri"/>
              </a:rPr>
              <a:t>?</a:t>
            </a:r>
            <a:endParaRPr lang="en-GB" sz="1350" b="1" dirty="0" smtClean="0">
              <a:solidFill>
                <a:srgbClr val="004456"/>
              </a:solidFill>
              <a:cs typeface="Calibri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В принципе все студенты, обучающиеся по любым направлениям, могут принять участие. Нашей целевой группой являются студенты следующих специальностей: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Экономика</a:t>
            </a:r>
            <a:endParaRPr lang="en-GB" sz="1000" dirty="0" smtClean="0"/>
          </a:p>
          <a:p>
            <a:pPr marL="355600" indent="-171450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Инженерное дело</a:t>
            </a:r>
            <a:endParaRPr lang="en-GB" sz="1000" dirty="0" smtClean="0"/>
          </a:p>
          <a:p>
            <a:pPr marL="355600" indent="-171450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ИТ</a:t>
            </a:r>
            <a:endParaRPr lang="en-GB" sz="1000" dirty="0" smtClean="0"/>
          </a:p>
          <a:p>
            <a:pPr marL="355600" indent="-171450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Естественные науки</a:t>
            </a:r>
            <a:r>
              <a:rPr lang="en-GB" sz="1000" dirty="0" smtClean="0"/>
              <a:t> </a:t>
            </a:r>
          </a:p>
          <a:p>
            <a:pPr algn="just"/>
            <a:endParaRPr lang="de-DE" sz="1000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1190172" y="216277"/>
            <a:ext cx="5637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Calibri"/>
              </a:rPr>
              <a:t>Как это работает?</a:t>
            </a:r>
            <a:endParaRPr lang="de-DE" sz="3200" b="1" dirty="0">
              <a:cs typeface="Calibri"/>
            </a:endParaRPr>
          </a:p>
          <a:p>
            <a:r>
              <a:rPr lang="ru-RU" sz="1600" dirty="0" smtClean="0">
                <a:cs typeface="Calibri"/>
              </a:rPr>
              <a:t>Как ваши студенты могут принять участие в опросе</a:t>
            </a:r>
            <a:r>
              <a:rPr lang="de-DE" sz="1600" dirty="0" smtClean="0">
                <a:cs typeface="Calibri"/>
              </a:rPr>
              <a:t>?</a:t>
            </a:r>
          </a:p>
          <a:p>
            <a:endParaRPr lang="de-DE" sz="1600" dirty="0">
              <a:cs typeface="Calibri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101593" y="5400654"/>
            <a:ext cx="49081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91C9"/>
                </a:solidFill>
                <a:cs typeface="Calibri"/>
              </a:rPr>
              <a:t>Процесс опроса</a:t>
            </a:r>
            <a:endParaRPr lang="en-GB" sz="1200" b="1" dirty="0" smtClean="0">
              <a:solidFill>
                <a:srgbClr val="004456"/>
              </a:solidFill>
              <a:latin typeface="Calibri"/>
              <a:cs typeface="Calibri"/>
            </a:endParaRPr>
          </a:p>
          <a:p>
            <a:pPr marL="88900" indent="-79375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Ежедневный контроль за получением ответов в институте </a:t>
            </a:r>
            <a:r>
              <a:rPr lang="en-GB" sz="1000" dirty="0" err="1" smtClean="0"/>
              <a:t>trendence</a:t>
            </a:r>
            <a:r>
              <a:rPr lang="en-GB" sz="1000" dirty="0" smtClean="0"/>
              <a:t> </a:t>
            </a:r>
            <a:r>
              <a:rPr lang="ru-RU" sz="1000" dirty="0" smtClean="0"/>
              <a:t>и регулярные уточнения</a:t>
            </a:r>
            <a:endParaRPr lang="en-GB" sz="1000" dirty="0" smtClean="0"/>
          </a:p>
          <a:p>
            <a:pPr marL="88900" indent="-79375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Консультирование и вспомогательные меры в случаях низкой активности опрашиваемых</a:t>
            </a:r>
            <a:endParaRPr lang="en-GB" sz="1000" dirty="0" smtClean="0"/>
          </a:p>
          <a:p>
            <a:pPr marL="88900" indent="-79375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После окончания опроса мы анализируем полученные данные. Отчеты будут готовы осенью 2015 года. Если будет получено достаточное количество ответов от ваших студентов</a:t>
            </a:r>
            <a:r>
              <a:rPr lang="de-DE" sz="1000" dirty="0" smtClean="0"/>
              <a:t> (</a:t>
            </a:r>
            <a:r>
              <a:rPr lang="ru-RU" sz="1000" dirty="0" smtClean="0"/>
              <a:t>необходимо получить минимум 50 ответов), то вы сможете сравнить результаты опроса ваших студентов с общероссийскими и европейскими. </a:t>
            </a:r>
            <a:endParaRPr lang="ru-RU" sz="1000" dirty="0"/>
          </a:p>
          <a:p>
            <a:pPr marL="88900" indent="-79375" algn="just">
              <a:buFont typeface="Arial" panose="020B0604020202020204" pitchFamily="34" charset="0"/>
              <a:buChar char="•"/>
            </a:pPr>
            <a:endParaRPr lang="en-GB" sz="1000" dirty="0"/>
          </a:p>
        </p:txBody>
      </p:sp>
      <p:sp>
        <p:nvSpPr>
          <p:cNvPr id="19" name="Rechteck 18"/>
          <p:cNvSpPr/>
          <p:nvPr/>
        </p:nvSpPr>
        <p:spPr>
          <a:xfrm>
            <a:off x="1399722" y="7863875"/>
            <a:ext cx="5232202" cy="148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</a:pPr>
            <a:r>
              <a:rPr lang="ru-RU" sz="1350" b="1" dirty="0" smtClean="0">
                <a:solidFill>
                  <a:srgbClr val="0091C9"/>
                </a:solidFill>
                <a:cs typeface="Calibri"/>
              </a:rPr>
              <a:t>Приглашение студентов к участию в опросе </a:t>
            </a:r>
            <a:r>
              <a:rPr lang="en-GB" sz="1350" b="1" dirty="0" smtClean="0">
                <a:solidFill>
                  <a:srgbClr val="0091C9"/>
                </a:solidFill>
                <a:cs typeface="Calibri"/>
              </a:rPr>
              <a:t>– </a:t>
            </a:r>
            <a:r>
              <a:rPr lang="ru-RU" sz="1350" b="1" dirty="0" smtClean="0">
                <a:solidFill>
                  <a:srgbClr val="0091C9"/>
                </a:solidFill>
                <a:cs typeface="Calibri"/>
              </a:rPr>
              <a:t>преимущества электронной почты</a:t>
            </a:r>
            <a:endParaRPr lang="en-GB" sz="1350" b="1" dirty="0" smtClean="0">
              <a:solidFill>
                <a:srgbClr val="0091C9"/>
              </a:solidFill>
              <a:cs typeface="Calibri"/>
            </a:endParaRPr>
          </a:p>
          <a:p>
            <a:pPr marL="171450" lvl="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prstClr val="black"/>
                </a:solidFill>
              </a:rPr>
              <a:t>Приглашение через </a:t>
            </a:r>
            <a:r>
              <a:rPr lang="de-DE" sz="1000" b="1" dirty="0" smtClean="0">
                <a:solidFill>
                  <a:prstClr val="black"/>
                </a:solidFill>
              </a:rPr>
              <a:t>email</a:t>
            </a:r>
            <a:r>
              <a:rPr lang="en-GB" sz="1000" b="1" dirty="0" smtClean="0">
                <a:solidFill>
                  <a:prstClr val="black"/>
                </a:solidFill>
              </a:rPr>
              <a:t>:</a:t>
            </a:r>
            <a:r>
              <a:rPr lang="en-GB" sz="1000" dirty="0" smtClean="0">
                <a:solidFill>
                  <a:prstClr val="black"/>
                </a:solidFill>
              </a:rPr>
              <a:t>  </a:t>
            </a:r>
            <a:r>
              <a:rPr lang="ru-RU" sz="1000" dirty="0" smtClean="0">
                <a:solidFill>
                  <a:prstClr val="black"/>
                </a:solidFill>
              </a:rPr>
              <a:t>Простой и быстрый метод</a:t>
            </a:r>
            <a:r>
              <a:rPr lang="en-GB" sz="1000" dirty="0" smtClean="0">
                <a:solidFill>
                  <a:prstClr val="black"/>
                </a:solidFill>
              </a:rPr>
              <a:t> </a:t>
            </a:r>
            <a:r>
              <a:rPr lang="en-GB" sz="1000" dirty="0" smtClean="0">
                <a:solidFill>
                  <a:prstClr val="black"/>
                </a:solidFill>
                <a:sym typeface="Symbol"/>
              </a:rPr>
              <a:t> </a:t>
            </a:r>
            <a:r>
              <a:rPr lang="ru-RU" sz="1000" dirty="0" smtClean="0">
                <a:solidFill>
                  <a:prstClr val="black"/>
                </a:solidFill>
                <a:sym typeface="Symbol"/>
              </a:rPr>
              <a:t>Имеет смысл, если есть доступ к электронным адресам целевой группы </a:t>
            </a:r>
            <a:r>
              <a:rPr lang="en-GB" sz="1000" dirty="0" smtClean="0">
                <a:solidFill>
                  <a:prstClr val="black"/>
                </a:solidFill>
                <a:sym typeface="Symbol"/>
              </a:rPr>
              <a:t> </a:t>
            </a:r>
            <a:r>
              <a:rPr lang="ru-RU" sz="1000" dirty="0" smtClean="0">
                <a:solidFill>
                  <a:prstClr val="black"/>
                </a:solidFill>
                <a:sym typeface="Symbol"/>
              </a:rPr>
              <a:t>Вы получаете текст или приглашение, в зависимости от ваших технических возможностей, и несете ответственность за его рассылку студентам. </a:t>
            </a:r>
          </a:p>
          <a:p>
            <a:pPr marL="171450" lvl="0" indent="-1714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sym typeface="Symbol"/>
              </a:rPr>
              <a:t>В любом случае, данный проект абсолютно бесплатный, и приглашения могут быть отредактированы специально для вашего университета. </a:t>
            </a:r>
            <a:endParaRPr lang="en-GB" sz="1000" dirty="0"/>
          </a:p>
        </p:txBody>
      </p:sp>
      <p:sp>
        <p:nvSpPr>
          <p:cNvPr id="20" name="Rechteck 19"/>
          <p:cNvSpPr/>
          <p:nvPr/>
        </p:nvSpPr>
        <p:spPr>
          <a:xfrm>
            <a:off x="2101593" y="6899732"/>
            <a:ext cx="4725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91C9"/>
                </a:solidFill>
                <a:cs typeface="Calibri"/>
              </a:rPr>
              <a:t>После опроса</a:t>
            </a:r>
            <a:endParaRPr lang="en-GB" sz="1200" b="1" dirty="0" smtClean="0">
              <a:solidFill>
                <a:srgbClr val="004456"/>
              </a:solidFill>
              <a:latin typeface="Calibri"/>
              <a:cs typeface="Calibri"/>
            </a:endParaRPr>
          </a:p>
          <a:p>
            <a:pPr marL="88900" indent="-79375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Утверждение информации и анализа, подготовка отчетов</a:t>
            </a:r>
            <a:endParaRPr lang="en-GB" sz="1000" dirty="0" smtClean="0"/>
          </a:p>
          <a:p>
            <a:pPr marL="88900" indent="-79375" algn="just">
              <a:buFont typeface="Arial" panose="020B0604020202020204" pitchFamily="34" charset="0"/>
              <a:buChar char="•"/>
            </a:pPr>
            <a:r>
              <a:rPr lang="ru-RU" sz="1000" b="1" dirty="0" smtClean="0"/>
              <a:t>Отправка отчетов осенью</a:t>
            </a:r>
            <a:r>
              <a:rPr lang="en-GB" sz="1000" b="1" dirty="0" smtClean="0"/>
              <a:t> 2015</a:t>
            </a:r>
            <a:endParaRPr lang="en-GB" sz="1000" b="1" dirty="0"/>
          </a:p>
        </p:txBody>
      </p:sp>
      <p:sp>
        <p:nvSpPr>
          <p:cNvPr id="26" name="Rechteck 25"/>
          <p:cNvSpPr/>
          <p:nvPr/>
        </p:nvSpPr>
        <p:spPr>
          <a:xfrm>
            <a:off x="2101593" y="3773391"/>
            <a:ext cx="49081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91C9"/>
                </a:solidFill>
                <a:cs typeface="Calibri"/>
              </a:rPr>
              <a:t>Подготовка</a:t>
            </a:r>
            <a:endParaRPr lang="en-GB" sz="1200" b="1" dirty="0" smtClean="0">
              <a:solidFill>
                <a:srgbClr val="0091C9"/>
              </a:solidFill>
              <a:cs typeface="Calibri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Мы обсудим с вами оптимальные сроки проведения опроса (во избежание накладок с другими опросными мероприятиями)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Если возможно сделать рассылку студентам по электронной почте, то обычно достаточно 2 или 3 недели для получения оптимального количества ответов, этот способ является предпочтительным.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Использование плакатов или публикация в социальных сетях возможны, но, как единственный метод контакта, он обеспечивает меньшее количество ответов  по сравнению с рассылкой электронной почты. Для электронного письма мы предоставляем готовый текст, который вы можете просто разослать студентам. </a:t>
            </a:r>
            <a:endParaRPr lang="en-GB" sz="1000" dirty="0" smtClean="0"/>
          </a:p>
        </p:txBody>
      </p:sp>
      <p:grpSp>
        <p:nvGrpSpPr>
          <p:cNvPr id="2" name="Gruppieren 1"/>
          <p:cNvGrpSpPr/>
          <p:nvPr/>
        </p:nvGrpSpPr>
        <p:grpSpPr>
          <a:xfrm>
            <a:off x="1323487" y="3927152"/>
            <a:ext cx="600292" cy="600292"/>
            <a:chOff x="1336528" y="4359726"/>
            <a:chExt cx="600292" cy="600292"/>
          </a:xfrm>
        </p:grpSpPr>
        <p:pic>
          <p:nvPicPr>
            <p:cNvPr id="16" name="Bild 34" descr="Krei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528" y="4359726"/>
              <a:ext cx="600292" cy="600292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1476019" y="4475206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1.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336528" y="5224811"/>
            <a:ext cx="600292" cy="600292"/>
            <a:chOff x="1336528" y="5499155"/>
            <a:chExt cx="600292" cy="600292"/>
          </a:xfrm>
        </p:grpSpPr>
        <p:pic>
          <p:nvPicPr>
            <p:cNvPr id="17" name="Bild 34" descr="Krei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528" y="5499155"/>
              <a:ext cx="600292" cy="600292"/>
            </a:xfrm>
            <a:prstGeom prst="rect">
              <a:avLst/>
            </a:prstGeom>
          </p:spPr>
        </p:pic>
        <p:sp>
          <p:nvSpPr>
            <p:cNvPr id="39" name="Textfeld 38"/>
            <p:cNvSpPr txBox="1"/>
            <p:nvPr/>
          </p:nvSpPr>
          <p:spPr>
            <a:xfrm>
              <a:off x="1476019" y="5604250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2.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344132" y="6884216"/>
            <a:ext cx="600292" cy="600292"/>
            <a:chOff x="1336528" y="6638584"/>
            <a:chExt cx="600292" cy="600292"/>
          </a:xfrm>
        </p:grpSpPr>
        <p:pic>
          <p:nvPicPr>
            <p:cNvPr id="21" name="Bild 34" descr="Krei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528" y="6638584"/>
              <a:ext cx="600292" cy="600292"/>
            </a:xfrm>
            <a:prstGeom prst="rect">
              <a:avLst/>
            </a:prstGeom>
          </p:spPr>
        </p:pic>
        <p:sp>
          <p:nvSpPr>
            <p:cNvPr id="40" name="Textfeld 39"/>
            <p:cNvSpPr txBox="1"/>
            <p:nvPr/>
          </p:nvSpPr>
          <p:spPr>
            <a:xfrm>
              <a:off x="1476019" y="6754064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3.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1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904</Words>
  <Application>Microsoft Office PowerPoint</Application>
  <PresentationFormat>Benutzerdefiniert</PresentationFormat>
  <Paragraphs>87</Paragraphs>
  <Slides>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Office-Design</vt:lpstr>
      <vt:lpstr>1_Office-Design</vt:lpstr>
      <vt:lpstr>2_Office-Design</vt:lpstr>
      <vt:lpstr>3_Office-Design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MICHAELA</dc:creator>
  <cp:lastModifiedBy>Elena Borkovska</cp:lastModifiedBy>
  <cp:revision>130</cp:revision>
  <cp:lastPrinted>2014-10-17T15:27:41Z</cp:lastPrinted>
  <dcterms:created xsi:type="dcterms:W3CDTF">2014-04-16T09:16:00Z</dcterms:created>
  <dcterms:modified xsi:type="dcterms:W3CDTF">2014-10-20T13:26:05Z</dcterms:modified>
</cp:coreProperties>
</file>