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52"/>
  </p:notesMasterIdLst>
  <p:handoutMasterIdLst>
    <p:handoutMasterId r:id="rId53"/>
  </p:handoutMasterIdLst>
  <p:sldIdLst>
    <p:sldId id="373" r:id="rId2"/>
    <p:sldId id="447" r:id="rId3"/>
    <p:sldId id="448" r:id="rId4"/>
    <p:sldId id="376" r:id="rId5"/>
    <p:sldId id="377" r:id="rId6"/>
    <p:sldId id="382" r:id="rId7"/>
    <p:sldId id="385" r:id="rId8"/>
    <p:sldId id="386" r:id="rId9"/>
    <p:sldId id="390" r:id="rId10"/>
    <p:sldId id="391" r:id="rId11"/>
    <p:sldId id="449" r:id="rId12"/>
    <p:sldId id="392" r:id="rId13"/>
    <p:sldId id="393" r:id="rId14"/>
    <p:sldId id="394" r:id="rId15"/>
    <p:sldId id="395" r:id="rId16"/>
    <p:sldId id="396" r:id="rId17"/>
    <p:sldId id="428" r:id="rId18"/>
    <p:sldId id="397" r:id="rId19"/>
    <p:sldId id="398" r:id="rId20"/>
    <p:sldId id="435" r:id="rId21"/>
    <p:sldId id="399" r:id="rId22"/>
    <p:sldId id="437" r:id="rId23"/>
    <p:sldId id="401" r:id="rId24"/>
    <p:sldId id="402" r:id="rId25"/>
    <p:sldId id="424" r:id="rId26"/>
    <p:sldId id="427" r:id="rId27"/>
    <p:sldId id="423" r:id="rId28"/>
    <p:sldId id="443" r:id="rId29"/>
    <p:sldId id="403" r:id="rId30"/>
    <p:sldId id="405" r:id="rId31"/>
    <p:sldId id="406" r:id="rId32"/>
    <p:sldId id="407" r:id="rId33"/>
    <p:sldId id="408" r:id="rId34"/>
    <p:sldId id="409" r:id="rId35"/>
    <p:sldId id="410" r:id="rId36"/>
    <p:sldId id="411" r:id="rId37"/>
    <p:sldId id="412" r:id="rId38"/>
    <p:sldId id="413" r:id="rId39"/>
    <p:sldId id="414" r:id="rId40"/>
    <p:sldId id="415" r:id="rId41"/>
    <p:sldId id="416" r:id="rId42"/>
    <p:sldId id="418" r:id="rId43"/>
    <p:sldId id="419" r:id="rId44"/>
    <p:sldId id="446" r:id="rId45"/>
    <p:sldId id="440" r:id="rId46"/>
    <p:sldId id="426" r:id="rId47"/>
    <p:sldId id="445" r:id="rId48"/>
    <p:sldId id="420" r:id="rId49"/>
    <p:sldId id="422" r:id="rId50"/>
    <p:sldId id="421" r:id="rId51"/>
  </p:sldIdLst>
  <p:sldSz cx="9906000" cy="6858000" type="A4"/>
  <p:notesSz cx="6808788" cy="9940925"/>
  <p:defaultTextStyle>
    <a:defPPr>
      <a:defRPr lang="en-US"/>
    </a:defPPr>
    <a:lvl1pPr marL="0" algn="l" defTabSz="872722" rtl="0" eaLnBrk="1" latinLnBrk="0" hangingPunct="1">
      <a:defRPr sz="1800" kern="1200">
        <a:solidFill>
          <a:schemeClr val="tx1"/>
        </a:solidFill>
        <a:latin typeface="+mn-lt"/>
        <a:ea typeface="+mn-ea"/>
        <a:cs typeface="+mn-cs"/>
      </a:defRPr>
    </a:lvl1pPr>
    <a:lvl2pPr marL="436361" algn="l" defTabSz="872722" rtl="0" eaLnBrk="1" latinLnBrk="0" hangingPunct="1">
      <a:defRPr sz="1800" kern="1200">
        <a:solidFill>
          <a:schemeClr val="tx1"/>
        </a:solidFill>
        <a:latin typeface="+mn-lt"/>
        <a:ea typeface="+mn-ea"/>
        <a:cs typeface="+mn-cs"/>
      </a:defRPr>
    </a:lvl2pPr>
    <a:lvl3pPr marL="872722" algn="l" defTabSz="872722" rtl="0" eaLnBrk="1" latinLnBrk="0" hangingPunct="1">
      <a:defRPr sz="1800" kern="1200">
        <a:solidFill>
          <a:schemeClr val="tx1"/>
        </a:solidFill>
        <a:latin typeface="+mn-lt"/>
        <a:ea typeface="+mn-ea"/>
        <a:cs typeface="+mn-cs"/>
      </a:defRPr>
    </a:lvl3pPr>
    <a:lvl4pPr marL="1309083" algn="l" defTabSz="872722" rtl="0" eaLnBrk="1" latinLnBrk="0" hangingPunct="1">
      <a:defRPr sz="1800" kern="1200">
        <a:solidFill>
          <a:schemeClr val="tx1"/>
        </a:solidFill>
        <a:latin typeface="+mn-lt"/>
        <a:ea typeface="+mn-ea"/>
        <a:cs typeface="+mn-cs"/>
      </a:defRPr>
    </a:lvl4pPr>
    <a:lvl5pPr marL="1745445" algn="l" defTabSz="872722" rtl="0" eaLnBrk="1" latinLnBrk="0" hangingPunct="1">
      <a:defRPr sz="1800" kern="1200">
        <a:solidFill>
          <a:schemeClr val="tx1"/>
        </a:solidFill>
        <a:latin typeface="+mn-lt"/>
        <a:ea typeface="+mn-ea"/>
        <a:cs typeface="+mn-cs"/>
      </a:defRPr>
    </a:lvl5pPr>
    <a:lvl6pPr marL="2181806" algn="l" defTabSz="872722" rtl="0" eaLnBrk="1" latinLnBrk="0" hangingPunct="1">
      <a:defRPr sz="1800" kern="1200">
        <a:solidFill>
          <a:schemeClr val="tx1"/>
        </a:solidFill>
        <a:latin typeface="+mn-lt"/>
        <a:ea typeface="+mn-ea"/>
        <a:cs typeface="+mn-cs"/>
      </a:defRPr>
    </a:lvl6pPr>
    <a:lvl7pPr marL="2618167" algn="l" defTabSz="872722" rtl="0" eaLnBrk="1" latinLnBrk="0" hangingPunct="1">
      <a:defRPr sz="1800" kern="1200">
        <a:solidFill>
          <a:schemeClr val="tx1"/>
        </a:solidFill>
        <a:latin typeface="+mn-lt"/>
        <a:ea typeface="+mn-ea"/>
        <a:cs typeface="+mn-cs"/>
      </a:defRPr>
    </a:lvl7pPr>
    <a:lvl8pPr marL="3054529" algn="l" defTabSz="872722" rtl="0" eaLnBrk="1" latinLnBrk="0" hangingPunct="1">
      <a:defRPr sz="1800" kern="1200">
        <a:solidFill>
          <a:schemeClr val="tx1"/>
        </a:solidFill>
        <a:latin typeface="+mn-lt"/>
        <a:ea typeface="+mn-ea"/>
        <a:cs typeface="+mn-cs"/>
      </a:defRPr>
    </a:lvl8pPr>
    <a:lvl9pPr marL="3490890" algn="l" defTabSz="872722"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xmlns:mv="urn:schemas-microsoft-com:mac:vml" xmlns:mc="http://schemas.openxmlformats.org/markup-compatibility/2006">
        <p15:guide id="1" orient="horz" pos="3838">
          <p15:clr>
            <a:srgbClr val="A4A3A4"/>
          </p15:clr>
        </p15:guide>
        <p15:guide id="3" pos="5116">
          <p15:clr>
            <a:srgbClr val="A4A3A4"/>
          </p15:clr>
        </p15:guide>
        <p15:guide id="4" orient="horz" pos="346">
          <p15:clr>
            <a:srgbClr val="A4A3A4"/>
          </p15:clr>
        </p15:guide>
        <p15:guide id="6" orient="horz" pos="4020">
          <p15:clr>
            <a:srgbClr val="A4A3A4"/>
          </p15:clr>
        </p15:guide>
        <p15:guide id="7" orient="horz" pos="3521">
          <p15:clr>
            <a:srgbClr val="A4A3A4"/>
          </p15:clr>
        </p15:guide>
        <p15:guide id="8" orient="horz" pos="3767">
          <p15:clr>
            <a:srgbClr val="A4A3A4"/>
          </p15:clr>
        </p15:guide>
        <p15:guide id="9" pos="5716">
          <p15:clr>
            <a:srgbClr val="A4A3A4"/>
          </p15:clr>
        </p15:guide>
        <p15:guide id="10" pos="520">
          <p15:clr>
            <a:srgbClr val="A4A3A4"/>
          </p15:clr>
        </p15:guide>
        <p15:guide id="11" pos="3029" userDrawn="1">
          <p15:clr>
            <a:srgbClr val="A4A3A4"/>
          </p15:clr>
        </p15:guide>
        <p15:guide id="12" pos="3230">
          <p15:clr>
            <a:srgbClr val="A4A3A4"/>
          </p15:clr>
        </p15:guide>
        <p15:guide id="13" pos="5929">
          <p15:clr>
            <a:srgbClr val="A4A3A4"/>
          </p15:clr>
        </p15:guide>
      </p15:sldGuideLst>
    </p:ext>
    <p:ext uri="{2D200454-40CA-4A62-9FC3-DE9A4176ACB9}">
      <p15:notesGuideLst xmlns="" xmlns:p15="http://schemas.microsoft.com/office/powerpoint/2012/main" xmlns:mv="urn:schemas-microsoft-com:mac:vml" xmlns:mc="http://schemas.openxmlformats.org/markup-compatibility/2006">
        <p15:guide id="1" orient="horz" pos="2880">
          <p15:clr>
            <a:srgbClr val="A4A3A4"/>
          </p15:clr>
        </p15:guide>
        <p15:guide id="2" pos="2160">
          <p15:clr>
            <a:srgbClr val="A4A3A4"/>
          </p15:clr>
        </p15:guide>
        <p15:guide id="3" orient="horz" pos="3131">
          <p15:clr>
            <a:srgbClr val="A4A3A4"/>
          </p15:clr>
        </p15:guide>
        <p15:guide id="4" pos="214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1D2B"/>
    <a:srgbClr val="183641"/>
    <a:srgbClr val="CEDBE0"/>
    <a:srgbClr val="8FAEC1"/>
    <a:srgbClr val="628BA3"/>
    <a:srgbClr val="629FA5"/>
    <a:srgbClr val="66D5D0"/>
    <a:srgbClr val="4FC2BF"/>
    <a:srgbClr val="00DED3"/>
    <a:srgbClr val="00D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57" autoAdjust="0"/>
    <p:restoredTop sz="89385" autoAdjust="0"/>
  </p:normalViewPr>
  <p:slideViewPr>
    <p:cSldViewPr snapToGrid="0">
      <p:cViewPr>
        <p:scale>
          <a:sx n="113" d="100"/>
          <a:sy n="113" d="100"/>
        </p:scale>
        <p:origin x="-1350" y="138"/>
      </p:cViewPr>
      <p:guideLst>
        <p:guide orient="horz" pos="3838"/>
        <p:guide orient="horz" pos="346"/>
        <p:guide orient="horz" pos="4020"/>
        <p:guide orient="horz" pos="3521"/>
        <p:guide orient="horz" pos="3767"/>
        <p:guide pos="5116"/>
        <p:guide pos="5716"/>
        <p:guide pos="520"/>
        <p:guide pos="3029"/>
        <p:guide pos="3230"/>
        <p:guide pos="5929"/>
      </p:guideLst>
    </p:cSldViewPr>
  </p:slideViewPr>
  <p:outlineViewPr>
    <p:cViewPr>
      <p:scale>
        <a:sx n="33" d="100"/>
        <a:sy n="33" d="100"/>
      </p:scale>
      <p:origin x="0" y="9032"/>
    </p:cViewPr>
  </p:outlineViewPr>
  <p:notesTextViewPr>
    <p:cViewPr>
      <p:scale>
        <a:sx n="3" d="2"/>
        <a:sy n="3" d="2"/>
      </p:scale>
      <p:origin x="0" y="0"/>
    </p:cViewPr>
  </p:notesTextViewPr>
  <p:sorterViewPr>
    <p:cViewPr varScale="1">
      <p:scale>
        <a:sx n="1" d="1"/>
        <a:sy n="1" d="1"/>
      </p:scale>
      <p:origin x="0" y="-624"/>
    </p:cViewPr>
  </p:sorterViewPr>
  <p:notesViewPr>
    <p:cSldViewPr snapToGrid="0" showGuides="1">
      <p:cViewPr varScale="1">
        <p:scale>
          <a:sx n="86" d="100"/>
          <a:sy n="86" d="100"/>
        </p:scale>
        <p:origin x="-2856" y="-112"/>
      </p:cViewPr>
      <p:guideLst>
        <p:guide orient="horz" pos="2880"/>
        <p:guide orient="horz" pos="3131"/>
        <p:guide pos="2160"/>
        <p:guide pos="21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6737" y="0"/>
            <a:ext cx="2950475" cy="497046"/>
          </a:xfrm>
          <a:prstGeom prst="rect">
            <a:avLst/>
          </a:prstGeom>
        </p:spPr>
        <p:txBody>
          <a:bodyPr vert="horz" lIns="91440" tIns="45720" rIns="91440" bIns="45720" rtlCol="0"/>
          <a:lstStyle>
            <a:lvl1pPr algn="r">
              <a:defRPr sz="1200"/>
            </a:lvl1pPr>
          </a:lstStyle>
          <a:p>
            <a:fld id="{F72A1F59-74F8-44CF-9608-D1D1F0996587}" type="datetimeFigureOut">
              <a:rPr lang="en-GB" smtClean="0"/>
              <a:pPr/>
              <a:t>02/11/2016</a:t>
            </a:fld>
            <a:endParaRPr lang="en-GB"/>
          </a:p>
        </p:txBody>
      </p:sp>
      <p:sp>
        <p:nvSpPr>
          <p:cNvPr id="4" name="Footer Placeholder 3"/>
          <p:cNvSpPr>
            <a:spLocks noGrp="1"/>
          </p:cNvSpPr>
          <p:nvPr>
            <p:ph type="ftr" sz="quarter" idx="2"/>
          </p:nvPr>
        </p:nvSpPr>
        <p:spPr>
          <a:xfrm>
            <a:off x="0" y="9442154"/>
            <a:ext cx="2950475" cy="497046"/>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6737" y="9442154"/>
            <a:ext cx="2950475" cy="497046"/>
          </a:xfrm>
          <a:prstGeom prst="rect">
            <a:avLst/>
          </a:prstGeom>
        </p:spPr>
        <p:txBody>
          <a:bodyPr vert="horz" lIns="91440" tIns="45720" rIns="91440" bIns="45720" rtlCol="0" anchor="b"/>
          <a:lstStyle>
            <a:lvl1pPr algn="r">
              <a:defRPr sz="1200"/>
            </a:lvl1pPr>
          </a:lstStyle>
          <a:p>
            <a:fld id="{B5456408-28DD-4FFF-92F7-977F2BC32B77}" type="slidenum">
              <a:rPr lang="en-GB" smtClean="0"/>
              <a:pPr/>
              <a:t>‹#›</a:t>
            </a:fld>
            <a:endParaRPr lang="en-GB"/>
          </a:p>
        </p:txBody>
      </p:sp>
    </p:spTree>
    <p:extLst>
      <p:ext uri="{BB962C8B-B14F-4D97-AF65-F5344CB8AC3E}">
        <p14:creationId xmlns:p14="http://schemas.microsoft.com/office/powerpoint/2010/main" val="34605714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7046"/>
          </a:xfrm>
          <a:prstGeom prst="rect">
            <a:avLst/>
          </a:prstGeom>
        </p:spPr>
        <p:txBody>
          <a:bodyPr vert="horz" lIns="91440" tIns="45720" rIns="91440" bIns="45720" rtlCol="0"/>
          <a:lstStyle>
            <a:lvl1pPr algn="r">
              <a:defRPr sz="1200"/>
            </a:lvl1pPr>
          </a:lstStyle>
          <a:p>
            <a:fld id="{D36F24F6-1556-47AD-907E-11C4C804A6C2}" type="datetimeFigureOut">
              <a:rPr lang="en-GB" smtClean="0"/>
              <a:pPr/>
              <a:t>02/11/2016</a:t>
            </a:fld>
            <a:endParaRPr lang="en-GB"/>
          </a:p>
        </p:txBody>
      </p:sp>
      <p:sp>
        <p:nvSpPr>
          <p:cNvPr id="4" name="Slide Image Placeholder 3"/>
          <p:cNvSpPr>
            <a:spLocks noGrp="1" noRot="1" noChangeAspect="1"/>
          </p:cNvSpPr>
          <p:nvPr>
            <p:ph type="sldImg" idx="2"/>
          </p:nvPr>
        </p:nvSpPr>
        <p:spPr>
          <a:xfrm>
            <a:off x="712788" y="746125"/>
            <a:ext cx="5383212" cy="37274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21940"/>
            <a:ext cx="5447030" cy="4473416"/>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42154"/>
            <a:ext cx="2950475" cy="49704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7046"/>
          </a:xfrm>
          <a:prstGeom prst="rect">
            <a:avLst/>
          </a:prstGeom>
        </p:spPr>
        <p:txBody>
          <a:bodyPr vert="horz" lIns="91440" tIns="45720" rIns="91440" bIns="45720" rtlCol="0" anchor="b"/>
          <a:lstStyle>
            <a:lvl1pPr algn="r">
              <a:defRPr sz="1200"/>
            </a:lvl1pPr>
          </a:lstStyle>
          <a:p>
            <a:fld id="{8731FDDB-74AF-466F-B92E-1346EC410FDE}" type="slidenum">
              <a:rPr lang="en-GB" smtClean="0"/>
              <a:pPr/>
              <a:t>‹#›</a:t>
            </a:fld>
            <a:endParaRPr lang="en-GB"/>
          </a:p>
        </p:txBody>
      </p:sp>
    </p:spTree>
    <p:extLst>
      <p:ext uri="{BB962C8B-B14F-4D97-AF65-F5344CB8AC3E}">
        <p14:creationId xmlns:p14="http://schemas.microsoft.com/office/powerpoint/2010/main" val="1495987017"/>
      </p:ext>
    </p:extLst>
  </p:cSld>
  <p:clrMap bg1="lt1" tx1="dk1" bg2="lt2" tx2="dk2" accent1="accent1" accent2="accent2" accent3="accent3" accent4="accent4" accent5="accent5" accent6="accent6" hlink="hlink" folHlink="folHlink"/>
  <p:notesStyle>
    <a:lvl1pPr marL="0" algn="l" defTabSz="872722" rtl="0" eaLnBrk="1" latinLnBrk="0" hangingPunct="1">
      <a:defRPr sz="1100" kern="1200">
        <a:solidFill>
          <a:schemeClr val="tx1"/>
        </a:solidFill>
        <a:latin typeface="+mn-lt"/>
        <a:ea typeface="+mn-ea"/>
        <a:cs typeface="+mn-cs"/>
      </a:defRPr>
    </a:lvl1pPr>
    <a:lvl2pPr marL="436361" algn="l" defTabSz="872722" rtl="0" eaLnBrk="1" latinLnBrk="0" hangingPunct="1">
      <a:defRPr sz="1100" kern="1200">
        <a:solidFill>
          <a:schemeClr val="tx1"/>
        </a:solidFill>
        <a:latin typeface="+mn-lt"/>
        <a:ea typeface="+mn-ea"/>
        <a:cs typeface="+mn-cs"/>
      </a:defRPr>
    </a:lvl2pPr>
    <a:lvl3pPr marL="872722" algn="l" defTabSz="872722" rtl="0" eaLnBrk="1" latinLnBrk="0" hangingPunct="1">
      <a:defRPr sz="1100" kern="1200">
        <a:solidFill>
          <a:schemeClr val="tx1"/>
        </a:solidFill>
        <a:latin typeface="+mn-lt"/>
        <a:ea typeface="+mn-ea"/>
        <a:cs typeface="+mn-cs"/>
      </a:defRPr>
    </a:lvl3pPr>
    <a:lvl4pPr marL="1309083" algn="l" defTabSz="872722" rtl="0" eaLnBrk="1" latinLnBrk="0" hangingPunct="1">
      <a:defRPr sz="1100" kern="1200">
        <a:solidFill>
          <a:schemeClr val="tx1"/>
        </a:solidFill>
        <a:latin typeface="+mn-lt"/>
        <a:ea typeface="+mn-ea"/>
        <a:cs typeface="+mn-cs"/>
      </a:defRPr>
    </a:lvl4pPr>
    <a:lvl5pPr marL="1745445" algn="l" defTabSz="872722" rtl="0" eaLnBrk="1" latinLnBrk="0" hangingPunct="1">
      <a:defRPr sz="1100" kern="1200">
        <a:solidFill>
          <a:schemeClr val="tx1"/>
        </a:solidFill>
        <a:latin typeface="+mn-lt"/>
        <a:ea typeface="+mn-ea"/>
        <a:cs typeface="+mn-cs"/>
      </a:defRPr>
    </a:lvl5pPr>
    <a:lvl6pPr marL="2181806" algn="l" defTabSz="872722" rtl="0" eaLnBrk="1" latinLnBrk="0" hangingPunct="1">
      <a:defRPr sz="1100" kern="1200">
        <a:solidFill>
          <a:schemeClr val="tx1"/>
        </a:solidFill>
        <a:latin typeface="+mn-lt"/>
        <a:ea typeface="+mn-ea"/>
        <a:cs typeface="+mn-cs"/>
      </a:defRPr>
    </a:lvl6pPr>
    <a:lvl7pPr marL="2618167" algn="l" defTabSz="872722" rtl="0" eaLnBrk="1" latinLnBrk="0" hangingPunct="1">
      <a:defRPr sz="1100" kern="1200">
        <a:solidFill>
          <a:schemeClr val="tx1"/>
        </a:solidFill>
        <a:latin typeface="+mn-lt"/>
        <a:ea typeface="+mn-ea"/>
        <a:cs typeface="+mn-cs"/>
      </a:defRPr>
    </a:lvl7pPr>
    <a:lvl8pPr marL="3054529" algn="l" defTabSz="872722" rtl="0" eaLnBrk="1" latinLnBrk="0" hangingPunct="1">
      <a:defRPr sz="1100" kern="1200">
        <a:solidFill>
          <a:schemeClr val="tx1"/>
        </a:solidFill>
        <a:latin typeface="+mn-lt"/>
        <a:ea typeface="+mn-ea"/>
        <a:cs typeface="+mn-cs"/>
      </a:defRPr>
    </a:lvl8pPr>
    <a:lvl9pPr marL="3490890" algn="l" defTabSz="872722"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731FDDB-74AF-466F-B92E-1346EC410FDE}" type="slidenum">
              <a:rPr lang="en-GB" smtClean="0"/>
              <a:pPr/>
              <a:t>0</a:t>
            </a:fld>
            <a:endParaRPr lang="en-GB" dirty="0"/>
          </a:p>
        </p:txBody>
      </p:sp>
    </p:spTree>
    <p:extLst>
      <p:ext uri="{BB962C8B-B14F-4D97-AF65-F5344CB8AC3E}">
        <p14:creationId xmlns:p14="http://schemas.microsoft.com/office/powerpoint/2010/main" val="653846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Text Box 1"/>
          <p:cNvSpPr txBox="1">
            <a:spLocks noChangeArrowheads="1"/>
          </p:cNvSpPr>
          <p:nvPr/>
        </p:nvSpPr>
        <p:spPr bwMode="auto">
          <a:xfrm>
            <a:off x="1690" y="0"/>
            <a:ext cx="1688" cy="1818"/>
          </a:xfrm>
          <a:prstGeom prst="rect">
            <a:avLst/>
          </a:prstGeom>
          <a:solidFill>
            <a:srgbClr val="FFFFFF"/>
          </a:solidFill>
          <a:ln w="9525">
            <a:solidFill>
              <a:srgbClr val="000000"/>
            </a:solidFill>
            <a:miter lim="800000"/>
            <a:headEnd/>
            <a:tailEnd/>
          </a:ln>
        </p:spPr>
        <p:txBody>
          <a:bodyPr wrap="none" lIns="96981" tIns="48491" rIns="96981" bIns="48491" anchor="ctr">
            <a:prstTxWarp prst="textNoShape">
              <a:avLst/>
            </a:prstTxWarp>
          </a:bodyPr>
          <a:lstStyle/>
          <a:p>
            <a:endParaRPr lang="sv-SE"/>
          </a:p>
        </p:txBody>
      </p:sp>
      <p:sp>
        <p:nvSpPr>
          <p:cNvPr id="58371" name="Rectangle 2"/>
          <p:cNvSpPr>
            <a:spLocks noGrp="1" noChangeArrowheads="1"/>
          </p:cNvSpPr>
          <p:nvPr>
            <p:ph type="body"/>
          </p:nvPr>
        </p:nvSpPr>
        <p:spPr>
          <a:xfrm>
            <a:off x="680543" y="4721577"/>
            <a:ext cx="5446017" cy="4472690"/>
          </a:xfrm>
          <a:noFill/>
          <a:ln/>
        </p:spPr>
        <p:txBody>
          <a:bodyPr wrap="none" anchor="ctr"/>
          <a:lstStyle/>
          <a:p>
            <a:endParaRPr lang="en-US">
              <a:latin typeface="Times New Roman" charset="0"/>
              <a:ea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Text Box 1"/>
          <p:cNvSpPr txBox="1">
            <a:spLocks noChangeArrowheads="1"/>
          </p:cNvSpPr>
          <p:nvPr/>
        </p:nvSpPr>
        <p:spPr bwMode="auto">
          <a:xfrm>
            <a:off x="2127746" y="755743"/>
            <a:ext cx="2553296" cy="3727847"/>
          </a:xfrm>
          <a:prstGeom prst="rect">
            <a:avLst/>
          </a:prstGeom>
          <a:solidFill>
            <a:srgbClr val="FFFFFF"/>
          </a:solidFill>
          <a:ln w="9525">
            <a:solidFill>
              <a:srgbClr val="000000"/>
            </a:solidFill>
            <a:miter lim="800000"/>
            <a:headEnd/>
            <a:tailEnd/>
          </a:ln>
        </p:spPr>
        <p:txBody>
          <a:bodyPr wrap="none" lIns="96981" tIns="48491" rIns="96981" bIns="48491" anchor="ctr">
            <a:prstTxWarp prst="textNoShape">
              <a:avLst/>
            </a:prstTxWarp>
          </a:bodyPr>
          <a:lstStyle/>
          <a:p>
            <a:endParaRPr lang="sv-SE"/>
          </a:p>
        </p:txBody>
      </p:sp>
      <p:sp>
        <p:nvSpPr>
          <p:cNvPr id="60419" name="Rectangle 2"/>
          <p:cNvSpPr>
            <a:spLocks noGrp="1" noChangeArrowheads="1"/>
          </p:cNvSpPr>
          <p:nvPr>
            <p:ph type="body"/>
          </p:nvPr>
        </p:nvSpPr>
        <p:spPr>
          <a:xfrm>
            <a:off x="680543" y="4721577"/>
            <a:ext cx="5446017" cy="4472690"/>
          </a:xfrm>
          <a:noFill/>
          <a:ln/>
        </p:spPr>
        <p:txBody>
          <a:bodyPr wrap="none" anchor="ctr"/>
          <a:lstStyle/>
          <a:p>
            <a:endParaRPr lang="en-US">
              <a:latin typeface="Times New Roman" charset="0"/>
              <a:ea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Text Box 1"/>
          <p:cNvSpPr txBox="1">
            <a:spLocks noChangeArrowheads="1"/>
          </p:cNvSpPr>
          <p:nvPr/>
        </p:nvSpPr>
        <p:spPr bwMode="auto">
          <a:xfrm>
            <a:off x="2127746" y="755743"/>
            <a:ext cx="2553296" cy="3727847"/>
          </a:xfrm>
          <a:prstGeom prst="rect">
            <a:avLst/>
          </a:prstGeom>
          <a:solidFill>
            <a:srgbClr val="FFFFFF"/>
          </a:solidFill>
          <a:ln w="9525">
            <a:solidFill>
              <a:srgbClr val="000000"/>
            </a:solidFill>
            <a:miter lim="800000"/>
            <a:headEnd/>
            <a:tailEnd/>
          </a:ln>
        </p:spPr>
        <p:txBody>
          <a:bodyPr wrap="none" lIns="96981" tIns="48491" rIns="96981" bIns="48491" anchor="ctr">
            <a:prstTxWarp prst="textNoShape">
              <a:avLst/>
            </a:prstTxWarp>
          </a:bodyPr>
          <a:lstStyle/>
          <a:p>
            <a:endParaRPr lang="sv-SE"/>
          </a:p>
        </p:txBody>
      </p:sp>
      <p:sp>
        <p:nvSpPr>
          <p:cNvPr id="62467" name="Rectangle 2"/>
          <p:cNvSpPr>
            <a:spLocks noGrp="1" noChangeArrowheads="1"/>
          </p:cNvSpPr>
          <p:nvPr>
            <p:ph type="body"/>
          </p:nvPr>
        </p:nvSpPr>
        <p:spPr>
          <a:xfrm>
            <a:off x="680543" y="4721577"/>
            <a:ext cx="5446017" cy="4472690"/>
          </a:xfrm>
          <a:noFill/>
          <a:ln/>
        </p:spPr>
        <p:txBody>
          <a:bodyPr wrap="none" anchor="ctr"/>
          <a:lstStyle/>
          <a:p>
            <a:endParaRPr lang="en-US">
              <a:latin typeface="Times New Roman" charset="0"/>
              <a:ea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Text Box 1"/>
          <p:cNvSpPr txBox="1">
            <a:spLocks noChangeArrowheads="1"/>
          </p:cNvSpPr>
          <p:nvPr/>
        </p:nvSpPr>
        <p:spPr bwMode="auto">
          <a:xfrm>
            <a:off x="2127746" y="755743"/>
            <a:ext cx="2553296" cy="3727847"/>
          </a:xfrm>
          <a:prstGeom prst="rect">
            <a:avLst/>
          </a:prstGeom>
          <a:solidFill>
            <a:srgbClr val="FFFFFF"/>
          </a:solidFill>
          <a:ln w="9525">
            <a:solidFill>
              <a:srgbClr val="000000"/>
            </a:solidFill>
            <a:miter lim="800000"/>
            <a:headEnd/>
            <a:tailEnd/>
          </a:ln>
        </p:spPr>
        <p:txBody>
          <a:bodyPr wrap="none" lIns="96981" tIns="48491" rIns="96981" bIns="48491" anchor="ctr">
            <a:prstTxWarp prst="textNoShape">
              <a:avLst/>
            </a:prstTxWarp>
          </a:bodyPr>
          <a:lstStyle/>
          <a:p>
            <a:endParaRPr lang="sv-SE"/>
          </a:p>
        </p:txBody>
      </p:sp>
      <p:sp>
        <p:nvSpPr>
          <p:cNvPr id="64515" name="Rectangle 2"/>
          <p:cNvSpPr>
            <a:spLocks noGrp="1" noChangeArrowheads="1"/>
          </p:cNvSpPr>
          <p:nvPr>
            <p:ph type="body"/>
          </p:nvPr>
        </p:nvSpPr>
        <p:spPr>
          <a:xfrm>
            <a:off x="680543" y="4721577"/>
            <a:ext cx="5446017" cy="4472690"/>
          </a:xfrm>
          <a:noFill/>
          <a:ln/>
        </p:spPr>
        <p:txBody>
          <a:bodyPr wrap="none" anchor="ctr"/>
          <a:lstStyle/>
          <a:p>
            <a:endParaRPr lang="en-US">
              <a:latin typeface="Times New Roman" charset="0"/>
              <a:ea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Text Box 1"/>
          <p:cNvSpPr txBox="1">
            <a:spLocks noChangeArrowheads="1"/>
          </p:cNvSpPr>
          <p:nvPr/>
        </p:nvSpPr>
        <p:spPr bwMode="auto">
          <a:xfrm>
            <a:off x="2127746" y="755743"/>
            <a:ext cx="2553296" cy="3727847"/>
          </a:xfrm>
          <a:prstGeom prst="rect">
            <a:avLst/>
          </a:prstGeom>
          <a:solidFill>
            <a:srgbClr val="FFFFFF"/>
          </a:solidFill>
          <a:ln w="9525">
            <a:solidFill>
              <a:srgbClr val="000000"/>
            </a:solidFill>
            <a:miter lim="800000"/>
            <a:headEnd/>
            <a:tailEnd/>
          </a:ln>
        </p:spPr>
        <p:txBody>
          <a:bodyPr wrap="none" lIns="96981" tIns="48491" rIns="96981" bIns="48491" anchor="ctr">
            <a:prstTxWarp prst="textNoShape">
              <a:avLst/>
            </a:prstTxWarp>
          </a:bodyPr>
          <a:lstStyle/>
          <a:p>
            <a:endParaRPr lang="sv-SE"/>
          </a:p>
        </p:txBody>
      </p:sp>
      <p:sp>
        <p:nvSpPr>
          <p:cNvPr id="64515" name="Rectangle 2"/>
          <p:cNvSpPr>
            <a:spLocks noGrp="1" noChangeArrowheads="1"/>
          </p:cNvSpPr>
          <p:nvPr>
            <p:ph type="body"/>
          </p:nvPr>
        </p:nvSpPr>
        <p:spPr>
          <a:xfrm>
            <a:off x="680543" y="4721577"/>
            <a:ext cx="5446017" cy="4472690"/>
          </a:xfrm>
          <a:noFill/>
          <a:ln/>
        </p:spPr>
        <p:txBody>
          <a:bodyPr wrap="none" anchor="ctr"/>
          <a:lstStyle/>
          <a:p>
            <a:endParaRPr lang="en-US">
              <a:latin typeface="Times New Roman" charset="0"/>
              <a:ea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Text Box 1"/>
          <p:cNvSpPr txBox="1">
            <a:spLocks noChangeArrowheads="1"/>
          </p:cNvSpPr>
          <p:nvPr/>
        </p:nvSpPr>
        <p:spPr bwMode="auto">
          <a:xfrm>
            <a:off x="2127746" y="755743"/>
            <a:ext cx="2553296" cy="3727847"/>
          </a:xfrm>
          <a:prstGeom prst="rect">
            <a:avLst/>
          </a:prstGeom>
          <a:solidFill>
            <a:srgbClr val="FFFFFF"/>
          </a:solidFill>
          <a:ln w="9525">
            <a:solidFill>
              <a:srgbClr val="000000"/>
            </a:solidFill>
            <a:miter lim="800000"/>
            <a:headEnd/>
            <a:tailEnd/>
          </a:ln>
        </p:spPr>
        <p:txBody>
          <a:bodyPr wrap="none" lIns="96981" tIns="48491" rIns="96981" bIns="48491" anchor="ctr">
            <a:prstTxWarp prst="textNoShape">
              <a:avLst/>
            </a:prstTxWarp>
          </a:bodyPr>
          <a:lstStyle/>
          <a:p>
            <a:endParaRPr lang="sv-SE"/>
          </a:p>
        </p:txBody>
      </p:sp>
      <p:sp>
        <p:nvSpPr>
          <p:cNvPr id="68611" name="Rectangle 2"/>
          <p:cNvSpPr>
            <a:spLocks noGrp="1" noChangeArrowheads="1"/>
          </p:cNvSpPr>
          <p:nvPr>
            <p:ph type="body"/>
          </p:nvPr>
        </p:nvSpPr>
        <p:spPr>
          <a:xfrm>
            <a:off x="680543" y="4721577"/>
            <a:ext cx="5446017" cy="4472690"/>
          </a:xfrm>
          <a:noFill/>
          <a:ln/>
        </p:spPr>
        <p:txBody>
          <a:bodyPr wrap="none" anchor="ctr"/>
          <a:lstStyle/>
          <a:p>
            <a:endParaRPr lang="en-US">
              <a:latin typeface="Times New Roman" charset="0"/>
              <a:ea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Text Box 1"/>
          <p:cNvSpPr txBox="1">
            <a:spLocks noChangeArrowheads="1"/>
          </p:cNvSpPr>
          <p:nvPr/>
        </p:nvSpPr>
        <p:spPr bwMode="auto">
          <a:xfrm>
            <a:off x="2127746" y="755743"/>
            <a:ext cx="2553296" cy="3727847"/>
          </a:xfrm>
          <a:prstGeom prst="rect">
            <a:avLst/>
          </a:prstGeom>
          <a:solidFill>
            <a:srgbClr val="FFFFFF"/>
          </a:solidFill>
          <a:ln w="9525">
            <a:solidFill>
              <a:srgbClr val="000000"/>
            </a:solidFill>
            <a:miter lim="800000"/>
            <a:headEnd/>
            <a:tailEnd/>
          </a:ln>
        </p:spPr>
        <p:txBody>
          <a:bodyPr wrap="none" lIns="96981" tIns="48491" rIns="96981" bIns="48491" anchor="ctr">
            <a:prstTxWarp prst="textNoShape">
              <a:avLst/>
            </a:prstTxWarp>
          </a:bodyPr>
          <a:lstStyle/>
          <a:p>
            <a:endParaRPr lang="sv-SE"/>
          </a:p>
        </p:txBody>
      </p:sp>
      <p:sp>
        <p:nvSpPr>
          <p:cNvPr id="66563" name="Rectangle 2"/>
          <p:cNvSpPr>
            <a:spLocks noGrp="1" noChangeArrowheads="1"/>
          </p:cNvSpPr>
          <p:nvPr>
            <p:ph type="body"/>
          </p:nvPr>
        </p:nvSpPr>
        <p:spPr>
          <a:xfrm>
            <a:off x="680543" y="4721577"/>
            <a:ext cx="5446017" cy="4472690"/>
          </a:xfrm>
          <a:noFill/>
          <a:ln/>
        </p:spPr>
        <p:txBody>
          <a:bodyPr wrap="none" anchor="ctr"/>
          <a:lstStyle/>
          <a:p>
            <a:endParaRPr lang="en-US">
              <a:latin typeface="Times New Roman" charset="0"/>
              <a:ea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Text Box 1"/>
          <p:cNvSpPr txBox="1">
            <a:spLocks noChangeArrowheads="1"/>
          </p:cNvSpPr>
          <p:nvPr/>
        </p:nvSpPr>
        <p:spPr bwMode="auto">
          <a:xfrm>
            <a:off x="2127746" y="755743"/>
            <a:ext cx="2553296" cy="3727847"/>
          </a:xfrm>
          <a:prstGeom prst="rect">
            <a:avLst/>
          </a:prstGeom>
          <a:solidFill>
            <a:srgbClr val="FFFFFF"/>
          </a:solidFill>
          <a:ln w="9525">
            <a:solidFill>
              <a:srgbClr val="000000"/>
            </a:solidFill>
            <a:miter lim="800000"/>
            <a:headEnd/>
            <a:tailEnd/>
          </a:ln>
        </p:spPr>
        <p:txBody>
          <a:bodyPr wrap="none" lIns="96981" tIns="48491" rIns="96981" bIns="48491" anchor="ctr">
            <a:prstTxWarp prst="textNoShape">
              <a:avLst/>
            </a:prstTxWarp>
          </a:bodyPr>
          <a:lstStyle/>
          <a:p>
            <a:endParaRPr lang="sv-SE"/>
          </a:p>
        </p:txBody>
      </p:sp>
      <p:sp>
        <p:nvSpPr>
          <p:cNvPr id="70659" name="Rectangle 2"/>
          <p:cNvSpPr>
            <a:spLocks noGrp="1" noChangeArrowheads="1"/>
          </p:cNvSpPr>
          <p:nvPr>
            <p:ph type="body"/>
          </p:nvPr>
        </p:nvSpPr>
        <p:spPr>
          <a:xfrm>
            <a:off x="680543" y="4721577"/>
            <a:ext cx="5446017" cy="4472690"/>
          </a:xfrm>
          <a:noFill/>
          <a:ln/>
        </p:spPr>
        <p:txBody>
          <a:bodyPr wrap="none" anchor="ctr"/>
          <a:lstStyle/>
          <a:p>
            <a:endParaRPr lang="en-US">
              <a:latin typeface="Times New Roman" charset="0"/>
              <a:ea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Text Box 1"/>
          <p:cNvSpPr txBox="1">
            <a:spLocks noChangeArrowheads="1"/>
          </p:cNvSpPr>
          <p:nvPr/>
        </p:nvSpPr>
        <p:spPr bwMode="auto">
          <a:xfrm>
            <a:off x="2127746" y="755743"/>
            <a:ext cx="2553296" cy="3727847"/>
          </a:xfrm>
          <a:prstGeom prst="rect">
            <a:avLst/>
          </a:prstGeom>
          <a:solidFill>
            <a:srgbClr val="FFFFFF"/>
          </a:solidFill>
          <a:ln w="9525">
            <a:solidFill>
              <a:srgbClr val="000000"/>
            </a:solidFill>
            <a:miter lim="800000"/>
            <a:headEnd/>
            <a:tailEnd/>
          </a:ln>
        </p:spPr>
        <p:txBody>
          <a:bodyPr wrap="none" lIns="96981" tIns="48491" rIns="96981" bIns="48491" anchor="ctr">
            <a:prstTxWarp prst="textNoShape">
              <a:avLst/>
            </a:prstTxWarp>
          </a:bodyPr>
          <a:lstStyle/>
          <a:p>
            <a:endParaRPr lang="sv-SE"/>
          </a:p>
        </p:txBody>
      </p:sp>
      <p:sp>
        <p:nvSpPr>
          <p:cNvPr id="72707" name="Rectangle 2"/>
          <p:cNvSpPr>
            <a:spLocks noGrp="1" noChangeArrowheads="1"/>
          </p:cNvSpPr>
          <p:nvPr>
            <p:ph type="body"/>
          </p:nvPr>
        </p:nvSpPr>
        <p:spPr>
          <a:xfrm>
            <a:off x="680543" y="4721577"/>
            <a:ext cx="5446017" cy="4472690"/>
          </a:xfrm>
          <a:noFill/>
          <a:ln/>
        </p:spPr>
        <p:txBody>
          <a:bodyPr wrap="none" anchor="ctr"/>
          <a:lstStyle/>
          <a:p>
            <a:endParaRPr lang="en-US">
              <a:latin typeface="Times New Roman" charset="0"/>
              <a:ea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Text Box 1"/>
          <p:cNvSpPr txBox="1">
            <a:spLocks noChangeArrowheads="1"/>
          </p:cNvSpPr>
          <p:nvPr/>
        </p:nvSpPr>
        <p:spPr bwMode="auto">
          <a:xfrm>
            <a:off x="2127746" y="755743"/>
            <a:ext cx="2553296" cy="3727847"/>
          </a:xfrm>
          <a:prstGeom prst="rect">
            <a:avLst/>
          </a:prstGeom>
          <a:solidFill>
            <a:srgbClr val="FFFFFF"/>
          </a:solidFill>
          <a:ln w="9525">
            <a:solidFill>
              <a:srgbClr val="000000"/>
            </a:solidFill>
            <a:miter lim="800000"/>
            <a:headEnd/>
            <a:tailEnd/>
          </a:ln>
        </p:spPr>
        <p:txBody>
          <a:bodyPr wrap="none" lIns="96981" tIns="48491" rIns="96981" bIns="48491" anchor="ctr">
            <a:prstTxWarp prst="textNoShape">
              <a:avLst/>
            </a:prstTxWarp>
          </a:bodyPr>
          <a:lstStyle/>
          <a:p>
            <a:endParaRPr lang="sv-SE"/>
          </a:p>
        </p:txBody>
      </p:sp>
      <p:sp>
        <p:nvSpPr>
          <p:cNvPr id="74755" name="Rectangle 2"/>
          <p:cNvSpPr>
            <a:spLocks noGrp="1" noChangeArrowheads="1"/>
          </p:cNvSpPr>
          <p:nvPr>
            <p:ph type="body"/>
          </p:nvPr>
        </p:nvSpPr>
        <p:spPr>
          <a:xfrm>
            <a:off x="680543" y="4721577"/>
            <a:ext cx="5446017" cy="4472690"/>
          </a:xfrm>
          <a:noFill/>
          <a:ln/>
        </p:spPr>
        <p:txBody>
          <a:bodyPr wrap="none" anchor="ctr"/>
          <a:lstStyle/>
          <a:p>
            <a:endParaRPr lang="en-US">
              <a:latin typeface="Times New Roman" charset="0"/>
              <a:ea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Text Box 1"/>
          <p:cNvSpPr txBox="1">
            <a:spLocks noChangeArrowheads="1"/>
          </p:cNvSpPr>
          <p:nvPr/>
        </p:nvSpPr>
        <p:spPr bwMode="auto">
          <a:xfrm>
            <a:off x="1690" y="0"/>
            <a:ext cx="1688" cy="1818"/>
          </a:xfrm>
          <a:prstGeom prst="rect">
            <a:avLst/>
          </a:prstGeom>
          <a:solidFill>
            <a:srgbClr val="FFFFFF"/>
          </a:solidFill>
          <a:ln w="9525">
            <a:solidFill>
              <a:srgbClr val="000000"/>
            </a:solidFill>
            <a:miter lim="800000"/>
            <a:headEnd/>
            <a:tailEnd/>
          </a:ln>
        </p:spPr>
        <p:txBody>
          <a:bodyPr wrap="none" lIns="96981" tIns="48491" rIns="96981" bIns="48491" anchor="ctr">
            <a:prstTxWarp prst="textNoShape">
              <a:avLst/>
            </a:prstTxWarp>
          </a:bodyPr>
          <a:lstStyle/>
          <a:p>
            <a:endParaRPr lang="sv-SE"/>
          </a:p>
        </p:txBody>
      </p:sp>
      <p:sp>
        <p:nvSpPr>
          <p:cNvPr id="52227" name="Rectangle 2"/>
          <p:cNvSpPr>
            <a:spLocks noGrp="1" noChangeArrowheads="1"/>
          </p:cNvSpPr>
          <p:nvPr>
            <p:ph type="body"/>
          </p:nvPr>
        </p:nvSpPr>
        <p:spPr>
          <a:xfrm>
            <a:off x="680543" y="4721577"/>
            <a:ext cx="5446017" cy="4472690"/>
          </a:xfrm>
          <a:noFill/>
          <a:ln/>
        </p:spPr>
        <p:txBody>
          <a:bodyPr wrap="none" anchor="ctr"/>
          <a:lstStyle/>
          <a:p>
            <a:r>
              <a:rPr lang="en-US" dirty="0" smtClean="0">
                <a:latin typeface="Times New Roman" charset="0"/>
                <a:ea typeface="ＭＳ Ｐゴシック" charset="-128"/>
              </a:rPr>
              <a:t>I like this statement</a:t>
            </a:r>
            <a:r>
              <a:rPr lang="en-US" baseline="0" dirty="0" smtClean="0">
                <a:latin typeface="Times New Roman" charset="0"/>
                <a:ea typeface="ＭＳ Ｐゴシック" charset="-128"/>
              </a:rPr>
              <a:t> (it’s from Andreas’ presentation), but shouldn’t it be the other way around: “The editor handling your paper will consider it his/her champion”?  Are the numbers 30 and 300 still correct?</a:t>
            </a:r>
            <a:endParaRPr lang="en-US" dirty="0">
              <a:latin typeface="Times New Roman" charset="0"/>
              <a:ea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Text Box 1"/>
          <p:cNvSpPr txBox="1">
            <a:spLocks noChangeArrowheads="1"/>
          </p:cNvSpPr>
          <p:nvPr/>
        </p:nvSpPr>
        <p:spPr bwMode="auto">
          <a:xfrm>
            <a:off x="2127746" y="755743"/>
            <a:ext cx="2553296" cy="3727847"/>
          </a:xfrm>
          <a:prstGeom prst="rect">
            <a:avLst/>
          </a:prstGeom>
          <a:solidFill>
            <a:srgbClr val="FFFFFF"/>
          </a:solidFill>
          <a:ln w="9525">
            <a:solidFill>
              <a:srgbClr val="000000"/>
            </a:solidFill>
            <a:miter lim="800000"/>
            <a:headEnd/>
            <a:tailEnd/>
          </a:ln>
        </p:spPr>
        <p:txBody>
          <a:bodyPr wrap="none" lIns="96981" tIns="48491" rIns="96981" bIns="48491" anchor="ctr">
            <a:prstTxWarp prst="textNoShape">
              <a:avLst/>
            </a:prstTxWarp>
          </a:bodyPr>
          <a:lstStyle/>
          <a:p>
            <a:endParaRPr lang="sv-SE"/>
          </a:p>
        </p:txBody>
      </p:sp>
      <p:sp>
        <p:nvSpPr>
          <p:cNvPr id="76803" name="Rectangle 2"/>
          <p:cNvSpPr>
            <a:spLocks noGrp="1" noChangeArrowheads="1"/>
          </p:cNvSpPr>
          <p:nvPr>
            <p:ph type="body"/>
          </p:nvPr>
        </p:nvSpPr>
        <p:spPr>
          <a:xfrm>
            <a:off x="680543" y="4721577"/>
            <a:ext cx="5446017" cy="4472690"/>
          </a:xfrm>
          <a:noFill/>
          <a:ln/>
        </p:spPr>
        <p:txBody>
          <a:bodyPr wrap="none" anchor="ctr"/>
          <a:lstStyle/>
          <a:p>
            <a:r>
              <a:rPr lang="en-US" dirty="0" smtClean="0">
                <a:latin typeface="Times New Roman" charset="0"/>
                <a:ea typeface="ＭＳ Ｐゴシック" charset="-128"/>
              </a:rPr>
              <a:t>Number more or less correct?</a:t>
            </a:r>
            <a:endParaRPr lang="en-US" dirty="0">
              <a:latin typeface="Times New Roman" charset="0"/>
              <a:ea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Text Box 1"/>
          <p:cNvSpPr txBox="1">
            <a:spLocks noChangeArrowheads="1"/>
          </p:cNvSpPr>
          <p:nvPr/>
        </p:nvSpPr>
        <p:spPr bwMode="auto">
          <a:xfrm>
            <a:off x="2127746" y="755743"/>
            <a:ext cx="2553296" cy="3727847"/>
          </a:xfrm>
          <a:prstGeom prst="rect">
            <a:avLst/>
          </a:prstGeom>
          <a:solidFill>
            <a:srgbClr val="FFFFFF"/>
          </a:solidFill>
          <a:ln w="9525">
            <a:solidFill>
              <a:srgbClr val="000000"/>
            </a:solidFill>
            <a:miter lim="800000"/>
            <a:headEnd/>
            <a:tailEnd/>
          </a:ln>
        </p:spPr>
        <p:txBody>
          <a:bodyPr wrap="none" lIns="96981" tIns="48491" rIns="96981" bIns="48491" anchor="ctr">
            <a:prstTxWarp prst="textNoShape">
              <a:avLst/>
            </a:prstTxWarp>
          </a:bodyPr>
          <a:lstStyle/>
          <a:p>
            <a:endParaRPr lang="sv-SE"/>
          </a:p>
        </p:txBody>
      </p:sp>
      <p:sp>
        <p:nvSpPr>
          <p:cNvPr id="76803" name="Rectangle 2"/>
          <p:cNvSpPr>
            <a:spLocks noGrp="1" noChangeArrowheads="1"/>
          </p:cNvSpPr>
          <p:nvPr>
            <p:ph type="body"/>
          </p:nvPr>
        </p:nvSpPr>
        <p:spPr>
          <a:xfrm>
            <a:off x="680543" y="4721577"/>
            <a:ext cx="5446017" cy="4472690"/>
          </a:xfrm>
          <a:noFill/>
          <a:ln/>
        </p:spPr>
        <p:txBody>
          <a:bodyPr wrap="none" anchor="ctr"/>
          <a:lstStyle/>
          <a:p>
            <a:r>
              <a:rPr lang="en-US" dirty="0" smtClean="0">
                <a:latin typeface="Times New Roman" charset="0"/>
                <a:ea typeface="ＭＳ Ｐゴシック" charset="-128"/>
              </a:rPr>
              <a:t>Number more or less correct?</a:t>
            </a:r>
            <a:endParaRPr lang="en-US" dirty="0">
              <a:latin typeface="Times New Roman" charset="0"/>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2127746" y="755743"/>
            <a:ext cx="2553296" cy="3727847"/>
          </a:xfrm>
          <a:prstGeom prst="rect">
            <a:avLst/>
          </a:prstGeom>
          <a:solidFill>
            <a:srgbClr val="FFFFFF"/>
          </a:solidFill>
          <a:ln w="9525">
            <a:solidFill>
              <a:srgbClr val="000000"/>
            </a:solidFill>
            <a:miter lim="800000"/>
            <a:headEnd/>
            <a:tailEnd/>
          </a:ln>
        </p:spPr>
        <p:txBody>
          <a:bodyPr wrap="none" lIns="96981" tIns="48491" rIns="96981" bIns="48491" anchor="ctr">
            <a:prstTxWarp prst="textNoShape">
              <a:avLst/>
            </a:prstTxWarp>
          </a:bodyPr>
          <a:lstStyle/>
          <a:p>
            <a:endParaRPr lang="sv-SE"/>
          </a:p>
        </p:txBody>
      </p:sp>
      <p:sp>
        <p:nvSpPr>
          <p:cNvPr id="19459" name="Rectangle 2"/>
          <p:cNvSpPr>
            <a:spLocks noGrp="1" noChangeArrowheads="1"/>
          </p:cNvSpPr>
          <p:nvPr>
            <p:ph type="body"/>
          </p:nvPr>
        </p:nvSpPr>
        <p:spPr>
          <a:xfrm>
            <a:off x="680543" y="4721577"/>
            <a:ext cx="5446017" cy="4472690"/>
          </a:xfrm>
          <a:noFill/>
          <a:ln/>
        </p:spPr>
        <p:txBody>
          <a:bodyPr wrap="none" anchor="ctr"/>
          <a:lstStyle/>
          <a:p>
            <a:r>
              <a:rPr lang="en-US" dirty="0" smtClean="0">
                <a:latin typeface="Times New Roman" charset="0"/>
                <a:ea typeface="ＭＳ Ｐゴシック" charset="-128"/>
              </a:rPr>
              <a:t>Ok to show this?  And like this?</a:t>
            </a:r>
            <a:endParaRPr lang="en-US" dirty="0">
              <a:latin typeface="Times New Roman" charset="0"/>
              <a:ea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Text Box 1"/>
          <p:cNvSpPr txBox="1">
            <a:spLocks noChangeArrowheads="1"/>
          </p:cNvSpPr>
          <p:nvPr/>
        </p:nvSpPr>
        <p:spPr bwMode="auto">
          <a:xfrm>
            <a:off x="1690" y="0"/>
            <a:ext cx="1688" cy="1818"/>
          </a:xfrm>
          <a:prstGeom prst="rect">
            <a:avLst/>
          </a:prstGeom>
          <a:solidFill>
            <a:srgbClr val="FFFFFF"/>
          </a:solidFill>
          <a:ln w="9525">
            <a:solidFill>
              <a:srgbClr val="000000"/>
            </a:solidFill>
            <a:miter lim="800000"/>
            <a:headEnd/>
            <a:tailEnd/>
          </a:ln>
        </p:spPr>
        <p:txBody>
          <a:bodyPr wrap="none" lIns="96981" tIns="48491" rIns="96981" bIns="48491" anchor="ctr">
            <a:prstTxWarp prst="textNoShape">
              <a:avLst/>
            </a:prstTxWarp>
          </a:bodyPr>
          <a:lstStyle/>
          <a:p>
            <a:endParaRPr lang="sv-SE"/>
          </a:p>
        </p:txBody>
      </p:sp>
      <p:sp>
        <p:nvSpPr>
          <p:cNvPr id="21507" name="Rectangle 2"/>
          <p:cNvSpPr>
            <a:spLocks noGrp="1" noChangeArrowheads="1"/>
          </p:cNvSpPr>
          <p:nvPr>
            <p:ph type="body"/>
          </p:nvPr>
        </p:nvSpPr>
        <p:spPr>
          <a:xfrm>
            <a:off x="680543" y="4721577"/>
            <a:ext cx="5446017" cy="4472690"/>
          </a:xfrm>
          <a:noFill/>
          <a:ln/>
        </p:spPr>
        <p:txBody>
          <a:bodyPr wrap="none" anchor="ctr"/>
          <a:lstStyle/>
          <a:p>
            <a:endParaRPr lang="en-US">
              <a:latin typeface="Times New Roman" charset="0"/>
              <a:ea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Text Box 1"/>
          <p:cNvSpPr txBox="1">
            <a:spLocks noChangeArrowheads="1"/>
          </p:cNvSpPr>
          <p:nvPr/>
        </p:nvSpPr>
        <p:spPr bwMode="auto">
          <a:xfrm>
            <a:off x="1690" y="0"/>
            <a:ext cx="1688" cy="1818"/>
          </a:xfrm>
          <a:prstGeom prst="rect">
            <a:avLst/>
          </a:prstGeom>
          <a:solidFill>
            <a:srgbClr val="FFFFFF"/>
          </a:solidFill>
          <a:ln w="9525">
            <a:solidFill>
              <a:srgbClr val="000000"/>
            </a:solidFill>
            <a:miter lim="800000"/>
            <a:headEnd/>
            <a:tailEnd/>
          </a:ln>
        </p:spPr>
        <p:txBody>
          <a:bodyPr wrap="none" lIns="96981" tIns="48491" rIns="96981" bIns="48491" anchor="ctr">
            <a:prstTxWarp prst="textNoShape">
              <a:avLst/>
            </a:prstTxWarp>
          </a:bodyPr>
          <a:lstStyle/>
          <a:p>
            <a:endParaRPr lang="sv-SE"/>
          </a:p>
        </p:txBody>
      </p:sp>
      <p:sp>
        <p:nvSpPr>
          <p:cNvPr id="50179" name="Rectangle 2"/>
          <p:cNvSpPr>
            <a:spLocks noGrp="1" noChangeArrowheads="1"/>
          </p:cNvSpPr>
          <p:nvPr>
            <p:ph type="body"/>
          </p:nvPr>
        </p:nvSpPr>
        <p:spPr>
          <a:xfrm>
            <a:off x="680543" y="4721577"/>
            <a:ext cx="5446017" cy="4472690"/>
          </a:xfrm>
          <a:noFill/>
          <a:ln/>
        </p:spPr>
        <p:txBody>
          <a:bodyPr wrap="none" anchor="ctr"/>
          <a:lstStyle/>
          <a:p>
            <a:endParaRPr lang="en-US">
              <a:latin typeface="Times New Roman" charset="0"/>
              <a:ea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Text Box 1"/>
          <p:cNvSpPr txBox="1">
            <a:spLocks noChangeArrowheads="1"/>
          </p:cNvSpPr>
          <p:nvPr/>
        </p:nvSpPr>
        <p:spPr bwMode="auto">
          <a:xfrm>
            <a:off x="1690" y="0"/>
            <a:ext cx="1688" cy="1818"/>
          </a:xfrm>
          <a:prstGeom prst="rect">
            <a:avLst/>
          </a:prstGeom>
          <a:solidFill>
            <a:srgbClr val="FFFFFF"/>
          </a:solidFill>
          <a:ln w="9525">
            <a:solidFill>
              <a:srgbClr val="000000"/>
            </a:solidFill>
            <a:miter lim="800000"/>
            <a:headEnd/>
            <a:tailEnd/>
          </a:ln>
        </p:spPr>
        <p:txBody>
          <a:bodyPr wrap="none" lIns="96981" tIns="48491" rIns="96981" bIns="48491" anchor="ctr">
            <a:prstTxWarp prst="textNoShape">
              <a:avLst/>
            </a:prstTxWarp>
          </a:bodyPr>
          <a:lstStyle/>
          <a:p>
            <a:endParaRPr lang="sv-SE"/>
          </a:p>
        </p:txBody>
      </p:sp>
      <p:sp>
        <p:nvSpPr>
          <p:cNvPr id="56323" name="Rectangle 2"/>
          <p:cNvSpPr>
            <a:spLocks noGrp="1" noChangeArrowheads="1"/>
          </p:cNvSpPr>
          <p:nvPr>
            <p:ph type="body"/>
          </p:nvPr>
        </p:nvSpPr>
        <p:spPr>
          <a:xfrm>
            <a:off x="680543" y="4721577"/>
            <a:ext cx="5446017" cy="4472690"/>
          </a:xfrm>
          <a:noFill/>
          <a:ln/>
        </p:spPr>
        <p:txBody>
          <a:bodyPr wrap="none" anchor="ctr"/>
          <a:lstStyle/>
          <a:p>
            <a:endParaRPr lang="en-US">
              <a:latin typeface="Times New Roman" charset="0"/>
              <a:ea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1300"/>
              </a:spcBef>
              <a:defRPr sz="1800"/>
            </a:pPr>
            <a:r>
              <a:rPr lang="en-GB" sz="1000" dirty="0" smtClean="0"/>
              <a:t>Introduction establishes the context and tells the reader why they should care about your research question.</a:t>
            </a:r>
          </a:p>
          <a:p>
            <a:pPr>
              <a:spcBef>
                <a:spcPts val="1300"/>
              </a:spcBef>
              <a:defRPr sz="1800"/>
            </a:pPr>
            <a:r>
              <a:rPr lang="en-GB" sz="1000" dirty="0" smtClean="0"/>
              <a:t>Main paper is driven by the central idea.</a:t>
            </a:r>
          </a:p>
          <a:p>
            <a:pPr>
              <a:spcBef>
                <a:spcPts val="1300"/>
              </a:spcBef>
              <a:defRPr sz="1800"/>
            </a:pPr>
            <a:r>
              <a:rPr lang="en-GB" sz="1000" dirty="0" smtClean="0"/>
              <a:t>Discussion revisits the context and explains the advance that your results represent.</a:t>
            </a:r>
          </a:p>
          <a:p>
            <a:pPr>
              <a:spcBef>
                <a:spcPts val="1300"/>
              </a:spcBef>
              <a:defRPr sz="1800"/>
            </a:pPr>
            <a:r>
              <a:rPr lang="en-GB" sz="1000" dirty="0" smtClean="0"/>
              <a:t>The conclusion should</a:t>
            </a:r>
            <a:r>
              <a:rPr lang="en-GB" sz="1000" baseline="0" dirty="0" smtClean="0"/>
              <a:t> offer something new.</a:t>
            </a:r>
            <a:endParaRPr lang="en-GB" sz="1000" dirty="0" smtClean="0"/>
          </a:p>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pPr/>
              <a:t>20</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1300"/>
              </a:spcBef>
              <a:defRPr sz="1800"/>
            </a:pPr>
            <a:r>
              <a:rPr lang="en-GB" sz="1000" dirty="0" smtClean="0"/>
              <a:t>Introduction establishes the context and tells the reader why they should care about your research question.</a:t>
            </a:r>
          </a:p>
          <a:p>
            <a:pPr>
              <a:spcBef>
                <a:spcPts val="1300"/>
              </a:spcBef>
              <a:defRPr sz="1800"/>
            </a:pPr>
            <a:r>
              <a:rPr lang="en-GB" sz="1000" dirty="0" smtClean="0"/>
              <a:t>Main paper is driven by the central idea.</a:t>
            </a:r>
          </a:p>
          <a:p>
            <a:pPr>
              <a:spcBef>
                <a:spcPts val="1300"/>
              </a:spcBef>
              <a:defRPr sz="1800"/>
            </a:pPr>
            <a:r>
              <a:rPr lang="en-GB" sz="1000" dirty="0" smtClean="0"/>
              <a:t>Discussion revisits the context and explains the advance that your results represent.</a:t>
            </a:r>
          </a:p>
          <a:p>
            <a:pPr>
              <a:spcBef>
                <a:spcPts val="1300"/>
              </a:spcBef>
              <a:defRPr sz="1800"/>
            </a:pPr>
            <a:r>
              <a:rPr lang="en-GB" sz="1000" dirty="0" smtClean="0"/>
              <a:t>The conclusion should</a:t>
            </a:r>
            <a:r>
              <a:rPr lang="en-GB" sz="1000" baseline="0" dirty="0" smtClean="0"/>
              <a:t> offer something new.</a:t>
            </a:r>
            <a:endParaRPr lang="en-GB" sz="1000" dirty="0" smtClean="0"/>
          </a:p>
          <a:p>
            <a:endParaRPr lang="en-US" dirty="0"/>
          </a:p>
        </p:txBody>
      </p:sp>
      <p:sp>
        <p:nvSpPr>
          <p:cNvPr id="4" name="Slide Number Placeholder 3"/>
          <p:cNvSpPr>
            <a:spLocks noGrp="1"/>
          </p:cNvSpPr>
          <p:nvPr>
            <p:ph type="sldNum" sz="quarter" idx="10"/>
          </p:nvPr>
        </p:nvSpPr>
        <p:spPr/>
        <p:txBody>
          <a:bodyPr/>
          <a:lstStyle/>
          <a:p>
            <a:fld id="{8731FDDB-74AF-466F-B92E-1346EC410FDE}" type="slidenum">
              <a:rPr lang="en-GB" smtClean="0"/>
              <a:pPr/>
              <a:t>21</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Text Box 1"/>
          <p:cNvSpPr txBox="1">
            <a:spLocks noChangeArrowheads="1"/>
          </p:cNvSpPr>
          <p:nvPr/>
        </p:nvSpPr>
        <p:spPr bwMode="auto">
          <a:xfrm>
            <a:off x="1690" y="0"/>
            <a:ext cx="1688" cy="1818"/>
          </a:xfrm>
          <a:prstGeom prst="rect">
            <a:avLst/>
          </a:prstGeom>
          <a:solidFill>
            <a:srgbClr val="FFFFFF"/>
          </a:solidFill>
          <a:ln w="9525">
            <a:solidFill>
              <a:srgbClr val="000000"/>
            </a:solidFill>
            <a:miter lim="800000"/>
            <a:headEnd/>
            <a:tailEnd/>
          </a:ln>
        </p:spPr>
        <p:txBody>
          <a:bodyPr wrap="none" lIns="96981" tIns="48491" rIns="96981" bIns="48491" anchor="ctr">
            <a:prstTxWarp prst="textNoShape">
              <a:avLst/>
            </a:prstTxWarp>
          </a:bodyPr>
          <a:lstStyle/>
          <a:p>
            <a:endParaRPr lang="sv-SE"/>
          </a:p>
        </p:txBody>
      </p:sp>
      <p:sp>
        <p:nvSpPr>
          <p:cNvPr id="56323" name="Rectangle 2"/>
          <p:cNvSpPr>
            <a:spLocks noGrp="1" noChangeArrowheads="1"/>
          </p:cNvSpPr>
          <p:nvPr>
            <p:ph type="body"/>
          </p:nvPr>
        </p:nvSpPr>
        <p:spPr>
          <a:xfrm>
            <a:off x="680543" y="4721577"/>
            <a:ext cx="5446017" cy="4472690"/>
          </a:xfrm>
          <a:noFill/>
          <a:ln/>
        </p:spPr>
        <p:txBody>
          <a:bodyPr wrap="none" anchor="ctr"/>
          <a:lstStyle/>
          <a:p>
            <a:endParaRPr lang="en-US">
              <a:latin typeface="Times New Roman" charset="0"/>
              <a:ea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Page_Option 1">
    <p:bg>
      <p:bgPr>
        <a:solidFill>
          <a:schemeClr val="bg2"/>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0" y="-1"/>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sp>
        <p:nvSpPr>
          <p:cNvPr id="20" name="Rectangle 19"/>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100" b="1" dirty="0" smtClean="0">
                <a:solidFill>
                  <a:schemeClr val="accent6"/>
                </a:solidFill>
              </a:rPr>
              <a:t>Updating image</a:t>
            </a:r>
          </a:p>
          <a:p>
            <a:pPr algn="l"/>
            <a:r>
              <a:rPr lang="en-US" sz="1100" b="0" dirty="0" smtClean="0">
                <a:solidFill>
                  <a:schemeClr val="accent6"/>
                </a:solidFill>
              </a:rPr>
              <a:t>To update the background image:</a:t>
            </a:r>
          </a:p>
          <a:p>
            <a:pPr marL="177800" indent="-177800" algn="l">
              <a:buFont typeface="Arial" panose="020B0604020202020204" pitchFamily="34" charset="0"/>
              <a:buChar char="•"/>
            </a:pPr>
            <a:r>
              <a:rPr lang="en-US" sz="1100" b="0" dirty="0" smtClean="0">
                <a:solidFill>
                  <a:schemeClr val="accent6"/>
                </a:solidFill>
              </a:rPr>
              <a:t>Go to ‘View’</a:t>
            </a:r>
          </a:p>
          <a:p>
            <a:pPr marL="177800" indent="-177800" algn="l">
              <a:buFont typeface="Arial" panose="020B0604020202020204" pitchFamily="34" charset="0"/>
              <a:buChar char="•"/>
            </a:pPr>
            <a:r>
              <a:rPr lang="en-US" sz="1100" b="0" dirty="0" smtClean="0">
                <a:solidFill>
                  <a:schemeClr val="accent6"/>
                </a:solidFill>
              </a:rPr>
              <a:t>Select ‘Slide Master’</a:t>
            </a:r>
          </a:p>
          <a:p>
            <a:pPr marL="177800" indent="-177800" algn="l">
              <a:buFont typeface="Arial" panose="020B0604020202020204" pitchFamily="34" charset="0"/>
              <a:buChar char="•"/>
            </a:pPr>
            <a:r>
              <a:rPr lang="en-US" sz="1100" b="0" dirty="0" smtClean="0">
                <a:solidFill>
                  <a:schemeClr val="accent6"/>
                </a:solidFill>
              </a:rPr>
              <a:t>Select the page with the image</a:t>
            </a:r>
          </a:p>
          <a:p>
            <a:pPr marL="177800" indent="-177800" algn="l">
              <a:buFont typeface="Arial" panose="020B0604020202020204" pitchFamily="34" charset="0"/>
              <a:buChar char="•"/>
            </a:pPr>
            <a:r>
              <a:rPr lang="en-US" sz="1100" b="0" dirty="0" smtClean="0">
                <a:solidFill>
                  <a:schemeClr val="accent6"/>
                </a:solidFill>
              </a:rPr>
              <a:t>Right click on the image</a:t>
            </a:r>
            <a:r>
              <a:rPr lang="en-US" sz="1100" b="0" baseline="0" dirty="0" smtClean="0">
                <a:solidFill>
                  <a:schemeClr val="accent6"/>
                </a:solidFill>
              </a:rPr>
              <a:t> and select ‘C</a:t>
            </a:r>
            <a:r>
              <a:rPr lang="en-US" sz="1100" b="0" dirty="0" smtClean="0">
                <a:solidFill>
                  <a:schemeClr val="accent6"/>
                </a:solidFill>
              </a:rPr>
              <a:t>hange picture’</a:t>
            </a:r>
          </a:p>
          <a:p>
            <a:pPr marL="177800" indent="-177800" algn="l">
              <a:buFont typeface="Arial" panose="020B0604020202020204" pitchFamily="34" charset="0"/>
              <a:buChar char="•"/>
            </a:pPr>
            <a:r>
              <a:rPr lang="en-US" sz="1100" b="0" dirty="0" smtClean="0">
                <a:solidFill>
                  <a:schemeClr val="accent6"/>
                </a:solidFill>
              </a:rPr>
              <a:t>Navigate to the location with the new image</a:t>
            </a:r>
          </a:p>
          <a:p>
            <a:pPr marL="177800" indent="-177800" algn="l">
              <a:buFont typeface="Arial" panose="020B0604020202020204" pitchFamily="34" charset="0"/>
              <a:buChar char="•"/>
            </a:pPr>
            <a:r>
              <a:rPr lang="en-US" sz="1100" b="0" dirty="0" smtClean="0">
                <a:solidFill>
                  <a:schemeClr val="accent6"/>
                </a:solidFill>
              </a:rPr>
              <a:t>Select</a:t>
            </a:r>
            <a:r>
              <a:rPr lang="en-US" sz="1100" b="0" baseline="0" dirty="0" smtClean="0">
                <a:solidFill>
                  <a:schemeClr val="accent6"/>
                </a:solidFill>
              </a:rPr>
              <a:t> ‘insert’</a:t>
            </a:r>
          </a:p>
          <a:p>
            <a:pPr marL="177800" indent="-177800" algn="l">
              <a:buFont typeface="Arial" panose="020B0604020202020204" pitchFamily="34" charset="0"/>
              <a:buChar char="•"/>
            </a:pPr>
            <a:endParaRPr lang="en-US" sz="1100" b="0" kern="1200" baseline="0" dirty="0" smtClean="0">
              <a:solidFill>
                <a:schemeClr val="accent6"/>
              </a:solidFill>
              <a:latin typeface="+mn-lt"/>
              <a:ea typeface="+mn-ea"/>
              <a:cs typeface="+mn-cs"/>
            </a:endParaRPr>
          </a:p>
          <a:p>
            <a:pPr marL="0" indent="0" algn="l">
              <a:buFontTx/>
              <a:buNone/>
            </a:pPr>
            <a:r>
              <a:rPr lang="en-US" sz="1100" b="0" kern="1200" dirty="0" smtClean="0">
                <a:solidFill>
                  <a:schemeClr val="accent6"/>
                </a:solidFill>
                <a:latin typeface="+mn-lt"/>
                <a:ea typeface="+mn-ea"/>
                <a:cs typeface="+mn-cs"/>
              </a:rPr>
              <a:t>Please note the new image needs to be at least 19cm x 27.5cm to fit the area. If the image does not fit you will need to manually manipulate the image to fit</a:t>
            </a:r>
          </a:p>
        </p:txBody>
      </p:sp>
      <p:grpSp>
        <p:nvGrpSpPr>
          <p:cNvPr id="21" name="Group 20"/>
          <p:cNvGrpSpPr/>
          <p:nvPr userDrawn="1"/>
        </p:nvGrpSpPr>
        <p:grpSpPr>
          <a:xfrm>
            <a:off x="4923991" y="-3361"/>
            <a:ext cx="4490137" cy="3258955"/>
            <a:chOff x="4891355" y="-10176"/>
            <a:chExt cx="4490137" cy="3258955"/>
          </a:xfrm>
        </p:grpSpPr>
        <p:sp>
          <p:nvSpPr>
            <p:cNvPr id="22"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22"/>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4" name="Title 1"/>
          <p:cNvSpPr>
            <a:spLocks noGrp="1"/>
          </p:cNvSpPr>
          <p:nvPr>
            <p:ph type="title"/>
          </p:nvPr>
        </p:nvSpPr>
        <p:spPr>
          <a:xfrm>
            <a:off x="5167253" y="507606"/>
            <a:ext cx="4003613" cy="649049"/>
          </a:xfrm>
        </p:spPr>
        <p:txBody>
          <a:bodyPr/>
          <a:lstStyle>
            <a:lvl1pPr>
              <a:defRPr sz="2300">
                <a:solidFill>
                  <a:schemeClr val="accent5"/>
                </a:solidFill>
              </a:defRPr>
            </a:lvl1pPr>
          </a:lstStyle>
          <a:p>
            <a:r>
              <a:rPr lang="en-US" smtClean="0"/>
              <a:t>Click to edit Master title style</a:t>
            </a:r>
            <a:endParaRPr lang="en-GB" dirty="0"/>
          </a:p>
        </p:txBody>
      </p:sp>
      <p:sp>
        <p:nvSpPr>
          <p:cNvPr id="15" name="Text Placeholder 3"/>
          <p:cNvSpPr>
            <a:spLocks noGrp="1"/>
          </p:cNvSpPr>
          <p:nvPr>
            <p:ph type="body" sz="quarter" idx="12"/>
          </p:nvPr>
        </p:nvSpPr>
        <p:spPr>
          <a:xfrm>
            <a:off x="5167222" y="1274763"/>
            <a:ext cx="4003675" cy="630942"/>
          </a:xfrm>
        </p:spPr>
        <p:txBody>
          <a:bodyPr/>
          <a:lstStyle>
            <a:lvl1pPr>
              <a:defRPr sz="2000" b="0">
                <a:solidFill>
                  <a:schemeClr val="accent2"/>
                </a:solidFill>
                <a:latin typeface="+mn-lt"/>
              </a:defRPr>
            </a:lvl1pPr>
            <a:lvl2pPr>
              <a:defRPr sz="1600">
                <a:solidFill>
                  <a:schemeClr val="accent2"/>
                </a:solidFill>
              </a:defRPr>
            </a:lvl2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421274876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xmlns:mv="urn:schemas-microsoft-com:mac:vml" xmlns:mc="http://schemas.openxmlformats.org/markup-compatibility/2006">
        <p15:guide id="1" pos="107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2"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chemeClr val="accent6">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10" name="Title 9"/>
          <p:cNvSpPr>
            <a:spLocks noGrp="1"/>
          </p:cNvSpPr>
          <p:nvPr>
            <p:ph type="title"/>
          </p:nvPr>
        </p:nvSpPr>
        <p:spPr/>
        <p:txBody>
          <a:bodyPr/>
          <a:lstStyle>
            <a:lvl1pPr>
              <a:defRPr>
                <a:solidFill>
                  <a:schemeClr val="bg1"/>
                </a:solidFill>
              </a:defRPr>
            </a:lvl1pPr>
          </a:lstStyle>
          <a:p>
            <a:r>
              <a:rPr lang="en-US" smtClean="0"/>
              <a:t>Click to edit Master title style</a:t>
            </a:r>
            <a:endParaRPr lang="en-GB"/>
          </a:p>
        </p:txBody>
      </p:sp>
    </p:spTree>
    <p:extLst>
      <p:ext uri="{BB962C8B-B14F-4D97-AF65-F5344CB8AC3E}">
        <p14:creationId xmlns:p14="http://schemas.microsoft.com/office/powerpoint/2010/main" val="372150043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xmlns:mv="urn:schemas-microsoft-com:mac:vml" xmlns:mc="http://schemas.openxmlformats.org/markup-compatibility/2006">
        <p15:guide id="1" pos="107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divider 4">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6EB5E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2"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8CC4E7"/>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8" name="Title 7"/>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3018093619"/>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xmlns:mv="urn:schemas-microsoft-com:mac:vml" xmlns:mc="http://schemas.openxmlformats.org/markup-compatibility/2006">
        <p15:guide id="1" pos="107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divider 5">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F8A05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2"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F9B479"/>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F5822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8" name="Title 7"/>
          <p:cNvSpPr>
            <a:spLocks noGrp="1"/>
          </p:cNvSpPr>
          <p:nvPr>
            <p:ph type="title"/>
          </p:nvPr>
        </p:nvSpPr>
        <p:spPr/>
        <p:txBody>
          <a:bodyPr/>
          <a:lstStyle>
            <a:lvl1pPr>
              <a:defRPr>
                <a:solidFill>
                  <a:schemeClr val="bg1"/>
                </a:solidFill>
              </a:defRPr>
            </a:lvl1pPr>
          </a:lstStyle>
          <a:p>
            <a:r>
              <a:rPr lang="en-US" smtClean="0"/>
              <a:t>Click to edit Master title style</a:t>
            </a:r>
            <a:endParaRPr lang="en-GB"/>
          </a:p>
        </p:txBody>
      </p:sp>
    </p:spTree>
    <p:extLst>
      <p:ext uri="{BB962C8B-B14F-4D97-AF65-F5344CB8AC3E}">
        <p14:creationId xmlns:p14="http://schemas.microsoft.com/office/powerpoint/2010/main" val="7652623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xmlns:mv="urn:schemas-microsoft-com:mac:vml" xmlns:mc="http://schemas.openxmlformats.org/markup-compatibility/2006">
        <p15:guide id="1" pos="107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divider 6">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D3E26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1"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DCE88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C4D82E"/>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5" name="Title 4"/>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128678353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xmlns:mv="urn:schemas-microsoft-com:mac:vml" xmlns:mc="http://schemas.openxmlformats.org/markup-compatibility/2006">
        <p15:guide id="1" pos="107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divider 7">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AE9DC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1"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BFB1D5"/>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937CB9"/>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8" name="Title 7"/>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379479650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xmlns:mv="urn:schemas-microsoft-com:mac:vml" xmlns:mc="http://schemas.openxmlformats.org/markup-compatibility/2006">
        <p15:guide id="1" pos="107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divider 8">
    <p:bg>
      <p:bgPr>
        <a:solidFill>
          <a:schemeClr val="bg2"/>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906000" cy="6858000"/>
          </a:xfrm>
          <a:prstGeom prst="rect">
            <a:avLst/>
          </a:prstGeom>
          <a:solidFill>
            <a:srgbClr val="4FC2B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9" name="Isosceles Triangle 2"/>
          <p:cNvSpPr/>
          <p:nvPr userDrawn="1"/>
        </p:nvSpPr>
        <p:spPr>
          <a:xfrm rot="16200000">
            <a:off x="6039138" y="2452979"/>
            <a:ext cx="2824488" cy="4909235"/>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 name="connsiteX0" fmla="*/ 0 w 2771777"/>
              <a:gd name="connsiteY0" fmla="*/ 4817619 h 4817619"/>
              <a:gd name="connsiteX1" fmla="*/ 1400087 w 2771777"/>
              <a:gd name="connsiteY1" fmla="*/ 0 h 4817619"/>
              <a:gd name="connsiteX2" fmla="*/ 2771777 w 2771777"/>
              <a:gd name="connsiteY2" fmla="*/ 4817619 h 4817619"/>
              <a:gd name="connsiteX3" fmla="*/ 0 w 2771777"/>
              <a:gd name="connsiteY3" fmla="*/ 4817619 h 4817619"/>
            </a:gdLst>
            <a:ahLst/>
            <a:cxnLst>
              <a:cxn ang="0">
                <a:pos x="connsiteX0" y="connsiteY0"/>
              </a:cxn>
              <a:cxn ang="0">
                <a:pos x="connsiteX1" y="connsiteY1"/>
              </a:cxn>
              <a:cxn ang="0">
                <a:pos x="connsiteX2" y="connsiteY2"/>
              </a:cxn>
              <a:cxn ang="0">
                <a:pos x="connsiteX3" y="connsiteY3"/>
              </a:cxn>
            </a:cxnLst>
            <a:rect l="l" t="t" r="r" b="b"/>
            <a:pathLst>
              <a:path w="2771777" h="4817619">
                <a:moveTo>
                  <a:pt x="0" y="4817619"/>
                </a:moveTo>
                <a:lnTo>
                  <a:pt x="1400087" y="0"/>
                </a:lnTo>
                <a:lnTo>
                  <a:pt x="2771777" y="4817619"/>
                </a:lnTo>
                <a:lnTo>
                  <a:pt x="0" y="4817619"/>
                </a:lnTo>
                <a:close/>
              </a:path>
            </a:pathLst>
          </a:custGeom>
          <a:solidFill>
            <a:srgbClr val="66D5D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
        <p:nvSpPr>
          <p:cNvPr id="4"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00B8B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8" name="Title 7"/>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322823280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xmlns:mv="urn:schemas-microsoft-com:mac:vml" xmlns:mc="http://schemas.openxmlformats.org/markup-compatibility/2006">
        <p15:guide id="1" pos="107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825500" y="1436688"/>
            <a:ext cx="8239126" cy="1692771"/>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Title 11"/>
          <p:cNvSpPr>
            <a:spLocks noGrp="1"/>
          </p:cNvSpPr>
          <p:nvPr>
            <p:ph type="title"/>
          </p:nvPr>
        </p:nvSpPr>
        <p:spPr>
          <a:xfrm>
            <a:off x="825500" y="538163"/>
            <a:ext cx="8239126" cy="370558"/>
          </a:xfrm>
        </p:spPr>
        <p:txBody>
          <a:bodyPr/>
          <a:lstStyle/>
          <a:p>
            <a:r>
              <a:rPr lang="en-US" smtClean="0"/>
              <a:t>Click to edit Master title style</a:t>
            </a:r>
            <a:endParaRPr lang="en-GB"/>
          </a:p>
        </p:txBody>
      </p:sp>
    </p:spTree>
    <p:extLst>
      <p:ext uri="{BB962C8B-B14F-4D97-AF65-F5344CB8AC3E}">
        <p14:creationId xmlns:p14="http://schemas.microsoft.com/office/powerpoint/2010/main" val="247404749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column + image">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5111856" y="1436688"/>
            <a:ext cx="3945600" cy="4303712"/>
          </a:xfrm>
        </p:spPr>
        <p:txBody>
          <a:bodyPr/>
          <a:lstStyle/>
          <a:p>
            <a:r>
              <a:rPr lang="en-US" smtClean="0"/>
              <a:t>Click icon to add picture</a:t>
            </a:r>
            <a:endParaRPr lang="en-GB" dirty="0"/>
          </a:p>
        </p:txBody>
      </p:sp>
      <p:sp>
        <p:nvSpPr>
          <p:cNvPr id="4" name="Title 3"/>
          <p:cNvSpPr>
            <a:spLocks noGrp="1"/>
          </p:cNvSpPr>
          <p:nvPr>
            <p:ph type="title"/>
          </p:nvPr>
        </p:nvSpPr>
        <p:spPr>
          <a:xfrm>
            <a:off x="825500" y="538163"/>
            <a:ext cx="8239126" cy="370558"/>
          </a:xfrm>
        </p:spPr>
        <p:txBody>
          <a:bodyPr/>
          <a:lstStyle/>
          <a:p>
            <a:r>
              <a:rPr lang="en-US" smtClean="0"/>
              <a:t>Click to edit Master title style</a:t>
            </a:r>
            <a:endParaRPr lang="en-GB"/>
          </a:p>
        </p:txBody>
      </p:sp>
      <p:sp>
        <p:nvSpPr>
          <p:cNvPr id="8" name="Text Placeholder 10"/>
          <p:cNvSpPr>
            <a:spLocks noGrp="1"/>
          </p:cNvSpPr>
          <p:nvPr>
            <p:ph type="body" sz="quarter" idx="14"/>
          </p:nvPr>
        </p:nvSpPr>
        <p:spPr>
          <a:xfrm>
            <a:off x="825500" y="1436688"/>
            <a:ext cx="3945600" cy="1692771"/>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19499011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8" name="Text Placeholder 10"/>
          <p:cNvSpPr>
            <a:spLocks noGrp="1"/>
          </p:cNvSpPr>
          <p:nvPr>
            <p:ph type="body" sz="quarter" idx="14"/>
          </p:nvPr>
        </p:nvSpPr>
        <p:spPr>
          <a:xfrm>
            <a:off x="825253" y="1436688"/>
            <a:ext cx="3944548" cy="1692771"/>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10"/>
          <p:cNvSpPr>
            <a:spLocks noGrp="1"/>
          </p:cNvSpPr>
          <p:nvPr>
            <p:ph type="body" sz="quarter" idx="15"/>
          </p:nvPr>
        </p:nvSpPr>
        <p:spPr>
          <a:xfrm>
            <a:off x="5120079" y="1436688"/>
            <a:ext cx="3944548" cy="1692771"/>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2" name="Title 11"/>
          <p:cNvSpPr>
            <a:spLocks noGrp="1"/>
          </p:cNvSpPr>
          <p:nvPr>
            <p:ph type="title"/>
          </p:nvPr>
        </p:nvSpPr>
        <p:spPr>
          <a:xfrm>
            <a:off x="825500" y="538163"/>
            <a:ext cx="8239126" cy="370558"/>
          </a:xfrm>
        </p:spPr>
        <p:txBody>
          <a:bodyPr/>
          <a:lstStyle/>
          <a:p>
            <a:r>
              <a:rPr lang="en-US" smtClean="0"/>
              <a:t>Click to edit Master title style</a:t>
            </a:r>
            <a:endParaRPr lang="en-GB" dirty="0"/>
          </a:p>
        </p:txBody>
      </p:sp>
    </p:spTree>
    <p:extLst>
      <p:ext uri="{BB962C8B-B14F-4D97-AF65-F5344CB8AC3E}">
        <p14:creationId xmlns:p14="http://schemas.microsoft.com/office/powerpoint/2010/main" val="271062153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a:xfrm>
            <a:off x="825500" y="538163"/>
            <a:ext cx="8239126" cy="370558"/>
          </a:xfrm>
        </p:spPr>
        <p:txBody>
          <a:bodyPr/>
          <a:lstStyle/>
          <a:p>
            <a:r>
              <a:rPr lang="en-US" smtClean="0"/>
              <a:t>Click to edit Master title style</a:t>
            </a:r>
            <a:endParaRPr lang="en-GB"/>
          </a:p>
        </p:txBody>
      </p:sp>
      <p:sp>
        <p:nvSpPr>
          <p:cNvPr id="8" name="Text Placeholder 10"/>
          <p:cNvSpPr>
            <a:spLocks noGrp="1"/>
          </p:cNvSpPr>
          <p:nvPr>
            <p:ph type="body" sz="quarter" idx="14"/>
          </p:nvPr>
        </p:nvSpPr>
        <p:spPr>
          <a:xfrm>
            <a:off x="825500" y="1436688"/>
            <a:ext cx="2501900"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10"/>
          <p:cNvSpPr>
            <a:spLocks noGrp="1"/>
          </p:cNvSpPr>
          <p:nvPr>
            <p:ph type="body" sz="quarter" idx="15"/>
          </p:nvPr>
        </p:nvSpPr>
        <p:spPr>
          <a:xfrm>
            <a:off x="3687763" y="1436688"/>
            <a:ext cx="2501900"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Text Placeholder 10"/>
          <p:cNvSpPr>
            <a:spLocks noGrp="1"/>
          </p:cNvSpPr>
          <p:nvPr>
            <p:ph type="body" sz="quarter" idx="16"/>
          </p:nvPr>
        </p:nvSpPr>
        <p:spPr>
          <a:xfrm>
            <a:off x="6550025" y="1436688"/>
            <a:ext cx="2501900"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8120650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Page_Option 1">
    <p:bg>
      <p:bgPr>
        <a:solidFill>
          <a:schemeClr val="bg1"/>
        </a:solidFill>
        <a:effectLst/>
      </p:bgPr>
    </p:bg>
    <p:spTree>
      <p:nvGrpSpPr>
        <p:cNvPr id="1" name=""/>
        <p:cNvGrpSpPr/>
        <p:nvPr/>
      </p:nvGrpSpPr>
      <p:grpSpPr>
        <a:xfrm>
          <a:off x="0" y="0"/>
          <a:ext cx="0" cy="0"/>
          <a:chOff x="0" y="0"/>
          <a:chExt cx="0" cy="0"/>
        </a:xfrm>
      </p:grpSpPr>
      <p:pic>
        <p:nvPicPr>
          <p:cNvPr id="1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0" y="-1"/>
            <a:ext cx="990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grpSp>
        <p:nvGrpSpPr>
          <p:cNvPr id="21" name="Group 20"/>
          <p:cNvGrpSpPr/>
          <p:nvPr userDrawn="1"/>
        </p:nvGrpSpPr>
        <p:grpSpPr>
          <a:xfrm>
            <a:off x="4923991" y="-3361"/>
            <a:ext cx="4490137" cy="3258955"/>
            <a:chOff x="4891355" y="-10176"/>
            <a:chExt cx="4490137" cy="3258955"/>
          </a:xfrm>
        </p:grpSpPr>
        <p:sp>
          <p:nvSpPr>
            <p:cNvPr id="22"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22"/>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4" name="Title 1"/>
          <p:cNvSpPr>
            <a:spLocks noGrp="1"/>
          </p:cNvSpPr>
          <p:nvPr>
            <p:ph type="title"/>
          </p:nvPr>
        </p:nvSpPr>
        <p:spPr>
          <a:xfrm>
            <a:off x="5167253" y="507606"/>
            <a:ext cx="4003613" cy="649049"/>
          </a:xfrm>
        </p:spPr>
        <p:txBody>
          <a:bodyPr/>
          <a:lstStyle>
            <a:lvl1pPr>
              <a:defRPr sz="2300">
                <a:solidFill>
                  <a:schemeClr val="accent5"/>
                </a:solidFill>
              </a:defRPr>
            </a:lvl1pPr>
          </a:lstStyle>
          <a:p>
            <a:r>
              <a:rPr lang="en-US" smtClean="0"/>
              <a:t>Click to edit Master title style</a:t>
            </a:r>
            <a:endParaRPr lang="en-GB" dirty="0"/>
          </a:p>
        </p:txBody>
      </p:sp>
      <p:sp>
        <p:nvSpPr>
          <p:cNvPr id="15" name="Text Placeholder 3"/>
          <p:cNvSpPr>
            <a:spLocks noGrp="1"/>
          </p:cNvSpPr>
          <p:nvPr>
            <p:ph type="body" sz="quarter" idx="12"/>
          </p:nvPr>
        </p:nvSpPr>
        <p:spPr>
          <a:xfrm>
            <a:off x="5167222" y="1274763"/>
            <a:ext cx="4003675" cy="630942"/>
          </a:xfrm>
        </p:spPr>
        <p:txBody>
          <a:bodyPr/>
          <a:lstStyle>
            <a:lvl1pPr>
              <a:defRPr sz="2000" b="0">
                <a:solidFill>
                  <a:schemeClr val="accent2"/>
                </a:solidFill>
                <a:latin typeface="+mn-lt"/>
              </a:defRPr>
            </a:lvl1pPr>
            <a:lvl2pPr>
              <a:defRPr sz="1600">
                <a:solidFill>
                  <a:schemeClr val="accent2"/>
                </a:solidFill>
              </a:defRPr>
            </a:lvl2pPr>
          </a:lstStyle>
          <a:p>
            <a:pPr lvl="0"/>
            <a:r>
              <a:rPr lang="en-US" smtClean="0"/>
              <a:t>Click to edit Master text styles</a:t>
            </a:r>
          </a:p>
          <a:p>
            <a:pPr lvl="1"/>
            <a:r>
              <a:rPr lang="en-US" smtClean="0"/>
              <a:t>Second level</a:t>
            </a:r>
          </a:p>
        </p:txBody>
      </p:sp>
      <p:sp>
        <p:nvSpPr>
          <p:cNvPr id="11" name="Rectangle 10"/>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100" b="1" dirty="0" smtClean="0">
                <a:solidFill>
                  <a:schemeClr val="accent6"/>
                </a:solidFill>
              </a:rPr>
              <a:t>Updating image</a:t>
            </a:r>
          </a:p>
          <a:p>
            <a:pPr algn="l"/>
            <a:r>
              <a:rPr lang="en-US" sz="1100" b="0" dirty="0" smtClean="0">
                <a:solidFill>
                  <a:schemeClr val="accent6"/>
                </a:solidFill>
              </a:rPr>
              <a:t>To update the background image:</a:t>
            </a:r>
          </a:p>
          <a:p>
            <a:pPr marL="177800" indent="-177800" algn="l">
              <a:buFont typeface="Arial" panose="020B0604020202020204" pitchFamily="34" charset="0"/>
              <a:buChar char="•"/>
            </a:pPr>
            <a:r>
              <a:rPr lang="en-US" sz="1100" b="0" dirty="0" smtClean="0">
                <a:solidFill>
                  <a:schemeClr val="accent6"/>
                </a:solidFill>
              </a:rPr>
              <a:t>Go to ‘View’</a:t>
            </a:r>
          </a:p>
          <a:p>
            <a:pPr marL="177800" indent="-177800" algn="l">
              <a:buFont typeface="Arial" panose="020B0604020202020204" pitchFamily="34" charset="0"/>
              <a:buChar char="•"/>
            </a:pPr>
            <a:r>
              <a:rPr lang="en-US" sz="1100" b="0" dirty="0" smtClean="0">
                <a:solidFill>
                  <a:schemeClr val="accent6"/>
                </a:solidFill>
              </a:rPr>
              <a:t>Select ‘Slide Master’</a:t>
            </a:r>
          </a:p>
          <a:p>
            <a:pPr marL="177800" indent="-177800" algn="l">
              <a:buFont typeface="Arial" panose="020B0604020202020204" pitchFamily="34" charset="0"/>
              <a:buChar char="•"/>
            </a:pPr>
            <a:r>
              <a:rPr lang="en-US" sz="1100" b="0" dirty="0" smtClean="0">
                <a:solidFill>
                  <a:schemeClr val="accent6"/>
                </a:solidFill>
              </a:rPr>
              <a:t>Select the page with the image</a:t>
            </a:r>
          </a:p>
          <a:p>
            <a:pPr marL="177800" indent="-177800" algn="l">
              <a:buFont typeface="Arial" panose="020B0604020202020204" pitchFamily="34" charset="0"/>
              <a:buChar char="•"/>
            </a:pPr>
            <a:r>
              <a:rPr lang="en-US" sz="1100" b="0" dirty="0" smtClean="0">
                <a:solidFill>
                  <a:schemeClr val="accent6"/>
                </a:solidFill>
              </a:rPr>
              <a:t>Right click on the image</a:t>
            </a:r>
            <a:r>
              <a:rPr lang="en-US" sz="1100" b="0" baseline="0" dirty="0" smtClean="0">
                <a:solidFill>
                  <a:schemeClr val="accent6"/>
                </a:solidFill>
              </a:rPr>
              <a:t> and select ‘C</a:t>
            </a:r>
            <a:r>
              <a:rPr lang="en-US" sz="1100" b="0" dirty="0" smtClean="0">
                <a:solidFill>
                  <a:schemeClr val="accent6"/>
                </a:solidFill>
              </a:rPr>
              <a:t>hange picture’</a:t>
            </a:r>
          </a:p>
          <a:p>
            <a:pPr marL="177800" indent="-177800" algn="l">
              <a:buFont typeface="Arial" panose="020B0604020202020204" pitchFamily="34" charset="0"/>
              <a:buChar char="•"/>
            </a:pPr>
            <a:r>
              <a:rPr lang="en-US" sz="1100" b="0" dirty="0" smtClean="0">
                <a:solidFill>
                  <a:schemeClr val="accent6"/>
                </a:solidFill>
              </a:rPr>
              <a:t>Navigate to the location with the new image</a:t>
            </a:r>
          </a:p>
          <a:p>
            <a:pPr marL="177800" indent="-177800" algn="l">
              <a:buFont typeface="Arial" panose="020B0604020202020204" pitchFamily="34" charset="0"/>
              <a:buChar char="•"/>
            </a:pPr>
            <a:r>
              <a:rPr lang="en-US" sz="1100" b="0" dirty="0" smtClean="0">
                <a:solidFill>
                  <a:schemeClr val="accent6"/>
                </a:solidFill>
              </a:rPr>
              <a:t>Select</a:t>
            </a:r>
            <a:r>
              <a:rPr lang="en-US" sz="1100" b="0" baseline="0" dirty="0" smtClean="0">
                <a:solidFill>
                  <a:schemeClr val="accent6"/>
                </a:solidFill>
              </a:rPr>
              <a:t> ‘insert’</a:t>
            </a:r>
          </a:p>
          <a:p>
            <a:pPr marL="177800" indent="-177800" algn="l">
              <a:buFont typeface="Arial" panose="020B0604020202020204" pitchFamily="34" charset="0"/>
              <a:buChar char="•"/>
            </a:pPr>
            <a:endParaRPr lang="en-US" sz="1100" b="0" kern="1200" baseline="0" dirty="0" smtClean="0">
              <a:solidFill>
                <a:schemeClr val="accent6"/>
              </a:solidFill>
              <a:latin typeface="+mn-lt"/>
              <a:ea typeface="+mn-ea"/>
              <a:cs typeface="+mn-cs"/>
            </a:endParaRPr>
          </a:p>
          <a:p>
            <a:pPr marL="0" indent="0" algn="l">
              <a:buFontTx/>
              <a:buNone/>
            </a:pPr>
            <a:r>
              <a:rPr lang="en-US" sz="1100" b="0" kern="1200" dirty="0" smtClean="0">
                <a:solidFill>
                  <a:schemeClr val="accent6"/>
                </a:solidFill>
                <a:latin typeface="+mn-lt"/>
                <a:ea typeface="+mn-ea"/>
                <a:cs typeface="+mn-cs"/>
              </a:rPr>
              <a:t>Please note the new image needs to be at least 19cm x 27.5cm to fit the area. If the image does not fit you will need to manually manipulate the image to fit</a:t>
            </a:r>
          </a:p>
        </p:txBody>
      </p:sp>
    </p:spTree>
    <p:extLst>
      <p:ext uri="{BB962C8B-B14F-4D97-AF65-F5344CB8AC3E}">
        <p14:creationId xmlns:p14="http://schemas.microsoft.com/office/powerpoint/2010/main" val="3815045339"/>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xmlns:mv="urn:schemas-microsoft-com:mac:vml" xmlns:mc="http://schemas.openxmlformats.org/markup-compatibility/2006">
        <p15:guide id="1" pos="107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825500" y="538163"/>
            <a:ext cx="8239126" cy="370558"/>
          </a:xfrm>
        </p:spPr>
        <p:txBody>
          <a:bodyPr/>
          <a:lstStyle/>
          <a:p>
            <a:r>
              <a:rPr lang="en-US" smtClean="0"/>
              <a:t>Click to edit Master title style</a:t>
            </a:r>
            <a:endParaRPr lang="en-GB" dirty="0"/>
          </a:p>
        </p:txBody>
      </p:sp>
    </p:spTree>
    <p:extLst>
      <p:ext uri="{BB962C8B-B14F-4D97-AF65-F5344CB8AC3E}">
        <p14:creationId xmlns:p14="http://schemas.microsoft.com/office/powerpoint/2010/main" val="361108492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ackpage 1">
    <p:bg>
      <p:bgPr>
        <a:solidFill>
          <a:schemeClr val="bg1"/>
        </a:solidFill>
        <a:effectLst/>
      </p:bgPr>
    </p:bg>
    <p:spTree>
      <p:nvGrpSpPr>
        <p:cNvPr id="1" name=""/>
        <p:cNvGrpSpPr/>
        <p:nvPr/>
      </p:nvGrpSpPr>
      <p:grpSpPr>
        <a:xfrm>
          <a:off x="0" y="0"/>
          <a:ext cx="0" cy="0"/>
          <a:chOff x="0" y="0"/>
          <a:chExt cx="0" cy="0"/>
        </a:xfrm>
      </p:grpSpPr>
      <p:sp>
        <p:nvSpPr>
          <p:cNvPr id="11"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2" name="Title 1"/>
          <p:cNvSpPr>
            <a:spLocks noGrp="1"/>
          </p:cNvSpPr>
          <p:nvPr>
            <p:ph type="title" hasCustomPrompt="1"/>
          </p:nvPr>
        </p:nvSpPr>
        <p:spPr>
          <a:xfrm>
            <a:off x="825501" y="563563"/>
            <a:ext cx="8239126" cy="370558"/>
          </a:xfrm>
        </p:spPr>
        <p:txBody>
          <a:bodyPr/>
          <a:lstStyle>
            <a:lvl1pPr>
              <a:lnSpc>
                <a:spcPct val="85000"/>
              </a:lnSpc>
              <a:defRPr sz="3600" b="1" baseline="0">
                <a:solidFill>
                  <a:schemeClr val="bg1"/>
                </a:solidFill>
              </a:defRPr>
            </a:lvl1pPr>
          </a:lstStyle>
          <a:p>
            <a:r>
              <a:rPr lang="en-US" dirty="0" smtClean="0"/>
              <a:t>Sign off slide</a:t>
            </a:r>
            <a:endParaRPr lang="en-GB" dirty="0"/>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8" name="Text Placeholder 10"/>
          <p:cNvSpPr>
            <a:spLocks noGrp="1"/>
          </p:cNvSpPr>
          <p:nvPr>
            <p:ph type="body" sz="quarter" idx="14"/>
          </p:nvPr>
        </p:nvSpPr>
        <p:spPr>
          <a:xfrm>
            <a:off x="825500" y="1412875"/>
            <a:ext cx="5613400" cy="1957459"/>
          </a:xfrm>
        </p:spPr>
        <p:txBody>
          <a:bodyPr wrap="square">
            <a:spAutoFit/>
          </a:bodyPr>
          <a:lstStyle>
            <a:lvl1pPr>
              <a:lnSpc>
                <a:spcPct val="105000"/>
              </a:lnSpc>
              <a:spcAft>
                <a:spcPts val="1800"/>
              </a:spcAft>
              <a:defRPr sz="2200" b="0">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sp>
        <p:nvSpPr>
          <p:cNvPr id="13" name="Rectangle 12"/>
          <p:cNvSpPr/>
          <p:nvPr userDrawn="1"/>
        </p:nvSpPr>
        <p:spPr>
          <a:xfrm>
            <a:off x="825500" y="6216706"/>
            <a:ext cx="2090316" cy="153888"/>
          </a:xfrm>
          <a:prstGeom prst="rect">
            <a:avLst/>
          </a:prstGeom>
        </p:spPr>
        <p:txBody>
          <a:bodyPr wrap="none" lIns="0" tIns="0" rIns="0" bIns="0">
            <a:noAutofit/>
          </a:bodyPr>
          <a:lstStyle/>
          <a:p>
            <a:r>
              <a:rPr lang="en-GB" sz="1000" dirty="0" smtClean="0"/>
              <a:t>[Title for presentation / Date to go here]</a:t>
            </a:r>
          </a:p>
        </p:txBody>
      </p:sp>
    </p:spTree>
    <p:extLst>
      <p:ext uri="{BB962C8B-B14F-4D97-AF65-F5344CB8AC3E}">
        <p14:creationId xmlns:p14="http://schemas.microsoft.com/office/powerpoint/2010/main" val="39253344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xmlns:mv="urn:schemas-microsoft-com:mac:vml" xmlns:mc="http://schemas.openxmlformats.org/markup-compatibility/2006">
        <p15:guide id="1" pos="1079"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ckpage 2">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bwMode="gray">
          <a:xfrm>
            <a:off x="6038850" y="5848350"/>
            <a:ext cx="3867150" cy="1009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4" name="Freeform 5"/>
          <p:cNvSpPr>
            <a:spLocks/>
          </p:cNvSpPr>
          <p:nvPr userDrawn="1"/>
        </p:nvSpPr>
        <p:spPr bwMode="auto">
          <a:xfrm>
            <a:off x="552450" y="-9526"/>
            <a:ext cx="9353550" cy="5969046"/>
          </a:xfrm>
          <a:custGeom>
            <a:avLst/>
            <a:gdLst>
              <a:gd name="T0" fmla="*/ 0 w 2952"/>
              <a:gd name="T1" fmla="*/ 0 h 1880"/>
              <a:gd name="T2" fmla="*/ 0 w 2952"/>
              <a:gd name="T3" fmla="*/ 1676 h 1880"/>
              <a:gd name="T4" fmla="*/ 63 w 2952"/>
              <a:gd name="T5" fmla="*/ 1824 h 1880"/>
              <a:gd name="T6" fmla="*/ 169 w 2952"/>
              <a:gd name="T7" fmla="*/ 1875 h 1880"/>
              <a:gd name="T8" fmla="*/ 244 w 2952"/>
              <a:gd name="T9" fmla="*/ 1870 h 1880"/>
              <a:gd name="T10" fmla="*/ 2952 w 2952"/>
              <a:gd name="T11" fmla="*/ 1103 h 1880"/>
            </a:gdLst>
            <a:ahLst/>
            <a:cxnLst>
              <a:cxn ang="0">
                <a:pos x="T0" y="T1"/>
              </a:cxn>
              <a:cxn ang="0">
                <a:pos x="T2" y="T3"/>
              </a:cxn>
              <a:cxn ang="0">
                <a:pos x="T4" y="T5"/>
              </a:cxn>
              <a:cxn ang="0">
                <a:pos x="T6" y="T7"/>
              </a:cxn>
              <a:cxn ang="0">
                <a:pos x="T8" y="T9"/>
              </a:cxn>
              <a:cxn ang="0">
                <a:pos x="T10" y="T11"/>
              </a:cxn>
            </a:cxnLst>
            <a:rect l="0" t="0" r="r" b="b"/>
            <a:pathLst>
              <a:path w="2952" h="1880">
                <a:moveTo>
                  <a:pt x="0" y="0"/>
                </a:moveTo>
                <a:cubicBezTo>
                  <a:pt x="0" y="1676"/>
                  <a:pt x="0" y="1676"/>
                  <a:pt x="0" y="1676"/>
                </a:cubicBezTo>
                <a:cubicBezTo>
                  <a:pt x="1" y="1712"/>
                  <a:pt x="19" y="1785"/>
                  <a:pt x="63" y="1824"/>
                </a:cubicBezTo>
                <a:cubicBezTo>
                  <a:pt x="106" y="1863"/>
                  <a:pt x="140" y="1871"/>
                  <a:pt x="169" y="1875"/>
                </a:cubicBezTo>
                <a:cubicBezTo>
                  <a:pt x="197" y="1880"/>
                  <a:pt x="230" y="1871"/>
                  <a:pt x="244" y="1870"/>
                </a:cubicBezTo>
                <a:cubicBezTo>
                  <a:pt x="2952" y="1103"/>
                  <a:pt x="2952" y="1103"/>
                  <a:pt x="2952" y="1103"/>
                </a:cubicBezTo>
              </a:path>
            </a:pathLst>
          </a:custGeom>
          <a:noFill/>
          <a:ln w="1905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sp>
        <p:nvSpPr>
          <p:cNvPr id="2" name="Title 1"/>
          <p:cNvSpPr>
            <a:spLocks noGrp="1"/>
          </p:cNvSpPr>
          <p:nvPr>
            <p:ph type="title" hasCustomPrompt="1"/>
          </p:nvPr>
        </p:nvSpPr>
        <p:spPr>
          <a:xfrm>
            <a:off x="825501" y="563563"/>
            <a:ext cx="8239126" cy="370558"/>
          </a:xfrm>
        </p:spPr>
        <p:txBody>
          <a:bodyPr/>
          <a:lstStyle>
            <a:lvl1pPr>
              <a:lnSpc>
                <a:spcPct val="85000"/>
              </a:lnSpc>
              <a:defRPr sz="3600" b="1" baseline="0">
                <a:solidFill>
                  <a:schemeClr val="accent5"/>
                </a:solidFill>
              </a:defRPr>
            </a:lvl1pPr>
          </a:lstStyle>
          <a:p>
            <a:r>
              <a:rPr lang="en-US" dirty="0" smtClean="0"/>
              <a:t>Sign off slide</a:t>
            </a:r>
            <a:endParaRPr lang="en-GB" dirty="0"/>
          </a:p>
        </p:txBody>
      </p:sp>
      <p:sp>
        <p:nvSpPr>
          <p:cNvPr id="8" name="Text Placeholder 10"/>
          <p:cNvSpPr>
            <a:spLocks noGrp="1"/>
          </p:cNvSpPr>
          <p:nvPr>
            <p:ph type="body" sz="quarter" idx="14"/>
          </p:nvPr>
        </p:nvSpPr>
        <p:spPr>
          <a:xfrm>
            <a:off x="825500" y="1422400"/>
            <a:ext cx="5613400" cy="1957459"/>
          </a:xfrm>
        </p:spPr>
        <p:txBody>
          <a:bodyPr wrap="square">
            <a:spAutoFit/>
          </a:bodyPr>
          <a:lstStyle>
            <a:lvl1pPr>
              <a:lnSpc>
                <a:spcPct val="105000"/>
              </a:lnSpc>
              <a:spcAft>
                <a:spcPts val="1800"/>
              </a:spcAft>
              <a:defRPr sz="2200" b="0">
                <a:solidFill>
                  <a:schemeClr val="tx1"/>
                </a:solidFill>
              </a:defRPr>
            </a:lvl1pPr>
            <a:lvl2pPr>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73748181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xmlns:mv="urn:schemas-microsoft-com:mac:vml" xmlns:mc="http://schemas.openxmlformats.org/markup-compatibility/2006">
        <p15:guide id="1" pos="1079"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idx="1"/>
          </p:nvPr>
        </p:nvSpPr>
        <p:spPr>
          <a:xfrm>
            <a:off x="825500" y="1436688"/>
            <a:ext cx="8239125" cy="1692771"/>
          </a:xfrm>
        </p:spPr>
        <p:txBody>
          <a:bodyPr/>
          <a:lstStyle/>
          <a:p>
            <a:pPr lvl="0"/>
            <a:r>
              <a:rPr lang="nl-BE" smtClean="0"/>
              <a:t>Click to edit Master text styles</a:t>
            </a:r>
          </a:p>
          <a:p>
            <a:pPr lvl="1"/>
            <a:r>
              <a:rPr lang="nl-BE" smtClean="0"/>
              <a:t>Second level</a:t>
            </a:r>
          </a:p>
          <a:p>
            <a:pPr lvl="2"/>
            <a:r>
              <a:rPr lang="nl-BE" smtClean="0"/>
              <a:t>Third level</a:t>
            </a:r>
          </a:p>
          <a:p>
            <a:pPr lvl="3"/>
            <a:r>
              <a:rPr lang="nl-BE" smtClean="0"/>
              <a:t>Fourth level</a:t>
            </a:r>
          </a:p>
          <a:p>
            <a:pPr lvl="4"/>
            <a:r>
              <a:rPr lang="nl-BE" smtClean="0"/>
              <a:t>Fifth level</a:t>
            </a:r>
            <a:endParaRPr lang="en-US"/>
          </a:p>
        </p:txBody>
      </p:sp>
      <p:sp>
        <p:nvSpPr>
          <p:cNvPr id="4" name="Date Placeholder 3"/>
          <p:cNvSpPr>
            <a:spLocks noGrp="1"/>
          </p:cNvSpPr>
          <p:nvPr>
            <p:ph type="dt" sz="half" idx="10"/>
          </p:nvPr>
        </p:nvSpPr>
        <p:spPr>
          <a:xfrm>
            <a:off x="495300" y="6356351"/>
            <a:ext cx="2311400" cy="365125"/>
          </a:xfrm>
          <a:prstGeom prst="rect">
            <a:avLst/>
          </a:prstGeom>
        </p:spPr>
        <p:txBody>
          <a:bodyPr/>
          <a:lstStyle/>
          <a:p>
            <a:fld id="{473BDCF2-C472-9A45-945E-067586255847}" type="datetimeFigureOut">
              <a:rPr lang="en-US" smtClean="0"/>
              <a:pPr/>
              <a:t>11/2/2016</a:t>
            </a:fld>
            <a:endParaRPr lang="en-US"/>
          </a:p>
        </p:txBody>
      </p:sp>
      <p:sp>
        <p:nvSpPr>
          <p:cNvPr id="5" name="Footer Placeholder 4"/>
          <p:cNvSpPr>
            <a:spLocks noGrp="1"/>
          </p:cNvSpPr>
          <p:nvPr>
            <p:ph type="ftr" sz="quarter" idx="11"/>
          </p:nvPr>
        </p:nvSpPr>
        <p:spPr>
          <a:xfrm>
            <a:off x="3384550" y="6356351"/>
            <a:ext cx="31369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099300" y="6356351"/>
            <a:ext cx="2311400" cy="365125"/>
          </a:xfrm>
          <a:prstGeom prst="rect">
            <a:avLst/>
          </a:prstGeom>
        </p:spPr>
        <p:txBody>
          <a:bodyPr/>
          <a:lstStyle/>
          <a:p>
            <a:fld id="{553953B9-5027-4444-ABF3-7D8313A5B59F}" type="slidenum">
              <a:rPr lang="en-US" smtClean="0"/>
              <a:pPr/>
              <a:t>‹#›</a:t>
            </a:fld>
            <a:endParaRPr lang="en-US"/>
          </a:p>
        </p:txBody>
      </p:sp>
    </p:spTree>
    <p:extLst>
      <p:ext uri="{BB962C8B-B14F-4D97-AF65-F5344CB8AC3E}">
        <p14:creationId xmlns:p14="http://schemas.microsoft.com/office/powerpoint/2010/main" val="1610543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nl-BE" smtClean="0"/>
              <a:t>Click to edit Master title style</a:t>
            </a:r>
            <a:endParaRPr lang="en-US"/>
          </a:p>
        </p:txBody>
      </p:sp>
      <p:sp>
        <p:nvSpPr>
          <p:cNvPr id="3" name="Subtitle 2"/>
          <p:cNvSpPr>
            <a:spLocks noGrp="1"/>
          </p:cNvSpPr>
          <p:nvPr>
            <p:ph type="subTitle" idx="1"/>
          </p:nvPr>
        </p:nvSpPr>
        <p:spPr>
          <a:xfrm>
            <a:off x="1485900" y="3886200"/>
            <a:ext cx="6934200" cy="27699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Click to edit Master subtitle style</a:t>
            </a:r>
            <a:endParaRPr lang="en-US"/>
          </a:p>
        </p:txBody>
      </p:sp>
      <p:sp>
        <p:nvSpPr>
          <p:cNvPr id="4" name="Date Placeholder 3"/>
          <p:cNvSpPr>
            <a:spLocks noGrp="1"/>
          </p:cNvSpPr>
          <p:nvPr>
            <p:ph type="dt" sz="half" idx="10"/>
          </p:nvPr>
        </p:nvSpPr>
        <p:spPr>
          <a:xfrm>
            <a:off x="495300" y="6356351"/>
            <a:ext cx="2311400" cy="365125"/>
          </a:xfrm>
          <a:prstGeom prst="rect">
            <a:avLst/>
          </a:prstGeom>
        </p:spPr>
        <p:txBody>
          <a:bodyPr/>
          <a:lstStyle/>
          <a:p>
            <a:fld id="{473BDCF2-C472-9A45-945E-067586255847}" type="datetimeFigureOut">
              <a:rPr lang="en-US" smtClean="0"/>
              <a:pPr/>
              <a:t>11/2/2016</a:t>
            </a:fld>
            <a:endParaRPr lang="en-US"/>
          </a:p>
        </p:txBody>
      </p:sp>
      <p:sp>
        <p:nvSpPr>
          <p:cNvPr id="5" name="Footer Placeholder 4"/>
          <p:cNvSpPr>
            <a:spLocks noGrp="1"/>
          </p:cNvSpPr>
          <p:nvPr>
            <p:ph type="ftr" sz="quarter" idx="11"/>
          </p:nvPr>
        </p:nvSpPr>
        <p:spPr>
          <a:xfrm>
            <a:off x="3384550" y="6356351"/>
            <a:ext cx="31369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099300" y="6356351"/>
            <a:ext cx="2311400" cy="365125"/>
          </a:xfrm>
          <a:prstGeom prst="rect">
            <a:avLst/>
          </a:prstGeom>
        </p:spPr>
        <p:txBody>
          <a:bodyPr/>
          <a:lstStyle/>
          <a:p>
            <a:fld id="{553953B9-5027-4444-ABF3-7D8313A5B59F}" type="slidenum">
              <a:rPr lang="en-US" smtClean="0"/>
              <a:pPr/>
              <a:t>‹#›</a:t>
            </a:fld>
            <a:endParaRPr lang="en-US"/>
          </a:p>
        </p:txBody>
      </p:sp>
    </p:spTree>
    <p:extLst>
      <p:ext uri="{BB962C8B-B14F-4D97-AF65-F5344CB8AC3E}">
        <p14:creationId xmlns:p14="http://schemas.microsoft.com/office/powerpoint/2010/main" val="3142312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Page_Image 1 (blue-scal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tretch/>
        </p:blipFill>
        <p:spPr>
          <a:xfrm>
            <a:off x="6116" y="3483"/>
            <a:ext cx="9900458" cy="6858000"/>
          </a:xfrm>
          <a:prstGeom prst="rect">
            <a:avLst/>
          </a:prstGeom>
          <a:noFill/>
          <a:ln>
            <a:noFill/>
          </a:ln>
        </p:spPr>
      </p:pic>
      <p:sp>
        <p:nvSpPr>
          <p:cNvPr id="29"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grpSp>
        <p:nvGrpSpPr>
          <p:cNvPr id="11" name="Group 10"/>
          <p:cNvGrpSpPr/>
          <p:nvPr userDrawn="1"/>
        </p:nvGrpSpPr>
        <p:grpSpPr>
          <a:xfrm>
            <a:off x="4923991" y="-3361"/>
            <a:ext cx="4490137" cy="3258955"/>
            <a:chOff x="4891355" y="-10176"/>
            <a:chExt cx="4490137" cy="3258955"/>
          </a:xfrm>
        </p:grpSpPr>
        <p:sp>
          <p:nvSpPr>
            <p:cNvPr id="15"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5"/>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3" name="Title 1"/>
          <p:cNvSpPr>
            <a:spLocks noGrp="1"/>
          </p:cNvSpPr>
          <p:nvPr>
            <p:ph type="title"/>
          </p:nvPr>
        </p:nvSpPr>
        <p:spPr>
          <a:xfrm>
            <a:off x="5167253" y="507606"/>
            <a:ext cx="4003613" cy="649049"/>
          </a:xfrm>
        </p:spPr>
        <p:txBody>
          <a:bodyPr/>
          <a:lstStyle>
            <a:lvl1pPr>
              <a:defRPr sz="2300">
                <a:solidFill>
                  <a:schemeClr val="accent5"/>
                </a:solidFill>
              </a:defRPr>
            </a:lvl1pPr>
          </a:lstStyle>
          <a:p>
            <a:r>
              <a:rPr lang="en-US" smtClean="0"/>
              <a:t>Click to edit Master title style</a:t>
            </a:r>
            <a:endParaRPr lang="en-GB" dirty="0"/>
          </a:p>
        </p:txBody>
      </p:sp>
      <p:sp>
        <p:nvSpPr>
          <p:cNvPr id="14" name="Text Placeholder 3"/>
          <p:cNvSpPr>
            <a:spLocks noGrp="1"/>
          </p:cNvSpPr>
          <p:nvPr>
            <p:ph type="body" sz="quarter" idx="12"/>
          </p:nvPr>
        </p:nvSpPr>
        <p:spPr>
          <a:xfrm>
            <a:off x="5167222" y="1274763"/>
            <a:ext cx="4003675" cy="630942"/>
          </a:xfrm>
        </p:spPr>
        <p:txBody>
          <a:bodyPr/>
          <a:lstStyle>
            <a:lvl1pPr>
              <a:defRPr sz="2000" b="0">
                <a:solidFill>
                  <a:schemeClr val="accent2"/>
                </a:solidFill>
                <a:latin typeface="+mn-lt"/>
              </a:defRPr>
            </a:lvl1pPr>
            <a:lvl2pPr>
              <a:defRPr sz="1600">
                <a:solidFill>
                  <a:schemeClr val="accent2"/>
                </a:solidFill>
              </a:defRPr>
            </a:lvl2pPr>
          </a:lstStyle>
          <a:p>
            <a:pPr lvl="0"/>
            <a:r>
              <a:rPr lang="en-US" smtClean="0"/>
              <a:t>Click to edit Master text styles</a:t>
            </a:r>
          </a:p>
          <a:p>
            <a:pPr lvl="1"/>
            <a:r>
              <a:rPr lang="en-US" smtClean="0"/>
              <a:t>Second level</a:t>
            </a:r>
          </a:p>
        </p:txBody>
      </p:sp>
      <p:sp>
        <p:nvSpPr>
          <p:cNvPr id="19" name="Rectangle 18"/>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100" b="1" dirty="0" smtClean="0">
                <a:solidFill>
                  <a:schemeClr val="accent6"/>
                </a:solidFill>
              </a:rPr>
              <a:t>Updating image</a:t>
            </a:r>
          </a:p>
          <a:p>
            <a:pPr algn="l"/>
            <a:r>
              <a:rPr lang="en-US" sz="1100" b="0" dirty="0" smtClean="0">
                <a:solidFill>
                  <a:schemeClr val="accent6"/>
                </a:solidFill>
              </a:rPr>
              <a:t>To update the background image:</a:t>
            </a:r>
          </a:p>
          <a:p>
            <a:pPr marL="177800" indent="-177800" algn="l">
              <a:buFont typeface="Arial" panose="020B0604020202020204" pitchFamily="34" charset="0"/>
              <a:buChar char="•"/>
            </a:pPr>
            <a:r>
              <a:rPr lang="en-US" sz="1100" b="0" dirty="0" smtClean="0">
                <a:solidFill>
                  <a:schemeClr val="accent6"/>
                </a:solidFill>
              </a:rPr>
              <a:t>Go to ‘View’</a:t>
            </a:r>
          </a:p>
          <a:p>
            <a:pPr marL="177800" indent="-177800" algn="l">
              <a:buFont typeface="Arial" panose="020B0604020202020204" pitchFamily="34" charset="0"/>
              <a:buChar char="•"/>
            </a:pPr>
            <a:r>
              <a:rPr lang="en-US" sz="1100" b="0" dirty="0" smtClean="0">
                <a:solidFill>
                  <a:schemeClr val="accent6"/>
                </a:solidFill>
              </a:rPr>
              <a:t>Select ‘Slide Master’</a:t>
            </a:r>
          </a:p>
          <a:p>
            <a:pPr marL="177800" indent="-177800" algn="l">
              <a:buFont typeface="Arial" panose="020B0604020202020204" pitchFamily="34" charset="0"/>
              <a:buChar char="•"/>
            </a:pPr>
            <a:r>
              <a:rPr lang="en-US" sz="1100" b="0" dirty="0" smtClean="0">
                <a:solidFill>
                  <a:schemeClr val="accent6"/>
                </a:solidFill>
              </a:rPr>
              <a:t>Select the page with the image</a:t>
            </a:r>
          </a:p>
          <a:p>
            <a:pPr marL="177800" indent="-177800" algn="l">
              <a:buFont typeface="Arial" panose="020B0604020202020204" pitchFamily="34" charset="0"/>
              <a:buChar char="•"/>
            </a:pPr>
            <a:r>
              <a:rPr lang="en-US" sz="1100" b="0" dirty="0" smtClean="0">
                <a:solidFill>
                  <a:schemeClr val="accent6"/>
                </a:solidFill>
              </a:rPr>
              <a:t>Right click on the image</a:t>
            </a:r>
            <a:r>
              <a:rPr lang="en-US" sz="1100" b="0" baseline="0" dirty="0" smtClean="0">
                <a:solidFill>
                  <a:schemeClr val="accent6"/>
                </a:solidFill>
              </a:rPr>
              <a:t> and select ‘C</a:t>
            </a:r>
            <a:r>
              <a:rPr lang="en-US" sz="1100" b="0" dirty="0" smtClean="0">
                <a:solidFill>
                  <a:schemeClr val="accent6"/>
                </a:solidFill>
              </a:rPr>
              <a:t>hange picture’</a:t>
            </a:r>
          </a:p>
          <a:p>
            <a:pPr marL="177800" indent="-177800" algn="l">
              <a:buFont typeface="Arial" panose="020B0604020202020204" pitchFamily="34" charset="0"/>
              <a:buChar char="•"/>
            </a:pPr>
            <a:r>
              <a:rPr lang="en-US" sz="1100" b="0" dirty="0" smtClean="0">
                <a:solidFill>
                  <a:schemeClr val="accent6"/>
                </a:solidFill>
              </a:rPr>
              <a:t>Navigate to the location with the new image</a:t>
            </a:r>
          </a:p>
          <a:p>
            <a:pPr marL="177800" indent="-177800" algn="l">
              <a:buFont typeface="Arial" panose="020B0604020202020204" pitchFamily="34" charset="0"/>
              <a:buChar char="•"/>
            </a:pPr>
            <a:r>
              <a:rPr lang="en-US" sz="1100" b="0" dirty="0" smtClean="0">
                <a:solidFill>
                  <a:schemeClr val="accent6"/>
                </a:solidFill>
              </a:rPr>
              <a:t>Select</a:t>
            </a:r>
            <a:r>
              <a:rPr lang="en-US" sz="1100" b="0" baseline="0" dirty="0" smtClean="0">
                <a:solidFill>
                  <a:schemeClr val="accent6"/>
                </a:solidFill>
              </a:rPr>
              <a:t> ‘insert’</a:t>
            </a:r>
          </a:p>
          <a:p>
            <a:pPr marL="177800" indent="-177800" algn="l">
              <a:buFont typeface="Arial" panose="020B0604020202020204" pitchFamily="34" charset="0"/>
              <a:buChar char="•"/>
            </a:pPr>
            <a:endParaRPr lang="en-US" sz="1100" b="0" kern="1200" baseline="0" dirty="0" smtClean="0">
              <a:solidFill>
                <a:schemeClr val="accent6"/>
              </a:solidFill>
              <a:latin typeface="+mn-lt"/>
              <a:ea typeface="+mn-ea"/>
              <a:cs typeface="+mn-cs"/>
            </a:endParaRPr>
          </a:p>
          <a:p>
            <a:pPr marL="0" indent="0" algn="l">
              <a:buFontTx/>
              <a:buNone/>
            </a:pPr>
            <a:r>
              <a:rPr lang="en-US" sz="1100" b="0" kern="1200" dirty="0" smtClean="0">
                <a:solidFill>
                  <a:schemeClr val="accent6"/>
                </a:solidFill>
                <a:latin typeface="+mn-lt"/>
                <a:ea typeface="+mn-ea"/>
                <a:cs typeface="+mn-cs"/>
              </a:rPr>
              <a:t>Please note the new image needs to be at least 19cm x 27.5cm to fit the area. If the image does not fit you will need to manually manipulate the image to fit</a:t>
            </a:r>
          </a:p>
        </p:txBody>
      </p:sp>
    </p:spTree>
    <p:extLst>
      <p:ext uri="{BB962C8B-B14F-4D97-AF65-F5344CB8AC3E}">
        <p14:creationId xmlns:p14="http://schemas.microsoft.com/office/powerpoint/2010/main" val="535417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xmlns:mv="urn:schemas-microsoft-com:mac:vml" xmlns:mc="http://schemas.openxmlformats.org/markup-compatibility/2006">
        <p15:guide id="1" pos="107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Page_Image 2 (blue-sca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5507" r="489" b="7293"/>
          <a:stretch/>
        </p:blipFill>
        <p:spPr>
          <a:xfrm>
            <a:off x="1" y="-3362"/>
            <a:ext cx="9904800" cy="6855319"/>
          </a:xfrm>
          <a:prstGeom prst="rect">
            <a:avLst/>
          </a:prstGeom>
        </p:spPr>
      </p:pic>
      <p:grpSp>
        <p:nvGrpSpPr>
          <p:cNvPr id="23" name="Group 22"/>
          <p:cNvGrpSpPr/>
          <p:nvPr userDrawn="1"/>
        </p:nvGrpSpPr>
        <p:grpSpPr>
          <a:xfrm>
            <a:off x="4923991" y="-3361"/>
            <a:ext cx="4490137" cy="3258955"/>
            <a:chOff x="4891355" y="-10176"/>
            <a:chExt cx="4490137" cy="3258955"/>
          </a:xfrm>
        </p:grpSpPr>
        <p:sp>
          <p:nvSpPr>
            <p:cNvPr id="24"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24"/>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9"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sp>
        <p:nvSpPr>
          <p:cNvPr id="11" name="Title 1"/>
          <p:cNvSpPr>
            <a:spLocks noGrp="1"/>
          </p:cNvSpPr>
          <p:nvPr>
            <p:ph type="title"/>
          </p:nvPr>
        </p:nvSpPr>
        <p:spPr>
          <a:xfrm>
            <a:off x="5167253" y="507606"/>
            <a:ext cx="4003613" cy="649049"/>
          </a:xfrm>
        </p:spPr>
        <p:txBody>
          <a:bodyPr/>
          <a:lstStyle>
            <a:lvl1pPr>
              <a:defRPr sz="2300">
                <a:solidFill>
                  <a:schemeClr val="accent5"/>
                </a:solidFill>
              </a:defRPr>
            </a:lvl1pPr>
          </a:lstStyle>
          <a:p>
            <a:r>
              <a:rPr lang="en-US" smtClean="0"/>
              <a:t>Click to edit Master title style</a:t>
            </a:r>
            <a:endParaRPr lang="en-GB" dirty="0"/>
          </a:p>
        </p:txBody>
      </p:sp>
      <p:sp>
        <p:nvSpPr>
          <p:cNvPr id="12" name="Text Placeholder 3"/>
          <p:cNvSpPr>
            <a:spLocks noGrp="1"/>
          </p:cNvSpPr>
          <p:nvPr>
            <p:ph type="body" sz="quarter" idx="12"/>
          </p:nvPr>
        </p:nvSpPr>
        <p:spPr>
          <a:xfrm>
            <a:off x="5167222" y="1274763"/>
            <a:ext cx="4003675" cy="630942"/>
          </a:xfrm>
        </p:spPr>
        <p:txBody>
          <a:bodyPr/>
          <a:lstStyle>
            <a:lvl1pPr>
              <a:defRPr sz="2000" b="0">
                <a:solidFill>
                  <a:schemeClr val="accent2"/>
                </a:solidFill>
                <a:latin typeface="+mn-lt"/>
              </a:defRPr>
            </a:lvl1pPr>
            <a:lvl2pPr>
              <a:defRPr sz="1600">
                <a:solidFill>
                  <a:schemeClr val="accent2"/>
                </a:solidFill>
              </a:defRPr>
            </a:lvl2pPr>
          </a:lstStyle>
          <a:p>
            <a:pPr lvl="0"/>
            <a:r>
              <a:rPr lang="en-US" smtClean="0"/>
              <a:t>Click to edit Master text styles</a:t>
            </a:r>
          </a:p>
          <a:p>
            <a:pPr lvl="1"/>
            <a:r>
              <a:rPr lang="en-US" smtClean="0"/>
              <a:t>Second level</a:t>
            </a:r>
          </a:p>
        </p:txBody>
      </p:sp>
      <p:sp>
        <p:nvSpPr>
          <p:cNvPr id="14" name="Rectangle 13"/>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100" b="1" dirty="0" smtClean="0">
                <a:solidFill>
                  <a:schemeClr val="accent6"/>
                </a:solidFill>
              </a:rPr>
              <a:t>Updating image</a:t>
            </a:r>
          </a:p>
          <a:p>
            <a:pPr algn="l"/>
            <a:r>
              <a:rPr lang="en-US" sz="1100" b="0" dirty="0" smtClean="0">
                <a:solidFill>
                  <a:schemeClr val="accent6"/>
                </a:solidFill>
              </a:rPr>
              <a:t>To update the background image:</a:t>
            </a:r>
          </a:p>
          <a:p>
            <a:pPr marL="177800" indent="-177800" algn="l">
              <a:buFont typeface="Arial" panose="020B0604020202020204" pitchFamily="34" charset="0"/>
              <a:buChar char="•"/>
            </a:pPr>
            <a:r>
              <a:rPr lang="en-US" sz="1100" b="0" dirty="0" smtClean="0">
                <a:solidFill>
                  <a:schemeClr val="accent6"/>
                </a:solidFill>
              </a:rPr>
              <a:t>Go to ‘View’</a:t>
            </a:r>
          </a:p>
          <a:p>
            <a:pPr marL="177800" indent="-177800" algn="l">
              <a:buFont typeface="Arial" panose="020B0604020202020204" pitchFamily="34" charset="0"/>
              <a:buChar char="•"/>
            </a:pPr>
            <a:r>
              <a:rPr lang="en-US" sz="1100" b="0" dirty="0" smtClean="0">
                <a:solidFill>
                  <a:schemeClr val="accent6"/>
                </a:solidFill>
              </a:rPr>
              <a:t>Select ‘Slide Master’</a:t>
            </a:r>
          </a:p>
          <a:p>
            <a:pPr marL="177800" indent="-177800" algn="l">
              <a:buFont typeface="Arial" panose="020B0604020202020204" pitchFamily="34" charset="0"/>
              <a:buChar char="•"/>
            </a:pPr>
            <a:r>
              <a:rPr lang="en-US" sz="1100" b="0" dirty="0" smtClean="0">
                <a:solidFill>
                  <a:schemeClr val="accent6"/>
                </a:solidFill>
              </a:rPr>
              <a:t>Select the page with the image</a:t>
            </a:r>
          </a:p>
          <a:p>
            <a:pPr marL="177800" indent="-177800" algn="l">
              <a:buFont typeface="Arial" panose="020B0604020202020204" pitchFamily="34" charset="0"/>
              <a:buChar char="•"/>
            </a:pPr>
            <a:r>
              <a:rPr lang="en-US" sz="1100" b="0" dirty="0" smtClean="0">
                <a:solidFill>
                  <a:schemeClr val="accent6"/>
                </a:solidFill>
              </a:rPr>
              <a:t>Right click on the image</a:t>
            </a:r>
            <a:r>
              <a:rPr lang="en-US" sz="1100" b="0" baseline="0" dirty="0" smtClean="0">
                <a:solidFill>
                  <a:schemeClr val="accent6"/>
                </a:solidFill>
              </a:rPr>
              <a:t> and select ‘C</a:t>
            </a:r>
            <a:r>
              <a:rPr lang="en-US" sz="1100" b="0" dirty="0" smtClean="0">
                <a:solidFill>
                  <a:schemeClr val="accent6"/>
                </a:solidFill>
              </a:rPr>
              <a:t>hange picture’</a:t>
            </a:r>
          </a:p>
          <a:p>
            <a:pPr marL="177800" indent="-177800" algn="l">
              <a:buFont typeface="Arial" panose="020B0604020202020204" pitchFamily="34" charset="0"/>
              <a:buChar char="•"/>
            </a:pPr>
            <a:r>
              <a:rPr lang="en-US" sz="1100" b="0" dirty="0" smtClean="0">
                <a:solidFill>
                  <a:schemeClr val="accent6"/>
                </a:solidFill>
              </a:rPr>
              <a:t>Navigate to the location with the new image</a:t>
            </a:r>
          </a:p>
          <a:p>
            <a:pPr marL="177800" indent="-177800" algn="l">
              <a:buFont typeface="Arial" panose="020B0604020202020204" pitchFamily="34" charset="0"/>
              <a:buChar char="•"/>
            </a:pPr>
            <a:r>
              <a:rPr lang="en-US" sz="1100" b="0" dirty="0" smtClean="0">
                <a:solidFill>
                  <a:schemeClr val="accent6"/>
                </a:solidFill>
              </a:rPr>
              <a:t>Select</a:t>
            </a:r>
            <a:r>
              <a:rPr lang="en-US" sz="1100" b="0" baseline="0" dirty="0" smtClean="0">
                <a:solidFill>
                  <a:schemeClr val="accent6"/>
                </a:solidFill>
              </a:rPr>
              <a:t> ‘insert’</a:t>
            </a:r>
          </a:p>
          <a:p>
            <a:pPr marL="177800" indent="-177800" algn="l">
              <a:buFont typeface="Arial" panose="020B0604020202020204" pitchFamily="34" charset="0"/>
              <a:buChar char="•"/>
            </a:pPr>
            <a:endParaRPr lang="en-US" sz="1100" b="0" kern="1200" baseline="0" dirty="0" smtClean="0">
              <a:solidFill>
                <a:schemeClr val="accent6"/>
              </a:solidFill>
              <a:latin typeface="+mn-lt"/>
              <a:ea typeface="+mn-ea"/>
              <a:cs typeface="+mn-cs"/>
            </a:endParaRPr>
          </a:p>
          <a:p>
            <a:pPr marL="0" indent="0" algn="l">
              <a:buFontTx/>
              <a:buNone/>
            </a:pPr>
            <a:r>
              <a:rPr lang="en-US" sz="1100" b="0" kern="1200" dirty="0" smtClean="0">
                <a:solidFill>
                  <a:schemeClr val="accent6"/>
                </a:solidFill>
                <a:latin typeface="+mn-lt"/>
                <a:ea typeface="+mn-ea"/>
                <a:cs typeface="+mn-cs"/>
              </a:rPr>
              <a:t>Please note the new image needs to be at least 19cm x 27.5cm to fit the area. If the image does not fit you will need to manually manipulate the image to fit</a:t>
            </a:r>
          </a:p>
        </p:txBody>
      </p:sp>
    </p:spTree>
    <p:extLst>
      <p:ext uri="{BB962C8B-B14F-4D97-AF65-F5344CB8AC3E}">
        <p14:creationId xmlns:p14="http://schemas.microsoft.com/office/powerpoint/2010/main" val="187625722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xmlns:mv="urn:schemas-microsoft-com:mac:vml" xmlns:mc="http://schemas.openxmlformats.org/markup-compatibility/2006">
        <p15:guide id="1" pos="107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Page_Image 3 (grey-scal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flipH="1" flipV="1">
            <a:off x="1" y="3483"/>
            <a:ext cx="9906000" cy="6858000"/>
          </a:xfrm>
          <a:prstGeom prst="rect">
            <a:avLst/>
          </a:prstGeom>
          <a:noFill/>
          <a:ln>
            <a:noFill/>
          </a:ln>
        </p:spPr>
      </p:pic>
      <p:sp>
        <p:nvSpPr>
          <p:cNvPr id="29"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grpSp>
        <p:nvGrpSpPr>
          <p:cNvPr id="11" name="Group 10"/>
          <p:cNvGrpSpPr/>
          <p:nvPr userDrawn="1"/>
        </p:nvGrpSpPr>
        <p:grpSpPr>
          <a:xfrm>
            <a:off x="4923991" y="-3361"/>
            <a:ext cx="4490137" cy="3258955"/>
            <a:chOff x="4891355" y="-10176"/>
            <a:chExt cx="4490137" cy="3258955"/>
          </a:xfrm>
        </p:grpSpPr>
        <p:sp>
          <p:nvSpPr>
            <p:cNvPr id="15"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5"/>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3" name="Title 1"/>
          <p:cNvSpPr>
            <a:spLocks noGrp="1"/>
          </p:cNvSpPr>
          <p:nvPr>
            <p:ph type="title"/>
          </p:nvPr>
        </p:nvSpPr>
        <p:spPr>
          <a:xfrm>
            <a:off x="5167253" y="507606"/>
            <a:ext cx="4003613" cy="649049"/>
          </a:xfrm>
        </p:spPr>
        <p:txBody>
          <a:bodyPr/>
          <a:lstStyle>
            <a:lvl1pPr>
              <a:defRPr sz="2300">
                <a:solidFill>
                  <a:schemeClr val="accent5"/>
                </a:solidFill>
              </a:defRPr>
            </a:lvl1pPr>
          </a:lstStyle>
          <a:p>
            <a:r>
              <a:rPr lang="en-US" smtClean="0"/>
              <a:t>Click to edit Master title style</a:t>
            </a:r>
            <a:endParaRPr lang="en-GB" dirty="0"/>
          </a:p>
        </p:txBody>
      </p:sp>
      <p:sp>
        <p:nvSpPr>
          <p:cNvPr id="14" name="Text Placeholder 3"/>
          <p:cNvSpPr>
            <a:spLocks noGrp="1"/>
          </p:cNvSpPr>
          <p:nvPr>
            <p:ph type="body" sz="quarter" idx="12"/>
          </p:nvPr>
        </p:nvSpPr>
        <p:spPr>
          <a:xfrm>
            <a:off x="5167222" y="1274763"/>
            <a:ext cx="4003675" cy="630942"/>
          </a:xfrm>
        </p:spPr>
        <p:txBody>
          <a:bodyPr/>
          <a:lstStyle>
            <a:lvl1pPr>
              <a:defRPr sz="2000" b="0">
                <a:solidFill>
                  <a:schemeClr val="accent2"/>
                </a:solidFill>
                <a:latin typeface="+mn-lt"/>
              </a:defRPr>
            </a:lvl1pPr>
            <a:lvl2pPr>
              <a:defRPr sz="1600">
                <a:solidFill>
                  <a:schemeClr val="accent2"/>
                </a:solidFill>
              </a:defRPr>
            </a:lvl2pPr>
          </a:lstStyle>
          <a:p>
            <a:pPr lvl="0"/>
            <a:r>
              <a:rPr lang="en-US" smtClean="0"/>
              <a:t>Click to edit Master text styles</a:t>
            </a:r>
          </a:p>
          <a:p>
            <a:pPr lvl="1"/>
            <a:r>
              <a:rPr lang="en-US" smtClean="0"/>
              <a:t>Second level</a:t>
            </a:r>
          </a:p>
        </p:txBody>
      </p:sp>
      <p:sp>
        <p:nvSpPr>
          <p:cNvPr id="19" name="Rectangle 18"/>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100" b="1" dirty="0" smtClean="0">
                <a:solidFill>
                  <a:schemeClr val="accent6"/>
                </a:solidFill>
              </a:rPr>
              <a:t>Updating image</a:t>
            </a:r>
          </a:p>
          <a:p>
            <a:pPr algn="l"/>
            <a:r>
              <a:rPr lang="en-US" sz="1100" b="0" dirty="0" smtClean="0">
                <a:solidFill>
                  <a:schemeClr val="accent6"/>
                </a:solidFill>
              </a:rPr>
              <a:t>To update the background image:</a:t>
            </a:r>
          </a:p>
          <a:p>
            <a:pPr marL="177800" indent="-177800" algn="l">
              <a:buFont typeface="Arial" panose="020B0604020202020204" pitchFamily="34" charset="0"/>
              <a:buChar char="•"/>
            </a:pPr>
            <a:r>
              <a:rPr lang="en-US" sz="1100" b="0" dirty="0" smtClean="0">
                <a:solidFill>
                  <a:schemeClr val="accent6"/>
                </a:solidFill>
              </a:rPr>
              <a:t>Go to ‘View’</a:t>
            </a:r>
          </a:p>
          <a:p>
            <a:pPr marL="177800" indent="-177800" algn="l">
              <a:buFont typeface="Arial" panose="020B0604020202020204" pitchFamily="34" charset="0"/>
              <a:buChar char="•"/>
            </a:pPr>
            <a:r>
              <a:rPr lang="en-US" sz="1100" b="0" dirty="0" smtClean="0">
                <a:solidFill>
                  <a:schemeClr val="accent6"/>
                </a:solidFill>
              </a:rPr>
              <a:t>Select ‘Slide Master’</a:t>
            </a:r>
          </a:p>
          <a:p>
            <a:pPr marL="177800" indent="-177800" algn="l">
              <a:buFont typeface="Arial" panose="020B0604020202020204" pitchFamily="34" charset="0"/>
              <a:buChar char="•"/>
            </a:pPr>
            <a:r>
              <a:rPr lang="en-US" sz="1100" b="0" dirty="0" smtClean="0">
                <a:solidFill>
                  <a:schemeClr val="accent6"/>
                </a:solidFill>
              </a:rPr>
              <a:t>Select the page with the image</a:t>
            </a:r>
          </a:p>
          <a:p>
            <a:pPr marL="177800" indent="-177800" algn="l">
              <a:buFont typeface="Arial" panose="020B0604020202020204" pitchFamily="34" charset="0"/>
              <a:buChar char="•"/>
            </a:pPr>
            <a:r>
              <a:rPr lang="en-US" sz="1100" b="0" dirty="0" smtClean="0">
                <a:solidFill>
                  <a:schemeClr val="accent6"/>
                </a:solidFill>
              </a:rPr>
              <a:t>Right click on the image</a:t>
            </a:r>
            <a:r>
              <a:rPr lang="en-US" sz="1100" b="0" baseline="0" dirty="0" smtClean="0">
                <a:solidFill>
                  <a:schemeClr val="accent6"/>
                </a:solidFill>
              </a:rPr>
              <a:t> and select ‘C</a:t>
            </a:r>
            <a:r>
              <a:rPr lang="en-US" sz="1100" b="0" dirty="0" smtClean="0">
                <a:solidFill>
                  <a:schemeClr val="accent6"/>
                </a:solidFill>
              </a:rPr>
              <a:t>hange picture’</a:t>
            </a:r>
          </a:p>
          <a:p>
            <a:pPr marL="177800" indent="-177800" algn="l">
              <a:buFont typeface="Arial" panose="020B0604020202020204" pitchFamily="34" charset="0"/>
              <a:buChar char="•"/>
            </a:pPr>
            <a:r>
              <a:rPr lang="en-US" sz="1100" b="0" dirty="0" smtClean="0">
                <a:solidFill>
                  <a:schemeClr val="accent6"/>
                </a:solidFill>
              </a:rPr>
              <a:t>Navigate to the location with the new image</a:t>
            </a:r>
          </a:p>
          <a:p>
            <a:pPr marL="177800" indent="-177800" algn="l">
              <a:buFont typeface="Arial" panose="020B0604020202020204" pitchFamily="34" charset="0"/>
              <a:buChar char="•"/>
            </a:pPr>
            <a:r>
              <a:rPr lang="en-US" sz="1100" b="0" dirty="0" smtClean="0">
                <a:solidFill>
                  <a:schemeClr val="accent6"/>
                </a:solidFill>
              </a:rPr>
              <a:t>Select</a:t>
            </a:r>
            <a:r>
              <a:rPr lang="en-US" sz="1100" b="0" baseline="0" dirty="0" smtClean="0">
                <a:solidFill>
                  <a:schemeClr val="accent6"/>
                </a:solidFill>
              </a:rPr>
              <a:t> ‘insert’</a:t>
            </a:r>
          </a:p>
          <a:p>
            <a:pPr marL="177800" indent="-177800" algn="l">
              <a:buFont typeface="Arial" panose="020B0604020202020204" pitchFamily="34" charset="0"/>
              <a:buChar char="•"/>
            </a:pPr>
            <a:endParaRPr lang="en-US" sz="1100" b="0" kern="1200" baseline="0" dirty="0" smtClean="0">
              <a:solidFill>
                <a:schemeClr val="accent6"/>
              </a:solidFill>
              <a:latin typeface="+mn-lt"/>
              <a:ea typeface="+mn-ea"/>
              <a:cs typeface="+mn-cs"/>
            </a:endParaRPr>
          </a:p>
          <a:p>
            <a:pPr marL="0" indent="0" algn="l">
              <a:buFontTx/>
              <a:buNone/>
            </a:pPr>
            <a:r>
              <a:rPr lang="en-US" sz="1100" b="0" kern="1200" dirty="0" smtClean="0">
                <a:solidFill>
                  <a:schemeClr val="accent6"/>
                </a:solidFill>
                <a:latin typeface="+mn-lt"/>
                <a:ea typeface="+mn-ea"/>
                <a:cs typeface="+mn-cs"/>
              </a:rPr>
              <a:t>Please note the new image needs to be at least 19cm x 27.5cm to fit the area. If the image does not fit you will need to manually manipulate the image to fit</a:t>
            </a:r>
          </a:p>
        </p:txBody>
      </p:sp>
    </p:spTree>
    <p:extLst>
      <p:ext uri="{BB962C8B-B14F-4D97-AF65-F5344CB8AC3E}">
        <p14:creationId xmlns:p14="http://schemas.microsoft.com/office/powerpoint/2010/main" val="167628630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xmlns:mv="urn:schemas-microsoft-com:mac:vml" xmlns:mc="http://schemas.openxmlformats.org/markup-compatibility/2006">
        <p15:guide id="1" pos="107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Page_Image 4 (blue-sca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1814" y="0"/>
            <a:ext cx="9484185" cy="6397737"/>
          </a:xfrm>
          <a:prstGeom prst="rect">
            <a:avLst/>
          </a:prstGeom>
        </p:spPr>
      </p:pic>
      <p:sp>
        <p:nvSpPr>
          <p:cNvPr id="29" name="Freeform 17"/>
          <p:cNvSpPr>
            <a:spLocks/>
          </p:cNvSpPr>
          <p:nvPr userDrawn="1"/>
        </p:nvSpPr>
        <p:spPr bwMode="auto">
          <a:xfrm>
            <a:off x="1200" y="3483"/>
            <a:ext cx="9903600"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grpSp>
        <p:nvGrpSpPr>
          <p:cNvPr id="13" name="Group 12"/>
          <p:cNvGrpSpPr/>
          <p:nvPr userDrawn="1"/>
        </p:nvGrpSpPr>
        <p:grpSpPr>
          <a:xfrm>
            <a:off x="4923991" y="-3361"/>
            <a:ext cx="4490137" cy="3258955"/>
            <a:chOff x="4891355" y="-10176"/>
            <a:chExt cx="4490137" cy="3258955"/>
          </a:xfrm>
        </p:grpSpPr>
        <p:sp>
          <p:nvSpPr>
            <p:cNvPr id="14"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4"/>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1" name="Title 1"/>
          <p:cNvSpPr>
            <a:spLocks noGrp="1"/>
          </p:cNvSpPr>
          <p:nvPr>
            <p:ph type="title"/>
          </p:nvPr>
        </p:nvSpPr>
        <p:spPr>
          <a:xfrm>
            <a:off x="5167253" y="507606"/>
            <a:ext cx="4003613" cy="649049"/>
          </a:xfrm>
        </p:spPr>
        <p:txBody>
          <a:bodyPr/>
          <a:lstStyle>
            <a:lvl1pPr>
              <a:defRPr sz="2300">
                <a:solidFill>
                  <a:schemeClr val="accent5"/>
                </a:solidFill>
              </a:defRPr>
            </a:lvl1pPr>
          </a:lstStyle>
          <a:p>
            <a:r>
              <a:rPr lang="en-US" smtClean="0"/>
              <a:t>Click to edit Master title style</a:t>
            </a:r>
            <a:endParaRPr lang="en-GB" dirty="0"/>
          </a:p>
        </p:txBody>
      </p:sp>
      <p:sp>
        <p:nvSpPr>
          <p:cNvPr id="12" name="Text Placeholder 3"/>
          <p:cNvSpPr>
            <a:spLocks noGrp="1"/>
          </p:cNvSpPr>
          <p:nvPr>
            <p:ph type="body" sz="quarter" idx="12"/>
          </p:nvPr>
        </p:nvSpPr>
        <p:spPr>
          <a:xfrm>
            <a:off x="5167222" y="1274763"/>
            <a:ext cx="4003675" cy="630942"/>
          </a:xfrm>
        </p:spPr>
        <p:txBody>
          <a:bodyPr/>
          <a:lstStyle>
            <a:lvl1pPr>
              <a:defRPr sz="2000" b="0">
                <a:solidFill>
                  <a:schemeClr val="accent2"/>
                </a:solidFill>
                <a:latin typeface="+mn-lt"/>
              </a:defRPr>
            </a:lvl1pPr>
            <a:lvl2pPr>
              <a:defRPr sz="1600">
                <a:solidFill>
                  <a:schemeClr val="accent2"/>
                </a:solidFill>
              </a:defRPr>
            </a:lvl2pPr>
          </a:lstStyle>
          <a:p>
            <a:pPr lvl="0"/>
            <a:r>
              <a:rPr lang="en-US" smtClean="0"/>
              <a:t>Click to edit Master text styles</a:t>
            </a:r>
          </a:p>
          <a:p>
            <a:pPr lvl="1"/>
            <a:r>
              <a:rPr lang="en-US" smtClean="0"/>
              <a:t>Second level</a:t>
            </a:r>
          </a:p>
        </p:txBody>
      </p:sp>
      <p:sp>
        <p:nvSpPr>
          <p:cNvPr id="18" name="Rectangle 17"/>
          <p:cNvSpPr/>
          <p:nvPr userDrawn="1"/>
        </p:nvSpPr>
        <p:spPr bwMode="auto">
          <a:xfrm>
            <a:off x="10137576" y="2"/>
            <a:ext cx="2359223" cy="2842386"/>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100" b="1" dirty="0" smtClean="0">
                <a:solidFill>
                  <a:schemeClr val="accent6"/>
                </a:solidFill>
              </a:rPr>
              <a:t>Updating image</a:t>
            </a:r>
          </a:p>
          <a:p>
            <a:pPr algn="l"/>
            <a:r>
              <a:rPr lang="en-US" sz="1100" b="0" dirty="0" smtClean="0">
                <a:solidFill>
                  <a:schemeClr val="accent6"/>
                </a:solidFill>
              </a:rPr>
              <a:t>To update the background image:</a:t>
            </a:r>
          </a:p>
          <a:p>
            <a:pPr marL="177800" indent="-177800" algn="l">
              <a:buFont typeface="Arial" panose="020B0604020202020204" pitchFamily="34" charset="0"/>
              <a:buChar char="•"/>
            </a:pPr>
            <a:r>
              <a:rPr lang="en-US" sz="1100" b="0" dirty="0" smtClean="0">
                <a:solidFill>
                  <a:schemeClr val="accent6"/>
                </a:solidFill>
              </a:rPr>
              <a:t>Go to ‘View’</a:t>
            </a:r>
          </a:p>
          <a:p>
            <a:pPr marL="177800" indent="-177800" algn="l">
              <a:buFont typeface="Arial" panose="020B0604020202020204" pitchFamily="34" charset="0"/>
              <a:buChar char="•"/>
            </a:pPr>
            <a:r>
              <a:rPr lang="en-US" sz="1100" b="0" dirty="0" smtClean="0">
                <a:solidFill>
                  <a:schemeClr val="accent6"/>
                </a:solidFill>
              </a:rPr>
              <a:t>Select ‘Slide Master’</a:t>
            </a:r>
          </a:p>
          <a:p>
            <a:pPr marL="177800" indent="-177800" algn="l">
              <a:buFont typeface="Arial" panose="020B0604020202020204" pitchFamily="34" charset="0"/>
              <a:buChar char="•"/>
            </a:pPr>
            <a:r>
              <a:rPr lang="en-US" sz="1100" b="0" dirty="0" smtClean="0">
                <a:solidFill>
                  <a:schemeClr val="accent6"/>
                </a:solidFill>
              </a:rPr>
              <a:t>Select the page with the image</a:t>
            </a:r>
          </a:p>
          <a:p>
            <a:pPr marL="177800" indent="-177800" algn="l">
              <a:buFont typeface="Arial" panose="020B0604020202020204" pitchFamily="34" charset="0"/>
              <a:buChar char="•"/>
            </a:pPr>
            <a:r>
              <a:rPr lang="en-US" sz="1100" b="0" dirty="0" smtClean="0">
                <a:solidFill>
                  <a:schemeClr val="accent6"/>
                </a:solidFill>
              </a:rPr>
              <a:t>Right click on the image</a:t>
            </a:r>
            <a:r>
              <a:rPr lang="en-US" sz="1100" b="0" baseline="0" dirty="0" smtClean="0">
                <a:solidFill>
                  <a:schemeClr val="accent6"/>
                </a:solidFill>
              </a:rPr>
              <a:t> and select ‘C</a:t>
            </a:r>
            <a:r>
              <a:rPr lang="en-US" sz="1100" b="0" dirty="0" smtClean="0">
                <a:solidFill>
                  <a:schemeClr val="accent6"/>
                </a:solidFill>
              </a:rPr>
              <a:t>hange picture’</a:t>
            </a:r>
          </a:p>
          <a:p>
            <a:pPr marL="177800" indent="-177800" algn="l">
              <a:buFont typeface="Arial" panose="020B0604020202020204" pitchFamily="34" charset="0"/>
              <a:buChar char="•"/>
            </a:pPr>
            <a:r>
              <a:rPr lang="en-US" sz="1100" b="0" dirty="0" smtClean="0">
                <a:solidFill>
                  <a:schemeClr val="accent6"/>
                </a:solidFill>
              </a:rPr>
              <a:t>Navigate to the location with the new image</a:t>
            </a:r>
          </a:p>
          <a:p>
            <a:pPr marL="177800" indent="-177800" algn="l">
              <a:buFont typeface="Arial" panose="020B0604020202020204" pitchFamily="34" charset="0"/>
              <a:buChar char="•"/>
            </a:pPr>
            <a:r>
              <a:rPr lang="en-US" sz="1100" b="0" dirty="0" smtClean="0">
                <a:solidFill>
                  <a:schemeClr val="accent6"/>
                </a:solidFill>
              </a:rPr>
              <a:t>Select</a:t>
            </a:r>
            <a:r>
              <a:rPr lang="en-US" sz="1100" b="0" baseline="0" dirty="0" smtClean="0">
                <a:solidFill>
                  <a:schemeClr val="accent6"/>
                </a:solidFill>
              </a:rPr>
              <a:t> ‘insert’</a:t>
            </a:r>
          </a:p>
          <a:p>
            <a:pPr marL="177800" indent="-177800" algn="l">
              <a:buFont typeface="Arial" panose="020B0604020202020204" pitchFamily="34" charset="0"/>
              <a:buChar char="•"/>
            </a:pPr>
            <a:endParaRPr lang="en-US" sz="1100" b="0" kern="1200" baseline="0" dirty="0" smtClean="0">
              <a:solidFill>
                <a:schemeClr val="accent6"/>
              </a:solidFill>
              <a:latin typeface="+mn-lt"/>
              <a:ea typeface="+mn-ea"/>
              <a:cs typeface="+mn-cs"/>
            </a:endParaRPr>
          </a:p>
          <a:p>
            <a:pPr marL="0" indent="0" algn="l">
              <a:buFontTx/>
              <a:buNone/>
            </a:pPr>
            <a:r>
              <a:rPr lang="en-US" sz="1100" b="0" kern="1200" dirty="0" smtClean="0">
                <a:solidFill>
                  <a:schemeClr val="accent6"/>
                </a:solidFill>
                <a:latin typeface="+mn-lt"/>
                <a:ea typeface="+mn-ea"/>
                <a:cs typeface="+mn-cs"/>
              </a:rPr>
              <a:t>Please note the new image needs to be at least 19cm x 27.5cm to fit the area. If the image does not fit you will need to manually manipulate the image to fit</a:t>
            </a:r>
          </a:p>
        </p:txBody>
      </p:sp>
    </p:spTree>
    <p:extLst>
      <p:ext uri="{BB962C8B-B14F-4D97-AF65-F5344CB8AC3E}">
        <p14:creationId xmlns:p14="http://schemas.microsoft.com/office/powerpoint/2010/main" val="2977415141"/>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xmlns:mv="urn:schemas-microsoft-com:mac:vml" xmlns:mc="http://schemas.openxmlformats.org/markup-compatibility/2006">
        <p15:guide id="1" pos="107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tement/quotes">
    <p:bg>
      <p:bgPr>
        <a:solidFill>
          <a:schemeClr val="bg1"/>
        </a:solidFill>
        <a:effectLst/>
      </p:bgPr>
    </p:bg>
    <p:spTree>
      <p:nvGrpSpPr>
        <p:cNvPr id="1" name=""/>
        <p:cNvGrpSpPr/>
        <p:nvPr/>
      </p:nvGrpSpPr>
      <p:grpSpPr>
        <a:xfrm>
          <a:off x="0" y="0"/>
          <a:ext cx="0" cy="0"/>
          <a:chOff x="0" y="0"/>
          <a:chExt cx="0" cy="0"/>
        </a:xfrm>
      </p:grpSpPr>
      <p:sp>
        <p:nvSpPr>
          <p:cNvPr id="15"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20"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1432" y="6057901"/>
            <a:ext cx="3170060" cy="306000"/>
          </a:xfrm>
          <a:prstGeom prst="rect">
            <a:avLst/>
          </a:prstGeom>
        </p:spPr>
      </p:pic>
      <p:sp>
        <p:nvSpPr>
          <p:cNvPr id="3" name="Rectangle 2"/>
          <p:cNvSpPr/>
          <p:nvPr userDrawn="1"/>
        </p:nvSpPr>
        <p:spPr bwMode="grayWhite">
          <a:xfrm>
            <a:off x="6038850" y="5958128"/>
            <a:ext cx="3865950" cy="899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21" name="Text Placeholder 10"/>
          <p:cNvSpPr>
            <a:spLocks noGrp="1"/>
          </p:cNvSpPr>
          <p:nvPr>
            <p:ph type="body" sz="quarter" idx="16"/>
          </p:nvPr>
        </p:nvSpPr>
        <p:spPr>
          <a:xfrm>
            <a:off x="825500" y="1436688"/>
            <a:ext cx="8239126" cy="1692771"/>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Title 5"/>
          <p:cNvSpPr>
            <a:spLocks noGrp="1"/>
          </p:cNvSpPr>
          <p:nvPr>
            <p:ph type="title"/>
          </p:nvPr>
        </p:nvSpPr>
        <p:spPr/>
        <p:txBody>
          <a:bodyPr/>
          <a:lstStyle/>
          <a:p>
            <a:r>
              <a:rPr lang="en-US" smtClean="0"/>
              <a:t>Click to edit Master title style</a:t>
            </a:r>
            <a:endParaRPr lang="en-GB"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4323" y="6216706"/>
            <a:ext cx="1603677" cy="154800"/>
          </a:xfrm>
          <a:prstGeom prst="rect">
            <a:avLst/>
          </a:prstGeom>
        </p:spPr>
      </p:pic>
    </p:spTree>
    <p:extLst>
      <p:ext uri="{BB962C8B-B14F-4D97-AF65-F5344CB8AC3E}">
        <p14:creationId xmlns:p14="http://schemas.microsoft.com/office/powerpoint/2010/main" val="343827145"/>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xmlns:mv="urn:schemas-microsoft-com:mac:vml" xmlns:mc="http://schemas.openxmlformats.org/markup-compatibility/2006">
        <p15:guide id="1" pos="107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bg>
      <p:bgPr>
        <a:solidFill>
          <a:schemeClr val="bg1"/>
        </a:solidFill>
        <a:effectLst/>
      </p:bgPr>
    </p:bg>
    <p:spTree>
      <p:nvGrpSpPr>
        <p:cNvPr id="1" name=""/>
        <p:cNvGrpSpPr/>
        <p:nvPr/>
      </p:nvGrpSpPr>
      <p:grpSpPr>
        <a:xfrm>
          <a:off x="0" y="0"/>
          <a:ext cx="0" cy="0"/>
          <a:chOff x="0" y="0"/>
          <a:chExt cx="0" cy="0"/>
        </a:xfrm>
      </p:grpSpPr>
      <p:sp>
        <p:nvSpPr>
          <p:cNvPr id="9" name="Rectangle 3"/>
          <p:cNvSpPr/>
          <p:nvPr userDrawn="1"/>
        </p:nvSpPr>
        <p:spPr>
          <a:xfrm>
            <a:off x="533400" y="2"/>
            <a:ext cx="9371400"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chemeClr val="bg1"/>
                </a:solidFill>
              </a:defRPr>
            </a:lvl1pPr>
          </a:lstStyle>
          <a:p>
            <a:pPr lvl="0"/>
            <a:r>
              <a:rPr lang="en-US" smtClean="0"/>
              <a:t>#.#</a:t>
            </a:r>
            <a:endParaRPr lang="en-US" dirty="0" smtClean="0"/>
          </a:p>
        </p:txBody>
      </p:sp>
      <p:sp>
        <p:nvSpPr>
          <p:cNvPr id="16"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5" name="Title 4"/>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217451780"/>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xmlns:mv="urn:schemas-microsoft-com:mac:vml" xmlns:mc="http://schemas.openxmlformats.org/markup-compatibility/2006">
        <p15:guide id="1" pos="107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bg1"/>
        </a:solidFill>
        <a:effectLst/>
      </p:bgPr>
    </p:bg>
    <p:spTree>
      <p:nvGrpSpPr>
        <p:cNvPr id="1" name=""/>
        <p:cNvGrpSpPr/>
        <p:nvPr/>
      </p:nvGrpSpPr>
      <p:grpSpPr>
        <a:xfrm>
          <a:off x="0" y="0"/>
          <a:ext cx="0" cy="0"/>
          <a:chOff x="0" y="0"/>
          <a:chExt cx="0" cy="0"/>
        </a:xfrm>
      </p:grpSpPr>
      <p:sp>
        <p:nvSpPr>
          <p:cNvPr id="18" name="Freeform 5"/>
          <p:cNvSpPr>
            <a:spLocks/>
          </p:cNvSpPr>
          <p:nvPr userDrawn="1"/>
        </p:nvSpPr>
        <p:spPr bwMode="auto">
          <a:xfrm>
            <a:off x="546100" y="-9526"/>
            <a:ext cx="9359900" cy="5969046"/>
          </a:xfrm>
          <a:custGeom>
            <a:avLst/>
            <a:gdLst>
              <a:gd name="T0" fmla="*/ 0 w 2952"/>
              <a:gd name="T1" fmla="*/ 0 h 1880"/>
              <a:gd name="T2" fmla="*/ 0 w 2952"/>
              <a:gd name="T3" fmla="*/ 1676 h 1880"/>
              <a:gd name="T4" fmla="*/ 63 w 2952"/>
              <a:gd name="T5" fmla="*/ 1824 h 1880"/>
              <a:gd name="T6" fmla="*/ 169 w 2952"/>
              <a:gd name="T7" fmla="*/ 1875 h 1880"/>
              <a:gd name="T8" fmla="*/ 244 w 2952"/>
              <a:gd name="T9" fmla="*/ 1870 h 1880"/>
              <a:gd name="T10" fmla="*/ 2952 w 2952"/>
              <a:gd name="T11" fmla="*/ 1103 h 1880"/>
            </a:gdLst>
            <a:ahLst/>
            <a:cxnLst>
              <a:cxn ang="0">
                <a:pos x="T0" y="T1"/>
              </a:cxn>
              <a:cxn ang="0">
                <a:pos x="T2" y="T3"/>
              </a:cxn>
              <a:cxn ang="0">
                <a:pos x="T4" y="T5"/>
              </a:cxn>
              <a:cxn ang="0">
                <a:pos x="T6" y="T7"/>
              </a:cxn>
              <a:cxn ang="0">
                <a:pos x="T8" y="T9"/>
              </a:cxn>
              <a:cxn ang="0">
                <a:pos x="T10" y="T11"/>
              </a:cxn>
            </a:cxnLst>
            <a:rect l="0" t="0" r="r" b="b"/>
            <a:pathLst>
              <a:path w="2952" h="1880">
                <a:moveTo>
                  <a:pt x="0" y="0"/>
                </a:moveTo>
                <a:cubicBezTo>
                  <a:pt x="0" y="1676"/>
                  <a:pt x="0" y="1676"/>
                  <a:pt x="0" y="1676"/>
                </a:cubicBezTo>
                <a:cubicBezTo>
                  <a:pt x="1" y="1712"/>
                  <a:pt x="19" y="1785"/>
                  <a:pt x="63" y="1824"/>
                </a:cubicBezTo>
                <a:cubicBezTo>
                  <a:pt x="106" y="1863"/>
                  <a:pt x="140" y="1871"/>
                  <a:pt x="169" y="1875"/>
                </a:cubicBezTo>
                <a:cubicBezTo>
                  <a:pt x="197" y="1880"/>
                  <a:pt x="230" y="1871"/>
                  <a:pt x="244" y="1870"/>
                </a:cubicBezTo>
                <a:cubicBezTo>
                  <a:pt x="2952" y="1103"/>
                  <a:pt x="2952" y="1103"/>
                  <a:pt x="2952" y="1103"/>
                </a:cubicBezTo>
              </a:path>
            </a:pathLst>
          </a:custGeom>
          <a:noFill/>
          <a:ln w="1905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Text Placeholder 10"/>
          <p:cNvSpPr>
            <a:spLocks noGrp="1"/>
          </p:cNvSpPr>
          <p:nvPr>
            <p:ph type="body" sz="quarter" idx="14" hasCustomPrompt="1"/>
          </p:nvPr>
        </p:nvSpPr>
        <p:spPr>
          <a:xfrm>
            <a:off x="825500" y="4570413"/>
            <a:ext cx="2260600" cy="819150"/>
          </a:xfrm>
        </p:spPr>
        <p:txBody>
          <a:bodyPr wrap="square" anchor="b">
            <a:noAutofit/>
          </a:bodyPr>
          <a:lstStyle>
            <a:lvl1pPr>
              <a:lnSpc>
                <a:spcPct val="100000"/>
              </a:lnSpc>
              <a:spcAft>
                <a:spcPts val="0"/>
              </a:spcAft>
              <a:defRPr sz="10800" b="1">
                <a:solidFill>
                  <a:srgbClr val="608BA3"/>
                </a:solidFill>
              </a:defRPr>
            </a:lvl1pPr>
          </a:lstStyle>
          <a:p>
            <a:pPr lvl="0"/>
            <a:r>
              <a:rPr lang="en-US" dirty="0" smtClean="0"/>
              <a:t>#.#</a:t>
            </a:r>
          </a:p>
        </p:txBody>
      </p:sp>
      <p:sp>
        <p:nvSpPr>
          <p:cNvPr id="17" name="Title 16"/>
          <p:cNvSpPr>
            <a:spLocks noGrp="1"/>
          </p:cNvSpPr>
          <p:nvPr>
            <p:ph type="title"/>
          </p:nvPr>
        </p:nvSpPr>
        <p:spPr/>
        <p:txBody>
          <a:bodyPr/>
          <a:lstStyle/>
          <a:p>
            <a:r>
              <a:rPr lang="en-US" smtClean="0"/>
              <a:t>Click to edit Master title style</a:t>
            </a:r>
            <a:endParaRPr lang="en-GB"/>
          </a:p>
        </p:txBody>
      </p:sp>
      <p:sp>
        <p:nvSpPr>
          <p:cNvPr id="7" name="Freeform 6"/>
          <p:cNvSpPr>
            <a:spLocks/>
          </p:cNvSpPr>
          <p:nvPr userDrawn="1"/>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accent4"/>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Tree>
    <p:extLst>
      <p:ext uri="{BB962C8B-B14F-4D97-AF65-F5344CB8AC3E}">
        <p14:creationId xmlns:p14="http://schemas.microsoft.com/office/powerpoint/2010/main" val="3857280428"/>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xmlns:mv="urn:schemas-microsoft-com:mac:vml" xmlns:mc="http://schemas.openxmlformats.org/markup-compatibility/2006">
        <p15:guide id="1" pos="107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5501" y="538163"/>
            <a:ext cx="8239126" cy="370558"/>
          </a:xfrm>
          <a:prstGeom prst="rect">
            <a:avLst/>
          </a:prstGeom>
        </p:spPr>
        <p:txBody>
          <a:bodyPr vert="horz" lIns="0" tIns="0" rIns="0" bIns="0" rtlCol="0" anchor="t" anchorCtr="0">
            <a:no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825500" y="1436688"/>
            <a:ext cx="8239125" cy="3123932"/>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4" name="Picture 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794323" y="6216706"/>
            <a:ext cx="1603677" cy="154800"/>
          </a:xfrm>
          <a:prstGeom prst="rect">
            <a:avLst/>
          </a:prstGeom>
        </p:spPr>
      </p:pic>
      <p:sp>
        <p:nvSpPr>
          <p:cNvPr id="6" name="Freeform 6"/>
          <p:cNvSpPr>
            <a:spLocks/>
          </p:cNvSpPr>
          <p:nvPr/>
        </p:nvSpPr>
        <p:spPr bwMode="auto">
          <a:xfrm>
            <a:off x="9064624" y="-1"/>
            <a:ext cx="347663"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accent4"/>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a:t>
            </a:fld>
            <a:endParaRPr lang="en-GB" sz="1200" smtClean="0">
              <a:solidFill>
                <a:schemeClr val="accent5"/>
              </a:solidFill>
            </a:endParaRPr>
          </a:p>
        </p:txBody>
      </p:sp>
      <p:sp>
        <p:nvSpPr>
          <p:cNvPr id="5" name="Rectangle 4"/>
          <p:cNvSpPr/>
          <p:nvPr/>
        </p:nvSpPr>
        <p:spPr>
          <a:xfrm>
            <a:off x="825500" y="6216706"/>
            <a:ext cx="2090316" cy="153888"/>
          </a:xfrm>
          <a:prstGeom prst="rect">
            <a:avLst/>
          </a:prstGeom>
        </p:spPr>
        <p:txBody>
          <a:bodyPr wrap="none" lIns="0" tIns="0" rIns="0" bIns="0">
            <a:noAutofit/>
          </a:bodyPr>
          <a:lstStyle/>
          <a:p>
            <a:r>
              <a:rPr lang="en-GB" sz="1000" i="1" dirty="0" smtClean="0"/>
              <a:t>Nature </a:t>
            </a:r>
            <a:r>
              <a:rPr lang="en-GB" sz="1000" i="0" dirty="0" smtClean="0"/>
              <a:t>Research Journals / </a:t>
            </a:r>
            <a:r>
              <a:rPr lang="ru-RU" sz="1000" i="0" dirty="0" smtClean="0"/>
              <a:t>0</a:t>
            </a:r>
            <a:r>
              <a:rPr lang="en-GB" sz="1000" i="0" dirty="0" smtClean="0"/>
              <a:t>2.</a:t>
            </a:r>
            <a:r>
              <a:rPr lang="ru-RU" sz="1000" i="0" dirty="0" smtClean="0"/>
              <a:t>11</a:t>
            </a:r>
            <a:r>
              <a:rPr lang="en-GB" sz="1000" i="0" dirty="0" smtClean="0"/>
              <a:t>.2016</a:t>
            </a:r>
            <a:endParaRPr lang="en-GB" sz="1000" i="1" dirty="0" smtClean="0"/>
          </a:p>
        </p:txBody>
      </p:sp>
      <p:sp>
        <p:nvSpPr>
          <p:cNvPr id="8" name="Rectangle 7"/>
          <p:cNvSpPr/>
          <p:nvPr/>
        </p:nvSpPr>
        <p:spPr bwMode="auto">
          <a:xfrm>
            <a:off x="10137576" y="2"/>
            <a:ext cx="2359223" cy="2063929"/>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050" b="1" dirty="0" smtClean="0">
                <a:solidFill>
                  <a:schemeClr val="accent6"/>
                </a:solidFill>
              </a:rPr>
              <a:t>Updating footer</a:t>
            </a:r>
          </a:p>
          <a:p>
            <a:pPr algn="l"/>
            <a:r>
              <a:rPr lang="en-US" sz="1050" b="0" dirty="0" smtClean="0">
                <a:solidFill>
                  <a:schemeClr val="accent6"/>
                </a:solidFill>
              </a:rPr>
              <a:t>To update the footer:</a:t>
            </a:r>
          </a:p>
          <a:p>
            <a:pPr marL="177800" indent="-177800" algn="l">
              <a:buFont typeface="Arial" panose="020B0604020202020204" pitchFamily="34" charset="0"/>
              <a:buChar char="•"/>
            </a:pPr>
            <a:r>
              <a:rPr lang="en-US" sz="1050" b="0" dirty="0" smtClean="0">
                <a:solidFill>
                  <a:schemeClr val="accent6"/>
                </a:solidFill>
              </a:rPr>
              <a:t>Click into the text box</a:t>
            </a:r>
            <a:r>
              <a:rPr lang="en-US" sz="1050" b="0" baseline="0" dirty="0" smtClean="0">
                <a:solidFill>
                  <a:schemeClr val="accent6"/>
                </a:solidFill>
              </a:rPr>
              <a:t> on the slide master page and update the information</a:t>
            </a:r>
          </a:p>
          <a:p>
            <a:pPr marL="0" indent="0" algn="l" defTabSz="872722" rtl="0" eaLnBrk="1" latinLnBrk="0" hangingPunct="1">
              <a:buFont typeface="Arial" panose="020B0604020202020204" pitchFamily="34" charset="0"/>
              <a:buNone/>
            </a:pPr>
            <a:r>
              <a:rPr lang="en-US" sz="1050" b="1" kern="1200" dirty="0" smtClean="0">
                <a:solidFill>
                  <a:schemeClr val="accent6"/>
                </a:solidFill>
                <a:latin typeface="+mn-lt"/>
                <a:ea typeface="+mn-ea"/>
                <a:cs typeface="+mn-cs"/>
              </a:rPr>
              <a:t>Checking updates</a:t>
            </a:r>
          </a:p>
          <a:p>
            <a:pPr marL="177800" indent="-177800" algn="l">
              <a:buFont typeface="Arial" panose="020B0604020202020204" pitchFamily="34" charset="0"/>
              <a:buChar char="•"/>
            </a:pPr>
            <a:r>
              <a:rPr lang="en-US" sz="1050" b="0" baseline="0" dirty="0" smtClean="0">
                <a:solidFill>
                  <a:schemeClr val="accent6"/>
                </a:solidFill>
              </a:rPr>
              <a:t>The text updates will not flow through to all the slide layouts as some have been placed manually. Therefore you may need to manually update other text boxes such as the divider slides </a:t>
            </a:r>
            <a:r>
              <a:rPr lang="en-US" sz="1050" b="0" baseline="0" dirty="0" err="1" smtClean="0">
                <a:solidFill>
                  <a:schemeClr val="accent6"/>
                </a:solidFill>
              </a:rPr>
              <a:t>etc</a:t>
            </a:r>
            <a:endParaRPr lang="en-US" sz="1050" b="0" baseline="0" dirty="0" smtClean="0">
              <a:solidFill>
                <a:schemeClr val="accent6"/>
              </a:solidFill>
            </a:endParaRPr>
          </a:p>
          <a:p>
            <a:pPr marL="177800" indent="-177800" algn="l">
              <a:buFont typeface="Arial" panose="020B0604020202020204" pitchFamily="34" charset="0"/>
              <a:buChar char="•"/>
            </a:pPr>
            <a:endParaRPr lang="en-US" sz="1050" b="0" kern="1200" baseline="0" dirty="0" smtClean="0">
              <a:solidFill>
                <a:schemeClr val="accent6"/>
              </a:solidFill>
              <a:latin typeface="+mn-lt"/>
              <a:ea typeface="+mn-ea"/>
              <a:cs typeface="+mn-cs"/>
            </a:endParaRPr>
          </a:p>
        </p:txBody>
      </p:sp>
    </p:spTree>
    <p:extLst>
      <p:ext uri="{BB962C8B-B14F-4D97-AF65-F5344CB8AC3E}">
        <p14:creationId xmlns:p14="http://schemas.microsoft.com/office/powerpoint/2010/main" val="4161865969"/>
      </p:ext>
    </p:extLst>
  </p:cSld>
  <p:clrMap bg1="lt1" tx1="dk1" bg2="lt2" tx2="dk2" accent1="accent1" accent2="accent2" accent3="accent3" accent4="accent4" accent5="accent5" accent6="accent6" hlink="hlink" folHlink="folHlink"/>
  <p:sldLayoutIdLst>
    <p:sldLayoutId id="2147483723" r:id="rId1"/>
    <p:sldLayoutId id="2147483677" r:id="rId2"/>
    <p:sldLayoutId id="2147483707" r:id="rId3"/>
    <p:sldLayoutId id="2147483708" r:id="rId4"/>
    <p:sldLayoutId id="2147483720" r:id="rId5"/>
    <p:sldLayoutId id="2147483721" r:id="rId6"/>
    <p:sldLayoutId id="2147483703" r:id="rId7"/>
    <p:sldLayoutId id="2147483711" r:id="rId8"/>
    <p:sldLayoutId id="2147483712" r:id="rId9"/>
    <p:sldLayoutId id="2147483713" r:id="rId10"/>
    <p:sldLayoutId id="2147483714" r:id="rId11"/>
    <p:sldLayoutId id="2147483715" r:id="rId12"/>
    <p:sldLayoutId id="2147483716" r:id="rId13"/>
    <p:sldLayoutId id="2147483717" r:id="rId14"/>
    <p:sldLayoutId id="2147483722" r:id="rId15"/>
    <p:sldLayoutId id="2147483655" r:id="rId16"/>
    <p:sldLayoutId id="2147483700" r:id="rId17"/>
    <p:sldLayoutId id="2147483694" r:id="rId18"/>
    <p:sldLayoutId id="2147483695" r:id="rId19"/>
    <p:sldLayoutId id="2147483685" r:id="rId20"/>
    <p:sldLayoutId id="2147483718" r:id="rId21"/>
    <p:sldLayoutId id="2147483719" r:id="rId22"/>
    <p:sldLayoutId id="2147483724" r:id="rId23"/>
    <p:sldLayoutId id="2147483725" r:id="rId24"/>
  </p:sldLayoutIdLst>
  <p:timing>
    <p:tnLst>
      <p:par>
        <p:cTn id="1" dur="indefinite" restart="never" nodeType="tmRoot"/>
      </p:par>
    </p:tnLst>
  </p:timing>
  <p:hf sldNum="0" hdr="0" dt="0"/>
  <p:txStyles>
    <p:titleStyle>
      <a:lvl1pPr algn="l" defTabSz="872722" rtl="0" eaLnBrk="1" latinLnBrk="0" hangingPunct="1">
        <a:spcBef>
          <a:spcPct val="0"/>
        </a:spcBef>
        <a:buNone/>
        <a:defRPr sz="2600" b="0" kern="1200">
          <a:solidFill>
            <a:schemeClr val="accent5"/>
          </a:solidFill>
          <a:latin typeface="+mj-lt"/>
          <a:ea typeface="+mj-ea"/>
          <a:cs typeface="+mj-cs"/>
        </a:defRPr>
      </a:lvl1pPr>
    </p:titleStyle>
    <p:body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p:bodyStyle>
    <p:otherStyle>
      <a:defPPr>
        <a:defRPr lang="en-US"/>
      </a:defPPr>
      <a:lvl1pPr marL="0" algn="l" defTabSz="872722" rtl="0" eaLnBrk="1" latinLnBrk="0" hangingPunct="1">
        <a:defRPr sz="1800" kern="1200">
          <a:solidFill>
            <a:schemeClr val="tx1"/>
          </a:solidFill>
          <a:latin typeface="+mn-lt"/>
          <a:ea typeface="+mn-ea"/>
          <a:cs typeface="+mn-cs"/>
        </a:defRPr>
      </a:lvl1pPr>
      <a:lvl2pPr marL="436361" algn="l" defTabSz="872722" rtl="0" eaLnBrk="1" latinLnBrk="0" hangingPunct="1">
        <a:defRPr sz="1800" kern="1200">
          <a:solidFill>
            <a:schemeClr val="tx1"/>
          </a:solidFill>
          <a:latin typeface="+mn-lt"/>
          <a:ea typeface="+mn-ea"/>
          <a:cs typeface="+mn-cs"/>
        </a:defRPr>
      </a:lvl2pPr>
      <a:lvl3pPr marL="872722" algn="l" defTabSz="872722" rtl="0" eaLnBrk="1" latinLnBrk="0" hangingPunct="1">
        <a:defRPr sz="1800" kern="1200">
          <a:solidFill>
            <a:schemeClr val="tx1"/>
          </a:solidFill>
          <a:latin typeface="+mn-lt"/>
          <a:ea typeface="+mn-ea"/>
          <a:cs typeface="+mn-cs"/>
        </a:defRPr>
      </a:lvl3pPr>
      <a:lvl4pPr marL="1309083" algn="l" defTabSz="872722" rtl="0" eaLnBrk="1" latinLnBrk="0" hangingPunct="1">
        <a:defRPr sz="1800" kern="1200">
          <a:solidFill>
            <a:schemeClr val="tx1"/>
          </a:solidFill>
          <a:latin typeface="+mn-lt"/>
          <a:ea typeface="+mn-ea"/>
          <a:cs typeface="+mn-cs"/>
        </a:defRPr>
      </a:lvl4pPr>
      <a:lvl5pPr marL="1745445" algn="l" defTabSz="872722" rtl="0" eaLnBrk="1" latinLnBrk="0" hangingPunct="1">
        <a:defRPr sz="1800" kern="1200">
          <a:solidFill>
            <a:schemeClr val="tx1"/>
          </a:solidFill>
          <a:latin typeface="+mn-lt"/>
          <a:ea typeface="+mn-ea"/>
          <a:cs typeface="+mn-cs"/>
        </a:defRPr>
      </a:lvl5pPr>
      <a:lvl6pPr marL="2181806" algn="l" defTabSz="872722" rtl="0" eaLnBrk="1" latinLnBrk="0" hangingPunct="1">
        <a:defRPr sz="1800" kern="1200">
          <a:solidFill>
            <a:schemeClr val="tx1"/>
          </a:solidFill>
          <a:latin typeface="+mn-lt"/>
          <a:ea typeface="+mn-ea"/>
          <a:cs typeface="+mn-cs"/>
        </a:defRPr>
      </a:lvl6pPr>
      <a:lvl7pPr marL="2618167" algn="l" defTabSz="872722" rtl="0" eaLnBrk="1" latinLnBrk="0" hangingPunct="1">
        <a:defRPr sz="1800" kern="1200">
          <a:solidFill>
            <a:schemeClr val="tx1"/>
          </a:solidFill>
          <a:latin typeface="+mn-lt"/>
          <a:ea typeface="+mn-ea"/>
          <a:cs typeface="+mn-cs"/>
        </a:defRPr>
      </a:lvl7pPr>
      <a:lvl8pPr marL="3054529" algn="l" defTabSz="872722" rtl="0" eaLnBrk="1" latinLnBrk="0" hangingPunct="1">
        <a:defRPr sz="1800" kern="1200">
          <a:solidFill>
            <a:schemeClr val="tx1"/>
          </a:solidFill>
          <a:latin typeface="+mn-lt"/>
          <a:ea typeface="+mn-ea"/>
          <a:cs typeface="+mn-cs"/>
        </a:defRPr>
      </a:lvl8pPr>
      <a:lvl9pPr marL="3490890" algn="l" defTabSz="872722"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xmlns:mv="urn:schemas-microsoft-com:mac:vml" xmlns:mc="http://schemas.openxmlformats.org/markup-compatibility/2006">
        <p15:guide id="1" orient="horz" pos="890" userDrawn="1">
          <p15:clr>
            <a:srgbClr val="F26B43"/>
          </p15:clr>
        </p15:guide>
        <p15:guide id="2" pos="512" userDrawn="1">
          <p15:clr>
            <a:srgbClr val="F26B43"/>
          </p15:clr>
        </p15:guide>
        <p15:guide id="4" pos="3219" userDrawn="1">
          <p15:clr>
            <a:srgbClr val="F26B43"/>
          </p15:clr>
        </p15:guide>
        <p15:guide id="5" pos="3021" userDrawn="1">
          <p15:clr>
            <a:srgbClr val="F26B43"/>
          </p15:clr>
        </p15:guide>
        <p15:guide id="12" pos="5705" userDrawn="1">
          <p15:clr>
            <a:srgbClr val="F26B43"/>
          </p15:clr>
        </p15:guide>
        <p15:guide id="14" orient="horz" pos="4020" userDrawn="1">
          <p15:clr>
            <a:srgbClr val="F26B43"/>
          </p15:clr>
        </p15:guide>
        <p15:guide id="15" orient="horz" pos="57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3.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60.jpe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gif"/><Relationship Id="rId1" Type="http://schemas.openxmlformats.org/officeDocument/2006/relationships/slideLayout" Target="../slideLayouts/slideLayout23.xml"/><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2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4.xml"/><Relationship Id="rId5" Type="http://schemas.openxmlformats.org/officeDocument/2006/relationships/image" Target="../media/image75.jpeg"/><Relationship Id="rId4" Type="http://schemas.openxmlformats.org/officeDocument/2006/relationships/image" Target="../media/image74.jpe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18" Type="http://schemas.openxmlformats.org/officeDocument/2006/relationships/image" Target="../media/image21.png"/><Relationship Id="rId26" Type="http://schemas.openxmlformats.org/officeDocument/2006/relationships/image" Target="../media/image28.emf"/><Relationship Id="rId3" Type="http://schemas.openxmlformats.org/officeDocument/2006/relationships/image" Target="../media/image10.jpeg"/><Relationship Id="rId21" Type="http://schemas.openxmlformats.org/officeDocument/2006/relationships/image" Target="../media/image23.png"/><Relationship Id="rId7" Type="http://schemas.openxmlformats.org/officeDocument/2006/relationships/image" Target="../media/image14.png"/><Relationship Id="rId12" Type="http://schemas.openxmlformats.org/officeDocument/2006/relationships/hyperlink" Target="http://www.nature.com/nbt/journal/v26/n1/index.html" TargetMode="External"/><Relationship Id="rId17" Type="http://schemas.openxmlformats.org/officeDocument/2006/relationships/hyperlink" Target="http://www.nature.com/ncb/journal/v9/n7/index.html" TargetMode="External"/><Relationship Id="rId25" Type="http://schemas.openxmlformats.org/officeDocument/2006/relationships/image" Target="../media/image27.emf"/><Relationship Id="rId2" Type="http://schemas.openxmlformats.org/officeDocument/2006/relationships/slideLayout" Target="../slideLayouts/slideLayout16.xml"/><Relationship Id="rId16" Type="http://schemas.openxmlformats.org/officeDocument/2006/relationships/image" Target="../media/image20.png"/><Relationship Id="rId20" Type="http://schemas.openxmlformats.org/officeDocument/2006/relationships/hyperlink" Target="http://www.nature.com/nmeth/journal/v4/n11/index.html" TargetMode="External"/><Relationship Id="rId29" Type="http://schemas.openxmlformats.org/officeDocument/2006/relationships/image" Target="../media/image31.emf"/><Relationship Id="rId1" Type="http://schemas.openxmlformats.org/officeDocument/2006/relationships/tags" Target="../tags/tag1.xml"/><Relationship Id="rId6" Type="http://schemas.openxmlformats.org/officeDocument/2006/relationships/image" Target="../media/image13.png"/><Relationship Id="rId11" Type="http://schemas.openxmlformats.org/officeDocument/2006/relationships/image" Target="../media/image17.png"/><Relationship Id="rId24" Type="http://schemas.openxmlformats.org/officeDocument/2006/relationships/image" Target="../media/image26.emf"/><Relationship Id="rId5" Type="http://schemas.openxmlformats.org/officeDocument/2006/relationships/image" Target="../media/image12.png"/><Relationship Id="rId15" Type="http://schemas.openxmlformats.org/officeDocument/2006/relationships/hyperlink" Target="http://www.nature.com/nmat/journal/v7/n1/" TargetMode="External"/><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6.png"/><Relationship Id="rId19" Type="http://schemas.openxmlformats.org/officeDocument/2006/relationships/image" Target="../media/image22.png"/><Relationship Id="rId4" Type="http://schemas.openxmlformats.org/officeDocument/2006/relationships/image" Target="../media/image11.wmf"/><Relationship Id="rId9" Type="http://schemas.openxmlformats.org/officeDocument/2006/relationships/hyperlink" Target="http://www.nature.com/nm/journal/v14/n1/index.html" TargetMode="External"/><Relationship Id="rId14" Type="http://schemas.openxmlformats.org/officeDocument/2006/relationships/image" Target="../media/image19.png"/><Relationship Id="rId22" Type="http://schemas.openxmlformats.org/officeDocument/2006/relationships/image" Target="../media/image24.png"/><Relationship Id="rId27"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8.gif"/><Relationship Id="rId13" Type="http://schemas.openxmlformats.org/officeDocument/2006/relationships/image" Target="../media/image42.gif"/><Relationship Id="rId3" Type="http://schemas.openxmlformats.org/officeDocument/2006/relationships/image" Target="../media/image33.png"/><Relationship Id="rId7" Type="http://schemas.openxmlformats.org/officeDocument/2006/relationships/image" Target="../media/image37.jpeg"/><Relationship Id="rId12" Type="http://schemas.openxmlformats.org/officeDocument/2006/relationships/image" Target="../media/image41.gif"/><Relationship Id="rId2" Type="http://schemas.openxmlformats.org/officeDocument/2006/relationships/image" Target="../media/image32.png"/><Relationship Id="rId1" Type="http://schemas.openxmlformats.org/officeDocument/2006/relationships/slideLayout" Target="../slideLayouts/slideLayout16.xml"/><Relationship Id="rId6" Type="http://schemas.openxmlformats.org/officeDocument/2006/relationships/image" Target="../media/image36.jpeg"/><Relationship Id="rId11" Type="http://schemas.openxmlformats.org/officeDocument/2006/relationships/image" Target="../media/image40.gif"/><Relationship Id="rId5" Type="http://schemas.openxmlformats.org/officeDocument/2006/relationships/image" Target="../media/image35.gif"/><Relationship Id="rId10" Type="http://schemas.openxmlformats.org/officeDocument/2006/relationships/image" Target="../media/image8.gif"/><Relationship Id="rId4" Type="http://schemas.openxmlformats.org/officeDocument/2006/relationships/image" Target="../media/image34.png"/><Relationship Id="rId9" Type="http://schemas.openxmlformats.org/officeDocument/2006/relationships/image" Target="../media/image39.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167253" y="507606"/>
            <a:ext cx="4003613" cy="649049"/>
          </a:xfrm>
        </p:spPr>
        <p:txBody>
          <a:bodyPr/>
          <a:lstStyle/>
          <a:p>
            <a:r>
              <a:rPr lang="en-GB" b="1" dirty="0" smtClean="0"/>
              <a:t>Publishing in</a:t>
            </a:r>
            <a:br>
              <a:rPr lang="en-GB" b="1" dirty="0" smtClean="0"/>
            </a:br>
            <a:r>
              <a:rPr lang="en-GB" b="1" i="1" dirty="0" smtClean="0"/>
              <a:t>Nature </a:t>
            </a:r>
            <a:r>
              <a:rPr lang="en-GB" b="1" dirty="0" smtClean="0"/>
              <a:t>Research Journals</a:t>
            </a:r>
            <a:endParaRPr lang="en-GB" b="1" dirty="0"/>
          </a:p>
        </p:txBody>
      </p:sp>
      <p:sp>
        <p:nvSpPr>
          <p:cNvPr id="7" name="Text Placeholder 6"/>
          <p:cNvSpPr>
            <a:spLocks noGrp="1"/>
          </p:cNvSpPr>
          <p:nvPr>
            <p:ph type="body" sz="quarter" idx="12"/>
          </p:nvPr>
        </p:nvSpPr>
        <p:spPr>
          <a:xfrm>
            <a:off x="5167222" y="1274763"/>
            <a:ext cx="4003675" cy="630942"/>
          </a:xfrm>
        </p:spPr>
        <p:txBody>
          <a:bodyPr/>
          <a:lstStyle/>
          <a:p>
            <a:r>
              <a:rPr lang="nl-BE" b="1" dirty="0" smtClean="0">
                <a:latin typeface="+mj-lt"/>
              </a:rPr>
              <a:t>Bart Verberck, </a:t>
            </a:r>
            <a:r>
              <a:rPr lang="nl-BE" b="1" i="1" dirty="0" smtClean="0">
                <a:latin typeface="+mj-lt"/>
              </a:rPr>
              <a:t>Nature Physics</a:t>
            </a:r>
            <a:endParaRPr lang="en-GB" b="1" dirty="0" smtClean="0">
              <a:latin typeface="+mj-lt"/>
            </a:endParaRPr>
          </a:p>
          <a:p>
            <a:pPr lvl="1"/>
            <a:r>
              <a:rPr lang="en-GB" b="1" dirty="0" smtClean="0">
                <a:latin typeface="+mj-lt"/>
              </a:rPr>
              <a:t>2 November 2016, Kazan, Russia</a:t>
            </a:r>
            <a:endParaRPr lang="en-GB" b="1" dirty="0">
              <a:latin typeface="+mj-lt"/>
            </a:endParaRPr>
          </a:p>
        </p:txBody>
      </p:sp>
      <p:pic>
        <p:nvPicPr>
          <p:cNvPr id="4" name="Picture 3" descr="largecover.gif"/>
          <p:cNvPicPr>
            <a:picLocks noChangeAspect="1"/>
          </p:cNvPicPr>
          <p:nvPr/>
        </p:nvPicPr>
        <p:blipFill>
          <a:blip r:embed="rId3"/>
          <a:stretch>
            <a:fillRect/>
          </a:stretch>
        </p:blipFill>
        <p:spPr>
          <a:xfrm>
            <a:off x="824400" y="507605"/>
            <a:ext cx="3420000" cy="4492637"/>
          </a:xfrm>
          <a:prstGeom prst="rect">
            <a:avLst/>
          </a:prstGeom>
        </p:spPr>
      </p:pic>
    </p:spTree>
    <p:extLst>
      <p:ext uri="{BB962C8B-B14F-4D97-AF65-F5344CB8AC3E}">
        <p14:creationId xmlns:p14="http://schemas.microsoft.com/office/powerpoint/2010/main" val="33053906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163614" y="5400000"/>
            <a:ext cx="4848803" cy="461665"/>
          </a:xfrm>
          <a:prstGeom prst="rect">
            <a:avLst/>
          </a:prstGeom>
          <a:noFill/>
        </p:spPr>
        <p:txBody>
          <a:bodyPr wrap="none" rtlCol="0">
            <a:spAutoFit/>
          </a:bodyPr>
          <a:lstStyle/>
          <a:p>
            <a:pPr marL="0" lvl="2">
              <a:spcAft>
                <a:spcPts val="600"/>
              </a:spcAft>
              <a:buClr>
                <a:srgbClr val="608BA3"/>
              </a:buClr>
            </a:pPr>
            <a:r>
              <a:rPr lang="en-US" sz="2400" dirty="0" smtClean="0">
                <a:solidFill>
                  <a:srgbClr val="183641"/>
                </a:solidFill>
                <a:latin typeface="+mj-lt"/>
              </a:rPr>
              <a:t>A lot of work done by a lot of people!</a:t>
            </a:r>
            <a:endParaRPr lang="en-US" sz="2400" dirty="0">
              <a:solidFill>
                <a:srgbClr val="183641"/>
              </a:solidFill>
              <a:latin typeface="+mj-lt"/>
            </a:endParaRPr>
          </a:p>
        </p:txBody>
      </p:sp>
      <p:grpSp>
        <p:nvGrpSpPr>
          <p:cNvPr id="11" name="Group 10"/>
          <p:cNvGrpSpPr/>
          <p:nvPr/>
        </p:nvGrpSpPr>
        <p:grpSpPr>
          <a:xfrm>
            <a:off x="496500" y="1080000"/>
            <a:ext cx="8913000" cy="4320000"/>
            <a:chOff x="496500" y="1080000"/>
            <a:chExt cx="8913000" cy="4320000"/>
          </a:xfrm>
        </p:grpSpPr>
        <p:grpSp>
          <p:nvGrpSpPr>
            <p:cNvPr id="17" name="Group 16"/>
            <p:cNvGrpSpPr/>
            <p:nvPr/>
          </p:nvGrpSpPr>
          <p:grpSpPr>
            <a:xfrm>
              <a:off x="496500" y="1080000"/>
              <a:ext cx="3600000" cy="4320000"/>
              <a:chOff x="535374" y="1080000"/>
              <a:chExt cx="3600000" cy="432000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950" t="22554" r="34182" b="7359"/>
              <a:stretch/>
            </p:blipFill>
            <p:spPr bwMode="auto">
              <a:xfrm>
                <a:off x="628262" y="1170000"/>
                <a:ext cx="3414224" cy="41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35374" y="1080000"/>
                <a:ext cx="3600000" cy="43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 name="Group 17"/>
            <p:cNvGrpSpPr/>
            <p:nvPr/>
          </p:nvGrpSpPr>
          <p:grpSpPr>
            <a:xfrm>
              <a:off x="5809500" y="1080000"/>
              <a:ext cx="3600000" cy="4320000"/>
              <a:chOff x="5518288" y="1080000"/>
              <a:chExt cx="3600000" cy="4320000"/>
            </a:xfrm>
          </p:grpSpPr>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1385" t="20094" r="27385" b="7721"/>
              <a:stretch/>
            </p:blipFill>
            <p:spPr bwMode="auto">
              <a:xfrm>
                <a:off x="5726179" y="1170000"/>
                <a:ext cx="3184218" cy="41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518288" y="1080000"/>
                <a:ext cx="3600000" cy="43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2" name="Straight Arrow Connector 11"/>
            <p:cNvCxnSpPr/>
            <p:nvPr/>
          </p:nvCxnSpPr>
          <p:spPr>
            <a:xfrm flipV="1">
              <a:off x="4593000" y="3237496"/>
              <a:ext cx="720000" cy="5009"/>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4" name="Title 4"/>
          <p:cNvSpPr>
            <a:spLocks noGrp="1"/>
          </p:cNvSpPr>
          <p:nvPr>
            <p:ph type="title"/>
          </p:nvPr>
        </p:nvSpPr>
        <p:spPr>
          <a:xfrm>
            <a:off x="825500" y="538163"/>
            <a:ext cx="8239126" cy="370558"/>
          </a:xfrm>
        </p:spPr>
        <p:txBody>
          <a:bodyPr/>
          <a:lstStyle/>
          <a:p>
            <a:pPr algn="ctr"/>
            <a:r>
              <a:rPr lang="en-GB" b="1" dirty="0" smtClean="0"/>
              <a:t>Care…</a:t>
            </a:r>
            <a:endParaRPr lang="en-GB" b="1" dirty="0"/>
          </a:p>
        </p:txBody>
      </p:sp>
    </p:spTree>
    <p:extLst>
      <p:ext uri="{BB962C8B-B14F-4D97-AF65-F5344CB8AC3E}">
        <p14:creationId xmlns:p14="http://schemas.microsoft.com/office/powerpoint/2010/main" val="21651540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NZ" b="1" dirty="0" smtClean="0">
                <a:solidFill>
                  <a:srgbClr val="CEDBE0"/>
                </a:solidFill>
              </a:rPr>
              <a:t>1. Introduction to the </a:t>
            </a:r>
            <a:r>
              <a:rPr lang="en-NZ" b="1" i="1" dirty="0" smtClean="0">
                <a:solidFill>
                  <a:srgbClr val="CEDBE0"/>
                </a:solidFill>
              </a:rPr>
              <a:t>Nature </a:t>
            </a:r>
            <a:r>
              <a:rPr lang="en-NZ" b="1" dirty="0" smtClean="0">
                <a:solidFill>
                  <a:srgbClr val="CEDBE0"/>
                </a:solidFill>
              </a:rPr>
              <a:t>Research Journals</a:t>
            </a:r>
            <a:r>
              <a:rPr lang="en-NZ" b="1" dirty="0" smtClean="0"/>
              <a:t/>
            </a:r>
            <a:br>
              <a:rPr lang="en-NZ" b="1" dirty="0" smtClean="0"/>
            </a:br>
            <a:r>
              <a:rPr lang="en-NZ" b="1" dirty="0" smtClean="0">
                <a:solidFill>
                  <a:srgbClr val="CEDBE0"/>
                </a:solidFill>
              </a:rPr>
              <a:t/>
            </a:r>
            <a:br>
              <a:rPr lang="en-NZ" b="1" dirty="0" smtClean="0">
                <a:solidFill>
                  <a:srgbClr val="CEDBE0"/>
                </a:solidFill>
              </a:rPr>
            </a:br>
            <a:r>
              <a:rPr lang="en-NZ" b="1" dirty="0" smtClean="0"/>
              <a:t>2. The editorial process at a </a:t>
            </a:r>
            <a:r>
              <a:rPr lang="en-NZ" b="1" i="1" dirty="0" smtClean="0"/>
              <a:t>Nature </a:t>
            </a:r>
            <a:r>
              <a:rPr lang="en-NZ" b="1" dirty="0" smtClean="0"/>
              <a:t>Research Journal</a:t>
            </a:r>
            <a:br>
              <a:rPr lang="en-NZ" b="1" dirty="0" smtClean="0"/>
            </a:br>
            <a:r>
              <a:rPr lang="en-NZ" b="1" dirty="0" smtClean="0"/>
              <a:t/>
            </a:r>
            <a:br>
              <a:rPr lang="en-NZ" b="1" dirty="0" smtClean="0"/>
            </a:br>
            <a:r>
              <a:rPr lang="en-NZ" b="1" dirty="0" smtClean="0">
                <a:solidFill>
                  <a:srgbClr val="CEDBE0"/>
                </a:solidFill>
              </a:rPr>
              <a:t>3. The role of scientific publishers</a:t>
            </a:r>
            <a:br>
              <a:rPr lang="en-NZ" b="1" dirty="0" smtClean="0">
                <a:solidFill>
                  <a:srgbClr val="CEDBE0"/>
                </a:solidFill>
              </a:rPr>
            </a:br>
            <a:r>
              <a:rPr lang="en-NZ" b="1" dirty="0" smtClean="0"/>
              <a:t/>
            </a:r>
            <a:br>
              <a:rPr lang="en-NZ" b="1" dirty="0" smtClean="0"/>
            </a:br>
            <a:r>
              <a:rPr lang="en-NZ" b="1" dirty="0" smtClean="0">
                <a:solidFill>
                  <a:srgbClr val="CEDBE0"/>
                </a:solidFill>
              </a:rPr>
              <a:t>4. Conclusive remarks</a:t>
            </a:r>
            <a:endParaRPr lang="en-GB" b="1" dirty="0">
              <a:solidFill>
                <a:srgbClr val="CEDBE0"/>
              </a:solidFill>
            </a:endParaRPr>
          </a:p>
        </p:txBody>
      </p:sp>
    </p:spTree>
    <p:extLst>
      <p:ext uri="{BB962C8B-B14F-4D97-AF65-F5344CB8AC3E}">
        <p14:creationId xmlns:p14="http://schemas.microsoft.com/office/powerpoint/2010/main" val="8651260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6" descr="peerreview"/>
          <p:cNvPicPr>
            <a:picLocks noChangeAspect="1" noChangeArrowheads="1"/>
          </p:cNvPicPr>
          <p:nvPr/>
        </p:nvPicPr>
        <p:blipFill>
          <a:blip r:embed="rId2"/>
          <a:srcRect/>
          <a:stretch>
            <a:fillRect/>
          </a:stretch>
        </p:blipFill>
        <p:spPr bwMode="auto">
          <a:xfrm>
            <a:off x="1125897" y="1080000"/>
            <a:ext cx="7654206" cy="5040000"/>
          </a:xfrm>
          <a:prstGeom prst="rect">
            <a:avLst/>
          </a:prstGeom>
          <a:noFill/>
          <a:ln w="9525">
            <a:noFill/>
            <a:miter lim="800000"/>
            <a:headEnd/>
            <a:tailEnd/>
          </a:ln>
        </p:spPr>
      </p:pic>
      <p:sp>
        <p:nvSpPr>
          <p:cNvPr id="5" name="Title 4"/>
          <p:cNvSpPr txBox="1">
            <a:spLocks/>
          </p:cNvSpPr>
          <p:nvPr/>
        </p:nvSpPr>
        <p:spPr>
          <a:xfrm>
            <a:off x="825500" y="538163"/>
            <a:ext cx="8239126" cy="370558"/>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pPr algn="ctr"/>
            <a:r>
              <a:rPr lang="en-GB" b="1" dirty="0" smtClean="0"/>
              <a:t>Some common misconceptions…</a:t>
            </a:r>
            <a:endParaRPr lang="en-GB" b="1" dirty="0"/>
          </a:p>
        </p:txBody>
      </p:sp>
    </p:spTree>
    <p:extLst>
      <p:ext uri="{BB962C8B-B14F-4D97-AF65-F5344CB8AC3E}">
        <p14:creationId xmlns:p14="http://schemas.microsoft.com/office/powerpoint/2010/main" val="39111644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831262" y="1697088"/>
            <a:ext cx="6090793" cy="2554545"/>
          </a:xfrm>
          <a:prstGeom prst="rect">
            <a:avLst/>
          </a:prstGeom>
          <a:noFill/>
        </p:spPr>
        <p:txBody>
          <a:bodyPr wrap="none" rtlCol="0">
            <a:spAutoFit/>
          </a:bodyPr>
          <a:lstStyle/>
          <a:p>
            <a:pPr marL="222250" lvl="2" indent="-222250">
              <a:spcAft>
                <a:spcPts val="1200"/>
              </a:spcAft>
              <a:buClr>
                <a:srgbClr val="608BA3"/>
              </a:buClr>
            </a:pPr>
            <a:r>
              <a:rPr lang="en-US" sz="2400" i="1" dirty="0">
                <a:solidFill>
                  <a:srgbClr val="183641"/>
                </a:solidFill>
                <a:latin typeface="+mj-lt"/>
              </a:rPr>
              <a:t>“You have to know one of the </a:t>
            </a:r>
            <a:r>
              <a:rPr lang="en-US" sz="2400" i="1" dirty="0" smtClean="0">
                <a:solidFill>
                  <a:srgbClr val="183641"/>
                </a:solidFill>
                <a:latin typeface="+mj-lt"/>
              </a:rPr>
              <a:t>editors.”</a:t>
            </a:r>
            <a:endParaRPr lang="en-US" sz="2400" i="1" dirty="0">
              <a:solidFill>
                <a:srgbClr val="183641"/>
              </a:solidFill>
              <a:latin typeface="+mj-lt"/>
            </a:endParaRPr>
          </a:p>
          <a:p>
            <a:pPr marL="222250" lvl="2" indent="-222250">
              <a:spcAft>
                <a:spcPts val="1200"/>
              </a:spcAft>
              <a:buClr>
                <a:srgbClr val="608BA3"/>
              </a:buClr>
            </a:pPr>
            <a:r>
              <a:rPr lang="en-US" sz="2400" i="1" dirty="0">
                <a:solidFill>
                  <a:srgbClr val="183641"/>
                </a:solidFill>
                <a:latin typeface="+mj-lt"/>
              </a:rPr>
              <a:t>“The editorial process is a black box.”</a:t>
            </a:r>
          </a:p>
          <a:p>
            <a:pPr marL="222250" lvl="2" indent="-222250">
              <a:spcAft>
                <a:spcPts val="1200"/>
              </a:spcAft>
              <a:buClr>
                <a:srgbClr val="608BA3"/>
              </a:buClr>
            </a:pPr>
            <a:r>
              <a:rPr lang="en-US" sz="2400" i="1" dirty="0" smtClean="0">
                <a:solidFill>
                  <a:srgbClr val="183641"/>
                </a:solidFill>
                <a:latin typeface="+mj-lt"/>
              </a:rPr>
              <a:t>“</a:t>
            </a:r>
            <a:r>
              <a:rPr lang="en-US" sz="2400" i="1" dirty="0">
                <a:solidFill>
                  <a:srgbClr val="183641"/>
                </a:solidFill>
                <a:latin typeface="+mj-lt"/>
              </a:rPr>
              <a:t>It’s a </a:t>
            </a:r>
            <a:r>
              <a:rPr lang="en-US" sz="2400" i="1" dirty="0" smtClean="0">
                <a:solidFill>
                  <a:srgbClr val="183641"/>
                </a:solidFill>
                <a:latin typeface="+mj-lt"/>
              </a:rPr>
              <a:t>lottery.”</a:t>
            </a:r>
            <a:endParaRPr lang="en-US" sz="2400" i="1" dirty="0">
              <a:solidFill>
                <a:srgbClr val="183641"/>
              </a:solidFill>
              <a:latin typeface="+mj-lt"/>
            </a:endParaRPr>
          </a:p>
          <a:p>
            <a:pPr marL="222250" lvl="2" indent="-222250">
              <a:spcAft>
                <a:spcPts val="1200"/>
              </a:spcAft>
              <a:buClr>
                <a:srgbClr val="608BA3"/>
              </a:buClr>
            </a:pPr>
            <a:r>
              <a:rPr lang="en-US" sz="2400" i="1" dirty="0">
                <a:solidFill>
                  <a:srgbClr val="183641"/>
                </a:solidFill>
                <a:latin typeface="+mj-lt"/>
              </a:rPr>
              <a:t>“The papers in Nature Physics are over-hyped.”</a:t>
            </a:r>
          </a:p>
          <a:p>
            <a:pPr marL="222250" lvl="2" indent="-222250">
              <a:spcAft>
                <a:spcPts val="1200"/>
              </a:spcAft>
              <a:buClr>
                <a:srgbClr val="608BA3"/>
              </a:buClr>
            </a:pPr>
            <a:r>
              <a:rPr lang="en-US" sz="2400" i="1" dirty="0" smtClean="0">
                <a:solidFill>
                  <a:srgbClr val="183641"/>
                </a:solidFill>
                <a:latin typeface="+mj-lt"/>
              </a:rPr>
              <a:t>“</a:t>
            </a:r>
            <a:r>
              <a:rPr lang="en-US" sz="2400" i="1" dirty="0">
                <a:solidFill>
                  <a:srgbClr val="183641"/>
                </a:solidFill>
                <a:latin typeface="+mj-lt"/>
              </a:rPr>
              <a:t>Theory-only papers don’t stand a </a:t>
            </a:r>
            <a:r>
              <a:rPr lang="en-US" sz="2400" i="1" dirty="0" smtClean="0">
                <a:solidFill>
                  <a:srgbClr val="183641"/>
                </a:solidFill>
                <a:latin typeface="+mj-lt"/>
              </a:rPr>
              <a:t>chance.”</a:t>
            </a:r>
            <a:endParaRPr lang="en-US" sz="2400" i="1" dirty="0">
              <a:solidFill>
                <a:srgbClr val="183641"/>
              </a:solidFill>
              <a:latin typeface="+mj-lt"/>
            </a:endParaRPr>
          </a:p>
        </p:txBody>
      </p:sp>
      <p:sp>
        <p:nvSpPr>
          <p:cNvPr id="12" name="TextBox 11"/>
          <p:cNvSpPr txBox="1"/>
          <p:nvPr/>
        </p:nvSpPr>
        <p:spPr>
          <a:xfrm>
            <a:off x="3163614" y="5040000"/>
            <a:ext cx="3598870" cy="461665"/>
          </a:xfrm>
          <a:prstGeom prst="rect">
            <a:avLst/>
          </a:prstGeom>
          <a:noFill/>
        </p:spPr>
        <p:txBody>
          <a:bodyPr wrap="none" rtlCol="0">
            <a:spAutoFit/>
          </a:bodyPr>
          <a:lstStyle/>
          <a:p>
            <a:pPr marL="0" lvl="2">
              <a:spcAft>
                <a:spcPts val="600"/>
              </a:spcAft>
              <a:buClr>
                <a:srgbClr val="608BA3"/>
              </a:buClr>
            </a:pPr>
            <a:r>
              <a:rPr lang="en-US" sz="2400" dirty="0">
                <a:solidFill>
                  <a:srgbClr val="183641"/>
                </a:solidFill>
                <a:latin typeface="+mj-lt"/>
              </a:rPr>
              <a:t>Here’s how it really works…</a:t>
            </a:r>
          </a:p>
        </p:txBody>
      </p:sp>
      <p:sp>
        <p:nvSpPr>
          <p:cNvPr id="6" name="Title 4"/>
          <p:cNvSpPr txBox="1">
            <a:spLocks/>
          </p:cNvSpPr>
          <p:nvPr/>
        </p:nvSpPr>
        <p:spPr>
          <a:xfrm>
            <a:off x="825500" y="538163"/>
            <a:ext cx="8239126" cy="370558"/>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pPr algn="ctr"/>
            <a:r>
              <a:rPr lang="en-GB" b="1" dirty="0" smtClean="0"/>
              <a:t>Some common misconceptions…</a:t>
            </a:r>
            <a:endParaRPr lang="en-GB" b="1" dirty="0"/>
          </a:p>
        </p:txBody>
      </p:sp>
    </p:spTree>
    <p:extLst>
      <p:ext uri="{BB962C8B-B14F-4D97-AF65-F5344CB8AC3E}">
        <p14:creationId xmlns:p14="http://schemas.microsoft.com/office/powerpoint/2010/main" val="40410026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4"/>
          <p:cNvSpPr txBox="1">
            <a:spLocks/>
          </p:cNvSpPr>
          <p:nvPr/>
        </p:nvSpPr>
        <p:spPr>
          <a:xfrm>
            <a:off x="825500" y="538163"/>
            <a:ext cx="8239126" cy="370558"/>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pPr algn="ctr"/>
            <a:r>
              <a:rPr lang="en-GB" b="1" dirty="0" smtClean="0"/>
              <a:t>The </a:t>
            </a:r>
            <a:r>
              <a:rPr lang="en-GB" b="1" i="1" dirty="0" smtClean="0"/>
              <a:t>Nature Physics </a:t>
            </a:r>
            <a:r>
              <a:rPr lang="en-GB" b="1" dirty="0" smtClean="0"/>
              <a:t>editors</a:t>
            </a:r>
            <a:endParaRPr lang="en-GB" b="1" dirty="0"/>
          </a:p>
        </p:txBody>
      </p:sp>
      <p:grpSp>
        <p:nvGrpSpPr>
          <p:cNvPr id="28" name="Group 27"/>
          <p:cNvGrpSpPr/>
          <p:nvPr/>
        </p:nvGrpSpPr>
        <p:grpSpPr>
          <a:xfrm>
            <a:off x="3257129" y="1080000"/>
            <a:ext cx="3391742" cy="1143257"/>
            <a:chOff x="2879783" y="1080000"/>
            <a:chExt cx="3391742" cy="1143257"/>
          </a:xfrm>
        </p:grpSpPr>
        <p:pic>
          <p:nvPicPr>
            <p:cNvPr id="12" name="Picture 11" descr="andrea.jpg"/>
            <p:cNvPicPr>
              <a:picLocks noChangeAspect="1"/>
            </p:cNvPicPr>
            <p:nvPr/>
          </p:nvPicPr>
          <p:blipFill>
            <a:blip r:embed="rId3"/>
            <a:stretch>
              <a:fillRect/>
            </a:stretch>
          </p:blipFill>
          <p:spPr>
            <a:xfrm>
              <a:off x="2879783" y="1080000"/>
              <a:ext cx="963300" cy="1143257"/>
            </a:xfrm>
            <a:prstGeom prst="rect">
              <a:avLst/>
            </a:prstGeom>
          </p:spPr>
        </p:pic>
        <p:sp>
          <p:nvSpPr>
            <p:cNvPr id="18" name="TextBox 17"/>
            <p:cNvSpPr txBox="1"/>
            <p:nvPr/>
          </p:nvSpPr>
          <p:spPr>
            <a:xfrm>
              <a:off x="3960000" y="1236130"/>
              <a:ext cx="2311525" cy="830997"/>
            </a:xfrm>
            <a:prstGeom prst="rect">
              <a:avLst/>
            </a:prstGeom>
            <a:noFill/>
          </p:spPr>
          <p:txBody>
            <a:bodyPr wrap="none" rtlCol="0">
              <a:spAutoFit/>
            </a:bodyPr>
            <a:lstStyle/>
            <a:p>
              <a:pPr marL="180000" lvl="2">
                <a:spcAft>
                  <a:spcPts val="1200"/>
                </a:spcAft>
                <a:buClr>
                  <a:srgbClr val="608BA3"/>
                </a:buClr>
              </a:pPr>
              <a:r>
                <a:rPr lang="en-US" sz="2400" dirty="0" smtClean="0">
                  <a:solidFill>
                    <a:srgbClr val="183641"/>
                  </a:solidFill>
                  <a:latin typeface="+mj-lt"/>
                </a:rPr>
                <a:t>Dr Andrea </a:t>
              </a:r>
              <a:r>
                <a:rPr lang="en-US" sz="2400" dirty="0" err="1" smtClean="0">
                  <a:solidFill>
                    <a:srgbClr val="183641"/>
                  </a:solidFill>
                  <a:latin typeface="+mj-lt"/>
                </a:rPr>
                <a:t>Taroni</a:t>
              </a:r>
              <a:r>
                <a:rPr lang="en-US" sz="2400" b="1" dirty="0" smtClean="0">
                  <a:solidFill>
                    <a:srgbClr val="183641"/>
                  </a:solidFill>
                  <a:latin typeface="+mj-lt"/>
                </a:rPr>
                <a:t/>
              </a:r>
              <a:br>
                <a:rPr lang="en-US" sz="2400" b="1" dirty="0" smtClean="0">
                  <a:solidFill>
                    <a:srgbClr val="183641"/>
                  </a:solidFill>
                  <a:latin typeface="+mj-lt"/>
                </a:rPr>
              </a:br>
              <a:r>
                <a:rPr lang="en-US" sz="2400" i="1" dirty="0" smtClean="0">
                  <a:solidFill>
                    <a:srgbClr val="183641"/>
                  </a:solidFill>
                  <a:latin typeface="+mj-lt"/>
                </a:rPr>
                <a:t>Chief Editor</a:t>
              </a:r>
              <a:endParaRPr lang="en-US" sz="2400" dirty="0" smtClean="0">
                <a:solidFill>
                  <a:srgbClr val="183641"/>
                </a:solidFill>
                <a:latin typeface="+mj-lt"/>
              </a:endParaRPr>
            </a:p>
          </p:txBody>
        </p:sp>
      </p:grpSp>
      <p:grpSp>
        <p:nvGrpSpPr>
          <p:cNvPr id="27" name="Group 26"/>
          <p:cNvGrpSpPr/>
          <p:nvPr/>
        </p:nvGrpSpPr>
        <p:grpSpPr>
          <a:xfrm>
            <a:off x="719783" y="2681078"/>
            <a:ext cx="8643816" cy="1181100"/>
            <a:chOff x="719783" y="3460096"/>
            <a:chExt cx="8643816" cy="1181100"/>
          </a:xfrm>
        </p:grpSpPr>
        <p:pic>
          <p:nvPicPr>
            <p:cNvPr id="8" name="Picture 7" descr="bart.jpg"/>
            <p:cNvPicPr>
              <a:picLocks noChangeAspect="1"/>
            </p:cNvPicPr>
            <p:nvPr/>
          </p:nvPicPr>
          <p:blipFill>
            <a:blip r:embed="rId4"/>
            <a:stretch>
              <a:fillRect/>
            </a:stretch>
          </p:blipFill>
          <p:spPr>
            <a:xfrm>
              <a:off x="5040000" y="3479146"/>
              <a:ext cx="963083" cy="1143000"/>
            </a:xfrm>
            <a:prstGeom prst="rect">
              <a:avLst/>
            </a:prstGeom>
          </p:spPr>
        </p:pic>
        <p:pic>
          <p:nvPicPr>
            <p:cNvPr id="10" name="Picture 9" descr="AK.jpg"/>
            <p:cNvPicPr>
              <a:picLocks noChangeAspect="1"/>
            </p:cNvPicPr>
            <p:nvPr/>
          </p:nvPicPr>
          <p:blipFill>
            <a:blip r:embed="rId5"/>
            <a:stretch>
              <a:fillRect/>
            </a:stretch>
          </p:blipFill>
          <p:spPr>
            <a:xfrm>
              <a:off x="719783" y="3460096"/>
              <a:ext cx="963083" cy="1181100"/>
            </a:xfrm>
            <a:prstGeom prst="rect">
              <a:avLst/>
            </a:prstGeom>
          </p:spPr>
        </p:pic>
        <p:sp>
          <p:nvSpPr>
            <p:cNvPr id="20" name="TextBox 19"/>
            <p:cNvSpPr txBox="1"/>
            <p:nvPr/>
          </p:nvSpPr>
          <p:spPr>
            <a:xfrm>
              <a:off x="1800000" y="3635148"/>
              <a:ext cx="3243714" cy="830997"/>
            </a:xfrm>
            <a:prstGeom prst="rect">
              <a:avLst/>
            </a:prstGeom>
            <a:noFill/>
          </p:spPr>
          <p:txBody>
            <a:bodyPr wrap="square" rtlCol="0">
              <a:spAutoFit/>
            </a:bodyPr>
            <a:lstStyle/>
            <a:p>
              <a:pPr marL="180000" lvl="2">
                <a:spcAft>
                  <a:spcPts val="1200"/>
                </a:spcAft>
                <a:buClr>
                  <a:srgbClr val="608BA3"/>
                </a:buClr>
              </a:pPr>
              <a:r>
                <a:rPr lang="en-US" sz="2400" dirty="0" smtClean="0">
                  <a:solidFill>
                    <a:srgbClr val="183641"/>
                  </a:solidFill>
                  <a:latin typeface="+mj-lt"/>
                </a:rPr>
                <a:t>Dr Abigail </a:t>
              </a:r>
              <a:r>
                <a:rPr lang="en-US" sz="2400" dirty="0" err="1" smtClean="0">
                  <a:solidFill>
                    <a:srgbClr val="183641"/>
                  </a:solidFill>
                  <a:latin typeface="+mj-lt"/>
                </a:rPr>
                <a:t>Klopper</a:t>
              </a:r>
              <a:r>
                <a:rPr lang="en-US" sz="2400" dirty="0" smtClean="0">
                  <a:solidFill>
                    <a:srgbClr val="183641"/>
                  </a:solidFill>
                  <a:latin typeface="+mj-lt"/>
                </a:rPr>
                <a:t/>
              </a:r>
              <a:br>
                <a:rPr lang="en-US" sz="2400" dirty="0" smtClean="0">
                  <a:solidFill>
                    <a:srgbClr val="183641"/>
                  </a:solidFill>
                  <a:latin typeface="+mj-lt"/>
                </a:rPr>
              </a:br>
              <a:r>
                <a:rPr lang="en-US" sz="2400" i="1" dirty="0" smtClean="0">
                  <a:solidFill>
                    <a:srgbClr val="183641"/>
                  </a:solidFill>
                  <a:latin typeface="+mj-lt"/>
                </a:rPr>
                <a:t>Senior Editor</a:t>
              </a:r>
              <a:endParaRPr lang="en-US" sz="2400" dirty="0" smtClean="0">
                <a:solidFill>
                  <a:srgbClr val="183641"/>
                </a:solidFill>
                <a:latin typeface="+mj-lt"/>
              </a:endParaRPr>
            </a:p>
          </p:txBody>
        </p:sp>
        <p:sp>
          <p:nvSpPr>
            <p:cNvPr id="22" name="TextBox 21"/>
            <p:cNvSpPr txBox="1"/>
            <p:nvPr/>
          </p:nvSpPr>
          <p:spPr>
            <a:xfrm>
              <a:off x="6119999" y="3635148"/>
              <a:ext cx="3243600" cy="830997"/>
            </a:xfrm>
            <a:prstGeom prst="rect">
              <a:avLst/>
            </a:prstGeom>
            <a:noFill/>
          </p:spPr>
          <p:txBody>
            <a:bodyPr wrap="none" rtlCol="0">
              <a:spAutoFit/>
            </a:bodyPr>
            <a:lstStyle/>
            <a:p>
              <a:pPr marL="180000" lvl="2">
                <a:spcAft>
                  <a:spcPts val="1200"/>
                </a:spcAft>
                <a:buClr>
                  <a:srgbClr val="608BA3"/>
                </a:buClr>
              </a:pPr>
              <a:r>
                <a:rPr lang="en-US" sz="2400" dirty="0" smtClean="0">
                  <a:solidFill>
                    <a:srgbClr val="183641"/>
                  </a:solidFill>
                  <a:latin typeface="+mj-lt"/>
                </a:rPr>
                <a:t>Dr Bart Verberck</a:t>
              </a:r>
              <a:br>
                <a:rPr lang="en-US" sz="2400" dirty="0" smtClean="0">
                  <a:solidFill>
                    <a:srgbClr val="183641"/>
                  </a:solidFill>
                  <a:latin typeface="+mj-lt"/>
                </a:rPr>
              </a:br>
              <a:r>
                <a:rPr lang="en-US" sz="2400" i="1" dirty="0" smtClean="0">
                  <a:solidFill>
                    <a:srgbClr val="183641"/>
                  </a:solidFill>
                  <a:latin typeface="+mj-lt"/>
                </a:rPr>
                <a:t>Senior Editor</a:t>
              </a:r>
              <a:endParaRPr lang="en-US" sz="2400" dirty="0" smtClean="0">
                <a:solidFill>
                  <a:srgbClr val="183641"/>
                </a:solidFill>
                <a:latin typeface="+mj-lt"/>
              </a:endParaRPr>
            </a:p>
          </p:txBody>
        </p:sp>
      </p:grpSp>
      <p:grpSp>
        <p:nvGrpSpPr>
          <p:cNvPr id="26" name="Group 25"/>
          <p:cNvGrpSpPr/>
          <p:nvPr/>
        </p:nvGrpSpPr>
        <p:grpSpPr>
          <a:xfrm>
            <a:off x="720000" y="4320000"/>
            <a:ext cx="9000000" cy="1181100"/>
            <a:chOff x="720000" y="4254124"/>
            <a:chExt cx="9000000" cy="1181100"/>
          </a:xfrm>
        </p:grpSpPr>
        <p:pic>
          <p:nvPicPr>
            <p:cNvPr id="7" name="Picture 6" descr="fleet.jpg"/>
            <p:cNvPicPr>
              <a:picLocks noChangeAspect="1"/>
            </p:cNvPicPr>
            <p:nvPr/>
          </p:nvPicPr>
          <p:blipFill>
            <a:blip r:embed="rId6"/>
            <a:stretch>
              <a:fillRect/>
            </a:stretch>
          </p:blipFill>
          <p:spPr>
            <a:xfrm>
              <a:off x="5040000" y="4254124"/>
              <a:ext cx="963083" cy="1181100"/>
            </a:xfrm>
            <a:prstGeom prst="rect">
              <a:avLst/>
            </a:prstGeom>
          </p:spPr>
        </p:pic>
        <p:pic>
          <p:nvPicPr>
            <p:cNvPr id="9" name="Picture 8" descr="IG.jpg"/>
            <p:cNvPicPr>
              <a:picLocks noChangeAspect="1"/>
            </p:cNvPicPr>
            <p:nvPr/>
          </p:nvPicPr>
          <p:blipFill>
            <a:blip r:embed="rId7"/>
            <a:stretch>
              <a:fillRect/>
            </a:stretch>
          </p:blipFill>
          <p:spPr>
            <a:xfrm>
              <a:off x="720000" y="4254124"/>
              <a:ext cx="963083" cy="1181100"/>
            </a:xfrm>
            <a:prstGeom prst="rect">
              <a:avLst/>
            </a:prstGeom>
          </p:spPr>
        </p:pic>
        <p:sp>
          <p:nvSpPr>
            <p:cNvPr id="21" name="TextBox 20"/>
            <p:cNvSpPr txBox="1"/>
            <p:nvPr/>
          </p:nvSpPr>
          <p:spPr>
            <a:xfrm>
              <a:off x="1800000" y="4429176"/>
              <a:ext cx="3600000" cy="830997"/>
            </a:xfrm>
            <a:prstGeom prst="rect">
              <a:avLst/>
            </a:prstGeom>
            <a:noFill/>
          </p:spPr>
          <p:txBody>
            <a:bodyPr wrap="square" rtlCol="0">
              <a:spAutoFit/>
            </a:bodyPr>
            <a:lstStyle/>
            <a:p>
              <a:pPr marL="180000" lvl="2">
                <a:spcAft>
                  <a:spcPts val="1200"/>
                </a:spcAft>
                <a:buClr>
                  <a:srgbClr val="608BA3"/>
                </a:buClr>
              </a:pPr>
              <a:r>
                <a:rPr lang="en-US" sz="2400" dirty="0" smtClean="0">
                  <a:solidFill>
                    <a:srgbClr val="183641"/>
                  </a:solidFill>
                  <a:latin typeface="+mj-lt"/>
                </a:rPr>
                <a:t>Dr Iulia </a:t>
              </a:r>
              <a:r>
                <a:rPr lang="en-US" sz="2400" dirty="0" err="1" smtClean="0">
                  <a:solidFill>
                    <a:srgbClr val="183641"/>
                  </a:solidFill>
                  <a:latin typeface="+mj-lt"/>
                </a:rPr>
                <a:t>Georgescu</a:t>
              </a:r>
              <a:r>
                <a:rPr lang="en-US" sz="2400" dirty="0" smtClean="0">
                  <a:solidFill>
                    <a:srgbClr val="183641"/>
                  </a:solidFill>
                  <a:latin typeface="+mj-lt"/>
                </a:rPr>
                <a:t/>
              </a:r>
              <a:br>
                <a:rPr lang="en-US" sz="2400" dirty="0" smtClean="0">
                  <a:solidFill>
                    <a:srgbClr val="183641"/>
                  </a:solidFill>
                  <a:latin typeface="+mj-lt"/>
                </a:rPr>
              </a:br>
              <a:r>
                <a:rPr lang="en-US" sz="2400" i="1" dirty="0" smtClean="0">
                  <a:solidFill>
                    <a:srgbClr val="183641"/>
                  </a:solidFill>
                  <a:latin typeface="+mj-lt"/>
                </a:rPr>
                <a:t>Senior Editor</a:t>
              </a:r>
              <a:endParaRPr lang="en-US" sz="2400" dirty="0" smtClean="0">
                <a:solidFill>
                  <a:srgbClr val="183641"/>
                </a:solidFill>
                <a:latin typeface="+mj-lt"/>
              </a:endParaRPr>
            </a:p>
          </p:txBody>
        </p:sp>
        <p:sp>
          <p:nvSpPr>
            <p:cNvPr id="23" name="TextBox 22"/>
            <p:cNvSpPr txBox="1"/>
            <p:nvPr/>
          </p:nvSpPr>
          <p:spPr>
            <a:xfrm>
              <a:off x="6120000" y="4429176"/>
              <a:ext cx="3600000" cy="830997"/>
            </a:xfrm>
            <a:prstGeom prst="rect">
              <a:avLst/>
            </a:prstGeom>
            <a:noFill/>
          </p:spPr>
          <p:txBody>
            <a:bodyPr wrap="square" rtlCol="0">
              <a:spAutoFit/>
            </a:bodyPr>
            <a:lstStyle/>
            <a:p>
              <a:pPr marL="180000" lvl="2">
                <a:spcAft>
                  <a:spcPts val="1200"/>
                </a:spcAft>
                <a:buClr>
                  <a:srgbClr val="608BA3"/>
                </a:buClr>
              </a:pPr>
              <a:r>
                <a:rPr lang="en-US" sz="2400" dirty="0" smtClean="0">
                  <a:solidFill>
                    <a:srgbClr val="183641"/>
                  </a:solidFill>
                  <a:latin typeface="+mj-lt"/>
                </a:rPr>
                <a:t>Dr Luke Fleet</a:t>
              </a:r>
              <a:br>
                <a:rPr lang="en-US" sz="2400" dirty="0" smtClean="0">
                  <a:solidFill>
                    <a:srgbClr val="183641"/>
                  </a:solidFill>
                  <a:latin typeface="+mj-lt"/>
                </a:rPr>
              </a:br>
              <a:r>
                <a:rPr lang="en-US" sz="2400" i="1" dirty="0" smtClean="0">
                  <a:solidFill>
                    <a:srgbClr val="183641"/>
                  </a:solidFill>
                  <a:latin typeface="+mj-lt"/>
                </a:rPr>
                <a:t>Senior Editor</a:t>
              </a:r>
              <a:endParaRPr lang="en-US" sz="2400" dirty="0" smtClean="0">
                <a:solidFill>
                  <a:srgbClr val="183641"/>
                </a:solidFill>
                <a:latin typeface="+mj-lt"/>
              </a:endParaRPr>
            </a:p>
          </p:txBody>
        </p:sp>
      </p:grpSp>
    </p:spTree>
    <p:extLst>
      <p:ext uri="{BB962C8B-B14F-4D97-AF65-F5344CB8AC3E}">
        <p14:creationId xmlns:p14="http://schemas.microsoft.com/office/powerpoint/2010/main" val="238221816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25500" y="1080000"/>
            <a:ext cx="8240400" cy="4093428"/>
          </a:xfrm>
          <a:prstGeom prst="rect">
            <a:avLst/>
          </a:prstGeom>
          <a:noFill/>
        </p:spPr>
        <p:txBody>
          <a:bodyPr wrap="square" rtlCol="0">
            <a:spAutoFit/>
          </a:bodyPr>
          <a:lstStyle/>
          <a:p>
            <a:pPr marL="222250" lvl="2" indent="-222250">
              <a:spcAft>
                <a:spcPts val="1200"/>
              </a:spcAft>
              <a:buClr>
                <a:srgbClr val="608BA3"/>
              </a:buClr>
              <a:buFont typeface="Calibri" panose="020F0502020204030204" pitchFamily="34" charset="0"/>
              <a:buChar char="•"/>
            </a:pPr>
            <a:r>
              <a:rPr lang="en-US" sz="2400" dirty="0" smtClean="0">
                <a:solidFill>
                  <a:srgbClr val="183641"/>
                </a:solidFill>
                <a:latin typeface="+mj-lt"/>
              </a:rPr>
              <a:t>2005</a:t>
            </a:r>
            <a:r>
              <a:rPr lang="en-US" sz="2400" dirty="0">
                <a:solidFill>
                  <a:srgbClr val="183641"/>
                </a:solidFill>
                <a:latin typeface="+mj-lt"/>
              </a:rPr>
              <a:t>: </a:t>
            </a:r>
            <a:r>
              <a:rPr lang="en-US" sz="2400" b="1" dirty="0">
                <a:solidFill>
                  <a:srgbClr val="183641"/>
                </a:solidFill>
                <a:latin typeface="+mj-lt"/>
              </a:rPr>
              <a:t>PhD </a:t>
            </a:r>
            <a:r>
              <a:rPr lang="en-US" sz="2400" dirty="0">
                <a:solidFill>
                  <a:srgbClr val="183641"/>
                </a:solidFill>
                <a:latin typeface="+mj-lt"/>
              </a:rPr>
              <a:t>in Physics at U. </a:t>
            </a:r>
            <a:r>
              <a:rPr lang="en-US" sz="2400" dirty="0" smtClean="0">
                <a:solidFill>
                  <a:srgbClr val="183641"/>
                </a:solidFill>
                <a:latin typeface="+mj-lt"/>
              </a:rPr>
              <a:t>Antwerp</a:t>
            </a:r>
            <a:br>
              <a:rPr lang="en-US" sz="2400" dirty="0" smtClean="0">
                <a:solidFill>
                  <a:srgbClr val="183641"/>
                </a:solidFill>
                <a:latin typeface="+mj-lt"/>
              </a:rPr>
            </a:br>
            <a:r>
              <a:rPr lang="en-US" sz="2400" dirty="0" smtClean="0">
                <a:solidFill>
                  <a:srgbClr val="183641"/>
                </a:solidFill>
                <a:latin typeface="+mj-lt"/>
              </a:rPr>
              <a:t>(structural </a:t>
            </a:r>
            <a:r>
              <a:rPr lang="en-US" sz="2400" dirty="0">
                <a:solidFill>
                  <a:srgbClr val="183641"/>
                </a:solidFill>
                <a:latin typeface="+mj-lt"/>
              </a:rPr>
              <a:t>and electronic properties of fullerene crystals</a:t>
            </a:r>
            <a:r>
              <a:rPr lang="en-US" sz="2400" dirty="0" smtClean="0">
                <a:solidFill>
                  <a:srgbClr val="183641"/>
                </a:solidFill>
                <a:latin typeface="+mj-lt"/>
              </a:rPr>
              <a:t>)</a:t>
            </a:r>
          </a:p>
          <a:p>
            <a:pPr marL="222250" lvl="2" indent="-222250">
              <a:spcAft>
                <a:spcPts val="1200"/>
              </a:spcAft>
              <a:buClr>
                <a:srgbClr val="608BA3"/>
              </a:buClr>
              <a:buFont typeface="Calibri" panose="020F0502020204030204" pitchFamily="34" charset="0"/>
              <a:buChar char="•"/>
            </a:pPr>
            <a:r>
              <a:rPr lang="en-US" sz="2400" dirty="0" smtClean="0">
                <a:solidFill>
                  <a:srgbClr val="183641"/>
                </a:solidFill>
                <a:latin typeface="+mj-lt"/>
              </a:rPr>
              <a:t>2005 </a:t>
            </a:r>
            <a:r>
              <a:rPr lang="en-US" sz="2400" dirty="0">
                <a:solidFill>
                  <a:srgbClr val="183641"/>
                </a:solidFill>
                <a:latin typeface="+mj-lt"/>
              </a:rPr>
              <a:t>– 2013: </a:t>
            </a:r>
            <a:r>
              <a:rPr lang="en-US" sz="2400" b="1" dirty="0">
                <a:solidFill>
                  <a:srgbClr val="183641"/>
                </a:solidFill>
                <a:latin typeface="+mj-lt"/>
              </a:rPr>
              <a:t>Postdocs</a:t>
            </a:r>
            <a:r>
              <a:rPr lang="en-US" sz="2400" dirty="0">
                <a:solidFill>
                  <a:srgbClr val="183641"/>
                </a:solidFill>
                <a:latin typeface="+mj-lt"/>
              </a:rPr>
              <a:t> at U. Antwerp, FZ. </a:t>
            </a:r>
            <a:r>
              <a:rPr lang="en-US" sz="2400" dirty="0" err="1">
                <a:solidFill>
                  <a:srgbClr val="183641"/>
                </a:solidFill>
                <a:latin typeface="+mj-lt"/>
              </a:rPr>
              <a:t>Jülich</a:t>
            </a:r>
            <a:r>
              <a:rPr lang="en-US" sz="2400" dirty="0" smtClean="0">
                <a:solidFill>
                  <a:srgbClr val="183641"/>
                </a:solidFill>
                <a:latin typeface="+mj-lt"/>
              </a:rPr>
              <a:t>, U</a:t>
            </a:r>
            <a:r>
              <a:rPr lang="en-US" sz="2400" dirty="0">
                <a:solidFill>
                  <a:srgbClr val="183641"/>
                </a:solidFill>
                <a:latin typeface="+mj-lt"/>
              </a:rPr>
              <a:t>. Paris-</a:t>
            </a:r>
            <a:r>
              <a:rPr lang="en-US" sz="2400" dirty="0" err="1">
                <a:solidFill>
                  <a:srgbClr val="183641"/>
                </a:solidFill>
                <a:latin typeface="+mj-lt"/>
              </a:rPr>
              <a:t>Sud</a:t>
            </a:r>
            <a:r>
              <a:rPr lang="en-US" sz="2400" dirty="0">
                <a:solidFill>
                  <a:srgbClr val="183641"/>
                </a:solidFill>
                <a:latin typeface="+mj-lt"/>
              </a:rPr>
              <a:t> and U. </a:t>
            </a:r>
            <a:r>
              <a:rPr lang="en-US" sz="2400" dirty="0" err="1" smtClean="0">
                <a:solidFill>
                  <a:srgbClr val="183641"/>
                </a:solidFill>
                <a:latin typeface="+mj-lt"/>
              </a:rPr>
              <a:t>Würzburg</a:t>
            </a:r>
            <a:r>
              <a:rPr lang="en-US" sz="2400" dirty="0">
                <a:solidFill>
                  <a:srgbClr val="183641"/>
                </a:solidFill>
                <a:latin typeface="+mj-lt"/>
              </a:rPr>
              <a:t/>
            </a:r>
            <a:br>
              <a:rPr lang="en-US" sz="2400" dirty="0">
                <a:solidFill>
                  <a:srgbClr val="183641"/>
                </a:solidFill>
                <a:latin typeface="+mj-lt"/>
              </a:rPr>
            </a:br>
            <a:r>
              <a:rPr lang="en-US" sz="2400" dirty="0" smtClean="0">
                <a:solidFill>
                  <a:srgbClr val="183641"/>
                </a:solidFill>
                <a:latin typeface="+mj-lt"/>
              </a:rPr>
              <a:t>(structural </a:t>
            </a:r>
            <a:r>
              <a:rPr lang="en-US" sz="2400" dirty="0">
                <a:solidFill>
                  <a:srgbClr val="183641"/>
                </a:solidFill>
                <a:latin typeface="+mj-lt"/>
              </a:rPr>
              <a:t>and electronic properties of carbon nanostructures; </a:t>
            </a:r>
            <a:r>
              <a:rPr lang="en-US" sz="2400" dirty="0" smtClean="0">
                <a:solidFill>
                  <a:srgbClr val="183641"/>
                </a:solidFill>
                <a:latin typeface="+mj-lt"/>
              </a:rPr>
              <a:t>theory </a:t>
            </a:r>
            <a:r>
              <a:rPr lang="en-US" sz="2400" dirty="0">
                <a:solidFill>
                  <a:srgbClr val="183641"/>
                </a:solidFill>
                <a:latin typeface="+mj-lt"/>
              </a:rPr>
              <a:t>&amp; simulations, </a:t>
            </a:r>
            <a:r>
              <a:rPr lang="en-US" sz="2400" dirty="0" smtClean="0">
                <a:solidFill>
                  <a:srgbClr val="183641"/>
                </a:solidFill>
                <a:latin typeface="+mj-lt"/>
              </a:rPr>
              <a:t>…)</a:t>
            </a:r>
            <a:endParaRPr lang="en-US" sz="2400" dirty="0">
              <a:solidFill>
                <a:srgbClr val="183641"/>
              </a:solidFill>
              <a:latin typeface="+mj-lt"/>
            </a:endParaRPr>
          </a:p>
          <a:p>
            <a:pPr marL="222250" lvl="2" indent="-222250">
              <a:spcAft>
                <a:spcPts val="1200"/>
              </a:spcAft>
              <a:buClr>
                <a:srgbClr val="608BA3"/>
              </a:buClr>
              <a:buFont typeface="Calibri" panose="020F0502020204030204" pitchFamily="34" charset="0"/>
              <a:buChar char="•"/>
            </a:pPr>
            <a:r>
              <a:rPr lang="en-US" sz="2400" dirty="0" smtClean="0">
                <a:solidFill>
                  <a:srgbClr val="183641"/>
                </a:solidFill>
                <a:latin typeface="+mj-lt"/>
              </a:rPr>
              <a:t>2013</a:t>
            </a:r>
            <a:r>
              <a:rPr lang="en-US" sz="2400" dirty="0">
                <a:solidFill>
                  <a:srgbClr val="183641"/>
                </a:solidFill>
                <a:latin typeface="+mj-lt"/>
              </a:rPr>
              <a:t>: </a:t>
            </a:r>
            <a:r>
              <a:rPr lang="en-US" sz="2400" b="1" dirty="0">
                <a:solidFill>
                  <a:srgbClr val="183641"/>
                </a:solidFill>
                <a:latin typeface="+mj-lt"/>
              </a:rPr>
              <a:t>Associate/Senior Editor</a:t>
            </a:r>
            <a:r>
              <a:rPr lang="en-US" sz="2400" dirty="0">
                <a:solidFill>
                  <a:srgbClr val="183641"/>
                </a:solidFill>
                <a:latin typeface="+mj-lt"/>
              </a:rPr>
              <a:t> at </a:t>
            </a:r>
            <a:r>
              <a:rPr lang="en-US" sz="2400" i="1" dirty="0">
                <a:solidFill>
                  <a:srgbClr val="183641"/>
                </a:solidFill>
                <a:latin typeface="+mj-lt"/>
              </a:rPr>
              <a:t>Nature </a:t>
            </a:r>
            <a:r>
              <a:rPr lang="en-US" sz="2400" i="1" dirty="0" smtClean="0">
                <a:solidFill>
                  <a:srgbClr val="183641"/>
                </a:solidFill>
                <a:latin typeface="+mj-lt"/>
              </a:rPr>
              <a:t>Physics</a:t>
            </a:r>
            <a:r>
              <a:rPr lang="en-US" sz="2400" dirty="0" smtClean="0">
                <a:solidFill>
                  <a:srgbClr val="183641"/>
                </a:solidFill>
                <a:latin typeface="+mj-lt"/>
              </a:rPr>
              <a:t/>
            </a:r>
            <a:br>
              <a:rPr lang="en-US" sz="2400" dirty="0" smtClean="0">
                <a:solidFill>
                  <a:srgbClr val="183641"/>
                </a:solidFill>
                <a:latin typeface="+mj-lt"/>
              </a:rPr>
            </a:br>
            <a:r>
              <a:rPr lang="en-US" sz="2400" dirty="0" smtClean="0">
                <a:solidFill>
                  <a:srgbClr val="183641"/>
                </a:solidFill>
                <a:latin typeface="+mj-lt"/>
              </a:rPr>
              <a:t>(handling </a:t>
            </a:r>
            <a:r>
              <a:rPr lang="en-US" sz="2400" dirty="0">
                <a:solidFill>
                  <a:srgbClr val="183641"/>
                </a:solidFill>
                <a:latin typeface="+mj-lt"/>
              </a:rPr>
              <a:t>manuscripts on solid-state physics (</a:t>
            </a:r>
            <a:r>
              <a:rPr lang="en-US" sz="2400" dirty="0" smtClean="0">
                <a:solidFill>
                  <a:srgbClr val="183641"/>
                </a:solidFill>
                <a:latin typeface="+mj-lt"/>
              </a:rPr>
              <a:t>structural, electronic and thermal properties), </a:t>
            </a:r>
            <a:r>
              <a:rPr lang="en-US" sz="2400" dirty="0">
                <a:solidFill>
                  <a:srgbClr val="183641"/>
                </a:solidFill>
                <a:latin typeface="+mj-lt"/>
              </a:rPr>
              <a:t>soft matter, </a:t>
            </a:r>
            <a:r>
              <a:rPr lang="en-US" sz="2400" dirty="0" smtClean="0">
                <a:solidFill>
                  <a:srgbClr val="183641"/>
                </a:solidFill>
                <a:latin typeface="+mj-lt"/>
              </a:rPr>
              <a:t>plasma </a:t>
            </a:r>
            <a:r>
              <a:rPr lang="en-US" sz="2400" dirty="0">
                <a:solidFill>
                  <a:srgbClr val="183641"/>
                </a:solidFill>
                <a:latin typeface="+mj-lt"/>
              </a:rPr>
              <a:t>physics, hydrodynamics, nuclear physics, …) </a:t>
            </a:r>
          </a:p>
        </p:txBody>
      </p:sp>
      <p:sp>
        <p:nvSpPr>
          <p:cNvPr id="7" name="Title 4"/>
          <p:cNvSpPr txBox="1">
            <a:spLocks/>
          </p:cNvSpPr>
          <p:nvPr/>
        </p:nvSpPr>
        <p:spPr>
          <a:xfrm>
            <a:off x="825500" y="538163"/>
            <a:ext cx="8239126" cy="370558"/>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r>
              <a:rPr lang="en-GB" b="1" dirty="0" smtClean="0"/>
              <a:t>My background</a:t>
            </a:r>
            <a:endParaRPr lang="en-GB" b="1" dirty="0"/>
          </a:p>
        </p:txBody>
      </p:sp>
    </p:spTree>
    <p:extLst>
      <p:ext uri="{BB962C8B-B14F-4D97-AF65-F5344CB8AC3E}">
        <p14:creationId xmlns:p14="http://schemas.microsoft.com/office/powerpoint/2010/main" val="331722106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008913" y="7113166"/>
            <a:ext cx="9126000" cy="523220"/>
          </a:xfrm>
          <a:prstGeom prst="rect">
            <a:avLst/>
          </a:prstGeom>
        </p:spPr>
        <p:txBody>
          <a:bodyPr vert="horz" lIns="91440" tIns="45720" rIns="91440" bIns="45720" rtlCol="0">
            <a:spAutoFit/>
          </a:bodyPr>
          <a:lstStyle/>
          <a:p>
            <a:pPr marL="342900" marR="0" lvl="0" indent="-342900" algn="l" defTabSz="457200" rtl="0" eaLnBrk="1" fontAlgn="auto" latinLnBrk="0" hangingPunct="1">
              <a:lnSpc>
                <a:spcPct val="100000"/>
              </a:lnSpc>
              <a:spcAft>
                <a:spcPts val="1200"/>
              </a:spcAft>
              <a:buClrTx/>
              <a:buSzTx/>
              <a:tabLst/>
              <a:defRPr/>
            </a:pPr>
            <a:r>
              <a:rPr kumimoji="1" lang="en-US" altLang="ja-JP" sz="2800" dirty="0" smtClean="0">
                <a:solidFill>
                  <a:srgbClr val="C00000"/>
                </a:solidFill>
              </a:rPr>
              <a:t>-	Reach a decision: send the paper out for review or not</a:t>
            </a:r>
          </a:p>
        </p:txBody>
      </p:sp>
      <p:sp>
        <p:nvSpPr>
          <p:cNvPr id="8" name="Title 4"/>
          <p:cNvSpPr txBox="1">
            <a:spLocks/>
          </p:cNvSpPr>
          <p:nvPr/>
        </p:nvSpPr>
        <p:spPr>
          <a:xfrm>
            <a:off x="825500" y="538163"/>
            <a:ext cx="8239126" cy="370558"/>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r>
              <a:rPr lang="en-GB" b="1" dirty="0" smtClean="0"/>
              <a:t>What do the editors do?</a:t>
            </a:r>
            <a:endParaRPr lang="en-GB" b="1" dirty="0"/>
          </a:p>
        </p:txBody>
      </p:sp>
      <p:sp>
        <p:nvSpPr>
          <p:cNvPr id="10" name="Text Placeholder 6"/>
          <p:cNvSpPr txBox="1">
            <a:spLocks/>
          </p:cNvSpPr>
          <p:nvPr/>
        </p:nvSpPr>
        <p:spPr>
          <a:xfrm>
            <a:off x="825500" y="1080000"/>
            <a:ext cx="8239126" cy="4185761"/>
          </a:xfrm>
          <a:prstGeom prst="rect">
            <a:avLst/>
          </a:prstGeom>
        </p:spPr>
        <p:txBody>
          <a:bodyPr>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lvl="2">
              <a:spcAft>
                <a:spcPts val="1200"/>
              </a:spcAft>
            </a:pPr>
            <a:r>
              <a:rPr lang="de-DE" sz="2400" b="1" dirty="0" smtClean="0">
                <a:solidFill>
                  <a:srgbClr val="183641"/>
                </a:solidFill>
                <a:latin typeface="+mj-lt"/>
              </a:rPr>
              <a:t>Select </a:t>
            </a:r>
            <a:r>
              <a:rPr lang="de-DE" sz="2400" dirty="0" smtClean="0">
                <a:solidFill>
                  <a:srgbClr val="183641"/>
                </a:solidFill>
                <a:latin typeface="+mj-lt"/>
              </a:rPr>
              <a:t>the top papers submitted to the journal</a:t>
            </a:r>
          </a:p>
          <a:p>
            <a:pPr lvl="3">
              <a:spcAft>
                <a:spcPts val="1200"/>
              </a:spcAft>
            </a:pPr>
            <a:r>
              <a:rPr lang="de-DE" sz="2400" dirty="0" smtClean="0">
                <a:solidFill>
                  <a:schemeClr val="bg1">
                    <a:lumMod val="50000"/>
                  </a:schemeClr>
                </a:solidFill>
                <a:latin typeface="+mj-lt"/>
              </a:rPr>
              <a:t>Read the cover letter, manuscript and supplementary information</a:t>
            </a:r>
          </a:p>
          <a:p>
            <a:pPr lvl="3">
              <a:spcAft>
                <a:spcPts val="1200"/>
              </a:spcAft>
            </a:pPr>
            <a:r>
              <a:rPr lang="de-DE" sz="2400" dirty="0" smtClean="0">
                <a:solidFill>
                  <a:schemeClr val="bg1">
                    <a:lumMod val="50000"/>
                  </a:schemeClr>
                </a:solidFill>
                <a:latin typeface="+mj-lt"/>
              </a:rPr>
              <a:t>Do a literature search and consult additional sources</a:t>
            </a:r>
          </a:p>
          <a:p>
            <a:pPr lvl="3">
              <a:spcAft>
                <a:spcPts val="1200"/>
              </a:spcAft>
            </a:pPr>
            <a:r>
              <a:rPr lang="de-DE" sz="2400" dirty="0" smtClean="0">
                <a:solidFill>
                  <a:schemeClr val="bg1">
                    <a:lumMod val="50000"/>
                  </a:schemeClr>
                </a:solidFill>
                <a:latin typeface="+mj-lt"/>
              </a:rPr>
              <a:t>Discuss the paper with other editors; sometimes seek informal advice from an expert</a:t>
            </a:r>
          </a:p>
          <a:p>
            <a:pPr lvl="3">
              <a:spcAft>
                <a:spcPts val="1200"/>
              </a:spcAft>
            </a:pPr>
            <a:r>
              <a:rPr lang="de-DE" sz="2400" dirty="0" smtClean="0">
                <a:solidFill>
                  <a:schemeClr val="bg1">
                    <a:lumMod val="50000"/>
                  </a:schemeClr>
                </a:solidFill>
                <a:latin typeface="+mj-lt"/>
              </a:rPr>
              <a:t>Reach a decision whether to send the paper out for formal review or not</a:t>
            </a:r>
          </a:p>
          <a:p>
            <a:pPr lvl="2">
              <a:spcAft>
                <a:spcPts val="1200"/>
              </a:spcAft>
            </a:pPr>
            <a:r>
              <a:rPr lang="de-DE" sz="2400" b="1" dirty="0" smtClean="0">
                <a:solidFill>
                  <a:srgbClr val="183641"/>
                </a:solidFill>
                <a:latin typeface="+mj-lt"/>
              </a:rPr>
              <a:t>Handle</a:t>
            </a:r>
            <a:r>
              <a:rPr lang="de-DE" sz="2400" dirty="0" smtClean="0">
                <a:solidFill>
                  <a:srgbClr val="183641"/>
                </a:solidFill>
                <a:latin typeface="+mj-lt"/>
              </a:rPr>
              <a:t> the selected papers (referees, reports, </a:t>
            </a:r>
            <a:r>
              <a:rPr lang="de-DE" sz="2400" dirty="0" err="1" smtClean="0">
                <a:solidFill>
                  <a:srgbClr val="183641"/>
                </a:solidFill>
                <a:latin typeface="+mj-lt"/>
              </a:rPr>
              <a:t>decisions</a:t>
            </a:r>
            <a:r>
              <a:rPr lang="de-DE" sz="2400" dirty="0" smtClean="0">
                <a:solidFill>
                  <a:srgbClr val="183641"/>
                </a:solidFill>
                <a:latin typeface="+mj-lt"/>
              </a:rPr>
              <a:t>)</a:t>
            </a:r>
            <a:endParaRPr lang="de-DE" sz="2400" dirty="0" smtClean="0">
              <a:solidFill>
                <a:schemeClr val="bg1">
                  <a:lumMod val="50000"/>
                </a:schemeClr>
              </a:solidFill>
              <a:latin typeface="+mj-lt"/>
            </a:endParaRPr>
          </a:p>
        </p:txBody>
      </p:sp>
    </p:spTree>
    <p:extLst>
      <p:ext uri="{BB962C8B-B14F-4D97-AF65-F5344CB8AC3E}">
        <p14:creationId xmlns:p14="http://schemas.microsoft.com/office/powerpoint/2010/main" val="344072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uclear-fusion.jpg"/>
          <p:cNvPicPr>
            <a:picLocks noChangeAspect="1"/>
          </p:cNvPicPr>
          <p:nvPr/>
        </p:nvPicPr>
        <p:blipFill>
          <a:blip r:embed="rId2"/>
          <a:stretch>
            <a:fillRect/>
          </a:stretch>
        </p:blipFill>
        <p:spPr>
          <a:xfrm>
            <a:off x="5887844" y="4048578"/>
            <a:ext cx="1778947" cy="2340000"/>
          </a:xfrm>
          <a:prstGeom prst="rect">
            <a:avLst/>
          </a:prstGeom>
        </p:spPr>
      </p:pic>
      <p:pic>
        <p:nvPicPr>
          <p:cNvPr id="11" name="Picture 10" descr="B_and_A.jpg"/>
          <p:cNvPicPr>
            <a:picLocks noChangeAspect="1"/>
          </p:cNvPicPr>
          <p:nvPr/>
        </p:nvPicPr>
        <p:blipFill>
          <a:blip r:embed="rId3"/>
          <a:stretch>
            <a:fillRect/>
          </a:stretch>
        </p:blipFill>
        <p:spPr>
          <a:xfrm>
            <a:off x="2920810" y="3780000"/>
            <a:ext cx="1781215" cy="2340000"/>
          </a:xfrm>
          <a:prstGeom prst="rect">
            <a:avLst/>
          </a:prstGeom>
        </p:spPr>
      </p:pic>
      <p:sp>
        <p:nvSpPr>
          <p:cNvPr id="8" name="Title 4"/>
          <p:cNvSpPr txBox="1">
            <a:spLocks/>
          </p:cNvSpPr>
          <p:nvPr/>
        </p:nvSpPr>
        <p:spPr>
          <a:xfrm>
            <a:off x="825500" y="538163"/>
            <a:ext cx="8239126" cy="370558"/>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r>
              <a:rPr lang="en-GB" b="1" dirty="0" smtClean="0"/>
              <a:t>(What else do the editors do?)</a:t>
            </a:r>
            <a:endParaRPr lang="en-GB" b="1" dirty="0"/>
          </a:p>
        </p:txBody>
      </p:sp>
      <p:sp>
        <p:nvSpPr>
          <p:cNvPr id="9" name="TextBox 8"/>
          <p:cNvSpPr txBox="1"/>
          <p:nvPr/>
        </p:nvSpPr>
        <p:spPr>
          <a:xfrm>
            <a:off x="825500" y="1080000"/>
            <a:ext cx="8240400" cy="2985433"/>
          </a:xfrm>
          <a:prstGeom prst="rect">
            <a:avLst/>
          </a:prstGeom>
          <a:noFill/>
        </p:spPr>
        <p:txBody>
          <a:bodyPr wrap="square" rtlCol="0">
            <a:spAutoFit/>
          </a:bodyPr>
          <a:lstStyle/>
          <a:p>
            <a:pPr marL="222250" lvl="2" indent="-222250">
              <a:spcAft>
                <a:spcPts val="1200"/>
              </a:spcAft>
              <a:buClr>
                <a:srgbClr val="608BA3"/>
              </a:buClr>
              <a:buFont typeface="Calibri" panose="020F0502020204030204" pitchFamily="34" charset="0"/>
              <a:buChar char="•"/>
            </a:pPr>
            <a:r>
              <a:rPr lang="en-US" sz="2400" b="1" dirty="0" smtClean="0">
                <a:solidFill>
                  <a:srgbClr val="183641"/>
                </a:solidFill>
                <a:latin typeface="+mj-lt"/>
              </a:rPr>
              <a:t>Liaise</a:t>
            </a:r>
            <a:r>
              <a:rPr lang="en-US" sz="2400" dirty="0" smtClean="0">
                <a:solidFill>
                  <a:srgbClr val="183641"/>
                </a:solidFill>
                <a:latin typeface="+mj-lt"/>
              </a:rPr>
              <a:t> with the scientific community (attending conferences, visiting laboratories, giving presentations, being in panels, co-organizing events, …)</a:t>
            </a:r>
            <a:endParaRPr lang="en-US" sz="2400" dirty="0">
              <a:solidFill>
                <a:srgbClr val="183641"/>
              </a:solidFill>
              <a:latin typeface="+mj-lt"/>
            </a:endParaRPr>
          </a:p>
          <a:p>
            <a:pPr marL="222250" lvl="2" indent="-222250">
              <a:spcAft>
                <a:spcPts val="1200"/>
              </a:spcAft>
              <a:buClr>
                <a:srgbClr val="608BA3"/>
              </a:buClr>
              <a:buFont typeface="Calibri" panose="020F0502020204030204" pitchFamily="34" charset="0"/>
              <a:buChar char="•"/>
            </a:pPr>
            <a:r>
              <a:rPr lang="en-US" sz="2400" b="1" dirty="0" smtClean="0">
                <a:solidFill>
                  <a:srgbClr val="183641"/>
                </a:solidFill>
                <a:latin typeface="+mj-lt"/>
              </a:rPr>
              <a:t>Write</a:t>
            </a:r>
            <a:r>
              <a:rPr lang="en-US" sz="2400" dirty="0" smtClean="0">
                <a:solidFill>
                  <a:srgbClr val="183641"/>
                </a:solidFill>
                <a:latin typeface="+mj-lt"/>
              </a:rPr>
              <a:t> for the journal (Editorials, </a:t>
            </a:r>
            <a:r>
              <a:rPr lang="en-US" sz="2400" dirty="0">
                <a:solidFill>
                  <a:srgbClr val="183641"/>
                </a:solidFill>
                <a:latin typeface="+mj-lt"/>
              </a:rPr>
              <a:t>Books &amp; </a:t>
            </a:r>
            <a:r>
              <a:rPr lang="en-US" sz="2400" dirty="0" smtClean="0">
                <a:solidFill>
                  <a:srgbClr val="183641"/>
                </a:solidFill>
                <a:latin typeface="+mj-lt"/>
              </a:rPr>
              <a:t>Arts, Research Highlights, News &amp; Views, …)</a:t>
            </a:r>
            <a:endParaRPr lang="en-US" sz="2400" dirty="0">
              <a:solidFill>
                <a:srgbClr val="183641"/>
              </a:solidFill>
              <a:latin typeface="+mj-lt"/>
            </a:endParaRPr>
          </a:p>
          <a:p>
            <a:pPr marL="222250" lvl="2" indent="-222250">
              <a:spcAft>
                <a:spcPts val="1200"/>
              </a:spcAft>
              <a:buClr>
                <a:srgbClr val="608BA3"/>
              </a:buClr>
              <a:buFont typeface="Calibri" panose="020F0502020204030204" pitchFamily="34" charset="0"/>
              <a:buChar char="•"/>
            </a:pPr>
            <a:r>
              <a:rPr lang="en-US" sz="2400" b="1" dirty="0" smtClean="0">
                <a:solidFill>
                  <a:srgbClr val="183641"/>
                </a:solidFill>
                <a:latin typeface="+mj-lt"/>
              </a:rPr>
              <a:t>Commission</a:t>
            </a:r>
            <a:r>
              <a:rPr lang="en-US" sz="2400" dirty="0" smtClean="0">
                <a:solidFill>
                  <a:srgbClr val="183641"/>
                </a:solidFill>
                <a:latin typeface="+mj-lt"/>
              </a:rPr>
              <a:t> content for the journal (Commentaries, Reviews, Columns, …) </a:t>
            </a:r>
            <a:endParaRPr lang="en-US" sz="2400" dirty="0">
              <a:solidFill>
                <a:srgbClr val="183641"/>
              </a:solidFill>
              <a:latin typeface="+mj-lt"/>
            </a:endParaRPr>
          </a:p>
        </p:txBody>
      </p:sp>
      <p:pic>
        <p:nvPicPr>
          <p:cNvPr id="7" name="Picture 6" descr="PS.jpg"/>
          <p:cNvPicPr>
            <a:picLocks noChangeAspect="1"/>
          </p:cNvPicPr>
          <p:nvPr/>
        </p:nvPicPr>
        <p:blipFill>
          <a:blip r:embed="rId4"/>
          <a:stretch>
            <a:fillRect/>
          </a:stretch>
        </p:blipFill>
        <p:spPr>
          <a:xfrm>
            <a:off x="4472835" y="4500000"/>
            <a:ext cx="1644199" cy="2160000"/>
          </a:xfrm>
          <a:prstGeom prst="rect">
            <a:avLst/>
          </a:prstGeom>
        </p:spPr>
      </p:pic>
      <p:pic>
        <p:nvPicPr>
          <p:cNvPr id="5" name="Picture 4" descr="M4M.jpg"/>
          <p:cNvPicPr>
            <a:picLocks noChangeAspect="1"/>
          </p:cNvPicPr>
          <p:nvPr/>
        </p:nvPicPr>
        <p:blipFill>
          <a:blip r:embed="rId5"/>
          <a:stretch>
            <a:fillRect/>
          </a:stretch>
        </p:blipFill>
        <p:spPr>
          <a:xfrm>
            <a:off x="7437600" y="3780000"/>
            <a:ext cx="1644199" cy="2160000"/>
          </a:xfrm>
          <a:prstGeom prst="rect">
            <a:avLst/>
          </a:prstGeom>
        </p:spPr>
      </p:pic>
      <p:pic>
        <p:nvPicPr>
          <p:cNvPr id="12" name="Picture 11" descr="inTomsk.png"/>
          <p:cNvPicPr>
            <a:picLocks noChangeAspect="1"/>
          </p:cNvPicPr>
          <p:nvPr/>
        </p:nvPicPr>
        <p:blipFill>
          <a:blip r:embed="rId6"/>
          <a:stretch>
            <a:fillRect/>
          </a:stretch>
        </p:blipFill>
        <p:spPr>
          <a:xfrm>
            <a:off x="720000" y="4320000"/>
            <a:ext cx="2430000" cy="1620000"/>
          </a:xfrm>
          <a:prstGeom prst="rect">
            <a:avLst/>
          </a:prstGeom>
        </p:spPr>
      </p:pic>
    </p:spTree>
    <p:extLst>
      <p:ext uri="{BB962C8B-B14F-4D97-AF65-F5344CB8AC3E}">
        <p14:creationId xmlns:p14="http://schemas.microsoft.com/office/powerpoint/2010/main" val="25115980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4"/>
          <p:cNvSpPr txBox="1">
            <a:spLocks/>
          </p:cNvSpPr>
          <p:nvPr/>
        </p:nvSpPr>
        <p:spPr>
          <a:xfrm>
            <a:off x="825500" y="538163"/>
            <a:ext cx="8239126" cy="370558"/>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r>
              <a:rPr lang="en-GB" b="1" dirty="0" smtClean="0"/>
              <a:t>What are the editors looking for?</a:t>
            </a:r>
            <a:endParaRPr lang="en-GB" b="1" dirty="0"/>
          </a:p>
        </p:txBody>
      </p:sp>
      <p:sp>
        <p:nvSpPr>
          <p:cNvPr id="17" name="Text Placeholder 6"/>
          <p:cNvSpPr txBox="1">
            <a:spLocks/>
          </p:cNvSpPr>
          <p:nvPr/>
        </p:nvSpPr>
        <p:spPr>
          <a:xfrm>
            <a:off x="825500" y="1080000"/>
            <a:ext cx="8239126" cy="5078313"/>
          </a:xfrm>
          <a:prstGeom prst="rect">
            <a:avLst/>
          </a:prstGeom>
        </p:spPr>
        <p:txBody>
          <a:bodyPr>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lvl="2">
              <a:spcAft>
                <a:spcPts val="1200"/>
              </a:spcAft>
            </a:pPr>
            <a:r>
              <a:rPr lang="en-US" sz="2400" dirty="0" smtClean="0">
                <a:solidFill>
                  <a:srgbClr val="183641"/>
                </a:solidFill>
                <a:latin typeface="+mj-lt"/>
              </a:rPr>
              <a:t>There is </a:t>
            </a:r>
            <a:r>
              <a:rPr lang="en-US" sz="2400" b="1" dirty="0" smtClean="0">
                <a:solidFill>
                  <a:srgbClr val="183641"/>
                </a:solidFill>
                <a:latin typeface="+mj-lt"/>
              </a:rPr>
              <a:t>no definitive answer </a:t>
            </a:r>
            <a:r>
              <a:rPr lang="en-US" sz="2400" dirty="0" smtClean="0">
                <a:solidFill>
                  <a:srgbClr val="183641"/>
                </a:solidFill>
                <a:latin typeface="+mj-lt"/>
              </a:rPr>
              <a:t>to this question; there is </a:t>
            </a:r>
            <a:r>
              <a:rPr lang="en-US" sz="2400" b="1" dirty="0" smtClean="0">
                <a:solidFill>
                  <a:srgbClr val="183641"/>
                </a:solidFill>
                <a:latin typeface="+mj-lt"/>
              </a:rPr>
              <a:t>no secret formula</a:t>
            </a:r>
            <a:r>
              <a:rPr lang="en-US" sz="2400" dirty="0" smtClean="0">
                <a:solidFill>
                  <a:srgbClr val="183641"/>
                </a:solidFill>
                <a:latin typeface="+mj-lt"/>
              </a:rPr>
              <a:t>...</a:t>
            </a:r>
          </a:p>
          <a:p>
            <a:pPr lvl="2">
              <a:spcAft>
                <a:spcPts val="1200"/>
              </a:spcAft>
            </a:pPr>
            <a:r>
              <a:rPr lang="en-US" sz="2400" dirty="0" smtClean="0">
                <a:solidFill>
                  <a:srgbClr val="183641"/>
                </a:solidFill>
                <a:latin typeface="+mj-lt"/>
              </a:rPr>
              <a:t>The goal is that every paper published [in </a:t>
            </a:r>
            <a:r>
              <a:rPr lang="en-US" sz="2400" i="1" dirty="0" smtClean="0">
                <a:solidFill>
                  <a:srgbClr val="183641"/>
                </a:solidFill>
                <a:latin typeface="+mj-lt"/>
              </a:rPr>
              <a:t>Nature Physics</a:t>
            </a:r>
            <a:r>
              <a:rPr lang="en-US" sz="2400" dirty="0" smtClean="0">
                <a:solidFill>
                  <a:srgbClr val="183641"/>
                </a:solidFill>
                <a:latin typeface="+mj-lt"/>
              </a:rPr>
              <a:t>] provokes a response [from any physicist] of the type</a:t>
            </a:r>
            <a:br>
              <a:rPr lang="en-US" sz="2400" dirty="0" smtClean="0">
                <a:solidFill>
                  <a:srgbClr val="183641"/>
                </a:solidFill>
                <a:latin typeface="+mj-lt"/>
              </a:rPr>
            </a:br>
            <a:r>
              <a:rPr lang="en-US" sz="2400" dirty="0" smtClean="0">
                <a:solidFill>
                  <a:srgbClr val="C00000"/>
                </a:solidFill>
                <a:latin typeface="+mj-lt"/>
              </a:rPr>
              <a:t>“</a:t>
            </a:r>
            <a:r>
              <a:rPr lang="en-US" sz="2400" b="1" dirty="0" smtClean="0">
                <a:solidFill>
                  <a:srgbClr val="C00000"/>
                </a:solidFill>
                <a:latin typeface="+mj-lt"/>
              </a:rPr>
              <a:t>Wow!</a:t>
            </a:r>
            <a:r>
              <a:rPr lang="en-US" sz="2400" dirty="0" smtClean="0">
                <a:solidFill>
                  <a:srgbClr val="C00000"/>
                </a:solidFill>
                <a:latin typeface="+mj-lt"/>
              </a:rPr>
              <a:t> I didn‘t expect that!”</a:t>
            </a:r>
            <a:r>
              <a:rPr lang="en-US" sz="2400" dirty="0" smtClean="0">
                <a:solidFill>
                  <a:srgbClr val="183641"/>
                </a:solidFill>
                <a:latin typeface="+mj-lt"/>
              </a:rPr>
              <a:t> or </a:t>
            </a:r>
            <a:r>
              <a:rPr lang="en-US" sz="2400" dirty="0" smtClean="0">
                <a:solidFill>
                  <a:srgbClr val="C00000"/>
                </a:solidFill>
                <a:latin typeface="+mj-lt"/>
              </a:rPr>
              <a:t>“</a:t>
            </a:r>
            <a:r>
              <a:rPr lang="en-US" sz="2400" b="1" dirty="0" smtClean="0">
                <a:solidFill>
                  <a:srgbClr val="C00000"/>
                </a:solidFill>
                <a:latin typeface="+mj-lt"/>
              </a:rPr>
              <a:t>Wow!</a:t>
            </a:r>
            <a:r>
              <a:rPr lang="en-US" sz="2400" dirty="0" smtClean="0">
                <a:solidFill>
                  <a:srgbClr val="C00000"/>
                </a:solidFill>
                <a:latin typeface="+mj-lt"/>
              </a:rPr>
              <a:t> That‘s clever/useful!”</a:t>
            </a:r>
          </a:p>
          <a:p>
            <a:pPr lvl="2">
              <a:spcAft>
                <a:spcPts val="1200"/>
              </a:spcAft>
            </a:pPr>
            <a:r>
              <a:rPr lang="en-US" sz="2400" dirty="0" smtClean="0">
                <a:solidFill>
                  <a:srgbClr val="183641"/>
                </a:solidFill>
                <a:latin typeface="+mj-lt"/>
              </a:rPr>
              <a:t>There are some </a:t>
            </a:r>
            <a:r>
              <a:rPr lang="en-US" sz="2400" b="1" dirty="0" smtClean="0">
                <a:solidFill>
                  <a:srgbClr val="183641"/>
                </a:solidFill>
                <a:latin typeface="+mj-lt"/>
              </a:rPr>
              <a:t>criteria </a:t>
            </a:r>
            <a:r>
              <a:rPr lang="en-US" sz="2400" dirty="0" smtClean="0">
                <a:solidFill>
                  <a:srgbClr val="183641"/>
                </a:solidFill>
                <a:latin typeface="+mj-lt"/>
              </a:rPr>
              <a:t>(‘necessary ingredients’)</a:t>
            </a:r>
            <a:endParaRPr lang="en-US" sz="2400" dirty="0" smtClean="0">
              <a:solidFill>
                <a:schemeClr val="bg1">
                  <a:lumMod val="50000"/>
                </a:schemeClr>
              </a:solidFill>
              <a:latin typeface="+mj-lt"/>
            </a:endParaRPr>
          </a:p>
          <a:p>
            <a:pPr lvl="3">
              <a:spcAft>
                <a:spcPts val="1200"/>
              </a:spcAft>
            </a:pPr>
            <a:r>
              <a:rPr lang="en-US" sz="2400" dirty="0" smtClean="0">
                <a:solidFill>
                  <a:schemeClr val="bg1">
                    <a:lumMod val="50000"/>
                  </a:schemeClr>
                </a:solidFill>
                <a:latin typeface="+mj-lt"/>
              </a:rPr>
              <a:t>Significant advance in our understanding</a:t>
            </a:r>
          </a:p>
          <a:p>
            <a:pPr lvl="3">
              <a:spcAft>
                <a:spcPts val="1200"/>
              </a:spcAft>
            </a:pPr>
            <a:r>
              <a:rPr lang="en-US" sz="2400" dirty="0" smtClean="0">
                <a:solidFill>
                  <a:schemeClr val="bg1">
                    <a:lumMod val="50000"/>
                  </a:schemeClr>
                </a:solidFill>
                <a:latin typeface="+mj-lt"/>
              </a:rPr>
              <a:t>Broad relevance beyond the immediate field of research</a:t>
            </a:r>
          </a:p>
          <a:p>
            <a:pPr lvl="3">
              <a:spcAft>
                <a:spcPts val="1200"/>
              </a:spcAft>
            </a:pPr>
            <a:r>
              <a:rPr lang="en-US" sz="2400" dirty="0" smtClean="0">
                <a:solidFill>
                  <a:schemeClr val="bg1">
                    <a:lumMod val="50000"/>
                  </a:schemeClr>
                </a:solidFill>
                <a:latin typeface="+mj-lt"/>
              </a:rPr>
              <a:t>Comprehensible story</a:t>
            </a:r>
          </a:p>
          <a:p>
            <a:pPr lvl="2">
              <a:spcAft>
                <a:spcPts val="1200"/>
              </a:spcAft>
            </a:pPr>
            <a:r>
              <a:rPr lang="en-US" sz="2400" b="1" dirty="0" smtClean="0">
                <a:solidFill>
                  <a:srgbClr val="183641"/>
                </a:solidFill>
                <a:latin typeface="+mj-lt"/>
              </a:rPr>
              <a:t>Referees </a:t>
            </a:r>
            <a:r>
              <a:rPr lang="en-US" sz="2400" dirty="0" smtClean="0">
                <a:solidFill>
                  <a:srgbClr val="183641"/>
                </a:solidFill>
                <a:latin typeface="+mj-lt"/>
              </a:rPr>
              <a:t>judge technical correctness, novelty, broader relevance and accessibility</a:t>
            </a:r>
            <a:endParaRPr lang="en-US" sz="2400" dirty="0">
              <a:solidFill>
                <a:schemeClr val="bg1">
                  <a:lumMod val="50000"/>
                </a:schemeClr>
              </a:solidFill>
              <a:latin typeface="+mj-lt"/>
            </a:endParaRPr>
          </a:p>
        </p:txBody>
      </p:sp>
    </p:spTree>
    <p:extLst>
      <p:ext uri="{BB962C8B-B14F-4D97-AF65-F5344CB8AC3E}">
        <p14:creationId xmlns:p14="http://schemas.microsoft.com/office/powerpoint/2010/main" val="1481021773"/>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a:spLocks noGrp="1"/>
          </p:cNvSpPr>
          <p:nvPr>
            <p:ph type="title"/>
          </p:nvPr>
        </p:nvSpPr>
        <p:spPr>
          <a:xfrm>
            <a:off x="825500" y="538163"/>
            <a:ext cx="8239126" cy="370558"/>
          </a:xfrm>
        </p:spPr>
        <p:txBody>
          <a:bodyPr/>
          <a:lstStyle/>
          <a:p>
            <a:r>
              <a:rPr lang="en-GB" b="1" dirty="0" smtClean="0"/>
              <a:t>Preparing a submission — what to keep in mind?</a:t>
            </a:r>
            <a:endParaRPr lang="en-GB" b="1" dirty="0"/>
          </a:p>
        </p:txBody>
      </p:sp>
      <p:sp>
        <p:nvSpPr>
          <p:cNvPr id="10" name="Text Placeholder 6"/>
          <p:cNvSpPr txBox="1">
            <a:spLocks/>
          </p:cNvSpPr>
          <p:nvPr/>
        </p:nvSpPr>
        <p:spPr>
          <a:xfrm>
            <a:off x="825500" y="1080000"/>
            <a:ext cx="8239126" cy="5432256"/>
          </a:xfrm>
          <a:prstGeom prst="rect">
            <a:avLst/>
          </a:prstGeom>
        </p:spPr>
        <p:txBody>
          <a:bodyPr>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lvl="2"/>
            <a:r>
              <a:rPr lang="en-US" sz="2400" dirty="0" smtClean="0">
                <a:solidFill>
                  <a:srgbClr val="183641"/>
                </a:solidFill>
                <a:latin typeface="+mj-lt"/>
              </a:rPr>
              <a:t>Publishing starts with </a:t>
            </a:r>
            <a:r>
              <a:rPr lang="en-US" sz="2400" b="1" dirty="0" smtClean="0">
                <a:solidFill>
                  <a:srgbClr val="183641"/>
                </a:solidFill>
                <a:latin typeface="+mj-lt"/>
              </a:rPr>
              <a:t>new results</a:t>
            </a:r>
            <a:r>
              <a:rPr lang="en-US" sz="2400" dirty="0" smtClean="0">
                <a:solidFill>
                  <a:srgbClr val="183641"/>
                </a:solidFill>
                <a:latin typeface="+mj-lt"/>
              </a:rPr>
              <a:t>…  Think well ahead and self-reflect (</a:t>
            </a:r>
            <a:r>
              <a:rPr lang="en-US" sz="2400" i="1" dirty="0" smtClean="0">
                <a:solidFill>
                  <a:srgbClr val="183641"/>
                </a:solidFill>
                <a:latin typeface="+mj-lt"/>
              </a:rPr>
              <a:t>“Where does my work fit into the field?”</a:t>
            </a:r>
            <a:r>
              <a:rPr lang="en-US" sz="2400" dirty="0" smtClean="0">
                <a:solidFill>
                  <a:srgbClr val="183641"/>
                </a:solidFill>
                <a:latin typeface="+mj-lt"/>
              </a:rPr>
              <a:t>)</a:t>
            </a:r>
          </a:p>
          <a:p>
            <a:pPr lvl="2"/>
            <a:r>
              <a:rPr lang="en-US" sz="2400" dirty="0" smtClean="0">
                <a:solidFill>
                  <a:srgbClr val="183641"/>
                </a:solidFill>
                <a:latin typeface="+mj-lt"/>
              </a:rPr>
              <a:t>High-impact journals don’t consider work representing an </a:t>
            </a:r>
            <a:r>
              <a:rPr lang="en-US" sz="2400" b="1" dirty="0" smtClean="0">
                <a:solidFill>
                  <a:srgbClr val="183641"/>
                </a:solidFill>
                <a:latin typeface="+mj-lt"/>
              </a:rPr>
              <a:t>incremental step forward </a:t>
            </a:r>
            <a:r>
              <a:rPr lang="en-US" sz="2400" dirty="0" smtClean="0">
                <a:solidFill>
                  <a:srgbClr val="183641"/>
                </a:solidFill>
                <a:latin typeface="+mj-lt"/>
              </a:rPr>
              <a:t>(no matter how hot the topic!)</a:t>
            </a:r>
          </a:p>
          <a:p>
            <a:pPr lvl="2"/>
            <a:r>
              <a:rPr lang="en-US" sz="2400" dirty="0" smtClean="0">
                <a:solidFill>
                  <a:srgbClr val="183641"/>
                </a:solidFill>
                <a:latin typeface="+mj-lt"/>
              </a:rPr>
              <a:t>Avoid salami-slicing — an </a:t>
            </a:r>
            <a:r>
              <a:rPr lang="en-US" sz="2400" b="1" dirty="0" smtClean="0">
                <a:solidFill>
                  <a:srgbClr val="183641"/>
                </a:solidFill>
                <a:latin typeface="+mj-lt"/>
              </a:rPr>
              <a:t>all-in paper </a:t>
            </a:r>
            <a:r>
              <a:rPr lang="en-US" sz="2400" dirty="0" smtClean="0">
                <a:solidFill>
                  <a:srgbClr val="183641"/>
                </a:solidFill>
                <a:latin typeface="+mj-lt"/>
              </a:rPr>
              <a:t>has more chance of being published quickly than one based on partial results!</a:t>
            </a:r>
          </a:p>
          <a:p>
            <a:pPr lvl="2"/>
            <a:r>
              <a:rPr lang="en-US" sz="2400" dirty="0" smtClean="0">
                <a:solidFill>
                  <a:srgbClr val="183641"/>
                </a:solidFill>
                <a:latin typeface="+mj-lt"/>
              </a:rPr>
              <a:t>Don’t confuse </a:t>
            </a:r>
            <a:r>
              <a:rPr lang="en-US" sz="2400" b="1" dirty="0" smtClean="0">
                <a:solidFill>
                  <a:srgbClr val="183641"/>
                </a:solidFill>
                <a:latin typeface="+mj-lt"/>
              </a:rPr>
              <a:t>scientific interest </a:t>
            </a:r>
            <a:r>
              <a:rPr lang="en-US" sz="2400" dirty="0" smtClean="0">
                <a:solidFill>
                  <a:srgbClr val="183641"/>
                </a:solidFill>
                <a:latin typeface="+mj-lt"/>
              </a:rPr>
              <a:t>with ‘newsworthiness’</a:t>
            </a:r>
          </a:p>
          <a:p>
            <a:pPr lvl="2"/>
            <a:r>
              <a:rPr lang="en-US" sz="2400" dirty="0" smtClean="0">
                <a:solidFill>
                  <a:srgbClr val="183641"/>
                </a:solidFill>
                <a:latin typeface="+mj-lt"/>
              </a:rPr>
              <a:t>Read a journal’s </a:t>
            </a:r>
            <a:r>
              <a:rPr lang="en-US" sz="2400" b="1" dirty="0" smtClean="0">
                <a:solidFill>
                  <a:srgbClr val="183641"/>
                </a:solidFill>
                <a:latin typeface="+mj-lt"/>
              </a:rPr>
              <a:t>guide to authors </a:t>
            </a:r>
            <a:r>
              <a:rPr lang="en-US" sz="2400" dirty="0" smtClean="0">
                <a:solidFill>
                  <a:srgbClr val="183641"/>
                </a:solidFill>
                <a:latin typeface="+mj-lt"/>
              </a:rPr>
              <a:t>and comply with its </a:t>
            </a:r>
            <a:r>
              <a:rPr lang="en-US" sz="2400" b="1" dirty="0" smtClean="0">
                <a:solidFill>
                  <a:srgbClr val="183641"/>
                </a:solidFill>
                <a:latin typeface="+mj-lt"/>
              </a:rPr>
              <a:t>policies</a:t>
            </a:r>
          </a:p>
          <a:p>
            <a:pPr lvl="2"/>
            <a:r>
              <a:rPr lang="en-US" sz="2400" dirty="0" smtClean="0">
                <a:solidFill>
                  <a:srgbClr val="183641"/>
                </a:solidFill>
                <a:latin typeface="+mj-lt"/>
              </a:rPr>
              <a:t>Don’t be shy to approach high-impact journals with your </a:t>
            </a:r>
            <a:r>
              <a:rPr lang="en-US" sz="2400" b="1" dirty="0" smtClean="0">
                <a:solidFill>
                  <a:srgbClr val="183641"/>
                </a:solidFill>
                <a:latin typeface="+mj-lt"/>
              </a:rPr>
              <a:t>best work</a:t>
            </a:r>
            <a:r>
              <a:rPr lang="en-US" sz="2400" dirty="0" smtClean="0">
                <a:solidFill>
                  <a:srgbClr val="183641"/>
                </a:solidFill>
                <a:latin typeface="+mj-lt"/>
              </a:rPr>
              <a:t>!</a:t>
            </a:r>
          </a:p>
          <a:p>
            <a:pPr lvl="2"/>
            <a:r>
              <a:rPr lang="en-US" sz="2400" b="1" dirty="0" smtClean="0">
                <a:solidFill>
                  <a:srgbClr val="183641"/>
                </a:solidFill>
                <a:latin typeface="+mj-lt"/>
              </a:rPr>
              <a:t>Results </a:t>
            </a:r>
            <a:r>
              <a:rPr lang="en-US" sz="2400" dirty="0" smtClean="0">
                <a:solidFill>
                  <a:srgbClr val="183641"/>
                </a:solidFill>
                <a:latin typeface="+mj-lt"/>
              </a:rPr>
              <a:t>should speak for themselves — but you have to help the reader to get the message</a:t>
            </a:r>
          </a:p>
          <a:p>
            <a:pPr lvl="2">
              <a:spcAft>
                <a:spcPts val="1200"/>
              </a:spcAft>
            </a:pPr>
            <a:endParaRPr lang="en-US" sz="2400" dirty="0" smtClean="0">
              <a:solidFill>
                <a:srgbClr val="183641"/>
              </a:solidFill>
              <a:latin typeface="+mj-lt"/>
            </a:endParaRPr>
          </a:p>
        </p:txBody>
      </p:sp>
    </p:spTree>
    <p:extLst>
      <p:ext uri="{BB962C8B-B14F-4D97-AF65-F5344CB8AC3E}">
        <p14:creationId xmlns:p14="http://schemas.microsoft.com/office/powerpoint/2010/main" val="13005507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NZ" b="1" dirty="0" smtClean="0"/>
              <a:t>1. Introduction to the </a:t>
            </a:r>
            <a:r>
              <a:rPr lang="en-NZ" b="1" i="1" dirty="0" smtClean="0"/>
              <a:t>Nature </a:t>
            </a:r>
            <a:r>
              <a:rPr lang="en-NZ" b="1" dirty="0" smtClean="0"/>
              <a:t>Research Journals</a:t>
            </a:r>
            <a:br>
              <a:rPr lang="en-NZ" b="1" dirty="0" smtClean="0"/>
            </a:br>
            <a:r>
              <a:rPr lang="en-NZ" b="1" dirty="0" smtClean="0"/>
              <a:t/>
            </a:r>
            <a:br>
              <a:rPr lang="en-NZ" b="1" dirty="0" smtClean="0"/>
            </a:br>
            <a:r>
              <a:rPr lang="en-NZ" b="1" dirty="0" smtClean="0"/>
              <a:t>2. The editorial process at a </a:t>
            </a:r>
            <a:r>
              <a:rPr lang="en-NZ" b="1" i="1" dirty="0" smtClean="0"/>
              <a:t>Nature </a:t>
            </a:r>
            <a:r>
              <a:rPr lang="en-NZ" b="1" dirty="0" smtClean="0"/>
              <a:t>Research Journal</a:t>
            </a:r>
            <a:br>
              <a:rPr lang="en-NZ" b="1" dirty="0" smtClean="0"/>
            </a:br>
            <a:r>
              <a:rPr lang="en-NZ" b="1" dirty="0" smtClean="0"/>
              <a:t/>
            </a:r>
            <a:br>
              <a:rPr lang="en-NZ" b="1" dirty="0" smtClean="0"/>
            </a:br>
            <a:r>
              <a:rPr lang="en-NZ" b="1" dirty="0" smtClean="0"/>
              <a:t>3. The role of scientific publishers</a:t>
            </a:r>
            <a:r>
              <a:rPr lang="en-NZ" b="1" dirty="0" smtClean="0">
                <a:solidFill>
                  <a:srgbClr val="CEDBE0"/>
                </a:solidFill>
              </a:rPr>
              <a:t/>
            </a:r>
            <a:br>
              <a:rPr lang="en-NZ" b="1" dirty="0" smtClean="0">
                <a:solidFill>
                  <a:srgbClr val="CEDBE0"/>
                </a:solidFill>
              </a:rPr>
            </a:br>
            <a:r>
              <a:rPr lang="en-NZ" b="1" dirty="0" smtClean="0"/>
              <a:t/>
            </a:r>
            <a:br>
              <a:rPr lang="en-NZ" b="1" dirty="0" smtClean="0"/>
            </a:br>
            <a:r>
              <a:rPr lang="en-NZ" b="1" dirty="0" smtClean="0"/>
              <a:t>4. Conclusive remarks</a:t>
            </a:r>
            <a:endParaRPr lang="en-GB" b="1" dirty="0"/>
          </a:p>
        </p:txBody>
      </p:sp>
    </p:spTree>
    <p:extLst>
      <p:ext uri="{BB962C8B-B14F-4D97-AF65-F5344CB8AC3E}">
        <p14:creationId xmlns:p14="http://schemas.microsoft.com/office/powerpoint/2010/main" val="8651260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NZ" dirty="0" smtClean="0"/>
              <a:t>Intermezzo</a:t>
            </a:r>
            <a:br>
              <a:rPr lang="en-NZ" dirty="0" smtClean="0"/>
            </a:br>
            <a:r>
              <a:rPr lang="en-NZ" b="1" dirty="0" smtClean="0"/>
              <a:t>Some advice on writing titles and abstracts (and papers)</a:t>
            </a:r>
            <a:endParaRPr lang="en-GB" b="1" dirty="0"/>
          </a:p>
        </p:txBody>
      </p:sp>
    </p:spTree>
    <p:extLst>
      <p:ext uri="{BB962C8B-B14F-4D97-AF65-F5344CB8AC3E}">
        <p14:creationId xmlns:p14="http://schemas.microsoft.com/office/powerpoint/2010/main" val="8651260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a:spLocks noGrp="1"/>
          </p:cNvSpPr>
          <p:nvPr>
            <p:ph type="title"/>
          </p:nvPr>
        </p:nvSpPr>
        <p:spPr>
          <a:xfrm>
            <a:off x="825500" y="538163"/>
            <a:ext cx="8239126" cy="370558"/>
          </a:xfrm>
        </p:spPr>
        <p:txBody>
          <a:bodyPr/>
          <a:lstStyle/>
          <a:p>
            <a:r>
              <a:rPr lang="en-GB" b="1" dirty="0" smtClean="0"/>
              <a:t>The structure of a paper</a:t>
            </a:r>
            <a:endParaRPr lang="en-GB" b="1" dirty="0"/>
          </a:p>
        </p:txBody>
      </p:sp>
      <p:sp>
        <p:nvSpPr>
          <p:cNvPr id="10" name="Text Placeholder 6"/>
          <p:cNvSpPr txBox="1">
            <a:spLocks/>
          </p:cNvSpPr>
          <p:nvPr/>
        </p:nvSpPr>
        <p:spPr>
          <a:xfrm>
            <a:off x="825500" y="1080000"/>
            <a:ext cx="8239126" cy="4770536"/>
          </a:xfrm>
          <a:prstGeom prst="rect">
            <a:avLst/>
          </a:prstGeom>
        </p:spPr>
        <p:txBody>
          <a:bodyPr>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lvl="2">
              <a:spcAft>
                <a:spcPts val="1200"/>
              </a:spcAft>
            </a:pPr>
            <a:r>
              <a:rPr lang="en-US" sz="2400" b="1" dirty="0" smtClean="0">
                <a:solidFill>
                  <a:srgbClr val="183641"/>
                </a:solidFill>
                <a:latin typeface="+mj-lt"/>
              </a:rPr>
              <a:t>Title</a:t>
            </a:r>
            <a:r>
              <a:rPr lang="en-US" sz="2400" dirty="0" smtClean="0">
                <a:solidFill>
                  <a:srgbClr val="183641"/>
                </a:solidFill>
                <a:latin typeface="+mj-lt"/>
              </a:rPr>
              <a:t>: invites the reader in (</a:t>
            </a:r>
            <a:r>
              <a:rPr lang="en-US" sz="2400" i="1" dirty="0" smtClean="0">
                <a:solidFill>
                  <a:srgbClr val="183641"/>
                </a:solidFill>
                <a:latin typeface="+mj-lt"/>
              </a:rPr>
              <a:t>“What is the paper about?”</a:t>
            </a:r>
            <a:r>
              <a:rPr lang="en-US" sz="2400" dirty="0" smtClean="0">
                <a:solidFill>
                  <a:srgbClr val="183641"/>
                </a:solidFill>
                <a:latin typeface="+mj-lt"/>
              </a:rPr>
              <a:t>)</a:t>
            </a:r>
          </a:p>
          <a:p>
            <a:pPr lvl="2">
              <a:spcAft>
                <a:spcPts val="1200"/>
              </a:spcAft>
            </a:pPr>
            <a:r>
              <a:rPr lang="en-US" sz="2400" b="1" dirty="0" smtClean="0">
                <a:solidFill>
                  <a:srgbClr val="183641"/>
                </a:solidFill>
                <a:latin typeface="+mj-lt"/>
              </a:rPr>
              <a:t>Abstract</a:t>
            </a:r>
            <a:r>
              <a:rPr lang="en-US" sz="2400" dirty="0" smtClean="0">
                <a:solidFill>
                  <a:srgbClr val="183641"/>
                </a:solidFill>
                <a:latin typeface="+mj-lt"/>
              </a:rPr>
              <a:t>: provides context to the reader (</a:t>
            </a:r>
            <a:r>
              <a:rPr lang="en-US" sz="2400" i="1" dirty="0" smtClean="0">
                <a:solidFill>
                  <a:srgbClr val="183641"/>
                </a:solidFill>
                <a:latin typeface="+mj-lt"/>
              </a:rPr>
              <a:t>“Why should someone care?”</a:t>
            </a:r>
            <a:r>
              <a:rPr lang="en-US" sz="2400" dirty="0" smtClean="0">
                <a:solidFill>
                  <a:srgbClr val="183641"/>
                </a:solidFill>
                <a:latin typeface="+mj-lt"/>
              </a:rPr>
              <a:t>)</a:t>
            </a:r>
            <a:endParaRPr lang="en-US" sz="2400" dirty="0" smtClean="0">
              <a:solidFill>
                <a:srgbClr val="C00000"/>
              </a:solidFill>
              <a:latin typeface="+mj-lt"/>
            </a:endParaRPr>
          </a:p>
          <a:p>
            <a:pPr lvl="2">
              <a:spcAft>
                <a:spcPts val="1200"/>
              </a:spcAft>
            </a:pPr>
            <a:r>
              <a:rPr lang="en-US" sz="2400" b="1" dirty="0" smtClean="0">
                <a:solidFill>
                  <a:srgbClr val="183641"/>
                </a:solidFill>
                <a:latin typeface="+mj-lt"/>
              </a:rPr>
              <a:t>Main text</a:t>
            </a:r>
            <a:r>
              <a:rPr lang="en-US" sz="2400" dirty="0" smtClean="0">
                <a:solidFill>
                  <a:srgbClr val="183641"/>
                </a:solidFill>
                <a:latin typeface="+mj-lt"/>
              </a:rPr>
              <a:t>: elaboration of the central idea</a:t>
            </a:r>
          </a:p>
          <a:p>
            <a:pPr lvl="3">
              <a:spcAft>
                <a:spcPts val="1200"/>
              </a:spcAft>
            </a:pPr>
            <a:r>
              <a:rPr lang="en-US" sz="2400" dirty="0" smtClean="0">
                <a:solidFill>
                  <a:schemeClr val="bg1">
                    <a:lumMod val="50000"/>
                  </a:schemeClr>
                </a:solidFill>
                <a:latin typeface="+mj-lt"/>
              </a:rPr>
              <a:t>Tell a story!  The clearer and simpler, the better.  Make good use of figures, tables, Methods and Supplementary Information sections to enhance the story-telling</a:t>
            </a:r>
          </a:p>
          <a:p>
            <a:pPr lvl="3">
              <a:spcAft>
                <a:spcPts val="1200"/>
              </a:spcAft>
            </a:pPr>
            <a:r>
              <a:rPr lang="en-US" sz="2400" dirty="0" smtClean="0">
                <a:solidFill>
                  <a:schemeClr val="bg1">
                    <a:lumMod val="50000"/>
                  </a:schemeClr>
                </a:solidFill>
                <a:latin typeface="+mj-lt"/>
              </a:rPr>
              <a:t>Consider the </a:t>
            </a:r>
            <a:r>
              <a:rPr lang="en-US" sz="2400" b="1" dirty="0" smtClean="0">
                <a:solidFill>
                  <a:srgbClr val="C00000"/>
                </a:solidFill>
                <a:latin typeface="+mj-lt"/>
              </a:rPr>
              <a:t>‘ABC’ </a:t>
            </a:r>
            <a:r>
              <a:rPr lang="en-US" sz="2400" dirty="0" smtClean="0">
                <a:solidFill>
                  <a:schemeClr val="bg1">
                    <a:lumMod val="50000"/>
                  </a:schemeClr>
                </a:solidFill>
                <a:latin typeface="+mj-lt"/>
              </a:rPr>
              <a:t>of scientific writing...</a:t>
            </a:r>
            <a:r>
              <a:rPr lang="en-US" sz="2400" dirty="0" smtClean="0">
                <a:solidFill>
                  <a:srgbClr val="FF0000"/>
                </a:solidFill>
                <a:latin typeface="+mj-lt"/>
              </a:rPr>
              <a:t/>
            </a:r>
            <a:br>
              <a:rPr lang="en-US" sz="2400" dirty="0" smtClean="0">
                <a:solidFill>
                  <a:srgbClr val="FF0000"/>
                </a:solidFill>
                <a:latin typeface="+mj-lt"/>
              </a:rPr>
            </a:br>
            <a:r>
              <a:rPr lang="en-US" sz="2400" dirty="0" smtClean="0">
                <a:solidFill>
                  <a:schemeClr val="bg1">
                    <a:lumMod val="50000"/>
                  </a:schemeClr>
                </a:solidFill>
                <a:latin typeface="+mj-lt"/>
              </a:rPr>
              <a:t>Be </a:t>
            </a:r>
            <a:r>
              <a:rPr lang="en-US" sz="2400" b="1" dirty="0" smtClean="0">
                <a:solidFill>
                  <a:srgbClr val="C00000"/>
                </a:solidFill>
                <a:latin typeface="+mj-lt"/>
              </a:rPr>
              <a:t>accurate </a:t>
            </a:r>
            <a:r>
              <a:rPr lang="en-US" sz="2400" dirty="0" smtClean="0">
                <a:solidFill>
                  <a:schemeClr val="bg1">
                    <a:lumMod val="50000"/>
                  </a:schemeClr>
                </a:solidFill>
                <a:latin typeface="+mj-lt"/>
              </a:rPr>
              <a:t>(“</a:t>
            </a:r>
            <a:r>
              <a:rPr lang="en-US" sz="2400" dirty="0" err="1" smtClean="0">
                <a:solidFill>
                  <a:schemeClr val="bg1">
                    <a:lumMod val="50000"/>
                  </a:schemeClr>
                </a:solidFill>
                <a:latin typeface="+mj-lt"/>
              </a:rPr>
              <a:t>atto</a:t>
            </a:r>
            <a:r>
              <a:rPr lang="en-US" sz="2400" dirty="0" smtClean="0">
                <a:solidFill>
                  <a:schemeClr val="bg1">
                    <a:lumMod val="50000"/>
                  </a:schemeClr>
                </a:solidFill>
                <a:latin typeface="+mj-lt"/>
              </a:rPr>
              <a:t>-second” not “ultra-fast”, </a:t>
            </a:r>
            <a:r>
              <a:rPr lang="en-US" sz="2400" dirty="0" err="1" smtClean="0">
                <a:solidFill>
                  <a:schemeClr val="bg1">
                    <a:lumMod val="50000"/>
                  </a:schemeClr>
                </a:solidFill>
                <a:latin typeface="+mj-lt"/>
              </a:rPr>
              <a:t>nano</a:t>
            </a:r>
            <a:r>
              <a:rPr lang="en-US" sz="2400" dirty="0" smtClean="0">
                <a:solidFill>
                  <a:schemeClr val="bg1">
                    <a:lumMod val="50000"/>
                  </a:schemeClr>
                </a:solidFill>
                <a:latin typeface="+mj-lt"/>
              </a:rPr>
              <a:t>?)</a:t>
            </a:r>
            <a:r>
              <a:rPr lang="en-US" sz="2400" dirty="0" smtClean="0">
                <a:solidFill>
                  <a:srgbClr val="FF0000"/>
                </a:solidFill>
                <a:latin typeface="+mj-lt"/>
              </a:rPr>
              <a:t/>
            </a:r>
            <a:br>
              <a:rPr lang="en-US" sz="2400" dirty="0" smtClean="0">
                <a:solidFill>
                  <a:srgbClr val="FF0000"/>
                </a:solidFill>
                <a:latin typeface="+mj-lt"/>
              </a:rPr>
            </a:br>
            <a:r>
              <a:rPr lang="en-US" sz="2400" dirty="0" smtClean="0">
                <a:solidFill>
                  <a:schemeClr val="bg1">
                    <a:lumMod val="50000"/>
                  </a:schemeClr>
                </a:solidFill>
                <a:latin typeface="+mj-lt"/>
              </a:rPr>
              <a:t>Be </a:t>
            </a:r>
            <a:r>
              <a:rPr lang="en-US" sz="2400" b="1" dirty="0" smtClean="0">
                <a:solidFill>
                  <a:srgbClr val="C00000"/>
                </a:solidFill>
                <a:latin typeface="+mj-lt"/>
              </a:rPr>
              <a:t>brief</a:t>
            </a:r>
            <a:r>
              <a:rPr lang="en-US" sz="2400" b="1" dirty="0" smtClean="0">
                <a:solidFill>
                  <a:schemeClr val="bg1">
                    <a:lumMod val="50000"/>
                  </a:schemeClr>
                </a:solidFill>
                <a:latin typeface="+mj-lt"/>
              </a:rPr>
              <a:t> </a:t>
            </a:r>
            <a:r>
              <a:rPr lang="en-US" sz="2400" dirty="0" smtClean="0">
                <a:solidFill>
                  <a:schemeClr val="bg1">
                    <a:lumMod val="50000"/>
                  </a:schemeClr>
                </a:solidFill>
                <a:latin typeface="+mj-lt"/>
              </a:rPr>
              <a:t>(to the point, no redundancies and repetitions)</a:t>
            </a:r>
            <a:r>
              <a:rPr lang="en-US" sz="2400" dirty="0" smtClean="0">
                <a:solidFill>
                  <a:srgbClr val="FF0000"/>
                </a:solidFill>
                <a:latin typeface="+mj-lt"/>
              </a:rPr>
              <a:t/>
            </a:r>
            <a:br>
              <a:rPr lang="en-US" sz="2400" dirty="0" smtClean="0">
                <a:solidFill>
                  <a:srgbClr val="FF0000"/>
                </a:solidFill>
                <a:latin typeface="+mj-lt"/>
              </a:rPr>
            </a:br>
            <a:r>
              <a:rPr lang="en-US" sz="2400" dirty="0" smtClean="0">
                <a:solidFill>
                  <a:schemeClr val="bg1">
                    <a:lumMod val="50000"/>
                  </a:schemeClr>
                </a:solidFill>
                <a:latin typeface="+mj-lt"/>
              </a:rPr>
              <a:t>Be </a:t>
            </a:r>
            <a:r>
              <a:rPr lang="en-US" sz="2400" b="1" dirty="0" smtClean="0">
                <a:solidFill>
                  <a:srgbClr val="C00000"/>
                </a:solidFill>
                <a:latin typeface="+mj-lt"/>
              </a:rPr>
              <a:t>clear </a:t>
            </a:r>
            <a:r>
              <a:rPr lang="en-US" sz="2400" dirty="0" smtClean="0">
                <a:solidFill>
                  <a:schemeClr val="bg1">
                    <a:lumMod val="50000"/>
                  </a:schemeClr>
                </a:solidFill>
                <a:latin typeface="+mj-lt"/>
              </a:rPr>
              <a:t>(break up sentences, use active voice)</a:t>
            </a:r>
          </a:p>
        </p:txBody>
      </p:sp>
    </p:spTree>
    <p:extLst>
      <p:ext uri="{BB962C8B-B14F-4D97-AF65-F5344CB8AC3E}">
        <p14:creationId xmlns:p14="http://schemas.microsoft.com/office/powerpoint/2010/main" val="402006940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anomoika3.jpg"/>
          <p:cNvPicPr>
            <a:picLocks noChangeAspect="1"/>
          </p:cNvPicPr>
          <p:nvPr/>
        </p:nvPicPr>
        <p:blipFill>
          <a:blip r:embed="rId3"/>
          <a:stretch>
            <a:fillRect/>
          </a:stretch>
        </p:blipFill>
        <p:spPr>
          <a:xfrm>
            <a:off x="381000" y="0"/>
            <a:ext cx="9144000" cy="6858000"/>
          </a:xfrm>
          <a:prstGeom prst="rect">
            <a:avLst/>
          </a:prstGeom>
        </p:spPr>
      </p:pic>
    </p:spTree>
    <p:extLst>
      <p:ext uri="{BB962C8B-B14F-4D97-AF65-F5344CB8AC3E}">
        <p14:creationId xmlns:p14="http://schemas.microsoft.com/office/powerpoint/2010/main" val="402006940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825500" y="538163"/>
            <a:ext cx="8239126" cy="370558"/>
          </a:xfrm>
        </p:spPr>
        <p:txBody>
          <a:bodyPr/>
          <a:lstStyle/>
          <a:p>
            <a:r>
              <a:rPr lang="en-GB" b="1" dirty="0" smtClean="0"/>
              <a:t>Get the title right</a:t>
            </a:r>
            <a:endParaRPr lang="en-GB" b="1" dirty="0"/>
          </a:p>
        </p:txBody>
      </p:sp>
      <p:sp>
        <p:nvSpPr>
          <p:cNvPr id="8" name="Text Placeholder 6"/>
          <p:cNvSpPr txBox="1">
            <a:spLocks/>
          </p:cNvSpPr>
          <p:nvPr/>
        </p:nvSpPr>
        <p:spPr>
          <a:xfrm>
            <a:off x="0" y="1080000"/>
            <a:ext cx="9906000" cy="461665"/>
          </a:xfrm>
          <a:prstGeom prst="rect">
            <a:avLst/>
          </a:prstGeom>
        </p:spPr>
        <p:txBody>
          <a:bodyPr wrap="square">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lvl="2" algn="ctr">
              <a:spcAft>
                <a:spcPts val="1200"/>
              </a:spcAft>
              <a:buNone/>
            </a:pPr>
            <a:r>
              <a:rPr lang="en-US" sz="2400" i="1" dirty="0" smtClean="0">
                <a:solidFill>
                  <a:srgbClr val="183641"/>
                </a:solidFill>
                <a:latin typeface="+mj-lt"/>
              </a:rPr>
              <a:t>“Study of the temperature dependence of Y”</a:t>
            </a:r>
          </a:p>
        </p:txBody>
      </p:sp>
      <p:sp>
        <p:nvSpPr>
          <p:cNvPr id="4" name="Text Placeholder 6"/>
          <p:cNvSpPr txBox="1">
            <a:spLocks/>
          </p:cNvSpPr>
          <p:nvPr/>
        </p:nvSpPr>
        <p:spPr>
          <a:xfrm>
            <a:off x="824400" y="1080000"/>
            <a:ext cx="8239126" cy="4185761"/>
          </a:xfrm>
          <a:prstGeom prst="rect">
            <a:avLst/>
          </a:prstGeom>
        </p:spPr>
        <p:txBody>
          <a:bodyPr>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lvl="2" algn="ctr">
              <a:spcAft>
                <a:spcPts val="1200"/>
              </a:spcAft>
              <a:buNone/>
            </a:pPr>
            <a:r>
              <a:rPr lang="en-US" sz="2400" i="1" strike="sngStrike" dirty="0" smtClean="0">
                <a:solidFill>
                  <a:srgbClr val="183641"/>
                </a:solidFill>
                <a:latin typeface="+mj-lt"/>
              </a:rPr>
              <a:t> </a:t>
            </a:r>
          </a:p>
          <a:p>
            <a:pPr lvl="2">
              <a:spcAft>
                <a:spcPts val="1200"/>
              </a:spcAft>
            </a:pPr>
            <a:r>
              <a:rPr lang="en-US" sz="2400" dirty="0" smtClean="0">
                <a:solidFill>
                  <a:srgbClr val="183641"/>
                </a:solidFill>
                <a:latin typeface="+mj-lt"/>
              </a:rPr>
              <a:t>The title should </a:t>
            </a:r>
            <a:r>
              <a:rPr lang="en-US" sz="2400" b="1" dirty="0" smtClean="0">
                <a:solidFill>
                  <a:srgbClr val="183641"/>
                </a:solidFill>
                <a:latin typeface="+mj-lt"/>
              </a:rPr>
              <a:t>attract </a:t>
            </a:r>
            <a:r>
              <a:rPr lang="en-US" sz="2400" dirty="0" smtClean="0">
                <a:solidFill>
                  <a:srgbClr val="183641"/>
                </a:solidFill>
                <a:latin typeface="+mj-lt"/>
              </a:rPr>
              <a:t>the reader (and the editors/referees!)</a:t>
            </a:r>
          </a:p>
          <a:p>
            <a:pPr lvl="2">
              <a:spcAft>
                <a:spcPts val="1200"/>
              </a:spcAft>
            </a:pPr>
            <a:r>
              <a:rPr lang="en-US" sz="2400" dirty="0" smtClean="0">
                <a:solidFill>
                  <a:srgbClr val="183641"/>
                </a:solidFill>
                <a:latin typeface="+mj-lt"/>
              </a:rPr>
              <a:t>Put in one or two carefully selected </a:t>
            </a:r>
            <a:r>
              <a:rPr lang="en-US" sz="2400" b="1" dirty="0" smtClean="0">
                <a:solidFill>
                  <a:srgbClr val="183641"/>
                </a:solidFill>
                <a:latin typeface="+mj-lt"/>
              </a:rPr>
              <a:t>keywords </a:t>
            </a:r>
            <a:r>
              <a:rPr lang="en-US" sz="2400" dirty="0" smtClean="0">
                <a:solidFill>
                  <a:srgbClr val="183641"/>
                </a:solidFill>
                <a:latin typeface="+mj-lt"/>
              </a:rPr>
              <a:t>(web searches!)</a:t>
            </a:r>
          </a:p>
          <a:p>
            <a:pPr lvl="2">
              <a:spcAft>
                <a:spcPts val="1200"/>
              </a:spcAft>
            </a:pPr>
            <a:r>
              <a:rPr lang="en-US" sz="2400" dirty="0" smtClean="0">
                <a:solidFill>
                  <a:srgbClr val="183641"/>
                </a:solidFill>
                <a:latin typeface="+mj-lt"/>
              </a:rPr>
              <a:t>Consider the </a:t>
            </a:r>
            <a:r>
              <a:rPr lang="en-US" sz="2400" b="1" dirty="0" smtClean="0">
                <a:solidFill>
                  <a:srgbClr val="C00000"/>
                </a:solidFill>
                <a:latin typeface="+mj-lt"/>
              </a:rPr>
              <a:t>‘DEF’ </a:t>
            </a:r>
            <a:r>
              <a:rPr lang="en-US" sz="2400" dirty="0" smtClean="0">
                <a:solidFill>
                  <a:srgbClr val="183641"/>
                </a:solidFill>
                <a:latin typeface="+mj-lt"/>
              </a:rPr>
              <a:t>of scientific title writing…</a:t>
            </a:r>
            <a:br>
              <a:rPr lang="en-US" sz="2400" dirty="0" smtClean="0">
                <a:solidFill>
                  <a:srgbClr val="183641"/>
                </a:solidFill>
                <a:latin typeface="+mj-lt"/>
              </a:rPr>
            </a:br>
            <a:r>
              <a:rPr lang="en-US" sz="2400" dirty="0" smtClean="0">
                <a:solidFill>
                  <a:srgbClr val="183641"/>
                </a:solidFill>
                <a:latin typeface="+mj-lt"/>
              </a:rPr>
              <a:t>Be </a:t>
            </a:r>
            <a:r>
              <a:rPr lang="en-US" sz="2400" b="1" dirty="0" smtClean="0">
                <a:solidFill>
                  <a:srgbClr val="C00000"/>
                </a:solidFill>
                <a:latin typeface="+mj-lt"/>
              </a:rPr>
              <a:t>declarative </a:t>
            </a:r>
            <a:r>
              <a:rPr lang="en-US" sz="2400" dirty="0" smtClean="0">
                <a:solidFill>
                  <a:srgbClr val="183641"/>
                </a:solidFill>
                <a:latin typeface="+mj-lt"/>
              </a:rPr>
              <a:t>(</a:t>
            </a:r>
            <a:r>
              <a:rPr lang="en-US" sz="2400" i="1" dirty="0" smtClean="0">
                <a:solidFill>
                  <a:srgbClr val="183641"/>
                </a:solidFill>
                <a:latin typeface="+mj-lt"/>
              </a:rPr>
              <a:t>“A increases Z”</a:t>
            </a:r>
            <a:r>
              <a:rPr lang="en-US" sz="2400" dirty="0" smtClean="0">
                <a:solidFill>
                  <a:srgbClr val="183641"/>
                </a:solidFill>
                <a:latin typeface="+mj-lt"/>
              </a:rPr>
              <a:t> not </a:t>
            </a:r>
            <a:r>
              <a:rPr lang="en-US" sz="2400" i="1" dirty="0" smtClean="0">
                <a:solidFill>
                  <a:srgbClr val="183641"/>
                </a:solidFill>
                <a:latin typeface="+mj-lt"/>
              </a:rPr>
              <a:t>“The effect of A on Z”</a:t>
            </a:r>
            <a:r>
              <a:rPr lang="en-US" sz="2400" dirty="0" smtClean="0">
                <a:solidFill>
                  <a:srgbClr val="183641"/>
                </a:solidFill>
                <a:latin typeface="+mj-lt"/>
              </a:rPr>
              <a:t>)</a:t>
            </a:r>
            <a:br>
              <a:rPr lang="en-US" sz="2400" dirty="0" smtClean="0">
                <a:solidFill>
                  <a:srgbClr val="183641"/>
                </a:solidFill>
                <a:latin typeface="+mj-lt"/>
              </a:rPr>
            </a:br>
            <a:r>
              <a:rPr lang="en-US" sz="2400" dirty="0" smtClean="0">
                <a:solidFill>
                  <a:srgbClr val="183641"/>
                </a:solidFill>
                <a:latin typeface="+mj-lt"/>
              </a:rPr>
              <a:t>Be </a:t>
            </a:r>
            <a:r>
              <a:rPr lang="en-US" sz="2400" b="1" dirty="0" smtClean="0">
                <a:solidFill>
                  <a:srgbClr val="C00000"/>
                </a:solidFill>
                <a:latin typeface="+mj-lt"/>
              </a:rPr>
              <a:t>engaging </a:t>
            </a:r>
            <a:r>
              <a:rPr lang="en-US" sz="2400" dirty="0" smtClean="0">
                <a:solidFill>
                  <a:srgbClr val="183641"/>
                </a:solidFill>
                <a:latin typeface="+mj-lt"/>
              </a:rPr>
              <a:t>(avoid acronyms, jargon and complex nouns)</a:t>
            </a:r>
            <a:br>
              <a:rPr lang="en-US" sz="2400" dirty="0" smtClean="0">
                <a:solidFill>
                  <a:srgbClr val="183641"/>
                </a:solidFill>
                <a:latin typeface="+mj-lt"/>
              </a:rPr>
            </a:br>
            <a:r>
              <a:rPr lang="en-US" sz="2400" dirty="0" smtClean="0">
                <a:solidFill>
                  <a:srgbClr val="183641"/>
                </a:solidFill>
                <a:latin typeface="+mj-lt"/>
              </a:rPr>
              <a:t>Provide </a:t>
            </a:r>
            <a:r>
              <a:rPr lang="en-US" sz="2400" b="1" dirty="0" smtClean="0">
                <a:solidFill>
                  <a:srgbClr val="C00000"/>
                </a:solidFill>
                <a:latin typeface="+mj-lt"/>
              </a:rPr>
              <a:t>focus</a:t>
            </a:r>
            <a:r>
              <a:rPr lang="en-US" sz="2400" b="1" dirty="0" smtClean="0">
                <a:solidFill>
                  <a:srgbClr val="183641"/>
                </a:solidFill>
                <a:latin typeface="+mj-lt"/>
              </a:rPr>
              <a:t> </a:t>
            </a:r>
            <a:r>
              <a:rPr lang="en-US" sz="2400" dirty="0" smtClean="0">
                <a:solidFill>
                  <a:srgbClr val="183641"/>
                </a:solidFill>
                <a:latin typeface="+mj-lt"/>
              </a:rPr>
              <a:t>(only one key message)</a:t>
            </a:r>
          </a:p>
          <a:p>
            <a:pPr lvl="2">
              <a:spcAft>
                <a:spcPts val="1200"/>
              </a:spcAft>
            </a:pPr>
            <a:r>
              <a:rPr lang="en-US" sz="2400" dirty="0" smtClean="0">
                <a:solidFill>
                  <a:srgbClr val="183641"/>
                </a:solidFill>
                <a:latin typeface="+mj-lt"/>
              </a:rPr>
              <a:t>A title should be </a:t>
            </a:r>
            <a:r>
              <a:rPr lang="en-US" sz="2400" b="1" dirty="0" smtClean="0">
                <a:solidFill>
                  <a:srgbClr val="183641"/>
                </a:solidFill>
                <a:latin typeface="+mj-lt"/>
              </a:rPr>
              <a:t>understandable </a:t>
            </a:r>
            <a:r>
              <a:rPr lang="en-US" sz="2400" dirty="0" smtClean="0">
                <a:solidFill>
                  <a:srgbClr val="183641"/>
                </a:solidFill>
                <a:latin typeface="+mj-lt"/>
              </a:rPr>
              <a:t>the first time it is read</a:t>
            </a:r>
          </a:p>
          <a:p>
            <a:pPr lvl="2">
              <a:spcAft>
                <a:spcPts val="1200"/>
              </a:spcAft>
            </a:pPr>
            <a:r>
              <a:rPr lang="en-US" sz="2400" b="1" dirty="0" smtClean="0">
                <a:solidFill>
                  <a:srgbClr val="183641"/>
                </a:solidFill>
                <a:latin typeface="+mj-lt"/>
              </a:rPr>
              <a:t>Balance </a:t>
            </a:r>
            <a:r>
              <a:rPr lang="en-US" sz="2400" dirty="0" smtClean="0">
                <a:solidFill>
                  <a:srgbClr val="183641"/>
                </a:solidFill>
                <a:latin typeface="+mj-lt"/>
              </a:rPr>
              <a:t>broad appeal with sufficient detail</a:t>
            </a:r>
            <a:endParaRPr lang="en-US" sz="2400" i="1" dirty="0" smtClean="0">
              <a:solidFill>
                <a:srgbClr val="183641"/>
              </a:solidFill>
              <a:latin typeface="+mj-lt"/>
            </a:endParaRPr>
          </a:p>
        </p:txBody>
      </p:sp>
      <p:sp>
        <p:nvSpPr>
          <p:cNvPr id="5" name="Text Placeholder 6"/>
          <p:cNvSpPr txBox="1">
            <a:spLocks/>
          </p:cNvSpPr>
          <p:nvPr/>
        </p:nvSpPr>
        <p:spPr>
          <a:xfrm>
            <a:off x="824400" y="1080000"/>
            <a:ext cx="8239126" cy="4708981"/>
          </a:xfrm>
          <a:prstGeom prst="rect">
            <a:avLst/>
          </a:prstGeom>
        </p:spPr>
        <p:txBody>
          <a:bodyPr>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lvl="2" algn="ctr">
              <a:spcAft>
                <a:spcPts val="1200"/>
              </a:spcAft>
              <a:buNone/>
            </a:pPr>
            <a:r>
              <a:rPr lang="en-US" sz="2400" i="1" strike="sngStrike" dirty="0" smtClean="0">
                <a:solidFill>
                  <a:srgbClr val="183641"/>
                </a:solidFill>
                <a:latin typeface="+mj-lt"/>
              </a:rPr>
              <a:t>“Study of the temperature dependence of Y”</a:t>
            </a:r>
          </a:p>
          <a:p>
            <a:pPr lvl="2" algn="ctr">
              <a:spcAft>
                <a:spcPts val="1200"/>
              </a:spcAft>
              <a:buNone/>
            </a:pPr>
            <a:endParaRPr lang="en-US" sz="2400" i="1" dirty="0" smtClean="0">
              <a:solidFill>
                <a:srgbClr val="183641"/>
              </a:solidFill>
              <a:latin typeface="+mj-lt"/>
            </a:endParaRPr>
          </a:p>
          <a:p>
            <a:pPr lvl="2" algn="ctr">
              <a:spcAft>
                <a:spcPts val="1200"/>
              </a:spcAft>
              <a:buNone/>
            </a:pPr>
            <a:endParaRPr lang="en-US" sz="2400" i="1" dirty="0" smtClean="0">
              <a:solidFill>
                <a:srgbClr val="183641"/>
              </a:solidFill>
              <a:latin typeface="+mj-lt"/>
            </a:endParaRPr>
          </a:p>
          <a:p>
            <a:pPr lvl="2" algn="ctr">
              <a:spcAft>
                <a:spcPts val="1200"/>
              </a:spcAft>
              <a:buNone/>
            </a:pPr>
            <a:r>
              <a:rPr lang="en-US" sz="2400" i="1" dirty="0" smtClean="0">
                <a:solidFill>
                  <a:srgbClr val="183641"/>
                </a:solidFill>
                <a:latin typeface="+mj-lt"/>
              </a:rPr>
              <a:t/>
            </a:r>
            <a:br>
              <a:rPr lang="en-US" sz="2400" i="1" dirty="0" smtClean="0">
                <a:solidFill>
                  <a:srgbClr val="183641"/>
                </a:solidFill>
                <a:latin typeface="+mj-lt"/>
              </a:rPr>
            </a:br>
            <a:r>
              <a:rPr lang="en-US" sz="2400" i="1" dirty="0" smtClean="0">
                <a:solidFill>
                  <a:srgbClr val="183641"/>
                </a:solidFill>
                <a:latin typeface="+mj-lt"/>
              </a:rPr>
              <a:t/>
            </a:r>
            <a:br>
              <a:rPr lang="en-US" sz="2400" i="1" dirty="0" smtClean="0">
                <a:solidFill>
                  <a:srgbClr val="183641"/>
                </a:solidFill>
                <a:latin typeface="+mj-lt"/>
              </a:rPr>
            </a:br>
            <a:r>
              <a:rPr lang="en-US" sz="2400" i="1" dirty="0" smtClean="0">
                <a:solidFill>
                  <a:srgbClr val="183641"/>
                </a:solidFill>
                <a:latin typeface="+mj-lt"/>
              </a:rPr>
              <a:t/>
            </a:r>
            <a:br>
              <a:rPr lang="en-US" sz="2400" i="1" dirty="0" smtClean="0">
                <a:solidFill>
                  <a:srgbClr val="183641"/>
                </a:solidFill>
                <a:latin typeface="+mj-lt"/>
              </a:rPr>
            </a:br>
            <a:endParaRPr lang="en-US" sz="2400" i="1" dirty="0" smtClean="0">
              <a:solidFill>
                <a:srgbClr val="183641"/>
              </a:solidFill>
              <a:latin typeface="+mj-lt"/>
            </a:endParaRPr>
          </a:p>
          <a:p>
            <a:pPr lvl="2" algn="ctr">
              <a:spcAft>
                <a:spcPts val="1200"/>
              </a:spcAft>
              <a:buNone/>
            </a:pPr>
            <a:endParaRPr lang="en-US" sz="2400" i="1" dirty="0" smtClean="0">
              <a:solidFill>
                <a:srgbClr val="183641"/>
              </a:solidFill>
              <a:latin typeface="+mj-lt"/>
            </a:endParaRPr>
          </a:p>
          <a:p>
            <a:pPr lvl="2" algn="ctr">
              <a:spcAft>
                <a:spcPts val="1200"/>
              </a:spcAft>
              <a:buNone/>
            </a:pPr>
            <a:endParaRPr lang="en-US" sz="2400" i="1" dirty="0" smtClean="0">
              <a:solidFill>
                <a:srgbClr val="183641"/>
              </a:solidFill>
              <a:latin typeface="+mj-lt"/>
            </a:endParaRPr>
          </a:p>
          <a:p>
            <a:pPr lvl="2" algn="ctr">
              <a:spcAft>
                <a:spcPts val="1200"/>
              </a:spcAft>
              <a:buNone/>
            </a:pPr>
            <a:r>
              <a:rPr lang="en-US" sz="2400" i="1" dirty="0" smtClean="0">
                <a:solidFill>
                  <a:srgbClr val="183641"/>
                </a:solidFill>
                <a:latin typeface="+mj-lt"/>
              </a:rPr>
              <a:t>“Temperature hysteresis of Y due to B” </a:t>
            </a:r>
          </a:p>
        </p:txBody>
      </p:sp>
    </p:spTree>
    <p:extLst>
      <p:ext uri="{BB962C8B-B14F-4D97-AF65-F5344CB8AC3E}">
        <p14:creationId xmlns:p14="http://schemas.microsoft.com/office/powerpoint/2010/main" val="328570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a:spLocks noGrp="1"/>
          </p:cNvSpPr>
          <p:nvPr>
            <p:ph type="title"/>
          </p:nvPr>
        </p:nvSpPr>
        <p:spPr>
          <a:xfrm>
            <a:off x="825500" y="538163"/>
            <a:ext cx="8239126" cy="370558"/>
          </a:xfrm>
        </p:spPr>
        <p:txBody>
          <a:bodyPr/>
          <a:lstStyle/>
          <a:p>
            <a:r>
              <a:rPr lang="en-GB" b="1" dirty="0" smtClean="0"/>
              <a:t>Get the abstract right</a:t>
            </a:r>
            <a:endParaRPr lang="en-GB" b="1" dirty="0"/>
          </a:p>
        </p:txBody>
      </p:sp>
      <p:sp>
        <p:nvSpPr>
          <p:cNvPr id="9" name="Text Placeholder 6"/>
          <p:cNvSpPr txBox="1">
            <a:spLocks/>
          </p:cNvSpPr>
          <p:nvPr/>
        </p:nvSpPr>
        <p:spPr>
          <a:xfrm>
            <a:off x="825500" y="1080000"/>
            <a:ext cx="8239126" cy="830997"/>
          </a:xfrm>
          <a:prstGeom prst="rect">
            <a:avLst/>
          </a:prstGeom>
        </p:spPr>
        <p:txBody>
          <a:bodyPr>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lvl="2">
              <a:spcAft>
                <a:spcPts val="1200"/>
              </a:spcAft>
            </a:pPr>
            <a:r>
              <a:rPr lang="en-US" sz="2400" b="1" dirty="0" smtClean="0">
                <a:solidFill>
                  <a:srgbClr val="183641"/>
                </a:solidFill>
                <a:latin typeface="+mj-lt"/>
              </a:rPr>
              <a:t>Reader</a:t>
            </a:r>
            <a:r>
              <a:rPr lang="en-US" sz="2400" dirty="0" smtClean="0">
                <a:solidFill>
                  <a:srgbClr val="183641"/>
                </a:solidFill>
                <a:latin typeface="+mj-lt"/>
              </a:rPr>
              <a:t>: needs to decide whether the paper is worth reading</a:t>
            </a:r>
            <a:br>
              <a:rPr lang="en-US" sz="2400" dirty="0" smtClean="0">
                <a:solidFill>
                  <a:srgbClr val="183641"/>
                </a:solidFill>
                <a:latin typeface="+mj-lt"/>
              </a:rPr>
            </a:br>
            <a:r>
              <a:rPr lang="en-US" sz="2400" b="1" dirty="0" smtClean="0">
                <a:solidFill>
                  <a:srgbClr val="183641"/>
                </a:solidFill>
                <a:latin typeface="+mj-lt"/>
              </a:rPr>
              <a:t>Author</a:t>
            </a:r>
            <a:r>
              <a:rPr lang="en-US" sz="2400" dirty="0" smtClean="0">
                <a:solidFill>
                  <a:srgbClr val="183641"/>
                </a:solidFill>
                <a:latin typeface="+mj-lt"/>
              </a:rPr>
              <a:t>: wants his/her work to be picked up and disseminated</a:t>
            </a:r>
          </a:p>
        </p:txBody>
      </p:sp>
      <p:sp>
        <p:nvSpPr>
          <p:cNvPr id="4" name="Text Placeholder 6"/>
          <p:cNvSpPr txBox="1">
            <a:spLocks/>
          </p:cNvSpPr>
          <p:nvPr/>
        </p:nvSpPr>
        <p:spPr>
          <a:xfrm>
            <a:off x="824400" y="1080000"/>
            <a:ext cx="8239126" cy="4985980"/>
          </a:xfrm>
          <a:prstGeom prst="rect">
            <a:avLst/>
          </a:prstGeom>
        </p:spPr>
        <p:txBody>
          <a:bodyPr>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lvl="2">
              <a:spcAft>
                <a:spcPts val="1200"/>
              </a:spcAft>
              <a:buNone/>
            </a:pPr>
            <a:r>
              <a:rPr lang="en-US" sz="2400" dirty="0" smtClean="0">
                <a:solidFill>
                  <a:srgbClr val="183641"/>
                </a:solidFill>
                <a:latin typeface="+mj-lt"/>
              </a:rPr>
              <a:t/>
            </a:r>
            <a:br>
              <a:rPr lang="en-US" sz="2400" dirty="0" smtClean="0">
                <a:solidFill>
                  <a:srgbClr val="183641"/>
                </a:solidFill>
                <a:latin typeface="+mj-lt"/>
              </a:rPr>
            </a:br>
            <a:endParaRPr lang="en-US" sz="2400" dirty="0" smtClean="0">
              <a:solidFill>
                <a:srgbClr val="183641"/>
              </a:solidFill>
              <a:latin typeface="+mj-lt"/>
            </a:endParaRPr>
          </a:p>
          <a:p>
            <a:pPr lvl="2">
              <a:spcAft>
                <a:spcPts val="1200"/>
              </a:spcAft>
            </a:pPr>
            <a:r>
              <a:rPr lang="en-US" sz="2400" dirty="0" smtClean="0">
                <a:solidFill>
                  <a:srgbClr val="183641"/>
                </a:solidFill>
                <a:latin typeface="+mj-lt"/>
              </a:rPr>
              <a:t>The abstract is a </a:t>
            </a:r>
            <a:r>
              <a:rPr lang="en-US" sz="2400" b="1" dirty="0" smtClean="0">
                <a:solidFill>
                  <a:srgbClr val="183641"/>
                </a:solidFill>
                <a:latin typeface="+mj-lt"/>
              </a:rPr>
              <a:t>mini-version </a:t>
            </a:r>
            <a:r>
              <a:rPr lang="en-US" sz="2400" dirty="0" smtClean="0">
                <a:solidFill>
                  <a:srgbClr val="183641"/>
                </a:solidFill>
                <a:latin typeface="+mj-lt"/>
              </a:rPr>
              <a:t>of the paper.  It should provide just enough context and detail so that the reader understands </a:t>
            </a:r>
            <a:r>
              <a:rPr lang="en-US" sz="2400" b="1" dirty="0" smtClean="0">
                <a:solidFill>
                  <a:srgbClr val="183641"/>
                </a:solidFill>
                <a:latin typeface="+mj-lt"/>
              </a:rPr>
              <a:t>what </a:t>
            </a:r>
            <a:r>
              <a:rPr lang="en-US" sz="2400" dirty="0" smtClean="0">
                <a:solidFill>
                  <a:srgbClr val="183641"/>
                </a:solidFill>
                <a:latin typeface="+mj-lt"/>
              </a:rPr>
              <a:t>has been done, </a:t>
            </a:r>
            <a:r>
              <a:rPr lang="en-US" sz="2400" b="1" dirty="0" smtClean="0">
                <a:solidFill>
                  <a:srgbClr val="183641"/>
                </a:solidFill>
                <a:latin typeface="+mj-lt"/>
              </a:rPr>
              <a:t>why </a:t>
            </a:r>
            <a:r>
              <a:rPr lang="en-US" sz="2400" dirty="0" smtClean="0">
                <a:solidFill>
                  <a:srgbClr val="183641"/>
                </a:solidFill>
                <a:latin typeface="+mj-lt"/>
              </a:rPr>
              <a:t>and </a:t>
            </a:r>
            <a:r>
              <a:rPr lang="en-US" sz="2400" b="1" dirty="0" smtClean="0">
                <a:solidFill>
                  <a:srgbClr val="183641"/>
                </a:solidFill>
                <a:latin typeface="+mj-lt"/>
              </a:rPr>
              <a:t>how  </a:t>
            </a:r>
          </a:p>
          <a:p>
            <a:pPr lvl="2">
              <a:spcAft>
                <a:spcPts val="1200"/>
              </a:spcAft>
            </a:pPr>
            <a:r>
              <a:rPr lang="en-US" sz="2400" dirty="0" smtClean="0">
                <a:solidFill>
                  <a:srgbClr val="183641"/>
                </a:solidFill>
                <a:latin typeface="+mj-lt"/>
              </a:rPr>
              <a:t>Potential </a:t>
            </a:r>
            <a:r>
              <a:rPr lang="en-US" sz="2400" b="1" dirty="0" smtClean="0">
                <a:solidFill>
                  <a:srgbClr val="183641"/>
                </a:solidFill>
                <a:latin typeface="+mj-lt"/>
              </a:rPr>
              <a:t>referees </a:t>
            </a:r>
            <a:r>
              <a:rPr lang="en-US" sz="2400" dirty="0" smtClean="0">
                <a:solidFill>
                  <a:srgbClr val="183641"/>
                </a:solidFill>
                <a:latin typeface="+mj-lt"/>
              </a:rPr>
              <a:t>will decide to review based on the abstract</a:t>
            </a:r>
          </a:p>
          <a:p>
            <a:pPr lvl="2">
              <a:spcAft>
                <a:spcPts val="1200"/>
              </a:spcAft>
            </a:pPr>
            <a:r>
              <a:rPr lang="en-US" sz="2400" dirty="0" smtClean="0">
                <a:solidFill>
                  <a:srgbClr val="183641"/>
                </a:solidFill>
                <a:latin typeface="+mj-lt"/>
              </a:rPr>
              <a:t>Consider the </a:t>
            </a:r>
            <a:r>
              <a:rPr lang="en-US" sz="2400" b="1" dirty="0" smtClean="0">
                <a:solidFill>
                  <a:srgbClr val="C00000"/>
                </a:solidFill>
                <a:latin typeface="+mj-lt"/>
              </a:rPr>
              <a:t>‘</a:t>
            </a:r>
            <a:r>
              <a:rPr lang="en-US" sz="2400" b="1" i="1" dirty="0" smtClean="0">
                <a:solidFill>
                  <a:srgbClr val="C00000"/>
                </a:solidFill>
                <a:latin typeface="+mj-lt"/>
              </a:rPr>
              <a:t>Nature </a:t>
            </a:r>
            <a:r>
              <a:rPr lang="en-US" sz="2400" b="1" dirty="0" smtClean="0">
                <a:solidFill>
                  <a:srgbClr val="C00000"/>
                </a:solidFill>
                <a:latin typeface="+mj-lt"/>
              </a:rPr>
              <a:t>formula’</a:t>
            </a:r>
            <a:r>
              <a:rPr lang="en-US" sz="2400" dirty="0" smtClean="0">
                <a:solidFill>
                  <a:schemeClr val="accent1"/>
                </a:solidFill>
                <a:latin typeface="+mj-lt"/>
              </a:rPr>
              <a:t>…</a:t>
            </a:r>
            <a:r>
              <a:rPr lang="en-US" sz="2400" dirty="0" smtClean="0">
                <a:solidFill>
                  <a:srgbClr val="183641"/>
                </a:solidFill>
                <a:latin typeface="+mj-lt"/>
              </a:rPr>
              <a:t/>
            </a:r>
            <a:br>
              <a:rPr lang="en-US" sz="2400" dirty="0" smtClean="0">
                <a:solidFill>
                  <a:srgbClr val="183641"/>
                </a:solidFill>
                <a:latin typeface="+mj-lt"/>
              </a:rPr>
            </a:br>
            <a:r>
              <a:rPr lang="en-US" sz="2400" dirty="0" smtClean="0">
                <a:solidFill>
                  <a:srgbClr val="183641"/>
                </a:solidFill>
                <a:latin typeface="+mj-lt"/>
              </a:rPr>
              <a:t>1. One or two general statements setting the </a:t>
            </a:r>
            <a:r>
              <a:rPr lang="en-US" sz="2400" b="1" dirty="0" smtClean="0">
                <a:solidFill>
                  <a:srgbClr val="C00000"/>
                </a:solidFill>
                <a:latin typeface="+mj-lt"/>
              </a:rPr>
              <a:t>context</a:t>
            </a:r>
            <a:r>
              <a:rPr lang="en-US" sz="2400" dirty="0" smtClean="0">
                <a:solidFill>
                  <a:srgbClr val="183641"/>
                </a:solidFill>
                <a:latin typeface="+mj-lt"/>
              </a:rPr>
              <a:t/>
            </a:r>
            <a:br>
              <a:rPr lang="en-US" sz="2400" dirty="0" smtClean="0">
                <a:solidFill>
                  <a:srgbClr val="183641"/>
                </a:solidFill>
                <a:latin typeface="+mj-lt"/>
              </a:rPr>
            </a:br>
            <a:r>
              <a:rPr lang="en-US" sz="2400" dirty="0" smtClean="0">
                <a:solidFill>
                  <a:srgbClr val="183641"/>
                </a:solidFill>
                <a:latin typeface="+mj-lt"/>
              </a:rPr>
              <a:t>2. Statement of the </a:t>
            </a:r>
            <a:r>
              <a:rPr lang="en-US" sz="2400" b="1" dirty="0" smtClean="0">
                <a:solidFill>
                  <a:srgbClr val="C00000"/>
                </a:solidFill>
                <a:latin typeface="+mj-lt"/>
              </a:rPr>
              <a:t>‘gap’</a:t>
            </a:r>
            <a:r>
              <a:rPr lang="en-US" sz="2400" dirty="0" smtClean="0">
                <a:solidFill>
                  <a:srgbClr val="C00000"/>
                </a:solidFill>
                <a:latin typeface="+mj-lt"/>
              </a:rPr>
              <a:t> </a:t>
            </a:r>
            <a:r>
              <a:rPr lang="en-US" sz="2400" dirty="0" smtClean="0">
                <a:solidFill>
                  <a:srgbClr val="183641"/>
                </a:solidFill>
                <a:latin typeface="+mj-lt"/>
              </a:rPr>
              <a:t>in our knowledge</a:t>
            </a:r>
            <a:br>
              <a:rPr lang="en-US" sz="2400" dirty="0" smtClean="0">
                <a:solidFill>
                  <a:srgbClr val="183641"/>
                </a:solidFill>
                <a:latin typeface="+mj-lt"/>
              </a:rPr>
            </a:br>
            <a:r>
              <a:rPr lang="en-US" sz="2400" dirty="0" smtClean="0">
                <a:solidFill>
                  <a:srgbClr val="183641"/>
                </a:solidFill>
                <a:latin typeface="+mj-lt"/>
              </a:rPr>
              <a:t>3. Headline conclusion of the findings (</a:t>
            </a:r>
            <a:r>
              <a:rPr lang="en-US" sz="2400" b="1" i="1" dirty="0" smtClean="0">
                <a:solidFill>
                  <a:srgbClr val="C00000"/>
                </a:solidFill>
                <a:latin typeface="+mj-lt"/>
              </a:rPr>
              <a:t>“Here, we show …”</a:t>
            </a:r>
            <a:r>
              <a:rPr lang="en-US" sz="2400" dirty="0" smtClean="0">
                <a:solidFill>
                  <a:srgbClr val="183641"/>
                </a:solidFill>
                <a:latin typeface="+mj-lt"/>
              </a:rPr>
              <a:t>)</a:t>
            </a:r>
            <a:br>
              <a:rPr lang="en-US" sz="2400" dirty="0" smtClean="0">
                <a:solidFill>
                  <a:srgbClr val="183641"/>
                </a:solidFill>
                <a:latin typeface="+mj-lt"/>
              </a:rPr>
            </a:br>
            <a:r>
              <a:rPr lang="en-US" sz="2400" dirty="0" smtClean="0">
                <a:solidFill>
                  <a:srgbClr val="183641"/>
                </a:solidFill>
                <a:latin typeface="+mj-lt"/>
              </a:rPr>
              <a:t>4. Brief summary of </a:t>
            </a:r>
            <a:r>
              <a:rPr lang="en-US" sz="2400" b="1" dirty="0" smtClean="0">
                <a:solidFill>
                  <a:srgbClr val="C00000"/>
                </a:solidFill>
                <a:latin typeface="+mj-lt"/>
              </a:rPr>
              <a:t>approach</a:t>
            </a:r>
            <a:r>
              <a:rPr lang="en-US" sz="2400" dirty="0" smtClean="0">
                <a:solidFill>
                  <a:srgbClr val="183641"/>
                </a:solidFill>
                <a:latin typeface="+mj-lt"/>
              </a:rPr>
              <a:t>, </a:t>
            </a:r>
            <a:r>
              <a:rPr lang="en-US" sz="2400" b="1" dirty="0" smtClean="0">
                <a:solidFill>
                  <a:srgbClr val="C00000"/>
                </a:solidFill>
                <a:latin typeface="+mj-lt"/>
              </a:rPr>
              <a:t>key</a:t>
            </a:r>
            <a:r>
              <a:rPr lang="en-US" sz="2400" b="1" dirty="0" smtClean="0">
                <a:solidFill>
                  <a:srgbClr val="183641"/>
                </a:solidFill>
                <a:latin typeface="+mj-lt"/>
              </a:rPr>
              <a:t> </a:t>
            </a:r>
            <a:r>
              <a:rPr lang="en-US" sz="2400" b="1" dirty="0" smtClean="0">
                <a:solidFill>
                  <a:srgbClr val="C00000"/>
                </a:solidFill>
                <a:latin typeface="+mj-lt"/>
              </a:rPr>
              <a:t>results</a:t>
            </a:r>
            <a:r>
              <a:rPr lang="en-US" sz="2400" b="1" dirty="0" smtClean="0">
                <a:solidFill>
                  <a:srgbClr val="183641"/>
                </a:solidFill>
                <a:latin typeface="+mj-lt"/>
              </a:rPr>
              <a:t> </a:t>
            </a:r>
            <a:r>
              <a:rPr lang="en-US" sz="2400" dirty="0" smtClean="0">
                <a:solidFill>
                  <a:srgbClr val="183641"/>
                </a:solidFill>
                <a:latin typeface="+mj-lt"/>
              </a:rPr>
              <a:t>and </a:t>
            </a:r>
            <a:r>
              <a:rPr lang="en-US" sz="2400" b="1" dirty="0" smtClean="0">
                <a:solidFill>
                  <a:srgbClr val="C00000"/>
                </a:solidFill>
                <a:latin typeface="+mj-lt"/>
              </a:rPr>
              <a:t>conclusions</a:t>
            </a:r>
            <a:r>
              <a:rPr lang="en-US" sz="2400" dirty="0" smtClean="0">
                <a:solidFill>
                  <a:srgbClr val="183641"/>
                </a:solidFill>
                <a:latin typeface="+mj-lt"/>
              </a:rPr>
              <a:t/>
            </a:r>
            <a:br>
              <a:rPr lang="en-US" sz="2400" dirty="0" smtClean="0">
                <a:solidFill>
                  <a:srgbClr val="183641"/>
                </a:solidFill>
                <a:latin typeface="+mj-lt"/>
              </a:rPr>
            </a:br>
            <a:r>
              <a:rPr lang="en-US" sz="2400" dirty="0" smtClean="0">
                <a:solidFill>
                  <a:srgbClr val="183641"/>
                </a:solidFill>
                <a:latin typeface="+mj-lt"/>
              </a:rPr>
              <a:t>5. Short description of </a:t>
            </a:r>
            <a:r>
              <a:rPr lang="en-US" sz="2400" b="1" dirty="0" smtClean="0">
                <a:solidFill>
                  <a:srgbClr val="C00000"/>
                </a:solidFill>
                <a:latin typeface="+mj-lt"/>
              </a:rPr>
              <a:t>advance</a:t>
            </a:r>
            <a:r>
              <a:rPr lang="en-US" sz="2400" b="1" dirty="0" smtClean="0">
                <a:solidFill>
                  <a:srgbClr val="183641"/>
                </a:solidFill>
                <a:latin typeface="+mj-lt"/>
              </a:rPr>
              <a:t> </a:t>
            </a:r>
            <a:r>
              <a:rPr lang="en-US" sz="2400" dirty="0" smtClean="0">
                <a:solidFill>
                  <a:srgbClr val="183641"/>
                </a:solidFill>
                <a:latin typeface="+mj-lt"/>
              </a:rPr>
              <a:t>and </a:t>
            </a:r>
            <a:r>
              <a:rPr lang="en-US" sz="2400" b="1" dirty="0" smtClean="0">
                <a:solidFill>
                  <a:srgbClr val="C00000"/>
                </a:solidFill>
                <a:latin typeface="+mj-lt"/>
              </a:rPr>
              <a:t>impact</a:t>
            </a:r>
          </a:p>
        </p:txBody>
      </p:sp>
    </p:spTree>
    <p:extLst>
      <p:ext uri="{BB962C8B-B14F-4D97-AF65-F5344CB8AC3E}">
        <p14:creationId xmlns:p14="http://schemas.microsoft.com/office/powerpoint/2010/main" val="157326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3704400" y="1080000"/>
            <a:ext cx="5864400" cy="4832092"/>
          </a:xfrm>
          <a:prstGeom prst="rect">
            <a:avLst/>
          </a:prstGeom>
          <a:solidFill>
            <a:schemeClr val="bg1"/>
          </a:solidFill>
          <a:ln>
            <a:noFill/>
          </a:ln>
          <a:extLst/>
        </p:spPr>
        <p:txBody>
          <a:bodyPr wrap="square">
            <a:spAutoFit/>
          </a:bodyPr>
          <a:lstStyle>
            <a:defPPr>
              <a:defRPr lang="en-GB"/>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lvl="2">
              <a:spcBef>
                <a:spcPts val="0"/>
              </a:spcBef>
              <a:spcAft>
                <a:spcPts val="1200"/>
              </a:spcAft>
              <a:buClr>
                <a:srgbClr val="608BA3"/>
              </a:buClr>
            </a:pPr>
            <a:r>
              <a:rPr lang="en-GB" altLang="ja-JP" sz="2200" dirty="0" smtClean="0">
                <a:solidFill>
                  <a:srgbClr val="DB1830"/>
                </a:solidFill>
                <a:latin typeface="+mj-lt"/>
                <a:cs typeface="+mn-cs"/>
              </a:rPr>
              <a:t>Sources </a:t>
            </a:r>
            <a:r>
              <a:rPr lang="en-GB" altLang="ja-JP" sz="2200" dirty="0">
                <a:solidFill>
                  <a:srgbClr val="DB1830"/>
                </a:solidFill>
                <a:latin typeface="+mj-lt"/>
                <a:cs typeface="+mn-cs"/>
              </a:rPr>
              <a:t>such as </a:t>
            </a:r>
            <a:r>
              <a:rPr lang="en-GB" altLang="ja-JP" sz="2200" dirty="0" smtClean="0">
                <a:solidFill>
                  <a:srgbClr val="DB1830"/>
                </a:solidFill>
                <a:latin typeface="+mj-lt"/>
                <a:cs typeface="+mn-cs"/>
              </a:rPr>
              <a:t>[</a:t>
            </a:r>
            <a:r>
              <a:rPr lang="en-GB" altLang="ja-JP" sz="2200" dirty="0" err="1" smtClean="0">
                <a:solidFill>
                  <a:srgbClr val="DB1830"/>
                </a:solidFill>
                <a:latin typeface="+mj-lt"/>
                <a:cs typeface="+mn-cs"/>
              </a:rPr>
              <a:t>s</a:t>
            </a:r>
            <a:r>
              <a:rPr lang="en-GB" altLang="ja-JP" sz="2200" dirty="0" smtClean="0">
                <a:solidFill>
                  <a:srgbClr val="DB1830"/>
                </a:solidFill>
                <a:latin typeface="+mj-lt"/>
                <a:cs typeface="+mn-cs"/>
              </a:rPr>
              <a:t>] </a:t>
            </a:r>
            <a:r>
              <a:rPr lang="en-GB" altLang="ja-JP" sz="2200" dirty="0">
                <a:solidFill>
                  <a:srgbClr val="DB1830"/>
                </a:solidFill>
                <a:latin typeface="+mj-lt"/>
                <a:cs typeface="+mn-cs"/>
              </a:rPr>
              <a:t>are</a:t>
            </a:r>
            <a:r>
              <a:rPr lang="en-GB" altLang="ja-JP" sz="2200" dirty="0" smtClean="0">
                <a:solidFill>
                  <a:srgbClr val="DB1830"/>
                </a:solidFill>
                <a:latin typeface="+mj-lt"/>
                <a:cs typeface="+mn-cs"/>
              </a:rPr>
              <a:t> important </a:t>
            </a:r>
            <a:r>
              <a:rPr lang="en-GB" altLang="ja-JP" sz="2200" dirty="0">
                <a:solidFill>
                  <a:srgbClr val="DB1830"/>
                </a:solidFill>
                <a:latin typeface="+mj-lt"/>
                <a:cs typeface="+mn-cs"/>
              </a:rPr>
              <a:t>because </a:t>
            </a:r>
            <a:r>
              <a:rPr lang="en-GB" altLang="ja-JP" sz="2200" dirty="0" smtClean="0">
                <a:solidFill>
                  <a:srgbClr val="DB1830"/>
                </a:solidFill>
                <a:latin typeface="+mj-lt"/>
                <a:cs typeface="+mn-cs"/>
              </a:rPr>
              <a:t>[explanation]</a:t>
            </a:r>
            <a:r>
              <a:rPr lang="en-GB" altLang="ja-JP" sz="2200" dirty="0">
                <a:solidFill>
                  <a:srgbClr val="DB1830"/>
                </a:solidFill>
                <a:latin typeface="+mj-lt"/>
                <a:cs typeface="+mn-cs"/>
              </a:rPr>
              <a:t>. </a:t>
            </a:r>
            <a:r>
              <a:rPr lang="en-GB" altLang="ja-JP" sz="2200" dirty="0" smtClean="0">
                <a:solidFill>
                  <a:srgbClr val="DB1830"/>
                </a:solidFill>
                <a:latin typeface="+mj-lt"/>
                <a:cs typeface="+mn-cs"/>
              </a:rPr>
              <a:t> Crucial </a:t>
            </a:r>
            <a:r>
              <a:rPr lang="en-GB" altLang="ja-JP" sz="2200" dirty="0">
                <a:solidFill>
                  <a:srgbClr val="DB1830"/>
                </a:solidFill>
                <a:latin typeface="+mj-lt"/>
                <a:cs typeface="+mn-cs"/>
              </a:rPr>
              <a:t>to our understanding of</a:t>
            </a:r>
            <a:r>
              <a:rPr lang="en-GB" altLang="ja-JP" sz="2200" dirty="0" smtClean="0">
                <a:solidFill>
                  <a:srgbClr val="DB1830"/>
                </a:solidFill>
                <a:latin typeface="+mj-lt"/>
                <a:cs typeface="+mn-cs"/>
              </a:rPr>
              <a:t> [</a:t>
            </a:r>
            <a:r>
              <a:rPr lang="en-GB" altLang="ja-JP" sz="2200" dirty="0" err="1" smtClean="0">
                <a:solidFill>
                  <a:srgbClr val="DB1830"/>
                </a:solidFill>
                <a:latin typeface="+mj-lt"/>
                <a:cs typeface="+mn-cs"/>
              </a:rPr>
              <a:t>s</a:t>
            </a:r>
            <a:r>
              <a:rPr lang="en-GB" altLang="ja-JP" sz="2200" dirty="0" smtClean="0">
                <a:solidFill>
                  <a:srgbClr val="DB1830"/>
                </a:solidFill>
                <a:latin typeface="+mj-lt"/>
                <a:cs typeface="+mn-cs"/>
              </a:rPr>
              <a:t>] </a:t>
            </a:r>
            <a:r>
              <a:rPr lang="en-GB" altLang="ja-JP" sz="2200" dirty="0">
                <a:solidFill>
                  <a:srgbClr val="DB1830"/>
                </a:solidFill>
                <a:latin typeface="+mj-lt"/>
                <a:cs typeface="+mn-cs"/>
              </a:rPr>
              <a:t>is a measurement of </a:t>
            </a:r>
            <a:r>
              <a:rPr lang="en-GB" altLang="ja-JP" sz="2200" dirty="0" smtClean="0">
                <a:solidFill>
                  <a:srgbClr val="DB1830"/>
                </a:solidFill>
                <a:latin typeface="+mj-lt"/>
                <a:cs typeface="+mn-cs"/>
              </a:rPr>
              <a:t>[</a:t>
            </a:r>
            <a:r>
              <a:rPr lang="en-GB" altLang="ja-JP" sz="2200" dirty="0" err="1" smtClean="0">
                <a:solidFill>
                  <a:srgbClr val="DB1830"/>
                </a:solidFill>
                <a:latin typeface="+mj-lt"/>
                <a:cs typeface="+mn-cs"/>
              </a:rPr>
              <a:t>p</a:t>
            </a:r>
            <a:r>
              <a:rPr lang="en-GB" altLang="ja-JP" sz="2200" dirty="0" smtClean="0">
                <a:solidFill>
                  <a:srgbClr val="DB1830"/>
                </a:solidFill>
                <a:latin typeface="+mj-lt"/>
                <a:cs typeface="+mn-cs"/>
              </a:rPr>
              <a:t>]</a:t>
            </a:r>
            <a:r>
              <a:rPr lang="en-GB" altLang="ja-JP" sz="2200" dirty="0">
                <a:solidFill>
                  <a:srgbClr val="DB1830"/>
                </a:solidFill>
                <a:latin typeface="+mj-lt"/>
                <a:cs typeface="+mn-cs"/>
              </a:rPr>
              <a:t>, because this has the potential to</a:t>
            </a:r>
            <a:r>
              <a:rPr lang="en-GB" altLang="ja-JP" sz="2200" dirty="0" smtClean="0">
                <a:solidFill>
                  <a:srgbClr val="DB1830"/>
                </a:solidFill>
                <a:latin typeface="+mj-lt"/>
                <a:cs typeface="+mn-cs"/>
              </a:rPr>
              <a:t> reveal [</a:t>
            </a:r>
            <a:r>
              <a:rPr lang="en-GB" altLang="ja-JP" sz="2200" dirty="0" err="1" smtClean="0">
                <a:solidFill>
                  <a:srgbClr val="DB1830"/>
                </a:solidFill>
                <a:latin typeface="+mj-lt"/>
                <a:cs typeface="+mn-cs"/>
              </a:rPr>
              <a:t>q</a:t>
            </a:r>
            <a:r>
              <a:rPr lang="en-GB" altLang="ja-JP" sz="2200" dirty="0" smtClean="0">
                <a:solidFill>
                  <a:srgbClr val="DB1830"/>
                </a:solidFill>
                <a:latin typeface="+mj-lt"/>
                <a:cs typeface="+mn-cs"/>
              </a:rPr>
              <a:t>].</a:t>
            </a:r>
            <a:r>
              <a:rPr lang="en-GB" altLang="ja-JP" sz="2200" dirty="0" smtClean="0">
                <a:solidFill>
                  <a:srgbClr val="183641"/>
                </a:solidFill>
                <a:latin typeface="+mj-lt"/>
                <a:cs typeface="+mn-cs"/>
              </a:rPr>
              <a:t>  </a:t>
            </a:r>
            <a:r>
              <a:rPr lang="en-GB" altLang="ja-JP" sz="2200" dirty="0" smtClean="0">
                <a:solidFill>
                  <a:srgbClr val="3C9CD7"/>
                </a:solidFill>
                <a:latin typeface="+mj-lt"/>
                <a:cs typeface="+mn-cs"/>
              </a:rPr>
              <a:t>In </a:t>
            </a:r>
            <a:r>
              <a:rPr lang="en-GB" altLang="ja-JP" sz="2200" dirty="0">
                <a:solidFill>
                  <a:srgbClr val="3C9CD7"/>
                </a:solidFill>
                <a:latin typeface="+mj-lt"/>
                <a:cs typeface="+mn-cs"/>
              </a:rPr>
              <a:t>the past, this has been</a:t>
            </a:r>
            <a:r>
              <a:rPr lang="en-GB" altLang="ja-JP" sz="2200" dirty="0" smtClean="0">
                <a:solidFill>
                  <a:srgbClr val="3C9CD7"/>
                </a:solidFill>
                <a:latin typeface="+mj-lt"/>
                <a:cs typeface="+mn-cs"/>
              </a:rPr>
              <a:t> very difficult to </a:t>
            </a:r>
            <a:r>
              <a:rPr lang="en-GB" altLang="ja-JP" sz="2200" dirty="0">
                <a:solidFill>
                  <a:srgbClr val="3C9CD7"/>
                </a:solidFill>
                <a:latin typeface="+mj-lt"/>
                <a:cs typeface="+mn-cs"/>
              </a:rPr>
              <a:t>accomplish, because </a:t>
            </a:r>
            <a:r>
              <a:rPr lang="en-GB" altLang="ja-JP" sz="2200" dirty="0" smtClean="0">
                <a:solidFill>
                  <a:srgbClr val="3C9CD7"/>
                </a:solidFill>
                <a:latin typeface="+mj-lt"/>
                <a:cs typeface="+mn-cs"/>
              </a:rPr>
              <a:t>[reason].  </a:t>
            </a:r>
            <a:r>
              <a:rPr lang="en-GB" altLang="ja-JP" sz="2200" dirty="0" smtClean="0">
                <a:solidFill>
                  <a:srgbClr val="FF6600"/>
                </a:solidFill>
                <a:latin typeface="+mj-lt"/>
                <a:cs typeface="+mn-cs"/>
              </a:rPr>
              <a:t>Here</a:t>
            </a:r>
            <a:r>
              <a:rPr lang="en-GB" altLang="ja-JP" sz="2200" dirty="0">
                <a:solidFill>
                  <a:srgbClr val="FF6600"/>
                </a:solidFill>
                <a:latin typeface="+mj-lt"/>
                <a:cs typeface="+mn-cs"/>
              </a:rPr>
              <a:t>, we</a:t>
            </a:r>
            <a:r>
              <a:rPr lang="en-GB" altLang="ja-JP" sz="2200" dirty="0" smtClean="0">
                <a:solidFill>
                  <a:srgbClr val="FF6600"/>
                </a:solidFill>
                <a:latin typeface="+mj-lt"/>
                <a:cs typeface="+mn-cs"/>
              </a:rPr>
              <a:t> show that high-precision measurements of [</a:t>
            </a:r>
            <a:r>
              <a:rPr lang="en-GB" altLang="ja-JP" sz="2200" dirty="0" err="1" smtClean="0">
                <a:solidFill>
                  <a:srgbClr val="FF6600"/>
                </a:solidFill>
                <a:latin typeface="+mj-lt"/>
                <a:cs typeface="+mn-cs"/>
              </a:rPr>
              <a:t>p</a:t>
            </a:r>
            <a:r>
              <a:rPr lang="en-GB" altLang="ja-JP" sz="2200" dirty="0" smtClean="0">
                <a:solidFill>
                  <a:srgbClr val="FF6600"/>
                </a:solidFill>
                <a:latin typeface="+mj-lt"/>
                <a:cs typeface="+mn-cs"/>
              </a:rPr>
              <a:t>] can now be achieved by means of a combination of [</a:t>
            </a:r>
            <a:r>
              <a:rPr lang="en-GB" altLang="ja-JP" sz="2200" dirty="0" err="1" smtClean="0">
                <a:solidFill>
                  <a:srgbClr val="FF6600"/>
                </a:solidFill>
                <a:latin typeface="+mj-lt"/>
                <a:cs typeface="+mn-cs"/>
              </a:rPr>
              <a:t>m</a:t>
            </a:r>
            <a:r>
              <a:rPr lang="en-GB" altLang="ja-JP" sz="2200" dirty="0" smtClean="0">
                <a:solidFill>
                  <a:srgbClr val="FF6600"/>
                </a:solidFill>
                <a:latin typeface="+mj-lt"/>
                <a:cs typeface="+mn-cs"/>
              </a:rPr>
              <a:t>] and [</a:t>
            </a:r>
            <a:r>
              <a:rPr lang="en-GB" altLang="ja-JP" sz="2200" dirty="0" err="1" smtClean="0">
                <a:solidFill>
                  <a:srgbClr val="FF6600"/>
                </a:solidFill>
                <a:latin typeface="+mj-lt"/>
                <a:cs typeface="+mn-cs"/>
              </a:rPr>
              <a:t>n</a:t>
            </a:r>
            <a:r>
              <a:rPr lang="en-GB" altLang="ja-JP" sz="2200" dirty="0" smtClean="0">
                <a:solidFill>
                  <a:srgbClr val="FF6600"/>
                </a:solidFill>
                <a:latin typeface="+mj-lt"/>
                <a:cs typeface="+mn-cs"/>
              </a:rPr>
              <a:t>]. </a:t>
            </a:r>
            <a:r>
              <a:rPr lang="en-GB" altLang="ja-JP" sz="2200" dirty="0" smtClean="0">
                <a:solidFill>
                  <a:srgbClr val="008000"/>
                </a:solidFill>
                <a:latin typeface="+mj-lt"/>
                <a:cs typeface="+mn-cs"/>
              </a:rPr>
              <a:t> We applied [methodological information on </a:t>
            </a:r>
            <a:r>
              <a:rPr lang="en-GB" altLang="ja-JP" sz="2200" dirty="0" err="1" smtClean="0">
                <a:solidFill>
                  <a:srgbClr val="008000"/>
                </a:solidFill>
                <a:latin typeface="+mj-lt"/>
                <a:cs typeface="+mn-cs"/>
              </a:rPr>
              <a:t>m</a:t>
            </a:r>
            <a:r>
              <a:rPr lang="en-GB" altLang="ja-JP" sz="2200" dirty="0" smtClean="0">
                <a:solidFill>
                  <a:srgbClr val="008000"/>
                </a:solidFill>
                <a:latin typeface="+mj-lt"/>
                <a:cs typeface="+mn-cs"/>
              </a:rPr>
              <a:t> and </a:t>
            </a:r>
            <a:r>
              <a:rPr lang="en-GB" altLang="ja-JP" sz="2200" dirty="0" err="1" smtClean="0">
                <a:solidFill>
                  <a:srgbClr val="008000"/>
                </a:solidFill>
                <a:latin typeface="+mj-lt"/>
                <a:cs typeface="+mn-cs"/>
              </a:rPr>
              <a:t>n</a:t>
            </a:r>
            <a:r>
              <a:rPr lang="en-GB" altLang="ja-JP" sz="2200" dirty="0" smtClean="0">
                <a:solidFill>
                  <a:srgbClr val="008000"/>
                </a:solidFill>
                <a:latin typeface="+mj-lt"/>
                <a:cs typeface="+mn-cs"/>
              </a:rPr>
              <a:t>] to a system consisting of [</a:t>
            </a:r>
            <a:r>
              <a:rPr lang="en-GB" altLang="ja-JP" sz="2200" dirty="0" err="1" smtClean="0">
                <a:solidFill>
                  <a:srgbClr val="008000"/>
                </a:solidFill>
                <a:latin typeface="+mj-lt"/>
                <a:cs typeface="+mn-cs"/>
              </a:rPr>
              <a:t>c</a:t>
            </a:r>
            <a:r>
              <a:rPr lang="en-GB" altLang="ja-JP" sz="2200" dirty="0" smtClean="0">
                <a:solidFill>
                  <a:srgbClr val="008000"/>
                </a:solidFill>
                <a:latin typeface="+mj-lt"/>
                <a:cs typeface="+mn-cs"/>
              </a:rPr>
              <a:t>] and find that [insights about </a:t>
            </a:r>
            <a:r>
              <a:rPr lang="en-GB" altLang="ja-JP" sz="2200" dirty="0" err="1" smtClean="0">
                <a:solidFill>
                  <a:srgbClr val="008000"/>
                </a:solidFill>
                <a:latin typeface="+mj-lt"/>
                <a:cs typeface="+mn-cs"/>
              </a:rPr>
              <a:t>q</a:t>
            </a:r>
            <a:r>
              <a:rPr lang="en-GB" altLang="ja-JP" sz="2200" dirty="0" smtClean="0">
                <a:solidFill>
                  <a:srgbClr val="008000"/>
                </a:solidFill>
                <a:latin typeface="+mj-lt"/>
                <a:cs typeface="+mn-cs"/>
              </a:rPr>
              <a:t>], demonstrating that [conclusion about </a:t>
            </a:r>
            <a:r>
              <a:rPr lang="en-GB" altLang="ja-JP" sz="2200" dirty="0" err="1" smtClean="0">
                <a:solidFill>
                  <a:srgbClr val="008000"/>
                </a:solidFill>
                <a:latin typeface="+mj-lt"/>
                <a:cs typeface="+mn-cs"/>
              </a:rPr>
              <a:t>s</a:t>
            </a:r>
            <a:r>
              <a:rPr lang="en-GB" altLang="ja-JP" sz="2200" dirty="0" smtClean="0">
                <a:solidFill>
                  <a:srgbClr val="008000"/>
                </a:solidFill>
                <a:latin typeface="+mj-lt"/>
                <a:cs typeface="+mn-cs"/>
              </a:rPr>
              <a:t>].  </a:t>
            </a:r>
            <a:r>
              <a:rPr lang="en-GB" altLang="ja-JP" sz="2200" dirty="0" smtClean="0">
                <a:solidFill>
                  <a:srgbClr val="660066"/>
                </a:solidFill>
                <a:latin typeface="+mj-lt"/>
                <a:cs typeface="+mn-cs"/>
              </a:rPr>
              <a:t>Our approach involving the use of [</a:t>
            </a:r>
            <a:r>
              <a:rPr lang="en-GB" altLang="ja-JP" sz="2200" dirty="0" err="1" smtClean="0">
                <a:solidFill>
                  <a:srgbClr val="660066"/>
                </a:solidFill>
                <a:latin typeface="+mj-lt"/>
                <a:cs typeface="+mn-cs"/>
              </a:rPr>
              <a:t>m</a:t>
            </a:r>
            <a:r>
              <a:rPr lang="en-GB" altLang="ja-JP" sz="2200" dirty="0" smtClean="0">
                <a:solidFill>
                  <a:srgbClr val="660066"/>
                </a:solidFill>
                <a:latin typeface="+mj-lt"/>
                <a:cs typeface="+mn-cs"/>
              </a:rPr>
              <a:t>] and [</a:t>
            </a:r>
            <a:r>
              <a:rPr lang="en-GB" altLang="ja-JP" sz="2200" dirty="0" err="1" smtClean="0">
                <a:solidFill>
                  <a:srgbClr val="660066"/>
                </a:solidFill>
                <a:latin typeface="+mj-lt"/>
                <a:cs typeface="+mn-cs"/>
              </a:rPr>
              <a:t>n</a:t>
            </a:r>
            <a:r>
              <a:rPr lang="en-GB" altLang="ja-JP" sz="2200" dirty="0" smtClean="0">
                <a:solidFill>
                  <a:srgbClr val="660066"/>
                </a:solidFill>
                <a:latin typeface="+mj-lt"/>
                <a:cs typeface="+mn-cs"/>
              </a:rPr>
              <a:t>] is also applicable to [</a:t>
            </a:r>
            <a:r>
              <a:rPr lang="en-GB" altLang="ja-JP" sz="2200" dirty="0" err="1" smtClean="0">
                <a:solidFill>
                  <a:srgbClr val="660066"/>
                </a:solidFill>
                <a:latin typeface="+mj-lt"/>
                <a:cs typeface="+mn-cs"/>
              </a:rPr>
              <a:t>r</a:t>
            </a:r>
            <a:r>
              <a:rPr lang="en-GB" altLang="ja-JP" sz="2200" dirty="0" smtClean="0">
                <a:solidFill>
                  <a:srgbClr val="660066"/>
                </a:solidFill>
                <a:latin typeface="+mj-lt"/>
                <a:cs typeface="+mn-cs"/>
              </a:rPr>
              <a:t>], which will lead to further insights concerning [</a:t>
            </a:r>
            <a:r>
              <a:rPr lang="en-GB" altLang="ja-JP" sz="2200" dirty="0" err="1" smtClean="0">
                <a:solidFill>
                  <a:srgbClr val="660066"/>
                </a:solidFill>
                <a:latin typeface="+mj-lt"/>
                <a:cs typeface="+mn-cs"/>
              </a:rPr>
              <a:t>s</a:t>
            </a:r>
            <a:r>
              <a:rPr lang="en-GB" altLang="ja-JP" sz="2200" dirty="0" smtClean="0">
                <a:solidFill>
                  <a:srgbClr val="660066"/>
                </a:solidFill>
                <a:latin typeface="+mj-lt"/>
                <a:cs typeface="+mn-cs"/>
              </a:rPr>
              <a:t>] and their development.</a:t>
            </a:r>
            <a:endParaRPr lang="en-GB" altLang="ja-JP" sz="2200" dirty="0">
              <a:solidFill>
                <a:srgbClr val="660066"/>
              </a:solidFill>
              <a:latin typeface="+mj-lt"/>
              <a:cs typeface="+mn-cs"/>
            </a:endParaRPr>
          </a:p>
        </p:txBody>
      </p:sp>
      <p:sp>
        <p:nvSpPr>
          <p:cNvPr id="13" name="Text Placeholder 6"/>
          <p:cNvSpPr txBox="1">
            <a:spLocks/>
          </p:cNvSpPr>
          <p:nvPr/>
        </p:nvSpPr>
        <p:spPr>
          <a:xfrm>
            <a:off x="824400" y="1080000"/>
            <a:ext cx="2653979" cy="4493537"/>
          </a:xfrm>
          <a:prstGeom prst="rect">
            <a:avLst/>
          </a:prstGeom>
        </p:spPr>
        <p:txBody>
          <a:bodyPr wrap="none">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marL="0" lvl="2" indent="0">
              <a:spcAft>
                <a:spcPts val="1200"/>
              </a:spcAft>
              <a:buNone/>
            </a:pPr>
            <a:r>
              <a:rPr lang="en-US" sz="2200" dirty="0" smtClean="0">
                <a:solidFill>
                  <a:schemeClr val="accent3"/>
                </a:solidFill>
                <a:latin typeface="+mj-lt"/>
              </a:rPr>
              <a:t>1. context</a:t>
            </a:r>
            <a:r>
              <a:rPr lang="en-US" sz="2200" dirty="0" smtClean="0">
                <a:solidFill>
                  <a:srgbClr val="C00000"/>
                </a:solidFill>
                <a:latin typeface="+mj-lt"/>
              </a:rPr>
              <a:t/>
            </a:r>
            <a:br>
              <a:rPr lang="en-US" sz="2200" dirty="0" smtClean="0">
                <a:solidFill>
                  <a:srgbClr val="C00000"/>
                </a:solidFill>
                <a:latin typeface="+mj-lt"/>
              </a:rPr>
            </a:br>
            <a:r>
              <a:rPr lang="en-US" sz="2200" dirty="0" smtClean="0">
                <a:solidFill>
                  <a:srgbClr val="C00000"/>
                </a:solidFill>
                <a:latin typeface="+mj-lt"/>
              </a:rPr>
              <a:t/>
            </a:r>
            <a:br>
              <a:rPr lang="en-US" sz="2200" dirty="0" smtClean="0">
                <a:solidFill>
                  <a:srgbClr val="C00000"/>
                </a:solidFill>
                <a:latin typeface="+mj-lt"/>
              </a:rPr>
            </a:br>
            <a:r>
              <a:rPr lang="en-US" sz="2200" dirty="0" smtClean="0">
                <a:solidFill>
                  <a:srgbClr val="183641"/>
                </a:solidFill>
                <a:latin typeface="+mj-lt"/>
              </a:rPr>
              <a:t/>
            </a:r>
            <a:br>
              <a:rPr lang="en-US" sz="2200" dirty="0" smtClean="0">
                <a:solidFill>
                  <a:srgbClr val="183641"/>
                </a:solidFill>
                <a:latin typeface="+mj-lt"/>
              </a:rPr>
            </a:br>
            <a:r>
              <a:rPr lang="en-US" sz="2200" dirty="0" smtClean="0">
                <a:solidFill>
                  <a:schemeClr val="accent2"/>
                </a:solidFill>
                <a:latin typeface="+mj-lt"/>
              </a:rPr>
              <a:t>2. ‘gap’</a:t>
            </a:r>
            <a:br>
              <a:rPr lang="en-US" sz="2200" dirty="0" smtClean="0">
                <a:solidFill>
                  <a:schemeClr val="accent2"/>
                </a:solidFill>
                <a:latin typeface="+mj-lt"/>
              </a:rPr>
            </a:br>
            <a:r>
              <a:rPr lang="en-US" sz="2200" dirty="0" smtClean="0">
                <a:solidFill>
                  <a:schemeClr val="accent2"/>
                </a:solidFill>
                <a:latin typeface="+mj-lt"/>
              </a:rPr>
              <a:t/>
            </a:r>
            <a:br>
              <a:rPr lang="en-US" sz="2200" dirty="0" smtClean="0">
                <a:solidFill>
                  <a:schemeClr val="accent2"/>
                </a:solidFill>
                <a:latin typeface="+mj-lt"/>
              </a:rPr>
            </a:br>
            <a:r>
              <a:rPr lang="en-US" sz="2200" dirty="0" smtClean="0">
                <a:solidFill>
                  <a:srgbClr val="FF6600"/>
                </a:solidFill>
                <a:latin typeface="+mj-lt"/>
              </a:rPr>
              <a:t>3. </a:t>
            </a:r>
            <a:r>
              <a:rPr lang="en-US" sz="2200" i="1" dirty="0" smtClean="0">
                <a:solidFill>
                  <a:srgbClr val="FF6600"/>
                </a:solidFill>
                <a:latin typeface="+mj-lt"/>
              </a:rPr>
              <a:t>“Here, we show …”</a:t>
            </a:r>
            <a:r>
              <a:rPr lang="en-US" sz="2200" dirty="0" smtClean="0">
                <a:solidFill>
                  <a:srgbClr val="FF6600"/>
                </a:solidFill>
                <a:latin typeface="+mj-lt"/>
              </a:rPr>
              <a:t/>
            </a:r>
            <a:br>
              <a:rPr lang="en-US" sz="2200" dirty="0" smtClean="0">
                <a:solidFill>
                  <a:srgbClr val="FF6600"/>
                </a:solidFill>
                <a:latin typeface="+mj-lt"/>
              </a:rPr>
            </a:br>
            <a:r>
              <a:rPr lang="en-US" sz="2200" dirty="0" smtClean="0">
                <a:solidFill>
                  <a:srgbClr val="FF6600"/>
                </a:solidFill>
                <a:latin typeface="+mj-lt"/>
              </a:rPr>
              <a:t/>
            </a:r>
            <a:br>
              <a:rPr lang="en-US" sz="2200" dirty="0" smtClean="0">
                <a:solidFill>
                  <a:srgbClr val="FF6600"/>
                </a:solidFill>
                <a:latin typeface="+mj-lt"/>
              </a:rPr>
            </a:br>
            <a:r>
              <a:rPr lang="en-US" sz="2200" dirty="0" smtClean="0">
                <a:solidFill>
                  <a:srgbClr val="008000"/>
                </a:solidFill>
                <a:latin typeface="+mj-lt"/>
              </a:rPr>
              <a:t>4. approach</a:t>
            </a:r>
            <a:r>
              <a:rPr lang="en-US" sz="2200" dirty="0" smtClean="0">
                <a:solidFill>
                  <a:srgbClr val="183641"/>
                </a:solidFill>
                <a:latin typeface="+mj-lt"/>
              </a:rPr>
              <a:t/>
            </a:r>
            <a:br>
              <a:rPr lang="en-US" sz="2200" dirty="0" smtClean="0">
                <a:solidFill>
                  <a:srgbClr val="183641"/>
                </a:solidFill>
                <a:latin typeface="+mj-lt"/>
              </a:rPr>
            </a:br>
            <a:r>
              <a:rPr lang="en-US" sz="2200" dirty="0" smtClean="0">
                <a:solidFill>
                  <a:schemeClr val="bg1"/>
                </a:solidFill>
                <a:latin typeface="+mj-lt"/>
              </a:rPr>
              <a:t>4. </a:t>
            </a:r>
            <a:r>
              <a:rPr lang="en-US" sz="2200" dirty="0" smtClean="0">
                <a:solidFill>
                  <a:srgbClr val="008000"/>
                </a:solidFill>
                <a:latin typeface="+mj-lt"/>
              </a:rPr>
              <a:t>key results</a:t>
            </a:r>
            <a:r>
              <a:rPr lang="en-US" sz="2200" dirty="0" smtClean="0">
                <a:solidFill>
                  <a:srgbClr val="183641"/>
                </a:solidFill>
                <a:latin typeface="+mj-lt"/>
              </a:rPr>
              <a:t/>
            </a:r>
            <a:br>
              <a:rPr lang="en-US" sz="2200" dirty="0" smtClean="0">
                <a:solidFill>
                  <a:srgbClr val="183641"/>
                </a:solidFill>
                <a:latin typeface="+mj-lt"/>
              </a:rPr>
            </a:br>
            <a:r>
              <a:rPr lang="en-US" sz="2200" dirty="0" smtClean="0">
                <a:solidFill>
                  <a:schemeClr val="bg1"/>
                </a:solidFill>
                <a:latin typeface="+mj-lt"/>
              </a:rPr>
              <a:t>4. </a:t>
            </a:r>
            <a:r>
              <a:rPr lang="en-US" sz="2200" dirty="0" smtClean="0">
                <a:solidFill>
                  <a:srgbClr val="008000"/>
                </a:solidFill>
                <a:latin typeface="+mj-lt"/>
              </a:rPr>
              <a:t>conclusions</a:t>
            </a:r>
            <a:br>
              <a:rPr lang="en-US" sz="2200" dirty="0" smtClean="0">
                <a:solidFill>
                  <a:srgbClr val="008000"/>
                </a:solidFill>
                <a:latin typeface="+mj-lt"/>
              </a:rPr>
            </a:br>
            <a:r>
              <a:rPr lang="en-US" sz="2200" dirty="0" smtClean="0">
                <a:solidFill>
                  <a:srgbClr val="183641"/>
                </a:solidFill>
                <a:latin typeface="+mj-lt"/>
              </a:rPr>
              <a:t/>
            </a:r>
            <a:br>
              <a:rPr lang="en-US" sz="2200" dirty="0" smtClean="0">
                <a:solidFill>
                  <a:srgbClr val="183641"/>
                </a:solidFill>
                <a:latin typeface="+mj-lt"/>
              </a:rPr>
            </a:br>
            <a:r>
              <a:rPr lang="en-US" sz="2200" dirty="0" smtClean="0">
                <a:solidFill>
                  <a:srgbClr val="660066"/>
                </a:solidFill>
                <a:latin typeface="+mj-lt"/>
              </a:rPr>
              <a:t>5. advance</a:t>
            </a:r>
            <a:r>
              <a:rPr lang="en-US" sz="2200" dirty="0" smtClean="0">
                <a:solidFill>
                  <a:srgbClr val="183641"/>
                </a:solidFill>
                <a:latin typeface="+mj-lt"/>
              </a:rPr>
              <a:t/>
            </a:r>
            <a:br>
              <a:rPr lang="en-US" sz="2200" dirty="0" smtClean="0">
                <a:solidFill>
                  <a:srgbClr val="183641"/>
                </a:solidFill>
                <a:latin typeface="+mj-lt"/>
              </a:rPr>
            </a:br>
            <a:r>
              <a:rPr lang="en-US" sz="2200" dirty="0" smtClean="0">
                <a:solidFill>
                  <a:srgbClr val="FFFFFF"/>
                </a:solidFill>
                <a:latin typeface="+mj-lt"/>
              </a:rPr>
              <a:t>5. </a:t>
            </a:r>
            <a:r>
              <a:rPr lang="en-US" sz="2200" dirty="0" smtClean="0">
                <a:solidFill>
                  <a:srgbClr val="660066"/>
                </a:solidFill>
                <a:latin typeface="+mj-lt"/>
              </a:rPr>
              <a:t>impact</a:t>
            </a:r>
          </a:p>
        </p:txBody>
      </p:sp>
      <p:sp>
        <p:nvSpPr>
          <p:cNvPr id="14" name="Title 4"/>
          <p:cNvSpPr>
            <a:spLocks noGrp="1"/>
          </p:cNvSpPr>
          <p:nvPr>
            <p:ph type="title"/>
          </p:nvPr>
        </p:nvSpPr>
        <p:spPr>
          <a:xfrm>
            <a:off x="825500" y="538163"/>
            <a:ext cx="8239126" cy="370558"/>
          </a:xfrm>
        </p:spPr>
        <p:txBody>
          <a:bodyPr/>
          <a:lstStyle/>
          <a:p>
            <a:r>
              <a:rPr lang="en-GB" b="1" dirty="0" smtClean="0"/>
              <a:t>Get the abstract right — the ‘</a:t>
            </a:r>
            <a:r>
              <a:rPr lang="en-GB" b="1" i="1" dirty="0" smtClean="0"/>
              <a:t>Nature</a:t>
            </a:r>
            <a:r>
              <a:rPr lang="en-GB" b="1" dirty="0" smtClean="0"/>
              <a:t> formula’…</a:t>
            </a:r>
            <a:endParaRPr lang="en-GB" b="1" dirty="0"/>
          </a:p>
        </p:txBody>
      </p:sp>
    </p:spTree>
    <p:extLst>
      <p:ext uri="{BB962C8B-B14F-4D97-AF65-F5344CB8AC3E}">
        <p14:creationId xmlns:p14="http://schemas.microsoft.com/office/powerpoint/2010/main" val="40582950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825500" y="538163"/>
            <a:ext cx="8239126" cy="370558"/>
          </a:xfrm>
        </p:spPr>
        <p:txBody>
          <a:bodyPr/>
          <a:lstStyle/>
          <a:p>
            <a:r>
              <a:rPr lang="nl-BE" b="1" dirty="0" smtClean="0"/>
              <a:t>Some further (hopefully useful) advice for Russian authors…</a:t>
            </a:r>
            <a:endParaRPr lang="en-GB" b="1" dirty="0"/>
          </a:p>
        </p:txBody>
      </p:sp>
      <p:sp>
        <p:nvSpPr>
          <p:cNvPr id="5" name="Text Placeholder 6"/>
          <p:cNvSpPr txBox="1">
            <a:spLocks/>
          </p:cNvSpPr>
          <p:nvPr/>
        </p:nvSpPr>
        <p:spPr>
          <a:xfrm>
            <a:off x="825500" y="1080000"/>
            <a:ext cx="8239126" cy="5078313"/>
          </a:xfrm>
          <a:prstGeom prst="rect">
            <a:avLst/>
          </a:prstGeom>
        </p:spPr>
        <p:txBody>
          <a:bodyPr>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lvl="2">
              <a:spcAft>
                <a:spcPts val="1200"/>
              </a:spcAft>
            </a:pPr>
            <a:r>
              <a:rPr lang="nl-BE" sz="2400" dirty="0" smtClean="0">
                <a:solidFill>
                  <a:srgbClr val="183641"/>
                </a:solidFill>
                <a:latin typeface="+mj-lt"/>
              </a:rPr>
              <a:t>Don’t be shy to use </a:t>
            </a:r>
            <a:r>
              <a:rPr lang="nl-BE" sz="2400" b="1" dirty="0" smtClean="0">
                <a:solidFill>
                  <a:srgbClr val="183641"/>
                </a:solidFill>
                <a:latin typeface="+mj-lt"/>
              </a:rPr>
              <a:t>active voice</a:t>
            </a:r>
          </a:p>
          <a:p>
            <a:pPr lvl="3">
              <a:spcAft>
                <a:spcPts val="1200"/>
              </a:spcAft>
            </a:pPr>
            <a:r>
              <a:rPr lang="ru-RU" sz="2400" dirty="0" smtClean="0">
                <a:solidFill>
                  <a:schemeClr val="bg1">
                    <a:lumMod val="50000"/>
                  </a:schemeClr>
                </a:solidFill>
                <a:latin typeface="+mj-lt"/>
              </a:rPr>
              <a:t>«Было показанно, что ...»</a:t>
            </a:r>
            <a:r>
              <a:rPr lang="nl-BE" sz="2400" dirty="0" smtClean="0">
                <a:solidFill>
                  <a:schemeClr val="bg1">
                    <a:lumMod val="50000"/>
                  </a:schemeClr>
                </a:solidFill>
                <a:latin typeface="+mj-lt"/>
              </a:rPr>
              <a:t> (“It has been shown that …”): </a:t>
            </a:r>
            <a:r>
              <a:rPr lang="ru-RU" sz="2400" dirty="0" smtClean="0">
                <a:solidFill>
                  <a:schemeClr val="bg1">
                    <a:lumMod val="50000"/>
                  </a:schemeClr>
                </a:solidFill>
                <a:latin typeface="+mj-lt"/>
              </a:rPr>
              <a:t>Кем?</a:t>
            </a:r>
            <a:r>
              <a:rPr lang="nl-BE" sz="2400" dirty="0" smtClean="0">
                <a:solidFill>
                  <a:schemeClr val="bg1">
                    <a:lumMod val="50000"/>
                  </a:schemeClr>
                </a:solidFill>
                <a:latin typeface="+mj-lt"/>
              </a:rPr>
              <a:t/>
            </a:r>
            <a:br>
              <a:rPr lang="nl-BE" sz="2400" dirty="0" smtClean="0">
                <a:solidFill>
                  <a:schemeClr val="bg1">
                    <a:lumMod val="50000"/>
                  </a:schemeClr>
                </a:solidFill>
                <a:latin typeface="+mj-lt"/>
              </a:rPr>
            </a:br>
            <a:r>
              <a:rPr lang="nl-BE" sz="2400" dirty="0" smtClean="0">
                <a:solidFill>
                  <a:schemeClr val="bg1">
                    <a:lumMod val="50000"/>
                  </a:schemeClr>
                </a:solidFill>
                <a:latin typeface="+mj-lt"/>
              </a:rPr>
              <a:t>We show that … / Urgant </a:t>
            </a:r>
            <a:r>
              <a:rPr lang="nl-BE" sz="2400" i="1" dirty="0" smtClean="0">
                <a:solidFill>
                  <a:schemeClr val="bg1">
                    <a:lumMod val="50000"/>
                  </a:schemeClr>
                </a:solidFill>
                <a:latin typeface="+mj-lt"/>
              </a:rPr>
              <a:t>et al. </a:t>
            </a:r>
            <a:r>
              <a:rPr lang="nl-BE" sz="2400" dirty="0" smtClean="0">
                <a:solidFill>
                  <a:schemeClr val="bg1">
                    <a:lumMod val="50000"/>
                  </a:schemeClr>
                </a:solidFill>
                <a:latin typeface="+mj-lt"/>
              </a:rPr>
              <a:t>[1] have shown that …</a:t>
            </a:r>
            <a:endParaRPr lang="en-US" sz="2400" dirty="0" smtClean="0">
              <a:solidFill>
                <a:schemeClr val="bg1">
                  <a:lumMod val="50000"/>
                </a:schemeClr>
              </a:solidFill>
              <a:latin typeface="+mj-lt"/>
            </a:endParaRPr>
          </a:p>
          <a:p>
            <a:pPr lvl="2">
              <a:spcAft>
                <a:spcPts val="1200"/>
              </a:spcAft>
            </a:pPr>
            <a:r>
              <a:rPr lang="nl-BE" sz="2400" dirty="0" smtClean="0">
                <a:solidFill>
                  <a:srgbClr val="183641"/>
                </a:solidFill>
                <a:latin typeface="+mj-lt"/>
              </a:rPr>
              <a:t>Write immediately in </a:t>
            </a:r>
            <a:r>
              <a:rPr lang="nl-BE" sz="2400" b="1" dirty="0" smtClean="0">
                <a:solidFill>
                  <a:srgbClr val="183641"/>
                </a:solidFill>
                <a:latin typeface="+mj-lt"/>
              </a:rPr>
              <a:t>English </a:t>
            </a:r>
            <a:r>
              <a:rPr lang="nl-BE" sz="2400" dirty="0" smtClean="0">
                <a:solidFill>
                  <a:srgbClr val="183641"/>
                </a:solidFill>
                <a:latin typeface="+mj-lt"/>
              </a:rPr>
              <a:t>(yourself)</a:t>
            </a:r>
          </a:p>
          <a:p>
            <a:pPr lvl="3">
              <a:spcAft>
                <a:spcPts val="1200"/>
              </a:spcAft>
            </a:pPr>
            <a:r>
              <a:rPr lang="en-US" sz="2400" dirty="0" smtClean="0">
                <a:solidFill>
                  <a:schemeClr val="bg1">
                    <a:lumMod val="50000"/>
                  </a:schemeClr>
                </a:solidFill>
                <a:latin typeface="+mj-lt"/>
              </a:rPr>
              <a:t>Your original writing will be closest to what you want to say</a:t>
            </a:r>
          </a:p>
          <a:p>
            <a:pPr lvl="3">
              <a:spcAft>
                <a:spcPts val="1200"/>
              </a:spcAft>
            </a:pPr>
            <a:r>
              <a:rPr lang="en-US" sz="2400" dirty="0" smtClean="0">
                <a:solidFill>
                  <a:schemeClr val="bg1">
                    <a:lumMod val="50000"/>
                  </a:schemeClr>
                </a:solidFill>
                <a:latin typeface="+mj-lt"/>
              </a:rPr>
              <a:t>A translator is not as close to your work as you are and may not be</a:t>
            </a:r>
            <a:r>
              <a:rPr lang="ru-RU" sz="2400" dirty="0" smtClean="0">
                <a:solidFill>
                  <a:schemeClr val="bg1">
                    <a:lumMod val="50000"/>
                  </a:schemeClr>
                </a:solidFill>
                <a:latin typeface="+mj-lt"/>
              </a:rPr>
              <a:t> </a:t>
            </a:r>
            <a:r>
              <a:rPr lang="nl-BE" sz="2400" dirty="0" smtClean="0">
                <a:solidFill>
                  <a:schemeClr val="bg1">
                    <a:lumMod val="50000"/>
                  </a:schemeClr>
                </a:solidFill>
                <a:latin typeface="+mj-lt"/>
              </a:rPr>
              <a:t>very</a:t>
            </a:r>
            <a:r>
              <a:rPr lang="en-US" sz="2400" dirty="0" smtClean="0">
                <a:solidFill>
                  <a:schemeClr val="bg1">
                    <a:lumMod val="50000"/>
                  </a:schemeClr>
                </a:solidFill>
                <a:latin typeface="+mj-lt"/>
              </a:rPr>
              <a:t> familiar with your field of research</a:t>
            </a:r>
          </a:p>
          <a:p>
            <a:pPr lvl="3">
              <a:spcAft>
                <a:spcPts val="1200"/>
              </a:spcAft>
            </a:pPr>
            <a:r>
              <a:rPr lang="en-US" sz="2400" dirty="0" smtClean="0">
                <a:solidFill>
                  <a:schemeClr val="bg1">
                    <a:lumMod val="50000"/>
                  </a:schemeClr>
                </a:solidFill>
                <a:latin typeface="+mj-lt"/>
              </a:rPr>
              <a:t>You’ll get better every time</a:t>
            </a:r>
          </a:p>
          <a:p>
            <a:pPr lvl="3">
              <a:spcAft>
                <a:spcPts val="1200"/>
              </a:spcAft>
            </a:pPr>
            <a:r>
              <a:rPr lang="en-US" sz="2400" dirty="0" smtClean="0">
                <a:solidFill>
                  <a:schemeClr val="bg1">
                    <a:lumMod val="50000"/>
                  </a:schemeClr>
                </a:solidFill>
                <a:latin typeface="+mj-lt"/>
              </a:rPr>
              <a:t>An editor’s job is to assess the merit of a paper based on its content, not its language</a:t>
            </a:r>
            <a:endParaRPr lang="en-US" sz="2400" dirty="0" smtClean="0">
              <a:solidFill>
                <a:srgbClr val="183641"/>
              </a:solidFill>
              <a:latin typeface="+mj-lt"/>
            </a:endParaRPr>
          </a:p>
        </p:txBody>
      </p:sp>
    </p:spTree>
    <p:extLst>
      <p:ext uri="{BB962C8B-B14F-4D97-AF65-F5344CB8AC3E}">
        <p14:creationId xmlns:p14="http://schemas.microsoft.com/office/powerpoint/2010/main" val="166650048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sterclasses.png"/>
          <p:cNvPicPr>
            <a:picLocks noChangeAspect="1"/>
          </p:cNvPicPr>
          <p:nvPr/>
        </p:nvPicPr>
        <p:blipFill>
          <a:blip r:embed="rId2"/>
          <a:stretch>
            <a:fillRect/>
          </a:stretch>
        </p:blipFill>
        <p:spPr>
          <a:xfrm>
            <a:off x="-1" y="2866997"/>
            <a:ext cx="10010776" cy="2773820"/>
          </a:xfrm>
          <a:prstGeom prst="rect">
            <a:avLst/>
          </a:prstGeom>
        </p:spPr>
      </p:pic>
      <p:sp>
        <p:nvSpPr>
          <p:cNvPr id="4" name="Text Placeholder 6"/>
          <p:cNvSpPr txBox="1">
            <a:spLocks/>
          </p:cNvSpPr>
          <p:nvPr/>
        </p:nvSpPr>
        <p:spPr>
          <a:xfrm>
            <a:off x="825500" y="1217182"/>
            <a:ext cx="8239126" cy="461665"/>
          </a:xfrm>
          <a:prstGeom prst="rect">
            <a:avLst/>
          </a:prstGeom>
        </p:spPr>
        <p:txBody>
          <a:bodyPr>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lvl="2" algn="ctr">
              <a:spcAft>
                <a:spcPts val="1200"/>
              </a:spcAft>
              <a:buNone/>
            </a:pPr>
            <a:r>
              <a:rPr lang="en-US" sz="2400" dirty="0" err="1" smtClean="0">
                <a:solidFill>
                  <a:srgbClr val="183641"/>
                </a:solidFill>
                <a:latin typeface="+mj-lt"/>
              </a:rPr>
              <a:t>masterclasses.nature.com</a:t>
            </a:r>
            <a:endParaRPr lang="en-US" sz="2400" dirty="0" smtClean="0">
              <a:solidFill>
                <a:srgbClr val="183641"/>
              </a:solidFill>
              <a:latin typeface="+mj-lt"/>
            </a:endParaRPr>
          </a:p>
        </p:txBody>
      </p:sp>
    </p:spTree>
    <p:extLst>
      <p:ext uri="{BB962C8B-B14F-4D97-AF65-F5344CB8AC3E}">
        <p14:creationId xmlns:p14="http://schemas.microsoft.com/office/powerpoint/2010/main" val="20264468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NZ" b="1" dirty="0" smtClean="0">
                <a:solidFill>
                  <a:srgbClr val="CEDBE0"/>
                </a:solidFill>
              </a:rPr>
              <a:t>1. </a:t>
            </a:r>
            <a:r>
              <a:rPr lang="en-NZ" b="1" i="1" dirty="0" smtClean="0">
                <a:solidFill>
                  <a:srgbClr val="CEDBE0"/>
                </a:solidFill>
              </a:rPr>
              <a:t>Nature </a:t>
            </a:r>
            <a:r>
              <a:rPr lang="en-NZ" b="1" dirty="0" smtClean="0">
                <a:solidFill>
                  <a:srgbClr val="CEDBE0"/>
                </a:solidFill>
              </a:rPr>
              <a:t>Research Journals</a:t>
            </a:r>
            <a:r>
              <a:rPr lang="en-NZ" b="1" dirty="0" smtClean="0"/>
              <a:t/>
            </a:r>
            <a:br>
              <a:rPr lang="en-NZ" b="1" dirty="0" smtClean="0"/>
            </a:br>
            <a:r>
              <a:rPr lang="en-NZ" b="1" dirty="0" smtClean="0"/>
              <a:t/>
            </a:r>
            <a:br>
              <a:rPr lang="en-NZ" b="1" dirty="0" smtClean="0"/>
            </a:br>
            <a:r>
              <a:rPr lang="en-NZ" b="1" dirty="0" smtClean="0"/>
              <a:t>2. The editorial process at a </a:t>
            </a:r>
            <a:r>
              <a:rPr lang="en-NZ" b="1" i="1" dirty="0" smtClean="0"/>
              <a:t>Nature </a:t>
            </a:r>
            <a:r>
              <a:rPr lang="en-NZ" b="1" dirty="0" smtClean="0"/>
              <a:t>Research Journal (cont.)</a:t>
            </a:r>
            <a:endParaRPr lang="en-GB" b="1" dirty="0"/>
          </a:p>
        </p:txBody>
      </p:sp>
    </p:spTree>
    <p:extLst>
      <p:ext uri="{BB962C8B-B14F-4D97-AF65-F5344CB8AC3E}">
        <p14:creationId xmlns:p14="http://schemas.microsoft.com/office/powerpoint/2010/main" val="8651260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825500" y="538163"/>
            <a:ext cx="8239126" cy="370558"/>
          </a:xfrm>
        </p:spPr>
        <p:txBody>
          <a:bodyPr/>
          <a:lstStyle/>
          <a:p>
            <a:r>
              <a:rPr lang="en-GB" b="1" dirty="0" smtClean="0"/>
              <a:t>Preparing a submission — practicalities</a:t>
            </a:r>
            <a:endParaRPr lang="en-GB" b="1" dirty="0"/>
          </a:p>
        </p:txBody>
      </p:sp>
      <p:sp>
        <p:nvSpPr>
          <p:cNvPr id="11" name="Text Placeholder 6"/>
          <p:cNvSpPr txBox="1">
            <a:spLocks/>
          </p:cNvSpPr>
          <p:nvPr/>
        </p:nvSpPr>
        <p:spPr>
          <a:xfrm>
            <a:off x="825500" y="1080000"/>
            <a:ext cx="8239126" cy="4909036"/>
          </a:xfrm>
          <a:prstGeom prst="rect">
            <a:avLst/>
          </a:prstGeom>
        </p:spPr>
        <p:txBody>
          <a:bodyPr>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lvl="2"/>
            <a:r>
              <a:rPr lang="en-US" sz="2400" dirty="0" smtClean="0">
                <a:solidFill>
                  <a:srgbClr val="183641"/>
                </a:solidFill>
                <a:latin typeface="+mj-lt"/>
              </a:rPr>
              <a:t>At the initial submission stage format is not really important.   Spend your time on the </a:t>
            </a:r>
            <a:r>
              <a:rPr lang="en-US" sz="2400" b="1" dirty="0" smtClean="0">
                <a:solidFill>
                  <a:srgbClr val="183641"/>
                </a:solidFill>
                <a:latin typeface="+mj-lt"/>
              </a:rPr>
              <a:t>clarity </a:t>
            </a:r>
            <a:r>
              <a:rPr lang="en-US" sz="2400" dirty="0" smtClean="0">
                <a:solidFill>
                  <a:srgbClr val="183641"/>
                </a:solidFill>
                <a:latin typeface="+mj-lt"/>
              </a:rPr>
              <a:t>and </a:t>
            </a:r>
            <a:r>
              <a:rPr lang="en-US" sz="2400" b="1" dirty="0" smtClean="0">
                <a:solidFill>
                  <a:srgbClr val="183641"/>
                </a:solidFill>
                <a:latin typeface="+mj-lt"/>
              </a:rPr>
              <a:t>accessibility </a:t>
            </a:r>
            <a:r>
              <a:rPr lang="en-US" sz="2400" dirty="0" smtClean="0">
                <a:solidFill>
                  <a:srgbClr val="183641"/>
                </a:solidFill>
                <a:latin typeface="+mj-lt"/>
              </a:rPr>
              <a:t>of your paper</a:t>
            </a:r>
          </a:p>
          <a:p>
            <a:pPr lvl="2"/>
            <a:r>
              <a:rPr lang="en-US" sz="2400" dirty="0" smtClean="0">
                <a:solidFill>
                  <a:srgbClr val="183641"/>
                </a:solidFill>
                <a:latin typeface="+mj-lt"/>
              </a:rPr>
              <a:t>Prepare a </a:t>
            </a:r>
            <a:r>
              <a:rPr lang="en-US" sz="2400" b="1" dirty="0" smtClean="0">
                <a:solidFill>
                  <a:srgbClr val="183641"/>
                </a:solidFill>
                <a:latin typeface="+mj-lt"/>
              </a:rPr>
              <a:t>cover letter </a:t>
            </a:r>
            <a:r>
              <a:rPr lang="en-US" sz="2400" dirty="0" smtClean="0">
                <a:solidFill>
                  <a:srgbClr val="183641"/>
                </a:solidFill>
                <a:latin typeface="+mj-lt"/>
              </a:rPr>
              <a:t>— a good cover letter is </a:t>
            </a:r>
            <a:r>
              <a:rPr lang="en-US" sz="2400" b="1" dirty="0" smtClean="0">
                <a:solidFill>
                  <a:srgbClr val="183641"/>
                </a:solidFill>
                <a:latin typeface="+mj-lt"/>
              </a:rPr>
              <a:t>very useful </a:t>
            </a:r>
            <a:r>
              <a:rPr lang="en-US" sz="2400" dirty="0" smtClean="0">
                <a:solidFill>
                  <a:srgbClr val="183641"/>
                </a:solidFill>
                <a:latin typeface="+mj-lt"/>
              </a:rPr>
              <a:t>for editors!</a:t>
            </a:r>
          </a:p>
          <a:p>
            <a:pPr lvl="3"/>
            <a:r>
              <a:rPr lang="en-US" sz="2400" dirty="0" smtClean="0">
                <a:solidFill>
                  <a:schemeClr val="bg1">
                    <a:lumMod val="50000"/>
                  </a:schemeClr>
                </a:solidFill>
                <a:latin typeface="+mj-lt"/>
              </a:rPr>
              <a:t>Explain (informally) the appeal of your work (but don’t oversell it)</a:t>
            </a:r>
          </a:p>
          <a:p>
            <a:pPr lvl="3"/>
            <a:r>
              <a:rPr lang="en-US" sz="2400" dirty="0" smtClean="0">
                <a:solidFill>
                  <a:schemeClr val="bg1">
                    <a:lumMod val="50000"/>
                  </a:schemeClr>
                </a:solidFill>
                <a:latin typeface="+mj-lt"/>
              </a:rPr>
              <a:t>Referee suggestions are welcome (but don’t suggest your former supervisor or students or (recent) collaborators — editors check!)</a:t>
            </a:r>
          </a:p>
          <a:p>
            <a:pPr lvl="3"/>
            <a:r>
              <a:rPr lang="en-US" sz="2400" dirty="0" smtClean="0">
                <a:solidFill>
                  <a:schemeClr val="bg1">
                    <a:lumMod val="50000"/>
                  </a:schemeClr>
                </a:solidFill>
                <a:latin typeface="+mj-lt"/>
              </a:rPr>
              <a:t>Referee exclusion requests are usually </a:t>
            </a:r>
            <a:r>
              <a:rPr lang="en-US" sz="2400" dirty="0" err="1" smtClean="0">
                <a:solidFill>
                  <a:schemeClr val="bg1">
                    <a:lumMod val="50000"/>
                  </a:schemeClr>
                </a:solidFill>
                <a:latin typeface="+mj-lt"/>
              </a:rPr>
              <a:t>honoured</a:t>
            </a:r>
            <a:r>
              <a:rPr lang="en-US" sz="2400" dirty="0" smtClean="0">
                <a:solidFill>
                  <a:schemeClr val="bg1">
                    <a:lumMod val="50000"/>
                  </a:schemeClr>
                </a:solidFill>
                <a:latin typeface="+mj-lt"/>
              </a:rPr>
              <a:t>, as long as they are reasonable</a:t>
            </a:r>
          </a:p>
          <a:p>
            <a:pPr lvl="3"/>
            <a:r>
              <a:rPr lang="en-US" sz="2400" dirty="0" smtClean="0">
                <a:solidFill>
                  <a:schemeClr val="bg1">
                    <a:lumMod val="50000"/>
                  </a:schemeClr>
                </a:solidFill>
                <a:latin typeface="+mj-lt"/>
              </a:rPr>
              <a:t>Identify all related papers in press or submitted elsewhere</a:t>
            </a:r>
          </a:p>
        </p:txBody>
      </p:sp>
    </p:spTree>
    <p:extLst>
      <p:ext uri="{BB962C8B-B14F-4D97-AF65-F5344CB8AC3E}">
        <p14:creationId xmlns:p14="http://schemas.microsoft.com/office/powerpoint/2010/main" val="273936476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NZ" b="1" dirty="0" smtClean="0"/>
              <a:t>1. Introduction to the </a:t>
            </a:r>
            <a:r>
              <a:rPr lang="en-NZ" b="1" i="1" dirty="0" smtClean="0"/>
              <a:t>Nature </a:t>
            </a:r>
            <a:r>
              <a:rPr lang="en-NZ" b="1" dirty="0" smtClean="0"/>
              <a:t>Research Journals</a:t>
            </a:r>
            <a:br>
              <a:rPr lang="en-NZ" b="1" dirty="0" smtClean="0"/>
            </a:br>
            <a:r>
              <a:rPr lang="en-NZ" b="1" dirty="0" smtClean="0">
                <a:solidFill>
                  <a:srgbClr val="CEDBE0"/>
                </a:solidFill>
              </a:rPr>
              <a:t/>
            </a:r>
            <a:br>
              <a:rPr lang="en-NZ" b="1" dirty="0" smtClean="0">
                <a:solidFill>
                  <a:srgbClr val="CEDBE0"/>
                </a:solidFill>
              </a:rPr>
            </a:br>
            <a:r>
              <a:rPr lang="en-NZ" b="1" dirty="0" smtClean="0">
                <a:solidFill>
                  <a:srgbClr val="CEDBE0"/>
                </a:solidFill>
              </a:rPr>
              <a:t>2. The editorial process at a </a:t>
            </a:r>
            <a:r>
              <a:rPr lang="en-NZ" b="1" i="1" dirty="0" smtClean="0">
                <a:solidFill>
                  <a:srgbClr val="CEDBE0"/>
                </a:solidFill>
              </a:rPr>
              <a:t>Nature </a:t>
            </a:r>
            <a:r>
              <a:rPr lang="en-NZ" b="1" dirty="0" smtClean="0">
                <a:solidFill>
                  <a:srgbClr val="CEDBE0"/>
                </a:solidFill>
              </a:rPr>
              <a:t>Research Journal</a:t>
            </a:r>
            <a:r>
              <a:rPr lang="en-NZ" b="1" dirty="0" smtClean="0"/>
              <a:t/>
            </a:r>
            <a:br>
              <a:rPr lang="en-NZ" b="1" dirty="0" smtClean="0"/>
            </a:br>
            <a:r>
              <a:rPr lang="en-NZ" b="1" dirty="0" smtClean="0"/>
              <a:t/>
            </a:r>
            <a:br>
              <a:rPr lang="en-NZ" b="1" dirty="0" smtClean="0"/>
            </a:br>
            <a:r>
              <a:rPr lang="en-NZ" b="1" dirty="0" smtClean="0">
                <a:solidFill>
                  <a:srgbClr val="CEDBE0"/>
                </a:solidFill>
              </a:rPr>
              <a:t>3. The role of scientific publishers</a:t>
            </a:r>
            <a:br>
              <a:rPr lang="en-NZ" b="1" dirty="0" smtClean="0">
                <a:solidFill>
                  <a:srgbClr val="CEDBE0"/>
                </a:solidFill>
              </a:rPr>
            </a:br>
            <a:r>
              <a:rPr lang="en-NZ" b="1" dirty="0" smtClean="0"/>
              <a:t/>
            </a:r>
            <a:br>
              <a:rPr lang="en-NZ" b="1" dirty="0" smtClean="0"/>
            </a:br>
            <a:r>
              <a:rPr lang="en-NZ" b="1" dirty="0" smtClean="0">
                <a:solidFill>
                  <a:srgbClr val="CEDBE0"/>
                </a:solidFill>
              </a:rPr>
              <a:t>4. Conclusive remarks</a:t>
            </a:r>
            <a:endParaRPr lang="en-GB" b="1" dirty="0">
              <a:solidFill>
                <a:srgbClr val="CEDBE0"/>
              </a:solidFill>
            </a:endParaRPr>
          </a:p>
        </p:txBody>
      </p:sp>
    </p:spTree>
    <p:extLst>
      <p:ext uri="{BB962C8B-B14F-4D97-AF65-F5344CB8AC3E}">
        <p14:creationId xmlns:p14="http://schemas.microsoft.com/office/powerpoint/2010/main" val="8651260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nline_submit.jpg"/>
          <p:cNvPicPr>
            <a:picLocks noChangeAspect="1"/>
          </p:cNvPicPr>
          <p:nvPr/>
        </p:nvPicPr>
        <p:blipFill>
          <a:blip r:embed="rId3"/>
          <a:stretch>
            <a:fillRect/>
          </a:stretch>
        </p:blipFill>
        <p:spPr>
          <a:xfrm>
            <a:off x="273000" y="0"/>
            <a:ext cx="9360000" cy="13232323"/>
          </a:xfrm>
          <a:prstGeom prst="rect">
            <a:avLst/>
          </a:prstGeom>
        </p:spPr>
      </p:pic>
    </p:spTree>
    <p:extLst>
      <p:ext uri="{BB962C8B-B14F-4D97-AF65-F5344CB8AC3E}">
        <p14:creationId xmlns:p14="http://schemas.microsoft.com/office/powerpoint/2010/main" val="170764800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825500" y="538163"/>
            <a:ext cx="8239126" cy="370558"/>
          </a:xfrm>
        </p:spPr>
        <p:txBody>
          <a:bodyPr/>
          <a:lstStyle/>
          <a:p>
            <a:r>
              <a:rPr lang="en-GB" b="1" dirty="0" smtClean="0"/>
              <a:t>The editorial process at a </a:t>
            </a:r>
            <a:r>
              <a:rPr lang="en-GB" b="1" i="1" dirty="0" smtClean="0"/>
              <a:t>Nature </a:t>
            </a:r>
            <a:r>
              <a:rPr lang="en-GB" b="1" dirty="0" smtClean="0"/>
              <a:t>Research Journal</a:t>
            </a:r>
            <a:endParaRPr lang="en-GB" b="1" dirty="0"/>
          </a:p>
        </p:txBody>
      </p:sp>
      <p:sp>
        <p:nvSpPr>
          <p:cNvPr id="10" name="Text Placeholder 6"/>
          <p:cNvSpPr txBox="1">
            <a:spLocks/>
          </p:cNvSpPr>
          <p:nvPr/>
        </p:nvSpPr>
        <p:spPr>
          <a:xfrm>
            <a:off x="825500" y="1080000"/>
            <a:ext cx="8239126" cy="4693592"/>
          </a:xfrm>
          <a:prstGeom prst="rect">
            <a:avLst/>
          </a:prstGeom>
        </p:spPr>
        <p:txBody>
          <a:bodyPr>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lvl="2"/>
            <a:r>
              <a:rPr lang="en-US" sz="2400" b="1" dirty="0" smtClean="0">
                <a:solidFill>
                  <a:srgbClr val="183641"/>
                </a:solidFill>
                <a:latin typeface="+mj-lt"/>
              </a:rPr>
              <a:t>First decision </a:t>
            </a:r>
            <a:r>
              <a:rPr lang="en-US" sz="2400" dirty="0" smtClean="0">
                <a:solidFill>
                  <a:srgbClr val="183641"/>
                </a:solidFill>
                <a:latin typeface="+mj-lt"/>
              </a:rPr>
              <a:t>(reject or send out for peer review) within one week (as far as possible)</a:t>
            </a:r>
          </a:p>
          <a:p>
            <a:pPr lvl="2"/>
            <a:r>
              <a:rPr lang="en-US" sz="2400" dirty="0" smtClean="0">
                <a:solidFill>
                  <a:srgbClr val="183641"/>
                </a:solidFill>
                <a:latin typeface="+mj-lt"/>
              </a:rPr>
              <a:t>An editor </a:t>
            </a:r>
            <a:r>
              <a:rPr lang="en-US" sz="2400" b="1" dirty="0" smtClean="0">
                <a:solidFill>
                  <a:srgbClr val="183641"/>
                </a:solidFill>
                <a:latin typeface="+mj-lt"/>
              </a:rPr>
              <a:t>reads </a:t>
            </a:r>
            <a:r>
              <a:rPr lang="en-US" sz="2400" dirty="0" smtClean="0">
                <a:solidFill>
                  <a:srgbClr val="183641"/>
                </a:solidFill>
                <a:latin typeface="+mj-lt"/>
              </a:rPr>
              <a:t>the manuscript; often </a:t>
            </a:r>
            <a:r>
              <a:rPr lang="en-US" sz="2400" b="1" dirty="0" smtClean="0">
                <a:solidFill>
                  <a:srgbClr val="183641"/>
                </a:solidFill>
                <a:latin typeface="+mj-lt"/>
              </a:rPr>
              <a:t>discusses </a:t>
            </a:r>
            <a:r>
              <a:rPr lang="en-US" sz="2400" dirty="0" smtClean="0">
                <a:solidFill>
                  <a:srgbClr val="183641"/>
                </a:solidFill>
                <a:latin typeface="+mj-lt"/>
              </a:rPr>
              <a:t>manuscripts with other editors; sometimes informally consults an </a:t>
            </a:r>
            <a:r>
              <a:rPr lang="en-US" sz="2400" b="1" dirty="0" smtClean="0">
                <a:solidFill>
                  <a:srgbClr val="183641"/>
                </a:solidFill>
                <a:latin typeface="+mj-lt"/>
              </a:rPr>
              <a:t>expert</a:t>
            </a:r>
            <a:endParaRPr lang="en-US" sz="2400" dirty="0" smtClean="0">
              <a:solidFill>
                <a:srgbClr val="183641"/>
              </a:solidFill>
              <a:latin typeface="+mj-lt"/>
            </a:endParaRPr>
          </a:p>
          <a:p>
            <a:pPr lvl="2"/>
            <a:r>
              <a:rPr lang="en-US" sz="2400" dirty="0" smtClean="0">
                <a:solidFill>
                  <a:srgbClr val="183641"/>
                </a:solidFill>
                <a:latin typeface="+mj-lt"/>
              </a:rPr>
              <a:t>Typical </a:t>
            </a:r>
            <a:r>
              <a:rPr lang="en-US" sz="2400" b="1" dirty="0" smtClean="0">
                <a:solidFill>
                  <a:srgbClr val="183641"/>
                </a:solidFill>
                <a:latin typeface="+mj-lt"/>
              </a:rPr>
              <a:t>editorial checks</a:t>
            </a:r>
            <a:r>
              <a:rPr lang="en-US" sz="2400" dirty="0" smtClean="0">
                <a:solidFill>
                  <a:srgbClr val="183641"/>
                </a:solidFill>
                <a:latin typeface="+mj-lt"/>
              </a:rPr>
              <a:t>:</a:t>
            </a:r>
          </a:p>
          <a:p>
            <a:pPr lvl="3"/>
            <a:r>
              <a:rPr lang="en-US" sz="2400" dirty="0" smtClean="0">
                <a:solidFill>
                  <a:schemeClr val="bg1">
                    <a:lumMod val="50000"/>
                  </a:schemeClr>
                </a:solidFill>
                <a:latin typeface="+mj-lt"/>
              </a:rPr>
              <a:t>What is the novelty of the claims?</a:t>
            </a:r>
          </a:p>
          <a:p>
            <a:pPr lvl="3"/>
            <a:r>
              <a:rPr lang="en-US" sz="2400" dirty="0" smtClean="0">
                <a:solidFill>
                  <a:schemeClr val="bg1">
                    <a:lumMod val="50000"/>
                  </a:schemeClr>
                </a:solidFill>
                <a:latin typeface="+mj-lt"/>
              </a:rPr>
              <a:t>How well do the data support the claims?</a:t>
            </a:r>
          </a:p>
          <a:p>
            <a:pPr lvl="3"/>
            <a:r>
              <a:rPr lang="en-US" sz="2400" dirty="0" smtClean="0">
                <a:solidFill>
                  <a:schemeClr val="bg1">
                    <a:lumMod val="50000"/>
                  </a:schemeClr>
                </a:solidFill>
                <a:latin typeface="+mj-lt"/>
              </a:rPr>
              <a:t>Is the work of interest beyond the specialist community?</a:t>
            </a:r>
          </a:p>
          <a:p>
            <a:pPr lvl="2"/>
            <a:r>
              <a:rPr lang="en-US" sz="2400" dirty="0" smtClean="0">
                <a:solidFill>
                  <a:srgbClr val="183641"/>
                </a:solidFill>
                <a:latin typeface="+mj-lt"/>
              </a:rPr>
              <a:t>Decision is to a great extent based on </a:t>
            </a:r>
            <a:r>
              <a:rPr lang="en-US" sz="2400" b="1" dirty="0" smtClean="0">
                <a:solidFill>
                  <a:srgbClr val="183641"/>
                </a:solidFill>
                <a:latin typeface="+mj-lt"/>
              </a:rPr>
              <a:t>editor expertise</a:t>
            </a:r>
            <a:br>
              <a:rPr lang="en-US" sz="2400" b="1" dirty="0" smtClean="0">
                <a:solidFill>
                  <a:srgbClr val="183641"/>
                </a:solidFill>
                <a:latin typeface="+mj-lt"/>
              </a:rPr>
            </a:br>
            <a:r>
              <a:rPr lang="en-US" sz="2400" dirty="0" smtClean="0">
                <a:solidFill>
                  <a:schemeClr val="accent2"/>
                </a:solidFill>
                <a:latin typeface="+mj-lt"/>
              </a:rPr>
              <a:t>A</a:t>
            </a:r>
            <a:r>
              <a:rPr lang="en-US" sz="2400" i="1" dirty="0" smtClean="0">
                <a:solidFill>
                  <a:schemeClr val="accent2"/>
                </a:solidFill>
                <a:latin typeface="+mj-lt"/>
              </a:rPr>
              <a:t> Nature Physics</a:t>
            </a:r>
            <a:r>
              <a:rPr lang="en-US" sz="2400" dirty="0" smtClean="0">
                <a:solidFill>
                  <a:schemeClr val="accent2"/>
                </a:solidFill>
                <a:latin typeface="+mj-lt"/>
              </a:rPr>
              <a:t> editor reads about 400 papers year</a:t>
            </a:r>
            <a:r>
              <a:rPr lang="en-US" sz="2400" baseline="30000" dirty="0" smtClean="0">
                <a:solidFill>
                  <a:schemeClr val="accent2"/>
                </a:solidFill>
                <a:latin typeface="+mj-lt"/>
              </a:rPr>
              <a:t>–1</a:t>
            </a:r>
            <a:endParaRPr lang="en-US" sz="2400" dirty="0" smtClean="0">
              <a:solidFill>
                <a:schemeClr val="accent2"/>
              </a:solidFill>
              <a:latin typeface="+mj-lt"/>
            </a:endParaRPr>
          </a:p>
          <a:p>
            <a:pPr lvl="2"/>
            <a:r>
              <a:rPr lang="en-US" sz="2400" dirty="0" smtClean="0">
                <a:solidFill>
                  <a:srgbClr val="183641"/>
                </a:solidFill>
                <a:latin typeface="+mj-lt"/>
              </a:rPr>
              <a:t>When in </a:t>
            </a:r>
            <a:r>
              <a:rPr lang="en-US" sz="2400" b="1" dirty="0" smtClean="0">
                <a:solidFill>
                  <a:srgbClr val="183641"/>
                </a:solidFill>
                <a:latin typeface="+mj-lt"/>
              </a:rPr>
              <a:t>doubt</a:t>
            </a:r>
            <a:r>
              <a:rPr lang="en-US" sz="2400" dirty="0" smtClean="0">
                <a:solidFill>
                  <a:srgbClr val="183641"/>
                </a:solidFill>
                <a:latin typeface="+mj-lt"/>
              </a:rPr>
              <a:t>, send it out!</a:t>
            </a:r>
          </a:p>
        </p:txBody>
      </p:sp>
    </p:spTree>
    <p:extLst>
      <p:ext uri="{BB962C8B-B14F-4D97-AF65-F5344CB8AC3E}">
        <p14:creationId xmlns:p14="http://schemas.microsoft.com/office/powerpoint/2010/main" val="341185271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oup 91"/>
          <p:cNvGrpSpPr/>
          <p:nvPr/>
        </p:nvGrpSpPr>
        <p:grpSpPr>
          <a:xfrm>
            <a:off x="113717" y="1080000"/>
            <a:ext cx="9678568" cy="4386968"/>
            <a:chOff x="151200" y="738169"/>
            <a:chExt cx="8934063" cy="4386968"/>
          </a:xfrm>
        </p:grpSpPr>
        <p:sp>
          <p:nvSpPr>
            <p:cNvPr id="12" name="Rounded Rectangle 11"/>
            <p:cNvSpPr>
              <a:spLocks noChangeArrowheads="1"/>
            </p:cNvSpPr>
            <p:nvPr/>
          </p:nvSpPr>
          <p:spPr bwMode="auto">
            <a:xfrm>
              <a:off x="151200" y="1863550"/>
              <a:ext cx="1447800" cy="1676400"/>
            </a:xfrm>
            <a:prstGeom prst="roundRect">
              <a:avLst>
                <a:gd name="adj" fmla="val 16667"/>
              </a:avLst>
            </a:prstGeom>
            <a:solidFill>
              <a:srgbClr val="C6D9F1"/>
            </a:solidFill>
            <a:ln w="38100">
              <a:solidFill>
                <a:srgbClr val="0000FF"/>
              </a:solidFill>
              <a:round/>
              <a:headEnd/>
              <a:tailEnd/>
            </a:ln>
            <a:effectLst>
              <a:outerShdw blurRad="63500" dist="23000" dir="5400000" rotWithShape="0">
                <a:srgbClr val="000000">
                  <a:alpha val="34999"/>
                </a:srgbClr>
              </a:outerShdw>
            </a:effectLst>
          </p:spPr>
          <p:txBody>
            <a:bodyPr anchor="ctr"/>
            <a:lstStyle/>
            <a:p>
              <a:pPr algn="ctr">
                <a:defRPr/>
              </a:pPr>
              <a:r>
                <a:rPr lang="en-US" baseline="0" dirty="0" smtClean="0">
                  <a:latin typeface="+mn-lt"/>
                  <a:ea typeface="+mn-ea"/>
                  <a:cs typeface="+mn-cs"/>
                </a:rPr>
                <a:t>Submission</a:t>
              </a:r>
              <a:endParaRPr lang="en-US" baseline="0" dirty="0">
                <a:latin typeface="+mn-lt"/>
                <a:ea typeface="+mn-ea"/>
                <a:cs typeface="+mn-cs"/>
              </a:endParaRPr>
            </a:p>
          </p:txBody>
        </p:sp>
        <p:sp>
          <p:nvSpPr>
            <p:cNvPr id="13" name="Rounded Rectangle 12"/>
            <p:cNvSpPr>
              <a:spLocks noChangeArrowheads="1"/>
            </p:cNvSpPr>
            <p:nvPr/>
          </p:nvSpPr>
          <p:spPr bwMode="auto">
            <a:xfrm>
              <a:off x="1980600" y="2126280"/>
              <a:ext cx="1447800" cy="1143000"/>
            </a:xfrm>
            <a:prstGeom prst="roundRect">
              <a:avLst>
                <a:gd name="adj" fmla="val 16667"/>
              </a:avLst>
            </a:prstGeom>
            <a:solidFill>
              <a:schemeClr val="bg1"/>
            </a:solidFill>
            <a:ln w="38100">
              <a:solidFill>
                <a:srgbClr val="FF0000"/>
              </a:solidFill>
              <a:round/>
              <a:headEnd/>
              <a:tailEnd/>
            </a:ln>
            <a:effectLst>
              <a:outerShdw blurRad="63500" dist="23000" dir="5400000" rotWithShape="0">
                <a:srgbClr val="000000">
                  <a:alpha val="34999"/>
                </a:srgbClr>
              </a:outerShdw>
            </a:effectLst>
          </p:spPr>
          <p:txBody>
            <a:bodyPr anchor="ctr"/>
            <a:lstStyle/>
            <a:p>
              <a:pPr algn="ctr">
                <a:defRPr/>
              </a:pPr>
              <a:r>
                <a:rPr lang="en-US" baseline="0" dirty="0">
                  <a:latin typeface="+mn-lt"/>
                  <a:ea typeface="+mn-ea"/>
                  <a:cs typeface="+mn-cs"/>
                </a:rPr>
                <a:t>Editorial decision</a:t>
              </a:r>
            </a:p>
          </p:txBody>
        </p:sp>
        <p:sp>
          <p:nvSpPr>
            <p:cNvPr id="14" name="Rounded Rectangle 13"/>
            <p:cNvSpPr>
              <a:spLocks noChangeArrowheads="1"/>
            </p:cNvSpPr>
            <p:nvPr/>
          </p:nvSpPr>
          <p:spPr bwMode="auto">
            <a:xfrm>
              <a:off x="3810000" y="2126280"/>
              <a:ext cx="1447800" cy="1143000"/>
            </a:xfrm>
            <a:prstGeom prst="roundRect">
              <a:avLst>
                <a:gd name="adj" fmla="val 16667"/>
              </a:avLst>
            </a:prstGeom>
            <a:solidFill>
              <a:srgbClr val="CCFFCC"/>
            </a:solidFill>
            <a:ln w="38100">
              <a:solidFill>
                <a:srgbClr val="008000"/>
              </a:solidFill>
              <a:round/>
              <a:headEnd/>
              <a:tailEnd/>
            </a:ln>
            <a:effectLst>
              <a:outerShdw blurRad="63500" dist="23000" dir="5400000" rotWithShape="0">
                <a:srgbClr val="000000">
                  <a:alpha val="34999"/>
                </a:srgbClr>
              </a:outerShdw>
            </a:effectLst>
          </p:spPr>
          <p:txBody>
            <a:bodyPr anchor="ctr"/>
            <a:lstStyle/>
            <a:p>
              <a:pPr algn="ctr">
                <a:defRPr/>
              </a:pPr>
              <a:r>
                <a:rPr lang="en-US" baseline="0" dirty="0">
                  <a:latin typeface="+mn-lt"/>
                  <a:ea typeface="+mn-ea"/>
                  <a:cs typeface="+mn-cs"/>
                </a:rPr>
                <a:t>Peer</a:t>
              </a:r>
              <a:r>
                <a:rPr lang="en-US" baseline="0" dirty="0" smtClean="0">
                  <a:latin typeface="+mn-lt"/>
                  <a:ea typeface="+mn-ea"/>
                  <a:cs typeface="+mn-cs"/>
                </a:rPr>
                <a:t> review</a:t>
              </a:r>
              <a:endParaRPr lang="en-US" baseline="0" dirty="0">
                <a:latin typeface="+mn-lt"/>
                <a:ea typeface="+mn-ea"/>
                <a:cs typeface="+mn-cs"/>
              </a:endParaRPr>
            </a:p>
          </p:txBody>
        </p:sp>
        <p:sp>
          <p:nvSpPr>
            <p:cNvPr id="15" name="Rounded Rectangle 14"/>
            <p:cNvSpPr>
              <a:spLocks noChangeArrowheads="1"/>
            </p:cNvSpPr>
            <p:nvPr/>
          </p:nvSpPr>
          <p:spPr bwMode="auto">
            <a:xfrm>
              <a:off x="5638800" y="2126280"/>
              <a:ext cx="1447800" cy="1143000"/>
            </a:xfrm>
            <a:prstGeom prst="roundRect">
              <a:avLst>
                <a:gd name="adj" fmla="val 16667"/>
              </a:avLst>
            </a:prstGeom>
            <a:solidFill>
              <a:schemeClr val="bg1"/>
            </a:solidFill>
            <a:ln w="38100">
              <a:solidFill>
                <a:srgbClr val="FF0000"/>
              </a:solidFill>
              <a:round/>
              <a:headEnd/>
              <a:tailEnd/>
            </a:ln>
            <a:effectLst>
              <a:outerShdw blurRad="63500" dist="23000" dir="5400000" rotWithShape="0">
                <a:srgbClr val="000000">
                  <a:alpha val="34999"/>
                </a:srgbClr>
              </a:outerShdw>
            </a:effectLst>
          </p:spPr>
          <p:txBody>
            <a:bodyPr anchor="ctr"/>
            <a:lstStyle/>
            <a:p>
              <a:pPr algn="ctr">
                <a:defRPr/>
              </a:pPr>
              <a:r>
                <a:rPr lang="en-US" baseline="0" dirty="0">
                  <a:latin typeface="+mn-lt"/>
                  <a:ea typeface="+mn-ea"/>
                  <a:cs typeface="+mn-cs"/>
                </a:rPr>
                <a:t>Editorial decision</a:t>
              </a:r>
            </a:p>
          </p:txBody>
        </p:sp>
        <p:cxnSp>
          <p:nvCxnSpPr>
            <p:cNvPr id="17" name="Straight Arrow Connector 16"/>
            <p:cNvCxnSpPr>
              <a:cxnSpLocks noChangeShapeType="1"/>
            </p:cNvCxnSpPr>
            <p:nvPr/>
          </p:nvCxnSpPr>
          <p:spPr bwMode="auto">
            <a:xfrm>
              <a:off x="3428400" y="2698574"/>
              <a:ext cx="381600" cy="1588"/>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8" name="Straight Arrow Connector 17"/>
            <p:cNvCxnSpPr>
              <a:cxnSpLocks noChangeShapeType="1"/>
            </p:cNvCxnSpPr>
            <p:nvPr/>
          </p:nvCxnSpPr>
          <p:spPr bwMode="auto">
            <a:xfrm>
              <a:off x="5257800" y="2694604"/>
              <a:ext cx="381000" cy="1588"/>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8" name="Straight Arrow Connector 27"/>
            <p:cNvCxnSpPr>
              <a:cxnSpLocks noChangeShapeType="1"/>
              <a:endCxn id="14" idx="2"/>
            </p:cNvCxnSpPr>
            <p:nvPr/>
          </p:nvCxnSpPr>
          <p:spPr bwMode="auto">
            <a:xfrm rot="5400000" flipH="1" flipV="1">
              <a:off x="3606369" y="4196812"/>
              <a:ext cx="1855063" cy="1588"/>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9" name="Straight Connector 28"/>
            <p:cNvCxnSpPr>
              <a:cxnSpLocks noChangeShapeType="1"/>
            </p:cNvCxnSpPr>
            <p:nvPr/>
          </p:nvCxnSpPr>
          <p:spPr bwMode="auto">
            <a:xfrm>
              <a:off x="4533900" y="5122755"/>
              <a:ext cx="4551363" cy="1588"/>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0" name="Straight Connector 29"/>
            <p:cNvCxnSpPr>
              <a:cxnSpLocks noChangeShapeType="1"/>
            </p:cNvCxnSpPr>
            <p:nvPr/>
          </p:nvCxnSpPr>
          <p:spPr bwMode="auto">
            <a:xfrm rot="5400000" flipH="1" flipV="1">
              <a:off x="7604754" y="3651769"/>
              <a:ext cx="2941971" cy="2"/>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1" name="Straight Connector 30"/>
            <p:cNvCxnSpPr>
              <a:cxnSpLocks noChangeShapeType="1"/>
            </p:cNvCxnSpPr>
            <p:nvPr/>
          </p:nvCxnSpPr>
          <p:spPr bwMode="auto">
            <a:xfrm rot="10800000" flipV="1">
              <a:off x="8915400" y="2180784"/>
              <a:ext cx="161925"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2" name="Straight Connector 31"/>
            <p:cNvCxnSpPr>
              <a:cxnSpLocks noChangeShapeType="1"/>
            </p:cNvCxnSpPr>
            <p:nvPr/>
          </p:nvCxnSpPr>
          <p:spPr bwMode="auto">
            <a:xfrm rot="10800000" flipV="1">
              <a:off x="8915400" y="3214776"/>
              <a:ext cx="161925" cy="0"/>
            </a:xfrm>
            <a:prstGeom prst="line">
              <a:avLst/>
            </a:prstGeom>
            <a:noFill/>
            <a:ln w="254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 name="Rounded Rectangle 7"/>
            <p:cNvSpPr>
              <a:spLocks noChangeArrowheads="1"/>
            </p:cNvSpPr>
            <p:nvPr/>
          </p:nvSpPr>
          <p:spPr bwMode="auto">
            <a:xfrm>
              <a:off x="7467600" y="786792"/>
              <a:ext cx="1447800" cy="720000"/>
            </a:xfrm>
            <a:prstGeom prst="roundRect">
              <a:avLst>
                <a:gd name="adj" fmla="val 16667"/>
              </a:avLst>
            </a:prstGeom>
            <a:solidFill>
              <a:srgbClr val="CCFFCC"/>
            </a:solidFill>
            <a:ln w="38100">
              <a:solidFill>
                <a:srgbClr val="008000"/>
              </a:solidFill>
              <a:round/>
              <a:headEnd/>
              <a:tailEnd/>
            </a:ln>
            <a:effectLst>
              <a:outerShdw blurRad="63500" dist="23000" dir="5400000" rotWithShape="0">
                <a:srgbClr val="000000">
                  <a:alpha val="34999"/>
                </a:srgbClr>
              </a:outerShdw>
            </a:effectLst>
          </p:spPr>
          <p:txBody>
            <a:bodyPr anchor="ctr"/>
            <a:lstStyle/>
            <a:p>
              <a:pPr algn="ctr">
                <a:defRPr/>
              </a:pPr>
              <a:r>
                <a:rPr lang="en-US" baseline="0" dirty="0">
                  <a:latin typeface="+mn-lt"/>
                  <a:ea typeface="+mn-ea"/>
                  <a:cs typeface="+mn-cs"/>
                </a:rPr>
                <a:t>Accept</a:t>
              </a:r>
            </a:p>
          </p:txBody>
        </p:sp>
        <p:sp>
          <p:nvSpPr>
            <p:cNvPr id="9" name="Rounded Rectangle 8"/>
            <p:cNvSpPr>
              <a:spLocks noChangeArrowheads="1"/>
            </p:cNvSpPr>
            <p:nvPr/>
          </p:nvSpPr>
          <p:spPr bwMode="auto">
            <a:xfrm>
              <a:off x="7467600" y="1820784"/>
              <a:ext cx="1447800" cy="720000"/>
            </a:xfrm>
            <a:prstGeom prst="roundRect">
              <a:avLst>
                <a:gd name="adj" fmla="val 16667"/>
              </a:avLst>
            </a:prstGeom>
            <a:solidFill>
              <a:srgbClr val="CCFFCC"/>
            </a:solidFill>
            <a:ln w="38100">
              <a:solidFill>
                <a:srgbClr val="008000"/>
              </a:solidFill>
              <a:round/>
              <a:headEnd/>
              <a:tailEnd/>
            </a:ln>
            <a:effectLst>
              <a:outerShdw blurRad="63500" dist="23000" dir="5400000" rotWithShape="0">
                <a:srgbClr val="000000">
                  <a:alpha val="34999"/>
                </a:srgbClr>
              </a:outerShdw>
            </a:effectLst>
          </p:spPr>
          <p:txBody>
            <a:bodyPr anchor="ctr"/>
            <a:lstStyle/>
            <a:p>
              <a:pPr algn="ctr">
                <a:defRPr/>
              </a:pPr>
              <a:r>
                <a:rPr lang="en-US" baseline="0" dirty="0" smtClean="0">
                  <a:latin typeface="+mn-lt"/>
                  <a:ea typeface="+mn-ea"/>
                  <a:cs typeface="+mn-cs"/>
                </a:rPr>
                <a:t>Reject</a:t>
              </a:r>
              <a:br>
                <a:rPr lang="en-US" baseline="0" dirty="0" smtClean="0">
                  <a:latin typeface="+mn-lt"/>
                  <a:ea typeface="+mn-ea"/>
                  <a:cs typeface="+mn-cs"/>
                </a:rPr>
              </a:br>
              <a:r>
                <a:rPr lang="en-US" sz="1600" dirty="0" smtClean="0">
                  <a:latin typeface="+mn-lt"/>
                  <a:ea typeface="+mn-ea"/>
                  <a:cs typeface="+mn-cs"/>
                </a:rPr>
                <a:t>minor revision</a:t>
              </a:r>
              <a:endParaRPr lang="en-US" sz="1600" baseline="0" dirty="0">
                <a:latin typeface="+mn-lt"/>
                <a:ea typeface="+mn-ea"/>
                <a:cs typeface="+mn-cs"/>
              </a:endParaRPr>
            </a:p>
          </p:txBody>
        </p:sp>
        <p:sp>
          <p:nvSpPr>
            <p:cNvPr id="10" name="Rounded Rectangle 9"/>
            <p:cNvSpPr>
              <a:spLocks noChangeArrowheads="1"/>
            </p:cNvSpPr>
            <p:nvPr/>
          </p:nvSpPr>
          <p:spPr bwMode="auto">
            <a:xfrm>
              <a:off x="7467600" y="2854776"/>
              <a:ext cx="1447800" cy="720000"/>
            </a:xfrm>
            <a:prstGeom prst="roundRect">
              <a:avLst>
                <a:gd name="adj" fmla="val 16667"/>
              </a:avLst>
            </a:prstGeom>
            <a:solidFill>
              <a:srgbClr val="CCFFCC"/>
            </a:solidFill>
            <a:ln w="38100">
              <a:solidFill>
                <a:srgbClr val="008000"/>
              </a:solidFill>
              <a:round/>
              <a:headEnd/>
              <a:tailEnd/>
            </a:ln>
            <a:effectLst>
              <a:outerShdw blurRad="63500" dist="23000" dir="5400000" rotWithShape="0">
                <a:srgbClr val="000000">
                  <a:alpha val="34999"/>
                </a:srgbClr>
              </a:outerShdw>
            </a:effectLst>
          </p:spPr>
          <p:txBody>
            <a:bodyPr anchor="ctr"/>
            <a:lstStyle/>
            <a:p>
              <a:pPr algn="ctr">
                <a:defRPr/>
              </a:pPr>
              <a:r>
                <a:rPr lang="en-US" baseline="0" dirty="0" smtClean="0">
                  <a:latin typeface="+mn-lt"/>
                  <a:ea typeface="+mn-ea"/>
                  <a:cs typeface="+mn-cs"/>
                </a:rPr>
                <a:t>Reject</a:t>
              </a:r>
              <a:r>
                <a:rPr lang="en-US" dirty="0" smtClean="0"/>
                <a:t/>
              </a:r>
              <a:br>
                <a:rPr lang="en-US" dirty="0" smtClean="0"/>
              </a:br>
              <a:r>
                <a:rPr lang="en-US" sz="1600" baseline="0" dirty="0" smtClean="0">
                  <a:latin typeface="+mn-lt"/>
                  <a:ea typeface="+mn-ea"/>
                  <a:cs typeface="+mn-cs"/>
                </a:rPr>
                <a:t>major revision</a:t>
              </a:r>
              <a:endParaRPr lang="en-US" sz="1600" baseline="0" dirty="0">
                <a:latin typeface="+mn-lt"/>
                <a:ea typeface="+mn-ea"/>
                <a:cs typeface="+mn-cs"/>
              </a:endParaRPr>
            </a:p>
          </p:txBody>
        </p:sp>
        <p:sp>
          <p:nvSpPr>
            <p:cNvPr id="64" name="Rounded Rectangle 63"/>
            <p:cNvSpPr>
              <a:spLocks noChangeArrowheads="1"/>
            </p:cNvSpPr>
            <p:nvPr/>
          </p:nvSpPr>
          <p:spPr bwMode="auto">
            <a:xfrm>
              <a:off x="7467600" y="3888767"/>
              <a:ext cx="1447800" cy="720000"/>
            </a:xfrm>
            <a:prstGeom prst="roundRect">
              <a:avLst>
                <a:gd name="adj" fmla="val 16667"/>
              </a:avLst>
            </a:prstGeom>
            <a:solidFill>
              <a:srgbClr val="CCFFCC"/>
            </a:solidFill>
            <a:ln w="38100">
              <a:solidFill>
                <a:srgbClr val="008000"/>
              </a:solidFill>
              <a:round/>
              <a:headEnd/>
              <a:tailEnd/>
            </a:ln>
            <a:effectLst>
              <a:outerShdw blurRad="63500" dist="23000" dir="5400000" rotWithShape="0">
                <a:srgbClr val="000000">
                  <a:alpha val="34999"/>
                </a:srgbClr>
              </a:outerShdw>
            </a:effectLst>
          </p:spPr>
          <p:txBody>
            <a:bodyPr anchor="ctr"/>
            <a:lstStyle/>
            <a:p>
              <a:pPr algn="ctr">
                <a:defRPr/>
              </a:pPr>
              <a:r>
                <a:rPr lang="en-US" baseline="0" dirty="0" smtClean="0">
                  <a:latin typeface="+mn-lt"/>
                  <a:ea typeface="+mn-ea"/>
                  <a:cs typeface="+mn-cs"/>
                </a:rPr>
                <a:t>Reject</a:t>
              </a:r>
              <a:endParaRPr lang="en-US" baseline="0" dirty="0">
                <a:latin typeface="+mn-lt"/>
                <a:ea typeface="+mn-ea"/>
                <a:cs typeface="+mn-cs"/>
              </a:endParaRPr>
            </a:p>
          </p:txBody>
        </p:sp>
        <p:cxnSp>
          <p:nvCxnSpPr>
            <p:cNvPr id="19" name="Straight Arrow Connector 18"/>
            <p:cNvCxnSpPr>
              <a:cxnSpLocks noChangeShapeType="1"/>
              <a:stCxn id="15" idx="3"/>
              <a:endCxn id="8" idx="1"/>
            </p:cNvCxnSpPr>
            <p:nvPr/>
          </p:nvCxnSpPr>
          <p:spPr bwMode="auto">
            <a:xfrm flipV="1">
              <a:off x="7086600" y="1146792"/>
              <a:ext cx="381000" cy="1550988"/>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0" name="Straight Arrow Connector 19"/>
            <p:cNvCxnSpPr>
              <a:cxnSpLocks noChangeShapeType="1"/>
              <a:stCxn id="15" idx="3"/>
              <a:endCxn id="9" idx="1"/>
            </p:cNvCxnSpPr>
            <p:nvPr/>
          </p:nvCxnSpPr>
          <p:spPr bwMode="auto">
            <a:xfrm flipV="1">
              <a:off x="7086600" y="2180784"/>
              <a:ext cx="381000" cy="516996"/>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1" name="Straight Arrow Connector 20"/>
            <p:cNvCxnSpPr>
              <a:cxnSpLocks noChangeShapeType="1"/>
              <a:endCxn id="64" idx="1"/>
            </p:cNvCxnSpPr>
            <p:nvPr/>
          </p:nvCxnSpPr>
          <p:spPr bwMode="auto">
            <a:xfrm rot="16200000" flipH="1">
              <a:off x="6502004" y="3283170"/>
              <a:ext cx="1550191" cy="381001"/>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2" name="Straight Arrow Connector 21"/>
            <p:cNvCxnSpPr>
              <a:cxnSpLocks noChangeShapeType="1"/>
              <a:stCxn id="15" idx="3"/>
              <a:endCxn id="10" idx="1"/>
            </p:cNvCxnSpPr>
            <p:nvPr/>
          </p:nvCxnSpPr>
          <p:spPr bwMode="auto">
            <a:xfrm>
              <a:off x="7086600" y="2697780"/>
              <a:ext cx="381000" cy="516996"/>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9" name="Rounded Rectangle 88"/>
            <p:cNvSpPr>
              <a:spLocks noChangeArrowheads="1"/>
            </p:cNvSpPr>
            <p:nvPr/>
          </p:nvSpPr>
          <p:spPr bwMode="auto">
            <a:xfrm>
              <a:off x="3407811" y="738169"/>
              <a:ext cx="804378" cy="408623"/>
            </a:xfrm>
            <a:prstGeom prst="roundRect">
              <a:avLst>
                <a:gd name="adj" fmla="val 16667"/>
              </a:avLst>
            </a:prstGeom>
            <a:solidFill>
              <a:srgbClr val="CCFFCC"/>
            </a:solidFill>
            <a:ln w="38100">
              <a:solidFill>
                <a:srgbClr val="008000"/>
              </a:solidFill>
              <a:round/>
              <a:headEnd/>
              <a:tailEnd/>
            </a:ln>
            <a:effectLst>
              <a:outerShdw blurRad="63500" dist="23000" dir="5400000" rotWithShape="0">
                <a:srgbClr val="000000">
                  <a:alpha val="34999"/>
                </a:srgbClr>
              </a:outerShdw>
            </a:effectLst>
          </p:spPr>
          <p:txBody>
            <a:bodyPr wrap="none" anchor="ctr">
              <a:spAutoFit/>
            </a:bodyPr>
            <a:lstStyle/>
            <a:p>
              <a:pPr algn="ctr">
                <a:defRPr/>
              </a:pPr>
              <a:r>
                <a:rPr lang="en-US" dirty="0" smtClean="0"/>
                <a:t>Reject</a:t>
              </a:r>
              <a:endParaRPr lang="en-US" baseline="30000" dirty="0">
                <a:latin typeface="+mn-lt"/>
                <a:ea typeface="+mn-ea"/>
                <a:cs typeface="+mn-cs"/>
              </a:endParaRPr>
            </a:p>
          </p:txBody>
        </p:sp>
        <p:cxnSp>
          <p:nvCxnSpPr>
            <p:cNvPr id="88" name="Straight Arrow Connector 87"/>
            <p:cNvCxnSpPr>
              <a:cxnSpLocks noChangeShapeType="1"/>
            </p:cNvCxnSpPr>
            <p:nvPr/>
          </p:nvCxnSpPr>
          <p:spPr bwMode="auto">
            <a:xfrm flipV="1">
              <a:off x="3428400" y="1149174"/>
              <a:ext cx="381000" cy="1550988"/>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0" name="Straight Arrow Connector 89"/>
            <p:cNvCxnSpPr>
              <a:cxnSpLocks noChangeShapeType="1"/>
            </p:cNvCxnSpPr>
            <p:nvPr/>
          </p:nvCxnSpPr>
          <p:spPr bwMode="auto">
            <a:xfrm>
              <a:off x="1599000" y="2700162"/>
              <a:ext cx="381600" cy="1588"/>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33" name="Title 4"/>
          <p:cNvSpPr>
            <a:spLocks noGrp="1"/>
          </p:cNvSpPr>
          <p:nvPr>
            <p:ph type="title"/>
          </p:nvPr>
        </p:nvSpPr>
        <p:spPr>
          <a:xfrm>
            <a:off x="825500" y="538163"/>
            <a:ext cx="8239126" cy="370558"/>
          </a:xfrm>
        </p:spPr>
        <p:txBody>
          <a:bodyPr/>
          <a:lstStyle/>
          <a:p>
            <a:r>
              <a:rPr lang="en-GB" b="1" dirty="0" smtClean="0"/>
              <a:t>The editorial process at a </a:t>
            </a:r>
            <a:r>
              <a:rPr lang="en-GB" b="1" i="1" dirty="0" smtClean="0"/>
              <a:t>Nature </a:t>
            </a:r>
            <a:r>
              <a:rPr lang="en-GB" b="1" dirty="0" smtClean="0"/>
              <a:t>Research Journal</a:t>
            </a:r>
            <a:endParaRPr lang="en-GB" b="1" dirty="0"/>
          </a:p>
        </p:txBody>
      </p:sp>
    </p:spTree>
    <p:extLst>
      <p:ext uri="{BB962C8B-B14F-4D97-AF65-F5344CB8AC3E}">
        <p14:creationId xmlns:p14="http://schemas.microsoft.com/office/powerpoint/2010/main" val="2114779709"/>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825500" y="538163"/>
            <a:ext cx="8239126" cy="370558"/>
          </a:xfrm>
        </p:spPr>
        <p:txBody>
          <a:bodyPr/>
          <a:lstStyle/>
          <a:p>
            <a:r>
              <a:rPr lang="en-GB" b="1" dirty="0" smtClean="0"/>
              <a:t>Referees at a </a:t>
            </a:r>
            <a:r>
              <a:rPr lang="en-GB" b="1" i="1" dirty="0" smtClean="0"/>
              <a:t>Nature </a:t>
            </a:r>
            <a:r>
              <a:rPr lang="en-GB" b="1" dirty="0" smtClean="0"/>
              <a:t>Research Journal</a:t>
            </a:r>
            <a:endParaRPr lang="en-GB" b="1" dirty="0"/>
          </a:p>
        </p:txBody>
      </p:sp>
      <p:sp>
        <p:nvSpPr>
          <p:cNvPr id="7" name="Text Placeholder 6"/>
          <p:cNvSpPr txBox="1">
            <a:spLocks/>
          </p:cNvSpPr>
          <p:nvPr/>
        </p:nvSpPr>
        <p:spPr>
          <a:xfrm>
            <a:off x="825500" y="1080000"/>
            <a:ext cx="8239126" cy="5016757"/>
          </a:xfrm>
          <a:prstGeom prst="rect">
            <a:avLst/>
          </a:prstGeom>
        </p:spPr>
        <p:txBody>
          <a:bodyPr>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lvl="2">
              <a:spcAft>
                <a:spcPts val="1200"/>
              </a:spcAft>
            </a:pPr>
            <a:r>
              <a:rPr lang="en-US" sz="2400" dirty="0" smtClean="0">
                <a:solidFill>
                  <a:srgbClr val="183641"/>
                </a:solidFill>
                <a:latin typeface="+mj-lt"/>
              </a:rPr>
              <a:t>We </a:t>
            </a:r>
            <a:r>
              <a:rPr lang="en-US" sz="2400" b="1" dirty="0" smtClean="0">
                <a:solidFill>
                  <a:srgbClr val="183641"/>
                </a:solidFill>
                <a:latin typeface="+mj-lt"/>
              </a:rPr>
              <a:t>hand-pick </a:t>
            </a:r>
            <a:r>
              <a:rPr lang="en-US" sz="2400" dirty="0" smtClean="0">
                <a:solidFill>
                  <a:srgbClr val="183641"/>
                </a:solidFill>
                <a:latin typeface="+mj-lt"/>
              </a:rPr>
              <a:t>referees on a paper-by-paper basis</a:t>
            </a:r>
          </a:p>
          <a:p>
            <a:pPr lvl="2">
              <a:spcAft>
                <a:spcPts val="1200"/>
              </a:spcAft>
            </a:pPr>
            <a:r>
              <a:rPr lang="en-US" sz="2400" dirty="0" smtClean="0">
                <a:solidFill>
                  <a:srgbClr val="183641"/>
                </a:solidFill>
                <a:latin typeface="+mj-lt"/>
              </a:rPr>
              <a:t>We aim for </a:t>
            </a:r>
            <a:r>
              <a:rPr lang="en-US" sz="2400" b="1" dirty="0" smtClean="0">
                <a:solidFill>
                  <a:srgbClr val="183641"/>
                </a:solidFill>
                <a:latin typeface="+mj-lt"/>
              </a:rPr>
              <a:t>2 – 4 referees </a:t>
            </a:r>
            <a:r>
              <a:rPr lang="en-US" sz="2400" dirty="0" smtClean="0">
                <a:solidFill>
                  <a:srgbClr val="183641"/>
                </a:solidFill>
                <a:latin typeface="+mj-lt"/>
              </a:rPr>
              <a:t>per paper</a:t>
            </a:r>
          </a:p>
          <a:p>
            <a:pPr lvl="2">
              <a:spcAft>
                <a:spcPts val="1200"/>
              </a:spcAft>
            </a:pPr>
            <a:r>
              <a:rPr lang="en-US" sz="2400" dirty="0" smtClean="0">
                <a:solidFill>
                  <a:srgbClr val="183641"/>
                </a:solidFill>
                <a:latin typeface="+mj-lt"/>
              </a:rPr>
              <a:t>We try to use a referee </a:t>
            </a:r>
            <a:r>
              <a:rPr lang="en-US" sz="2400" b="1" dirty="0" smtClean="0">
                <a:solidFill>
                  <a:srgbClr val="183641"/>
                </a:solidFill>
                <a:latin typeface="+mj-lt"/>
              </a:rPr>
              <a:t>not more than once or twice a year </a:t>
            </a:r>
            <a:r>
              <a:rPr lang="en-US" sz="2400" dirty="0" smtClean="0">
                <a:solidFill>
                  <a:srgbClr val="183641"/>
                </a:solidFill>
                <a:latin typeface="+mj-lt"/>
              </a:rPr>
              <a:t>— no clique-forming (we also appreciate that scientists are busy!)</a:t>
            </a:r>
          </a:p>
          <a:p>
            <a:pPr lvl="2">
              <a:spcAft>
                <a:spcPts val="1200"/>
              </a:spcAft>
            </a:pPr>
            <a:r>
              <a:rPr lang="en-US" sz="2400" dirty="0" smtClean="0">
                <a:solidFill>
                  <a:srgbClr val="183641"/>
                </a:solidFill>
                <a:latin typeface="+mj-lt"/>
              </a:rPr>
              <a:t>Continuously </a:t>
            </a:r>
            <a:r>
              <a:rPr lang="en-US" sz="2400" b="1" dirty="0" smtClean="0">
                <a:solidFill>
                  <a:srgbClr val="183641"/>
                </a:solidFill>
                <a:latin typeface="+mj-lt"/>
              </a:rPr>
              <a:t>expanding pool </a:t>
            </a:r>
            <a:r>
              <a:rPr lang="en-US" sz="2400" dirty="0" smtClean="0">
                <a:solidFill>
                  <a:srgbClr val="183641"/>
                </a:solidFill>
                <a:latin typeface="+mj-lt"/>
              </a:rPr>
              <a:t>of referees</a:t>
            </a:r>
          </a:p>
          <a:p>
            <a:pPr lvl="2">
              <a:spcAft>
                <a:spcPts val="1200"/>
              </a:spcAft>
            </a:pPr>
            <a:r>
              <a:rPr lang="en-US" sz="2400" dirty="0" smtClean="0">
                <a:solidFill>
                  <a:srgbClr val="183641"/>
                </a:solidFill>
                <a:latin typeface="+mj-lt"/>
              </a:rPr>
              <a:t>Referee </a:t>
            </a:r>
            <a:r>
              <a:rPr lang="en-US" sz="2400" b="1" dirty="0" smtClean="0">
                <a:solidFill>
                  <a:srgbClr val="183641"/>
                </a:solidFill>
                <a:latin typeface="+mj-lt"/>
              </a:rPr>
              <a:t>qualities</a:t>
            </a:r>
            <a:r>
              <a:rPr lang="en-US" sz="2400" dirty="0" smtClean="0">
                <a:solidFill>
                  <a:srgbClr val="183641"/>
                </a:solidFill>
                <a:latin typeface="+mj-lt"/>
              </a:rPr>
              <a:t>:</a:t>
            </a:r>
          </a:p>
          <a:p>
            <a:pPr lvl="3">
              <a:spcAft>
                <a:spcPts val="1200"/>
              </a:spcAft>
            </a:pPr>
            <a:r>
              <a:rPr lang="en-US" sz="2400" dirty="0" smtClean="0">
                <a:solidFill>
                  <a:schemeClr val="bg1">
                    <a:lumMod val="50000"/>
                  </a:schemeClr>
                </a:solidFill>
                <a:latin typeface="+mj-lt"/>
              </a:rPr>
              <a:t>Technical expertise and experience in the field</a:t>
            </a:r>
          </a:p>
          <a:p>
            <a:pPr lvl="3">
              <a:spcAft>
                <a:spcPts val="1200"/>
              </a:spcAft>
            </a:pPr>
            <a:r>
              <a:rPr lang="en-US" sz="2400" dirty="0" smtClean="0">
                <a:solidFill>
                  <a:schemeClr val="bg1">
                    <a:lumMod val="50000"/>
                  </a:schemeClr>
                </a:solidFill>
                <a:latin typeface="+mj-lt"/>
              </a:rPr>
              <a:t>Broad overview</a:t>
            </a:r>
          </a:p>
          <a:p>
            <a:pPr lvl="3">
              <a:spcAft>
                <a:spcPts val="1200"/>
              </a:spcAft>
            </a:pPr>
            <a:r>
              <a:rPr lang="en-US" sz="2400" dirty="0" smtClean="0">
                <a:solidFill>
                  <a:schemeClr val="bg1">
                    <a:lumMod val="50000"/>
                  </a:schemeClr>
                </a:solidFill>
                <a:latin typeface="+mj-lt"/>
              </a:rPr>
              <a:t>Reliability (2-week turnover time)</a:t>
            </a:r>
            <a:endParaRPr lang="en-US" sz="2400" dirty="0" smtClean="0">
              <a:solidFill>
                <a:srgbClr val="183641"/>
              </a:solidFill>
              <a:latin typeface="+mj-lt"/>
            </a:endParaRPr>
          </a:p>
          <a:p>
            <a:pPr lvl="2">
              <a:spcAft>
                <a:spcPts val="1200"/>
              </a:spcAft>
            </a:pPr>
            <a:r>
              <a:rPr lang="en-US" sz="2400" dirty="0" smtClean="0">
                <a:solidFill>
                  <a:srgbClr val="183641"/>
                </a:solidFill>
                <a:latin typeface="+mj-lt"/>
              </a:rPr>
              <a:t>Referee </a:t>
            </a:r>
            <a:r>
              <a:rPr lang="en-US" sz="2400" b="1" dirty="0" smtClean="0">
                <a:solidFill>
                  <a:srgbClr val="183641"/>
                </a:solidFill>
                <a:latin typeface="+mj-lt"/>
              </a:rPr>
              <a:t>reports </a:t>
            </a:r>
            <a:r>
              <a:rPr lang="en-US" sz="2400" dirty="0" smtClean="0">
                <a:solidFill>
                  <a:srgbClr val="183641"/>
                </a:solidFill>
                <a:latin typeface="+mj-lt"/>
              </a:rPr>
              <a:t>should be fair, clear, detailed and constructive</a:t>
            </a:r>
            <a:endParaRPr lang="en-US" sz="2400" dirty="0" smtClean="0">
              <a:solidFill>
                <a:schemeClr val="bg1">
                  <a:lumMod val="50000"/>
                </a:schemeClr>
              </a:solidFill>
              <a:latin typeface="+mj-lt"/>
            </a:endParaRPr>
          </a:p>
        </p:txBody>
      </p:sp>
    </p:spTree>
    <p:extLst>
      <p:ext uri="{BB962C8B-B14F-4D97-AF65-F5344CB8AC3E}">
        <p14:creationId xmlns:p14="http://schemas.microsoft.com/office/powerpoint/2010/main" val="39467329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3">
            <a:extLst>
              <a:ext uri="{28A0092B-C50C-407E-A947-70E740481C1C}">
                <a14:useLocalDpi xmlns:a14="http://schemas.microsoft.com/office/drawing/2010/main" val="0"/>
              </a:ext>
            </a:extLst>
          </a:blip>
          <a:stretch>
            <a:fillRect/>
          </a:stretch>
        </p:blipFill>
        <p:spPr>
          <a:xfrm>
            <a:off x="1348740" y="1229423"/>
            <a:ext cx="7208520" cy="4399154"/>
          </a:xfrm>
          <a:prstGeom prst="rect">
            <a:avLst/>
          </a:prstGeom>
        </p:spPr>
      </p:pic>
      <p:sp>
        <p:nvSpPr>
          <p:cNvPr id="6" name="Title 4"/>
          <p:cNvSpPr>
            <a:spLocks noGrp="1"/>
          </p:cNvSpPr>
          <p:nvPr>
            <p:ph type="title"/>
          </p:nvPr>
        </p:nvSpPr>
        <p:spPr>
          <a:xfrm>
            <a:off x="825500" y="538163"/>
            <a:ext cx="8239126" cy="370558"/>
          </a:xfrm>
        </p:spPr>
        <p:txBody>
          <a:bodyPr/>
          <a:lstStyle/>
          <a:p>
            <a:r>
              <a:rPr lang="en-GB" b="1" dirty="0" smtClean="0"/>
              <a:t>Referees at </a:t>
            </a:r>
            <a:r>
              <a:rPr lang="en-GB" b="1" i="1" dirty="0" smtClean="0"/>
              <a:t>Nature Physics</a:t>
            </a:r>
            <a:r>
              <a:rPr lang="en-GB" b="1" dirty="0" smtClean="0"/>
              <a:t> (March 2005 – September 2015)</a:t>
            </a:r>
            <a:endParaRPr lang="en-GB" b="1" dirty="0"/>
          </a:p>
        </p:txBody>
      </p:sp>
    </p:spTree>
    <p:extLst>
      <p:ext uri="{BB962C8B-B14F-4D97-AF65-F5344CB8AC3E}">
        <p14:creationId xmlns:p14="http://schemas.microsoft.com/office/powerpoint/2010/main" val="14016389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25500" y="538163"/>
            <a:ext cx="8239126" cy="370558"/>
          </a:xfrm>
        </p:spPr>
        <p:txBody>
          <a:bodyPr/>
          <a:lstStyle/>
          <a:p>
            <a:r>
              <a:rPr lang="en-GB" b="1" dirty="0" smtClean="0"/>
              <a:t>Decisions after review</a:t>
            </a:r>
            <a:endParaRPr lang="en-GB" b="1" dirty="0"/>
          </a:p>
        </p:txBody>
      </p:sp>
      <p:sp>
        <p:nvSpPr>
          <p:cNvPr id="6" name="Text Placeholder 6"/>
          <p:cNvSpPr txBox="1">
            <a:spLocks/>
          </p:cNvSpPr>
          <p:nvPr/>
        </p:nvSpPr>
        <p:spPr>
          <a:xfrm>
            <a:off x="825500" y="1080000"/>
            <a:ext cx="8239126" cy="4985980"/>
          </a:xfrm>
          <a:prstGeom prst="rect">
            <a:avLst/>
          </a:prstGeom>
        </p:spPr>
        <p:txBody>
          <a:bodyPr>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lvl="2"/>
            <a:r>
              <a:rPr lang="en-US" sz="2400" dirty="0" smtClean="0">
                <a:solidFill>
                  <a:srgbClr val="183641"/>
                </a:solidFill>
                <a:latin typeface="+mj-lt"/>
              </a:rPr>
              <a:t>Editors make a decision (Accept, Reject – minor revision, Reject – major revision, Reject) based on the </a:t>
            </a:r>
            <a:r>
              <a:rPr lang="en-US" sz="2400" b="1" dirty="0" smtClean="0">
                <a:solidFill>
                  <a:srgbClr val="183641"/>
                </a:solidFill>
                <a:latin typeface="+mj-lt"/>
              </a:rPr>
              <a:t>referee reports</a:t>
            </a:r>
          </a:p>
          <a:p>
            <a:pPr lvl="3"/>
            <a:r>
              <a:rPr lang="en-US" sz="2400" dirty="0" smtClean="0">
                <a:solidFill>
                  <a:schemeClr val="bg1">
                    <a:lumMod val="50000"/>
                  </a:schemeClr>
                </a:solidFill>
                <a:latin typeface="+mj-lt"/>
              </a:rPr>
              <a:t>We ask referees to comment on the merits of a paper and its technical correctness — not whether they think the paper should be published in our journal or not</a:t>
            </a:r>
          </a:p>
          <a:p>
            <a:pPr lvl="3"/>
            <a:r>
              <a:rPr lang="en-US" sz="2400" dirty="0" smtClean="0">
                <a:solidFill>
                  <a:schemeClr val="bg1">
                    <a:lumMod val="50000"/>
                  </a:schemeClr>
                </a:solidFill>
                <a:latin typeface="+mj-lt"/>
              </a:rPr>
              <a:t>We don’t count votes!</a:t>
            </a:r>
            <a:endParaRPr lang="en-US" sz="2400" dirty="0" smtClean="0">
              <a:solidFill>
                <a:srgbClr val="183641"/>
              </a:solidFill>
              <a:latin typeface="+mj-lt"/>
            </a:endParaRPr>
          </a:p>
          <a:p>
            <a:pPr lvl="2"/>
            <a:r>
              <a:rPr lang="en-US" sz="2400" dirty="0" smtClean="0">
                <a:solidFill>
                  <a:srgbClr val="183641"/>
                </a:solidFill>
                <a:latin typeface="+mj-lt"/>
              </a:rPr>
              <a:t>Revisions must make </a:t>
            </a:r>
            <a:r>
              <a:rPr lang="en-US" sz="2400" b="1" dirty="0" smtClean="0">
                <a:solidFill>
                  <a:srgbClr val="183641"/>
                </a:solidFill>
                <a:latin typeface="+mj-lt"/>
              </a:rPr>
              <a:t>substantial progress </a:t>
            </a:r>
            <a:r>
              <a:rPr lang="en-US" sz="2400" dirty="0" smtClean="0">
                <a:solidFill>
                  <a:srgbClr val="183641"/>
                </a:solidFill>
                <a:latin typeface="+mj-lt"/>
              </a:rPr>
              <a:t>towards justifying publication</a:t>
            </a:r>
          </a:p>
          <a:p>
            <a:pPr lvl="2"/>
            <a:r>
              <a:rPr lang="en-US" sz="2400" dirty="0" smtClean="0">
                <a:solidFill>
                  <a:srgbClr val="183641"/>
                </a:solidFill>
                <a:latin typeface="+mj-lt"/>
              </a:rPr>
              <a:t>In borderline cases we try to </a:t>
            </a:r>
            <a:r>
              <a:rPr lang="en-US" sz="2400" b="1" dirty="0" smtClean="0">
                <a:solidFill>
                  <a:srgbClr val="183641"/>
                </a:solidFill>
                <a:latin typeface="+mj-lt"/>
              </a:rPr>
              <a:t>avoid multiple rounds of review </a:t>
            </a:r>
            <a:r>
              <a:rPr lang="en-US" sz="2400" dirty="0" smtClean="0">
                <a:solidFill>
                  <a:srgbClr val="183641"/>
                </a:solidFill>
                <a:latin typeface="+mj-lt"/>
              </a:rPr>
              <a:t>— almost good enough is not good enough…</a:t>
            </a:r>
          </a:p>
          <a:p>
            <a:pPr lvl="2"/>
            <a:r>
              <a:rPr lang="en-US" sz="2400" dirty="0" smtClean="0">
                <a:solidFill>
                  <a:srgbClr val="183641"/>
                </a:solidFill>
                <a:latin typeface="+mj-lt"/>
              </a:rPr>
              <a:t>We can be </a:t>
            </a:r>
            <a:r>
              <a:rPr lang="en-US" sz="2400" b="1" dirty="0" smtClean="0">
                <a:solidFill>
                  <a:srgbClr val="183641"/>
                </a:solidFill>
                <a:latin typeface="+mj-lt"/>
              </a:rPr>
              <a:t>patient </a:t>
            </a:r>
            <a:r>
              <a:rPr lang="en-US" sz="2400" dirty="0" smtClean="0">
                <a:solidFill>
                  <a:srgbClr val="183641"/>
                </a:solidFill>
                <a:latin typeface="+mj-lt"/>
              </a:rPr>
              <a:t>and wait for extra work to be completed</a:t>
            </a:r>
          </a:p>
          <a:p>
            <a:pPr lvl="2"/>
            <a:r>
              <a:rPr lang="en-US" sz="2400" dirty="0" smtClean="0">
                <a:solidFill>
                  <a:srgbClr val="183641"/>
                </a:solidFill>
                <a:latin typeface="+mj-lt"/>
              </a:rPr>
              <a:t>Editors take </a:t>
            </a:r>
            <a:r>
              <a:rPr lang="en-US" sz="2400" b="1" dirty="0" smtClean="0">
                <a:solidFill>
                  <a:srgbClr val="183641"/>
                </a:solidFill>
                <a:latin typeface="+mj-lt"/>
              </a:rPr>
              <a:t>ultimate responsibility </a:t>
            </a:r>
            <a:r>
              <a:rPr lang="en-US" sz="2400" dirty="0" smtClean="0">
                <a:solidFill>
                  <a:srgbClr val="183641"/>
                </a:solidFill>
                <a:latin typeface="+mj-lt"/>
              </a:rPr>
              <a:t>for decisions</a:t>
            </a:r>
            <a:endParaRPr lang="en-US" sz="2400" dirty="0" smtClean="0">
              <a:solidFill>
                <a:schemeClr val="bg1">
                  <a:lumMod val="50000"/>
                </a:schemeClr>
              </a:solidFill>
              <a:latin typeface="+mj-lt"/>
            </a:endParaRPr>
          </a:p>
        </p:txBody>
      </p:sp>
    </p:spTree>
    <p:extLst>
      <p:ext uri="{BB962C8B-B14F-4D97-AF65-F5344CB8AC3E}">
        <p14:creationId xmlns:p14="http://schemas.microsoft.com/office/powerpoint/2010/main" val="77472672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25500" y="538163"/>
            <a:ext cx="8239126" cy="370558"/>
          </a:xfrm>
        </p:spPr>
        <p:txBody>
          <a:bodyPr/>
          <a:lstStyle/>
          <a:p>
            <a:r>
              <a:rPr lang="en-GB" b="1" dirty="0" smtClean="0"/>
              <a:t>Resubmitting</a:t>
            </a:r>
            <a:endParaRPr lang="en-GB" b="1" dirty="0"/>
          </a:p>
        </p:txBody>
      </p:sp>
      <p:sp>
        <p:nvSpPr>
          <p:cNvPr id="6" name="Text Placeholder 6"/>
          <p:cNvSpPr txBox="1">
            <a:spLocks/>
          </p:cNvSpPr>
          <p:nvPr/>
        </p:nvSpPr>
        <p:spPr>
          <a:xfrm>
            <a:off x="825500" y="1080000"/>
            <a:ext cx="8239126" cy="3508653"/>
          </a:xfrm>
          <a:prstGeom prst="rect">
            <a:avLst/>
          </a:prstGeom>
        </p:spPr>
        <p:txBody>
          <a:bodyPr>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lvl="2">
              <a:spcAft>
                <a:spcPts val="1200"/>
              </a:spcAft>
            </a:pPr>
            <a:r>
              <a:rPr lang="en-US" sz="2400" dirty="0" smtClean="0">
                <a:solidFill>
                  <a:srgbClr val="183641"/>
                </a:solidFill>
                <a:latin typeface="+mj-lt"/>
              </a:rPr>
              <a:t>If invited to resubmit, only do so after you have addressed </a:t>
            </a:r>
            <a:r>
              <a:rPr lang="en-US" sz="2400" b="1" dirty="0" smtClean="0">
                <a:solidFill>
                  <a:srgbClr val="183641"/>
                </a:solidFill>
                <a:latin typeface="+mj-lt"/>
              </a:rPr>
              <a:t>all of the referees’ comments</a:t>
            </a:r>
          </a:p>
          <a:p>
            <a:pPr lvl="2">
              <a:spcAft>
                <a:spcPts val="1200"/>
              </a:spcAft>
            </a:pPr>
            <a:r>
              <a:rPr lang="en-US" sz="2400" dirty="0" smtClean="0">
                <a:solidFill>
                  <a:srgbClr val="183641"/>
                </a:solidFill>
                <a:latin typeface="+mj-lt"/>
              </a:rPr>
              <a:t>If </a:t>
            </a:r>
            <a:r>
              <a:rPr lang="en-US" sz="2400" b="1" dirty="0" smtClean="0">
                <a:solidFill>
                  <a:srgbClr val="183641"/>
                </a:solidFill>
                <a:latin typeface="+mj-lt"/>
              </a:rPr>
              <a:t>extra work </a:t>
            </a:r>
            <a:r>
              <a:rPr lang="en-US" sz="2400" dirty="0" smtClean="0">
                <a:solidFill>
                  <a:srgbClr val="183641"/>
                </a:solidFill>
                <a:latin typeface="+mj-lt"/>
              </a:rPr>
              <a:t>was requested, don’t try to argue your way out of it!</a:t>
            </a:r>
          </a:p>
          <a:p>
            <a:pPr lvl="2">
              <a:spcAft>
                <a:spcPts val="1200"/>
              </a:spcAft>
            </a:pPr>
            <a:r>
              <a:rPr lang="en-US" sz="2400" dirty="0" smtClean="0">
                <a:solidFill>
                  <a:srgbClr val="183641"/>
                </a:solidFill>
                <a:latin typeface="+mj-lt"/>
              </a:rPr>
              <a:t>Be </a:t>
            </a:r>
            <a:r>
              <a:rPr lang="en-US" sz="2400" b="1" dirty="0" smtClean="0">
                <a:solidFill>
                  <a:srgbClr val="183641"/>
                </a:solidFill>
                <a:latin typeface="+mj-lt"/>
              </a:rPr>
              <a:t>professional </a:t>
            </a:r>
            <a:r>
              <a:rPr lang="en-US" sz="2400" dirty="0" smtClean="0">
                <a:solidFill>
                  <a:srgbClr val="183641"/>
                </a:solidFill>
                <a:latin typeface="+mj-lt"/>
              </a:rPr>
              <a:t>and </a:t>
            </a:r>
            <a:r>
              <a:rPr lang="en-US" sz="2400" b="1" dirty="0" smtClean="0">
                <a:solidFill>
                  <a:srgbClr val="183641"/>
                </a:solidFill>
                <a:latin typeface="+mj-lt"/>
              </a:rPr>
              <a:t>respectful </a:t>
            </a:r>
            <a:r>
              <a:rPr lang="en-US" sz="2400" dirty="0" smtClean="0">
                <a:solidFill>
                  <a:srgbClr val="183641"/>
                </a:solidFill>
                <a:latin typeface="+mj-lt"/>
              </a:rPr>
              <a:t>— our referees are your peers and colleagues</a:t>
            </a:r>
          </a:p>
          <a:p>
            <a:pPr lvl="2">
              <a:spcAft>
                <a:spcPts val="1200"/>
              </a:spcAft>
            </a:pPr>
            <a:r>
              <a:rPr lang="en-US" sz="2400" dirty="0" smtClean="0">
                <a:solidFill>
                  <a:srgbClr val="183641"/>
                </a:solidFill>
                <a:latin typeface="+mj-lt"/>
              </a:rPr>
              <a:t>If a referee has </a:t>
            </a:r>
            <a:r>
              <a:rPr lang="en-US" sz="2400" b="1" dirty="0" smtClean="0">
                <a:solidFill>
                  <a:srgbClr val="183641"/>
                </a:solidFill>
                <a:latin typeface="+mj-lt"/>
              </a:rPr>
              <a:t>misunderstood </a:t>
            </a:r>
            <a:r>
              <a:rPr lang="en-US" sz="2400" dirty="0" smtClean="0">
                <a:solidFill>
                  <a:srgbClr val="183641"/>
                </a:solidFill>
                <a:latin typeface="+mj-lt"/>
              </a:rPr>
              <a:t>or failed to appreciate the significance of your work, that may be not his/her fault alone</a:t>
            </a:r>
          </a:p>
        </p:txBody>
      </p:sp>
    </p:spTree>
    <p:extLst>
      <p:ext uri="{BB962C8B-B14F-4D97-AF65-F5344CB8AC3E}">
        <p14:creationId xmlns:p14="http://schemas.microsoft.com/office/powerpoint/2010/main" val="1617103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journal_header_NCOMMS75.jpg"/>
          <p:cNvPicPr>
            <a:picLocks noChangeAspect="1"/>
          </p:cNvPicPr>
          <p:nvPr/>
        </p:nvPicPr>
        <p:blipFill>
          <a:blip r:embed="rId2"/>
          <a:stretch>
            <a:fillRect/>
          </a:stretch>
        </p:blipFill>
        <p:spPr>
          <a:xfrm>
            <a:off x="3405285" y="4770000"/>
            <a:ext cx="5483194" cy="900000"/>
          </a:xfrm>
          <a:prstGeom prst="rect">
            <a:avLst/>
          </a:prstGeom>
        </p:spPr>
      </p:pic>
      <p:pic>
        <p:nvPicPr>
          <p:cNvPr id="34" name="Picture 33" descr="largecoverNPHYS2.gif"/>
          <p:cNvPicPr>
            <a:picLocks noChangeAspect="1"/>
          </p:cNvPicPr>
          <p:nvPr/>
        </p:nvPicPr>
        <p:blipFill>
          <a:blip r:embed="rId3"/>
          <a:stretch>
            <a:fillRect/>
          </a:stretch>
        </p:blipFill>
        <p:spPr>
          <a:xfrm>
            <a:off x="1017521" y="4320000"/>
            <a:ext cx="1370243" cy="1800000"/>
          </a:xfrm>
          <a:prstGeom prst="rect">
            <a:avLst/>
          </a:prstGeom>
        </p:spPr>
      </p:pic>
      <p:sp>
        <p:nvSpPr>
          <p:cNvPr id="13" name="Title 4"/>
          <p:cNvSpPr>
            <a:spLocks noGrp="1"/>
          </p:cNvSpPr>
          <p:nvPr>
            <p:ph type="title"/>
          </p:nvPr>
        </p:nvSpPr>
        <p:spPr>
          <a:xfrm>
            <a:off x="825500" y="538163"/>
            <a:ext cx="8239126" cy="370558"/>
          </a:xfrm>
        </p:spPr>
        <p:txBody>
          <a:bodyPr/>
          <a:lstStyle/>
          <a:p>
            <a:r>
              <a:rPr lang="en-GB" b="1" dirty="0" smtClean="0"/>
              <a:t>Manuscript transfer</a:t>
            </a:r>
            <a:endParaRPr lang="en-GB" b="1" dirty="0"/>
          </a:p>
        </p:txBody>
      </p:sp>
      <p:sp>
        <p:nvSpPr>
          <p:cNvPr id="14" name="Text Placeholder 6"/>
          <p:cNvSpPr txBox="1">
            <a:spLocks/>
          </p:cNvSpPr>
          <p:nvPr/>
        </p:nvSpPr>
        <p:spPr>
          <a:xfrm>
            <a:off x="825500" y="1080000"/>
            <a:ext cx="8239126" cy="3139321"/>
          </a:xfrm>
          <a:prstGeom prst="rect">
            <a:avLst/>
          </a:prstGeom>
        </p:spPr>
        <p:txBody>
          <a:bodyPr>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lvl="2">
              <a:spcAft>
                <a:spcPts val="1800"/>
              </a:spcAft>
            </a:pPr>
            <a:r>
              <a:rPr lang="en-US" sz="2400" dirty="0" smtClean="0">
                <a:solidFill>
                  <a:srgbClr val="183641"/>
                </a:solidFill>
                <a:latin typeface="+mj-lt"/>
              </a:rPr>
              <a:t>If </a:t>
            </a:r>
            <a:r>
              <a:rPr lang="en-US" sz="2400" b="1" dirty="0" smtClean="0">
                <a:solidFill>
                  <a:srgbClr val="183641"/>
                </a:solidFill>
                <a:latin typeface="+mj-lt"/>
              </a:rPr>
              <a:t>rejected </a:t>
            </a:r>
            <a:r>
              <a:rPr lang="en-US" sz="2400" dirty="0" smtClean="0">
                <a:solidFill>
                  <a:srgbClr val="183641"/>
                </a:solidFill>
                <a:latin typeface="+mj-lt"/>
              </a:rPr>
              <a:t>by </a:t>
            </a:r>
            <a:r>
              <a:rPr lang="en-US" sz="2400" i="1" dirty="0" smtClean="0">
                <a:solidFill>
                  <a:srgbClr val="183641"/>
                </a:solidFill>
                <a:latin typeface="+mj-lt"/>
              </a:rPr>
              <a:t>Nature Physics</a:t>
            </a:r>
            <a:r>
              <a:rPr lang="en-US" sz="2400" dirty="0" smtClean="0">
                <a:solidFill>
                  <a:srgbClr val="183641"/>
                </a:solidFill>
                <a:latin typeface="+mj-lt"/>
              </a:rPr>
              <a:t>, you can transfer your manuscript to another </a:t>
            </a:r>
            <a:r>
              <a:rPr lang="en-US" sz="2400" i="1" dirty="0" smtClean="0">
                <a:solidFill>
                  <a:srgbClr val="183641"/>
                </a:solidFill>
                <a:latin typeface="+mj-lt"/>
              </a:rPr>
              <a:t>Nature </a:t>
            </a:r>
            <a:r>
              <a:rPr lang="en-US" sz="2400" dirty="0" smtClean="0">
                <a:solidFill>
                  <a:srgbClr val="183641"/>
                </a:solidFill>
                <a:latin typeface="+mj-lt"/>
              </a:rPr>
              <a:t>Research Journal, </a:t>
            </a:r>
            <a:r>
              <a:rPr lang="en-US" sz="2400" i="1" dirty="0" smtClean="0">
                <a:solidFill>
                  <a:srgbClr val="183641"/>
                </a:solidFill>
                <a:latin typeface="+mj-lt"/>
              </a:rPr>
              <a:t>Nature Communications</a:t>
            </a:r>
            <a:r>
              <a:rPr lang="en-US" sz="2400" dirty="0" smtClean="0">
                <a:solidFill>
                  <a:srgbClr val="183641"/>
                </a:solidFill>
                <a:latin typeface="+mj-lt"/>
              </a:rPr>
              <a:t> or any other Springer Nature journal via a link provided</a:t>
            </a:r>
          </a:p>
          <a:p>
            <a:pPr lvl="2">
              <a:spcAft>
                <a:spcPts val="1800"/>
              </a:spcAft>
            </a:pPr>
            <a:r>
              <a:rPr lang="en-US" sz="2400" dirty="0" smtClean="0">
                <a:solidFill>
                  <a:srgbClr val="183641"/>
                </a:solidFill>
                <a:latin typeface="+mj-lt"/>
              </a:rPr>
              <a:t>You can choose to opt out of </a:t>
            </a:r>
            <a:r>
              <a:rPr lang="en-US" sz="2400" b="1" dirty="0" smtClean="0">
                <a:solidFill>
                  <a:srgbClr val="183641"/>
                </a:solidFill>
                <a:latin typeface="+mj-lt"/>
              </a:rPr>
              <a:t>inter-journal editorial consultations</a:t>
            </a:r>
          </a:p>
          <a:p>
            <a:pPr lvl="2">
              <a:spcAft>
                <a:spcPts val="1800"/>
              </a:spcAft>
            </a:pPr>
            <a:r>
              <a:rPr lang="en-US" sz="2400" i="1" dirty="0" smtClean="0">
                <a:solidFill>
                  <a:srgbClr val="183641"/>
                </a:solidFill>
                <a:latin typeface="+mj-lt"/>
              </a:rPr>
              <a:t>Nature</a:t>
            </a:r>
            <a:r>
              <a:rPr lang="en-US" sz="2400" dirty="0" smtClean="0">
                <a:solidFill>
                  <a:srgbClr val="183641"/>
                </a:solidFill>
                <a:latin typeface="+mj-lt"/>
              </a:rPr>
              <a:t> Research Journals and </a:t>
            </a:r>
            <a:r>
              <a:rPr lang="en-US" sz="2400" i="1" dirty="0" smtClean="0">
                <a:solidFill>
                  <a:srgbClr val="183641"/>
                </a:solidFill>
                <a:latin typeface="+mj-lt"/>
              </a:rPr>
              <a:t>Nature Communications</a:t>
            </a:r>
            <a:r>
              <a:rPr lang="en-US" sz="2400" dirty="0" smtClean="0">
                <a:solidFill>
                  <a:srgbClr val="183641"/>
                </a:solidFill>
                <a:latin typeface="+mj-lt"/>
              </a:rPr>
              <a:t> are </a:t>
            </a:r>
            <a:r>
              <a:rPr lang="en-US" sz="2400" b="1" dirty="0" smtClean="0">
                <a:solidFill>
                  <a:srgbClr val="183641"/>
                </a:solidFill>
                <a:latin typeface="+mj-lt"/>
              </a:rPr>
              <a:t>editorially independent</a:t>
            </a:r>
            <a:endParaRPr lang="en-US" sz="2400" b="1" i="1" dirty="0" smtClean="0">
              <a:solidFill>
                <a:srgbClr val="183641"/>
              </a:solidFill>
              <a:latin typeface="+mj-lt"/>
            </a:endParaRPr>
          </a:p>
        </p:txBody>
      </p:sp>
      <p:cxnSp>
        <p:nvCxnSpPr>
          <p:cNvPr id="15" name="Straight Arrow Connector 14"/>
          <p:cNvCxnSpPr/>
          <p:nvPr/>
        </p:nvCxnSpPr>
        <p:spPr>
          <a:xfrm flipV="1">
            <a:off x="2536524" y="5217496"/>
            <a:ext cx="720000" cy="5009"/>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64353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825500" y="538163"/>
            <a:ext cx="8239126" cy="370558"/>
          </a:xfrm>
        </p:spPr>
        <p:txBody>
          <a:bodyPr/>
          <a:lstStyle/>
          <a:p>
            <a:r>
              <a:rPr lang="en-GB" b="1" dirty="0" smtClean="0"/>
              <a:t>Unhappy about an editorial decision?</a:t>
            </a:r>
            <a:endParaRPr lang="en-GB" b="1" dirty="0"/>
          </a:p>
        </p:txBody>
      </p:sp>
      <p:sp>
        <p:nvSpPr>
          <p:cNvPr id="7" name="Text Placeholder 6"/>
          <p:cNvSpPr txBox="1">
            <a:spLocks/>
          </p:cNvSpPr>
          <p:nvPr/>
        </p:nvSpPr>
        <p:spPr>
          <a:xfrm>
            <a:off x="825500" y="1080000"/>
            <a:ext cx="8239126" cy="3877984"/>
          </a:xfrm>
          <a:prstGeom prst="rect">
            <a:avLst/>
          </a:prstGeom>
        </p:spPr>
        <p:txBody>
          <a:bodyPr>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lvl="2">
              <a:spcAft>
                <a:spcPts val="1200"/>
              </a:spcAft>
            </a:pPr>
            <a:r>
              <a:rPr lang="en-US" sz="2400" dirty="0" smtClean="0">
                <a:solidFill>
                  <a:srgbClr val="183641"/>
                </a:solidFill>
                <a:latin typeface="+mj-lt"/>
              </a:rPr>
              <a:t>If you think editors and/or referees have misunderstood (the importance of) your work, </a:t>
            </a:r>
            <a:r>
              <a:rPr lang="en-US" sz="2400" b="1" dirty="0" smtClean="0">
                <a:solidFill>
                  <a:srgbClr val="183641"/>
                </a:solidFill>
                <a:latin typeface="+mj-lt"/>
              </a:rPr>
              <a:t>we want to know </a:t>
            </a:r>
            <a:r>
              <a:rPr lang="en-US" sz="2400" dirty="0" smtClean="0">
                <a:solidFill>
                  <a:srgbClr val="183641"/>
                </a:solidFill>
                <a:latin typeface="+mj-lt"/>
              </a:rPr>
              <a:t>about it.  We do make mistakes!</a:t>
            </a:r>
          </a:p>
          <a:p>
            <a:pPr lvl="2">
              <a:spcAft>
                <a:spcPts val="1200"/>
              </a:spcAft>
            </a:pPr>
            <a:r>
              <a:rPr lang="en-US" sz="2400" dirty="0" smtClean="0">
                <a:solidFill>
                  <a:srgbClr val="183641"/>
                </a:solidFill>
                <a:latin typeface="+mj-lt"/>
              </a:rPr>
              <a:t>We will only alter our decision if we are </a:t>
            </a:r>
            <a:r>
              <a:rPr lang="en-US" sz="2400" b="1" dirty="0" smtClean="0">
                <a:solidFill>
                  <a:srgbClr val="183641"/>
                </a:solidFill>
                <a:latin typeface="+mj-lt"/>
              </a:rPr>
              <a:t>convinced </a:t>
            </a:r>
            <a:r>
              <a:rPr lang="en-US" sz="2400" dirty="0" smtClean="0">
                <a:solidFill>
                  <a:srgbClr val="183641"/>
                </a:solidFill>
                <a:latin typeface="+mj-lt"/>
              </a:rPr>
              <a:t>that there has indeed been a misunderstanding</a:t>
            </a:r>
          </a:p>
          <a:p>
            <a:pPr lvl="3">
              <a:spcAft>
                <a:spcPts val="1200"/>
              </a:spcAft>
            </a:pPr>
            <a:r>
              <a:rPr lang="en-US" sz="2400" dirty="0" smtClean="0">
                <a:solidFill>
                  <a:schemeClr val="bg1">
                    <a:lumMod val="50000"/>
                  </a:schemeClr>
                </a:solidFill>
                <a:latin typeface="+mj-lt"/>
              </a:rPr>
              <a:t>2 out of 3 referees were positive?  Not sufficient justification for an appeal</a:t>
            </a:r>
            <a:endParaRPr lang="en-US" sz="2400" dirty="0" smtClean="0">
              <a:solidFill>
                <a:srgbClr val="183641"/>
              </a:solidFill>
              <a:latin typeface="+mj-lt"/>
            </a:endParaRPr>
          </a:p>
          <a:p>
            <a:pPr lvl="2">
              <a:spcAft>
                <a:spcPts val="1200"/>
              </a:spcAft>
            </a:pPr>
            <a:r>
              <a:rPr lang="en-US" sz="2400" dirty="0" smtClean="0">
                <a:solidFill>
                  <a:srgbClr val="183641"/>
                </a:solidFill>
                <a:latin typeface="+mj-lt"/>
              </a:rPr>
              <a:t>We take appeals </a:t>
            </a:r>
            <a:r>
              <a:rPr lang="en-US" sz="2400" b="1" dirty="0" smtClean="0">
                <a:solidFill>
                  <a:srgbClr val="183641"/>
                </a:solidFill>
                <a:latin typeface="+mj-lt"/>
              </a:rPr>
              <a:t>very seriously </a:t>
            </a:r>
            <a:r>
              <a:rPr lang="en-US" sz="2400" dirty="0" smtClean="0">
                <a:solidFill>
                  <a:srgbClr val="183641"/>
                </a:solidFill>
                <a:latin typeface="+mj-lt"/>
              </a:rPr>
              <a:t>but they have a lower priority than new submissions — please be patient</a:t>
            </a:r>
          </a:p>
        </p:txBody>
      </p:sp>
    </p:spTree>
    <p:extLst>
      <p:ext uri="{BB962C8B-B14F-4D97-AF65-F5344CB8AC3E}">
        <p14:creationId xmlns:p14="http://schemas.microsoft.com/office/powerpoint/2010/main" val="228553339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a:spLocks noGrp="1"/>
          </p:cNvSpPr>
          <p:nvPr>
            <p:ph type="title"/>
          </p:nvPr>
        </p:nvSpPr>
        <p:spPr>
          <a:xfrm>
            <a:off x="825500" y="538163"/>
            <a:ext cx="8239126" cy="370558"/>
          </a:xfrm>
        </p:spPr>
        <p:txBody>
          <a:bodyPr/>
          <a:lstStyle/>
          <a:p>
            <a:r>
              <a:rPr lang="en-GB" b="1" dirty="0" smtClean="0"/>
              <a:t>How to appeal an editorial decision</a:t>
            </a:r>
            <a:endParaRPr lang="en-GB" b="1" dirty="0"/>
          </a:p>
        </p:txBody>
      </p:sp>
      <p:sp>
        <p:nvSpPr>
          <p:cNvPr id="10" name="Text Placeholder 6"/>
          <p:cNvSpPr txBox="1">
            <a:spLocks/>
          </p:cNvSpPr>
          <p:nvPr/>
        </p:nvSpPr>
        <p:spPr>
          <a:xfrm>
            <a:off x="825500" y="1080000"/>
            <a:ext cx="8239126" cy="4401204"/>
          </a:xfrm>
          <a:prstGeom prst="rect">
            <a:avLst/>
          </a:prstGeom>
        </p:spPr>
        <p:txBody>
          <a:bodyPr>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lvl="2">
              <a:spcAft>
                <a:spcPts val="1200"/>
              </a:spcAft>
            </a:pPr>
            <a:r>
              <a:rPr lang="en-US" sz="2400" dirty="0" smtClean="0">
                <a:solidFill>
                  <a:srgbClr val="183641"/>
                </a:solidFill>
                <a:latin typeface="+mj-lt"/>
              </a:rPr>
              <a:t>If possible, present </a:t>
            </a:r>
            <a:r>
              <a:rPr lang="en-US" sz="2400" b="1" dirty="0" smtClean="0">
                <a:solidFill>
                  <a:srgbClr val="183641"/>
                </a:solidFill>
                <a:latin typeface="+mj-lt"/>
              </a:rPr>
              <a:t>additional data </a:t>
            </a:r>
            <a:r>
              <a:rPr lang="en-US" sz="2400" dirty="0" smtClean="0">
                <a:solidFill>
                  <a:srgbClr val="183641"/>
                </a:solidFill>
                <a:latin typeface="+mj-lt"/>
              </a:rPr>
              <a:t>to make your point</a:t>
            </a:r>
          </a:p>
          <a:p>
            <a:pPr lvl="2">
              <a:spcAft>
                <a:spcPts val="1200"/>
              </a:spcAft>
            </a:pPr>
            <a:r>
              <a:rPr lang="en-US" sz="2400" dirty="0" smtClean="0">
                <a:solidFill>
                  <a:srgbClr val="183641"/>
                </a:solidFill>
                <a:latin typeface="+mj-lt"/>
              </a:rPr>
              <a:t>If applicable, </a:t>
            </a:r>
            <a:r>
              <a:rPr lang="en-US" sz="2400" b="1" dirty="0" smtClean="0">
                <a:solidFill>
                  <a:srgbClr val="183641"/>
                </a:solidFill>
                <a:latin typeface="+mj-lt"/>
              </a:rPr>
              <a:t>point out factual errors </a:t>
            </a:r>
            <a:r>
              <a:rPr lang="en-US" sz="2400" dirty="0" smtClean="0">
                <a:solidFill>
                  <a:srgbClr val="183641"/>
                </a:solidFill>
                <a:latin typeface="+mj-lt"/>
              </a:rPr>
              <a:t>in the decision progress — but argue scientifically and collegially!</a:t>
            </a:r>
          </a:p>
          <a:p>
            <a:pPr lvl="2">
              <a:spcAft>
                <a:spcPts val="1200"/>
              </a:spcAft>
            </a:pPr>
            <a:r>
              <a:rPr lang="en-US" sz="2400" dirty="0" smtClean="0">
                <a:solidFill>
                  <a:srgbClr val="183641"/>
                </a:solidFill>
                <a:latin typeface="+mj-lt"/>
              </a:rPr>
              <a:t>Don’t just demand reconsideration — </a:t>
            </a:r>
            <a:r>
              <a:rPr lang="en-US" sz="2400" b="1" dirty="0" smtClean="0">
                <a:solidFill>
                  <a:srgbClr val="183641"/>
                </a:solidFill>
                <a:latin typeface="+mj-lt"/>
              </a:rPr>
              <a:t>make a case</a:t>
            </a:r>
            <a:r>
              <a:rPr lang="en-US" sz="2400" dirty="0" smtClean="0">
                <a:solidFill>
                  <a:srgbClr val="183641"/>
                </a:solidFill>
                <a:latin typeface="+mj-lt"/>
              </a:rPr>
              <a:t>!</a:t>
            </a:r>
          </a:p>
          <a:p>
            <a:pPr lvl="2">
              <a:spcAft>
                <a:spcPts val="1200"/>
              </a:spcAft>
            </a:pPr>
            <a:r>
              <a:rPr lang="en-US" sz="2400" dirty="0" smtClean="0">
                <a:solidFill>
                  <a:srgbClr val="183641"/>
                </a:solidFill>
                <a:latin typeface="+mj-lt"/>
              </a:rPr>
              <a:t>If your paper was refereed, write a clear, point-by-point </a:t>
            </a:r>
            <a:r>
              <a:rPr lang="en-US" sz="2400" b="1" dirty="0" smtClean="0">
                <a:solidFill>
                  <a:srgbClr val="183641"/>
                </a:solidFill>
                <a:latin typeface="+mj-lt"/>
              </a:rPr>
              <a:t>rebuttal</a:t>
            </a:r>
          </a:p>
          <a:p>
            <a:pPr lvl="2">
              <a:spcAft>
                <a:spcPts val="1200"/>
              </a:spcAft>
            </a:pPr>
            <a:r>
              <a:rPr lang="en-US" sz="2400" dirty="0" smtClean="0">
                <a:solidFill>
                  <a:srgbClr val="183641"/>
                </a:solidFill>
                <a:latin typeface="+mj-lt"/>
              </a:rPr>
              <a:t>If your paper was refereed and your appeal is granted, your revised paper will most likely go back to the </a:t>
            </a:r>
            <a:r>
              <a:rPr lang="en-US" sz="2400" b="1" dirty="0" smtClean="0">
                <a:solidFill>
                  <a:srgbClr val="183641"/>
                </a:solidFill>
                <a:latin typeface="+mj-lt"/>
              </a:rPr>
              <a:t>same referees</a:t>
            </a:r>
            <a:r>
              <a:rPr lang="en-US" sz="2400" dirty="0" smtClean="0">
                <a:solidFill>
                  <a:srgbClr val="183641"/>
                </a:solidFill>
                <a:latin typeface="+mj-lt"/>
              </a:rPr>
              <a:t>.  We may invite an additional referee (adjudicator), but a strong case would be needed to replace a referee</a:t>
            </a:r>
          </a:p>
        </p:txBody>
      </p:sp>
    </p:spTree>
    <p:extLst>
      <p:ext uri="{BB962C8B-B14F-4D97-AF65-F5344CB8AC3E}">
        <p14:creationId xmlns:p14="http://schemas.microsoft.com/office/powerpoint/2010/main" val="186437366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type="body" idx="4294967295"/>
          </p:nvPr>
        </p:nvSpPr>
        <p:spPr>
          <a:xfrm>
            <a:off x="4944074" y="3138335"/>
            <a:ext cx="4120552" cy="923330"/>
          </a:xfrm>
          <a:prstGeom prst="rect">
            <a:avLst/>
          </a:prstGeom>
        </p:spPr>
        <p:txBody>
          <a:bodyPr wrap="none">
            <a:spAutoFit/>
          </a:bodyPr>
          <a:lstStyle/>
          <a:p>
            <a:pPr marL="0" indent="0" eaLnBrk="1" hangingPunct="1">
              <a:lnSpc>
                <a:spcPct val="90000"/>
              </a:lnSpc>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i="1" dirty="0" smtClean="0">
                <a:ea typeface="ＭＳ Ｐゴシック" charset="-128"/>
              </a:rPr>
              <a:t>Nature</a:t>
            </a:r>
            <a:r>
              <a:rPr lang="en-GB" sz="2000" dirty="0" smtClean="0">
                <a:ea typeface="ＭＳ Ｐゴシック" charset="-128"/>
              </a:rPr>
              <a:t/>
            </a:r>
            <a:br>
              <a:rPr lang="en-GB" sz="2000" dirty="0" smtClean="0">
                <a:ea typeface="ＭＳ Ｐゴシック" charset="-128"/>
              </a:rPr>
            </a:br>
            <a:r>
              <a:rPr lang="en-GB" sz="2000" dirty="0" smtClean="0">
                <a:ea typeface="ＭＳ Ｐゴシック" charset="-128"/>
              </a:rPr>
              <a:t>A weekly illustrated journal of science</a:t>
            </a:r>
            <a:br>
              <a:rPr lang="en-GB" sz="2000" dirty="0" smtClean="0">
                <a:ea typeface="ＭＳ Ｐゴシック" charset="-128"/>
              </a:rPr>
            </a:br>
            <a:r>
              <a:rPr lang="en-GB" sz="2000" dirty="0" smtClean="0">
                <a:ea typeface="ＭＳ Ｐゴシック" charset="-128"/>
              </a:rPr>
              <a:t>First issue, 4 November 1869</a:t>
            </a:r>
            <a:endParaRPr lang="en-GB" sz="2000" dirty="0">
              <a:ea typeface="ＭＳ Ｐゴシック" charset="-128"/>
            </a:endParaRPr>
          </a:p>
        </p:txBody>
      </p:sp>
      <p:pic>
        <p:nvPicPr>
          <p:cNvPr id="8" name="Picture 4"/>
          <p:cNvPicPr>
            <a:picLocks noChangeAspect="1" noChangeArrowheads="1"/>
          </p:cNvPicPr>
          <p:nvPr/>
        </p:nvPicPr>
        <p:blipFill>
          <a:blip r:embed="rId2"/>
          <a:srcRect/>
          <a:stretch>
            <a:fillRect/>
          </a:stretch>
        </p:blipFill>
        <p:spPr bwMode="auto">
          <a:xfrm>
            <a:off x="825500" y="1080000"/>
            <a:ext cx="3957692" cy="5040000"/>
          </a:xfrm>
          <a:prstGeom prst="rect">
            <a:avLst/>
          </a:prstGeom>
          <a:noFill/>
          <a:ln w="9525">
            <a:noFill/>
            <a:round/>
            <a:headEnd/>
            <a:tailEnd/>
          </a:ln>
        </p:spPr>
      </p:pic>
    </p:spTree>
    <p:extLst>
      <p:ext uri="{BB962C8B-B14F-4D97-AF65-F5344CB8AC3E}">
        <p14:creationId xmlns:p14="http://schemas.microsoft.com/office/powerpoint/2010/main" val="1631300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825500" y="538163"/>
            <a:ext cx="8239126" cy="370558"/>
          </a:xfrm>
        </p:spPr>
        <p:txBody>
          <a:bodyPr/>
          <a:lstStyle/>
          <a:p>
            <a:r>
              <a:rPr lang="en-GB" b="1" dirty="0" smtClean="0"/>
              <a:t>How </a:t>
            </a:r>
            <a:r>
              <a:rPr lang="en-GB" b="1" dirty="0" smtClean="0">
                <a:solidFill>
                  <a:srgbClr val="C00000"/>
                </a:solidFill>
                <a:ea typeface="+mn-ea"/>
                <a:cs typeface="+mn-cs"/>
              </a:rPr>
              <a:t>not</a:t>
            </a:r>
            <a:r>
              <a:rPr lang="en-GB" b="1" dirty="0" smtClean="0"/>
              <a:t> to appeal an editorial decision</a:t>
            </a:r>
            <a:endParaRPr lang="en-GB" b="1" dirty="0"/>
          </a:p>
        </p:txBody>
      </p:sp>
      <p:sp>
        <p:nvSpPr>
          <p:cNvPr id="7" name="Text Placeholder 6"/>
          <p:cNvSpPr txBox="1">
            <a:spLocks/>
          </p:cNvSpPr>
          <p:nvPr/>
        </p:nvSpPr>
        <p:spPr>
          <a:xfrm>
            <a:off x="825500" y="1080000"/>
            <a:ext cx="8239126" cy="4708981"/>
          </a:xfrm>
          <a:prstGeom prst="rect">
            <a:avLst/>
          </a:prstGeom>
        </p:spPr>
        <p:txBody>
          <a:bodyPr>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lvl="2">
              <a:spcAft>
                <a:spcPts val="1200"/>
              </a:spcAft>
            </a:pPr>
            <a:r>
              <a:rPr lang="en-US" sz="2400" dirty="0" smtClean="0">
                <a:solidFill>
                  <a:srgbClr val="183641"/>
                </a:solidFill>
                <a:latin typeface="+mj-lt"/>
              </a:rPr>
              <a:t>Statements about your </a:t>
            </a:r>
            <a:r>
              <a:rPr lang="en-US" sz="2400" b="1" dirty="0" smtClean="0">
                <a:solidFill>
                  <a:srgbClr val="183641"/>
                </a:solidFill>
                <a:latin typeface="+mj-lt"/>
              </a:rPr>
              <a:t>reputation </a:t>
            </a:r>
            <a:r>
              <a:rPr lang="en-US" sz="2400" dirty="0" smtClean="0">
                <a:solidFill>
                  <a:srgbClr val="183641"/>
                </a:solidFill>
                <a:latin typeface="+mj-lt"/>
              </a:rPr>
              <a:t>(</a:t>
            </a:r>
            <a:r>
              <a:rPr lang="en-US" sz="2400" i="1" dirty="0" smtClean="0">
                <a:solidFill>
                  <a:srgbClr val="183641"/>
                </a:solidFill>
                <a:latin typeface="+mj-lt"/>
              </a:rPr>
              <a:t>“Do you know who I am!?!”</a:t>
            </a:r>
            <a:r>
              <a:rPr lang="en-US" sz="2400" dirty="0" smtClean="0">
                <a:solidFill>
                  <a:srgbClr val="183641"/>
                </a:solidFill>
                <a:latin typeface="+mj-lt"/>
              </a:rPr>
              <a:t>) and/or your </a:t>
            </a:r>
            <a:r>
              <a:rPr lang="en-US" sz="2400" b="1" dirty="0" smtClean="0">
                <a:solidFill>
                  <a:srgbClr val="183641"/>
                </a:solidFill>
                <a:latin typeface="+mj-lt"/>
              </a:rPr>
              <a:t>publication record</a:t>
            </a:r>
          </a:p>
          <a:p>
            <a:pPr lvl="2">
              <a:spcAft>
                <a:spcPts val="1200"/>
              </a:spcAft>
            </a:pPr>
            <a:r>
              <a:rPr lang="en-US" sz="2400" dirty="0" smtClean="0">
                <a:solidFill>
                  <a:srgbClr val="183641"/>
                </a:solidFill>
                <a:latin typeface="+mj-lt"/>
              </a:rPr>
              <a:t>‘Celebrity’ </a:t>
            </a:r>
            <a:r>
              <a:rPr lang="en-US" sz="2400" b="1" dirty="0" smtClean="0">
                <a:solidFill>
                  <a:srgbClr val="183641"/>
                </a:solidFill>
                <a:latin typeface="+mj-lt"/>
              </a:rPr>
              <a:t>endorsements</a:t>
            </a:r>
          </a:p>
          <a:p>
            <a:pPr lvl="2">
              <a:spcAft>
                <a:spcPts val="1200"/>
              </a:spcAft>
            </a:pPr>
            <a:r>
              <a:rPr lang="en-US" sz="2400" dirty="0" smtClean="0">
                <a:solidFill>
                  <a:srgbClr val="183641"/>
                </a:solidFill>
                <a:latin typeface="+mj-lt"/>
              </a:rPr>
              <a:t>General statements about the </a:t>
            </a:r>
            <a:r>
              <a:rPr lang="en-US" sz="2400" b="1" dirty="0" smtClean="0">
                <a:solidFill>
                  <a:srgbClr val="183641"/>
                </a:solidFill>
                <a:latin typeface="+mj-lt"/>
              </a:rPr>
              <a:t>importance of your field of research </a:t>
            </a:r>
            <a:r>
              <a:rPr lang="en-US" sz="2400" dirty="0" smtClean="0">
                <a:solidFill>
                  <a:srgbClr val="183641"/>
                </a:solidFill>
                <a:latin typeface="+mj-lt"/>
              </a:rPr>
              <a:t>and pointing to other papers we published</a:t>
            </a:r>
          </a:p>
          <a:p>
            <a:pPr lvl="2">
              <a:spcAft>
                <a:spcPts val="1200"/>
              </a:spcAft>
            </a:pPr>
            <a:r>
              <a:rPr lang="en-US" sz="2400" dirty="0" smtClean="0">
                <a:solidFill>
                  <a:srgbClr val="183641"/>
                </a:solidFill>
                <a:latin typeface="+mj-lt"/>
              </a:rPr>
              <a:t>Statements about (expected) </a:t>
            </a:r>
            <a:r>
              <a:rPr lang="en-US" sz="2400" b="1" dirty="0" smtClean="0">
                <a:solidFill>
                  <a:srgbClr val="183641"/>
                </a:solidFill>
                <a:latin typeface="+mj-lt"/>
              </a:rPr>
              <a:t>citations </a:t>
            </a:r>
            <a:r>
              <a:rPr lang="en-US" sz="2400" dirty="0" smtClean="0">
                <a:solidFill>
                  <a:srgbClr val="183641"/>
                </a:solidFill>
                <a:latin typeface="+mj-lt"/>
              </a:rPr>
              <a:t>— we don’t publish papers for citations</a:t>
            </a:r>
          </a:p>
          <a:p>
            <a:pPr lvl="2">
              <a:spcAft>
                <a:spcPts val="1200"/>
              </a:spcAft>
            </a:pPr>
            <a:r>
              <a:rPr lang="en-US" sz="2400" b="1" dirty="0" smtClean="0">
                <a:solidFill>
                  <a:srgbClr val="183641"/>
                </a:solidFill>
                <a:latin typeface="+mj-lt"/>
              </a:rPr>
              <a:t>Overselling</a:t>
            </a:r>
            <a:r>
              <a:rPr lang="en-US" sz="2400" dirty="0" smtClean="0">
                <a:solidFill>
                  <a:srgbClr val="183641"/>
                </a:solidFill>
                <a:latin typeface="+mj-lt"/>
              </a:rPr>
              <a:t>  your results</a:t>
            </a:r>
          </a:p>
          <a:p>
            <a:pPr lvl="2">
              <a:spcAft>
                <a:spcPts val="1200"/>
              </a:spcAft>
            </a:pPr>
            <a:r>
              <a:rPr lang="en-US" sz="2400" b="1" dirty="0" smtClean="0">
                <a:solidFill>
                  <a:srgbClr val="183641"/>
                </a:solidFill>
                <a:latin typeface="+mj-lt"/>
              </a:rPr>
              <a:t>Cosmetic rewritings </a:t>
            </a:r>
            <a:r>
              <a:rPr lang="en-US" sz="2400" dirty="0" smtClean="0">
                <a:solidFill>
                  <a:srgbClr val="183641"/>
                </a:solidFill>
                <a:latin typeface="+mj-lt"/>
              </a:rPr>
              <a:t>of your paper</a:t>
            </a:r>
          </a:p>
          <a:p>
            <a:pPr lvl="2">
              <a:spcAft>
                <a:spcPts val="1200"/>
              </a:spcAft>
            </a:pPr>
            <a:r>
              <a:rPr lang="en-US" sz="2400" b="1" dirty="0" smtClean="0">
                <a:solidFill>
                  <a:srgbClr val="183641"/>
                </a:solidFill>
                <a:latin typeface="+mj-lt"/>
              </a:rPr>
              <a:t>Unfair attacks </a:t>
            </a:r>
            <a:r>
              <a:rPr lang="en-US" sz="2400" dirty="0" smtClean="0">
                <a:solidFill>
                  <a:srgbClr val="183641"/>
                </a:solidFill>
                <a:latin typeface="+mj-lt"/>
              </a:rPr>
              <a:t>on referees and/or editors</a:t>
            </a:r>
          </a:p>
        </p:txBody>
      </p:sp>
    </p:spTree>
    <p:extLst>
      <p:ext uri="{BB962C8B-B14F-4D97-AF65-F5344CB8AC3E}">
        <p14:creationId xmlns:p14="http://schemas.microsoft.com/office/powerpoint/2010/main" val="38961367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825500" y="538163"/>
            <a:ext cx="8239126" cy="370558"/>
          </a:xfrm>
        </p:spPr>
        <p:txBody>
          <a:bodyPr/>
          <a:lstStyle/>
          <a:p>
            <a:r>
              <a:rPr lang="en-GB" b="1" dirty="0" smtClean="0"/>
              <a:t>Paper accepted!</a:t>
            </a:r>
            <a:endParaRPr lang="en-GB" b="1" dirty="0"/>
          </a:p>
        </p:txBody>
      </p:sp>
      <p:sp>
        <p:nvSpPr>
          <p:cNvPr id="8" name="Text Placeholder 6"/>
          <p:cNvSpPr txBox="1">
            <a:spLocks/>
          </p:cNvSpPr>
          <p:nvPr/>
        </p:nvSpPr>
        <p:spPr>
          <a:xfrm>
            <a:off x="825500" y="1080000"/>
            <a:ext cx="8239126" cy="4770536"/>
          </a:xfrm>
          <a:prstGeom prst="rect">
            <a:avLst/>
          </a:prstGeom>
        </p:spPr>
        <p:txBody>
          <a:bodyPr>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lvl="2"/>
            <a:r>
              <a:rPr lang="en-US" sz="2400" dirty="0" smtClean="0">
                <a:solidFill>
                  <a:srgbClr val="183641"/>
                </a:solidFill>
                <a:latin typeface="+mj-lt"/>
              </a:rPr>
              <a:t>It takes </a:t>
            </a:r>
            <a:r>
              <a:rPr lang="en-US" sz="2400" b="1" dirty="0" smtClean="0">
                <a:solidFill>
                  <a:srgbClr val="183641"/>
                </a:solidFill>
                <a:latin typeface="+mj-lt"/>
              </a:rPr>
              <a:t>4 – 6 weeks </a:t>
            </a:r>
            <a:r>
              <a:rPr lang="en-US" sz="2400" dirty="0" smtClean="0">
                <a:solidFill>
                  <a:srgbClr val="183641"/>
                </a:solidFill>
                <a:latin typeface="+mj-lt"/>
              </a:rPr>
              <a:t>from acceptance to (online) publication</a:t>
            </a:r>
          </a:p>
          <a:p>
            <a:pPr lvl="2"/>
            <a:r>
              <a:rPr lang="en-US" sz="2400" dirty="0" smtClean="0">
                <a:solidFill>
                  <a:srgbClr val="183641"/>
                </a:solidFill>
                <a:latin typeface="+mj-lt"/>
              </a:rPr>
              <a:t>Please respect our </a:t>
            </a:r>
            <a:r>
              <a:rPr lang="en-US" sz="2400" b="1" dirty="0" smtClean="0">
                <a:solidFill>
                  <a:srgbClr val="183641"/>
                </a:solidFill>
                <a:latin typeface="+mj-lt"/>
              </a:rPr>
              <a:t>embargo </a:t>
            </a:r>
            <a:r>
              <a:rPr lang="en-US" sz="2400" dirty="0" smtClean="0">
                <a:solidFill>
                  <a:srgbClr val="183641"/>
                </a:solidFill>
                <a:latin typeface="+mj-lt"/>
              </a:rPr>
              <a:t>— no news stories before (online) publication</a:t>
            </a:r>
          </a:p>
          <a:p>
            <a:pPr lvl="2"/>
            <a:r>
              <a:rPr lang="en-US" sz="2400" dirty="0" smtClean="0">
                <a:solidFill>
                  <a:srgbClr val="183641"/>
                </a:solidFill>
                <a:latin typeface="+mj-lt"/>
              </a:rPr>
              <a:t>Please do </a:t>
            </a:r>
            <a:r>
              <a:rPr lang="en-US" sz="2400" b="1" dirty="0" smtClean="0">
                <a:solidFill>
                  <a:srgbClr val="183641"/>
                </a:solidFill>
                <a:latin typeface="+mj-lt"/>
              </a:rPr>
              <a:t>discuss </a:t>
            </a:r>
            <a:r>
              <a:rPr lang="en-US" sz="2400" dirty="0" smtClean="0">
                <a:solidFill>
                  <a:srgbClr val="183641"/>
                </a:solidFill>
                <a:latin typeface="+mj-lt"/>
              </a:rPr>
              <a:t>your work with colleagues (</a:t>
            </a:r>
            <a:r>
              <a:rPr lang="en-US" sz="2400" i="1" dirty="0" smtClean="0">
                <a:solidFill>
                  <a:srgbClr val="183641"/>
                </a:solidFill>
                <a:latin typeface="+mj-lt"/>
              </a:rPr>
              <a:t>e.g.</a:t>
            </a:r>
            <a:r>
              <a:rPr lang="en-US" sz="2400" dirty="0" smtClean="0">
                <a:solidFill>
                  <a:srgbClr val="183641"/>
                </a:solidFill>
                <a:latin typeface="+mj-lt"/>
              </a:rPr>
              <a:t> at conferences) and </a:t>
            </a:r>
            <a:r>
              <a:rPr lang="en-US" sz="2400" b="1" dirty="0" smtClean="0">
                <a:solidFill>
                  <a:srgbClr val="183641"/>
                </a:solidFill>
                <a:latin typeface="+mj-lt"/>
              </a:rPr>
              <a:t>post </a:t>
            </a:r>
            <a:r>
              <a:rPr lang="en-US" sz="2400" dirty="0" smtClean="0">
                <a:solidFill>
                  <a:srgbClr val="183641"/>
                </a:solidFill>
                <a:latin typeface="+mj-lt"/>
              </a:rPr>
              <a:t>it on preprint servers (</a:t>
            </a:r>
            <a:r>
              <a:rPr lang="en-US" sz="2400" i="1" dirty="0" smtClean="0">
                <a:solidFill>
                  <a:srgbClr val="183641"/>
                </a:solidFill>
                <a:latin typeface="+mj-lt"/>
              </a:rPr>
              <a:t>e.g.</a:t>
            </a:r>
            <a:r>
              <a:rPr lang="en-US" sz="2400" dirty="0" smtClean="0">
                <a:solidFill>
                  <a:srgbClr val="183641"/>
                </a:solidFill>
                <a:latin typeface="+mj-lt"/>
              </a:rPr>
              <a:t> </a:t>
            </a:r>
            <a:r>
              <a:rPr lang="en-US" sz="2400" dirty="0" err="1" smtClean="0">
                <a:solidFill>
                  <a:srgbClr val="183641"/>
                </a:solidFill>
                <a:latin typeface="+mj-lt"/>
              </a:rPr>
              <a:t>arXiv</a:t>
            </a:r>
            <a:r>
              <a:rPr lang="en-US" sz="2400" dirty="0" smtClean="0">
                <a:solidFill>
                  <a:srgbClr val="183641"/>
                </a:solidFill>
                <a:latin typeface="+mj-lt"/>
              </a:rPr>
              <a:t>)</a:t>
            </a:r>
          </a:p>
          <a:p>
            <a:pPr lvl="2"/>
            <a:r>
              <a:rPr lang="en-US" sz="2400" b="1" dirty="0" smtClean="0">
                <a:solidFill>
                  <a:srgbClr val="183641"/>
                </a:solidFill>
                <a:latin typeface="+mj-lt"/>
              </a:rPr>
              <a:t>‘</a:t>
            </a:r>
            <a:r>
              <a:rPr lang="en-US" sz="2400" b="1" i="1" dirty="0" smtClean="0">
                <a:solidFill>
                  <a:srgbClr val="183641"/>
                </a:solidFill>
                <a:latin typeface="+mj-lt"/>
              </a:rPr>
              <a:t>Nature </a:t>
            </a:r>
            <a:r>
              <a:rPr lang="en-US" sz="2400" b="1" dirty="0" smtClean="0">
                <a:solidFill>
                  <a:srgbClr val="183641"/>
                </a:solidFill>
                <a:latin typeface="+mj-lt"/>
              </a:rPr>
              <a:t>benefits’</a:t>
            </a:r>
            <a:r>
              <a:rPr lang="en-US" sz="2400" dirty="0" smtClean="0">
                <a:solidFill>
                  <a:srgbClr val="183641"/>
                </a:solidFill>
                <a:latin typeface="+mj-lt"/>
              </a:rPr>
              <a:t>:</a:t>
            </a:r>
          </a:p>
          <a:p>
            <a:pPr lvl="3"/>
            <a:r>
              <a:rPr lang="en-US" sz="2400" dirty="0" smtClean="0">
                <a:solidFill>
                  <a:schemeClr val="bg1">
                    <a:lumMod val="50000"/>
                  </a:schemeClr>
                </a:solidFill>
                <a:latin typeface="+mj-lt"/>
              </a:rPr>
              <a:t>Professional copy- and art-editing</a:t>
            </a:r>
          </a:p>
          <a:p>
            <a:pPr lvl="3"/>
            <a:r>
              <a:rPr lang="en-US" sz="2400" dirty="0" smtClean="0">
                <a:solidFill>
                  <a:schemeClr val="bg1">
                    <a:lumMod val="50000"/>
                  </a:schemeClr>
                </a:solidFill>
                <a:latin typeface="+mj-lt"/>
              </a:rPr>
              <a:t>Possibility of a News &amp; Views</a:t>
            </a:r>
          </a:p>
          <a:p>
            <a:pPr lvl="3"/>
            <a:r>
              <a:rPr lang="en-US" sz="2400" dirty="0" smtClean="0">
                <a:solidFill>
                  <a:schemeClr val="bg1">
                    <a:lumMod val="50000"/>
                  </a:schemeClr>
                </a:solidFill>
                <a:latin typeface="+mj-lt"/>
              </a:rPr>
              <a:t>Possibility of a press release</a:t>
            </a:r>
          </a:p>
          <a:p>
            <a:pPr lvl="3"/>
            <a:r>
              <a:rPr lang="en-US" sz="2400" dirty="0" smtClean="0">
                <a:solidFill>
                  <a:schemeClr val="bg1">
                    <a:lumMod val="50000"/>
                  </a:schemeClr>
                </a:solidFill>
                <a:latin typeface="+mj-lt"/>
              </a:rPr>
              <a:t>Wide dissemination</a:t>
            </a:r>
            <a:endParaRPr lang="en-US" sz="2400" dirty="0" smtClean="0">
              <a:solidFill>
                <a:srgbClr val="183641"/>
              </a:solidFill>
              <a:latin typeface="+mj-lt"/>
            </a:endParaRPr>
          </a:p>
          <a:p>
            <a:pPr lvl="2"/>
            <a:r>
              <a:rPr lang="en-US" sz="2400" b="1" dirty="0" smtClean="0">
                <a:solidFill>
                  <a:srgbClr val="183641"/>
                </a:solidFill>
                <a:latin typeface="+mj-lt"/>
              </a:rPr>
              <a:t>Copyright </a:t>
            </a:r>
            <a:r>
              <a:rPr lang="en-US" sz="2400" dirty="0" smtClean="0">
                <a:solidFill>
                  <a:srgbClr val="183641"/>
                </a:solidFill>
                <a:latin typeface="+mj-lt"/>
              </a:rPr>
              <a:t>rests with authors</a:t>
            </a:r>
          </a:p>
        </p:txBody>
      </p:sp>
    </p:spTree>
    <p:extLst>
      <p:ext uri="{BB962C8B-B14F-4D97-AF65-F5344CB8AC3E}">
        <p14:creationId xmlns:p14="http://schemas.microsoft.com/office/powerpoint/2010/main" val="21839652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949393" y="2878846"/>
            <a:ext cx="3956607" cy="3093154"/>
          </a:xfrm>
          <a:prstGeom prst="rect">
            <a:avLst/>
          </a:prstGeom>
        </p:spPr>
        <p:txBody>
          <a:bodyPr wrap="none">
            <a:spAutoFit/>
          </a:bodyPr>
          <a:lstStyle/>
          <a:p>
            <a:pPr marL="0" lvl="2">
              <a:spcAft>
                <a:spcPts val="600"/>
              </a:spcAft>
              <a:buClr>
                <a:srgbClr val="608BA3"/>
              </a:buClr>
            </a:pPr>
            <a:r>
              <a:rPr lang="en-US" altLang="ja-JP" sz="2000" i="1" dirty="0" smtClean="0">
                <a:solidFill>
                  <a:srgbClr val="183641"/>
                </a:solidFill>
                <a:latin typeface="+mj-lt"/>
              </a:rPr>
              <a:t>“First </a:t>
            </a:r>
            <a:r>
              <a:rPr lang="en-US" altLang="ja-JP" sz="2000" i="1" dirty="0">
                <a:solidFill>
                  <a:srgbClr val="183641"/>
                </a:solidFill>
                <a:latin typeface="+mj-lt"/>
              </a:rPr>
              <a:t>fluid knots created in the </a:t>
            </a:r>
            <a:r>
              <a:rPr lang="en-US" altLang="ja-JP" sz="2000" i="1" dirty="0" smtClean="0">
                <a:solidFill>
                  <a:srgbClr val="183641"/>
                </a:solidFill>
                <a:latin typeface="+mj-lt"/>
              </a:rPr>
              <a:t>lab”</a:t>
            </a:r>
            <a:br>
              <a:rPr lang="en-US" altLang="ja-JP" sz="2000" i="1" dirty="0" smtClean="0">
                <a:solidFill>
                  <a:srgbClr val="183641"/>
                </a:solidFill>
                <a:latin typeface="+mj-lt"/>
              </a:rPr>
            </a:br>
            <a:r>
              <a:rPr lang="en-US" altLang="ja-JP" sz="2000" i="1" dirty="0" smtClean="0">
                <a:solidFill>
                  <a:srgbClr val="183641"/>
                </a:solidFill>
                <a:latin typeface="+mj-lt"/>
              </a:rPr>
              <a:t>— New Scientist</a:t>
            </a:r>
          </a:p>
          <a:p>
            <a:pPr marL="0" lvl="2">
              <a:spcAft>
                <a:spcPts val="600"/>
              </a:spcAft>
              <a:buClr>
                <a:srgbClr val="608BA3"/>
              </a:buClr>
            </a:pPr>
            <a:r>
              <a:rPr lang="en-US" altLang="ja-JP" sz="2000" i="1" dirty="0" smtClean="0">
                <a:solidFill>
                  <a:srgbClr val="183641"/>
                </a:solidFill>
                <a:latin typeface="+mj-lt"/>
              </a:rPr>
              <a:t>“Physicists twist water into knots”</a:t>
            </a:r>
            <a:br>
              <a:rPr lang="en-US" altLang="ja-JP" sz="2000" i="1" dirty="0" smtClean="0">
                <a:solidFill>
                  <a:srgbClr val="183641"/>
                </a:solidFill>
                <a:latin typeface="+mj-lt"/>
              </a:rPr>
            </a:br>
            <a:r>
              <a:rPr lang="en-US" altLang="ja-JP" sz="2000" i="1" dirty="0" smtClean="0">
                <a:solidFill>
                  <a:srgbClr val="183641"/>
                </a:solidFill>
                <a:latin typeface="+mj-lt"/>
              </a:rPr>
              <a:t>— Nature News</a:t>
            </a:r>
          </a:p>
          <a:p>
            <a:pPr marL="0" lvl="2">
              <a:spcAft>
                <a:spcPts val="600"/>
              </a:spcAft>
              <a:buClr>
                <a:srgbClr val="608BA3"/>
              </a:buClr>
            </a:pPr>
            <a:r>
              <a:rPr lang="en-US" altLang="ja-JP" sz="2000" i="1" dirty="0" smtClean="0">
                <a:solidFill>
                  <a:srgbClr val="183641"/>
                </a:solidFill>
                <a:latin typeface="+mj-lt"/>
              </a:rPr>
              <a:t>“Physicists create vortex knot – akin</a:t>
            </a:r>
            <a:br>
              <a:rPr lang="en-US" altLang="ja-JP" sz="2000" i="1" dirty="0" smtClean="0">
                <a:solidFill>
                  <a:srgbClr val="183641"/>
                </a:solidFill>
                <a:latin typeface="+mj-lt"/>
              </a:rPr>
            </a:br>
            <a:r>
              <a:rPr lang="en-US" altLang="ja-JP" sz="2000" i="1" dirty="0" smtClean="0">
                <a:solidFill>
                  <a:srgbClr val="183641"/>
                </a:solidFill>
                <a:latin typeface="+mj-lt"/>
              </a:rPr>
              <a:t>to ‘tying a smoke ring’”</a:t>
            </a:r>
            <a:br>
              <a:rPr lang="en-US" altLang="ja-JP" sz="2000" i="1" dirty="0" smtClean="0">
                <a:solidFill>
                  <a:srgbClr val="183641"/>
                </a:solidFill>
                <a:latin typeface="+mj-lt"/>
              </a:rPr>
            </a:br>
            <a:r>
              <a:rPr lang="en-US" altLang="ja-JP" sz="2000" i="1" dirty="0" smtClean="0">
                <a:solidFill>
                  <a:srgbClr val="183641"/>
                </a:solidFill>
                <a:latin typeface="+mj-lt"/>
              </a:rPr>
              <a:t>— Wired</a:t>
            </a:r>
          </a:p>
          <a:p>
            <a:pPr marL="0" lvl="2">
              <a:spcAft>
                <a:spcPts val="600"/>
              </a:spcAft>
              <a:buClr>
                <a:srgbClr val="608BA3"/>
              </a:buClr>
            </a:pPr>
            <a:r>
              <a:rPr lang="ro-RO" altLang="ja-JP" sz="2000" i="1" dirty="0" smtClean="0">
                <a:solidFill>
                  <a:srgbClr val="183641"/>
                </a:solidFill>
                <a:latin typeface="+mj-lt"/>
              </a:rPr>
              <a:t>“Vortex gets tied in knots”</a:t>
            </a:r>
            <a:br>
              <a:rPr lang="ro-RO" altLang="ja-JP" sz="2000" i="1" dirty="0" smtClean="0">
                <a:solidFill>
                  <a:srgbClr val="183641"/>
                </a:solidFill>
                <a:latin typeface="+mj-lt"/>
              </a:rPr>
            </a:br>
            <a:r>
              <a:rPr lang="ro-RO" altLang="ja-JP" sz="2000" i="1" dirty="0" smtClean="0">
                <a:solidFill>
                  <a:srgbClr val="183641"/>
                </a:solidFill>
                <a:latin typeface="+mj-lt"/>
              </a:rPr>
              <a:t>— </a:t>
            </a:r>
            <a:r>
              <a:rPr lang="en-US" altLang="ja-JP" sz="2000" i="1" dirty="0" smtClean="0">
                <a:solidFill>
                  <a:srgbClr val="183641"/>
                </a:solidFill>
                <a:latin typeface="+mj-lt"/>
              </a:rPr>
              <a:t>Science News</a:t>
            </a:r>
            <a:r>
              <a:rPr lang="ro-RO" altLang="ja-JP" sz="2000" i="1" dirty="0" smtClean="0">
                <a:solidFill>
                  <a:srgbClr val="183641"/>
                </a:solidFill>
                <a:latin typeface="+mj-lt"/>
              </a:rPr>
              <a:t> </a:t>
            </a:r>
            <a:endParaRPr lang="ja-JP" altLang="en-US" sz="2000" i="1" dirty="0" smtClean="0">
              <a:solidFill>
                <a:srgbClr val="183641"/>
              </a:solidFill>
              <a:latin typeface="+mj-lt"/>
            </a:endParaRPr>
          </a:p>
        </p:txBody>
      </p:sp>
      <p:pic>
        <p:nvPicPr>
          <p:cNvPr id="12" name="Picture 11" descr="largecover.gif"/>
          <p:cNvPicPr>
            <a:picLocks noChangeAspect="1"/>
          </p:cNvPicPr>
          <p:nvPr/>
        </p:nvPicPr>
        <p:blipFill>
          <a:blip r:embed="rId2"/>
          <a:stretch>
            <a:fillRect/>
          </a:stretch>
        </p:blipFill>
        <p:spPr>
          <a:xfrm>
            <a:off x="5949393" y="0"/>
            <a:ext cx="2192388" cy="2880000"/>
          </a:xfrm>
          <a:prstGeom prst="rect">
            <a:avLst/>
          </a:prstGeom>
        </p:spPr>
      </p:pic>
      <p:pic>
        <p:nvPicPr>
          <p:cNvPr id="14" name="Picture 13" descr="nphys2560p1.jpg"/>
          <p:cNvPicPr>
            <a:picLocks noChangeAspect="1"/>
          </p:cNvPicPr>
          <p:nvPr/>
        </p:nvPicPr>
        <p:blipFill>
          <a:blip r:embed="rId3"/>
          <a:stretch>
            <a:fillRect/>
          </a:stretch>
        </p:blipFill>
        <p:spPr>
          <a:xfrm>
            <a:off x="824400" y="738000"/>
            <a:ext cx="4330053" cy="6120000"/>
          </a:xfrm>
          <a:prstGeom prst="rect">
            <a:avLst/>
          </a:prstGeom>
        </p:spPr>
      </p:pic>
      <p:pic>
        <p:nvPicPr>
          <p:cNvPr id="13" name="Picture 12" descr="nphys2577p1.jpg"/>
          <p:cNvPicPr>
            <a:picLocks noChangeAspect="1"/>
          </p:cNvPicPr>
          <p:nvPr/>
        </p:nvPicPr>
        <p:blipFill>
          <a:blip r:embed="rId4"/>
          <a:stretch>
            <a:fillRect/>
          </a:stretch>
        </p:blipFill>
        <p:spPr>
          <a:xfrm>
            <a:off x="1626464" y="738000"/>
            <a:ext cx="4330053" cy="6120000"/>
          </a:xfrm>
          <a:prstGeom prst="rect">
            <a:avLst/>
          </a:prstGeom>
        </p:spPr>
      </p:pic>
      <p:sp>
        <p:nvSpPr>
          <p:cNvPr id="9" name="Title 4"/>
          <p:cNvSpPr>
            <a:spLocks noGrp="1"/>
          </p:cNvSpPr>
          <p:nvPr>
            <p:ph type="title"/>
          </p:nvPr>
        </p:nvSpPr>
        <p:spPr>
          <a:xfrm>
            <a:off x="825500" y="538163"/>
            <a:ext cx="8239126" cy="370558"/>
          </a:xfrm>
        </p:spPr>
        <p:txBody>
          <a:bodyPr/>
          <a:lstStyle/>
          <a:p>
            <a:r>
              <a:rPr lang="en-GB" b="1" dirty="0" smtClean="0"/>
              <a:t>Exposure…</a:t>
            </a:r>
            <a:endParaRPr lang="en-GB" b="1" dirty="0"/>
          </a:p>
        </p:txBody>
      </p:sp>
    </p:spTree>
    <p:extLst>
      <p:ext uri="{BB962C8B-B14F-4D97-AF65-F5344CB8AC3E}">
        <p14:creationId xmlns:p14="http://schemas.microsoft.com/office/powerpoint/2010/main" val="226185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048"/>
            <a:ext cx="9906000" cy="3235569"/>
          </a:xfrm>
          <a:prstGeom prst="rect">
            <a:avLst/>
          </a:prstGeom>
        </p:spPr>
      </p:pic>
      <p:sp>
        <p:nvSpPr>
          <p:cNvPr id="6" name="Title 4"/>
          <p:cNvSpPr>
            <a:spLocks noGrp="1"/>
          </p:cNvSpPr>
          <p:nvPr>
            <p:ph type="title"/>
          </p:nvPr>
        </p:nvSpPr>
        <p:spPr>
          <a:xfrm>
            <a:off x="825500" y="538163"/>
            <a:ext cx="8239126" cy="370558"/>
          </a:xfrm>
        </p:spPr>
        <p:txBody>
          <a:bodyPr/>
          <a:lstStyle/>
          <a:p>
            <a:pPr algn="ctr"/>
            <a:r>
              <a:rPr lang="en-GB" b="1" dirty="0" smtClean="0"/>
              <a:t>Exposure — as good as it gets…</a:t>
            </a:r>
            <a:endParaRPr lang="en-GB" b="1" dirty="0"/>
          </a:p>
        </p:txBody>
      </p:sp>
      <p:sp>
        <p:nvSpPr>
          <p:cNvPr id="7" name="Text Placeholder 6"/>
          <p:cNvSpPr txBox="1">
            <a:spLocks/>
          </p:cNvSpPr>
          <p:nvPr/>
        </p:nvSpPr>
        <p:spPr>
          <a:xfrm>
            <a:off x="825500" y="5040000"/>
            <a:ext cx="8239126" cy="877163"/>
          </a:xfrm>
          <a:prstGeom prst="rect">
            <a:avLst/>
          </a:prstGeom>
        </p:spPr>
        <p:txBody>
          <a:bodyPr>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lvl="2" algn="ctr">
              <a:buNone/>
            </a:pPr>
            <a:r>
              <a:rPr lang="en-US" sz="2200" i="1" dirty="0" smtClean="0">
                <a:solidFill>
                  <a:srgbClr val="183641"/>
                </a:solidFill>
                <a:latin typeface="+mj-lt"/>
              </a:rPr>
              <a:t>“Spectral evidence for hydrated salts in recurring slope </a:t>
            </a:r>
            <a:r>
              <a:rPr lang="en-US" sz="2200" i="1" dirty="0" err="1" smtClean="0">
                <a:solidFill>
                  <a:srgbClr val="183641"/>
                </a:solidFill>
                <a:latin typeface="+mj-lt"/>
              </a:rPr>
              <a:t>lineae</a:t>
            </a:r>
            <a:r>
              <a:rPr lang="en-US" sz="2200" i="1" dirty="0" smtClean="0">
                <a:solidFill>
                  <a:srgbClr val="183641"/>
                </a:solidFill>
                <a:latin typeface="+mj-lt"/>
              </a:rPr>
              <a:t> on Mars”</a:t>
            </a:r>
          </a:p>
          <a:p>
            <a:pPr lvl="2" algn="ctr">
              <a:buNone/>
            </a:pPr>
            <a:r>
              <a:rPr lang="en-US" sz="2400" i="1" dirty="0" smtClean="0">
                <a:solidFill>
                  <a:srgbClr val="183641"/>
                </a:solidFill>
                <a:latin typeface="+mj-lt"/>
              </a:rPr>
              <a:t>Nature </a:t>
            </a:r>
            <a:r>
              <a:rPr lang="en-US" sz="2400" i="1" dirty="0" err="1" smtClean="0">
                <a:solidFill>
                  <a:srgbClr val="183641"/>
                </a:solidFill>
                <a:latin typeface="+mj-lt"/>
              </a:rPr>
              <a:t>Geoscience</a:t>
            </a:r>
            <a:r>
              <a:rPr lang="en-US" sz="2400" i="1" dirty="0" smtClean="0">
                <a:solidFill>
                  <a:srgbClr val="183641"/>
                </a:solidFill>
                <a:latin typeface="+mj-lt"/>
              </a:rPr>
              <a:t> </a:t>
            </a:r>
            <a:r>
              <a:rPr lang="en-US" sz="2400" b="1" dirty="0" smtClean="0">
                <a:solidFill>
                  <a:srgbClr val="183641"/>
                </a:solidFill>
                <a:latin typeface="+mj-lt"/>
              </a:rPr>
              <a:t>8</a:t>
            </a:r>
            <a:r>
              <a:rPr lang="en-US" sz="2400" dirty="0" smtClean="0">
                <a:solidFill>
                  <a:srgbClr val="183641"/>
                </a:solidFill>
                <a:latin typeface="+mj-lt"/>
              </a:rPr>
              <a:t>, 829–832 (2015) doi:10.1038/ngeo2546</a:t>
            </a:r>
          </a:p>
        </p:txBody>
      </p:sp>
      <p:sp>
        <p:nvSpPr>
          <p:cNvPr id="8" name="Text Placeholder 6"/>
          <p:cNvSpPr txBox="1">
            <a:spLocks/>
          </p:cNvSpPr>
          <p:nvPr/>
        </p:nvSpPr>
        <p:spPr>
          <a:xfrm>
            <a:off x="977900" y="1080000"/>
            <a:ext cx="8239126" cy="461665"/>
          </a:xfrm>
          <a:prstGeom prst="rect">
            <a:avLst/>
          </a:prstGeom>
        </p:spPr>
        <p:txBody>
          <a:bodyPr>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lvl="2" algn="ctr">
              <a:buNone/>
            </a:pPr>
            <a:r>
              <a:rPr lang="en-US" sz="2400" dirty="0" smtClean="0">
                <a:solidFill>
                  <a:srgbClr val="183641"/>
                </a:solidFill>
                <a:latin typeface="+mj-lt"/>
              </a:rPr>
              <a:t>29 September 2015</a:t>
            </a:r>
          </a:p>
        </p:txBody>
      </p:sp>
    </p:spTree>
    <p:extLst>
      <p:ext uri="{BB962C8B-B14F-4D97-AF65-F5344CB8AC3E}">
        <p14:creationId xmlns:p14="http://schemas.microsoft.com/office/powerpoint/2010/main" val="42173741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NZ" b="1" dirty="0" smtClean="0">
                <a:solidFill>
                  <a:srgbClr val="CEDBE0"/>
                </a:solidFill>
              </a:rPr>
              <a:t>1. Introduction to the </a:t>
            </a:r>
            <a:r>
              <a:rPr lang="en-NZ" b="1" i="1" dirty="0" smtClean="0">
                <a:solidFill>
                  <a:srgbClr val="CEDBE0"/>
                </a:solidFill>
              </a:rPr>
              <a:t>Nature </a:t>
            </a:r>
            <a:r>
              <a:rPr lang="en-NZ" b="1" dirty="0" smtClean="0">
                <a:solidFill>
                  <a:srgbClr val="CEDBE0"/>
                </a:solidFill>
              </a:rPr>
              <a:t>Research Journals</a:t>
            </a:r>
            <a:r>
              <a:rPr lang="en-NZ" b="1" dirty="0" smtClean="0"/>
              <a:t/>
            </a:r>
            <a:br>
              <a:rPr lang="en-NZ" b="1" dirty="0" smtClean="0"/>
            </a:br>
            <a:r>
              <a:rPr lang="en-NZ" b="1" dirty="0" smtClean="0">
                <a:solidFill>
                  <a:srgbClr val="CEDBE0"/>
                </a:solidFill>
              </a:rPr>
              <a:t/>
            </a:r>
            <a:br>
              <a:rPr lang="en-NZ" b="1" dirty="0" smtClean="0">
                <a:solidFill>
                  <a:srgbClr val="CEDBE0"/>
                </a:solidFill>
              </a:rPr>
            </a:br>
            <a:r>
              <a:rPr lang="en-NZ" b="1" dirty="0" smtClean="0">
                <a:solidFill>
                  <a:srgbClr val="CEDBE0"/>
                </a:solidFill>
              </a:rPr>
              <a:t>2. The editorial process at a </a:t>
            </a:r>
            <a:r>
              <a:rPr lang="en-NZ" b="1" i="1" dirty="0" smtClean="0">
                <a:solidFill>
                  <a:srgbClr val="CEDBE0"/>
                </a:solidFill>
              </a:rPr>
              <a:t>Nature </a:t>
            </a:r>
            <a:r>
              <a:rPr lang="en-NZ" b="1" dirty="0" smtClean="0">
                <a:solidFill>
                  <a:srgbClr val="CEDBE0"/>
                </a:solidFill>
              </a:rPr>
              <a:t>Research Journal</a:t>
            </a:r>
            <a:r>
              <a:rPr lang="en-NZ" b="1" dirty="0" smtClean="0"/>
              <a:t/>
            </a:r>
            <a:br>
              <a:rPr lang="en-NZ" b="1" dirty="0" smtClean="0"/>
            </a:br>
            <a:r>
              <a:rPr lang="en-NZ" b="1" dirty="0" smtClean="0"/>
              <a:t/>
            </a:r>
            <a:br>
              <a:rPr lang="en-NZ" b="1" dirty="0" smtClean="0"/>
            </a:br>
            <a:r>
              <a:rPr lang="en-NZ" b="1" dirty="0" smtClean="0"/>
              <a:t>3. The role of scientific publishers</a:t>
            </a:r>
            <a:r>
              <a:rPr lang="en-NZ" b="1" dirty="0" smtClean="0">
                <a:solidFill>
                  <a:srgbClr val="CEDBE0"/>
                </a:solidFill>
              </a:rPr>
              <a:t/>
            </a:r>
            <a:br>
              <a:rPr lang="en-NZ" b="1" dirty="0" smtClean="0">
                <a:solidFill>
                  <a:srgbClr val="CEDBE0"/>
                </a:solidFill>
              </a:rPr>
            </a:br>
            <a:r>
              <a:rPr lang="en-NZ" b="1" dirty="0" smtClean="0">
                <a:solidFill>
                  <a:srgbClr val="CEDBE0"/>
                </a:solidFill>
              </a:rPr>
              <a:t/>
            </a:r>
            <a:br>
              <a:rPr lang="en-NZ" b="1" dirty="0" smtClean="0">
                <a:solidFill>
                  <a:srgbClr val="CEDBE0"/>
                </a:solidFill>
              </a:rPr>
            </a:br>
            <a:r>
              <a:rPr lang="en-NZ" b="1" dirty="0" smtClean="0">
                <a:solidFill>
                  <a:srgbClr val="CEDBE0"/>
                </a:solidFill>
              </a:rPr>
              <a:t>4. Conclusive remarks</a:t>
            </a:r>
            <a:endParaRPr lang="en-GB" b="1" dirty="0">
              <a:solidFill>
                <a:srgbClr val="CEDBE0"/>
              </a:solidFill>
            </a:endParaRPr>
          </a:p>
        </p:txBody>
      </p:sp>
    </p:spTree>
    <p:extLst>
      <p:ext uri="{BB962C8B-B14F-4D97-AF65-F5344CB8AC3E}">
        <p14:creationId xmlns:p14="http://schemas.microsoft.com/office/powerpoint/2010/main" val="8651260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825500" y="538163"/>
            <a:ext cx="8239126" cy="370558"/>
          </a:xfrm>
        </p:spPr>
        <p:txBody>
          <a:bodyPr/>
          <a:lstStyle/>
          <a:p>
            <a:r>
              <a:rPr lang="en-GB" b="1" dirty="0" smtClean="0"/>
              <a:t>What do/should scientific publishers do?</a:t>
            </a:r>
            <a:endParaRPr lang="en-GB" b="1" dirty="0"/>
          </a:p>
        </p:txBody>
      </p:sp>
      <p:sp>
        <p:nvSpPr>
          <p:cNvPr id="8" name="Text Placeholder 6"/>
          <p:cNvSpPr txBox="1">
            <a:spLocks/>
          </p:cNvSpPr>
          <p:nvPr/>
        </p:nvSpPr>
        <p:spPr>
          <a:xfrm>
            <a:off x="825500" y="1080000"/>
            <a:ext cx="8239126" cy="4247316"/>
          </a:xfrm>
          <a:prstGeom prst="rect">
            <a:avLst/>
          </a:prstGeom>
        </p:spPr>
        <p:txBody>
          <a:bodyPr>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lvl="2">
              <a:spcAft>
                <a:spcPts val="1200"/>
              </a:spcAft>
            </a:pPr>
            <a:r>
              <a:rPr lang="en-US" sz="2400" dirty="0" smtClean="0">
                <a:solidFill>
                  <a:srgbClr val="183641"/>
                </a:solidFill>
                <a:latin typeface="+mj-lt"/>
              </a:rPr>
              <a:t>The core business of a scientific publisher is to provide and maintain platforms for the </a:t>
            </a:r>
            <a:r>
              <a:rPr lang="en-US" sz="2400" b="1" dirty="0" smtClean="0">
                <a:solidFill>
                  <a:srgbClr val="183641"/>
                </a:solidFill>
                <a:latin typeface="+mj-lt"/>
              </a:rPr>
              <a:t>dissemination of knowledge </a:t>
            </a:r>
            <a:r>
              <a:rPr lang="en-US" sz="2400" dirty="0" smtClean="0">
                <a:solidFill>
                  <a:srgbClr val="183641"/>
                </a:solidFill>
                <a:latin typeface="+mj-lt"/>
              </a:rPr>
              <a:t>(and opinions).  But publishers do much more!</a:t>
            </a:r>
          </a:p>
          <a:p>
            <a:pPr lvl="2">
              <a:spcAft>
                <a:spcPts val="1200"/>
              </a:spcAft>
            </a:pPr>
            <a:r>
              <a:rPr lang="en-US" sz="2400" dirty="0" smtClean="0">
                <a:solidFill>
                  <a:srgbClr val="183641"/>
                </a:solidFill>
                <a:latin typeface="+mj-lt"/>
              </a:rPr>
              <a:t>Find ways to improve the </a:t>
            </a:r>
            <a:r>
              <a:rPr lang="en-US" sz="2400" b="1" dirty="0" smtClean="0">
                <a:solidFill>
                  <a:srgbClr val="183641"/>
                </a:solidFill>
                <a:latin typeface="+mj-lt"/>
              </a:rPr>
              <a:t>‘publishing experience’ </a:t>
            </a:r>
            <a:r>
              <a:rPr lang="en-US" sz="2400" dirty="0" smtClean="0">
                <a:solidFill>
                  <a:srgbClr val="183641"/>
                </a:solidFill>
                <a:latin typeface="+mj-lt"/>
              </a:rPr>
              <a:t>— meeting the needs of authors and readers (workflows, peer-review system, …)</a:t>
            </a:r>
          </a:p>
          <a:p>
            <a:pPr lvl="2">
              <a:spcAft>
                <a:spcPts val="1200"/>
              </a:spcAft>
            </a:pPr>
            <a:r>
              <a:rPr lang="en-US" sz="2400" b="1" dirty="0" smtClean="0">
                <a:solidFill>
                  <a:srgbClr val="183641"/>
                </a:solidFill>
                <a:latin typeface="+mj-lt"/>
              </a:rPr>
              <a:t>Innovate </a:t>
            </a:r>
            <a:r>
              <a:rPr lang="en-US" sz="2400" dirty="0" smtClean="0">
                <a:solidFill>
                  <a:srgbClr val="183641"/>
                </a:solidFill>
                <a:latin typeface="+mj-lt"/>
              </a:rPr>
              <a:t>(platforms, journal types, content types, author services, reader services, …)</a:t>
            </a:r>
            <a:r>
              <a:rPr lang="en-US" sz="2400" dirty="0" smtClean="0">
                <a:solidFill>
                  <a:schemeClr val="bg1">
                    <a:lumMod val="50000"/>
                  </a:schemeClr>
                </a:solidFill>
                <a:latin typeface="+mj-lt"/>
              </a:rPr>
              <a:t> </a:t>
            </a:r>
          </a:p>
          <a:p>
            <a:pPr lvl="2">
              <a:spcAft>
                <a:spcPts val="1200"/>
              </a:spcAft>
            </a:pPr>
            <a:r>
              <a:rPr lang="en-US" sz="2400" dirty="0" smtClean="0">
                <a:solidFill>
                  <a:srgbClr val="183641"/>
                </a:solidFill>
                <a:latin typeface="+mj-lt"/>
              </a:rPr>
              <a:t>Develop </a:t>
            </a:r>
            <a:r>
              <a:rPr lang="en-US" sz="2400" b="1" dirty="0" smtClean="0">
                <a:solidFill>
                  <a:srgbClr val="183641"/>
                </a:solidFill>
                <a:latin typeface="+mj-lt"/>
              </a:rPr>
              <a:t>policies </a:t>
            </a:r>
            <a:r>
              <a:rPr lang="en-US" sz="2400" dirty="0" smtClean="0">
                <a:solidFill>
                  <a:srgbClr val="183641"/>
                </a:solidFill>
                <a:latin typeface="+mj-lt"/>
              </a:rPr>
              <a:t>surrounding publication (data reproducibility, data </a:t>
            </a:r>
            <a:r>
              <a:rPr lang="en-US" sz="2400" dirty="0" err="1" smtClean="0">
                <a:solidFill>
                  <a:srgbClr val="183641"/>
                </a:solidFill>
                <a:latin typeface="+mj-lt"/>
              </a:rPr>
              <a:t>shareability</a:t>
            </a:r>
            <a:r>
              <a:rPr lang="en-US" sz="2400" dirty="0" smtClean="0">
                <a:solidFill>
                  <a:srgbClr val="183641"/>
                </a:solidFill>
                <a:latin typeface="+mj-lt"/>
              </a:rPr>
              <a:t>, authorship, …) </a:t>
            </a:r>
          </a:p>
        </p:txBody>
      </p:sp>
    </p:spTree>
    <p:extLst>
      <p:ext uri="{BB962C8B-B14F-4D97-AF65-F5344CB8AC3E}">
        <p14:creationId xmlns:p14="http://schemas.microsoft.com/office/powerpoint/2010/main" val="21839652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txBox="1">
            <a:spLocks/>
          </p:cNvSpPr>
          <p:nvPr/>
        </p:nvSpPr>
        <p:spPr>
          <a:xfrm>
            <a:off x="825500" y="538163"/>
            <a:ext cx="8239126" cy="370558"/>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pPr algn="ctr"/>
            <a:r>
              <a:rPr lang="en-GB" b="1" dirty="0" smtClean="0"/>
              <a:t>Some initiatives surrounding scientific publishing…</a:t>
            </a:r>
            <a:endParaRPr lang="en-GB" b="1" dirty="0"/>
          </a:p>
        </p:txBody>
      </p:sp>
      <p:pic>
        <p:nvPicPr>
          <p:cNvPr id="10"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60250" y="1440000"/>
            <a:ext cx="6185500" cy="45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5825979" y="2412000"/>
            <a:ext cx="2967031" cy="3528000"/>
            <a:chOff x="4975200" y="2412000"/>
            <a:chExt cx="2967031" cy="3528000"/>
          </a:xfrm>
        </p:grpSpPr>
        <p:pic>
          <p:nvPicPr>
            <p:cNvPr id="12" name="Picture 4" descr="Product Figshare 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5200" y="2412000"/>
              <a:ext cx="2967031" cy="90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ltmetric_logo_large.png"/>
            <p:cNvPicPr>
              <a:picLocks noChangeAspect="1"/>
            </p:cNvPicPr>
            <p:nvPr/>
          </p:nvPicPr>
          <p:blipFill>
            <a:blip r:embed="rId4"/>
            <a:stretch>
              <a:fillRect/>
            </a:stretch>
          </p:blipFill>
          <p:spPr>
            <a:xfrm>
              <a:off x="4975200" y="3726000"/>
              <a:ext cx="2535143" cy="900000"/>
            </a:xfrm>
            <a:prstGeom prst="rect">
              <a:avLst/>
            </a:prstGeom>
          </p:spPr>
        </p:pic>
        <p:pic>
          <p:nvPicPr>
            <p:cNvPr id="18" name="Picture 4" descr="\\MPL-LDN-DATA2\NpgPC\Marketing\Open Research\Author Services\Logos\Logo02_R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5200" y="5040000"/>
              <a:ext cx="2562112" cy="90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1112990" y="2412000"/>
            <a:ext cx="3599999" cy="3528000"/>
            <a:chOff x="759600" y="2412000"/>
            <a:chExt cx="3599999" cy="3528000"/>
          </a:xfrm>
        </p:grpSpPr>
        <p:pic>
          <p:nvPicPr>
            <p:cNvPr id="13" name="Picture 12" descr="ReadCube-Logo_600px_trans2.png"/>
            <p:cNvPicPr>
              <a:picLocks noChangeAspect="1"/>
            </p:cNvPicPr>
            <p:nvPr/>
          </p:nvPicPr>
          <p:blipFill>
            <a:blip r:embed="rId6"/>
            <a:stretch>
              <a:fillRect/>
            </a:stretch>
          </p:blipFill>
          <p:spPr>
            <a:xfrm>
              <a:off x="759600" y="2412000"/>
              <a:ext cx="3599999" cy="900000"/>
            </a:xfrm>
            <a:prstGeom prst="rect">
              <a:avLst/>
            </a:prstGeom>
          </p:spPr>
        </p:pic>
        <p:pic>
          <p:nvPicPr>
            <p:cNvPr id="16" name="Picture 15" descr="logo.jpg"/>
            <p:cNvPicPr>
              <a:picLocks noChangeAspect="1"/>
            </p:cNvPicPr>
            <p:nvPr/>
          </p:nvPicPr>
          <p:blipFill>
            <a:blip r:embed="rId7"/>
            <a:stretch>
              <a:fillRect/>
            </a:stretch>
          </p:blipFill>
          <p:spPr>
            <a:xfrm>
              <a:off x="759600" y="5040000"/>
              <a:ext cx="3141000" cy="900000"/>
            </a:xfrm>
            <a:prstGeom prst="rect">
              <a:avLst/>
            </a:prstGeom>
          </p:spPr>
        </p:pic>
        <p:pic>
          <p:nvPicPr>
            <p:cNvPr id="11" name="Picture 10" descr="orcid-hero-logo.png"/>
            <p:cNvPicPr>
              <a:picLocks noChangeAspect="1"/>
            </p:cNvPicPr>
            <p:nvPr/>
          </p:nvPicPr>
          <p:blipFill>
            <a:blip r:embed="rId8"/>
            <a:stretch>
              <a:fillRect/>
            </a:stretch>
          </p:blipFill>
          <p:spPr>
            <a:xfrm>
              <a:off x="759600" y="3726000"/>
              <a:ext cx="2131579" cy="900000"/>
            </a:xfrm>
            <a:prstGeom prst="rect">
              <a:avLst/>
            </a:prstGeom>
          </p:spPr>
        </p:pic>
      </p:grpSp>
    </p:spTree>
    <p:extLst>
      <p:ext uri="{BB962C8B-B14F-4D97-AF65-F5344CB8AC3E}">
        <p14:creationId xmlns:p14="http://schemas.microsoft.com/office/powerpoint/2010/main" val="30173716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NZ" b="1" dirty="0" smtClean="0">
                <a:solidFill>
                  <a:srgbClr val="CEDBE0"/>
                </a:solidFill>
              </a:rPr>
              <a:t>1. Introduction to the </a:t>
            </a:r>
            <a:r>
              <a:rPr lang="en-NZ" b="1" i="1" dirty="0" smtClean="0">
                <a:solidFill>
                  <a:srgbClr val="CEDBE0"/>
                </a:solidFill>
              </a:rPr>
              <a:t>Nature </a:t>
            </a:r>
            <a:r>
              <a:rPr lang="en-NZ" b="1" dirty="0" smtClean="0">
                <a:solidFill>
                  <a:srgbClr val="CEDBE0"/>
                </a:solidFill>
              </a:rPr>
              <a:t>Research Journals</a:t>
            </a:r>
            <a:r>
              <a:rPr lang="en-NZ" b="1" dirty="0" smtClean="0"/>
              <a:t/>
            </a:r>
            <a:br>
              <a:rPr lang="en-NZ" b="1" dirty="0" smtClean="0"/>
            </a:br>
            <a:r>
              <a:rPr lang="en-NZ" b="1" dirty="0" smtClean="0">
                <a:solidFill>
                  <a:srgbClr val="CEDBE0"/>
                </a:solidFill>
              </a:rPr>
              <a:t/>
            </a:r>
            <a:br>
              <a:rPr lang="en-NZ" b="1" dirty="0" smtClean="0">
                <a:solidFill>
                  <a:srgbClr val="CEDBE0"/>
                </a:solidFill>
              </a:rPr>
            </a:br>
            <a:r>
              <a:rPr lang="en-NZ" b="1" dirty="0" smtClean="0">
                <a:solidFill>
                  <a:srgbClr val="CEDBE0"/>
                </a:solidFill>
              </a:rPr>
              <a:t>2. The editorial process at a </a:t>
            </a:r>
            <a:r>
              <a:rPr lang="en-NZ" b="1" i="1" dirty="0" smtClean="0">
                <a:solidFill>
                  <a:srgbClr val="CEDBE0"/>
                </a:solidFill>
              </a:rPr>
              <a:t>Nature </a:t>
            </a:r>
            <a:r>
              <a:rPr lang="en-NZ" b="1" dirty="0" smtClean="0">
                <a:solidFill>
                  <a:srgbClr val="CEDBE0"/>
                </a:solidFill>
              </a:rPr>
              <a:t>Research Journal</a:t>
            </a:r>
            <a:r>
              <a:rPr lang="en-NZ" b="1" dirty="0" smtClean="0"/>
              <a:t/>
            </a:r>
            <a:br>
              <a:rPr lang="en-NZ" b="1" dirty="0" smtClean="0"/>
            </a:br>
            <a:r>
              <a:rPr lang="en-NZ" b="1" dirty="0" smtClean="0"/>
              <a:t/>
            </a:r>
            <a:br>
              <a:rPr lang="en-NZ" b="1" dirty="0" smtClean="0"/>
            </a:br>
            <a:r>
              <a:rPr lang="en-NZ" b="1" dirty="0" smtClean="0">
                <a:solidFill>
                  <a:srgbClr val="CEDBE0"/>
                </a:solidFill>
              </a:rPr>
              <a:t>3. The role of scientific publishers</a:t>
            </a:r>
            <a:br>
              <a:rPr lang="en-NZ" b="1" dirty="0" smtClean="0">
                <a:solidFill>
                  <a:srgbClr val="CEDBE0"/>
                </a:solidFill>
              </a:rPr>
            </a:br>
            <a:r>
              <a:rPr lang="en-NZ" b="1" dirty="0" smtClean="0"/>
              <a:t/>
            </a:r>
            <a:br>
              <a:rPr lang="en-NZ" b="1" dirty="0" smtClean="0"/>
            </a:br>
            <a:r>
              <a:rPr lang="en-NZ" b="1" dirty="0" smtClean="0"/>
              <a:t>4. Conclusive remarks</a:t>
            </a:r>
            <a:endParaRPr lang="en-GB" b="1" dirty="0"/>
          </a:p>
        </p:txBody>
      </p:sp>
    </p:spTree>
    <p:extLst>
      <p:ext uri="{BB962C8B-B14F-4D97-AF65-F5344CB8AC3E}">
        <p14:creationId xmlns:p14="http://schemas.microsoft.com/office/powerpoint/2010/main" val="8651260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825500" y="538163"/>
            <a:ext cx="8239126" cy="370558"/>
          </a:xfrm>
          <a:prstGeom prst="rect">
            <a:avLst/>
          </a:prstGeom>
        </p:spPr>
        <p:txBody>
          <a:bodyPr vert="horz" lIns="0" tIns="0" rIns="0" bIns="0" rtlCol="0" anchor="t" anchorCtr="0">
            <a:noAutofit/>
          </a:bodyPr>
          <a:lstStyle/>
          <a:p>
            <a:pPr marL="0" marR="0" lvl="0" indent="0" algn="l" defTabSz="872722" rtl="0" eaLnBrk="1" fontAlgn="auto" latinLnBrk="0" hangingPunct="1">
              <a:lnSpc>
                <a:spcPct val="100000"/>
              </a:lnSpc>
              <a:spcBef>
                <a:spcPct val="0"/>
              </a:spcBef>
              <a:spcAft>
                <a:spcPts val="0"/>
              </a:spcAft>
              <a:buClrTx/>
              <a:buSzTx/>
              <a:buFontTx/>
              <a:buNone/>
              <a:tabLst/>
              <a:defRPr/>
            </a:pPr>
            <a:r>
              <a:rPr kumimoji="0" lang="en-GB" sz="2600" b="1" i="0" u="none" strike="noStrike" kern="1200" cap="none" spc="0" normalizeH="0" baseline="0" noProof="0" dirty="0" smtClean="0">
                <a:ln>
                  <a:noFill/>
                </a:ln>
                <a:solidFill>
                  <a:schemeClr val="accent5"/>
                </a:solidFill>
                <a:effectLst/>
                <a:uLnTx/>
                <a:uFillTx/>
                <a:latin typeface="+mj-lt"/>
                <a:ea typeface="+mj-ea"/>
                <a:cs typeface="+mj-cs"/>
              </a:rPr>
              <a:t>How to get published in a </a:t>
            </a:r>
            <a:r>
              <a:rPr kumimoji="0" lang="en-GB" sz="2600" b="1" i="1" u="none" strike="noStrike" kern="1200" cap="none" spc="0" normalizeH="0" baseline="0" noProof="0" dirty="0" smtClean="0">
                <a:ln>
                  <a:noFill/>
                </a:ln>
                <a:solidFill>
                  <a:schemeClr val="accent5"/>
                </a:solidFill>
                <a:effectLst/>
                <a:uLnTx/>
                <a:uFillTx/>
                <a:latin typeface="+mj-lt"/>
                <a:ea typeface="+mj-ea"/>
                <a:cs typeface="+mj-cs"/>
              </a:rPr>
              <a:t>Nature </a:t>
            </a:r>
            <a:r>
              <a:rPr kumimoji="0" lang="en-GB" sz="2600" b="1" u="none" strike="noStrike" kern="1200" cap="none" spc="0" normalizeH="0" baseline="0" noProof="0" dirty="0" smtClean="0">
                <a:ln>
                  <a:noFill/>
                </a:ln>
                <a:solidFill>
                  <a:schemeClr val="accent5"/>
                </a:solidFill>
                <a:effectLst/>
                <a:uLnTx/>
                <a:uFillTx/>
                <a:latin typeface="+mj-lt"/>
                <a:ea typeface="+mj-ea"/>
                <a:cs typeface="+mj-cs"/>
              </a:rPr>
              <a:t>Research Journal…</a:t>
            </a:r>
            <a:endParaRPr kumimoji="0" lang="en-GB" sz="2600" b="1" i="0" u="none" strike="noStrike" kern="1200" cap="none" spc="0" normalizeH="0" baseline="0" noProof="0" dirty="0">
              <a:ln>
                <a:noFill/>
              </a:ln>
              <a:solidFill>
                <a:schemeClr val="accent5"/>
              </a:solidFill>
              <a:effectLst/>
              <a:uLnTx/>
              <a:uFillTx/>
              <a:latin typeface="+mj-lt"/>
              <a:ea typeface="+mj-ea"/>
              <a:cs typeface="+mj-cs"/>
            </a:endParaRPr>
          </a:p>
        </p:txBody>
      </p:sp>
      <p:sp>
        <p:nvSpPr>
          <p:cNvPr id="9" name="Text Placeholder 6"/>
          <p:cNvSpPr txBox="1">
            <a:spLocks/>
          </p:cNvSpPr>
          <p:nvPr/>
        </p:nvSpPr>
        <p:spPr>
          <a:xfrm>
            <a:off x="825500" y="1080000"/>
            <a:ext cx="8239126" cy="4493538"/>
          </a:xfrm>
          <a:prstGeom prst="rect">
            <a:avLst/>
          </a:prstGeom>
        </p:spPr>
        <p:txBody>
          <a:bodyPr>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lvl="2">
              <a:spcAft>
                <a:spcPts val="1200"/>
              </a:spcAft>
            </a:pPr>
            <a:r>
              <a:rPr lang="en-US" sz="2400" dirty="0" smtClean="0">
                <a:solidFill>
                  <a:srgbClr val="183641"/>
                </a:solidFill>
                <a:latin typeface="+mj-lt"/>
              </a:rPr>
              <a:t>Do some great </a:t>
            </a:r>
            <a:r>
              <a:rPr lang="en-US" sz="2400" b="1" dirty="0" smtClean="0">
                <a:solidFill>
                  <a:srgbClr val="183641"/>
                </a:solidFill>
                <a:latin typeface="+mj-lt"/>
              </a:rPr>
              <a:t>research</a:t>
            </a:r>
            <a:r>
              <a:rPr lang="en-US" sz="2400" dirty="0" smtClean="0">
                <a:solidFill>
                  <a:srgbClr val="183641"/>
                </a:solidFill>
                <a:latin typeface="+mj-lt"/>
              </a:rPr>
              <a:t>!</a:t>
            </a:r>
          </a:p>
          <a:p>
            <a:pPr lvl="2">
              <a:spcAft>
                <a:spcPts val="1200"/>
              </a:spcAft>
            </a:pPr>
            <a:r>
              <a:rPr lang="en-US" sz="2400" b="1" dirty="0" smtClean="0">
                <a:solidFill>
                  <a:srgbClr val="183641"/>
                </a:solidFill>
                <a:latin typeface="+mj-lt"/>
              </a:rPr>
              <a:t>Write </a:t>
            </a:r>
            <a:r>
              <a:rPr lang="en-US" sz="2400" dirty="0" smtClean="0">
                <a:solidFill>
                  <a:srgbClr val="183641"/>
                </a:solidFill>
                <a:latin typeface="+mj-lt"/>
              </a:rPr>
              <a:t>it up well</a:t>
            </a:r>
          </a:p>
          <a:p>
            <a:pPr lvl="2">
              <a:spcAft>
                <a:spcPts val="1200"/>
              </a:spcAft>
            </a:pPr>
            <a:r>
              <a:rPr lang="en-US" sz="2400" b="1" dirty="0" smtClean="0">
                <a:solidFill>
                  <a:srgbClr val="183641"/>
                </a:solidFill>
                <a:latin typeface="+mj-lt"/>
              </a:rPr>
              <a:t>Revise </a:t>
            </a:r>
            <a:r>
              <a:rPr lang="en-US" sz="2400" dirty="0" smtClean="0">
                <a:solidFill>
                  <a:srgbClr val="183641"/>
                </a:solidFill>
                <a:latin typeface="+mj-lt"/>
              </a:rPr>
              <a:t>your paper carefully and thoroughly</a:t>
            </a:r>
          </a:p>
          <a:p>
            <a:pPr lvl="2">
              <a:spcAft>
                <a:spcPts val="1200"/>
              </a:spcAft>
            </a:pPr>
            <a:endParaRPr lang="en-US" sz="2400" dirty="0" smtClean="0">
              <a:solidFill>
                <a:srgbClr val="183641"/>
              </a:solidFill>
              <a:latin typeface="+mj-lt"/>
            </a:endParaRPr>
          </a:p>
          <a:p>
            <a:pPr lvl="2">
              <a:spcAft>
                <a:spcPts val="1200"/>
              </a:spcAft>
            </a:pPr>
            <a:r>
              <a:rPr lang="en-US" sz="2400" dirty="0" smtClean="0">
                <a:solidFill>
                  <a:srgbClr val="183641"/>
                </a:solidFill>
                <a:latin typeface="+mj-lt"/>
              </a:rPr>
              <a:t>Think well ahead and </a:t>
            </a:r>
            <a:r>
              <a:rPr lang="en-US" sz="2400" b="1" dirty="0" smtClean="0">
                <a:solidFill>
                  <a:srgbClr val="183641"/>
                </a:solidFill>
                <a:latin typeface="+mj-lt"/>
              </a:rPr>
              <a:t>self-reflect</a:t>
            </a:r>
            <a:r>
              <a:rPr lang="en-US" sz="2400" dirty="0" smtClean="0">
                <a:solidFill>
                  <a:srgbClr val="183641"/>
                </a:solidFill>
                <a:latin typeface="+mj-lt"/>
              </a:rPr>
              <a:t>!</a:t>
            </a:r>
          </a:p>
          <a:p>
            <a:pPr lvl="2">
              <a:spcAft>
                <a:spcPts val="1200"/>
              </a:spcAft>
            </a:pPr>
            <a:r>
              <a:rPr lang="en-US" sz="2400" dirty="0" smtClean="0">
                <a:solidFill>
                  <a:srgbClr val="183641"/>
                </a:solidFill>
                <a:latin typeface="+mj-lt"/>
              </a:rPr>
              <a:t>Have a look at </a:t>
            </a:r>
            <a:r>
              <a:rPr lang="en-US" sz="2400" b="1" dirty="0" smtClean="0">
                <a:solidFill>
                  <a:srgbClr val="183641"/>
                </a:solidFill>
                <a:latin typeface="+mj-lt"/>
              </a:rPr>
              <a:t>papers </a:t>
            </a:r>
            <a:r>
              <a:rPr lang="en-US" sz="2400" dirty="0" smtClean="0">
                <a:solidFill>
                  <a:srgbClr val="183641"/>
                </a:solidFill>
                <a:latin typeface="+mj-lt"/>
              </a:rPr>
              <a:t>in </a:t>
            </a:r>
            <a:r>
              <a:rPr lang="en-US" sz="2400" i="1" dirty="0" smtClean="0">
                <a:solidFill>
                  <a:srgbClr val="183641"/>
                </a:solidFill>
                <a:latin typeface="+mj-lt"/>
              </a:rPr>
              <a:t>Nature </a:t>
            </a:r>
            <a:r>
              <a:rPr lang="en-US" sz="2400" dirty="0" smtClean="0">
                <a:solidFill>
                  <a:srgbClr val="183641"/>
                </a:solidFill>
                <a:latin typeface="+mj-lt"/>
              </a:rPr>
              <a:t>Research Journals</a:t>
            </a:r>
          </a:p>
          <a:p>
            <a:pPr lvl="2">
              <a:spcAft>
                <a:spcPts val="1200"/>
              </a:spcAft>
            </a:pPr>
            <a:r>
              <a:rPr lang="en-US" sz="2400" b="1" dirty="0" smtClean="0">
                <a:solidFill>
                  <a:srgbClr val="183641"/>
                </a:solidFill>
                <a:latin typeface="+mj-lt"/>
              </a:rPr>
              <a:t>Discuss </a:t>
            </a:r>
            <a:r>
              <a:rPr lang="en-US" sz="2400" dirty="0" smtClean="0">
                <a:solidFill>
                  <a:srgbClr val="183641"/>
                </a:solidFill>
                <a:latin typeface="+mj-lt"/>
              </a:rPr>
              <a:t>your work with colleagues in- and outside of your field</a:t>
            </a:r>
          </a:p>
          <a:p>
            <a:pPr lvl="2">
              <a:spcAft>
                <a:spcPts val="1200"/>
              </a:spcAft>
            </a:pPr>
            <a:r>
              <a:rPr lang="en-US" sz="2400" dirty="0" smtClean="0">
                <a:solidFill>
                  <a:srgbClr val="183641"/>
                </a:solidFill>
                <a:latin typeface="+mj-lt"/>
              </a:rPr>
              <a:t>Don’t be shy to </a:t>
            </a:r>
            <a:r>
              <a:rPr lang="en-US" sz="2400" b="1" dirty="0" smtClean="0">
                <a:solidFill>
                  <a:srgbClr val="183641"/>
                </a:solidFill>
                <a:latin typeface="+mj-lt"/>
              </a:rPr>
              <a:t>approach us </a:t>
            </a:r>
            <a:r>
              <a:rPr lang="en-US" sz="2400" dirty="0" smtClean="0">
                <a:solidFill>
                  <a:srgbClr val="183641"/>
                </a:solidFill>
                <a:latin typeface="+mj-lt"/>
              </a:rPr>
              <a:t>with your best work — and don’t give up after rejection!</a:t>
            </a:r>
          </a:p>
        </p:txBody>
      </p:sp>
    </p:spTree>
    <p:extLst>
      <p:ext uri="{BB962C8B-B14F-4D97-AF65-F5344CB8AC3E}">
        <p14:creationId xmlns:p14="http://schemas.microsoft.com/office/powerpoint/2010/main" val="16144420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txBox="1">
            <a:spLocks/>
          </p:cNvSpPr>
          <p:nvPr/>
        </p:nvSpPr>
        <p:spPr>
          <a:xfrm>
            <a:off x="825500" y="538163"/>
            <a:ext cx="8239126" cy="370558"/>
          </a:xfrm>
          <a:prstGeom prst="rect">
            <a:avLst/>
          </a:prstGeom>
        </p:spPr>
        <p:txBody>
          <a:bodyPr vert="horz" lIns="0" tIns="0" rIns="0" bIns="0" rtlCol="0" anchor="t" anchorCtr="0">
            <a:noAutofit/>
          </a:bodyPr>
          <a:lstStyle/>
          <a:p>
            <a:pPr marL="0" marR="0" lvl="0" indent="0" algn="ctr" defTabSz="872722" rtl="0" eaLnBrk="1" fontAlgn="auto" latinLnBrk="0" hangingPunct="1">
              <a:lnSpc>
                <a:spcPct val="100000"/>
              </a:lnSpc>
              <a:spcBef>
                <a:spcPct val="0"/>
              </a:spcBef>
              <a:spcAft>
                <a:spcPts val="0"/>
              </a:spcAft>
              <a:buClrTx/>
              <a:buSzTx/>
              <a:buFontTx/>
              <a:buNone/>
              <a:tabLst/>
              <a:defRPr/>
            </a:pPr>
            <a:r>
              <a:rPr lang="en-GB" sz="2600" b="1" dirty="0" smtClean="0">
                <a:solidFill>
                  <a:schemeClr val="accent5"/>
                </a:solidFill>
                <a:latin typeface="+mj-lt"/>
                <a:ea typeface="+mj-ea"/>
                <a:cs typeface="+mj-cs"/>
              </a:rPr>
              <a:t>Interested in becoming an editor?</a:t>
            </a:r>
            <a:endParaRPr kumimoji="0" lang="en-GB" sz="2600" b="1" i="0" u="none" strike="noStrike" kern="1200" cap="none" spc="0" normalizeH="0" baseline="0" noProof="0" dirty="0">
              <a:ln>
                <a:noFill/>
              </a:ln>
              <a:solidFill>
                <a:schemeClr val="accent5"/>
              </a:solidFill>
              <a:effectLst/>
              <a:uLnTx/>
              <a:uFillTx/>
              <a:latin typeface="+mj-lt"/>
              <a:ea typeface="+mj-ea"/>
              <a:cs typeface="+mj-cs"/>
            </a:endParaRPr>
          </a:p>
        </p:txBody>
      </p:sp>
      <p:sp>
        <p:nvSpPr>
          <p:cNvPr id="10" name="Text Placeholder 6"/>
          <p:cNvSpPr txBox="1">
            <a:spLocks/>
          </p:cNvSpPr>
          <p:nvPr/>
        </p:nvSpPr>
        <p:spPr>
          <a:xfrm>
            <a:off x="825500" y="3198168"/>
            <a:ext cx="8239126" cy="461665"/>
          </a:xfrm>
          <a:prstGeom prst="rect">
            <a:avLst/>
          </a:prstGeom>
        </p:spPr>
        <p:txBody>
          <a:bodyPr>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lvl="2" algn="ctr">
              <a:spcAft>
                <a:spcPts val="1200"/>
              </a:spcAft>
              <a:buNone/>
            </a:pPr>
            <a:r>
              <a:rPr lang="en-US" sz="2400" dirty="0" err="1" smtClean="0">
                <a:solidFill>
                  <a:srgbClr val="183641"/>
                </a:solidFill>
                <a:latin typeface="+mj-lt"/>
              </a:rPr>
              <a:t>springernature.com/gp/group/careers</a:t>
            </a:r>
            <a:endParaRPr lang="en-US" sz="2400" dirty="0" smtClean="0">
              <a:solidFill>
                <a:srgbClr val="183641"/>
              </a:solidFill>
              <a:latin typeface="+mj-lt"/>
            </a:endParaRPr>
          </a:p>
        </p:txBody>
      </p:sp>
    </p:spTree>
    <p:extLst>
      <p:ext uri="{BB962C8B-B14F-4D97-AF65-F5344CB8AC3E}">
        <p14:creationId xmlns:p14="http://schemas.microsoft.com/office/powerpoint/2010/main" val="11947266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25500" y="538163"/>
            <a:ext cx="5173738" cy="370558"/>
          </a:xfrm>
        </p:spPr>
        <p:txBody>
          <a:bodyPr/>
          <a:lstStyle/>
          <a:p>
            <a:r>
              <a:rPr lang="en-GB" b="1" i="1" dirty="0" smtClean="0"/>
              <a:t>Nature</a:t>
            </a:r>
            <a:r>
              <a:rPr lang="en-GB" b="1" dirty="0" smtClean="0"/>
              <a:t>’s hits …</a:t>
            </a:r>
            <a:endParaRPr lang="en-GB" b="1" dirty="0"/>
          </a:p>
        </p:txBody>
      </p:sp>
      <p:sp>
        <p:nvSpPr>
          <p:cNvPr id="6" name="Rectangle 1"/>
          <p:cNvSpPr>
            <a:spLocks noGrp="1" noChangeArrowheads="1"/>
          </p:cNvSpPr>
          <p:nvPr>
            <p:ph type="body"/>
          </p:nvPr>
        </p:nvSpPr>
        <p:spPr>
          <a:xfrm>
            <a:off x="824400" y="1080000"/>
            <a:ext cx="5185314" cy="4860407"/>
          </a:xfrm>
        </p:spPr>
        <p:txBody>
          <a:bodyPr wrap="none" lIns="0" tIns="0" rIns="0" bIns="0" anchor="t">
            <a:spAutoFit/>
          </a:bodyPr>
          <a:lstStyle/>
          <a:p>
            <a:pPr marL="339725" indent="-339725">
              <a:lnSpc>
                <a:spcPct val="101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dirty="0" smtClean="0">
                <a:solidFill>
                  <a:srgbClr val="183641"/>
                </a:solidFill>
                <a:ea typeface="ＭＳ Ｐゴシック" charset="-128"/>
              </a:rPr>
              <a:t>-	Discovery of X-rays</a:t>
            </a:r>
            <a:br>
              <a:rPr lang="en-GB" sz="2400" dirty="0" smtClean="0">
                <a:solidFill>
                  <a:srgbClr val="183641"/>
                </a:solidFill>
                <a:ea typeface="ＭＳ Ｐゴシック" charset="-128"/>
              </a:rPr>
            </a:br>
            <a:r>
              <a:rPr lang="en-GB" sz="2000" dirty="0" smtClean="0">
                <a:solidFill>
                  <a:srgbClr val="183641"/>
                </a:solidFill>
                <a:ea typeface="ＭＳ Ｐゴシック" charset="-128"/>
              </a:rPr>
              <a:t>(</a:t>
            </a:r>
            <a:r>
              <a:rPr lang="en-GB" sz="2000" dirty="0" err="1" smtClean="0">
                <a:solidFill>
                  <a:srgbClr val="183641"/>
                </a:solidFill>
                <a:ea typeface="ＭＳ Ｐゴシック" charset="-128"/>
              </a:rPr>
              <a:t>Röntgen</a:t>
            </a:r>
            <a:r>
              <a:rPr lang="en-GB" sz="2000" dirty="0" smtClean="0">
                <a:solidFill>
                  <a:srgbClr val="183641"/>
                </a:solidFill>
                <a:ea typeface="ＭＳ Ｐゴシック" charset="-128"/>
              </a:rPr>
              <a:t>, 1896)</a:t>
            </a:r>
          </a:p>
          <a:p>
            <a:pPr marL="339725" indent="-339725" algn="l">
              <a:lnSpc>
                <a:spcPct val="101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dirty="0" smtClean="0">
                <a:solidFill>
                  <a:srgbClr val="183641"/>
                </a:solidFill>
                <a:ea typeface="ＭＳ Ｐゴシック" charset="-128"/>
              </a:rPr>
              <a:t>-	Wave nature of </a:t>
            </a:r>
            <a:r>
              <a:rPr lang="en-GB" sz="2400" dirty="0" smtClean="0">
                <a:solidFill>
                  <a:srgbClr val="183641"/>
                </a:solidFill>
                <a:ea typeface="+mn-ea"/>
                <a:cs typeface="+mn-cs"/>
              </a:rPr>
              <a:t>particles</a:t>
            </a:r>
            <a:r>
              <a:rPr lang="en-GB" sz="2000" dirty="0" smtClean="0">
                <a:solidFill>
                  <a:srgbClr val="183641"/>
                </a:solidFill>
                <a:ea typeface="ＭＳ Ｐゴシック" charset="-128"/>
              </a:rPr>
              <a:t/>
            </a:r>
            <a:br>
              <a:rPr lang="en-GB" sz="2000" dirty="0" smtClean="0">
                <a:solidFill>
                  <a:srgbClr val="183641"/>
                </a:solidFill>
                <a:ea typeface="ＭＳ Ｐゴシック" charset="-128"/>
              </a:rPr>
            </a:br>
            <a:r>
              <a:rPr lang="en-GB" sz="2000" dirty="0" smtClean="0">
                <a:solidFill>
                  <a:srgbClr val="183641"/>
                </a:solidFill>
                <a:ea typeface="ＭＳ Ｐゴシック" charset="-128"/>
              </a:rPr>
              <a:t>(Davisson &amp; </a:t>
            </a:r>
            <a:r>
              <a:rPr lang="en-GB" sz="2000" dirty="0" err="1" smtClean="0">
                <a:solidFill>
                  <a:srgbClr val="183641"/>
                </a:solidFill>
                <a:ea typeface="ＭＳ Ｐゴシック" charset="-128"/>
              </a:rPr>
              <a:t>Germer</a:t>
            </a:r>
            <a:r>
              <a:rPr lang="en-GB" sz="2000" dirty="0" smtClean="0">
                <a:solidFill>
                  <a:srgbClr val="183641"/>
                </a:solidFill>
                <a:ea typeface="ＭＳ Ｐゴシック" charset="-128"/>
              </a:rPr>
              <a:t>, 1927)</a:t>
            </a:r>
          </a:p>
          <a:p>
            <a:pPr marL="339725" indent="-339725" algn="l">
              <a:lnSpc>
                <a:spcPct val="101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dirty="0" smtClean="0">
                <a:solidFill>
                  <a:srgbClr val="183641"/>
                </a:solidFill>
                <a:ea typeface="ＭＳ Ｐゴシック" charset="-128"/>
              </a:rPr>
              <a:t>-	Discovery of the neutron</a:t>
            </a:r>
            <a:r>
              <a:rPr lang="en-GB" sz="2000" dirty="0" smtClean="0">
                <a:solidFill>
                  <a:srgbClr val="183641"/>
                </a:solidFill>
                <a:ea typeface="ＭＳ Ｐゴシック" charset="-128"/>
              </a:rPr>
              <a:t/>
            </a:r>
            <a:br>
              <a:rPr lang="en-GB" sz="2000" dirty="0" smtClean="0">
                <a:solidFill>
                  <a:srgbClr val="183641"/>
                </a:solidFill>
                <a:ea typeface="ＭＳ Ｐゴシック" charset="-128"/>
              </a:rPr>
            </a:br>
            <a:r>
              <a:rPr lang="en-GB" sz="2000" dirty="0" smtClean="0">
                <a:solidFill>
                  <a:srgbClr val="183641"/>
                </a:solidFill>
                <a:ea typeface="ＭＳ Ｐゴシック" charset="-128"/>
              </a:rPr>
              <a:t>(</a:t>
            </a:r>
            <a:r>
              <a:rPr lang="en-GB" sz="2000" dirty="0">
                <a:solidFill>
                  <a:srgbClr val="183641"/>
                </a:solidFill>
                <a:ea typeface="ＭＳ Ｐゴシック" charset="-128"/>
              </a:rPr>
              <a:t>Chadwick, 1932</a:t>
            </a:r>
            <a:r>
              <a:rPr lang="en-GB" sz="2000" dirty="0" smtClean="0">
                <a:solidFill>
                  <a:srgbClr val="183641"/>
                </a:solidFill>
                <a:ea typeface="ＭＳ Ｐゴシック" charset="-128"/>
              </a:rPr>
              <a:t>)</a:t>
            </a:r>
          </a:p>
          <a:p>
            <a:pPr marL="342900" indent="-342900" algn="l">
              <a:lnSpc>
                <a:spcPct val="101000"/>
              </a:lnSpc>
              <a:spcBef>
                <a:spcPts val="500"/>
              </a:spcBef>
              <a:buFontTx/>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dirty="0" smtClean="0">
                <a:solidFill>
                  <a:srgbClr val="183641"/>
                </a:solidFill>
                <a:ea typeface="ＭＳ Ｐゴシック" charset="-128"/>
              </a:rPr>
              <a:t>Structure of DNA</a:t>
            </a:r>
            <a:r>
              <a:rPr lang="en-GB" sz="2000" dirty="0" smtClean="0">
                <a:solidFill>
                  <a:srgbClr val="183641"/>
                </a:solidFill>
                <a:ea typeface="ＭＳ Ｐゴシック" charset="-128"/>
              </a:rPr>
              <a:t/>
            </a:r>
            <a:br>
              <a:rPr lang="en-GB" sz="2000" dirty="0" smtClean="0">
                <a:solidFill>
                  <a:srgbClr val="183641"/>
                </a:solidFill>
                <a:ea typeface="ＭＳ Ｐゴシック" charset="-128"/>
              </a:rPr>
            </a:br>
            <a:r>
              <a:rPr lang="en-GB" sz="2000" dirty="0" smtClean="0">
                <a:solidFill>
                  <a:srgbClr val="183641"/>
                </a:solidFill>
                <a:ea typeface="ＭＳ Ｐゴシック" charset="-128"/>
              </a:rPr>
              <a:t>(Watson &amp; Crick, 1953)</a:t>
            </a:r>
          </a:p>
          <a:p>
            <a:pPr marL="342900" indent="-342900" algn="l">
              <a:lnSpc>
                <a:spcPct val="101000"/>
              </a:lnSpc>
              <a:spcBef>
                <a:spcPts val="500"/>
              </a:spcBef>
              <a:buFontTx/>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nl-BE" sz="2400" dirty="0" smtClean="0">
                <a:solidFill>
                  <a:srgbClr val="183641"/>
                </a:solidFill>
                <a:ea typeface="ＭＳ Ｐゴシック" charset="-128"/>
              </a:rPr>
              <a:t>Discovery of pulsars</a:t>
            </a:r>
            <a:br>
              <a:rPr lang="nl-BE" sz="2400" dirty="0" smtClean="0">
                <a:solidFill>
                  <a:srgbClr val="183641"/>
                </a:solidFill>
                <a:ea typeface="ＭＳ Ｐゴシック" charset="-128"/>
              </a:rPr>
            </a:br>
            <a:r>
              <a:rPr lang="en-US" sz="2000" dirty="0" smtClean="0">
                <a:solidFill>
                  <a:srgbClr val="183641"/>
                </a:solidFill>
                <a:ea typeface="ＭＳ Ｐゴシック" charset="-128"/>
              </a:rPr>
              <a:t>(Hewish</a:t>
            </a:r>
            <a:r>
              <a:rPr lang="en-US" sz="2000" dirty="0">
                <a:solidFill>
                  <a:srgbClr val="183641"/>
                </a:solidFill>
                <a:ea typeface="ＭＳ Ｐゴシック" charset="-128"/>
              </a:rPr>
              <a:t>, </a:t>
            </a:r>
            <a:r>
              <a:rPr lang="en-US" sz="2000" dirty="0" smtClean="0">
                <a:solidFill>
                  <a:srgbClr val="183641"/>
                </a:solidFill>
                <a:ea typeface="ＭＳ Ｐゴシック" charset="-128"/>
              </a:rPr>
              <a:t>Bell</a:t>
            </a:r>
            <a:r>
              <a:rPr lang="en-US" sz="2000" dirty="0">
                <a:solidFill>
                  <a:srgbClr val="183641"/>
                </a:solidFill>
                <a:ea typeface="ＭＳ Ｐゴシック" charset="-128"/>
              </a:rPr>
              <a:t>, </a:t>
            </a:r>
            <a:r>
              <a:rPr lang="en-US" sz="2000" dirty="0" smtClean="0">
                <a:solidFill>
                  <a:srgbClr val="183641"/>
                </a:solidFill>
                <a:ea typeface="ＭＳ Ｐゴシック" charset="-128"/>
              </a:rPr>
              <a:t>Pilkington</a:t>
            </a:r>
            <a:r>
              <a:rPr lang="en-US" sz="2000" dirty="0">
                <a:solidFill>
                  <a:srgbClr val="183641"/>
                </a:solidFill>
                <a:ea typeface="ＭＳ Ｐゴシック" charset="-128"/>
              </a:rPr>
              <a:t>, </a:t>
            </a:r>
            <a:r>
              <a:rPr lang="en-US" sz="2000" dirty="0" smtClean="0">
                <a:solidFill>
                  <a:srgbClr val="183641"/>
                </a:solidFill>
                <a:ea typeface="ＭＳ Ｐゴシック" charset="-128"/>
              </a:rPr>
              <a:t>Scott </a:t>
            </a:r>
            <a:r>
              <a:rPr lang="en-US" sz="2000" dirty="0">
                <a:solidFill>
                  <a:srgbClr val="183641"/>
                </a:solidFill>
                <a:ea typeface="ＭＳ Ｐゴシック" charset="-128"/>
              </a:rPr>
              <a:t>&amp; </a:t>
            </a:r>
            <a:r>
              <a:rPr lang="en-US" sz="2000" dirty="0" smtClean="0">
                <a:solidFill>
                  <a:srgbClr val="183641"/>
                </a:solidFill>
                <a:ea typeface="ＭＳ Ｐゴシック" charset="-128"/>
              </a:rPr>
              <a:t>Collins, 1968)</a:t>
            </a:r>
            <a:endParaRPr lang="en-GB" sz="2000" dirty="0" smtClean="0">
              <a:solidFill>
                <a:srgbClr val="183641"/>
              </a:solidFill>
              <a:ea typeface="ＭＳ Ｐゴシック" charset="-128"/>
            </a:endParaRPr>
          </a:p>
          <a:p>
            <a:pPr marL="339725" indent="-339725" algn="l">
              <a:lnSpc>
                <a:spcPct val="101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dirty="0" smtClean="0">
                <a:solidFill>
                  <a:srgbClr val="183641"/>
                </a:solidFill>
                <a:ea typeface="ＭＳ Ｐゴシック" charset="-128"/>
              </a:rPr>
              <a:t>-	Cloning of ‘Dolly’ the sheep</a:t>
            </a:r>
            <a:r>
              <a:rPr lang="en-GB" sz="2000" dirty="0" smtClean="0">
                <a:solidFill>
                  <a:srgbClr val="183641"/>
                </a:solidFill>
                <a:ea typeface="ＭＳ Ｐゴシック" charset="-128"/>
              </a:rPr>
              <a:t/>
            </a:r>
            <a:br>
              <a:rPr lang="en-GB" sz="2000" dirty="0" smtClean="0">
                <a:solidFill>
                  <a:srgbClr val="183641"/>
                </a:solidFill>
                <a:ea typeface="ＭＳ Ｐゴシック" charset="-128"/>
              </a:rPr>
            </a:br>
            <a:r>
              <a:rPr lang="en-GB" sz="2000" dirty="0" smtClean="0">
                <a:solidFill>
                  <a:srgbClr val="183641"/>
                </a:solidFill>
                <a:ea typeface="ＭＳ Ｐゴシック" charset="-128"/>
              </a:rPr>
              <a:t>(</a:t>
            </a:r>
            <a:r>
              <a:rPr lang="en-GB" sz="2000" dirty="0" err="1" smtClean="0">
                <a:solidFill>
                  <a:srgbClr val="183641"/>
                </a:solidFill>
                <a:ea typeface="ＭＳ Ｐゴシック" charset="-128"/>
              </a:rPr>
              <a:t>Wilmut</a:t>
            </a:r>
            <a:r>
              <a:rPr lang="en-GB" sz="2000" dirty="0" smtClean="0">
                <a:solidFill>
                  <a:srgbClr val="183641"/>
                </a:solidFill>
                <a:ea typeface="ＭＳ Ｐゴシック" charset="-128"/>
              </a:rPr>
              <a:t> </a:t>
            </a:r>
            <a:r>
              <a:rPr lang="en-GB" sz="2000" i="1" dirty="0" smtClean="0">
                <a:solidFill>
                  <a:srgbClr val="183641"/>
                </a:solidFill>
                <a:ea typeface="ＭＳ Ｐゴシック" charset="-128"/>
              </a:rPr>
              <a:t>et al.</a:t>
            </a:r>
            <a:r>
              <a:rPr lang="en-GB" sz="2000" dirty="0" smtClean="0">
                <a:solidFill>
                  <a:srgbClr val="183641"/>
                </a:solidFill>
                <a:ea typeface="ＭＳ Ｐゴシック" charset="-128"/>
              </a:rPr>
              <a:t>, 1997)</a:t>
            </a:r>
          </a:p>
          <a:p>
            <a:pPr marL="339725" indent="-339725" algn="l">
              <a:lnSpc>
                <a:spcPct val="101000"/>
              </a:lnSpc>
              <a:spcBef>
                <a:spcPts val="5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dirty="0" smtClean="0">
                <a:solidFill>
                  <a:srgbClr val="183641"/>
                </a:solidFill>
                <a:ea typeface="ＭＳ Ｐゴシック" charset="-128"/>
              </a:rPr>
              <a:t>-	…</a:t>
            </a:r>
          </a:p>
        </p:txBody>
      </p:sp>
      <p:grpSp>
        <p:nvGrpSpPr>
          <p:cNvPr id="9" name="Group 8"/>
          <p:cNvGrpSpPr/>
          <p:nvPr/>
        </p:nvGrpSpPr>
        <p:grpSpPr>
          <a:xfrm>
            <a:off x="825500" y="538163"/>
            <a:ext cx="8239126" cy="3158246"/>
            <a:chOff x="825500" y="538163"/>
            <a:chExt cx="8239126" cy="3158246"/>
          </a:xfrm>
        </p:grpSpPr>
        <p:sp>
          <p:nvSpPr>
            <p:cNvPr id="12" name="Title 4"/>
            <p:cNvSpPr txBox="1">
              <a:spLocks/>
            </p:cNvSpPr>
            <p:nvPr/>
          </p:nvSpPr>
          <p:spPr>
            <a:xfrm>
              <a:off x="825500" y="538163"/>
              <a:ext cx="8239126" cy="370558"/>
            </a:xfrm>
            <a:prstGeom prst="rect">
              <a:avLst/>
            </a:prstGeom>
          </p:spPr>
          <p:txBody>
            <a:bodyPr vert="horz" lIns="0" tIns="0" rIns="0" bIns="0" rtlCol="0" anchor="t" anchorCtr="0">
              <a:noAutofit/>
            </a:bodyPr>
            <a:lstStyle>
              <a:lvl1pPr algn="l" defTabSz="872722" rtl="0" eaLnBrk="1" latinLnBrk="0" hangingPunct="1">
                <a:spcBef>
                  <a:spcPct val="0"/>
                </a:spcBef>
                <a:buNone/>
                <a:defRPr sz="2600" b="0" kern="1200">
                  <a:solidFill>
                    <a:schemeClr val="accent5"/>
                  </a:solidFill>
                  <a:latin typeface="+mj-lt"/>
                  <a:ea typeface="+mj-ea"/>
                  <a:cs typeface="+mj-cs"/>
                </a:defRPr>
              </a:lvl1pPr>
            </a:lstStyle>
            <a:p>
              <a:pPr algn="r"/>
              <a:r>
                <a:rPr lang="en-GB" b="1" i="1" dirty="0" smtClean="0">
                  <a:solidFill>
                    <a:schemeClr val="bg1"/>
                  </a:solidFill>
                </a:rPr>
                <a:t>Nature</a:t>
              </a:r>
              <a:r>
                <a:rPr lang="en-GB" b="1" dirty="0" smtClean="0">
                  <a:solidFill>
                    <a:schemeClr val="bg1"/>
                  </a:solidFill>
                </a:rPr>
                <a:t>’s hits …</a:t>
              </a:r>
              <a:r>
                <a:rPr lang="nl-BE" b="1" dirty="0" smtClean="0"/>
                <a:t>… and misses</a:t>
              </a:r>
              <a:endParaRPr lang="en-GB" b="1" dirty="0"/>
            </a:p>
          </p:txBody>
        </p:sp>
        <p:sp>
          <p:nvSpPr>
            <p:cNvPr id="11" name="Rectangle 1"/>
            <p:cNvSpPr txBox="1">
              <a:spLocks noChangeArrowheads="1"/>
            </p:cNvSpPr>
            <p:nvPr/>
          </p:nvSpPr>
          <p:spPr>
            <a:xfrm>
              <a:off x="5966798" y="1080000"/>
              <a:ext cx="3097828" cy="2616409"/>
            </a:xfrm>
            <a:prstGeom prst="rect">
              <a:avLst/>
            </a:prstGeom>
          </p:spPr>
          <p:txBody>
            <a:bodyPr vert="horz" wrap="none" lIns="0" tIns="0" rIns="0" bIns="0" rtlCol="0" anchor="t">
              <a:spAutoFit/>
            </a:bodyPr>
            <a:lstStyle/>
            <a:p>
              <a:pPr marL="339725" marR="0" lvl="0" indent="-339725" algn="l" defTabSz="457200" rtl="0" eaLnBrk="1" fontAlgn="auto" latinLnBrk="0" hangingPunct="1">
                <a:lnSpc>
                  <a:spcPct val="101000"/>
                </a:lnSpc>
                <a:spcBef>
                  <a:spcPts val="500"/>
                </a:spcBef>
                <a:spcAft>
                  <a:spcPts val="0"/>
                </a:spcAft>
                <a:buClrTx/>
                <a:buSzTx/>
                <a:buFontTx/>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kumimoji="0" lang="en-GB" sz="2400" b="0" i="0" u="none" strike="noStrike" kern="1200" cap="none" spc="0" normalizeH="0" baseline="0" noProof="0" dirty="0" smtClean="0">
                  <a:ln>
                    <a:noFill/>
                  </a:ln>
                  <a:solidFill>
                    <a:srgbClr val="183641"/>
                  </a:solidFill>
                  <a:effectLst/>
                  <a:uLnTx/>
                  <a:uFillTx/>
                  <a:latin typeface="+mj-lt"/>
                  <a:ea typeface="ＭＳ Ｐゴシック" charset="-128"/>
                  <a:cs typeface="+mj-cs"/>
                </a:rPr>
                <a:t>-	Krebs cycle</a:t>
              </a:r>
              <a:r>
                <a:rPr kumimoji="0" lang="en-GB" sz="2000" b="0" i="0" u="none" strike="noStrike" kern="1200" cap="none" spc="0" normalizeH="0" baseline="0" noProof="0" dirty="0" smtClean="0">
                  <a:ln>
                    <a:noFill/>
                  </a:ln>
                  <a:solidFill>
                    <a:srgbClr val="183641"/>
                  </a:solidFill>
                  <a:effectLst/>
                  <a:uLnTx/>
                  <a:uFillTx/>
                  <a:latin typeface="+mj-lt"/>
                  <a:ea typeface="ＭＳ Ｐゴシック" charset="-128"/>
                  <a:cs typeface="+mj-cs"/>
                </a:rPr>
                <a:t/>
              </a:r>
              <a:br>
                <a:rPr kumimoji="0" lang="en-GB" sz="2000" b="0" i="0" u="none" strike="noStrike" kern="1200" cap="none" spc="0" normalizeH="0" baseline="0" noProof="0" dirty="0" smtClean="0">
                  <a:ln>
                    <a:noFill/>
                  </a:ln>
                  <a:solidFill>
                    <a:srgbClr val="183641"/>
                  </a:solidFill>
                  <a:effectLst/>
                  <a:uLnTx/>
                  <a:uFillTx/>
                  <a:latin typeface="+mj-lt"/>
                  <a:ea typeface="ＭＳ Ｐゴシック" charset="-128"/>
                  <a:cs typeface="+mj-cs"/>
                </a:rPr>
              </a:br>
              <a:r>
                <a:rPr kumimoji="0" lang="en-GB" sz="2000" b="0" i="0" u="none" strike="noStrike" kern="1200" cap="none" spc="0" normalizeH="0" baseline="0" noProof="0" dirty="0" smtClean="0">
                  <a:ln>
                    <a:noFill/>
                  </a:ln>
                  <a:solidFill>
                    <a:srgbClr val="183641"/>
                  </a:solidFill>
                  <a:effectLst/>
                  <a:uLnTx/>
                  <a:uFillTx/>
                  <a:latin typeface="+mj-lt"/>
                  <a:ea typeface="ＭＳ Ｐゴシック" charset="-128"/>
                  <a:cs typeface="+mj-cs"/>
                </a:rPr>
                <a:t>(rejected without review</a:t>
              </a:r>
              <a:r>
                <a:rPr lang="en-GB" sz="2000" dirty="0" smtClean="0">
                  <a:solidFill>
                    <a:srgbClr val="183641"/>
                  </a:solidFill>
                  <a:latin typeface="+mj-lt"/>
                  <a:ea typeface="ＭＳ Ｐゴシック" charset="-128"/>
                  <a:cs typeface="+mj-cs"/>
                </a:rPr>
                <a:t>)</a:t>
              </a:r>
              <a:endParaRPr kumimoji="0" lang="en-GB" sz="2000" b="0" i="0" u="none" strike="noStrike" kern="1200" cap="none" spc="0" normalizeH="0" baseline="0" noProof="0" dirty="0" smtClean="0">
                <a:ln>
                  <a:noFill/>
                </a:ln>
                <a:solidFill>
                  <a:srgbClr val="183641"/>
                </a:solidFill>
                <a:effectLst/>
                <a:uLnTx/>
                <a:uFillTx/>
                <a:latin typeface="+mj-lt"/>
                <a:ea typeface="ＭＳ Ｐゴシック" charset="-128"/>
                <a:cs typeface="+mj-cs"/>
              </a:endParaRPr>
            </a:p>
            <a:p>
              <a:pPr marL="339725" marR="0" lvl="0" indent="-339725" algn="l" defTabSz="457200" rtl="0" eaLnBrk="1" fontAlgn="auto" latinLnBrk="0" hangingPunct="1">
                <a:lnSpc>
                  <a:spcPct val="101000"/>
                </a:lnSpc>
                <a:spcBef>
                  <a:spcPts val="500"/>
                </a:spcBef>
                <a:spcAft>
                  <a:spcPts val="0"/>
                </a:spcAft>
                <a:buClrTx/>
                <a:buSzTx/>
                <a:buFontTx/>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kumimoji="0" lang="en-GB" sz="2000" b="0" i="0" u="none" strike="noStrike" kern="1200" cap="none" spc="0" normalizeH="0" baseline="0" noProof="0" dirty="0" smtClean="0">
                  <a:ln>
                    <a:noFill/>
                  </a:ln>
                  <a:solidFill>
                    <a:srgbClr val="183641"/>
                  </a:solidFill>
                  <a:effectLst/>
                  <a:uLnTx/>
                  <a:uFillTx/>
                  <a:latin typeface="+mj-lt"/>
                  <a:ea typeface="ＭＳ Ｐゴシック" charset="-128"/>
                  <a:cs typeface="+mj-cs"/>
                </a:rPr>
                <a:t>-	</a:t>
              </a:r>
              <a:r>
                <a:rPr kumimoji="0" lang="en-GB" sz="2400" b="0" i="0" u="none" strike="noStrike" kern="1200" cap="none" spc="0" normalizeH="0" baseline="0" noProof="0" dirty="0" smtClean="0">
                  <a:ln>
                    <a:noFill/>
                  </a:ln>
                  <a:solidFill>
                    <a:srgbClr val="183641"/>
                  </a:solidFill>
                  <a:effectLst/>
                  <a:uLnTx/>
                  <a:uFillTx/>
                  <a:latin typeface="+mj-lt"/>
                  <a:ea typeface="ＭＳ Ｐゴシック" charset="-128"/>
                  <a:cs typeface="+mj-cs"/>
                </a:rPr>
                <a:t>Pavlov’s obituary</a:t>
              </a:r>
              <a:r>
                <a:rPr kumimoji="0" lang="en-GB" sz="2000" b="0" i="0" u="none" strike="noStrike" kern="1200" cap="none" spc="0" normalizeH="0" baseline="0" noProof="0" dirty="0" smtClean="0">
                  <a:ln>
                    <a:noFill/>
                  </a:ln>
                  <a:solidFill>
                    <a:srgbClr val="183641"/>
                  </a:solidFill>
                  <a:effectLst/>
                  <a:uLnTx/>
                  <a:uFillTx/>
                  <a:latin typeface="+mj-lt"/>
                  <a:ea typeface="ＭＳ Ｐゴシック" charset="-128"/>
                  <a:cs typeface="+mj-cs"/>
                </a:rPr>
                <a:t/>
              </a:r>
              <a:br>
                <a:rPr kumimoji="0" lang="en-GB" sz="2000" b="0" i="0" u="none" strike="noStrike" kern="1200" cap="none" spc="0" normalizeH="0" baseline="0" noProof="0" dirty="0" smtClean="0">
                  <a:ln>
                    <a:noFill/>
                  </a:ln>
                  <a:solidFill>
                    <a:srgbClr val="183641"/>
                  </a:solidFill>
                  <a:effectLst/>
                  <a:uLnTx/>
                  <a:uFillTx/>
                  <a:latin typeface="+mj-lt"/>
                  <a:ea typeface="ＭＳ Ｐゴシック" charset="-128"/>
                  <a:cs typeface="+mj-cs"/>
                </a:rPr>
              </a:br>
              <a:r>
                <a:rPr kumimoji="0" lang="en-GB" sz="2000" b="0" i="0" u="none" strike="noStrike" kern="1200" cap="none" spc="0" normalizeH="0" baseline="0" noProof="0" dirty="0" smtClean="0">
                  <a:ln>
                    <a:noFill/>
                  </a:ln>
                  <a:solidFill>
                    <a:srgbClr val="183641"/>
                  </a:solidFill>
                  <a:effectLst/>
                  <a:uLnTx/>
                  <a:uFillTx/>
                  <a:latin typeface="+mj-lt"/>
                  <a:ea typeface="ＭＳ Ｐゴシック" charset="-128"/>
                  <a:cs typeface="+mj-cs"/>
                </a:rPr>
                <a:t>(published</a:t>
              </a:r>
              <a:r>
                <a:rPr kumimoji="0" lang="en-GB" sz="2000" b="0" i="0" u="none" strike="noStrike" kern="1200" cap="none" spc="0" normalizeH="0" noProof="0" dirty="0" smtClean="0">
                  <a:ln>
                    <a:noFill/>
                  </a:ln>
                  <a:solidFill>
                    <a:srgbClr val="183641"/>
                  </a:solidFill>
                  <a:effectLst/>
                  <a:uLnTx/>
                  <a:uFillTx/>
                  <a:latin typeface="+mj-lt"/>
                  <a:ea typeface="ＭＳ Ｐゴシック" charset="-128"/>
                  <a:cs typeface="+mj-cs"/>
                </a:rPr>
                <a:t> while still alive</a:t>
              </a:r>
              <a:r>
                <a:rPr kumimoji="0" lang="en-GB" sz="2000" b="0" i="0" u="none" strike="noStrike" kern="1200" cap="none" spc="0" normalizeH="0" baseline="0" noProof="0" dirty="0" smtClean="0">
                  <a:ln>
                    <a:noFill/>
                  </a:ln>
                  <a:solidFill>
                    <a:srgbClr val="183641"/>
                  </a:solidFill>
                  <a:effectLst/>
                  <a:uLnTx/>
                  <a:uFillTx/>
                  <a:latin typeface="+mj-lt"/>
                  <a:ea typeface="ＭＳ Ｐゴシック" charset="-128"/>
                  <a:cs typeface="+mj-cs"/>
                </a:rPr>
                <a:t>)</a:t>
              </a:r>
            </a:p>
            <a:p>
              <a:pPr marL="339725" marR="0" lvl="0" indent="-339725" algn="l" defTabSz="457200" rtl="0" eaLnBrk="1" fontAlgn="auto" latinLnBrk="0" hangingPunct="1">
                <a:lnSpc>
                  <a:spcPct val="101000"/>
                </a:lnSpc>
                <a:spcBef>
                  <a:spcPts val="500"/>
                </a:spcBef>
                <a:spcAft>
                  <a:spcPts val="0"/>
                </a:spcAft>
                <a:buClrTx/>
                <a:buSzTx/>
                <a:buFontTx/>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kumimoji="0" lang="en-GB" sz="2400" b="0" i="0" u="none" strike="noStrike" kern="1200" cap="none" spc="0" normalizeH="0" baseline="0" noProof="0" dirty="0" smtClean="0">
                  <a:ln>
                    <a:noFill/>
                  </a:ln>
                  <a:solidFill>
                    <a:srgbClr val="183641"/>
                  </a:solidFill>
                  <a:effectLst/>
                  <a:uLnTx/>
                  <a:uFillTx/>
                  <a:latin typeface="+mj-lt"/>
                  <a:ea typeface="ＭＳ Ｐゴシック" charset="-128"/>
                  <a:cs typeface="+mj-cs"/>
                </a:rPr>
                <a:t>-	</a:t>
              </a:r>
              <a:r>
                <a:rPr kumimoji="0" lang="en-GB" sz="2400" b="0" i="0" u="none" strike="noStrike" kern="1200" cap="none" spc="0" normalizeH="0" baseline="0" noProof="0" dirty="0" err="1" smtClean="0">
                  <a:ln>
                    <a:noFill/>
                  </a:ln>
                  <a:solidFill>
                    <a:srgbClr val="183641"/>
                  </a:solidFill>
                  <a:effectLst/>
                  <a:uLnTx/>
                  <a:uFillTx/>
                  <a:latin typeface="+mj-lt"/>
                  <a:ea typeface="ＭＳ Ｐゴシック" charset="-128"/>
                  <a:cs typeface="+mj-cs"/>
                </a:rPr>
                <a:t>Schön</a:t>
              </a:r>
              <a:r>
                <a:rPr kumimoji="0" lang="en-GB" sz="2400" b="0" i="0" u="none" strike="noStrike" kern="1200" cap="none" spc="0" normalizeH="0" baseline="0" noProof="0" dirty="0" smtClean="0">
                  <a:ln>
                    <a:noFill/>
                  </a:ln>
                  <a:solidFill>
                    <a:srgbClr val="183641"/>
                  </a:solidFill>
                  <a:effectLst/>
                  <a:uLnTx/>
                  <a:uFillTx/>
                  <a:latin typeface="+mj-lt"/>
                  <a:ea typeface="ＭＳ Ｐゴシック" charset="-128"/>
                  <a:cs typeface="+mj-cs"/>
                </a:rPr>
                <a:t> case</a:t>
              </a:r>
              <a:r>
                <a:rPr kumimoji="0" lang="en-GB" sz="2000" b="0" i="0" u="none" strike="noStrike" kern="1200" cap="none" spc="0" normalizeH="0" baseline="0" noProof="0" dirty="0" smtClean="0">
                  <a:ln>
                    <a:noFill/>
                  </a:ln>
                  <a:solidFill>
                    <a:srgbClr val="183641"/>
                  </a:solidFill>
                  <a:effectLst/>
                  <a:uLnTx/>
                  <a:uFillTx/>
                  <a:latin typeface="+mj-lt"/>
                  <a:ea typeface="ＭＳ Ｐゴシック" charset="-128"/>
                  <a:cs typeface="+mj-cs"/>
                </a:rPr>
                <a:t/>
              </a:r>
              <a:br>
                <a:rPr kumimoji="0" lang="en-GB" sz="2000" b="0" i="0" u="none" strike="noStrike" kern="1200" cap="none" spc="0" normalizeH="0" baseline="0" noProof="0" dirty="0" smtClean="0">
                  <a:ln>
                    <a:noFill/>
                  </a:ln>
                  <a:solidFill>
                    <a:srgbClr val="183641"/>
                  </a:solidFill>
                  <a:effectLst/>
                  <a:uLnTx/>
                  <a:uFillTx/>
                  <a:latin typeface="+mj-lt"/>
                  <a:ea typeface="ＭＳ Ｐゴシック" charset="-128"/>
                  <a:cs typeface="+mj-cs"/>
                </a:rPr>
              </a:br>
              <a:r>
                <a:rPr kumimoji="0" lang="en-GB" sz="2000" b="0" i="0" u="none" strike="noStrike" kern="1200" cap="none" spc="0" normalizeH="0" baseline="0" noProof="0" dirty="0" smtClean="0">
                  <a:ln>
                    <a:noFill/>
                  </a:ln>
                  <a:solidFill>
                    <a:srgbClr val="183641"/>
                  </a:solidFill>
                  <a:effectLst/>
                  <a:uLnTx/>
                  <a:uFillTx/>
                  <a:latin typeface="+mj-lt"/>
                  <a:ea typeface="ＭＳ Ｐゴシック" charset="-128"/>
                  <a:cs typeface="+mj-cs"/>
                </a:rPr>
                <a:t>(fraud)</a:t>
              </a:r>
            </a:p>
            <a:p>
              <a:pPr marL="339725" marR="0" lvl="0" indent="-339725" algn="l" defTabSz="457200" rtl="0" eaLnBrk="1" fontAlgn="auto" latinLnBrk="0" hangingPunct="1">
                <a:lnSpc>
                  <a:spcPct val="101000"/>
                </a:lnSpc>
                <a:spcBef>
                  <a:spcPts val="500"/>
                </a:spcBef>
                <a:spcAft>
                  <a:spcPts val="0"/>
                </a:spcAft>
                <a:buClrTx/>
                <a:buSzTx/>
                <a:buFontTx/>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400" dirty="0" smtClean="0">
                  <a:solidFill>
                    <a:srgbClr val="183641"/>
                  </a:solidFill>
                  <a:latin typeface="+mj-lt"/>
                  <a:ea typeface="ＭＳ Ｐゴシック" charset="-128"/>
                  <a:cs typeface="+mj-cs"/>
                </a:rPr>
                <a:t>-	…</a:t>
              </a:r>
              <a:endParaRPr kumimoji="0" lang="en-GB" sz="2400" b="0" i="0" u="none" strike="noStrike" kern="1200" cap="none" spc="0" normalizeH="0" baseline="0" noProof="0" dirty="0">
                <a:ln>
                  <a:noFill/>
                </a:ln>
                <a:solidFill>
                  <a:srgbClr val="183641"/>
                </a:solidFill>
                <a:effectLst/>
                <a:uLnTx/>
                <a:uFillTx/>
                <a:latin typeface="+mj-lt"/>
                <a:ea typeface="ＭＳ Ｐゴシック" charset="-128"/>
                <a:cs typeface="+mj-cs"/>
              </a:endParaRPr>
            </a:p>
          </p:txBody>
        </p:sp>
      </p:grpSp>
    </p:spTree>
    <p:extLst>
      <p:ext uri="{BB962C8B-B14F-4D97-AF65-F5344CB8AC3E}">
        <p14:creationId xmlns:p14="http://schemas.microsoft.com/office/powerpoint/2010/main" val="422844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91695" y="5040000"/>
            <a:ext cx="7322610" cy="720000"/>
            <a:chOff x="1291695" y="4803144"/>
            <a:chExt cx="7322610" cy="720000"/>
          </a:xfrm>
        </p:grpSpPr>
        <p:pic>
          <p:nvPicPr>
            <p:cNvPr id="20" name="Picture 2" descr="https://lh4.googleusercontent.com/-ucjU0l0qSuY/AAAAAAAAAAI/AAAAAAAAAEA/4NmGhgq1f4w/s250-c-k/pho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1695" y="4803144"/>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google.com/+/business/images/plus-bad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3390" y="4803144"/>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images (1).jpeg"/>
            <p:cNvPicPr>
              <a:picLocks noChangeAspect="1"/>
            </p:cNvPicPr>
            <p:nvPr/>
          </p:nvPicPr>
          <p:blipFill>
            <a:blip r:embed="rId4"/>
            <a:stretch>
              <a:fillRect/>
            </a:stretch>
          </p:blipFill>
          <p:spPr>
            <a:xfrm>
              <a:off x="5315085" y="4803144"/>
              <a:ext cx="887525" cy="720000"/>
            </a:xfrm>
            <a:prstGeom prst="rect">
              <a:avLst/>
            </a:prstGeom>
          </p:spPr>
        </p:pic>
        <p:pic>
          <p:nvPicPr>
            <p:cNvPr id="26" name="Picture 25" descr="images.jpeg"/>
            <p:cNvPicPr>
              <a:picLocks noChangeAspect="1"/>
            </p:cNvPicPr>
            <p:nvPr/>
          </p:nvPicPr>
          <p:blipFill>
            <a:blip r:embed="rId5"/>
            <a:stretch>
              <a:fillRect/>
            </a:stretch>
          </p:blipFill>
          <p:spPr>
            <a:xfrm>
              <a:off x="7494305" y="4803144"/>
              <a:ext cx="1120000" cy="720000"/>
            </a:xfrm>
            <a:prstGeom prst="rect">
              <a:avLst/>
            </a:prstGeom>
          </p:spPr>
        </p:pic>
      </p:grpSp>
      <p:sp>
        <p:nvSpPr>
          <p:cNvPr id="27" name="Title 4"/>
          <p:cNvSpPr txBox="1">
            <a:spLocks/>
          </p:cNvSpPr>
          <p:nvPr/>
        </p:nvSpPr>
        <p:spPr>
          <a:xfrm>
            <a:off x="825500" y="538163"/>
            <a:ext cx="8239126" cy="370558"/>
          </a:xfrm>
          <a:prstGeom prst="rect">
            <a:avLst/>
          </a:prstGeom>
        </p:spPr>
        <p:txBody>
          <a:bodyPr vert="horz" lIns="0" tIns="0" rIns="0" bIns="0" rtlCol="0" anchor="t" anchorCtr="0">
            <a:noAutofit/>
          </a:bodyPr>
          <a:lstStyle/>
          <a:p>
            <a:pPr marL="0" marR="0" lvl="0" indent="0" algn="ctr" defTabSz="872722" rtl="0" eaLnBrk="1" fontAlgn="auto" latinLnBrk="0" hangingPunct="1">
              <a:lnSpc>
                <a:spcPct val="100000"/>
              </a:lnSpc>
              <a:spcBef>
                <a:spcPct val="0"/>
              </a:spcBef>
              <a:spcAft>
                <a:spcPts val="0"/>
              </a:spcAft>
              <a:buClrTx/>
              <a:buSzTx/>
              <a:buFontTx/>
              <a:buNone/>
              <a:tabLst/>
              <a:defRPr/>
            </a:pPr>
            <a:r>
              <a:rPr lang="ru-RU" sz="2600" b="1" dirty="0" smtClean="0">
                <a:solidFill>
                  <a:schemeClr val="accent5"/>
                </a:solidFill>
                <a:latin typeface="+mj-lt"/>
                <a:ea typeface="+mj-ea"/>
                <a:cs typeface="+mj-cs"/>
              </a:rPr>
              <a:t>Большое </a:t>
            </a:r>
            <a:r>
              <a:rPr lang="ru-RU" sz="2600" b="1" dirty="0">
                <a:solidFill>
                  <a:schemeClr val="accent5"/>
                </a:solidFill>
                <a:latin typeface="+mj-lt"/>
                <a:ea typeface="+mj-ea"/>
                <a:cs typeface="+mj-cs"/>
              </a:rPr>
              <a:t>с</a:t>
            </a:r>
            <a:r>
              <a:rPr lang="ru-RU" sz="2600" b="1" dirty="0" smtClean="0">
                <a:solidFill>
                  <a:schemeClr val="accent5"/>
                </a:solidFill>
                <a:latin typeface="+mj-lt"/>
                <a:ea typeface="+mj-ea"/>
                <a:cs typeface="+mj-cs"/>
              </a:rPr>
              <a:t>пасибо за внимание!</a:t>
            </a:r>
            <a:endParaRPr kumimoji="0" lang="en-GB" sz="2600" b="1" i="0" u="none" strike="noStrike" kern="1200" cap="none" spc="0" normalizeH="0" baseline="0" noProof="0" dirty="0">
              <a:ln>
                <a:noFill/>
              </a:ln>
              <a:solidFill>
                <a:schemeClr val="accent5"/>
              </a:solidFill>
              <a:effectLst/>
              <a:uLnTx/>
              <a:uFillTx/>
              <a:latin typeface="+mj-lt"/>
              <a:ea typeface="+mj-ea"/>
              <a:cs typeface="+mj-cs"/>
            </a:endParaRPr>
          </a:p>
        </p:txBody>
      </p:sp>
      <p:sp>
        <p:nvSpPr>
          <p:cNvPr id="28" name="Text Placeholder 6"/>
          <p:cNvSpPr txBox="1">
            <a:spLocks/>
          </p:cNvSpPr>
          <p:nvPr/>
        </p:nvSpPr>
        <p:spPr>
          <a:xfrm>
            <a:off x="825500" y="1440000"/>
            <a:ext cx="8239126" cy="3139321"/>
          </a:xfrm>
          <a:prstGeom prst="rect">
            <a:avLst/>
          </a:prstGeom>
        </p:spPr>
        <p:txBody>
          <a:bodyPr>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lvl="2" algn="ctr">
              <a:buNone/>
            </a:pPr>
            <a:r>
              <a:rPr lang="nl-BE" sz="2400" dirty="0" smtClean="0">
                <a:solidFill>
                  <a:srgbClr val="183641"/>
                </a:solidFill>
                <a:latin typeface="+mj-lt"/>
              </a:rPr>
              <a:t>http://www.nature.com/nphys</a:t>
            </a:r>
          </a:p>
          <a:p>
            <a:pPr lvl="2"/>
            <a:endParaRPr lang="en-US" sz="2400" dirty="0" smtClean="0">
              <a:solidFill>
                <a:srgbClr val="183641"/>
              </a:solidFill>
              <a:latin typeface="+mj-lt"/>
            </a:endParaRPr>
          </a:p>
          <a:p>
            <a:pPr lvl="2" algn="ctr">
              <a:buNone/>
            </a:pPr>
            <a:r>
              <a:rPr lang="en-US" sz="2400" dirty="0" smtClean="0">
                <a:solidFill>
                  <a:srgbClr val="183641"/>
                </a:solidFill>
                <a:latin typeface="+mj-lt"/>
              </a:rPr>
              <a:t>https://plus.google.com/+NaturePhysics</a:t>
            </a:r>
          </a:p>
          <a:p>
            <a:pPr lvl="2"/>
            <a:endParaRPr lang="en-US" sz="2400" dirty="0" smtClean="0">
              <a:solidFill>
                <a:srgbClr val="183641"/>
              </a:solidFill>
              <a:latin typeface="+mj-lt"/>
            </a:endParaRPr>
          </a:p>
          <a:p>
            <a:pPr lvl="2" algn="ctr">
              <a:buNone/>
            </a:pPr>
            <a:r>
              <a:rPr lang="en-US" sz="2400" dirty="0" smtClean="0">
                <a:solidFill>
                  <a:srgbClr val="183641"/>
                </a:solidFill>
                <a:latin typeface="+mj-lt"/>
              </a:rPr>
              <a:t>https://</a:t>
            </a:r>
            <a:r>
              <a:rPr lang="en-US" sz="2400" dirty="0" err="1" smtClean="0">
                <a:solidFill>
                  <a:srgbClr val="183641"/>
                </a:solidFill>
                <a:latin typeface="+mj-lt"/>
              </a:rPr>
              <a:t>twitter.com/naturephysics</a:t>
            </a:r>
            <a:endParaRPr lang="en-US" sz="2400" dirty="0" smtClean="0">
              <a:solidFill>
                <a:srgbClr val="183641"/>
              </a:solidFill>
              <a:latin typeface="+mj-lt"/>
            </a:endParaRPr>
          </a:p>
          <a:p>
            <a:pPr lvl="2"/>
            <a:endParaRPr lang="en-US" sz="2400" dirty="0" smtClean="0">
              <a:solidFill>
                <a:srgbClr val="183641"/>
              </a:solidFill>
              <a:latin typeface="+mj-lt"/>
            </a:endParaRPr>
          </a:p>
          <a:p>
            <a:pPr lvl="2" algn="ctr">
              <a:buNone/>
            </a:pPr>
            <a:r>
              <a:rPr lang="en-US" sz="2400" dirty="0" err="1" smtClean="0">
                <a:solidFill>
                  <a:srgbClr val="183641"/>
                </a:solidFill>
                <a:latin typeface="+mj-lt"/>
              </a:rPr>
              <a:t>bart.verberck@nature.com</a:t>
            </a:r>
            <a:endParaRPr lang="en-US" sz="2400" dirty="0" smtClean="0">
              <a:solidFill>
                <a:srgbClr val="183641"/>
              </a:solidFill>
              <a:latin typeface="+mj-lt"/>
            </a:endParaRPr>
          </a:p>
        </p:txBody>
      </p:sp>
    </p:spTree>
    <p:extLst>
      <p:ext uri="{BB962C8B-B14F-4D97-AF65-F5344CB8AC3E}">
        <p14:creationId xmlns:p14="http://schemas.microsoft.com/office/powerpoint/2010/main" val="1374967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jpeg"/>
          <p:cNvPicPr>
            <a:picLocks noChangeAspect="1"/>
          </p:cNvPicPr>
          <p:nvPr/>
        </p:nvPicPr>
        <p:blipFill>
          <a:blip r:embed="rId3"/>
          <a:stretch>
            <a:fillRect/>
          </a:stretch>
        </p:blipFill>
        <p:spPr>
          <a:xfrm>
            <a:off x="3539633" y="536400"/>
            <a:ext cx="2826735" cy="540000"/>
          </a:xfrm>
          <a:prstGeom prst="rect">
            <a:avLst/>
          </a:prstGeom>
        </p:spPr>
      </p:pic>
      <p:pic>
        <p:nvPicPr>
          <p:cNvPr id="9"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1994" y="1721035"/>
            <a:ext cx="2232025" cy="29527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 name="Picture 16" descr="cover image"/>
          <p:cNvPicPr>
            <a:picLocks noChangeAspect="1" noChangeArrowheads="1"/>
          </p:cNvPicPr>
          <p:nvPr/>
        </p:nvPicPr>
        <p:blipFill>
          <a:blip r:embed="rId5"/>
          <a:srcRect/>
          <a:stretch>
            <a:fillRect/>
          </a:stretch>
        </p:blipFill>
        <p:spPr bwMode="auto">
          <a:xfrm>
            <a:off x="5054627" y="4327073"/>
            <a:ext cx="1096963" cy="1441450"/>
          </a:xfrm>
          <a:prstGeom prst="rect">
            <a:avLst/>
          </a:prstGeom>
          <a:noFill/>
          <a:ln w="9525">
            <a:noFill/>
            <a:miter lim="800000"/>
            <a:headEnd/>
            <a:tailEnd/>
          </a:ln>
        </p:spPr>
      </p:pic>
      <p:pic>
        <p:nvPicPr>
          <p:cNvPr id="11" name="Picture 17" descr="cover image"/>
          <p:cNvPicPr>
            <a:picLocks noChangeAspect="1" noChangeArrowheads="1"/>
          </p:cNvPicPr>
          <p:nvPr/>
        </p:nvPicPr>
        <p:blipFill>
          <a:blip r:embed="rId6"/>
          <a:srcRect/>
          <a:stretch>
            <a:fillRect/>
          </a:stretch>
        </p:blipFill>
        <p:spPr bwMode="auto">
          <a:xfrm>
            <a:off x="7120494" y="4038000"/>
            <a:ext cx="1074738" cy="1412875"/>
          </a:xfrm>
          <a:prstGeom prst="rect">
            <a:avLst/>
          </a:prstGeom>
          <a:noFill/>
          <a:ln w="9525">
            <a:noFill/>
            <a:miter lim="800000"/>
            <a:headEnd/>
            <a:tailEnd/>
          </a:ln>
        </p:spPr>
      </p:pic>
      <p:pic>
        <p:nvPicPr>
          <p:cNvPr id="12" name="Picture 18" descr="cover image"/>
          <p:cNvPicPr>
            <a:picLocks noChangeAspect="1" noChangeArrowheads="1"/>
          </p:cNvPicPr>
          <p:nvPr/>
        </p:nvPicPr>
        <p:blipFill>
          <a:blip r:embed="rId7"/>
          <a:srcRect/>
          <a:stretch>
            <a:fillRect/>
          </a:stretch>
        </p:blipFill>
        <p:spPr bwMode="auto">
          <a:xfrm>
            <a:off x="5596494" y="3504600"/>
            <a:ext cx="1074738" cy="1412875"/>
          </a:xfrm>
          <a:prstGeom prst="rect">
            <a:avLst/>
          </a:prstGeom>
          <a:noFill/>
          <a:ln w="9525">
            <a:noFill/>
            <a:miter lim="800000"/>
            <a:headEnd/>
            <a:tailEnd/>
          </a:ln>
        </p:spPr>
      </p:pic>
      <p:pic>
        <p:nvPicPr>
          <p:cNvPr id="13" name="Picture 19" descr="cover image"/>
          <p:cNvPicPr>
            <a:picLocks noChangeAspect="1" noChangeArrowheads="1"/>
          </p:cNvPicPr>
          <p:nvPr/>
        </p:nvPicPr>
        <p:blipFill>
          <a:blip r:embed="rId8"/>
          <a:srcRect/>
          <a:stretch>
            <a:fillRect/>
          </a:stretch>
        </p:blipFill>
        <p:spPr bwMode="auto">
          <a:xfrm>
            <a:off x="5946044" y="2478920"/>
            <a:ext cx="1095375" cy="1439863"/>
          </a:xfrm>
          <a:prstGeom prst="rect">
            <a:avLst/>
          </a:prstGeom>
          <a:noFill/>
          <a:ln w="9525">
            <a:noFill/>
            <a:miter lim="800000"/>
            <a:headEnd/>
            <a:tailEnd/>
          </a:ln>
        </p:spPr>
      </p:pic>
      <p:pic>
        <p:nvPicPr>
          <p:cNvPr id="14" name="Picture 20" descr="homecover">
            <a:hlinkClick r:id="rId9"/>
          </p:cNvPr>
          <p:cNvPicPr>
            <a:picLocks noChangeAspect="1" noChangeArrowheads="1"/>
          </p:cNvPicPr>
          <p:nvPr/>
        </p:nvPicPr>
        <p:blipFill>
          <a:blip r:embed="rId10"/>
          <a:srcRect/>
          <a:stretch>
            <a:fillRect/>
          </a:stretch>
        </p:blipFill>
        <p:spPr bwMode="auto">
          <a:xfrm>
            <a:off x="6282294" y="4495200"/>
            <a:ext cx="1095375" cy="1439863"/>
          </a:xfrm>
          <a:prstGeom prst="rect">
            <a:avLst/>
          </a:prstGeom>
          <a:noFill/>
          <a:ln w="9525">
            <a:noFill/>
            <a:miter lim="800000"/>
            <a:headEnd/>
            <a:tailEnd/>
          </a:ln>
        </p:spPr>
      </p:pic>
      <p:pic>
        <p:nvPicPr>
          <p:cNvPr id="15" name="Picture 21" descr="cover image"/>
          <p:cNvPicPr>
            <a:picLocks noChangeAspect="1" noChangeArrowheads="1"/>
          </p:cNvPicPr>
          <p:nvPr/>
        </p:nvPicPr>
        <p:blipFill>
          <a:blip r:embed="rId11"/>
          <a:srcRect/>
          <a:stretch>
            <a:fillRect/>
          </a:stretch>
        </p:blipFill>
        <p:spPr bwMode="auto">
          <a:xfrm>
            <a:off x="1634094" y="2133000"/>
            <a:ext cx="1095375" cy="1439863"/>
          </a:xfrm>
          <a:prstGeom prst="rect">
            <a:avLst/>
          </a:prstGeom>
          <a:noFill/>
          <a:ln w="9525">
            <a:noFill/>
            <a:miter lim="800000"/>
            <a:headEnd/>
            <a:tailEnd/>
          </a:ln>
        </p:spPr>
      </p:pic>
      <p:pic>
        <p:nvPicPr>
          <p:cNvPr id="16" name="Picture 22" descr="homecover">
            <a:hlinkClick r:id="rId12"/>
          </p:cNvPr>
          <p:cNvPicPr>
            <a:picLocks noChangeAspect="1" noChangeArrowheads="1"/>
          </p:cNvPicPr>
          <p:nvPr/>
        </p:nvPicPr>
        <p:blipFill>
          <a:blip r:embed="rId13"/>
          <a:srcRect/>
          <a:stretch>
            <a:fillRect/>
          </a:stretch>
        </p:blipFill>
        <p:spPr bwMode="auto">
          <a:xfrm>
            <a:off x="1873807" y="2971200"/>
            <a:ext cx="1100137" cy="1439863"/>
          </a:xfrm>
          <a:prstGeom prst="rect">
            <a:avLst/>
          </a:prstGeom>
          <a:noFill/>
          <a:ln w="9525">
            <a:noFill/>
            <a:miter lim="800000"/>
            <a:headEnd/>
            <a:tailEnd/>
          </a:ln>
        </p:spPr>
      </p:pic>
      <p:pic>
        <p:nvPicPr>
          <p:cNvPr id="17" name="Picture 23" descr="cover image"/>
          <p:cNvPicPr>
            <a:picLocks noChangeAspect="1" noChangeArrowheads="1"/>
          </p:cNvPicPr>
          <p:nvPr/>
        </p:nvPicPr>
        <p:blipFill>
          <a:blip r:embed="rId14"/>
          <a:srcRect/>
          <a:stretch>
            <a:fillRect/>
          </a:stretch>
        </p:blipFill>
        <p:spPr bwMode="auto">
          <a:xfrm>
            <a:off x="3158094" y="3504600"/>
            <a:ext cx="1093788" cy="1439863"/>
          </a:xfrm>
          <a:prstGeom prst="rect">
            <a:avLst/>
          </a:prstGeom>
          <a:noFill/>
          <a:ln w="9525">
            <a:noFill/>
            <a:miter lim="800000"/>
            <a:headEnd/>
            <a:tailEnd/>
          </a:ln>
        </p:spPr>
      </p:pic>
      <p:pic>
        <p:nvPicPr>
          <p:cNvPr id="18" name="Picture 24" descr="journalcover_v7_n1">
            <a:hlinkClick r:id="rId15"/>
          </p:cNvPr>
          <p:cNvPicPr>
            <a:picLocks noChangeAspect="1" noChangeArrowheads="1"/>
          </p:cNvPicPr>
          <p:nvPr/>
        </p:nvPicPr>
        <p:blipFill>
          <a:blip r:embed="rId16"/>
          <a:srcRect/>
          <a:stretch>
            <a:fillRect/>
          </a:stretch>
        </p:blipFill>
        <p:spPr bwMode="auto">
          <a:xfrm>
            <a:off x="2015094" y="4266600"/>
            <a:ext cx="1093788" cy="1439863"/>
          </a:xfrm>
          <a:prstGeom prst="rect">
            <a:avLst/>
          </a:prstGeom>
          <a:noFill/>
          <a:ln w="9525">
            <a:noFill/>
            <a:miter lim="800000"/>
            <a:headEnd/>
            <a:tailEnd/>
          </a:ln>
        </p:spPr>
      </p:pic>
      <p:pic>
        <p:nvPicPr>
          <p:cNvPr id="19" name="Picture 25" descr="Nature Cell Biology">
            <a:hlinkClick r:id="rId17"/>
          </p:cNvPr>
          <p:cNvPicPr>
            <a:picLocks noChangeAspect="1" noChangeArrowheads="1"/>
          </p:cNvPicPr>
          <p:nvPr/>
        </p:nvPicPr>
        <p:blipFill>
          <a:blip r:embed="rId18"/>
          <a:srcRect/>
          <a:stretch>
            <a:fillRect/>
          </a:stretch>
        </p:blipFill>
        <p:spPr bwMode="auto">
          <a:xfrm>
            <a:off x="2929494" y="3199800"/>
            <a:ext cx="1101725" cy="1439863"/>
          </a:xfrm>
          <a:prstGeom prst="rect">
            <a:avLst/>
          </a:prstGeom>
          <a:noFill/>
          <a:ln w="9525">
            <a:noFill/>
            <a:miter lim="800000"/>
            <a:headEnd/>
            <a:tailEnd/>
          </a:ln>
        </p:spPr>
      </p:pic>
      <p:pic>
        <p:nvPicPr>
          <p:cNvPr id="20" name="Picture 26" descr="cover image"/>
          <p:cNvPicPr>
            <a:picLocks noChangeAspect="1" noChangeArrowheads="1"/>
          </p:cNvPicPr>
          <p:nvPr/>
        </p:nvPicPr>
        <p:blipFill>
          <a:blip r:embed="rId19"/>
          <a:srcRect/>
          <a:stretch>
            <a:fillRect/>
          </a:stretch>
        </p:blipFill>
        <p:spPr bwMode="auto">
          <a:xfrm>
            <a:off x="6739494" y="2895000"/>
            <a:ext cx="1095375" cy="1439863"/>
          </a:xfrm>
          <a:prstGeom prst="rect">
            <a:avLst/>
          </a:prstGeom>
          <a:noFill/>
          <a:ln w="9525">
            <a:noFill/>
            <a:miter lim="800000"/>
            <a:headEnd/>
            <a:tailEnd/>
          </a:ln>
        </p:spPr>
      </p:pic>
      <p:pic>
        <p:nvPicPr>
          <p:cNvPr id="21" name="Picture 27" descr="Nature Methods">
            <a:hlinkClick r:id="rId20"/>
          </p:cNvPr>
          <p:cNvPicPr>
            <a:picLocks noChangeAspect="1" noChangeArrowheads="1"/>
          </p:cNvPicPr>
          <p:nvPr/>
        </p:nvPicPr>
        <p:blipFill>
          <a:blip r:embed="rId21"/>
          <a:srcRect/>
          <a:stretch>
            <a:fillRect/>
          </a:stretch>
        </p:blipFill>
        <p:spPr bwMode="auto">
          <a:xfrm>
            <a:off x="1481694" y="3733200"/>
            <a:ext cx="1101725" cy="1439863"/>
          </a:xfrm>
          <a:prstGeom prst="rect">
            <a:avLst/>
          </a:prstGeom>
          <a:noFill/>
          <a:ln w="9525">
            <a:noFill/>
            <a:miter lim="800000"/>
            <a:headEnd/>
            <a:tailEnd/>
          </a:ln>
        </p:spPr>
      </p:pic>
      <p:pic>
        <p:nvPicPr>
          <p:cNvPr id="22" name="Picture 28" descr="cover image"/>
          <p:cNvPicPr>
            <a:picLocks noChangeAspect="1" noChangeArrowheads="1"/>
          </p:cNvPicPr>
          <p:nvPr/>
        </p:nvPicPr>
        <p:blipFill>
          <a:blip r:embed="rId22"/>
          <a:srcRect/>
          <a:stretch>
            <a:fillRect/>
          </a:stretch>
        </p:blipFill>
        <p:spPr bwMode="auto">
          <a:xfrm>
            <a:off x="3462894" y="4530280"/>
            <a:ext cx="1101725" cy="1441450"/>
          </a:xfrm>
          <a:prstGeom prst="rect">
            <a:avLst/>
          </a:prstGeom>
          <a:noFill/>
          <a:ln w="9525">
            <a:noFill/>
            <a:miter lim="800000"/>
            <a:headEnd/>
            <a:tailEnd/>
          </a:ln>
        </p:spPr>
      </p:pic>
      <p:pic>
        <p:nvPicPr>
          <p:cNvPr id="23" name="Picture 29" descr="cover image"/>
          <p:cNvPicPr>
            <a:picLocks noChangeAspect="1" noChangeArrowheads="1"/>
          </p:cNvPicPr>
          <p:nvPr/>
        </p:nvPicPr>
        <p:blipFill>
          <a:blip r:embed="rId23"/>
          <a:srcRect/>
          <a:stretch>
            <a:fillRect/>
          </a:stretch>
        </p:blipFill>
        <p:spPr bwMode="auto">
          <a:xfrm>
            <a:off x="4152324" y="4038000"/>
            <a:ext cx="1095375" cy="1441450"/>
          </a:xfrm>
          <a:prstGeom prst="rect">
            <a:avLst/>
          </a:prstGeom>
          <a:noFill/>
          <a:ln w="9525">
            <a:noFill/>
            <a:miter lim="800000"/>
            <a:headEnd/>
            <a:tailEnd/>
          </a:ln>
        </p:spPr>
      </p:pic>
      <p:pic>
        <p:nvPicPr>
          <p:cNvPr id="24" name="Picture 32"/>
          <p:cNvPicPr>
            <a:picLocks noChangeAspect="1" noChangeArrowheads="1"/>
          </p:cNvPicPr>
          <p:nvPr/>
        </p:nvPicPr>
        <p:blipFill>
          <a:blip r:embed="rId24"/>
          <a:srcRect/>
          <a:stretch>
            <a:fillRect/>
          </a:stretch>
        </p:blipFill>
        <p:spPr bwMode="auto">
          <a:xfrm>
            <a:off x="7196694" y="2209200"/>
            <a:ext cx="1095375" cy="1439863"/>
          </a:xfrm>
          <a:prstGeom prst="rect">
            <a:avLst/>
          </a:prstGeom>
          <a:noFill/>
          <a:ln w="9525">
            <a:noFill/>
            <a:round/>
            <a:headEnd/>
            <a:tailEnd/>
          </a:ln>
        </p:spPr>
      </p:pic>
      <p:pic>
        <p:nvPicPr>
          <p:cNvPr id="25" name="Picture 33"/>
          <p:cNvPicPr>
            <a:picLocks noChangeAspect="1" noChangeArrowheads="1"/>
          </p:cNvPicPr>
          <p:nvPr/>
        </p:nvPicPr>
        <p:blipFill>
          <a:blip r:embed="rId25"/>
          <a:srcRect/>
          <a:stretch>
            <a:fillRect/>
          </a:stretch>
        </p:blipFill>
        <p:spPr bwMode="auto">
          <a:xfrm>
            <a:off x="7653894" y="3504600"/>
            <a:ext cx="1096963" cy="1439863"/>
          </a:xfrm>
          <a:prstGeom prst="rect">
            <a:avLst/>
          </a:prstGeom>
          <a:noFill/>
          <a:ln w="9525">
            <a:noFill/>
            <a:round/>
            <a:headEnd/>
            <a:tailEnd/>
          </a:ln>
        </p:spPr>
      </p:pic>
      <p:pic>
        <p:nvPicPr>
          <p:cNvPr id="26" name="Picture 35"/>
          <p:cNvPicPr>
            <a:picLocks noChangeAspect="1" noChangeArrowheads="1"/>
          </p:cNvPicPr>
          <p:nvPr/>
        </p:nvPicPr>
        <p:blipFill>
          <a:blip r:embed="rId26"/>
          <a:srcRect/>
          <a:stretch>
            <a:fillRect/>
          </a:stretch>
        </p:blipFill>
        <p:spPr bwMode="auto">
          <a:xfrm>
            <a:off x="2777094" y="3918270"/>
            <a:ext cx="1104900" cy="1447800"/>
          </a:xfrm>
          <a:prstGeom prst="rect">
            <a:avLst/>
          </a:prstGeom>
          <a:noFill/>
          <a:ln w="9525">
            <a:noFill/>
            <a:round/>
            <a:headEnd/>
            <a:tailEnd/>
          </a:ln>
        </p:spPr>
      </p:pic>
      <p:pic>
        <p:nvPicPr>
          <p:cNvPr id="27" name="Picture 36"/>
          <p:cNvPicPr>
            <a:picLocks noChangeAspect="1" noChangeArrowheads="1"/>
          </p:cNvPicPr>
          <p:nvPr/>
        </p:nvPicPr>
        <p:blipFill>
          <a:blip r:embed="rId27"/>
          <a:srcRect/>
          <a:stretch>
            <a:fillRect/>
          </a:stretch>
        </p:blipFill>
        <p:spPr bwMode="auto">
          <a:xfrm>
            <a:off x="6867704" y="3880767"/>
            <a:ext cx="1066800" cy="1447800"/>
          </a:xfrm>
          <a:prstGeom prst="rect">
            <a:avLst/>
          </a:prstGeom>
          <a:noFill/>
          <a:ln w="9525">
            <a:noFill/>
            <a:round/>
            <a:headEnd/>
            <a:tailEnd/>
          </a:ln>
        </p:spPr>
      </p:pic>
      <p:pic>
        <p:nvPicPr>
          <p:cNvPr id="28" name="Picture 31"/>
          <p:cNvPicPr>
            <a:picLocks noChangeAspect="1" noChangeArrowheads="1"/>
          </p:cNvPicPr>
          <p:nvPr/>
        </p:nvPicPr>
        <p:blipFill>
          <a:blip r:embed="rId28"/>
          <a:srcRect/>
          <a:stretch>
            <a:fillRect/>
          </a:stretch>
        </p:blipFill>
        <p:spPr bwMode="auto">
          <a:xfrm>
            <a:off x="5492474" y="4117845"/>
            <a:ext cx="1096963" cy="1439863"/>
          </a:xfrm>
          <a:prstGeom prst="rect">
            <a:avLst/>
          </a:prstGeom>
          <a:noFill/>
          <a:ln w="9525">
            <a:noFill/>
            <a:round/>
            <a:headEnd/>
            <a:tailEnd/>
          </a:ln>
        </p:spPr>
      </p:pic>
      <p:pic>
        <p:nvPicPr>
          <p:cNvPr id="29" name="Picture 5"/>
          <p:cNvPicPr>
            <a:picLocks noChangeAspect="1" noChangeArrowheads="1"/>
          </p:cNvPicPr>
          <p:nvPr>
            <p:custDataLst>
              <p:tags r:id="rId1"/>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2983030" y="536400"/>
            <a:ext cx="3939941" cy="540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73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100"/>
                                  </p:stCondLst>
                                  <p:childTnLst>
                                    <p:set>
                                      <p:cBhvr>
                                        <p:cTn id="13" dur="1" fill="hold">
                                          <p:stCondLst>
                                            <p:cond delay="0"/>
                                          </p:stCondLst>
                                        </p:cTn>
                                        <p:tgtEl>
                                          <p:spTgt spid="11"/>
                                        </p:tgtEl>
                                        <p:attrNameLst>
                                          <p:attrName>style.visibility</p:attrName>
                                        </p:attrNameLst>
                                      </p:cBhvr>
                                      <p:to>
                                        <p:strVal val="visible"/>
                                      </p:to>
                                    </p:set>
                                  </p:childTnLst>
                                </p:cTn>
                              </p:par>
                            </p:childTnLst>
                          </p:cTn>
                        </p:par>
                        <p:par>
                          <p:cTn id="14" fill="hold">
                            <p:stCondLst>
                              <p:cond delay="100"/>
                            </p:stCondLst>
                            <p:childTnLst>
                              <p:par>
                                <p:cTn id="15" presetID="1" presetClass="entr" presetSubtype="0" fill="hold" nodeType="afterEffect">
                                  <p:stCondLst>
                                    <p:cond delay="100"/>
                                  </p:stCondLst>
                                  <p:childTnLst>
                                    <p:set>
                                      <p:cBhvr>
                                        <p:cTn id="16" dur="1" fill="hold">
                                          <p:stCondLst>
                                            <p:cond delay="0"/>
                                          </p:stCondLst>
                                        </p:cTn>
                                        <p:tgtEl>
                                          <p:spTgt spid="12"/>
                                        </p:tgtEl>
                                        <p:attrNameLst>
                                          <p:attrName>style.visibility</p:attrName>
                                        </p:attrNameLst>
                                      </p:cBhvr>
                                      <p:to>
                                        <p:strVal val="visible"/>
                                      </p:to>
                                    </p:set>
                                  </p:childTnLst>
                                </p:cTn>
                              </p:par>
                            </p:childTnLst>
                          </p:cTn>
                        </p:par>
                        <p:par>
                          <p:cTn id="17" fill="hold">
                            <p:stCondLst>
                              <p:cond delay="200"/>
                            </p:stCondLst>
                            <p:childTnLst>
                              <p:par>
                                <p:cTn id="18" presetID="1" presetClass="entr" presetSubtype="0" fill="hold" nodeType="afterEffect">
                                  <p:stCondLst>
                                    <p:cond delay="100"/>
                                  </p:stCondLst>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300"/>
                            </p:stCondLst>
                            <p:childTnLst>
                              <p:par>
                                <p:cTn id="21" presetID="1" presetClass="entr" presetSubtype="0" fill="hold" nodeType="afterEffect">
                                  <p:stCondLst>
                                    <p:cond delay="100"/>
                                  </p:stCondLst>
                                  <p:childTnLst>
                                    <p:set>
                                      <p:cBhvr>
                                        <p:cTn id="22" dur="1" fill="hold">
                                          <p:stCondLst>
                                            <p:cond delay="0"/>
                                          </p:stCondLst>
                                        </p:cTn>
                                        <p:tgtEl>
                                          <p:spTgt spid="14"/>
                                        </p:tgtEl>
                                        <p:attrNameLst>
                                          <p:attrName>style.visibility</p:attrName>
                                        </p:attrNameLst>
                                      </p:cBhvr>
                                      <p:to>
                                        <p:strVal val="visible"/>
                                      </p:to>
                                    </p:set>
                                  </p:childTnLst>
                                </p:cTn>
                              </p:par>
                            </p:childTnLst>
                          </p:cTn>
                        </p:par>
                        <p:par>
                          <p:cTn id="23" fill="hold">
                            <p:stCondLst>
                              <p:cond delay="400"/>
                            </p:stCondLst>
                            <p:childTnLst>
                              <p:par>
                                <p:cTn id="24" presetID="1" presetClass="entr" presetSubtype="0" fill="hold" nodeType="afterEffect">
                                  <p:stCondLst>
                                    <p:cond delay="100"/>
                                  </p:stCondLst>
                                  <p:childTnLst>
                                    <p:set>
                                      <p:cBhvr>
                                        <p:cTn id="25" dur="1" fill="hold">
                                          <p:stCondLst>
                                            <p:cond delay="0"/>
                                          </p:stCondLst>
                                        </p:cTn>
                                        <p:tgtEl>
                                          <p:spTgt spid="15"/>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nodeType="afterEffect">
                                  <p:stCondLst>
                                    <p:cond delay="100"/>
                                  </p:stCondLst>
                                  <p:childTnLst>
                                    <p:set>
                                      <p:cBhvr>
                                        <p:cTn id="28" dur="1" fill="hold">
                                          <p:stCondLst>
                                            <p:cond delay="0"/>
                                          </p:stCondLst>
                                        </p:cTn>
                                        <p:tgtEl>
                                          <p:spTgt spid="16"/>
                                        </p:tgtEl>
                                        <p:attrNameLst>
                                          <p:attrName>style.visibility</p:attrName>
                                        </p:attrNameLst>
                                      </p:cBhvr>
                                      <p:to>
                                        <p:strVal val="visible"/>
                                      </p:to>
                                    </p:set>
                                  </p:childTnLst>
                                </p:cTn>
                              </p:par>
                            </p:childTnLst>
                          </p:cTn>
                        </p:par>
                        <p:par>
                          <p:cTn id="29" fill="hold">
                            <p:stCondLst>
                              <p:cond delay="600"/>
                            </p:stCondLst>
                            <p:childTnLst>
                              <p:par>
                                <p:cTn id="30" presetID="1" presetClass="entr" presetSubtype="0" fill="hold" nodeType="afterEffect">
                                  <p:stCondLst>
                                    <p:cond delay="100"/>
                                  </p:stCondLst>
                                  <p:childTnLst>
                                    <p:set>
                                      <p:cBhvr>
                                        <p:cTn id="31" dur="1" fill="hold">
                                          <p:stCondLst>
                                            <p:cond delay="0"/>
                                          </p:stCondLst>
                                        </p:cTn>
                                        <p:tgtEl>
                                          <p:spTgt spid="17"/>
                                        </p:tgtEl>
                                        <p:attrNameLst>
                                          <p:attrName>style.visibility</p:attrName>
                                        </p:attrNameLst>
                                      </p:cBhvr>
                                      <p:to>
                                        <p:strVal val="visible"/>
                                      </p:to>
                                    </p:set>
                                  </p:childTnLst>
                                </p:cTn>
                              </p:par>
                            </p:childTnLst>
                          </p:cTn>
                        </p:par>
                        <p:par>
                          <p:cTn id="32" fill="hold">
                            <p:stCondLst>
                              <p:cond delay="700"/>
                            </p:stCondLst>
                            <p:childTnLst>
                              <p:par>
                                <p:cTn id="33" presetID="1" presetClass="entr" presetSubtype="0" fill="hold" nodeType="afterEffect">
                                  <p:stCondLst>
                                    <p:cond delay="100"/>
                                  </p:stCondLst>
                                  <p:childTnLst>
                                    <p:set>
                                      <p:cBhvr>
                                        <p:cTn id="34" dur="1" fill="hold">
                                          <p:stCondLst>
                                            <p:cond delay="0"/>
                                          </p:stCondLst>
                                        </p:cTn>
                                        <p:tgtEl>
                                          <p:spTgt spid="18"/>
                                        </p:tgtEl>
                                        <p:attrNameLst>
                                          <p:attrName>style.visibility</p:attrName>
                                        </p:attrNameLst>
                                      </p:cBhvr>
                                      <p:to>
                                        <p:strVal val="visible"/>
                                      </p:to>
                                    </p:set>
                                  </p:childTnLst>
                                </p:cTn>
                              </p:par>
                            </p:childTnLst>
                          </p:cTn>
                        </p:par>
                        <p:par>
                          <p:cTn id="35" fill="hold">
                            <p:stCondLst>
                              <p:cond delay="800"/>
                            </p:stCondLst>
                            <p:childTnLst>
                              <p:par>
                                <p:cTn id="36" presetID="1" presetClass="entr" presetSubtype="0" fill="hold" nodeType="afterEffect">
                                  <p:stCondLst>
                                    <p:cond delay="100"/>
                                  </p:stCondLst>
                                  <p:childTnLst>
                                    <p:set>
                                      <p:cBhvr>
                                        <p:cTn id="37" dur="1" fill="hold">
                                          <p:stCondLst>
                                            <p:cond delay="0"/>
                                          </p:stCondLst>
                                        </p:cTn>
                                        <p:tgtEl>
                                          <p:spTgt spid="19"/>
                                        </p:tgtEl>
                                        <p:attrNameLst>
                                          <p:attrName>style.visibility</p:attrName>
                                        </p:attrNameLst>
                                      </p:cBhvr>
                                      <p:to>
                                        <p:strVal val="visible"/>
                                      </p:to>
                                    </p:set>
                                  </p:childTnLst>
                                </p:cTn>
                              </p:par>
                            </p:childTnLst>
                          </p:cTn>
                        </p:par>
                        <p:par>
                          <p:cTn id="38" fill="hold">
                            <p:stCondLst>
                              <p:cond delay="900"/>
                            </p:stCondLst>
                            <p:childTnLst>
                              <p:par>
                                <p:cTn id="39" presetID="1" presetClass="entr" presetSubtype="0" fill="hold" nodeType="afterEffect">
                                  <p:stCondLst>
                                    <p:cond delay="100"/>
                                  </p:stCondLst>
                                  <p:childTnLst>
                                    <p:set>
                                      <p:cBhvr>
                                        <p:cTn id="40" dur="1" fill="hold">
                                          <p:stCondLst>
                                            <p:cond delay="0"/>
                                          </p:stCondLst>
                                        </p:cTn>
                                        <p:tgtEl>
                                          <p:spTgt spid="20"/>
                                        </p:tgtEl>
                                        <p:attrNameLst>
                                          <p:attrName>style.visibility</p:attrName>
                                        </p:attrNameLst>
                                      </p:cBhvr>
                                      <p:to>
                                        <p:strVal val="visible"/>
                                      </p:to>
                                    </p:set>
                                  </p:childTnLst>
                                </p:cTn>
                              </p:par>
                            </p:childTnLst>
                          </p:cTn>
                        </p:par>
                        <p:par>
                          <p:cTn id="41" fill="hold">
                            <p:stCondLst>
                              <p:cond delay="1000"/>
                            </p:stCondLst>
                            <p:childTnLst>
                              <p:par>
                                <p:cTn id="42" presetID="1" presetClass="entr" presetSubtype="0" fill="hold" nodeType="afterEffect">
                                  <p:stCondLst>
                                    <p:cond delay="100"/>
                                  </p:stCondLst>
                                  <p:childTnLst>
                                    <p:set>
                                      <p:cBhvr>
                                        <p:cTn id="43" dur="1" fill="hold">
                                          <p:stCondLst>
                                            <p:cond delay="0"/>
                                          </p:stCondLst>
                                        </p:cTn>
                                        <p:tgtEl>
                                          <p:spTgt spid="21"/>
                                        </p:tgtEl>
                                        <p:attrNameLst>
                                          <p:attrName>style.visibility</p:attrName>
                                        </p:attrNameLst>
                                      </p:cBhvr>
                                      <p:to>
                                        <p:strVal val="visible"/>
                                      </p:to>
                                    </p:set>
                                  </p:childTnLst>
                                </p:cTn>
                              </p:par>
                            </p:childTnLst>
                          </p:cTn>
                        </p:par>
                        <p:par>
                          <p:cTn id="44" fill="hold">
                            <p:stCondLst>
                              <p:cond delay="1100"/>
                            </p:stCondLst>
                            <p:childTnLst>
                              <p:par>
                                <p:cTn id="45" presetID="1" presetClass="entr" presetSubtype="0" fill="hold" nodeType="afterEffect">
                                  <p:stCondLst>
                                    <p:cond delay="100"/>
                                  </p:stCondLst>
                                  <p:childTnLst>
                                    <p:set>
                                      <p:cBhvr>
                                        <p:cTn id="46" dur="1" fill="hold">
                                          <p:stCondLst>
                                            <p:cond delay="0"/>
                                          </p:stCondLst>
                                        </p:cTn>
                                        <p:tgtEl>
                                          <p:spTgt spid="22"/>
                                        </p:tgtEl>
                                        <p:attrNameLst>
                                          <p:attrName>style.visibility</p:attrName>
                                        </p:attrNameLst>
                                      </p:cBhvr>
                                      <p:to>
                                        <p:strVal val="visible"/>
                                      </p:to>
                                    </p:set>
                                  </p:childTnLst>
                                </p:cTn>
                              </p:par>
                            </p:childTnLst>
                          </p:cTn>
                        </p:par>
                        <p:par>
                          <p:cTn id="47" fill="hold">
                            <p:stCondLst>
                              <p:cond delay="1200"/>
                            </p:stCondLst>
                            <p:childTnLst>
                              <p:par>
                                <p:cTn id="48" presetID="1" presetClass="entr" presetSubtype="0" fill="hold" nodeType="afterEffect">
                                  <p:stCondLst>
                                    <p:cond delay="100"/>
                                  </p:stCondLst>
                                  <p:childTnLst>
                                    <p:set>
                                      <p:cBhvr>
                                        <p:cTn id="49" dur="1" fill="hold">
                                          <p:stCondLst>
                                            <p:cond delay="0"/>
                                          </p:stCondLst>
                                        </p:cTn>
                                        <p:tgtEl>
                                          <p:spTgt spid="24"/>
                                        </p:tgtEl>
                                        <p:attrNameLst>
                                          <p:attrName>style.visibility</p:attrName>
                                        </p:attrNameLst>
                                      </p:cBhvr>
                                      <p:to>
                                        <p:strVal val="visible"/>
                                      </p:to>
                                    </p:set>
                                  </p:childTnLst>
                                </p:cTn>
                              </p:par>
                            </p:childTnLst>
                          </p:cTn>
                        </p:par>
                        <p:par>
                          <p:cTn id="50" fill="hold">
                            <p:stCondLst>
                              <p:cond delay="1300"/>
                            </p:stCondLst>
                            <p:childTnLst>
                              <p:par>
                                <p:cTn id="51" presetID="1" presetClass="entr" presetSubtype="0" fill="hold" nodeType="afterEffect">
                                  <p:stCondLst>
                                    <p:cond delay="100"/>
                                  </p:stCondLst>
                                  <p:childTnLst>
                                    <p:set>
                                      <p:cBhvr>
                                        <p:cTn id="52" dur="1" fill="hold">
                                          <p:stCondLst>
                                            <p:cond delay="0"/>
                                          </p:stCondLst>
                                        </p:cTn>
                                        <p:tgtEl>
                                          <p:spTgt spid="25"/>
                                        </p:tgtEl>
                                        <p:attrNameLst>
                                          <p:attrName>style.visibility</p:attrName>
                                        </p:attrNameLst>
                                      </p:cBhvr>
                                      <p:to>
                                        <p:strVal val="visible"/>
                                      </p:to>
                                    </p:set>
                                  </p:childTnLst>
                                </p:cTn>
                              </p:par>
                            </p:childTnLst>
                          </p:cTn>
                        </p:par>
                        <p:par>
                          <p:cTn id="53" fill="hold">
                            <p:stCondLst>
                              <p:cond delay="1400"/>
                            </p:stCondLst>
                            <p:childTnLst>
                              <p:par>
                                <p:cTn id="54" presetID="1" presetClass="entr" presetSubtype="0" fill="hold" nodeType="afterEffect">
                                  <p:stCondLst>
                                    <p:cond delay="100"/>
                                  </p:stCondLst>
                                  <p:childTnLst>
                                    <p:set>
                                      <p:cBhvr>
                                        <p:cTn id="55" dur="1" fill="hold">
                                          <p:stCondLst>
                                            <p:cond delay="0"/>
                                          </p:stCondLst>
                                        </p:cTn>
                                        <p:tgtEl>
                                          <p:spTgt spid="26"/>
                                        </p:tgtEl>
                                        <p:attrNameLst>
                                          <p:attrName>style.visibility</p:attrName>
                                        </p:attrNameLst>
                                      </p:cBhvr>
                                      <p:to>
                                        <p:strVal val="visible"/>
                                      </p:to>
                                    </p:set>
                                  </p:childTnLst>
                                </p:cTn>
                              </p:par>
                            </p:childTnLst>
                          </p:cTn>
                        </p:par>
                        <p:par>
                          <p:cTn id="56" fill="hold">
                            <p:stCondLst>
                              <p:cond delay="1500"/>
                            </p:stCondLst>
                            <p:childTnLst>
                              <p:par>
                                <p:cTn id="57" presetID="1" presetClass="entr" presetSubtype="0" fill="hold" nodeType="afterEffect">
                                  <p:stCondLst>
                                    <p:cond delay="100"/>
                                  </p:stCondLst>
                                  <p:childTnLst>
                                    <p:set>
                                      <p:cBhvr>
                                        <p:cTn id="58" dur="1" fill="hold">
                                          <p:stCondLst>
                                            <p:cond delay="0"/>
                                          </p:stCondLst>
                                        </p:cTn>
                                        <p:tgtEl>
                                          <p:spTgt spid="27"/>
                                        </p:tgtEl>
                                        <p:attrNameLst>
                                          <p:attrName>style.visibility</p:attrName>
                                        </p:attrNameLst>
                                      </p:cBhvr>
                                      <p:to>
                                        <p:strVal val="visible"/>
                                      </p:to>
                                    </p:set>
                                  </p:childTnLst>
                                </p:cTn>
                              </p:par>
                            </p:childTnLst>
                          </p:cTn>
                        </p:par>
                        <p:par>
                          <p:cTn id="59" fill="hold">
                            <p:stCondLst>
                              <p:cond delay="1600"/>
                            </p:stCondLst>
                            <p:childTnLst>
                              <p:par>
                                <p:cTn id="60" presetID="1" presetClass="entr" presetSubtype="0" fill="hold" nodeType="afterEffect">
                                  <p:stCondLst>
                                    <p:cond delay="100"/>
                                  </p:stCondLst>
                                  <p:childTnLst>
                                    <p:set>
                                      <p:cBhvr>
                                        <p:cTn id="61" dur="1" fill="hold">
                                          <p:stCondLst>
                                            <p:cond delay="0"/>
                                          </p:stCondLst>
                                        </p:cTn>
                                        <p:tgtEl>
                                          <p:spTgt spid="28"/>
                                        </p:tgtEl>
                                        <p:attrNameLst>
                                          <p:attrName>style.visibility</p:attrName>
                                        </p:attrNameLst>
                                      </p:cBhvr>
                                      <p:to>
                                        <p:strVal val="visible"/>
                                      </p:to>
                                    </p:set>
                                  </p:childTnLst>
                                </p:cTn>
                              </p:par>
                            </p:childTnLst>
                          </p:cTn>
                        </p:par>
                        <p:par>
                          <p:cTn id="62" fill="hold">
                            <p:stCondLst>
                              <p:cond delay="1700"/>
                            </p:stCondLst>
                            <p:childTnLst>
                              <p:par>
                                <p:cTn id="63" presetID="1" presetClass="entr" presetSubtype="0" fill="hold" nodeType="afterEffect">
                                  <p:stCondLst>
                                    <p:cond delay="100"/>
                                  </p:stCondLst>
                                  <p:childTnLst>
                                    <p:set>
                                      <p:cBhvr>
                                        <p:cTn id="64" dur="1" fill="hold">
                                          <p:stCondLst>
                                            <p:cond delay="0"/>
                                          </p:stCondLst>
                                        </p:cTn>
                                        <p:tgtEl>
                                          <p:spTgt spid="2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GB" b="1" i="1" dirty="0" smtClean="0"/>
              <a:t>Nature </a:t>
            </a:r>
            <a:r>
              <a:rPr lang="en-GB" b="1" dirty="0" smtClean="0"/>
              <a:t>Research Journals</a:t>
            </a:r>
            <a:endParaRPr lang="en-GB" b="1" dirty="0"/>
          </a:p>
        </p:txBody>
      </p:sp>
      <p:grpSp>
        <p:nvGrpSpPr>
          <p:cNvPr id="56" name="Group 55"/>
          <p:cNvGrpSpPr/>
          <p:nvPr/>
        </p:nvGrpSpPr>
        <p:grpSpPr>
          <a:xfrm>
            <a:off x="180000" y="1080000"/>
            <a:ext cx="6755709" cy="1693639"/>
            <a:chOff x="180000" y="1080000"/>
            <a:chExt cx="6755709" cy="1693639"/>
          </a:xfrm>
        </p:grpSpPr>
        <p:grpSp>
          <p:nvGrpSpPr>
            <p:cNvPr id="39" name="Group 38"/>
            <p:cNvGrpSpPr/>
            <p:nvPr/>
          </p:nvGrpSpPr>
          <p:grpSpPr>
            <a:xfrm>
              <a:off x="2978046" y="1080000"/>
              <a:ext cx="3957663" cy="1693639"/>
              <a:chOff x="59532" y="1086114"/>
              <a:chExt cx="3957663" cy="1693639"/>
            </a:xfrm>
          </p:grpSpPr>
          <p:grpSp>
            <p:nvGrpSpPr>
              <p:cNvPr id="41" name="Group 40"/>
              <p:cNvGrpSpPr/>
              <p:nvPr/>
            </p:nvGrpSpPr>
            <p:grpSpPr>
              <a:xfrm>
                <a:off x="228211" y="2410421"/>
                <a:ext cx="2631035" cy="369332"/>
                <a:chOff x="228211" y="2264286"/>
                <a:chExt cx="2631035" cy="369332"/>
              </a:xfrm>
            </p:grpSpPr>
            <p:sp>
              <p:nvSpPr>
                <p:cNvPr id="48" name="Rectangle 47"/>
                <p:cNvSpPr/>
                <p:nvPr/>
              </p:nvSpPr>
              <p:spPr>
                <a:xfrm>
                  <a:off x="1217407" y="2264286"/>
                  <a:ext cx="698178" cy="369332"/>
                </a:xfrm>
                <a:prstGeom prst="rect">
                  <a:avLst/>
                </a:prstGeom>
              </p:spPr>
              <p:txBody>
                <a:bodyPr wrap="none">
                  <a:spAutoFit/>
                </a:bodyPr>
                <a:lstStyle/>
                <a:p>
                  <a:pPr marL="342900" indent="-342900">
                    <a:spcAft>
                      <a:spcPts val="120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ea typeface="ＭＳ Ｐゴシック" charset="-128"/>
                    </a:rPr>
                    <a:t>1992</a:t>
                  </a:r>
                </a:p>
              </p:txBody>
            </p:sp>
            <p:sp>
              <p:nvSpPr>
                <p:cNvPr id="49" name="Rectangle 48"/>
                <p:cNvSpPr/>
                <p:nvPr/>
              </p:nvSpPr>
              <p:spPr>
                <a:xfrm>
                  <a:off x="2206603" y="2264286"/>
                  <a:ext cx="652643" cy="369332"/>
                </a:xfrm>
                <a:prstGeom prst="rect">
                  <a:avLst/>
                </a:prstGeom>
              </p:spPr>
              <p:txBody>
                <a:bodyPr wrap="none">
                  <a:spAutoFit/>
                </a:bodyPr>
                <a:lstStyle/>
                <a:p>
                  <a:pPr marL="342900" indent="-342900">
                    <a:spcAft>
                      <a:spcPts val="120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ea typeface="ＭＳ Ｐゴシック" charset="-128"/>
                    </a:rPr>
                    <a:t>1994</a:t>
                  </a:r>
                  <a:endParaRPr lang="en-GB" dirty="0">
                    <a:ea typeface="ＭＳ Ｐゴシック" charset="-128"/>
                  </a:endParaRPr>
                </a:p>
              </p:txBody>
            </p:sp>
            <p:sp>
              <p:nvSpPr>
                <p:cNvPr id="50" name="Rectangle 49"/>
                <p:cNvSpPr/>
                <p:nvPr/>
              </p:nvSpPr>
              <p:spPr>
                <a:xfrm>
                  <a:off x="228211" y="2264286"/>
                  <a:ext cx="652643" cy="369332"/>
                </a:xfrm>
                <a:prstGeom prst="rect">
                  <a:avLst/>
                </a:prstGeom>
              </p:spPr>
              <p:txBody>
                <a:bodyPr wrap="none">
                  <a:spAutoFit/>
                </a:bodyPr>
                <a:lstStyle/>
                <a:p>
                  <a:pPr marL="342900" indent="-342900">
                    <a:spcAft>
                      <a:spcPts val="120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ea typeface="ＭＳ Ｐゴシック" charset="-128"/>
                    </a:rPr>
                    <a:t>1983</a:t>
                  </a:r>
                  <a:endParaRPr lang="en-GB" dirty="0">
                    <a:ea typeface="ＭＳ Ｐゴシック" charset="-128"/>
                  </a:endParaRPr>
                </a:p>
              </p:txBody>
            </p:sp>
          </p:grpSp>
          <p:pic>
            <p:nvPicPr>
              <p:cNvPr id="42" name="Picture 3"/>
              <p:cNvPicPr>
                <a:picLocks noChangeAspect="1" noChangeArrowheads="1"/>
              </p:cNvPicPr>
              <p:nvPr/>
            </p:nvPicPr>
            <p:blipFill>
              <a:blip r:embed="rId2"/>
              <a:srcRect/>
              <a:stretch>
                <a:fillRect/>
              </a:stretch>
            </p:blipFill>
            <p:spPr bwMode="auto">
              <a:xfrm>
                <a:off x="1048728" y="1086114"/>
                <a:ext cx="990000" cy="1304470"/>
              </a:xfrm>
              <a:prstGeom prst="rect">
                <a:avLst/>
              </a:prstGeom>
              <a:noFill/>
              <a:ln w="9525">
                <a:noFill/>
                <a:round/>
                <a:headEnd/>
                <a:tailEnd/>
              </a:ln>
            </p:spPr>
          </p:pic>
          <p:pic>
            <p:nvPicPr>
              <p:cNvPr id="43" name="Picture 4"/>
              <p:cNvPicPr>
                <a:picLocks noChangeAspect="1" noChangeArrowheads="1"/>
              </p:cNvPicPr>
              <p:nvPr/>
            </p:nvPicPr>
            <p:blipFill>
              <a:blip r:embed="rId3"/>
              <a:srcRect/>
              <a:stretch>
                <a:fillRect/>
              </a:stretch>
            </p:blipFill>
            <p:spPr bwMode="auto">
              <a:xfrm>
                <a:off x="2037924" y="1086114"/>
                <a:ext cx="990000" cy="1304470"/>
              </a:xfrm>
              <a:prstGeom prst="rect">
                <a:avLst/>
              </a:prstGeom>
              <a:noFill/>
              <a:ln w="9525">
                <a:noFill/>
                <a:round/>
                <a:headEnd/>
                <a:tailEnd/>
              </a:ln>
            </p:spPr>
          </p:pic>
          <p:pic>
            <p:nvPicPr>
              <p:cNvPr id="44" name="Picture 2"/>
              <p:cNvPicPr>
                <a:picLocks noChangeAspect="1" noChangeArrowheads="1"/>
              </p:cNvPicPr>
              <p:nvPr/>
            </p:nvPicPr>
            <p:blipFill>
              <a:blip r:embed="rId4"/>
              <a:srcRect/>
              <a:stretch>
                <a:fillRect/>
              </a:stretch>
            </p:blipFill>
            <p:spPr bwMode="auto">
              <a:xfrm>
                <a:off x="59532" y="1086114"/>
                <a:ext cx="990000" cy="1304470"/>
              </a:xfrm>
              <a:prstGeom prst="rect">
                <a:avLst/>
              </a:prstGeom>
              <a:noFill/>
              <a:ln w="9525">
                <a:noFill/>
                <a:round/>
                <a:headEnd/>
                <a:tailEnd/>
              </a:ln>
            </p:spPr>
          </p:pic>
          <p:grpSp>
            <p:nvGrpSpPr>
              <p:cNvPr id="45" name="Group 44"/>
              <p:cNvGrpSpPr/>
              <p:nvPr/>
            </p:nvGrpSpPr>
            <p:grpSpPr>
              <a:xfrm>
                <a:off x="3027195" y="1086114"/>
                <a:ext cx="990000" cy="1303200"/>
                <a:chOff x="3027195" y="1021607"/>
                <a:chExt cx="990000" cy="1303200"/>
              </a:xfrm>
            </p:grpSpPr>
            <p:sp>
              <p:nvSpPr>
                <p:cNvPr id="46" name="Rectangle 45"/>
                <p:cNvSpPr/>
                <p:nvPr/>
              </p:nvSpPr>
              <p:spPr>
                <a:xfrm>
                  <a:off x="3323613" y="1442375"/>
                  <a:ext cx="397164" cy="461665"/>
                </a:xfrm>
                <a:prstGeom prst="rect">
                  <a:avLst/>
                </a:prstGeom>
              </p:spPr>
              <p:txBody>
                <a:bodyPr wrap="square">
                  <a:spAutoFit/>
                </a:bodyPr>
                <a:lstStyle/>
                <a:p>
                  <a:pPr marL="342900" indent="-342900">
                    <a:spcAft>
                      <a:spcPts val="120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dirty="0" smtClean="0">
                      <a:ea typeface="ＭＳ Ｐゴシック" charset="-128"/>
                    </a:rPr>
                    <a:t>…</a:t>
                  </a:r>
                </a:p>
              </p:txBody>
            </p:sp>
            <p:sp>
              <p:nvSpPr>
                <p:cNvPr id="47" name="Rectangle 46"/>
                <p:cNvSpPr/>
                <p:nvPr/>
              </p:nvSpPr>
              <p:spPr>
                <a:xfrm>
                  <a:off x="3027195" y="1021607"/>
                  <a:ext cx="990000" cy="13032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55" name="Text Placeholder 6"/>
            <p:cNvSpPr txBox="1">
              <a:spLocks/>
            </p:cNvSpPr>
            <p:nvPr/>
          </p:nvSpPr>
          <p:spPr>
            <a:xfrm>
              <a:off x="180000" y="1080000"/>
              <a:ext cx="2429646" cy="1200328"/>
            </a:xfrm>
            <a:prstGeom prst="rect">
              <a:avLst/>
            </a:prstGeom>
          </p:spPr>
          <p:txBody>
            <a:bodyPr wrap="none">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marL="0" lvl="2" indent="0">
                <a:spcAft>
                  <a:spcPts val="1200"/>
                </a:spcAft>
                <a:buNone/>
              </a:pPr>
              <a:r>
                <a:rPr lang="en-US" sz="2400" i="1" dirty="0" smtClean="0">
                  <a:solidFill>
                    <a:srgbClr val="183641"/>
                  </a:solidFill>
                  <a:latin typeface="+mj-lt"/>
                </a:rPr>
                <a:t>Nature</a:t>
              </a:r>
              <a:r>
                <a:rPr lang="en-US" sz="2400" dirty="0" smtClean="0">
                  <a:solidFill>
                    <a:srgbClr val="183641"/>
                  </a:solidFill>
                  <a:latin typeface="+mj-lt"/>
                </a:rPr>
                <a:t/>
              </a:r>
              <a:br>
                <a:rPr lang="en-US" sz="2400" dirty="0" smtClean="0">
                  <a:solidFill>
                    <a:srgbClr val="183641"/>
                  </a:solidFill>
                  <a:latin typeface="+mj-lt"/>
                </a:rPr>
              </a:br>
              <a:r>
                <a:rPr lang="en-US" sz="2400" dirty="0" smtClean="0">
                  <a:solidFill>
                    <a:srgbClr val="183641"/>
                  </a:solidFill>
                  <a:latin typeface="+mj-lt"/>
                </a:rPr>
                <a:t>life sciences</a:t>
              </a:r>
              <a:r>
                <a:rPr lang="en-US" sz="2400" i="1" dirty="0" smtClean="0">
                  <a:solidFill>
                    <a:srgbClr val="183641"/>
                  </a:solidFill>
                  <a:latin typeface="+mj-lt"/>
                </a:rPr>
                <a:t/>
              </a:r>
              <a:br>
                <a:rPr lang="en-US" sz="2400" i="1" dirty="0" smtClean="0">
                  <a:solidFill>
                    <a:srgbClr val="183641"/>
                  </a:solidFill>
                  <a:latin typeface="+mj-lt"/>
                </a:rPr>
              </a:br>
              <a:r>
                <a:rPr lang="en-US" sz="2400" dirty="0" smtClean="0">
                  <a:solidFill>
                    <a:srgbClr val="183641"/>
                  </a:solidFill>
                  <a:latin typeface="+mj-lt"/>
                </a:rPr>
                <a:t>Research Journals</a:t>
              </a:r>
            </a:p>
          </p:txBody>
        </p:sp>
      </p:grpSp>
      <p:grpSp>
        <p:nvGrpSpPr>
          <p:cNvPr id="61" name="Group 60"/>
          <p:cNvGrpSpPr/>
          <p:nvPr/>
        </p:nvGrpSpPr>
        <p:grpSpPr>
          <a:xfrm>
            <a:off x="180000" y="4783562"/>
            <a:ext cx="7736854" cy="1869239"/>
            <a:chOff x="180000" y="4783562"/>
            <a:chExt cx="7736854" cy="1869239"/>
          </a:xfrm>
        </p:grpSpPr>
        <p:grpSp>
          <p:nvGrpSpPr>
            <p:cNvPr id="60" name="Group 59"/>
            <p:cNvGrpSpPr/>
            <p:nvPr/>
          </p:nvGrpSpPr>
          <p:grpSpPr>
            <a:xfrm>
              <a:off x="3960000" y="4957357"/>
              <a:ext cx="3956854" cy="1695444"/>
              <a:chOff x="3908427" y="4957357"/>
              <a:chExt cx="3956854" cy="1695444"/>
            </a:xfrm>
          </p:grpSpPr>
          <p:sp>
            <p:nvSpPr>
              <p:cNvPr id="7" name="Rectangle 6"/>
              <p:cNvSpPr/>
              <p:nvPr/>
            </p:nvSpPr>
            <p:spPr>
              <a:xfrm>
                <a:off x="6034956" y="6283469"/>
                <a:ext cx="652643" cy="369332"/>
              </a:xfrm>
              <a:prstGeom prst="rect">
                <a:avLst/>
              </a:prstGeom>
            </p:spPr>
            <p:txBody>
              <a:bodyPr wrap="none">
                <a:spAutoFit/>
              </a:bodyPr>
              <a:lstStyle/>
              <a:p>
                <a:pPr marL="342900" indent="-342900">
                  <a:spcAft>
                    <a:spcPts val="120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ea typeface="ＭＳ Ｐゴシック" charset="-128"/>
                  </a:rPr>
                  <a:t>2016</a:t>
                </a:r>
                <a:endParaRPr lang="en-GB" dirty="0">
                  <a:ea typeface="ＭＳ Ｐゴシック" charset="-128"/>
                </a:endParaRPr>
              </a:p>
            </p:txBody>
          </p:sp>
          <p:pic>
            <p:nvPicPr>
              <p:cNvPr id="37" name="Picture 36" descr="journalcover_2013_10.gif"/>
              <p:cNvPicPr>
                <a:picLocks noChangeAspect="1"/>
              </p:cNvPicPr>
              <p:nvPr/>
            </p:nvPicPr>
            <p:blipFill>
              <a:blip r:embed="rId5"/>
              <a:stretch>
                <a:fillRect/>
              </a:stretch>
            </p:blipFill>
            <p:spPr>
              <a:xfrm>
                <a:off x="3908427" y="4957357"/>
                <a:ext cx="990000" cy="1302230"/>
              </a:xfrm>
              <a:prstGeom prst="rect">
                <a:avLst/>
              </a:prstGeom>
            </p:spPr>
          </p:pic>
          <p:pic>
            <p:nvPicPr>
              <p:cNvPr id="38" name="Picture 37" descr="plants_cover.jpg"/>
              <p:cNvPicPr>
                <a:picLocks noChangeAspect="1"/>
              </p:cNvPicPr>
              <p:nvPr/>
            </p:nvPicPr>
            <p:blipFill>
              <a:blip r:embed="rId6"/>
              <a:stretch>
                <a:fillRect/>
              </a:stretch>
            </p:blipFill>
            <p:spPr>
              <a:xfrm>
                <a:off x="4897698" y="4957357"/>
                <a:ext cx="990000" cy="1301143"/>
              </a:xfrm>
              <a:prstGeom prst="rect">
                <a:avLst/>
              </a:prstGeom>
            </p:spPr>
          </p:pic>
          <p:sp>
            <p:nvSpPr>
              <p:cNvPr id="28" name="Rectangle 27"/>
              <p:cNvSpPr/>
              <p:nvPr/>
            </p:nvSpPr>
            <p:spPr>
              <a:xfrm>
                <a:off x="4077106" y="6283469"/>
                <a:ext cx="652643" cy="369332"/>
              </a:xfrm>
              <a:prstGeom prst="rect">
                <a:avLst/>
              </a:prstGeom>
            </p:spPr>
            <p:txBody>
              <a:bodyPr wrap="none">
                <a:spAutoFit/>
              </a:bodyPr>
              <a:lstStyle/>
              <a:p>
                <a:pPr marL="342900" indent="-342900">
                  <a:spcAft>
                    <a:spcPts val="120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ea typeface="ＭＳ Ｐゴシック" charset="-128"/>
                  </a:rPr>
                  <a:t>2010</a:t>
                </a:r>
                <a:endParaRPr lang="en-GB" dirty="0">
                  <a:ea typeface="ＭＳ Ｐゴシック" charset="-128"/>
                </a:endParaRPr>
              </a:p>
            </p:txBody>
          </p:sp>
          <p:sp>
            <p:nvSpPr>
              <p:cNvPr id="30" name="Rectangle 29"/>
              <p:cNvSpPr/>
              <p:nvPr/>
            </p:nvSpPr>
            <p:spPr>
              <a:xfrm>
                <a:off x="5066377" y="6283469"/>
                <a:ext cx="652643" cy="369332"/>
              </a:xfrm>
              <a:prstGeom prst="rect">
                <a:avLst/>
              </a:prstGeom>
            </p:spPr>
            <p:txBody>
              <a:bodyPr wrap="none">
                <a:spAutoFit/>
              </a:bodyPr>
              <a:lstStyle/>
              <a:p>
                <a:pPr marL="342900" indent="-342900">
                  <a:spcAft>
                    <a:spcPts val="120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ea typeface="ＭＳ Ｐゴシック" charset="-128"/>
                  </a:rPr>
                  <a:t>2015</a:t>
                </a:r>
                <a:endParaRPr lang="en-GB" dirty="0">
                  <a:ea typeface="ＭＳ Ｐゴシック" charset="-128"/>
                </a:endParaRPr>
              </a:p>
            </p:txBody>
          </p:sp>
          <p:grpSp>
            <p:nvGrpSpPr>
              <p:cNvPr id="19" name="Group 18"/>
              <p:cNvGrpSpPr/>
              <p:nvPr/>
            </p:nvGrpSpPr>
            <p:grpSpPr>
              <a:xfrm>
                <a:off x="6875281" y="4963781"/>
                <a:ext cx="990000" cy="1303200"/>
                <a:chOff x="3027195" y="1021607"/>
                <a:chExt cx="990000" cy="1303200"/>
              </a:xfrm>
            </p:grpSpPr>
            <p:sp>
              <p:nvSpPr>
                <p:cNvPr id="20" name="Rectangle 19"/>
                <p:cNvSpPr/>
                <p:nvPr/>
              </p:nvSpPr>
              <p:spPr>
                <a:xfrm>
                  <a:off x="3323613" y="1442375"/>
                  <a:ext cx="397164" cy="461665"/>
                </a:xfrm>
                <a:prstGeom prst="rect">
                  <a:avLst/>
                </a:prstGeom>
              </p:spPr>
              <p:txBody>
                <a:bodyPr wrap="square">
                  <a:spAutoFit/>
                </a:bodyPr>
                <a:lstStyle/>
                <a:p>
                  <a:pPr marL="342900" indent="-342900">
                    <a:spcAft>
                      <a:spcPts val="120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dirty="0" smtClean="0">
                      <a:ea typeface="ＭＳ Ｐゴシック" charset="-128"/>
                    </a:rPr>
                    <a:t>…</a:t>
                  </a:r>
                </a:p>
              </p:txBody>
            </p:sp>
            <p:sp>
              <p:nvSpPr>
                <p:cNvPr id="21" name="Rectangle 20"/>
                <p:cNvSpPr/>
                <p:nvPr/>
              </p:nvSpPr>
              <p:spPr>
                <a:xfrm>
                  <a:off x="3027195" y="1021607"/>
                  <a:ext cx="990000" cy="13032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1" name="Picture 50" descr="nenergy.jpg"/>
              <p:cNvPicPr>
                <a:picLocks noChangeAspect="1"/>
              </p:cNvPicPr>
              <p:nvPr/>
            </p:nvPicPr>
            <p:blipFill>
              <a:blip r:embed="rId7"/>
              <a:stretch>
                <a:fillRect/>
              </a:stretch>
            </p:blipFill>
            <p:spPr>
              <a:xfrm>
                <a:off x="5866192" y="4957357"/>
                <a:ext cx="990171" cy="1299600"/>
              </a:xfrm>
              <a:prstGeom prst="rect">
                <a:avLst/>
              </a:prstGeom>
            </p:spPr>
          </p:pic>
        </p:grpSp>
        <p:sp>
          <p:nvSpPr>
            <p:cNvPr id="58" name="Text Placeholder 6"/>
            <p:cNvSpPr txBox="1">
              <a:spLocks/>
            </p:cNvSpPr>
            <p:nvPr/>
          </p:nvSpPr>
          <p:spPr>
            <a:xfrm>
              <a:off x="180000" y="4783562"/>
              <a:ext cx="3621366" cy="1200328"/>
            </a:xfrm>
            <a:prstGeom prst="rect">
              <a:avLst/>
            </a:prstGeom>
          </p:spPr>
          <p:txBody>
            <a:bodyPr wrap="none">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marL="0" lvl="2" indent="0">
                <a:spcAft>
                  <a:spcPts val="1200"/>
                </a:spcAft>
                <a:buNone/>
              </a:pPr>
              <a:r>
                <a:rPr lang="en-US" sz="2400" i="1" dirty="0" smtClean="0">
                  <a:solidFill>
                    <a:srgbClr val="183641"/>
                  </a:solidFill>
                  <a:latin typeface="+mj-lt"/>
                </a:rPr>
                <a:t>Nature</a:t>
              </a:r>
              <a:r>
                <a:rPr lang="en-US" sz="2400" dirty="0" smtClean="0">
                  <a:solidFill>
                    <a:srgbClr val="183641"/>
                  </a:solidFill>
                  <a:latin typeface="+mj-lt"/>
                </a:rPr>
                <a:t/>
              </a:r>
              <a:br>
                <a:rPr lang="en-US" sz="2400" dirty="0" smtClean="0">
                  <a:solidFill>
                    <a:srgbClr val="183641"/>
                  </a:solidFill>
                  <a:latin typeface="+mj-lt"/>
                </a:rPr>
              </a:br>
              <a:r>
                <a:rPr lang="en-US" sz="2400" dirty="0" smtClean="0">
                  <a:solidFill>
                    <a:srgbClr val="183641"/>
                  </a:solidFill>
                  <a:latin typeface="+mj-lt"/>
                </a:rPr>
                <a:t>‘grand societal challenges’</a:t>
              </a:r>
              <a:r>
                <a:rPr lang="en-US" sz="2400" i="1" dirty="0" smtClean="0">
                  <a:solidFill>
                    <a:srgbClr val="183641"/>
                  </a:solidFill>
                  <a:latin typeface="+mj-lt"/>
                </a:rPr>
                <a:t/>
              </a:r>
              <a:br>
                <a:rPr lang="en-US" sz="2400" i="1" dirty="0" smtClean="0">
                  <a:solidFill>
                    <a:srgbClr val="183641"/>
                  </a:solidFill>
                  <a:latin typeface="+mj-lt"/>
                </a:rPr>
              </a:br>
              <a:r>
                <a:rPr lang="en-US" sz="2400" dirty="0" smtClean="0">
                  <a:solidFill>
                    <a:srgbClr val="183641"/>
                  </a:solidFill>
                  <a:latin typeface="+mj-lt"/>
                </a:rPr>
                <a:t>Research Journals</a:t>
              </a:r>
            </a:p>
          </p:txBody>
        </p:sp>
      </p:grpSp>
      <p:grpSp>
        <p:nvGrpSpPr>
          <p:cNvPr id="59" name="Group 58"/>
          <p:cNvGrpSpPr/>
          <p:nvPr/>
        </p:nvGrpSpPr>
        <p:grpSpPr>
          <a:xfrm>
            <a:off x="180000" y="2930400"/>
            <a:ext cx="9726000" cy="1691399"/>
            <a:chOff x="180000" y="2930400"/>
            <a:chExt cx="9726000" cy="1691399"/>
          </a:xfrm>
        </p:grpSpPr>
        <p:sp>
          <p:nvSpPr>
            <p:cNvPr id="57" name="Text Placeholder 6"/>
            <p:cNvSpPr txBox="1">
              <a:spLocks/>
            </p:cNvSpPr>
            <p:nvPr/>
          </p:nvSpPr>
          <p:spPr>
            <a:xfrm>
              <a:off x="180000" y="2931781"/>
              <a:ext cx="2429646" cy="1200328"/>
            </a:xfrm>
            <a:prstGeom prst="rect">
              <a:avLst/>
            </a:prstGeom>
          </p:spPr>
          <p:txBody>
            <a:bodyPr wrap="none">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marL="0" lvl="2" indent="0">
                <a:spcAft>
                  <a:spcPts val="1200"/>
                </a:spcAft>
                <a:buNone/>
              </a:pPr>
              <a:r>
                <a:rPr lang="en-US" sz="2400" i="1" dirty="0" smtClean="0">
                  <a:solidFill>
                    <a:srgbClr val="183641"/>
                  </a:solidFill>
                  <a:latin typeface="+mj-lt"/>
                </a:rPr>
                <a:t>Nature</a:t>
              </a:r>
              <a:r>
                <a:rPr lang="en-US" sz="2400" dirty="0" smtClean="0">
                  <a:solidFill>
                    <a:srgbClr val="183641"/>
                  </a:solidFill>
                  <a:latin typeface="+mj-lt"/>
                </a:rPr>
                <a:t/>
              </a:r>
              <a:br>
                <a:rPr lang="en-US" sz="2400" dirty="0" smtClean="0">
                  <a:solidFill>
                    <a:srgbClr val="183641"/>
                  </a:solidFill>
                  <a:latin typeface="+mj-lt"/>
                </a:rPr>
              </a:br>
              <a:r>
                <a:rPr lang="en-US" sz="2400" dirty="0" smtClean="0">
                  <a:solidFill>
                    <a:srgbClr val="183641"/>
                  </a:solidFill>
                  <a:latin typeface="+mj-lt"/>
                </a:rPr>
                <a:t>physical sciences</a:t>
              </a:r>
              <a:r>
                <a:rPr lang="en-US" sz="2400" i="1" dirty="0" smtClean="0">
                  <a:solidFill>
                    <a:srgbClr val="183641"/>
                  </a:solidFill>
                  <a:latin typeface="+mj-lt"/>
                </a:rPr>
                <a:t/>
              </a:r>
              <a:br>
                <a:rPr lang="en-US" sz="2400" i="1" dirty="0" smtClean="0">
                  <a:solidFill>
                    <a:srgbClr val="183641"/>
                  </a:solidFill>
                  <a:latin typeface="+mj-lt"/>
                </a:rPr>
              </a:br>
              <a:r>
                <a:rPr lang="en-US" sz="2400" dirty="0" smtClean="0">
                  <a:solidFill>
                    <a:srgbClr val="183641"/>
                  </a:solidFill>
                  <a:latin typeface="+mj-lt"/>
                </a:rPr>
                <a:t>Research Journals</a:t>
              </a:r>
            </a:p>
          </p:txBody>
        </p:sp>
        <p:pic>
          <p:nvPicPr>
            <p:cNvPr id="31" name="Picture 30" descr="largecoverNCHEM3.gif"/>
            <p:cNvPicPr>
              <a:picLocks noChangeAspect="1"/>
            </p:cNvPicPr>
            <p:nvPr/>
          </p:nvPicPr>
          <p:blipFill>
            <a:blip r:embed="rId8"/>
            <a:stretch>
              <a:fillRect/>
            </a:stretch>
          </p:blipFill>
          <p:spPr>
            <a:xfrm>
              <a:off x="7924401" y="2930400"/>
              <a:ext cx="990000" cy="1300500"/>
            </a:xfrm>
            <a:prstGeom prst="rect">
              <a:avLst/>
            </a:prstGeom>
          </p:spPr>
        </p:pic>
        <p:pic>
          <p:nvPicPr>
            <p:cNvPr id="32" name="Picture 31" descr="largecoverNPHOTON2.gif"/>
            <p:cNvPicPr>
              <a:picLocks noChangeAspect="1"/>
            </p:cNvPicPr>
            <p:nvPr/>
          </p:nvPicPr>
          <p:blipFill>
            <a:blip r:embed="rId9"/>
            <a:stretch>
              <a:fillRect/>
            </a:stretch>
          </p:blipFill>
          <p:spPr>
            <a:xfrm>
              <a:off x="5945859" y="2930400"/>
              <a:ext cx="990000" cy="1293749"/>
            </a:xfrm>
            <a:prstGeom prst="rect">
              <a:avLst/>
            </a:prstGeom>
          </p:spPr>
        </p:pic>
        <p:pic>
          <p:nvPicPr>
            <p:cNvPr id="33" name="Picture 32" descr="largecoverNPHYS2.gif"/>
            <p:cNvPicPr>
              <a:picLocks noChangeAspect="1"/>
            </p:cNvPicPr>
            <p:nvPr/>
          </p:nvPicPr>
          <p:blipFill>
            <a:blip r:embed="rId10"/>
            <a:stretch>
              <a:fillRect/>
            </a:stretch>
          </p:blipFill>
          <p:spPr>
            <a:xfrm>
              <a:off x="3967317" y="2930400"/>
              <a:ext cx="990000" cy="1300500"/>
            </a:xfrm>
            <a:prstGeom prst="rect">
              <a:avLst/>
            </a:prstGeom>
          </p:spPr>
        </p:pic>
        <p:pic>
          <p:nvPicPr>
            <p:cNvPr id="34" name="Picture 33" descr="largecoverNNANO2.gif"/>
            <p:cNvPicPr>
              <a:picLocks noChangeAspect="1"/>
            </p:cNvPicPr>
            <p:nvPr/>
          </p:nvPicPr>
          <p:blipFill>
            <a:blip r:embed="rId11"/>
            <a:stretch>
              <a:fillRect/>
            </a:stretch>
          </p:blipFill>
          <p:spPr>
            <a:xfrm>
              <a:off x="4956588" y="2930400"/>
              <a:ext cx="990000" cy="1300500"/>
            </a:xfrm>
            <a:prstGeom prst="rect">
              <a:avLst/>
            </a:prstGeom>
          </p:spPr>
        </p:pic>
        <p:pic>
          <p:nvPicPr>
            <p:cNvPr id="35" name="Picture 34" descr="largecoverNMAT_alt.gif"/>
            <p:cNvPicPr>
              <a:picLocks noChangeAspect="1"/>
            </p:cNvPicPr>
            <p:nvPr/>
          </p:nvPicPr>
          <p:blipFill>
            <a:blip r:embed="rId12"/>
            <a:stretch>
              <a:fillRect/>
            </a:stretch>
          </p:blipFill>
          <p:spPr>
            <a:xfrm>
              <a:off x="2978046" y="2930400"/>
              <a:ext cx="990000" cy="1296000"/>
            </a:xfrm>
            <a:prstGeom prst="rect">
              <a:avLst/>
            </a:prstGeom>
          </p:spPr>
        </p:pic>
        <p:pic>
          <p:nvPicPr>
            <p:cNvPr id="36" name="Picture 35" descr="largecover_GEO_alt.gif"/>
            <p:cNvPicPr>
              <a:picLocks noChangeAspect="1"/>
            </p:cNvPicPr>
            <p:nvPr/>
          </p:nvPicPr>
          <p:blipFill>
            <a:blip r:embed="rId13"/>
            <a:stretch>
              <a:fillRect/>
            </a:stretch>
          </p:blipFill>
          <p:spPr>
            <a:xfrm>
              <a:off x="6935130" y="2930400"/>
              <a:ext cx="990000" cy="1300500"/>
            </a:xfrm>
            <a:prstGeom prst="rect">
              <a:avLst/>
            </a:prstGeom>
          </p:spPr>
        </p:pic>
        <p:sp>
          <p:nvSpPr>
            <p:cNvPr id="22" name="Rectangle 21"/>
            <p:cNvSpPr/>
            <p:nvPr/>
          </p:nvSpPr>
          <p:spPr>
            <a:xfrm>
              <a:off x="8093080" y="4252467"/>
              <a:ext cx="652643" cy="369332"/>
            </a:xfrm>
            <a:prstGeom prst="rect">
              <a:avLst/>
            </a:prstGeom>
          </p:spPr>
          <p:txBody>
            <a:bodyPr wrap="none">
              <a:spAutoFit/>
            </a:bodyPr>
            <a:lstStyle/>
            <a:p>
              <a:pPr marL="342900" indent="-342900">
                <a:spcAft>
                  <a:spcPts val="120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ea typeface="ＭＳ Ｐゴシック" charset="-128"/>
                </a:rPr>
                <a:t>2009</a:t>
              </a:r>
              <a:endParaRPr lang="en-GB" dirty="0">
                <a:ea typeface="ＭＳ Ｐゴシック" charset="-128"/>
              </a:endParaRPr>
            </a:p>
          </p:txBody>
        </p:sp>
        <p:sp>
          <p:nvSpPr>
            <p:cNvPr id="23" name="Rectangle 22"/>
            <p:cNvSpPr/>
            <p:nvPr/>
          </p:nvSpPr>
          <p:spPr>
            <a:xfrm>
              <a:off x="6114538" y="4252467"/>
              <a:ext cx="652643" cy="369332"/>
            </a:xfrm>
            <a:prstGeom prst="rect">
              <a:avLst/>
            </a:prstGeom>
          </p:spPr>
          <p:txBody>
            <a:bodyPr wrap="none">
              <a:spAutoFit/>
            </a:bodyPr>
            <a:lstStyle/>
            <a:p>
              <a:pPr marL="342900" indent="-342900">
                <a:spcAft>
                  <a:spcPts val="120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ea typeface="ＭＳ Ｐゴシック" charset="-128"/>
                </a:rPr>
                <a:t>2007</a:t>
              </a:r>
              <a:endParaRPr lang="en-GB" dirty="0">
                <a:ea typeface="ＭＳ Ｐゴシック" charset="-128"/>
              </a:endParaRPr>
            </a:p>
          </p:txBody>
        </p:sp>
        <p:sp>
          <p:nvSpPr>
            <p:cNvPr id="24" name="Rectangle 23"/>
            <p:cNvSpPr/>
            <p:nvPr/>
          </p:nvSpPr>
          <p:spPr>
            <a:xfrm>
              <a:off x="4135996" y="4252467"/>
              <a:ext cx="652643" cy="369332"/>
            </a:xfrm>
            <a:prstGeom prst="rect">
              <a:avLst/>
            </a:prstGeom>
          </p:spPr>
          <p:txBody>
            <a:bodyPr wrap="none">
              <a:spAutoFit/>
            </a:bodyPr>
            <a:lstStyle/>
            <a:p>
              <a:pPr marL="342900" indent="-342900">
                <a:spcAft>
                  <a:spcPts val="120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ea typeface="ＭＳ Ｐゴシック" charset="-128"/>
                </a:rPr>
                <a:t>2005</a:t>
              </a:r>
              <a:endParaRPr lang="en-GB" dirty="0">
                <a:ea typeface="ＭＳ Ｐゴシック" charset="-128"/>
              </a:endParaRPr>
            </a:p>
          </p:txBody>
        </p:sp>
        <p:sp>
          <p:nvSpPr>
            <p:cNvPr id="25" name="Rectangle 24"/>
            <p:cNvSpPr/>
            <p:nvPr/>
          </p:nvSpPr>
          <p:spPr>
            <a:xfrm>
              <a:off x="5125267" y="4252467"/>
              <a:ext cx="652643" cy="369332"/>
            </a:xfrm>
            <a:prstGeom prst="rect">
              <a:avLst/>
            </a:prstGeom>
          </p:spPr>
          <p:txBody>
            <a:bodyPr wrap="none">
              <a:spAutoFit/>
            </a:bodyPr>
            <a:lstStyle/>
            <a:p>
              <a:pPr marL="342900" indent="-342900">
                <a:spcAft>
                  <a:spcPts val="120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ea typeface="ＭＳ Ｐゴシック" charset="-128"/>
                </a:rPr>
                <a:t>2006</a:t>
              </a:r>
              <a:endParaRPr lang="en-GB" dirty="0">
                <a:ea typeface="ＭＳ Ｐゴシック" charset="-128"/>
              </a:endParaRPr>
            </a:p>
          </p:txBody>
        </p:sp>
        <p:sp>
          <p:nvSpPr>
            <p:cNvPr id="26" name="Rectangle 25"/>
            <p:cNvSpPr/>
            <p:nvPr/>
          </p:nvSpPr>
          <p:spPr>
            <a:xfrm>
              <a:off x="3146725" y="4252467"/>
              <a:ext cx="652643" cy="369332"/>
            </a:xfrm>
            <a:prstGeom prst="rect">
              <a:avLst/>
            </a:prstGeom>
          </p:spPr>
          <p:txBody>
            <a:bodyPr wrap="none">
              <a:spAutoFit/>
            </a:bodyPr>
            <a:lstStyle/>
            <a:p>
              <a:pPr marL="342900" indent="-342900">
                <a:spcAft>
                  <a:spcPts val="120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ea typeface="ＭＳ Ｐゴシック" charset="-128"/>
                </a:rPr>
                <a:t>2002</a:t>
              </a:r>
              <a:endParaRPr lang="en-GB" dirty="0">
                <a:ea typeface="ＭＳ Ｐゴシック" charset="-128"/>
              </a:endParaRPr>
            </a:p>
          </p:txBody>
        </p:sp>
        <p:sp>
          <p:nvSpPr>
            <p:cNvPr id="27" name="Rectangle 26"/>
            <p:cNvSpPr/>
            <p:nvPr/>
          </p:nvSpPr>
          <p:spPr>
            <a:xfrm>
              <a:off x="7103809" y="4252467"/>
              <a:ext cx="652643" cy="369332"/>
            </a:xfrm>
            <a:prstGeom prst="rect">
              <a:avLst/>
            </a:prstGeom>
          </p:spPr>
          <p:txBody>
            <a:bodyPr wrap="none">
              <a:spAutoFit/>
            </a:bodyPr>
            <a:lstStyle/>
            <a:p>
              <a:pPr marL="342900" indent="-342900">
                <a:spcAft>
                  <a:spcPts val="120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ea typeface="ＭＳ Ｐゴシック" charset="-128"/>
                </a:rPr>
                <a:t>2008</a:t>
              </a:r>
              <a:endParaRPr lang="en-GB" dirty="0">
                <a:ea typeface="ＭＳ Ｐゴシック" charset="-128"/>
              </a:endParaRPr>
            </a:p>
          </p:txBody>
        </p:sp>
        <p:grpSp>
          <p:nvGrpSpPr>
            <p:cNvPr id="52" name="Group 51"/>
            <p:cNvGrpSpPr/>
            <p:nvPr/>
          </p:nvGrpSpPr>
          <p:grpSpPr>
            <a:xfrm>
              <a:off x="8916000" y="2932930"/>
              <a:ext cx="990000" cy="1303200"/>
              <a:chOff x="3027195" y="1021607"/>
              <a:chExt cx="990000" cy="1303200"/>
            </a:xfrm>
          </p:grpSpPr>
          <p:sp>
            <p:nvSpPr>
              <p:cNvPr id="53" name="Rectangle 52"/>
              <p:cNvSpPr/>
              <p:nvPr/>
            </p:nvSpPr>
            <p:spPr>
              <a:xfrm>
                <a:off x="3323613" y="1442375"/>
                <a:ext cx="397164" cy="461665"/>
              </a:xfrm>
              <a:prstGeom prst="rect">
                <a:avLst/>
              </a:prstGeom>
            </p:spPr>
            <p:txBody>
              <a:bodyPr wrap="square">
                <a:spAutoFit/>
              </a:bodyPr>
              <a:lstStyle/>
              <a:p>
                <a:pPr marL="342900" indent="-342900">
                  <a:spcAft>
                    <a:spcPts val="1200"/>
                  </a:spcAft>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dirty="0" smtClean="0">
                    <a:ea typeface="ＭＳ Ｐゴシック" charset="-128"/>
                  </a:rPr>
                  <a:t>…</a:t>
                </a:r>
              </a:p>
            </p:txBody>
          </p:sp>
          <p:sp>
            <p:nvSpPr>
              <p:cNvPr id="54" name="Rectangle 53"/>
              <p:cNvSpPr/>
              <p:nvPr/>
            </p:nvSpPr>
            <p:spPr>
              <a:xfrm>
                <a:off x="3027195" y="1021607"/>
                <a:ext cx="990000" cy="13032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87148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a:spLocks noGrp="1"/>
          </p:cNvSpPr>
          <p:nvPr>
            <p:ph type="title"/>
          </p:nvPr>
        </p:nvSpPr>
        <p:spPr>
          <a:xfrm>
            <a:off x="825500" y="538163"/>
            <a:ext cx="8239126" cy="370558"/>
          </a:xfrm>
        </p:spPr>
        <p:txBody>
          <a:bodyPr/>
          <a:lstStyle/>
          <a:p>
            <a:r>
              <a:rPr lang="en-GB" b="1" i="1" dirty="0" smtClean="0"/>
              <a:t>Nature </a:t>
            </a:r>
            <a:r>
              <a:rPr lang="en-GB" b="1" dirty="0" smtClean="0"/>
              <a:t>Research Journals</a:t>
            </a:r>
            <a:endParaRPr lang="en-GB" b="1" dirty="0"/>
          </a:p>
        </p:txBody>
      </p:sp>
      <p:sp>
        <p:nvSpPr>
          <p:cNvPr id="9" name="Text Placeholder 6"/>
          <p:cNvSpPr txBox="1">
            <a:spLocks/>
          </p:cNvSpPr>
          <p:nvPr/>
        </p:nvSpPr>
        <p:spPr>
          <a:xfrm>
            <a:off x="825500" y="1080000"/>
            <a:ext cx="8239126" cy="4693592"/>
          </a:xfrm>
          <a:prstGeom prst="rect">
            <a:avLst/>
          </a:prstGeom>
        </p:spPr>
        <p:txBody>
          <a:bodyPr>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lvl="2"/>
            <a:r>
              <a:rPr lang="en-US" sz="2400" dirty="0" smtClean="0">
                <a:solidFill>
                  <a:srgbClr val="183641"/>
                </a:solidFill>
                <a:latin typeface="+mj-lt"/>
              </a:rPr>
              <a:t>Are </a:t>
            </a:r>
            <a:r>
              <a:rPr lang="en-US" sz="2400" b="1" dirty="0" smtClean="0">
                <a:solidFill>
                  <a:srgbClr val="183641"/>
                </a:solidFill>
                <a:latin typeface="+mj-lt"/>
              </a:rPr>
              <a:t>highly selective </a:t>
            </a:r>
            <a:r>
              <a:rPr lang="en-US" sz="2400" dirty="0" smtClean="0">
                <a:solidFill>
                  <a:srgbClr val="183641"/>
                </a:solidFill>
                <a:latin typeface="+mj-lt"/>
              </a:rPr>
              <a:t>(acceptance rates &lt; 10%)</a:t>
            </a:r>
          </a:p>
          <a:p>
            <a:pPr lvl="2"/>
            <a:r>
              <a:rPr lang="en-US" sz="2400" dirty="0" smtClean="0">
                <a:solidFill>
                  <a:srgbClr val="183641"/>
                </a:solidFill>
                <a:latin typeface="+mj-lt"/>
              </a:rPr>
              <a:t>Have a </a:t>
            </a:r>
            <a:r>
              <a:rPr lang="en-US" sz="2400" b="1" dirty="0" smtClean="0">
                <a:solidFill>
                  <a:srgbClr val="183641"/>
                </a:solidFill>
                <a:latin typeface="+mj-lt"/>
              </a:rPr>
              <a:t>high impact</a:t>
            </a:r>
            <a:endParaRPr lang="en-US" sz="2400" b="1" dirty="0" smtClean="0">
              <a:solidFill>
                <a:srgbClr val="C00000"/>
              </a:solidFill>
              <a:latin typeface="+mj-lt"/>
            </a:endParaRPr>
          </a:p>
          <a:p>
            <a:pPr lvl="2"/>
            <a:r>
              <a:rPr lang="en-US" sz="2400" dirty="0" smtClean="0">
                <a:solidFill>
                  <a:srgbClr val="183641"/>
                </a:solidFill>
                <a:latin typeface="+mj-lt"/>
              </a:rPr>
              <a:t>Require </a:t>
            </a:r>
            <a:r>
              <a:rPr lang="en-US" sz="2400" b="1" dirty="0" smtClean="0">
                <a:solidFill>
                  <a:srgbClr val="183641"/>
                </a:solidFill>
                <a:latin typeface="+mj-lt"/>
              </a:rPr>
              <a:t>novelty</a:t>
            </a:r>
            <a:r>
              <a:rPr lang="en-US" sz="2400" dirty="0" smtClean="0">
                <a:solidFill>
                  <a:srgbClr val="183641"/>
                </a:solidFill>
                <a:latin typeface="+mj-lt"/>
              </a:rPr>
              <a:t> and </a:t>
            </a:r>
            <a:r>
              <a:rPr lang="en-US" sz="2400" b="1" dirty="0" smtClean="0">
                <a:solidFill>
                  <a:srgbClr val="183641"/>
                </a:solidFill>
                <a:latin typeface="+mj-lt"/>
              </a:rPr>
              <a:t>broad interest</a:t>
            </a:r>
          </a:p>
          <a:p>
            <a:pPr lvl="2"/>
            <a:r>
              <a:rPr lang="en-US" sz="2400" dirty="0" smtClean="0">
                <a:solidFill>
                  <a:srgbClr val="183641"/>
                </a:solidFill>
                <a:latin typeface="+mj-lt"/>
              </a:rPr>
              <a:t>Are staffed by </a:t>
            </a:r>
            <a:r>
              <a:rPr lang="en-US" sz="2400" b="1" dirty="0" smtClean="0">
                <a:solidFill>
                  <a:srgbClr val="183641"/>
                </a:solidFill>
                <a:latin typeface="+mj-lt"/>
              </a:rPr>
              <a:t>full-time professional editors </a:t>
            </a:r>
            <a:r>
              <a:rPr lang="en-US" sz="2400" dirty="0" smtClean="0">
                <a:solidFill>
                  <a:srgbClr val="183641"/>
                </a:solidFill>
                <a:latin typeface="+mj-lt"/>
              </a:rPr>
              <a:t>with a Ph.D.</a:t>
            </a:r>
          </a:p>
          <a:p>
            <a:pPr lvl="2"/>
            <a:r>
              <a:rPr lang="en-US" sz="2400" dirty="0" smtClean="0">
                <a:solidFill>
                  <a:srgbClr val="183641"/>
                </a:solidFill>
                <a:latin typeface="+mj-lt"/>
              </a:rPr>
              <a:t>Have </a:t>
            </a:r>
            <a:r>
              <a:rPr lang="en-US" sz="2400" b="1" dirty="0" smtClean="0">
                <a:solidFill>
                  <a:srgbClr val="183641"/>
                </a:solidFill>
                <a:latin typeface="+mj-lt"/>
              </a:rPr>
              <a:t>no external editorial board </a:t>
            </a:r>
            <a:r>
              <a:rPr lang="en-US" sz="2400" dirty="0" smtClean="0">
                <a:solidFill>
                  <a:srgbClr val="183641"/>
                </a:solidFill>
                <a:latin typeface="+mj-lt"/>
              </a:rPr>
              <a:t>(of academics)</a:t>
            </a:r>
          </a:p>
          <a:p>
            <a:pPr lvl="2"/>
            <a:r>
              <a:rPr lang="en-US" sz="2400" dirty="0" smtClean="0">
                <a:solidFill>
                  <a:srgbClr val="183641"/>
                </a:solidFill>
                <a:latin typeface="+mj-lt"/>
              </a:rPr>
              <a:t>Have a substantial </a:t>
            </a:r>
            <a:r>
              <a:rPr lang="en-US" sz="2400" b="1" dirty="0" smtClean="0">
                <a:solidFill>
                  <a:srgbClr val="183641"/>
                </a:solidFill>
                <a:latin typeface="+mj-lt"/>
              </a:rPr>
              <a:t>‘front-half’</a:t>
            </a:r>
            <a:r>
              <a:rPr lang="en-US" sz="2400" dirty="0" smtClean="0">
                <a:solidFill>
                  <a:srgbClr val="183641"/>
                </a:solidFill>
                <a:latin typeface="+mj-lt"/>
              </a:rPr>
              <a:t> (Editorials, Commentaries, Research Highlights, Books &amp; Arts, News &amp; Views, …)</a:t>
            </a:r>
          </a:p>
          <a:p>
            <a:pPr lvl="2"/>
            <a:r>
              <a:rPr lang="en-US" sz="2400" dirty="0" smtClean="0">
                <a:solidFill>
                  <a:srgbClr val="183641"/>
                </a:solidFill>
                <a:latin typeface="+mj-lt"/>
              </a:rPr>
              <a:t>Are </a:t>
            </a:r>
            <a:r>
              <a:rPr lang="en-US" sz="2400" b="1" dirty="0" smtClean="0">
                <a:solidFill>
                  <a:srgbClr val="183641"/>
                </a:solidFill>
                <a:latin typeface="+mj-lt"/>
              </a:rPr>
              <a:t>editorially independent </a:t>
            </a:r>
            <a:r>
              <a:rPr lang="en-US" sz="2400" dirty="0" smtClean="0">
                <a:solidFill>
                  <a:srgbClr val="183641"/>
                </a:solidFill>
                <a:latin typeface="+mj-lt"/>
              </a:rPr>
              <a:t>of each other (shared policies and designs but not submissions)</a:t>
            </a:r>
          </a:p>
          <a:p>
            <a:pPr lvl="2"/>
            <a:r>
              <a:rPr lang="en-US" sz="2400" b="1" dirty="0" smtClean="0">
                <a:solidFill>
                  <a:srgbClr val="183641"/>
                </a:solidFill>
                <a:latin typeface="+mj-lt"/>
              </a:rPr>
              <a:t>Overlap </a:t>
            </a:r>
            <a:r>
              <a:rPr lang="en-US" sz="2400" dirty="0" smtClean="0">
                <a:solidFill>
                  <a:srgbClr val="183641"/>
                </a:solidFill>
                <a:latin typeface="+mj-lt"/>
              </a:rPr>
              <a:t>somewhat in scope, but rejection at one journal does not rule out consideration at another</a:t>
            </a:r>
          </a:p>
        </p:txBody>
      </p:sp>
    </p:spTree>
    <p:extLst>
      <p:ext uri="{BB962C8B-B14F-4D97-AF65-F5344CB8AC3E}">
        <p14:creationId xmlns:p14="http://schemas.microsoft.com/office/powerpoint/2010/main" val="27677635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a:xfrm>
            <a:off x="825500" y="538163"/>
            <a:ext cx="8239126" cy="370558"/>
          </a:xfrm>
        </p:spPr>
        <p:txBody>
          <a:bodyPr/>
          <a:lstStyle/>
          <a:p>
            <a:r>
              <a:rPr lang="en-GB" b="1" dirty="0" smtClean="0"/>
              <a:t>Why publish in a </a:t>
            </a:r>
            <a:r>
              <a:rPr lang="en-GB" b="1" i="1" dirty="0" smtClean="0"/>
              <a:t>Nature </a:t>
            </a:r>
            <a:r>
              <a:rPr lang="en-GB" b="1" dirty="0" smtClean="0"/>
              <a:t>Research Journal?</a:t>
            </a:r>
            <a:endParaRPr lang="en-GB" b="1" dirty="0"/>
          </a:p>
        </p:txBody>
      </p:sp>
      <p:sp>
        <p:nvSpPr>
          <p:cNvPr id="6" name="Text Placeholder 6"/>
          <p:cNvSpPr txBox="1">
            <a:spLocks/>
          </p:cNvSpPr>
          <p:nvPr/>
        </p:nvSpPr>
        <p:spPr>
          <a:xfrm>
            <a:off x="825500" y="1080000"/>
            <a:ext cx="8239126" cy="4693592"/>
          </a:xfrm>
          <a:prstGeom prst="rect">
            <a:avLst/>
          </a:prstGeom>
        </p:spPr>
        <p:txBody>
          <a:bodyPr>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lvl="2"/>
            <a:r>
              <a:rPr lang="en-US" sz="2400" b="1" dirty="0" smtClean="0">
                <a:solidFill>
                  <a:srgbClr val="183641"/>
                </a:solidFill>
                <a:latin typeface="+mj-lt"/>
              </a:rPr>
              <a:t>Exposure</a:t>
            </a:r>
            <a:endParaRPr lang="en-US" sz="2400" b="1" dirty="0" smtClean="0">
              <a:solidFill>
                <a:srgbClr val="183641"/>
              </a:solidFill>
            </a:endParaRPr>
          </a:p>
          <a:p>
            <a:pPr lvl="3"/>
            <a:r>
              <a:rPr lang="en-US" sz="2400" dirty="0" smtClean="0">
                <a:solidFill>
                  <a:schemeClr val="bg1">
                    <a:lumMod val="50000"/>
                  </a:schemeClr>
                </a:solidFill>
                <a:latin typeface="+mj-lt"/>
              </a:rPr>
              <a:t>Your paper will be seen beyond your (specialist) field</a:t>
            </a:r>
          </a:p>
          <a:p>
            <a:pPr lvl="2"/>
            <a:r>
              <a:rPr lang="en-US" sz="2400" b="1" dirty="0" smtClean="0">
                <a:solidFill>
                  <a:srgbClr val="183641"/>
                </a:solidFill>
                <a:latin typeface="+mj-lt"/>
              </a:rPr>
              <a:t>Prominence</a:t>
            </a:r>
          </a:p>
          <a:p>
            <a:pPr lvl="3"/>
            <a:r>
              <a:rPr lang="en-US" sz="2400" dirty="0" smtClean="0">
                <a:solidFill>
                  <a:schemeClr val="bg1">
                    <a:lumMod val="50000"/>
                  </a:schemeClr>
                </a:solidFill>
                <a:latin typeface="+mj-lt"/>
              </a:rPr>
              <a:t>Your paper will be one of a few — not lost in a sea of others in one issue</a:t>
            </a:r>
            <a:br>
              <a:rPr lang="en-US" sz="2400" dirty="0" smtClean="0">
                <a:solidFill>
                  <a:schemeClr val="bg1">
                    <a:lumMod val="50000"/>
                  </a:schemeClr>
                </a:solidFill>
                <a:latin typeface="+mj-lt"/>
              </a:rPr>
            </a:br>
            <a:r>
              <a:rPr lang="en-US" sz="2400" i="1" dirty="0" smtClean="0">
                <a:solidFill>
                  <a:schemeClr val="accent2"/>
                </a:solidFill>
                <a:latin typeface="+mj-lt"/>
              </a:rPr>
              <a:t>Nature Physics </a:t>
            </a:r>
            <a:r>
              <a:rPr lang="en-US" sz="2400" dirty="0" smtClean="0">
                <a:solidFill>
                  <a:schemeClr val="accent2"/>
                </a:solidFill>
                <a:latin typeface="+mj-lt"/>
              </a:rPr>
              <a:t>publishes about 150 papers year</a:t>
            </a:r>
            <a:r>
              <a:rPr lang="en-US" sz="2400" baseline="30000" dirty="0" smtClean="0">
                <a:solidFill>
                  <a:schemeClr val="accent2"/>
                </a:solidFill>
                <a:latin typeface="+mj-lt"/>
              </a:rPr>
              <a:t>–1</a:t>
            </a:r>
            <a:endParaRPr lang="en-US" sz="2400" dirty="0" smtClean="0">
              <a:solidFill>
                <a:schemeClr val="accent2"/>
              </a:solidFill>
              <a:latin typeface="+mj-lt"/>
            </a:endParaRPr>
          </a:p>
          <a:p>
            <a:pPr lvl="3"/>
            <a:r>
              <a:rPr lang="en-US" sz="2400" dirty="0" smtClean="0">
                <a:solidFill>
                  <a:schemeClr val="bg1">
                    <a:lumMod val="50000"/>
                  </a:schemeClr>
                </a:solidFill>
                <a:latin typeface="+mj-lt"/>
              </a:rPr>
              <a:t>Possibility of News &amp; Views, cover, press release, ...</a:t>
            </a:r>
          </a:p>
          <a:p>
            <a:pPr lvl="2"/>
            <a:r>
              <a:rPr lang="en-US" sz="2400" b="1" dirty="0" smtClean="0">
                <a:solidFill>
                  <a:srgbClr val="183641"/>
                </a:solidFill>
                <a:latin typeface="+mj-lt"/>
              </a:rPr>
              <a:t>Care</a:t>
            </a:r>
          </a:p>
          <a:p>
            <a:pPr lvl="3"/>
            <a:r>
              <a:rPr lang="en-US" sz="2400" dirty="0" smtClean="0">
                <a:solidFill>
                  <a:schemeClr val="bg1">
                    <a:lumMod val="50000"/>
                  </a:schemeClr>
                </a:solidFill>
                <a:latin typeface="+mj-lt"/>
              </a:rPr>
              <a:t>If we send your paper to referees we want to publish it</a:t>
            </a:r>
          </a:p>
          <a:p>
            <a:pPr lvl="3"/>
            <a:r>
              <a:rPr lang="en-US" sz="2400" dirty="0" smtClean="0">
                <a:solidFill>
                  <a:schemeClr val="bg1">
                    <a:lumMod val="50000"/>
                  </a:schemeClr>
                </a:solidFill>
                <a:latin typeface="+mj-lt"/>
              </a:rPr>
              <a:t>The editor handling your paper </a:t>
            </a:r>
            <a:r>
              <a:rPr lang="en-US" sz="2400" smtClean="0">
                <a:solidFill>
                  <a:schemeClr val="bg1">
                    <a:lumMod val="50000"/>
                  </a:schemeClr>
                </a:solidFill>
                <a:latin typeface="+mj-lt"/>
              </a:rPr>
              <a:t>provides ‘personal assistance’</a:t>
            </a:r>
            <a:br>
              <a:rPr lang="en-US" sz="2400" smtClean="0">
                <a:solidFill>
                  <a:schemeClr val="bg1">
                    <a:lumMod val="50000"/>
                  </a:schemeClr>
                </a:solidFill>
                <a:latin typeface="+mj-lt"/>
              </a:rPr>
            </a:br>
            <a:r>
              <a:rPr lang="en-US" sz="2400" dirty="0" smtClean="0">
                <a:solidFill>
                  <a:schemeClr val="accent2"/>
                </a:solidFill>
                <a:latin typeface="+mj-lt"/>
              </a:rPr>
              <a:t>A </a:t>
            </a:r>
            <a:r>
              <a:rPr lang="en-US" sz="2400" i="1" dirty="0" smtClean="0">
                <a:solidFill>
                  <a:schemeClr val="accent2"/>
                </a:solidFill>
                <a:latin typeface="+mj-lt"/>
              </a:rPr>
              <a:t>Nature Physics </a:t>
            </a:r>
            <a:r>
              <a:rPr lang="en-US" sz="2400" dirty="0" smtClean="0">
                <a:solidFill>
                  <a:schemeClr val="accent2"/>
                </a:solidFill>
                <a:latin typeface="+mj-lt"/>
              </a:rPr>
              <a:t>editor publishes about 25 papers year</a:t>
            </a:r>
            <a:r>
              <a:rPr lang="en-US" sz="2400" baseline="30000" dirty="0" smtClean="0">
                <a:solidFill>
                  <a:schemeClr val="accent2"/>
                </a:solidFill>
                <a:latin typeface="+mj-lt"/>
              </a:rPr>
              <a:t>–1</a:t>
            </a:r>
            <a:endParaRPr lang="en-US" sz="2400" b="1" baseline="30000" dirty="0" smtClean="0">
              <a:solidFill>
                <a:srgbClr val="C00000"/>
              </a:solidFill>
              <a:latin typeface="+mj-lt"/>
            </a:endParaRPr>
          </a:p>
        </p:txBody>
      </p:sp>
    </p:spTree>
    <p:extLst>
      <p:ext uri="{BB962C8B-B14F-4D97-AF65-F5344CB8AC3E}">
        <p14:creationId xmlns:p14="http://schemas.microsoft.com/office/powerpoint/2010/main" val="14259491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GjRJtQ0ZfE2eBifc8GU7kA"/>
</p:tagLst>
</file>

<file path=ppt/theme/theme1.xml><?xml version="1.0" encoding="utf-8"?>
<a:theme xmlns:a="http://schemas.openxmlformats.org/drawingml/2006/main" name="BRG100002_Springer Nature Template_v10">
  <a:themeElements>
    <a:clrScheme name="Brand">
      <a:dk1>
        <a:srgbClr val="58595B"/>
      </a:dk1>
      <a:lt1>
        <a:srgbClr val="FFFFFF"/>
      </a:lt1>
      <a:dk2>
        <a:srgbClr val="B1B1B3"/>
      </a:dk2>
      <a:lt2>
        <a:srgbClr val="7E7F82"/>
      </a:lt2>
      <a:accent1>
        <a:srgbClr val="183642"/>
      </a:accent1>
      <a:accent2>
        <a:srgbClr val="3C9CD7"/>
      </a:accent2>
      <a:accent3>
        <a:srgbClr val="DB1830"/>
      </a:accent3>
      <a:accent4>
        <a:srgbClr val="CEDBE0"/>
      </a:accent4>
      <a:accent5>
        <a:srgbClr val="608BA3"/>
      </a:accent5>
      <a:accent6>
        <a:srgbClr val="8FAEC1"/>
      </a:accent6>
      <a:hlink>
        <a:srgbClr val="3C9CD7"/>
      </a:hlink>
      <a:folHlink>
        <a:srgbClr val="00B8B0"/>
      </a:folHlink>
    </a:clrScheme>
    <a:fontScheme name="Springer Natur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lIns="72000" tIns="72000" rIns="72000" bIns="72000" rtlCol="0" anchor="ctr" anchorCtr="1"/>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72000" tIns="72000" rIns="72000" bIns="72000" rtlCol="0">
        <a:spAutoFit/>
      </a:bodyPr>
      <a:lstStyle>
        <a:defPPr>
          <a:defRPr sz="1000" dirty="0" smtClean="0"/>
        </a:defPPr>
      </a:lstStyle>
    </a:txDef>
  </a:objectDefaults>
  <a:extraClrSchemeLst/>
  <a:extLst>
    <a:ext uri="{05A4C25C-085E-4340-85A3-A5531E510DB2}">
      <thm15:themeFamily xmlns="" xmlns:thm15="http://schemas.microsoft.com/office/thememl/2012/main" name="BRG100002_Springer Nature Template_v09" id="{5EBB6193-EBDE-41C7-8CC4-782CB1067C25}" vid="{11D249A1-EC82-48F6-BFDD-2F3C335877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BRG100002_Springer Nature Template_v10</Template>
  <TotalTime>4503</TotalTime>
  <Words>2213</Words>
  <Application>Microsoft Office PowerPoint</Application>
  <PresentationFormat>Лист A4 (210x297 мм)</PresentationFormat>
  <Paragraphs>280</Paragraphs>
  <Slides>50</Slides>
  <Notes>21</Notes>
  <HiddenSlides>0</HiddenSlides>
  <MMClips>0</MMClips>
  <ScaleCrop>false</ScaleCrop>
  <HeadingPairs>
    <vt:vector size="4" baseType="variant">
      <vt:variant>
        <vt:lpstr>Тема</vt:lpstr>
      </vt:variant>
      <vt:variant>
        <vt:i4>1</vt:i4>
      </vt:variant>
      <vt:variant>
        <vt:lpstr>Заголовки слайдов</vt:lpstr>
      </vt:variant>
      <vt:variant>
        <vt:i4>50</vt:i4>
      </vt:variant>
    </vt:vector>
  </HeadingPairs>
  <TitlesOfParts>
    <vt:vector size="51" baseType="lpstr">
      <vt:lpstr>BRG100002_Springer Nature Template_v10</vt:lpstr>
      <vt:lpstr>Publishing in Nature Research Journals</vt:lpstr>
      <vt:lpstr>1. Introduction to the Nature Research Journals  2. The editorial process at a Nature Research Journal  3. The role of scientific publishers  4. Conclusive remarks</vt:lpstr>
      <vt:lpstr>1. Introduction to the Nature Research Journals  2. The editorial process at a Nature Research Journal  3. The role of scientific publishers  4. Conclusive remarks</vt:lpstr>
      <vt:lpstr>Презентация PowerPoint</vt:lpstr>
      <vt:lpstr>Nature’s hits …</vt:lpstr>
      <vt:lpstr>Презентация PowerPoint</vt:lpstr>
      <vt:lpstr>Nature Research Journals</vt:lpstr>
      <vt:lpstr>Nature Research Journals</vt:lpstr>
      <vt:lpstr>Why publish in a Nature Research Journal?</vt:lpstr>
      <vt:lpstr>Care…</vt:lpstr>
      <vt:lpstr>1. Introduction to the Nature Research Journals  2. The editorial process at a Nature Research Journal  3. The role of scientific publishers  4. Conclusive remarks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Preparing a submission — what to keep in mind?</vt:lpstr>
      <vt:lpstr>Intermezzo Some advice on writing titles and abstracts (and papers)</vt:lpstr>
      <vt:lpstr>The structure of a paper</vt:lpstr>
      <vt:lpstr>Презентация PowerPoint</vt:lpstr>
      <vt:lpstr>Get the title right</vt:lpstr>
      <vt:lpstr>Get the abstract right</vt:lpstr>
      <vt:lpstr>Get the abstract right — the ‘Nature formula’…</vt:lpstr>
      <vt:lpstr>Some further (hopefully useful) advice for Russian authors…</vt:lpstr>
      <vt:lpstr>Презентация PowerPoint</vt:lpstr>
      <vt:lpstr>1. Nature Research Journals  2. The editorial process at a Nature Research Journal (cont.)</vt:lpstr>
      <vt:lpstr>Preparing a submission — practicalities</vt:lpstr>
      <vt:lpstr>Презентация PowerPoint</vt:lpstr>
      <vt:lpstr>The editorial process at a Nature Research Journal</vt:lpstr>
      <vt:lpstr>The editorial process at a Nature Research Journal</vt:lpstr>
      <vt:lpstr>Referees at a Nature Research Journal</vt:lpstr>
      <vt:lpstr>Referees at Nature Physics (March 2005 – September 2015)</vt:lpstr>
      <vt:lpstr>Decisions after review</vt:lpstr>
      <vt:lpstr>Resubmitting</vt:lpstr>
      <vt:lpstr>Manuscript transfer</vt:lpstr>
      <vt:lpstr>Unhappy about an editorial decision?</vt:lpstr>
      <vt:lpstr>How to appeal an editorial decision</vt:lpstr>
      <vt:lpstr>How not to appeal an editorial decision</vt:lpstr>
      <vt:lpstr>Paper accepted!</vt:lpstr>
      <vt:lpstr>Exposure…</vt:lpstr>
      <vt:lpstr>Exposure — as good as it gets…</vt:lpstr>
      <vt:lpstr>1. Introduction to the Nature Research Journals  2. The editorial process at a Nature Research Journal  3. The role of scientific publishers  4. Conclusive remarks</vt:lpstr>
      <vt:lpstr>What do/should scientific publishers do?</vt:lpstr>
      <vt:lpstr>Презентация PowerPoint</vt:lpstr>
      <vt:lpstr>1. Introduction to the Nature Research Journals  2. The editorial process at a Nature Research Journal  3. The role of scientific publishers  4. Conclusive remarks</vt:lpstr>
      <vt:lpstr>Презентация PowerPoint</vt:lpstr>
      <vt:lpstr>Презентация PowerPoint</vt:lpstr>
      <vt:lpstr>Презентация PowerPoint</vt:lpstr>
    </vt:vector>
  </TitlesOfParts>
  <Company>Macmillan Publishing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Springer Nature PowerPoint presentation title goes here</dc:title>
  <dc:creator>Mitchell, Rose</dc:creator>
  <cp:lastModifiedBy>User</cp:lastModifiedBy>
  <cp:revision>121</cp:revision>
  <cp:lastPrinted>2015-06-04T08:29:30Z</cp:lastPrinted>
  <dcterms:created xsi:type="dcterms:W3CDTF">2016-11-01T06:47:58Z</dcterms:created>
  <dcterms:modified xsi:type="dcterms:W3CDTF">2016-11-02T05:25:41Z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37280</vt:lpwstr>
  </property>
  <property fmtid="{D5CDD505-2E9C-101B-9397-08002B2CF9AE}" pid="3" name="Jive_LatestUserAccountName">
    <vt:lpwstr>Bart.Verberck@nature.com</vt:lpwstr>
  </property>
  <property fmtid="{D5CDD505-2E9C-101B-9397-08002B2CF9AE}" pid="4" name="Offisync_ServerID">
    <vt:lpwstr>0d673023-5242-4d13-a9d7-ca41728b752d</vt:lpwstr>
  </property>
  <property fmtid="{D5CDD505-2E9C-101B-9397-08002B2CF9AE}" pid="5" name="Offisync_ProviderInitializationData">
    <vt:lpwstr>https://hive.springernature.com</vt:lpwstr>
  </property>
  <property fmtid="{D5CDD505-2E9C-101B-9397-08002B2CF9AE}" pid="6" name="Offisync_UpdateToken">
    <vt:lpwstr>1</vt:lpwstr>
  </property>
  <property fmtid="{D5CDD505-2E9C-101B-9397-08002B2CF9AE}" pid="7" name="Jive_VersionGuid">
    <vt:lpwstr>cb50cdde-5011-47eb-a5ba-82b4029faa13</vt:lpwstr>
  </property>
</Properties>
</file>