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67" r:id="rId5"/>
    <p:sldId id="268" r:id="rId6"/>
    <p:sldId id="269" r:id="rId7"/>
    <p:sldId id="270" r:id="rId8"/>
    <p:sldId id="273" r:id="rId9"/>
    <p:sldId id="271" r:id="rId10"/>
    <p:sldId id="274" r:id="rId11"/>
    <p:sldId id="258" r:id="rId12"/>
    <p:sldId id="259" r:id="rId13"/>
    <p:sldId id="275" r:id="rId14"/>
    <p:sldId id="260" r:id="rId15"/>
    <p:sldId id="261" r:id="rId16"/>
    <p:sldId id="262" r:id="rId17"/>
    <p:sldId id="277" r:id="rId18"/>
    <p:sldId id="263" r:id="rId19"/>
    <p:sldId id="264" r:id="rId20"/>
    <p:sldId id="278" r:id="rId21"/>
    <p:sldId id="279" r:id="rId22"/>
    <p:sldId id="280" r:id="rId23"/>
    <p:sldId id="281" r:id="rId24"/>
    <p:sldId id="282" r:id="rId25"/>
    <p:sldId id="283" r:id="rId26"/>
    <p:sldId id="265" r:id="rId27"/>
    <p:sldId id="266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0C1FB-B69A-4D1A-B3A3-75F613D9CBA1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C710D-409C-4E17-AA62-CE8B3E76E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AutoShape 4" descr="https://cdn.wallpapersafari.com/51/91/uykUF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cdn.wallpapersafari.com/51/91/uykUF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cdn.wallpapersafari.com/51/91/uykUF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4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15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4451703"/>
              </p:ext>
            </p:extLst>
          </p:nvPr>
        </p:nvGraphicFramePr>
        <p:xfrm>
          <a:off x="623033" y="2533780"/>
          <a:ext cx="4999020" cy="3334519"/>
        </p:xfrm>
        <a:graphic>
          <a:graphicData uri="http://schemas.openxmlformats.org/presentationml/2006/ole">
            <p:oleObj spid="_x0000_s21544" name="Изображение" r:id="rId4" imgW="5753903" imgH="3839111" progId="StaticMetafile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90101" y="836712"/>
            <a:ext cx="6563797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/>
              <a:t>УЧЕБНО-МЕТОДИЧЕСКИЙ АСПЕКТ ПРЕЕМСТВЕННОСТИ ОБРАЗОВАНИЯ ШКОЛА-ВУЗ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824615" y="4052417"/>
            <a:ext cx="31168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Кафедра неорганической химии </a:t>
            </a:r>
            <a:r>
              <a:rPr lang="ru-RU" sz="1600" dirty="0" smtClean="0"/>
              <a:t>Казанского национального исследовательского </a:t>
            </a:r>
          </a:p>
          <a:p>
            <a:pPr algn="r"/>
            <a:r>
              <a:rPr lang="ru-RU" sz="1600" dirty="0" smtClean="0"/>
              <a:t>технологического университета: </a:t>
            </a:r>
            <a:endParaRPr lang="ru-RU" sz="1600" dirty="0"/>
          </a:p>
          <a:p>
            <a:pPr algn="r"/>
            <a:r>
              <a:rPr lang="ru-RU" sz="1600" dirty="0" smtClean="0"/>
              <a:t>профессор Мифтахова Нурия Шайхулисламовна,</a:t>
            </a:r>
          </a:p>
          <a:p>
            <a:pPr algn="r"/>
            <a:r>
              <a:rPr lang="ru-RU" sz="1600" dirty="0" smtClean="0"/>
              <a:t>доцент Петрова Тамара Петровна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79912" y="601276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Казань - 2019</a:t>
            </a:r>
            <a:endParaRPr lang="ru-RU" dirty="0"/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627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39952" y="2564904"/>
            <a:ext cx="4573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Издания учебной литературы Н.С. Ахметова </a:t>
            </a:r>
            <a:endParaRPr lang="ru-RU" dirty="0" smtClean="0"/>
          </a:p>
          <a:p>
            <a:pPr algn="ctr"/>
            <a:r>
              <a:rPr lang="ru-RU" dirty="0" smtClean="0"/>
              <a:t>последних лет </a:t>
            </a:r>
          </a:p>
          <a:p>
            <a:pPr algn="ctr"/>
            <a:r>
              <a:rPr lang="ru-RU" dirty="0" smtClean="0"/>
              <a:t>(</a:t>
            </a:r>
            <a:r>
              <a:rPr lang="ru-RU" dirty="0"/>
              <a:t>Санкт-Петербург: Лань, 2014, 2018)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810000"/>
            <a:ext cx="3528392" cy="44912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7063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https://pp.userapi.com/c849132/v849132098/171923/mMNdhZikT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7858181" cy="46719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5643578"/>
            <a:ext cx="432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Учебники Н.С. Ахметова на разных языках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s://pp.userapi.com/c847120/v847120410/1ed217/KdzsmWhR8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4572032" cy="3429023"/>
          </a:xfrm>
          <a:prstGeom prst="rect">
            <a:avLst/>
          </a:prstGeom>
          <a:noFill/>
        </p:spPr>
      </p:pic>
      <p:pic>
        <p:nvPicPr>
          <p:cNvPr id="8194" name="Picture 2" descr="https://pp.userapi.com/c847122/v847122410/1eaf17/QQ1TvVem5Y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500174"/>
            <a:ext cx="4429156" cy="332186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5214950"/>
            <a:ext cx="432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Учебники Н.С. Ахметова на разных языках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5514382"/>
            <a:ext cx="7000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Студенты с учебниками Н.С. Ахметова, изданными на разных языках </a:t>
            </a:r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dirty="0"/>
              <a:t>1971 – 1992)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548680"/>
            <a:ext cx="6192688" cy="46805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5955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642910" y="785794"/>
          <a:ext cx="7611585" cy="4286280"/>
        </p:xfrm>
        <a:graphic>
          <a:graphicData uri="http://schemas.openxmlformats.org/presentationml/2006/ole">
            <p:oleObj spid="_x0000_s7198" name="Изображение" r:id="rId4" imgW="8085714" imgH="4552381" progId="StaticMetafile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5429264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Учебные пособия для лабораторных и семинарских занятий </a:t>
            </a:r>
            <a:endParaRPr lang="ru-RU" dirty="0" smtClean="0"/>
          </a:p>
          <a:p>
            <a:pPr algn="ctr"/>
            <a:r>
              <a:rPr lang="ru-RU" dirty="0" smtClean="0"/>
              <a:t>по </a:t>
            </a:r>
            <a:r>
              <a:rPr lang="ru-RU" dirty="0"/>
              <a:t>общей и неорганической химии Н.С. Ахметова </a:t>
            </a:r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dirty="0"/>
              <a:t>Москва: Высшая школа, 1979, 1988, 2002)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https://pp.userapi.com/c849028/v849028410/177498/GKnB88xVqh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3" y="357166"/>
            <a:ext cx="6381793" cy="47863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97472" y="5301208"/>
            <a:ext cx="6366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Учебные пособия «Общая и неорганическая химия. </a:t>
            </a:r>
          </a:p>
          <a:p>
            <a:pPr algn="ctr"/>
            <a:r>
              <a:rPr lang="ru-RU" dirty="0" smtClean="0"/>
              <a:t>Теория и практика» Н.Ш. </a:t>
            </a:r>
            <a:r>
              <a:rPr lang="ru-RU" dirty="0" err="1" smtClean="0"/>
              <a:t>Мифтаховой</a:t>
            </a:r>
            <a:r>
              <a:rPr lang="ru-RU" dirty="0" smtClean="0"/>
              <a:t> и Т.П. Петровой </a:t>
            </a:r>
          </a:p>
          <a:p>
            <a:pPr algn="ctr"/>
            <a:r>
              <a:rPr lang="ru-RU" dirty="0" smtClean="0"/>
              <a:t>(Казань: КНИТУ, 2017, 2018)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2226" name="Picture 2" descr="https://pp.userapi.com/c845322/v845322677/1f8c74/JPTf-L_PE3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4274" name="Picture 2" descr="https://pp.userapi.com/c852224/v852224563/fbf2c/TuI-oOSP7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02" name="Picture 2" descr="https://pp.userapi.com/c844722/v844722186/1f1e5e/1BaR_ig3iC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52"/>
            <a:ext cx="4381545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0178" name="Picture 2" descr="https://pp.userapi.com/c844321/v844321186/1f478d/HUHjEEiq6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42852"/>
            <a:ext cx="4502430" cy="6500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571480"/>
            <a:ext cx="54562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600" b="1" i="1" dirty="0" smtClean="0"/>
              <a:t>Чтобы дойти до цели, </a:t>
            </a:r>
            <a:endParaRPr lang="en-US" sz="3600" b="1" i="1" dirty="0" smtClean="0"/>
          </a:p>
          <a:p>
            <a:pPr algn="r"/>
            <a:r>
              <a:rPr lang="ru-RU" sz="3600" b="1" i="1" dirty="0" smtClean="0"/>
              <a:t>надо прежде всего идти. </a:t>
            </a:r>
            <a:endParaRPr lang="en-US" sz="3600" b="1" i="1" dirty="0" smtClean="0"/>
          </a:p>
          <a:p>
            <a:pPr algn="r"/>
            <a:r>
              <a:rPr lang="en-US" sz="3600" b="1" i="1" dirty="0" smtClean="0"/>
              <a:t>[</a:t>
            </a:r>
            <a:r>
              <a:rPr lang="ru-RU" sz="3600" b="1" i="1" dirty="0" smtClean="0"/>
              <a:t>Оноре де Бальзак</a:t>
            </a:r>
            <a:r>
              <a:rPr lang="en-US" sz="3600" b="1" i="1" dirty="0" smtClean="0"/>
              <a:t>]</a:t>
            </a:r>
            <a:endParaRPr lang="ru-RU" sz="3600" b="1" i="1" dirty="0"/>
          </a:p>
        </p:txBody>
      </p:sp>
      <p:pic>
        <p:nvPicPr>
          <p:cNvPr id="24578" name="Picture 2" descr="https://zoya273.files.wordpress.com/2018/01/balza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071678"/>
            <a:ext cx="3574915" cy="4457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42" name="Picture 2" descr="https://pp.userapi.com/c847124/v847124186/1f138a/phQRG7_ET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4513131" cy="3286124"/>
          </a:xfrm>
          <a:prstGeom prst="rect">
            <a:avLst/>
          </a:prstGeom>
          <a:noFill/>
        </p:spPr>
      </p:pic>
      <p:pic>
        <p:nvPicPr>
          <p:cNvPr id="61444" name="Picture 4" descr="https://pp.userapi.com/c848736/v848736186/17f783/rCr3yYJjH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714752"/>
            <a:ext cx="4500562" cy="2857520"/>
          </a:xfrm>
          <a:prstGeom prst="rect">
            <a:avLst/>
          </a:prstGeom>
          <a:noFill/>
        </p:spPr>
      </p:pic>
      <p:pic>
        <p:nvPicPr>
          <p:cNvPr id="61446" name="Picture 6" descr="https://pp.userapi.com/c850536/v850536967/102285/ol-DQg27j8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1378" y="500042"/>
            <a:ext cx="4369746" cy="2386291"/>
          </a:xfrm>
          <a:prstGeom prst="rect">
            <a:avLst/>
          </a:prstGeom>
          <a:noFill/>
        </p:spPr>
      </p:pic>
      <p:pic>
        <p:nvPicPr>
          <p:cNvPr id="61448" name="Picture 8" descr="https://pp.userapi.com/c845520/v845520186/1e9e9b/rjqEwYH3bg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047140"/>
            <a:ext cx="4347130" cy="3596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0418" name="Picture 2" descr="https://pp.userapi.com/c852236/v852236967/1051cb/JEP_5iw-d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142852"/>
            <a:ext cx="4602393" cy="5786478"/>
          </a:xfrm>
          <a:prstGeom prst="rect">
            <a:avLst/>
          </a:prstGeom>
          <a:noFill/>
        </p:spPr>
      </p:pic>
      <p:pic>
        <p:nvPicPr>
          <p:cNvPr id="60420" name="Picture 4" descr="https://pp.userapi.com/c853520/v853520563/2b1e3/eYAZ3DTB6q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000108"/>
            <a:ext cx="416986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9394" name="Picture 2" descr="https://pp.userapi.com/c846416/v846416677/1f5ffa/jqrD60Kzw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69" y="142852"/>
            <a:ext cx="4544581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52"/>
            <a:ext cx="5357850" cy="651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7346" name="Picture 2" descr="https://pp.userapi.com/c855532/v855532563/2c91b/_FuyimXdpx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736"/>
            <a:ext cx="882173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6322" name="Picture 2" descr="https://pp.userapi.com/c855320/v855320563/2bbb4/2-zWS34vgl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5" y="142852"/>
            <a:ext cx="4616813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9154" name="Picture 2" descr="https://pp.userapi.com/c846219/v846219677/1eb141/RB6D2KOVeK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642918"/>
            <a:ext cx="4423865" cy="5715040"/>
          </a:xfrm>
          <a:prstGeom prst="rect">
            <a:avLst/>
          </a:prstGeom>
          <a:noFill/>
        </p:spPr>
      </p:pic>
      <p:pic>
        <p:nvPicPr>
          <p:cNvPr id="49156" name="Picture 4" descr="https://pp.userapi.com/c855436/v855436563/2a811/C5IQVr63tb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9037" y="642918"/>
            <a:ext cx="4554963" cy="2444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https://pp.userapi.com/c854120/v854120098/27d98/oMZIJkmBl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571744"/>
            <a:ext cx="2786050" cy="3502834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2918"/>
            <a:ext cx="6768399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1340768"/>
            <a:ext cx="4752528" cy="330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dirty="0" smtClean="0"/>
              <a:t>СПАСИБО </a:t>
            </a:r>
          </a:p>
          <a:p>
            <a:pPr algn="ctr">
              <a:lnSpc>
                <a:spcPct val="150000"/>
              </a:lnSpc>
            </a:pPr>
            <a:r>
              <a:rPr lang="ru-RU" sz="4800" dirty="0" smtClean="0"/>
              <a:t>ЗА </a:t>
            </a:r>
          </a:p>
          <a:p>
            <a:pPr algn="ctr">
              <a:lnSpc>
                <a:spcPct val="150000"/>
              </a:lnSpc>
            </a:pPr>
            <a:r>
              <a:rPr lang="ru-RU" sz="4800" dirty="0" smtClean="0"/>
              <a:t>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72390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https://pp.userapi.com/c849120/v849120410/169451/X1VNCj15E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71480"/>
            <a:ext cx="6429420" cy="47517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5857892"/>
            <a:ext cx="363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Школьные учебники Н.С. Ахметова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3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5209077"/>
              </p:ext>
            </p:extLst>
          </p:nvPr>
        </p:nvGraphicFramePr>
        <p:xfrm>
          <a:off x="1403095" y="1628800"/>
          <a:ext cx="5884380" cy="4565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0069"/>
                <a:gridCol w="2143380"/>
                <a:gridCol w="2940931"/>
              </a:tblGrid>
              <a:tr h="452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Учитель школы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Преподаватель кафедры неорганической химии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452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Михайлова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Людмила Михайловна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Мифтахова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Нурия Шайхулисламовна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9051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Афонская 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Валентина Александровна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Азизова Маргарита Константиновна,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Петрова Тамара Петровна,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Бусыгина Тамара Евгеньевна,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Быстрова Ольга Николаевна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678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96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Ольга Константиновна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Петрова Тамара Петровна,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Грачева Людмила Сергеевна,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Суржко Галина Николаевна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452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121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Митлина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Элина Михайловна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Петрова Тамара Петровна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9051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103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Шамова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Марина Олеговна,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Мартынова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Алевтина Васильевна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Петрова Тамара Петровна,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Мифтахова 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Нурия Шайхулисламовна,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Зинкичева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Ксения </a:t>
                      </a:r>
                      <a:r>
                        <a:rPr lang="ru-RU" sz="1400" dirty="0" err="1">
                          <a:effectLst/>
                        </a:rPr>
                        <a:t>Артемьевна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  <a:tr h="678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89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Гарифуллина 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Амина Закировна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Зинкичева</a:t>
                      </a:r>
                      <a:r>
                        <a:rPr lang="ru-RU" sz="1400">
                          <a:effectLst/>
                        </a:rPr>
                        <a:t> </a:t>
                      </a:r>
                      <a:r>
                        <a:rPr lang="ru-RU" sz="1400" smtClean="0">
                          <a:effectLst/>
                        </a:rPr>
                        <a:t>Ксения </a:t>
                      </a:r>
                      <a:r>
                        <a:rPr lang="ru-RU" sz="1400" dirty="0" err="1">
                          <a:effectLst/>
                        </a:rPr>
                        <a:t>Артемьевна</a:t>
                      </a:r>
                      <a:r>
                        <a:rPr lang="ru-RU" sz="1400" dirty="0">
                          <a:effectLst/>
                        </a:rPr>
                        <a:t>,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Мифтахова 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Нурия Шайхулисламовна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84" marR="67984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443610"/>
            <a:ext cx="856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pPr algn="ctr"/>
            <a:r>
              <a:rPr lang="ru-RU" b="1" dirty="0"/>
              <a:t>Состав школьного факультета классов </a:t>
            </a:r>
            <a:r>
              <a:rPr lang="ru-RU" b="1" dirty="0" smtClean="0"/>
              <a:t>  с </a:t>
            </a:r>
            <a:r>
              <a:rPr lang="ru-RU" b="1" dirty="0"/>
              <a:t>углубленным изучением </a:t>
            </a:r>
            <a:r>
              <a:rPr lang="ru-RU" b="1" dirty="0" smtClean="0"/>
              <a:t>химии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(основан в 1987 году)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s://pp.userapi.com/c847221/v847221410/1e867f/MKOyInKtkR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4071966" cy="54630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3105834"/>
            <a:ext cx="4311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Профессор Н.С. Ахметов и учитель химии </a:t>
            </a:r>
          </a:p>
          <a:p>
            <a:pPr algn="ctr"/>
            <a:r>
              <a:rPr lang="ru-RU" dirty="0"/>
              <a:t>ш</a:t>
            </a:r>
            <a:r>
              <a:rPr lang="ru-RU" dirty="0" smtClean="0"/>
              <a:t>колы № 121 Э.М. </a:t>
            </a:r>
            <a:r>
              <a:rPr lang="ru-RU" dirty="0" err="1" smtClean="0"/>
              <a:t>Митлина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85728"/>
            <a:ext cx="6215106" cy="4993464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643174" y="5643578"/>
            <a:ext cx="43576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М.К. Азизова и В.А. Афонская проводят занятия на школьном факультете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https://pp.userapi.com/c847018/v847018410/1e5311/XFPZWFEsFy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04"/>
            <a:ext cx="7072362" cy="5304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422" y="5786454"/>
            <a:ext cx="4786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Т.П</a:t>
            </a:r>
            <a:r>
              <a:rPr lang="ru-RU" dirty="0"/>
              <a:t>. Петрова, Н.Ш. </a:t>
            </a:r>
            <a:r>
              <a:rPr lang="ru-RU" dirty="0" err="1"/>
              <a:t>Мифтахова</a:t>
            </a:r>
            <a:r>
              <a:rPr lang="ru-RU" dirty="0"/>
              <a:t>, А.В. Мартынова с учениками 11 класса школы № 103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6215082"/>
            <a:ext cx="3821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И.Н</a:t>
            </a:r>
            <a:r>
              <a:rPr lang="ru-RU" dirty="0"/>
              <a:t>. </a:t>
            </a:r>
            <a:r>
              <a:rPr lang="ru-RU" dirty="0" smtClean="0"/>
              <a:t>Мусин, канд. </a:t>
            </a:r>
            <a:r>
              <a:rPr lang="ru-RU" dirty="0" err="1" smtClean="0"/>
              <a:t>техн</a:t>
            </a:r>
            <a:r>
              <a:rPr lang="ru-RU" dirty="0" smtClean="0"/>
              <a:t>. наук, доцент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6215082"/>
            <a:ext cx="404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Н.И. Шаталова, канд. хим. наук, доцент</a:t>
            </a:r>
            <a:endParaRPr lang="ru-RU" dirty="0"/>
          </a:p>
        </p:txBody>
      </p:sp>
      <p:pic>
        <p:nvPicPr>
          <p:cNvPr id="6" name="Рисунок 5" descr="Мусин И.Н. (портрет за столом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71480"/>
            <a:ext cx="4286280" cy="5500726"/>
          </a:xfrm>
          <a:prstGeom prst="rect">
            <a:avLst/>
          </a:prstGeom>
        </p:spPr>
      </p:pic>
      <p:pic>
        <p:nvPicPr>
          <p:cNvPr id="7" name="Рисунок 6" descr="Шаталова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14290"/>
            <a:ext cx="3913072" cy="585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250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lh6.googleusercontent.com/proxy/3HVh6GgGznesc0M9n6Odaz9AKf-4dTJXFDYNzo9PdZdQueoO5xkEMjGWutwyMqcU-cqcHD4npaK_pc1oncm4NHc9odbvcw9_ORRNQJOaDKmkRHBZgPjBS__HoiA=w1200-h630-p-k-no-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560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4237028"/>
              </p:ext>
            </p:extLst>
          </p:nvPr>
        </p:nvGraphicFramePr>
        <p:xfrm>
          <a:off x="1214414" y="260648"/>
          <a:ext cx="6715172" cy="5039824"/>
        </p:xfrm>
        <a:graphic>
          <a:graphicData uri="http://schemas.openxmlformats.org/presentationml/2006/ole">
            <p:oleObj spid="_x0000_s25631" name="Изображение" r:id="rId4" imgW="10038095" imgH="7535327" progId="StaticMetafile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91680" y="5549559"/>
            <a:ext cx="6086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Учебники Н.С. Ахметова «Общая и неорганическая химия», </a:t>
            </a:r>
          </a:p>
          <a:p>
            <a:pPr algn="ctr"/>
            <a:r>
              <a:rPr lang="ru-RU" dirty="0" smtClean="0"/>
              <a:t>изданные в период с 1960 по 2002 годы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332</Words>
  <Application>Microsoft Office PowerPoint</Application>
  <PresentationFormat>Экран (4:3)</PresentationFormat>
  <Paragraphs>83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Изображение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Женя</dc:creator>
  <cp:lastModifiedBy>ITCORP 4160</cp:lastModifiedBy>
  <cp:revision>31</cp:revision>
  <dcterms:created xsi:type="dcterms:W3CDTF">2019-04-21T11:46:27Z</dcterms:created>
  <dcterms:modified xsi:type="dcterms:W3CDTF">2019-04-26T08:26:27Z</dcterms:modified>
</cp:coreProperties>
</file>