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16"/>
  </p:notesMasterIdLst>
  <p:sldIdLst>
    <p:sldId id="412" r:id="rId2"/>
    <p:sldId id="415" r:id="rId3"/>
    <p:sldId id="430" r:id="rId4"/>
    <p:sldId id="431" r:id="rId5"/>
    <p:sldId id="413" r:id="rId6"/>
    <p:sldId id="432" r:id="rId7"/>
    <p:sldId id="433" r:id="rId8"/>
    <p:sldId id="435" r:id="rId9"/>
    <p:sldId id="438" r:id="rId10"/>
    <p:sldId id="442" r:id="rId11"/>
    <p:sldId id="439" r:id="rId12"/>
    <p:sldId id="440" r:id="rId13"/>
    <p:sldId id="441" r:id="rId14"/>
    <p:sldId id="422" r:id="rId15"/>
  </p:sldIdLst>
  <p:sldSz cx="10691813" cy="7559675"/>
  <p:notesSz cx="6858000" cy="9947275"/>
  <p:defaultTextStyle>
    <a:defPPr>
      <a:defRPr lang="ru-RU"/>
    </a:defPPr>
    <a:lvl1pPr marL="0" algn="l" defTabSz="913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30" algn="l" defTabSz="913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69" algn="l" defTabSz="913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902" algn="l" defTabSz="913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539" algn="l" defTabSz="913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173" algn="l" defTabSz="913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808" algn="l" defTabSz="913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446" algn="l" defTabSz="913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080" algn="l" defTabSz="913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  <a:srgbClr val="007635"/>
    <a:srgbClr val="A50021"/>
    <a:srgbClr val="00359E"/>
    <a:srgbClr val="85C95F"/>
    <a:srgbClr val="6E97C8"/>
    <a:srgbClr val="5F95D7"/>
    <a:srgbClr val="F57913"/>
    <a:srgbClr val="F6903C"/>
    <a:srgbClr val="9433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7" autoAdjust="0"/>
    <p:restoredTop sz="93669" autoAdjust="0"/>
  </p:normalViewPr>
  <p:slideViewPr>
    <p:cSldViewPr>
      <p:cViewPr>
        <p:scale>
          <a:sx n="75" d="100"/>
          <a:sy n="75" d="100"/>
        </p:scale>
        <p:origin x="-2262" y="-82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9F81F-8596-4763-9B90-6501AF7C171B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746125"/>
            <a:ext cx="52736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ED9E4-45D3-4DD3-A6F6-C7157D401E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13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26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630" algn="l" defTabSz="91326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269" algn="l" defTabSz="91326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9902" algn="l" defTabSz="91326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6539" algn="l" defTabSz="91326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173" algn="l" defTabSz="91326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9808" algn="l" defTabSz="91326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6446" algn="l" defTabSz="91326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3080" algn="l" defTabSz="91326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886" y="2343511"/>
            <a:ext cx="908804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772" y="4233432"/>
            <a:ext cx="748426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D1E3E3-0D0F-418E-9665-4E88D8992C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A40E5F-1C08-4C8D-9BB5-B6B2846D7603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57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7"/>
          <p:cNvSpPr/>
          <p:nvPr/>
        </p:nvSpPr>
        <p:spPr>
          <a:xfrm>
            <a:off x="9230970" y="433982"/>
            <a:ext cx="1000501" cy="1018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0997" y="136494"/>
            <a:ext cx="6372394" cy="461665"/>
          </a:xfrm>
        </p:spPr>
        <p:txBody>
          <a:bodyPr/>
          <a:lstStyle>
            <a:lvl1pPr>
              <a:defRPr sz="3000" b="1" i="0">
                <a:solidFill>
                  <a:srgbClr val="8218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77356" y="1753437"/>
            <a:ext cx="6337127" cy="323165"/>
          </a:xfrm>
        </p:spPr>
        <p:txBody>
          <a:bodyPr/>
          <a:lstStyle>
            <a:lvl1pPr>
              <a:defRPr sz="2100" b="1" i="0">
                <a:solidFill>
                  <a:srgbClr val="0099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6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9FB6E4-72D3-44B1-BC34-8AF27E23B4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134D1D-02B9-4D18-9282-4BD117914CF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79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bk object 17"/>
          <p:cNvSpPr/>
          <p:nvPr/>
        </p:nvSpPr>
        <p:spPr>
          <a:xfrm>
            <a:off x="9230970" y="433982"/>
            <a:ext cx="1000501" cy="1018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0997" y="136494"/>
            <a:ext cx="6372394" cy="461665"/>
          </a:xfrm>
        </p:spPr>
        <p:txBody>
          <a:bodyPr/>
          <a:lstStyle>
            <a:lvl1pPr>
              <a:defRPr sz="3000" b="1" i="0">
                <a:solidFill>
                  <a:srgbClr val="8218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590" y="1738737"/>
            <a:ext cx="46509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6287" y="1738737"/>
            <a:ext cx="46509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0A2137-B205-4352-A49D-A6278C2072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DD9DF7-89A4-40AD-A3F3-1BD66CAC5939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04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7"/>
          <p:cNvSpPr/>
          <p:nvPr/>
        </p:nvSpPr>
        <p:spPr>
          <a:xfrm>
            <a:off x="9230970" y="433982"/>
            <a:ext cx="1000501" cy="1018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0997" y="136494"/>
            <a:ext cx="6372394" cy="461665"/>
          </a:xfrm>
        </p:spPr>
        <p:txBody>
          <a:bodyPr/>
          <a:lstStyle>
            <a:lvl1pPr>
              <a:defRPr sz="3000" b="1" i="0">
                <a:solidFill>
                  <a:srgbClr val="8218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6BDA54-6D85-4592-B9EE-DBBBF9BCB4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09FC5-7F47-4F55-A8B3-571A9BECB12A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8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BBB9D8-182A-4840-ABCE-316AEC6BF6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7EB01E-7905-4CAE-8484-4EBB1E8485F7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75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580997" y="136507"/>
            <a:ext cx="63723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2177356" y="1753437"/>
            <a:ext cx="63371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4474" y="7031199"/>
            <a:ext cx="3422865" cy="27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594" y="7031199"/>
            <a:ext cx="2459489" cy="27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7813C6-B63F-4EE1-A8FF-8D9178C9F7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7735" y="7031199"/>
            <a:ext cx="2459488" cy="27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48679E-D2E3-49DB-9D52-8F1307AF15A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22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520791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1041584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562376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2083169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2079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41584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62376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83169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603960">
        <a:defRPr>
          <a:latin typeface="+mn-lt"/>
          <a:ea typeface="+mn-ea"/>
          <a:cs typeface="+mn-cs"/>
        </a:defRPr>
      </a:lvl6pPr>
      <a:lvl7pPr marL="3124754">
        <a:defRPr>
          <a:latin typeface="+mn-lt"/>
          <a:ea typeface="+mn-ea"/>
          <a:cs typeface="+mn-cs"/>
        </a:defRPr>
      </a:lvl7pPr>
      <a:lvl8pPr marL="3645546">
        <a:defRPr>
          <a:latin typeface="+mn-lt"/>
          <a:ea typeface="+mn-ea"/>
          <a:cs typeface="+mn-cs"/>
        </a:defRPr>
      </a:lvl8pPr>
      <a:lvl9pPr marL="416633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20791">
        <a:defRPr>
          <a:latin typeface="+mn-lt"/>
          <a:ea typeface="+mn-ea"/>
          <a:cs typeface="+mn-cs"/>
        </a:defRPr>
      </a:lvl2pPr>
      <a:lvl3pPr marL="1041584">
        <a:defRPr>
          <a:latin typeface="+mn-lt"/>
          <a:ea typeface="+mn-ea"/>
          <a:cs typeface="+mn-cs"/>
        </a:defRPr>
      </a:lvl3pPr>
      <a:lvl4pPr marL="1562376">
        <a:defRPr>
          <a:latin typeface="+mn-lt"/>
          <a:ea typeface="+mn-ea"/>
          <a:cs typeface="+mn-cs"/>
        </a:defRPr>
      </a:lvl4pPr>
      <a:lvl5pPr marL="2083169">
        <a:defRPr>
          <a:latin typeface="+mn-lt"/>
          <a:ea typeface="+mn-ea"/>
          <a:cs typeface="+mn-cs"/>
        </a:defRPr>
      </a:lvl5pPr>
      <a:lvl6pPr marL="2603960">
        <a:defRPr>
          <a:latin typeface="+mn-lt"/>
          <a:ea typeface="+mn-ea"/>
          <a:cs typeface="+mn-cs"/>
        </a:defRPr>
      </a:lvl6pPr>
      <a:lvl7pPr marL="3124754">
        <a:defRPr>
          <a:latin typeface="+mn-lt"/>
          <a:ea typeface="+mn-ea"/>
          <a:cs typeface="+mn-cs"/>
        </a:defRPr>
      </a:lvl7pPr>
      <a:lvl8pPr marL="3645546">
        <a:defRPr>
          <a:latin typeface="+mn-lt"/>
          <a:ea typeface="+mn-ea"/>
          <a:cs typeface="+mn-cs"/>
        </a:defRPr>
      </a:lvl8pPr>
      <a:lvl9pPr marL="416633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tu.ru/index.js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EB01E-7905-4CAE-8484-4EBB1E848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lum bright="4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63" y="0"/>
            <a:ext cx="10708576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/>
          </p:cNvSpPr>
          <p:nvPr/>
        </p:nvSpPr>
        <p:spPr bwMode="auto">
          <a:xfrm>
            <a:off x="1563556" y="236458"/>
            <a:ext cx="8966925" cy="74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None/>
              <a:defRPr/>
            </a:pPr>
            <a:r>
              <a:rPr lang="ru-RU" sz="1800" b="1" dirty="0">
                <a:solidFill>
                  <a:srgbClr val="C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t>КАЗАНСКИЙ НАЦИОНАЛЬНЫЙ </a:t>
            </a:r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t>ИССЛЕДОВАТЕЛЬСКИЙ ТЕХНОЛОГИЧЕСКИЙ </a:t>
            </a:r>
            <a:r>
              <a:rPr lang="ru-RU" sz="1800" b="1" dirty="0">
                <a:solidFill>
                  <a:srgbClr val="C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t>УНИВЕРСИТЕТ</a:t>
            </a:r>
          </a:p>
        </p:txBody>
      </p:sp>
      <p:sp>
        <p:nvSpPr>
          <p:cNvPr id="6" name="Заголовок 1"/>
          <p:cNvSpPr>
            <a:spLocks/>
          </p:cNvSpPr>
          <p:nvPr/>
        </p:nvSpPr>
        <p:spPr bwMode="auto">
          <a:xfrm>
            <a:off x="1563556" y="1343109"/>
            <a:ext cx="8342673" cy="61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None/>
              <a:defRPr/>
            </a:pPr>
            <a:r>
              <a:rPr lang="ru-RU" sz="18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Lucida Sans Unicode" panose="020B0602030504020204" pitchFamily="34" charset="0"/>
              </a:rPr>
              <a:t>ИНСТИТУТ ДОПОЛНИТЕЛЬНОГО ПРОФЕССИОНАЛЬНОГО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7238" y="3626324"/>
            <a:ext cx="1023123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794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defRPr/>
            </a:pP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О </a:t>
            </a:r>
            <a:r>
              <a:rPr 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программах повышения квалификации в </a:t>
            </a: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рамках соответствия </a:t>
            </a:r>
            <a:r>
              <a:rPr 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требуемым профессиональным стандартам </a:t>
            </a: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и </a:t>
            </a:r>
            <a:r>
              <a:rPr lang="ru-RU" sz="28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аккредитационным</a:t>
            </a: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показателям</a:t>
            </a:r>
            <a:endParaRPr lang="ru-RU" sz="28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pperplate Gothic Bold" panose="020E0705020206020404" pitchFamily="34" charset="0"/>
            </a:endParaRPr>
          </a:p>
        </p:txBody>
      </p:sp>
      <p:pic>
        <p:nvPicPr>
          <p:cNvPr id="8" name="Picture 12" descr="Hom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700" y="238904"/>
            <a:ext cx="711394" cy="74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227238" y="6011389"/>
            <a:ext cx="4550249" cy="101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572314"/>
              </a:buClr>
              <a:buSzPct val="100000"/>
              <a:defRPr/>
            </a:pPr>
            <a:r>
              <a:rPr lang="ru-RU" sz="2400" b="1" dirty="0" err="1" smtClean="0">
                <a:solidFill>
                  <a:srgbClr val="660033"/>
                </a:solidFill>
                <a:latin typeface="+mn-lt"/>
                <a:cs typeface="Arial" charset="0"/>
              </a:rPr>
              <a:t>Галиханов</a:t>
            </a:r>
            <a:r>
              <a:rPr lang="ru-RU" sz="2400" b="1" dirty="0" smtClean="0">
                <a:solidFill>
                  <a:srgbClr val="660033"/>
                </a:solidFill>
                <a:latin typeface="+mn-lt"/>
                <a:cs typeface="Arial" charset="0"/>
              </a:rPr>
              <a:t> </a:t>
            </a:r>
            <a:r>
              <a:rPr lang="ru-RU" sz="2400" b="1" dirty="0">
                <a:solidFill>
                  <a:srgbClr val="660033"/>
                </a:solidFill>
                <a:latin typeface="+mn-lt"/>
                <a:cs typeface="Arial" charset="0"/>
              </a:rPr>
              <a:t>Мансур </a:t>
            </a:r>
            <a:r>
              <a:rPr lang="ru-RU" sz="2400" b="1" dirty="0" err="1" smtClean="0">
                <a:solidFill>
                  <a:srgbClr val="660033"/>
                </a:solidFill>
                <a:latin typeface="+mn-lt"/>
                <a:cs typeface="Arial" charset="0"/>
              </a:rPr>
              <a:t>Флоридович</a:t>
            </a:r>
            <a:endParaRPr lang="ru-RU" sz="2400" b="1" dirty="0" smtClean="0">
              <a:solidFill>
                <a:srgbClr val="660033"/>
              </a:solidFill>
              <a:latin typeface="+mn-lt"/>
              <a:cs typeface="Arial" charset="0"/>
            </a:endParaRPr>
          </a:p>
          <a:p>
            <a:pPr algn="ctr" defTabSz="449263">
              <a:buClr>
                <a:srgbClr val="572314"/>
              </a:buClr>
              <a:buSzPct val="100000"/>
              <a:defRPr/>
            </a:pPr>
            <a:r>
              <a:rPr lang="ru-RU" sz="1600" dirty="0" err="1" smtClean="0">
                <a:solidFill>
                  <a:srgbClr val="660033"/>
                </a:solidFill>
                <a:cs typeface="Arial" charset="0"/>
              </a:rPr>
              <a:t>и.о</a:t>
            </a:r>
            <a:r>
              <a:rPr lang="ru-RU" sz="1600" dirty="0">
                <a:solidFill>
                  <a:srgbClr val="660033"/>
                </a:solidFill>
                <a:cs typeface="Arial" charset="0"/>
              </a:rPr>
              <a:t>. </a:t>
            </a:r>
            <a:r>
              <a:rPr lang="ru-RU" sz="1600" dirty="0" smtClean="0">
                <a:solidFill>
                  <a:srgbClr val="660033"/>
                </a:solidFill>
                <a:cs typeface="Arial" charset="0"/>
              </a:rPr>
              <a:t>декана ФПКПВ ИДПО КНИТУ</a:t>
            </a:r>
            <a:r>
              <a:rPr lang="ru-RU" sz="1600" dirty="0">
                <a:solidFill>
                  <a:srgbClr val="660033"/>
                </a:solidFill>
                <a:cs typeface="Arial" charset="0"/>
              </a:rPr>
              <a:t>, </a:t>
            </a:r>
          </a:p>
          <a:p>
            <a:pPr algn="ctr" defTabSz="449263">
              <a:buClr>
                <a:srgbClr val="572314"/>
              </a:buClr>
              <a:buSzPct val="100000"/>
              <a:defRPr/>
            </a:pPr>
            <a:r>
              <a:rPr lang="ru-RU" sz="1600" dirty="0" smtClean="0">
                <a:solidFill>
                  <a:srgbClr val="660033"/>
                </a:solidFill>
                <a:cs typeface="Arial" charset="0"/>
              </a:rPr>
              <a:t>д-р </a:t>
            </a:r>
            <a:r>
              <a:rPr lang="ru-RU" sz="1600" dirty="0" err="1">
                <a:solidFill>
                  <a:srgbClr val="660033"/>
                </a:solidFill>
                <a:cs typeface="Arial" charset="0"/>
              </a:rPr>
              <a:t>техн</a:t>
            </a:r>
            <a:r>
              <a:rPr lang="ru-RU" sz="1600" dirty="0">
                <a:solidFill>
                  <a:srgbClr val="660033"/>
                </a:solidFill>
                <a:cs typeface="Arial" charset="0"/>
              </a:rPr>
              <a:t>. наук, профессор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700" y="1045794"/>
            <a:ext cx="711394" cy="1211984"/>
          </a:xfrm>
          <a:prstGeom prst="rect">
            <a:avLst/>
          </a:prstGeom>
        </p:spPr>
      </p:pic>
      <p:sp>
        <p:nvSpPr>
          <p:cNvPr id="11" name="Заголовок 1"/>
          <p:cNvSpPr>
            <a:spLocks/>
          </p:cNvSpPr>
          <p:nvPr/>
        </p:nvSpPr>
        <p:spPr bwMode="auto">
          <a:xfrm>
            <a:off x="5201890" y="6011389"/>
            <a:ext cx="5328592" cy="101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572314"/>
              </a:buClr>
              <a:buSzPct val="100000"/>
              <a:defRPr/>
            </a:pPr>
            <a:r>
              <a:rPr lang="ru-RU" sz="2400" b="1" dirty="0" smtClean="0">
                <a:solidFill>
                  <a:srgbClr val="660033"/>
                </a:solidFill>
                <a:latin typeface="+mn-lt"/>
                <a:cs typeface="Arial" charset="0"/>
              </a:rPr>
              <a:t>Кондратьев Владимир Владимирович</a:t>
            </a:r>
          </a:p>
          <a:p>
            <a:pPr algn="ctr" defTabSz="449263">
              <a:buClr>
                <a:srgbClr val="572314"/>
              </a:buClr>
              <a:buSzPct val="100000"/>
              <a:defRPr/>
            </a:pPr>
            <a:r>
              <a:rPr lang="ru-RU" sz="1600" dirty="0" smtClean="0">
                <a:solidFill>
                  <a:srgbClr val="660033"/>
                </a:solidFill>
                <a:cs typeface="Arial" charset="0"/>
              </a:rPr>
              <a:t>Начальник ЦППКП ИДПО КНИТУ</a:t>
            </a:r>
            <a:r>
              <a:rPr lang="ru-RU" sz="1600" dirty="0">
                <a:solidFill>
                  <a:srgbClr val="660033"/>
                </a:solidFill>
                <a:cs typeface="Arial" charset="0"/>
              </a:rPr>
              <a:t>, </a:t>
            </a:r>
          </a:p>
          <a:p>
            <a:pPr algn="ctr" defTabSz="449263">
              <a:buClr>
                <a:srgbClr val="572314"/>
              </a:buClr>
              <a:buSzPct val="100000"/>
              <a:defRPr/>
            </a:pPr>
            <a:r>
              <a:rPr lang="ru-RU" sz="1600" dirty="0" smtClean="0">
                <a:solidFill>
                  <a:srgbClr val="660033"/>
                </a:solidFill>
                <a:cs typeface="Arial" charset="0"/>
              </a:rPr>
              <a:t>д-р </a:t>
            </a:r>
            <a:r>
              <a:rPr lang="ru-RU" sz="1600" dirty="0" err="1" smtClean="0">
                <a:solidFill>
                  <a:srgbClr val="660033"/>
                </a:solidFill>
                <a:cs typeface="Arial" charset="0"/>
              </a:rPr>
              <a:t>пед</a:t>
            </a:r>
            <a:r>
              <a:rPr lang="ru-RU" sz="1600" dirty="0" smtClean="0">
                <a:solidFill>
                  <a:srgbClr val="660033"/>
                </a:solidFill>
                <a:cs typeface="Arial" charset="0"/>
              </a:rPr>
              <a:t>. </a:t>
            </a:r>
            <a:r>
              <a:rPr lang="ru-RU" sz="1600" dirty="0">
                <a:solidFill>
                  <a:srgbClr val="660033"/>
                </a:solidFill>
                <a:cs typeface="Arial" charset="0"/>
              </a:rPr>
              <a:t>наук, профессор </a:t>
            </a:r>
          </a:p>
        </p:txBody>
      </p:sp>
      <p:pic>
        <p:nvPicPr>
          <p:cNvPr id="12" name="Picture 13" descr="C:\Documents and Settings\Администратор\Рабочий стол\программы 2014\К сайту\ЦППКП\Рисунок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21" y="2347269"/>
            <a:ext cx="1368152" cy="80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>
            <a:spLocks/>
          </p:cNvSpPr>
          <p:nvPr/>
        </p:nvSpPr>
        <p:spPr bwMode="auto">
          <a:xfrm>
            <a:off x="1564884" y="2343912"/>
            <a:ext cx="8966925" cy="74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None/>
              <a:defRPr/>
            </a:pPr>
            <a:r>
              <a:rPr lang="ru-RU" sz="18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Lucida Sans Unicode" panose="020B0602030504020204" pitchFamily="34" charset="0"/>
              </a:rPr>
              <a:t>Центр подготовки и повышения </a:t>
            </a:r>
            <a:r>
              <a:rPr lang="ru-RU" sz="1800" b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Lucida Sans Unicode" panose="020B0602030504020204" pitchFamily="34" charset="0"/>
              </a:rPr>
              <a:t>квалификации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None/>
              <a:defRPr/>
            </a:pPr>
            <a:r>
              <a:rPr lang="ru-RU" sz="1800" b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Lucida Sans Unicode" panose="020B0602030504020204" pitchFamily="34" charset="0"/>
              </a:rPr>
              <a:t>преподавателей вузов Поволжья и Урала</a:t>
            </a:r>
            <a:endParaRPr lang="ru-RU" sz="1800" b="1" cap="all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323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9680470" y="7008449"/>
            <a:ext cx="537226" cy="2374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2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8954" indent="-314982">
              <a:spcBef>
                <a:spcPct val="20000"/>
              </a:spcBef>
              <a:buFont typeface="Arial" panose="020B0604020202020204" pitchFamily="34" charset="0"/>
              <a:buChar char="–"/>
              <a:defRPr sz="3086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9929" indent="-251986">
              <a:spcBef>
                <a:spcPct val="20000"/>
              </a:spcBef>
              <a:buFont typeface="Arial" panose="020B0604020202020204" pitchFamily="34" charset="0"/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900" indent="-251986">
              <a:spcBef>
                <a:spcPct val="20000"/>
              </a:spcBef>
              <a:buFont typeface="Arial" panose="020B0604020202020204" pitchFamily="34" charset="0"/>
              <a:buChar char="–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7872" indent="-251986">
              <a:spcBef>
                <a:spcPct val="20000"/>
              </a:spcBef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F1C6B7-0A5C-479E-8D47-2759101C8C98}" type="slidenum">
              <a:rPr lang="ru-RU" sz="1543" i="1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sz="1543" i="1">
              <a:latin typeface="Calibri" panose="020F0502020204030204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5" b="75000"/>
          <a:stretch>
            <a:fillRect/>
          </a:stretch>
        </p:blipFill>
        <p:spPr bwMode="auto">
          <a:xfrm>
            <a:off x="306123" y="54248"/>
            <a:ext cx="10079567" cy="89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4"/>
          <p:cNvSpPr>
            <a:spLocks noChangeArrowheads="1"/>
          </p:cNvSpPr>
          <p:nvPr/>
        </p:nvSpPr>
        <p:spPr bwMode="auto">
          <a:xfrm>
            <a:off x="7330321" y="3888988"/>
            <a:ext cx="184731" cy="39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984"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338" y="1043533"/>
            <a:ext cx="10152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ЦППКП:</a:t>
            </a: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197403" y="1403573"/>
            <a:ext cx="10258314" cy="533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549" tIns="49773" rIns="99549" bIns="49773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87131" algn="l"/>
              </a:tabLst>
              <a:defRPr/>
            </a:pPr>
            <a:r>
              <a:rPr lang="ru-RU" sz="1600" dirty="0" smtClean="0">
                <a:solidFill>
                  <a:srgbClr val="660033"/>
                </a:solidFill>
                <a:effectLst/>
              </a:rPr>
              <a:t> </a:t>
            </a:r>
            <a:r>
              <a:rPr lang="ru-RU" sz="1600" i="1" dirty="0" smtClean="0">
                <a:solidFill>
                  <a:srgbClr val="660033"/>
                </a:solidFill>
                <a:effectLst/>
              </a:rPr>
              <a:t>головной </a:t>
            </a:r>
            <a:r>
              <a:rPr lang="ru-RU" sz="1600" i="1" dirty="0">
                <a:solidFill>
                  <a:srgbClr val="660033"/>
                </a:solidFill>
                <a:effectLst/>
              </a:rPr>
              <a:t>в регионе </a:t>
            </a:r>
            <a:r>
              <a:rPr lang="ru-RU" sz="1600" dirty="0">
                <a:solidFill>
                  <a:srgbClr val="660033"/>
                </a:solidFill>
                <a:effectLst/>
              </a:rPr>
              <a:t>по проблемам подготовки и повышения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квалификации </a:t>
            </a:r>
            <a:r>
              <a:rPr lang="ru-RU" sz="1600" dirty="0">
                <a:solidFill>
                  <a:srgbClr val="660033"/>
                </a:solidFill>
                <a:effectLst/>
              </a:rPr>
              <a:t>преподавателей вузов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;</a:t>
            </a: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87131" algn="l"/>
              </a:tabLst>
              <a:defRPr/>
            </a:pPr>
            <a:r>
              <a:rPr lang="ru-RU" sz="1600" dirty="0">
                <a:solidFill>
                  <a:srgbClr val="660033"/>
                </a:solidFill>
                <a:effectLst/>
              </a:rPr>
              <a:t> </a:t>
            </a:r>
            <a:r>
              <a:rPr lang="ru-RU" sz="1600" i="1" dirty="0">
                <a:solidFill>
                  <a:srgbClr val="660033"/>
                </a:solidFill>
                <a:effectLst/>
              </a:rPr>
              <a:t>самый крупный в РФ Центр инженерной педагогики </a:t>
            </a:r>
            <a:r>
              <a:rPr lang="ru-RU" sz="1600" dirty="0">
                <a:solidFill>
                  <a:srgbClr val="660033"/>
                </a:solidFill>
                <a:effectLst/>
              </a:rPr>
              <a:t>(в составе две кафедры – инженерной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педагогики </a:t>
            </a:r>
            <a:r>
              <a:rPr lang="ru-RU" sz="1600" dirty="0">
                <a:solidFill>
                  <a:srgbClr val="660033"/>
                </a:solidFill>
                <a:effectLst/>
              </a:rPr>
              <a:t>и </a:t>
            </a:r>
            <a:r>
              <a:rPr lang="ru-RU" sz="1600" dirty="0" err="1" smtClean="0">
                <a:solidFill>
                  <a:srgbClr val="660033"/>
                </a:solidFill>
                <a:effectLst/>
              </a:rPr>
              <a:t>психо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-логии </a:t>
            </a:r>
            <a:r>
              <a:rPr lang="ru-RU" sz="1600" dirty="0">
                <a:solidFill>
                  <a:srgbClr val="660033"/>
                </a:solidFill>
                <a:effectLst/>
              </a:rPr>
              <a:t>и методологии инженерной деятельности);</a:t>
            </a: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87131" algn="l"/>
              </a:tabLst>
              <a:defRPr/>
            </a:pPr>
            <a:r>
              <a:rPr lang="ru-RU" sz="1600" dirty="0">
                <a:solidFill>
                  <a:srgbClr val="660033"/>
                </a:solidFill>
                <a:effectLst/>
              </a:rPr>
              <a:t> </a:t>
            </a:r>
            <a:r>
              <a:rPr lang="ru-RU" sz="1600" i="1" dirty="0">
                <a:solidFill>
                  <a:srgbClr val="660033"/>
                </a:solidFill>
                <a:effectLst/>
              </a:rPr>
              <a:t>имеет лицензию Международного общества по инженерной педагогике IGIP </a:t>
            </a:r>
            <a:r>
              <a:rPr lang="ru-RU" sz="1600" dirty="0">
                <a:solidFill>
                  <a:srgbClr val="660033"/>
                </a:solidFill>
                <a:effectLst/>
              </a:rPr>
              <a:t>для организации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обучения </a:t>
            </a:r>
            <a:r>
              <a:rPr lang="ru-RU" sz="1600" dirty="0">
                <a:solidFill>
                  <a:srgbClr val="660033"/>
                </a:solidFill>
                <a:effectLst/>
              </a:rPr>
              <a:t>по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про-грамме «Международный (Европейский) преподаватель </a:t>
            </a:r>
            <a:r>
              <a:rPr lang="ru-RU" sz="1600" dirty="0">
                <a:solidFill>
                  <a:srgbClr val="660033"/>
                </a:solidFill>
                <a:effectLst/>
              </a:rPr>
              <a:t>инженерного вуза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»;</a:t>
            </a: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87131" algn="l"/>
              </a:tabLst>
              <a:defRPr/>
            </a:pPr>
            <a:r>
              <a:rPr lang="ru-RU" sz="1600" dirty="0" smtClean="0">
                <a:solidFill>
                  <a:srgbClr val="660033"/>
                </a:solidFill>
                <a:effectLst/>
              </a:rPr>
              <a:t> с </a:t>
            </a:r>
            <a:r>
              <a:rPr lang="ru-RU" sz="1600" dirty="0">
                <a:solidFill>
                  <a:srgbClr val="660033"/>
                </a:solidFill>
                <a:effectLst/>
              </a:rPr>
              <a:t>2007г. КНИТУ являлся </a:t>
            </a:r>
            <a:r>
              <a:rPr lang="ru-RU" sz="1600" i="1" dirty="0">
                <a:solidFill>
                  <a:srgbClr val="660033"/>
                </a:solidFill>
                <a:effectLst/>
              </a:rPr>
              <a:t>базовым вузом </a:t>
            </a:r>
            <a:r>
              <a:rPr lang="ru-RU" sz="1600" i="1" dirty="0" err="1" smtClean="0">
                <a:solidFill>
                  <a:srgbClr val="660033"/>
                </a:solidFill>
                <a:effectLst/>
              </a:rPr>
              <a:t>Рособразования</a:t>
            </a:r>
            <a:r>
              <a:rPr lang="ru-RU" sz="1600" i="1" dirty="0" smtClean="0">
                <a:solidFill>
                  <a:srgbClr val="660033"/>
                </a:solidFill>
                <a:effectLst/>
              </a:rPr>
              <a:t> </a:t>
            </a:r>
            <a:r>
              <a:rPr lang="ru-RU" sz="1600" dirty="0">
                <a:solidFill>
                  <a:srgbClr val="660033"/>
                </a:solidFill>
                <a:effectLst/>
              </a:rPr>
              <a:t>по повышению квалификации ППС вузов, </a:t>
            </a:r>
            <a:r>
              <a:rPr lang="ru-RU" sz="1600" dirty="0" err="1" smtClean="0">
                <a:solidFill>
                  <a:srgbClr val="660033"/>
                </a:solidFill>
                <a:effectLst/>
              </a:rPr>
              <a:t>подведомст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-венных </a:t>
            </a:r>
            <a:r>
              <a:rPr lang="ru-RU" sz="1600" dirty="0">
                <a:solidFill>
                  <a:srgbClr val="660033"/>
                </a:solidFill>
                <a:effectLst/>
              </a:rPr>
              <a:t>МОН РФ, и на базе Центра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прошли </a:t>
            </a:r>
            <a:r>
              <a:rPr lang="ru-RU" sz="1600" dirty="0">
                <a:solidFill>
                  <a:srgbClr val="660033"/>
                </a:solidFill>
                <a:effectLst/>
              </a:rPr>
              <a:t>повышение квалификации около </a:t>
            </a:r>
            <a:r>
              <a:rPr lang="ru-RU" sz="1600" dirty="0">
                <a:solidFill>
                  <a:srgbClr val="C00000"/>
                </a:solidFill>
                <a:effectLst/>
              </a:rPr>
              <a:t>850</a:t>
            </a:r>
            <a:r>
              <a:rPr lang="ru-RU" sz="1600" dirty="0">
                <a:solidFill>
                  <a:srgbClr val="660033"/>
                </a:solidFill>
                <a:effectLst/>
              </a:rPr>
              <a:t>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преподавателей </a:t>
            </a:r>
            <a:r>
              <a:rPr lang="ru-RU" sz="1600" dirty="0">
                <a:solidFill>
                  <a:srgbClr val="660033"/>
                </a:solidFill>
                <a:effectLst/>
              </a:rPr>
              <a:t>из более </a:t>
            </a:r>
            <a:r>
              <a:rPr lang="ru-RU" sz="1600" dirty="0">
                <a:solidFill>
                  <a:srgbClr val="C00000"/>
                </a:solidFill>
                <a:effectLst/>
              </a:rPr>
              <a:t>60 </a:t>
            </a:r>
            <a:r>
              <a:rPr lang="ru-RU" sz="1600" dirty="0">
                <a:solidFill>
                  <a:srgbClr val="660033"/>
                </a:solidFill>
                <a:effectLst/>
              </a:rPr>
              <a:t>городов РФ;</a:t>
            </a: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87131" algn="l"/>
              </a:tabLst>
              <a:defRPr/>
            </a:pPr>
            <a:r>
              <a:rPr lang="ru-RU" sz="1600" dirty="0">
                <a:solidFill>
                  <a:srgbClr val="660033"/>
                </a:solidFill>
                <a:effectLst/>
              </a:rPr>
              <a:t> за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25 лет </a:t>
            </a:r>
            <a:r>
              <a:rPr lang="ru-RU" sz="1600" dirty="0">
                <a:solidFill>
                  <a:srgbClr val="660033"/>
                </a:solidFill>
                <a:effectLst/>
              </a:rPr>
              <a:t>в Центре получили профессиональную переподготовку и прошли повышение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квалификации </a:t>
            </a:r>
            <a:r>
              <a:rPr lang="ru-RU" sz="1600" dirty="0">
                <a:solidFill>
                  <a:srgbClr val="660033"/>
                </a:solidFill>
                <a:effectLst/>
              </a:rPr>
              <a:t>около </a:t>
            </a:r>
            <a:r>
              <a:rPr lang="ru-RU" sz="1600" dirty="0" smtClean="0">
                <a:solidFill>
                  <a:srgbClr val="C00000"/>
                </a:solidFill>
                <a:effectLst/>
              </a:rPr>
              <a:t>7000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 </a:t>
            </a:r>
            <a:r>
              <a:rPr lang="ru-RU" sz="1600" dirty="0">
                <a:solidFill>
                  <a:srgbClr val="660033"/>
                </a:solidFill>
                <a:effectLst/>
              </a:rPr>
              <a:t>преподавателей и сотрудников из более </a:t>
            </a:r>
            <a:r>
              <a:rPr lang="ru-RU" sz="1600" dirty="0">
                <a:solidFill>
                  <a:srgbClr val="C00000"/>
                </a:solidFill>
                <a:effectLst/>
              </a:rPr>
              <a:t>30</a:t>
            </a:r>
            <a:r>
              <a:rPr lang="ru-RU" sz="1600" dirty="0">
                <a:solidFill>
                  <a:srgbClr val="660033"/>
                </a:solidFill>
                <a:effectLst/>
              </a:rPr>
              <a:t> вузов и </a:t>
            </a:r>
            <a:r>
              <a:rPr lang="ru-RU" sz="1600" dirty="0" err="1">
                <a:solidFill>
                  <a:srgbClr val="660033"/>
                </a:solidFill>
                <a:effectLst/>
              </a:rPr>
              <a:t>ссузов</a:t>
            </a:r>
            <a:r>
              <a:rPr lang="ru-RU" sz="1600" dirty="0">
                <a:solidFill>
                  <a:srgbClr val="660033"/>
                </a:solidFill>
                <a:effectLst/>
              </a:rPr>
              <a:t> региона, из них более </a:t>
            </a:r>
            <a:r>
              <a:rPr lang="ru-RU" sz="1600" dirty="0" smtClean="0">
                <a:solidFill>
                  <a:srgbClr val="C00000"/>
                </a:solidFill>
                <a:effectLst/>
              </a:rPr>
              <a:t>1200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 преподавателей </a:t>
            </a:r>
            <a:r>
              <a:rPr lang="ru-RU" sz="1600" dirty="0">
                <a:solidFill>
                  <a:srgbClr val="660033"/>
                </a:solidFill>
                <a:effectLst/>
              </a:rPr>
              <a:t>и около 150 сотрудников КНИТУ, в том числе более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100 </a:t>
            </a:r>
            <a:r>
              <a:rPr lang="ru-RU" sz="1600" dirty="0">
                <a:solidFill>
                  <a:srgbClr val="660033"/>
                </a:solidFill>
                <a:effectLst/>
              </a:rPr>
              <a:t>заведующих кафедрами и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профессоров</a:t>
            </a:r>
            <a:r>
              <a:rPr lang="ru-RU" sz="1600" dirty="0">
                <a:solidFill>
                  <a:srgbClr val="660033"/>
                </a:solidFill>
                <a:effectLst/>
              </a:rPr>
              <a:t>;</a:t>
            </a: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87131" algn="l"/>
              </a:tabLst>
              <a:defRPr/>
            </a:pPr>
            <a:r>
              <a:rPr lang="ru-RU" sz="1600" dirty="0">
                <a:solidFill>
                  <a:srgbClr val="660033"/>
                </a:solidFill>
                <a:effectLst/>
              </a:rPr>
              <a:t> с 2009г. ЦППКП КНИТУ являлся </a:t>
            </a:r>
            <a:r>
              <a:rPr lang="ru-RU" sz="1600" i="1" dirty="0">
                <a:solidFill>
                  <a:srgbClr val="660033"/>
                </a:solidFill>
                <a:effectLst/>
              </a:rPr>
              <a:t>представителем уполномоченного вуза </a:t>
            </a:r>
            <a:r>
              <a:rPr lang="ru-RU" sz="1600" i="1" dirty="0" err="1">
                <a:solidFill>
                  <a:srgbClr val="660033"/>
                </a:solidFill>
                <a:effectLst/>
              </a:rPr>
              <a:t>Рособразования</a:t>
            </a:r>
            <a:r>
              <a:rPr lang="ru-RU" sz="1600" i="1" dirty="0">
                <a:solidFill>
                  <a:srgbClr val="660033"/>
                </a:solidFill>
                <a:effectLst/>
              </a:rPr>
              <a:t> </a:t>
            </a:r>
            <a:r>
              <a:rPr lang="ru-RU" sz="1600" dirty="0">
                <a:solidFill>
                  <a:srgbClr val="660033"/>
                </a:solidFill>
                <a:effectLst/>
              </a:rPr>
              <a:t>(РГПУ им. </a:t>
            </a:r>
            <a:r>
              <a:rPr lang="ru-RU" sz="1600" dirty="0" err="1">
                <a:solidFill>
                  <a:srgbClr val="660033"/>
                </a:solidFill>
                <a:effectLst/>
              </a:rPr>
              <a:t>А.И.Герцена</a:t>
            </a:r>
            <a:r>
              <a:rPr lang="ru-RU" sz="1600" dirty="0">
                <a:solidFill>
                  <a:srgbClr val="660033"/>
                </a:solidFill>
                <a:effectLst/>
              </a:rPr>
              <a:t>) в Приволжском федеральном округе (ПФО) по следующим направлениям повышения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квалификации</a:t>
            </a:r>
            <a:r>
              <a:rPr lang="ru-RU" sz="1600" dirty="0">
                <a:solidFill>
                  <a:srgbClr val="660033"/>
                </a:solidFill>
                <a:effectLst/>
              </a:rPr>
              <a:t>: 1. Психолого-педагогическая подготовка преподавателей высшей школы. 2. Проблемы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педагогического </a:t>
            </a:r>
            <a:r>
              <a:rPr lang="ru-RU" sz="1600" dirty="0">
                <a:solidFill>
                  <a:srgbClr val="660033"/>
                </a:solidFill>
                <a:effectLst/>
              </a:rPr>
              <a:t>образования. 3. </a:t>
            </a:r>
            <a:r>
              <a:rPr lang="ru-RU" sz="1600" dirty="0" err="1" smtClean="0">
                <a:solidFill>
                  <a:srgbClr val="660033"/>
                </a:solidFill>
                <a:effectLst/>
              </a:rPr>
              <a:t>Совре-менные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 образовательные </a:t>
            </a:r>
            <a:r>
              <a:rPr lang="ru-RU" sz="1600" dirty="0">
                <a:solidFill>
                  <a:srgbClr val="660033"/>
                </a:solidFill>
                <a:effectLst/>
              </a:rPr>
              <a:t>технологии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;</a:t>
            </a: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87131" algn="l"/>
              </a:tabLst>
              <a:defRPr/>
            </a:pPr>
            <a:r>
              <a:rPr lang="ru-RU" sz="1600" dirty="0">
                <a:solidFill>
                  <a:srgbClr val="660033"/>
                </a:solidFill>
                <a:effectLst/>
              </a:rPr>
              <a:t> ученые Центра являются </a:t>
            </a:r>
            <a:r>
              <a:rPr lang="ru-RU" sz="1600" i="1" dirty="0">
                <a:solidFill>
                  <a:srgbClr val="660033"/>
                </a:solidFill>
                <a:effectLst/>
              </a:rPr>
              <a:t>членами редколлегий журналов </a:t>
            </a:r>
            <a:r>
              <a:rPr lang="ru-RU" sz="1600" dirty="0">
                <a:solidFill>
                  <a:srgbClr val="660033"/>
                </a:solidFill>
                <a:effectLst/>
              </a:rPr>
              <a:t>«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Высшее </a:t>
            </a:r>
            <a:r>
              <a:rPr lang="ru-RU" sz="1600" dirty="0">
                <a:solidFill>
                  <a:srgbClr val="660033"/>
                </a:solidFill>
                <a:effectLst/>
              </a:rPr>
              <a:t>образование в России», «Педагогика и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пси-</a:t>
            </a:r>
            <a:r>
              <a:rPr lang="ru-RU" sz="1600" dirty="0" err="1" smtClean="0">
                <a:solidFill>
                  <a:srgbClr val="660033"/>
                </a:solidFill>
                <a:effectLst/>
              </a:rPr>
              <a:t>хология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 образования</a:t>
            </a:r>
            <a:r>
              <a:rPr lang="ru-RU" sz="1600" dirty="0">
                <a:solidFill>
                  <a:srgbClr val="660033"/>
                </a:solidFill>
                <a:effectLst/>
              </a:rPr>
              <a:t>», «Культура. Образование. Время», «Казанский педагогический журнал» и «Управление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ус-</a:t>
            </a:r>
            <a:r>
              <a:rPr lang="ru-RU" sz="1600" dirty="0" err="1" smtClean="0">
                <a:solidFill>
                  <a:srgbClr val="660033"/>
                </a:solidFill>
                <a:effectLst/>
              </a:rPr>
              <a:t>тойчивым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 </a:t>
            </a:r>
            <a:r>
              <a:rPr lang="ru-RU" sz="1600" dirty="0">
                <a:solidFill>
                  <a:srgbClr val="660033"/>
                </a:solidFill>
                <a:effectLst/>
              </a:rPr>
              <a:t>развитием», включенных в перечень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рекомендованных </a:t>
            </a:r>
            <a:r>
              <a:rPr lang="ru-RU" sz="1600" dirty="0">
                <a:solidFill>
                  <a:srgbClr val="660033"/>
                </a:solidFill>
                <a:effectLst/>
              </a:rPr>
              <a:t>ВАК изданий для публикаций по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педагогике;</a:t>
            </a:r>
            <a:endParaRPr lang="ru-RU" sz="1600" dirty="0">
              <a:solidFill>
                <a:srgbClr val="660033"/>
              </a:solidFill>
              <a:effectLst/>
            </a:endParaRPr>
          </a:p>
          <a:p>
            <a:pPr mar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87131" algn="l"/>
              </a:tabLst>
              <a:defRPr/>
            </a:pPr>
            <a:r>
              <a:rPr lang="ru-RU" sz="1600" dirty="0">
                <a:solidFill>
                  <a:srgbClr val="660033"/>
                </a:solidFill>
                <a:effectLst/>
              </a:rPr>
              <a:t> </a:t>
            </a:r>
            <a:r>
              <a:rPr lang="ru-RU" sz="1600" dirty="0" err="1">
                <a:solidFill>
                  <a:srgbClr val="660033"/>
                </a:solidFill>
                <a:effectLst/>
              </a:rPr>
              <a:t>соорганизатор</a:t>
            </a:r>
            <a:r>
              <a:rPr lang="ru-RU" sz="1600" dirty="0">
                <a:solidFill>
                  <a:srgbClr val="660033"/>
                </a:solidFill>
                <a:effectLst/>
              </a:rPr>
              <a:t> проведения трех всероссийских конференций по проблемам  ДПО (2004, 2006, 2008 гг.), трех меж-</a:t>
            </a:r>
            <a:r>
              <a:rPr lang="ru-RU" sz="1600" dirty="0" err="1">
                <a:solidFill>
                  <a:srgbClr val="660033"/>
                </a:solidFill>
                <a:effectLst/>
              </a:rPr>
              <a:t>дународных</a:t>
            </a:r>
            <a:r>
              <a:rPr lang="ru-RU" sz="1600" dirty="0">
                <a:solidFill>
                  <a:srgbClr val="660033"/>
                </a:solidFill>
                <a:effectLst/>
              </a:rPr>
              <a:t> научных школ (2011-2013); 42 Международного симпозиума IGIP по инженерному образованию «Глобальные вызовы в инженерном образовании» (25-27.9.2013), сетевой сессии международной конференции СИНЕРГИЯ-2016; международных круглых столов «Кадровое обеспечение предприятий нефтегазохимического комплекса: вопросы развития инженерной педагогики» в рамках Татарстанского нефтегазохимического форума (7.9.2017, 5.9.2018, 4.9.2019) и международных сетевых конференций СИНЕРГИЯ-2017, 2018, 2019;</a:t>
            </a: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87131" algn="l"/>
              </a:tabLst>
              <a:defRPr/>
            </a:pPr>
            <a:r>
              <a:rPr lang="ru-RU" sz="1600" dirty="0" smtClean="0">
                <a:solidFill>
                  <a:srgbClr val="660033"/>
                </a:solidFill>
                <a:effectLst/>
              </a:rPr>
              <a:t> </a:t>
            </a:r>
            <a:r>
              <a:rPr lang="ru-RU" sz="1600" dirty="0">
                <a:solidFill>
                  <a:srgbClr val="660033"/>
                </a:solidFill>
                <a:effectLst/>
              </a:rPr>
              <a:t>в Центре осуществляются </a:t>
            </a:r>
            <a:r>
              <a:rPr lang="ru-RU" sz="1600" i="1" dirty="0">
                <a:solidFill>
                  <a:srgbClr val="660033"/>
                </a:solidFill>
                <a:effectLst/>
              </a:rPr>
              <a:t>комплексные научные исследования </a:t>
            </a:r>
            <a:r>
              <a:rPr lang="ru-RU" sz="1600" dirty="0">
                <a:solidFill>
                  <a:srgbClr val="660033"/>
                </a:solidFill>
                <a:effectLst/>
              </a:rPr>
              <a:t>по проблемам теории и методики </a:t>
            </a:r>
            <a:r>
              <a:rPr lang="ru-RU" sz="1600" dirty="0" err="1" smtClean="0">
                <a:solidFill>
                  <a:srgbClr val="660033"/>
                </a:solidFill>
                <a:effectLst/>
              </a:rPr>
              <a:t>профес-сионального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 </a:t>
            </a:r>
            <a:r>
              <a:rPr lang="ru-RU" sz="1600" dirty="0">
                <a:solidFill>
                  <a:srgbClr val="660033"/>
                </a:solidFill>
                <a:effectLst/>
              </a:rPr>
              <a:t>образования, включенные в координационные планы Академии наук РТ и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Российской </a:t>
            </a:r>
            <a:r>
              <a:rPr lang="ru-RU" sz="1600" dirty="0">
                <a:solidFill>
                  <a:srgbClr val="660033"/>
                </a:solidFill>
                <a:effectLst/>
              </a:rPr>
              <a:t>Академии Образования; финансируемые по грантам АВЦП МОН РФ на сумму около 40 млн. руб. (2006-2013 гг.). </a:t>
            </a: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87131" algn="l"/>
              </a:tabLst>
              <a:defRPr/>
            </a:pPr>
            <a:endParaRPr lang="ru-RU" sz="1600" dirty="0">
              <a:solidFill>
                <a:srgbClr val="660033"/>
              </a:solidFill>
              <a:effectLst/>
            </a:endParaRP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87131" algn="l"/>
              </a:tabLst>
              <a:defRPr/>
            </a:pPr>
            <a:endParaRPr lang="ru-RU" sz="1600" dirty="0">
              <a:solidFill>
                <a:srgbClr val="660033"/>
              </a:solidFill>
              <a:effectLst/>
            </a:endParaRP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87131" algn="l"/>
              </a:tabLst>
              <a:defRPr/>
            </a:pPr>
            <a:endParaRPr lang="ru-RU" sz="1600" dirty="0">
              <a:solidFill>
                <a:srgbClr val="660033"/>
              </a:solidFill>
              <a:effectLst/>
            </a:endParaRP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87131" algn="l"/>
              </a:tabLst>
              <a:defRPr/>
            </a:pPr>
            <a:endParaRPr lang="ru-RU" sz="1600" dirty="0">
              <a:solidFill>
                <a:srgbClr val="6600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3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9680470" y="7008449"/>
            <a:ext cx="537226" cy="2374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2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8954" indent="-314982">
              <a:spcBef>
                <a:spcPct val="20000"/>
              </a:spcBef>
              <a:buFont typeface="Arial" panose="020B0604020202020204" pitchFamily="34" charset="0"/>
              <a:buChar char="–"/>
              <a:defRPr sz="3086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9929" indent="-251986">
              <a:spcBef>
                <a:spcPct val="20000"/>
              </a:spcBef>
              <a:buFont typeface="Arial" panose="020B0604020202020204" pitchFamily="34" charset="0"/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900" indent="-251986">
              <a:spcBef>
                <a:spcPct val="20000"/>
              </a:spcBef>
              <a:buFont typeface="Arial" panose="020B0604020202020204" pitchFamily="34" charset="0"/>
              <a:buChar char="–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7872" indent="-251986">
              <a:spcBef>
                <a:spcPct val="20000"/>
              </a:spcBef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F1C6B7-0A5C-479E-8D47-2759101C8C98}" type="slidenum">
              <a:rPr lang="ru-RU" sz="1543" i="1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sz="1543" i="1">
              <a:latin typeface="Calibri" panose="020F0502020204030204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5" b="75000"/>
          <a:stretch>
            <a:fillRect/>
          </a:stretch>
        </p:blipFill>
        <p:spPr bwMode="auto">
          <a:xfrm>
            <a:off x="306123" y="54248"/>
            <a:ext cx="10079567" cy="89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4"/>
          <p:cNvSpPr>
            <a:spLocks noChangeArrowheads="1"/>
          </p:cNvSpPr>
          <p:nvPr/>
        </p:nvSpPr>
        <p:spPr bwMode="auto">
          <a:xfrm>
            <a:off x="7330321" y="3888988"/>
            <a:ext cx="184731" cy="39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984"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338" y="971525"/>
            <a:ext cx="10152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Подготовка преподавателей инженерных вузов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6" name="Рисунок 11" descr="Описание: https://i0.wp.com/www.ifees.net/wp-content/uploads/2017/02/cropped-IFEESLogo_text8-_ClearBG-1.png?fit=240%2C2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22" y="1305306"/>
            <a:ext cx="793318" cy="81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2" descr="igip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418" y="1413925"/>
            <a:ext cx="884108" cy="48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21" y="2091680"/>
            <a:ext cx="909832" cy="57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 descr="http://www.plm.automation.siemens.com/en_us/Images/sefi_tcm1023-547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6842" y="1450310"/>
            <a:ext cx="789455" cy="4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 descr="http://users.rowan.edu/~jahan/asee/env_asee09/New%20Folder/ASEE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436" y="2016588"/>
            <a:ext cx="648072" cy="66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Шестиугольник 10"/>
          <p:cNvSpPr/>
          <p:nvPr/>
        </p:nvSpPr>
        <p:spPr>
          <a:xfrm>
            <a:off x="4072829" y="3451606"/>
            <a:ext cx="2176058" cy="1984415"/>
          </a:xfrm>
          <a:prstGeom prst="hexagon">
            <a:avLst/>
          </a:prstGeom>
          <a:noFill/>
          <a:ln w="25400" cap="flat" cmpd="sng" algn="ctr">
            <a:solidFill>
              <a:srgbClr val="6C0000"/>
            </a:solidFill>
            <a:prstDash val="solid"/>
          </a:ln>
          <a:effectLst/>
        </p:spPr>
        <p:txBody>
          <a:bodyPr lIns="99549" tIns="49773" rIns="99549" bIns="49773" anchor="ctr"/>
          <a:lstStyle/>
          <a:p>
            <a:pPr marL="0" marR="0" lvl="0" indent="0" algn="ctr" defTabSz="99550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257880" y="3753911"/>
            <a:ext cx="1865926" cy="143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49" tIns="49773" rIns="99549" bIns="49773" anchor="ctr">
            <a:spAutoFit/>
          </a:bodyPr>
          <a:lstStyle/>
          <a:p>
            <a:pPr algn="ctr" defTabSz="99550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A50021"/>
                </a:solidFill>
              </a:rPr>
              <a:t>Подготовка преподавателей инженерных вузов в </a:t>
            </a:r>
            <a:r>
              <a:rPr lang="ru-RU" altLang="ru-RU" b="1" dirty="0" smtClean="0">
                <a:solidFill>
                  <a:srgbClr val="A50021"/>
                </a:solidFill>
              </a:rPr>
              <a:t>ЦППКП и на ФПКПВ</a:t>
            </a:r>
            <a:endParaRPr lang="ru-RU" altLang="ru-RU" b="1" dirty="0">
              <a:solidFill>
                <a:srgbClr val="A50021"/>
              </a:solidFill>
            </a:endParaRPr>
          </a:p>
          <a:p>
            <a:pPr algn="ctr" defTabSz="99550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A50021"/>
                </a:solidFill>
              </a:rPr>
              <a:t>КНИТУ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4086535" y="1403573"/>
            <a:ext cx="2176058" cy="1984415"/>
          </a:xfrm>
          <a:prstGeom prst="hexagon">
            <a:avLst/>
          </a:prstGeom>
          <a:noFill/>
          <a:ln w="25400" cap="flat" cmpd="sng" algn="ctr">
            <a:solidFill>
              <a:srgbClr val="6C0000"/>
            </a:solidFill>
            <a:prstDash val="solid"/>
          </a:ln>
          <a:effectLst/>
        </p:spPr>
        <p:txBody>
          <a:bodyPr lIns="99549" tIns="49773" rIns="99549" bIns="49773" anchor="ctr"/>
          <a:lstStyle/>
          <a:p>
            <a:pPr marL="0" marR="0" lvl="0" indent="0" algn="ctr" defTabSz="99550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4101957" y="5539838"/>
            <a:ext cx="2176058" cy="1984415"/>
          </a:xfrm>
          <a:prstGeom prst="hexagon">
            <a:avLst/>
          </a:prstGeom>
          <a:noFill/>
          <a:ln w="25400" cap="flat" cmpd="sng" algn="ctr">
            <a:solidFill>
              <a:srgbClr val="6C0000"/>
            </a:solidFill>
            <a:prstDash val="solid"/>
          </a:ln>
          <a:effectLst/>
        </p:spPr>
        <p:txBody>
          <a:bodyPr lIns="99549" tIns="49773" rIns="99549" bIns="49773" anchor="ctr"/>
          <a:lstStyle/>
          <a:p>
            <a:pPr marL="0" marR="0" lvl="0" indent="0" algn="ctr" defTabSz="99550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5849962" y="2443494"/>
            <a:ext cx="2176058" cy="1984415"/>
          </a:xfrm>
          <a:prstGeom prst="hexagon">
            <a:avLst/>
          </a:prstGeom>
          <a:noFill/>
          <a:ln w="25400" cap="flat" cmpd="sng" algn="ctr">
            <a:solidFill>
              <a:srgbClr val="6C0000"/>
            </a:solidFill>
            <a:prstDash val="solid"/>
          </a:ln>
          <a:effectLst/>
        </p:spPr>
        <p:txBody>
          <a:bodyPr lIns="99549" tIns="49773" rIns="99549" bIns="49773" anchor="ctr"/>
          <a:lstStyle/>
          <a:p>
            <a:pPr marL="0" marR="0" lvl="0" indent="0" algn="ctr" defTabSz="99550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5849962" y="4499917"/>
            <a:ext cx="2176058" cy="1984415"/>
          </a:xfrm>
          <a:prstGeom prst="hexagon">
            <a:avLst/>
          </a:prstGeom>
          <a:noFill/>
          <a:ln w="25400" cap="flat" cmpd="sng" algn="ctr">
            <a:solidFill>
              <a:srgbClr val="6C0000"/>
            </a:solidFill>
            <a:prstDash val="solid"/>
          </a:ln>
          <a:effectLst/>
        </p:spPr>
        <p:txBody>
          <a:bodyPr lIns="99549" tIns="49773" rIns="99549" bIns="49773" anchor="ctr"/>
          <a:lstStyle/>
          <a:p>
            <a:pPr marL="0" marR="0" lvl="0" indent="0" algn="ctr" defTabSz="99550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2305752" y="2443494"/>
            <a:ext cx="2176058" cy="1984415"/>
          </a:xfrm>
          <a:prstGeom prst="hexagon">
            <a:avLst/>
          </a:prstGeom>
          <a:noFill/>
          <a:ln w="25400" cap="flat" cmpd="sng" algn="ctr">
            <a:solidFill>
              <a:srgbClr val="6C0000"/>
            </a:solidFill>
            <a:prstDash val="solid"/>
          </a:ln>
          <a:effectLst/>
        </p:spPr>
        <p:txBody>
          <a:bodyPr lIns="99549" tIns="49773" rIns="99549" bIns="49773" anchor="ctr"/>
          <a:lstStyle/>
          <a:p>
            <a:pPr marL="0" marR="0" lvl="0" indent="0" algn="ctr" defTabSz="99550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2305752" y="4531726"/>
            <a:ext cx="2176058" cy="1984415"/>
          </a:xfrm>
          <a:prstGeom prst="hexagon">
            <a:avLst/>
          </a:prstGeom>
          <a:noFill/>
          <a:ln w="25400" cap="flat" cmpd="sng" algn="ctr">
            <a:solidFill>
              <a:srgbClr val="6C0000"/>
            </a:solidFill>
            <a:prstDash val="solid"/>
          </a:ln>
          <a:effectLst/>
        </p:spPr>
        <p:txBody>
          <a:bodyPr lIns="99549" tIns="49773" rIns="99549" bIns="49773" anchor="ctr"/>
          <a:lstStyle/>
          <a:p>
            <a:pPr marL="0" marR="0" lvl="0" indent="0" algn="ctr" defTabSz="99550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257880" y="1599447"/>
            <a:ext cx="1865926" cy="167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49" tIns="49773" rIns="99549" bIns="49773" anchor="ctr">
            <a:spAutoFit/>
          </a:bodyPr>
          <a:lstStyle/>
          <a:p>
            <a:pPr algn="ctr" defTabSz="99550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660033"/>
                </a:solidFill>
              </a:rPr>
              <a:t>Проф. пере-подготовка (ПП) ППС, не </a:t>
            </a:r>
            <a:r>
              <a:rPr lang="ru-RU" altLang="ru-RU" sz="1600" dirty="0" smtClean="0">
                <a:solidFill>
                  <a:srgbClr val="660033"/>
                </a:solidFill>
              </a:rPr>
              <a:t>имеющих педагогического образования</a:t>
            </a:r>
            <a:r>
              <a:rPr lang="ru-RU" altLang="ru-RU" sz="1600" dirty="0">
                <a:solidFill>
                  <a:srgbClr val="660033"/>
                </a:solidFill>
              </a:rPr>
              <a:t>, по </a:t>
            </a:r>
            <a:r>
              <a:rPr lang="ru-RU" altLang="ru-RU" sz="1600" dirty="0" smtClean="0">
                <a:solidFill>
                  <a:srgbClr val="660033"/>
                </a:solidFill>
              </a:rPr>
              <a:t>программе </a:t>
            </a:r>
            <a:r>
              <a:rPr lang="ru-RU" altLang="ru-RU" sz="1600" dirty="0">
                <a:solidFill>
                  <a:srgbClr val="660033"/>
                </a:solidFill>
              </a:rPr>
              <a:t>«</a:t>
            </a:r>
            <a:r>
              <a:rPr lang="ru-RU" altLang="ru-RU" sz="1600" dirty="0" err="1">
                <a:solidFill>
                  <a:srgbClr val="660033"/>
                </a:solidFill>
              </a:rPr>
              <a:t>Педа-гогика</a:t>
            </a:r>
            <a:r>
              <a:rPr lang="ru-RU" altLang="ru-RU" sz="1600" dirty="0">
                <a:solidFill>
                  <a:srgbClr val="660033"/>
                </a:solidFill>
              </a:rPr>
              <a:t> высшей школы»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5849963" y="2699717"/>
            <a:ext cx="2176058" cy="147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49" tIns="49773" rIns="99549" bIns="49773" anchor="ctr">
            <a:spAutoFit/>
          </a:bodyPr>
          <a:lstStyle/>
          <a:p>
            <a:pPr algn="ctr" defTabSz="99550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6C0000"/>
                </a:solidFill>
                <a:cs typeface="Times New Roman" pitchFamily="18" charset="0"/>
              </a:rPr>
              <a:t>ПП ППС по </a:t>
            </a:r>
            <a:r>
              <a:rPr lang="ru-RU" altLang="ru-RU" sz="1400" dirty="0" err="1" smtClean="0">
                <a:solidFill>
                  <a:srgbClr val="6C0000"/>
                </a:solidFill>
                <a:cs typeface="Times New Roman" pitchFamily="18" charset="0"/>
              </a:rPr>
              <a:t>прог</a:t>
            </a:r>
            <a:r>
              <a:rPr lang="ru-RU" altLang="ru-RU" sz="1400" dirty="0" smtClean="0">
                <a:solidFill>
                  <a:srgbClr val="6C0000"/>
                </a:solidFill>
                <a:cs typeface="Times New Roman" pitchFamily="18" charset="0"/>
              </a:rPr>
              <a:t>-</a:t>
            </a:r>
          </a:p>
          <a:p>
            <a:pPr algn="ctr" defTabSz="99550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err="1" smtClean="0">
                <a:solidFill>
                  <a:srgbClr val="6C0000"/>
                </a:solidFill>
                <a:cs typeface="Times New Roman" pitchFamily="18" charset="0"/>
              </a:rPr>
              <a:t>рамме</a:t>
            </a:r>
            <a:r>
              <a:rPr lang="ru-RU" altLang="ru-RU" sz="1400" dirty="0" smtClean="0">
                <a:solidFill>
                  <a:srgbClr val="6C0000"/>
                </a:solidFill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6C0000"/>
                </a:solidFill>
                <a:cs typeface="Times New Roman" pitchFamily="18" charset="0"/>
              </a:rPr>
              <a:t>«</a:t>
            </a:r>
            <a:r>
              <a:rPr lang="ru-RU" altLang="ru-RU" sz="1400" dirty="0" smtClean="0">
                <a:solidFill>
                  <a:srgbClr val="6C0000"/>
                </a:solidFill>
                <a:cs typeface="Times New Roman" pitchFamily="18" charset="0"/>
              </a:rPr>
              <a:t>Инженерная педагогика</a:t>
            </a:r>
            <a:r>
              <a:rPr lang="ru-RU" altLang="ru-RU" sz="1400" dirty="0">
                <a:solidFill>
                  <a:srgbClr val="6C0000"/>
                </a:solidFill>
                <a:cs typeface="Times New Roman" pitchFamily="18" charset="0"/>
              </a:rPr>
              <a:t>» с дальней-</a:t>
            </a:r>
            <a:r>
              <a:rPr lang="ru-RU" altLang="ru-RU" sz="1400" dirty="0" err="1">
                <a:solidFill>
                  <a:srgbClr val="6C0000"/>
                </a:solidFill>
                <a:cs typeface="Times New Roman" pitchFamily="18" charset="0"/>
              </a:rPr>
              <a:t>шим</a:t>
            </a:r>
            <a:r>
              <a:rPr lang="ru-RU" altLang="ru-RU" sz="1400" dirty="0">
                <a:solidFill>
                  <a:srgbClr val="6C0000"/>
                </a:solidFill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rgbClr val="6C0000"/>
                </a:solidFill>
                <a:cs typeface="Times New Roman" pitchFamily="18" charset="0"/>
              </a:rPr>
              <a:t>получением между-народного </a:t>
            </a:r>
            <a:r>
              <a:rPr lang="ru-RU" altLang="ru-RU" sz="1400" dirty="0">
                <a:solidFill>
                  <a:srgbClr val="6C0000"/>
                </a:solidFill>
                <a:cs typeface="Times New Roman" pitchFamily="18" charset="0"/>
              </a:rPr>
              <a:t>диплома IGIP «</a:t>
            </a:r>
            <a:r>
              <a:rPr lang="ru-RU" altLang="ru-RU" sz="1400" dirty="0" smtClean="0">
                <a:solidFill>
                  <a:srgbClr val="6C0000"/>
                </a:solidFill>
                <a:cs typeface="Times New Roman" pitchFamily="18" charset="0"/>
              </a:rPr>
              <a:t>Международный </a:t>
            </a:r>
            <a:r>
              <a:rPr lang="ru-RU" altLang="ru-RU" sz="1400" dirty="0" err="1">
                <a:solidFill>
                  <a:srgbClr val="6C0000"/>
                </a:solidFill>
                <a:cs typeface="Times New Roman" pitchFamily="18" charset="0"/>
              </a:rPr>
              <a:t>препо-даватель</a:t>
            </a:r>
            <a:r>
              <a:rPr lang="ru-RU" altLang="ru-RU" sz="1400" dirty="0">
                <a:solidFill>
                  <a:srgbClr val="6C0000"/>
                </a:solidFill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rgbClr val="6C0000"/>
                </a:solidFill>
                <a:cs typeface="Times New Roman" pitchFamily="18" charset="0"/>
              </a:rPr>
              <a:t>инженер-</a:t>
            </a:r>
          </a:p>
          <a:p>
            <a:pPr algn="ctr" defTabSz="99550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err="1" smtClean="0">
                <a:solidFill>
                  <a:srgbClr val="6C0000"/>
                </a:solidFill>
                <a:cs typeface="Times New Roman" pitchFamily="18" charset="0"/>
              </a:rPr>
              <a:t>ного</a:t>
            </a:r>
            <a:r>
              <a:rPr lang="ru-RU" altLang="ru-RU" sz="1400" dirty="0" smtClean="0">
                <a:solidFill>
                  <a:srgbClr val="6C0000"/>
                </a:solidFill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6C0000"/>
                </a:solidFill>
                <a:cs typeface="Times New Roman" pitchFamily="18" charset="0"/>
              </a:rPr>
              <a:t>вуза»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005028" y="4599833"/>
            <a:ext cx="1865928" cy="172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49" tIns="49773" rIns="99549" bIns="49773" anchor="ctr">
            <a:spAutoFit/>
          </a:bodyPr>
          <a:lstStyle/>
          <a:p>
            <a:pPr algn="ctr" defTabSz="995507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6C0000"/>
                </a:solidFill>
                <a:cs typeface="Times New Roman" pitchFamily="18" charset="0"/>
              </a:rPr>
              <a:t>Повышение квалификации (ПК) ППС по </a:t>
            </a:r>
            <a:r>
              <a:rPr lang="ru-RU" altLang="ru-RU" sz="1400" dirty="0" smtClean="0">
                <a:solidFill>
                  <a:srgbClr val="6C0000"/>
                </a:solidFill>
                <a:cs typeface="Times New Roman" pitchFamily="18" charset="0"/>
              </a:rPr>
              <a:t>спектру </a:t>
            </a:r>
            <a:r>
              <a:rPr lang="ru-RU" altLang="ru-RU" sz="1400" dirty="0">
                <a:solidFill>
                  <a:srgbClr val="6C0000"/>
                </a:solidFill>
                <a:cs typeface="Times New Roman" pitchFamily="18" charset="0"/>
              </a:rPr>
              <a:t>программ ПК (в том числе, по ИКТ и для работы с особым </a:t>
            </a:r>
            <a:r>
              <a:rPr lang="ru-RU" altLang="ru-RU" sz="1400" dirty="0" smtClean="0">
                <a:solidFill>
                  <a:srgbClr val="6C0000"/>
                </a:solidFill>
                <a:cs typeface="Times New Roman" pitchFamily="18" charset="0"/>
              </a:rPr>
              <a:t>контингентом </a:t>
            </a:r>
            <a:r>
              <a:rPr lang="ru-RU" altLang="ru-RU" sz="1400" dirty="0">
                <a:solidFill>
                  <a:srgbClr val="6C0000"/>
                </a:solidFill>
                <a:cs typeface="Times New Roman" pitchFamily="18" charset="0"/>
              </a:rPr>
              <a:t>студен-</a:t>
            </a:r>
            <a:r>
              <a:rPr lang="ru-RU" altLang="ru-RU" sz="1400" dirty="0" err="1">
                <a:solidFill>
                  <a:srgbClr val="6C0000"/>
                </a:solidFill>
                <a:cs typeface="Times New Roman" pitchFamily="18" charset="0"/>
              </a:rPr>
              <a:t>тов</a:t>
            </a:r>
            <a:r>
              <a:rPr lang="ru-RU" altLang="ru-RU" sz="1400" dirty="0">
                <a:solidFill>
                  <a:srgbClr val="6C0000"/>
                </a:solidFill>
                <a:cs typeface="Times New Roman" pitchFamily="18" charset="0"/>
              </a:rPr>
              <a:t>), стажировки на предприятиях отрасли 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203050" y="6032382"/>
            <a:ext cx="1997861" cy="84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49" tIns="49773" rIns="99549" bIns="49773" anchor="ctr">
            <a:spAutoFit/>
          </a:bodyPr>
          <a:lstStyle/>
          <a:p>
            <a:pPr algn="ctr" defTabSz="99550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500" dirty="0">
                <a:solidFill>
                  <a:srgbClr val="6C0000"/>
                </a:solidFill>
                <a:cs typeface="Times New Roman" pitchFamily="18" charset="0"/>
              </a:rPr>
              <a:t>Подготовка соответствующего </a:t>
            </a:r>
            <a:r>
              <a:rPr lang="ru-RU" altLang="ru-RU" sz="1500" dirty="0" smtClean="0">
                <a:solidFill>
                  <a:srgbClr val="6C0000"/>
                </a:solidFill>
                <a:cs typeface="Times New Roman" pitchFamily="18" charset="0"/>
              </a:rPr>
              <a:t>учебно-</a:t>
            </a:r>
            <a:r>
              <a:rPr lang="ru-RU" altLang="ru-RU" sz="1500" dirty="0" err="1" smtClean="0">
                <a:solidFill>
                  <a:srgbClr val="6C0000"/>
                </a:solidFill>
                <a:cs typeface="Times New Roman" pitchFamily="18" charset="0"/>
              </a:rPr>
              <a:t>методичес</a:t>
            </a:r>
            <a:r>
              <a:rPr lang="ru-RU" altLang="ru-RU" sz="1500" dirty="0" smtClean="0">
                <a:solidFill>
                  <a:srgbClr val="6C0000"/>
                </a:solidFill>
                <a:cs typeface="Times New Roman" pitchFamily="18" charset="0"/>
              </a:rPr>
              <a:t>-кого </a:t>
            </a:r>
            <a:r>
              <a:rPr lang="ru-RU" altLang="ru-RU" sz="1500" dirty="0">
                <a:solidFill>
                  <a:srgbClr val="6C0000"/>
                </a:solidFill>
                <a:cs typeface="Times New Roman" pitchFamily="18" charset="0"/>
              </a:rPr>
              <a:t>обеспечения 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460817" y="4825035"/>
            <a:ext cx="1865928" cy="139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49" tIns="49773" rIns="99549" bIns="49773" anchor="ctr">
            <a:spAutoFit/>
          </a:bodyPr>
          <a:lstStyle/>
          <a:p>
            <a:pPr algn="ctr" defTabSz="99550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500" dirty="0">
                <a:solidFill>
                  <a:srgbClr val="6C0000"/>
                </a:solidFill>
                <a:cs typeface="Times New Roman" pitchFamily="18" charset="0"/>
              </a:rPr>
              <a:t>Исследование актуальных проб-</a:t>
            </a:r>
            <a:r>
              <a:rPr lang="ru-RU" altLang="ru-RU" sz="1500" dirty="0" err="1">
                <a:solidFill>
                  <a:srgbClr val="6C0000"/>
                </a:solidFill>
                <a:cs typeface="Times New Roman" pitchFamily="18" charset="0"/>
              </a:rPr>
              <a:t>лем</a:t>
            </a:r>
            <a:r>
              <a:rPr lang="ru-RU" altLang="ru-RU" sz="1500" dirty="0">
                <a:solidFill>
                  <a:srgbClr val="6C0000"/>
                </a:solidFill>
                <a:cs typeface="Times New Roman" pitchFamily="18" charset="0"/>
              </a:rPr>
              <a:t> инженерного образования (в том числе </a:t>
            </a:r>
            <a:r>
              <a:rPr lang="ru-RU" altLang="ru-RU" sz="1500" dirty="0" smtClean="0">
                <a:solidFill>
                  <a:srgbClr val="6C0000"/>
                </a:solidFill>
                <a:cs typeface="Times New Roman" pitchFamily="18" charset="0"/>
              </a:rPr>
              <a:t>подготовка </a:t>
            </a:r>
            <a:r>
              <a:rPr lang="ru-RU" altLang="ru-RU" sz="1500" dirty="0">
                <a:solidFill>
                  <a:srgbClr val="6C0000"/>
                </a:solidFill>
                <a:cs typeface="Times New Roman" pitchFamily="18" charset="0"/>
              </a:rPr>
              <a:t>кадров </a:t>
            </a:r>
            <a:r>
              <a:rPr lang="ru-RU" altLang="ru-RU" sz="1500" dirty="0" smtClean="0">
                <a:solidFill>
                  <a:srgbClr val="6C0000"/>
                </a:solidFill>
                <a:cs typeface="Times New Roman" pitchFamily="18" charset="0"/>
              </a:rPr>
              <a:t>высшей квалификации</a:t>
            </a:r>
            <a:r>
              <a:rPr lang="ru-RU" altLang="ru-RU" sz="1500" dirty="0">
                <a:solidFill>
                  <a:srgbClr val="6C000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2460817" y="2746697"/>
            <a:ext cx="1865928" cy="139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49" tIns="49773" rIns="99549" bIns="49773" anchor="ctr">
            <a:spAutoFit/>
          </a:bodyPr>
          <a:lstStyle/>
          <a:p>
            <a:pPr algn="ctr" defTabSz="99550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500" dirty="0">
                <a:solidFill>
                  <a:srgbClr val="6C0000"/>
                </a:solidFill>
                <a:cs typeface="Times New Roman" pitchFamily="18" charset="0"/>
              </a:rPr>
              <a:t>Международное сотрудничество</a:t>
            </a:r>
          </a:p>
          <a:p>
            <a:pPr algn="ctr" defTabSz="99550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500" dirty="0">
                <a:solidFill>
                  <a:srgbClr val="6C0000"/>
                </a:solidFill>
                <a:cs typeface="Times New Roman" pitchFamily="18" charset="0"/>
              </a:rPr>
              <a:t>(участие в </a:t>
            </a:r>
            <a:r>
              <a:rPr lang="ru-RU" altLang="ru-RU" sz="1500" dirty="0" smtClean="0">
                <a:solidFill>
                  <a:srgbClr val="6C0000"/>
                </a:solidFill>
                <a:cs typeface="Times New Roman" pitchFamily="18" charset="0"/>
              </a:rPr>
              <a:t>работе </a:t>
            </a:r>
            <a:r>
              <a:rPr lang="ru-RU" altLang="ru-RU" sz="1500" dirty="0">
                <a:solidFill>
                  <a:srgbClr val="6C0000"/>
                </a:solidFill>
                <a:cs typeface="Times New Roman" pitchFamily="18" charset="0"/>
              </a:rPr>
              <a:t>НМК, </a:t>
            </a:r>
            <a:r>
              <a:rPr lang="ru-RU" altLang="ru-RU" sz="1500" dirty="0" smtClean="0">
                <a:solidFill>
                  <a:srgbClr val="6C0000"/>
                </a:solidFill>
                <a:cs typeface="Times New Roman" pitchFamily="18" charset="0"/>
              </a:rPr>
              <a:t>проведение совместных </a:t>
            </a:r>
            <a:r>
              <a:rPr lang="ru-RU" altLang="ru-RU" sz="1500" dirty="0" err="1" smtClean="0">
                <a:solidFill>
                  <a:srgbClr val="6C0000"/>
                </a:solidFill>
                <a:cs typeface="Times New Roman" pitchFamily="18" charset="0"/>
              </a:rPr>
              <a:t>иссле-дований</a:t>
            </a:r>
            <a:r>
              <a:rPr lang="ru-RU" altLang="ru-RU" sz="1500" dirty="0">
                <a:solidFill>
                  <a:srgbClr val="6C0000"/>
                </a:solidFill>
                <a:cs typeface="Times New Roman" pitchFamily="18" charset="0"/>
              </a:rPr>
              <a:t>, </a:t>
            </a:r>
            <a:r>
              <a:rPr lang="ru-RU" altLang="ru-RU" sz="1500" dirty="0" err="1">
                <a:solidFill>
                  <a:srgbClr val="6C0000"/>
                </a:solidFill>
                <a:cs typeface="Times New Roman" pitchFamily="18" charset="0"/>
              </a:rPr>
              <a:t>стажиров</a:t>
            </a:r>
            <a:r>
              <a:rPr lang="ru-RU" altLang="ru-RU" sz="1500" dirty="0">
                <a:solidFill>
                  <a:srgbClr val="6C0000"/>
                </a:solidFill>
                <a:cs typeface="Times New Roman" pitchFamily="18" charset="0"/>
              </a:rPr>
              <a:t>-</a:t>
            </a:r>
          </a:p>
          <a:p>
            <a:pPr algn="ctr" defTabSz="99550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500" dirty="0" err="1">
                <a:solidFill>
                  <a:srgbClr val="6C0000"/>
                </a:solidFill>
                <a:cs typeface="Times New Roman" pitchFamily="18" charset="0"/>
              </a:rPr>
              <a:t>ки</a:t>
            </a:r>
            <a:r>
              <a:rPr lang="ru-RU" altLang="ru-RU" sz="1500" dirty="0">
                <a:solidFill>
                  <a:srgbClr val="6C0000"/>
                </a:solidFill>
                <a:cs typeface="Times New Roman" pitchFamily="18" charset="0"/>
              </a:rPr>
              <a:t> и ПК) </a:t>
            </a:r>
          </a:p>
        </p:txBody>
      </p:sp>
      <p:pic>
        <p:nvPicPr>
          <p:cNvPr id="25" name="Picture 5" descr="IJIP серт-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6052" y="621975"/>
            <a:ext cx="1298781" cy="168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7997455" y="1159520"/>
            <a:ext cx="2289145" cy="58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49" tIns="49773" rIns="99549" bIns="49773" anchor="ctr">
            <a:spAutoFit/>
          </a:bodyPr>
          <a:lstStyle/>
          <a:p>
            <a:pPr defTabSz="995507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6C0000"/>
                </a:solidFill>
                <a:cs typeface="Times New Roman" pitchFamily="18" charset="0"/>
              </a:rPr>
              <a:t>С 1997 г. подготовлено </a:t>
            </a:r>
            <a:r>
              <a:rPr lang="ru-RU" altLang="ru-RU" sz="1400" dirty="0">
                <a:solidFill>
                  <a:srgbClr val="C00000"/>
                </a:solidFill>
                <a:cs typeface="Times New Roman" pitchFamily="18" charset="0"/>
              </a:rPr>
              <a:t>102</a:t>
            </a:r>
            <a:r>
              <a:rPr lang="ru-RU" altLang="ru-RU" sz="1400" dirty="0">
                <a:solidFill>
                  <a:srgbClr val="6C0000"/>
                </a:solidFill>
                <a:cs typeface="Times New Roman" pitchFamily="18" charset="0"/>
              </a:rPr>
              <a:t> преподавателя инженерных вузов России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8067167" y="4954158"/>
            <a:ext cx="2398050" cy="190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49" tIns="49773" rIns="99549" bIns="49773" anchor="ctr">
            <a:spAutoFit/>
          </a:bodyPr>
          <a:lstStyle/>
          <a:p>
            <a:pPr algn="r" defTabSz="995507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С 1994 г. получили ПП и прошли ПК  около</a:t>
            </a:r>
            <a:r>
              <a:rPr lang="ru-RU" altLang="ru-RU" sz="13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altLang="ru-RU" sz="1300" dirty="0" smtClean="0">
                <a:solidFill>
                  <a:srgbClr val="C00000"/>
                </a:solidFill>
                <a:cs typeface="Times New Roman" pitchFamily="18" charset="0"/>
              </a:rPr>
              <a:t>7000 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преподавателей </a:t>
            </a:r>
            <a:r>
              <a:rPr lang="ru-RU" altLang="ru-RU" sz="1300" dirty="0" smtClean="0">
                <a:solidFill>
                  <a:srgbClr val="6C0000"/>
                </a:solidFill>
                <a:cs typeface="Times New Roman" pitchFamily="18" charset="0"/>
              </a:rPr>
              <a:t>и сотрудников 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из более </a:t>
            </a:r>
            <a:r>
              <a:rPr lang="ru-RU" altLang="ru-RU" sz="1300" dirty="0">
                <a:solidFill>
                  <a:srgbClr val="C00000"/>
                </a:solidFill>
                <a:cs typeface="Times New Roman" pitchFamily="18" charset="0"/>
              </a:rPr>
              <a:t>30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 вузов и </a:t>
            </a:r>
            <a:r>
              <a:rPr lang="ru-RU" altLang="ru-RU" sz="1300" dirty="0" err="1">
                <a:solidFill>
                  <a:srgbClr val="6C0000"/>
                </a:solidFill>
                <a:cs typeface="Times New Roman" pitchFamily="18" charset="0"/>
              </a:rPr>
              <a:t>ссузов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 региона, из них более </a:t>
            </a:r>
            <a:r>
              <a:rPr lang="ru-RU" altLang="ru-RU" sz="1300" dirty="0" smtClean="0">
                <a:solidFill>
                  <a:srgbClr val="C00000"/>
                </a:solidFill>
                <a:cs typeface="Times New Roman" pitchFamily="18" charset="0"/>
              </a:rPr>
              <a:t>1200</a:t>
            </a:r>
            <a:r>
              <a:rPr lang="ru-RU" altLang="ru-RU" sz="1300" dirty="0" smtClean="0">
                <a:solidFill>
                  <a:srgbClr val="6C0000"/>
                </a:solidFill>
                <a:cs typeface="Times New Roman" pitchFamily="18" charset="0"/>
              </a:rPr>
              <a:t> преподавателей 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и около </a:t>
            </a:r>
            <a:r>
              <a:rPr lang="ru-RU" altLang="ru-RU" sz="1300" dirty="0">
                <a:solidFill>
                  <a:srgbClr val="C00000"/>
                </a:solidFill>
                <a:cs typeface="Times New Roman" pitchFamily="18" charset="0"/>
              </a:rPr>
              <a:t>200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 сотрудников КНИТУ, в том числе более </a:t>
            </a:r>
            <a:r>
              <a:rPr lang="ru-RU" altLang="ru-RU" sz="1300" dirty="0" smtClean="0">
                <a:solidFill>
                  <a:srgbClr val="C00000"/>
                </a:solidFill>
                <a:cs typeface="Times New Roman" pitchFamily="18" charset="0"/>
              </a:rPr>
              <a:t>100</a:t>
            </a:r>
            <a:r>
              <a:rPr lang="ru-RU" altLang="ru-RU" sz="1300" dirty="0" smtClean="0">
                <a:solidFill>
                  <a:srgbClr val="6C0000"/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заведующих кафедрами и профессоров.</a:t>
            </a:r>
          </a:p>
          <a:p>
            <a:pPr algn="r" defTabSz="995507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С 2007 г. в рамках мобильного ПК прошли ПК около </a:t>
            </a:r>
            <a:r>
              <a:rPr lang="ru-RU" altLang="ru-RU" sz="1300" dirty="0">
                <a:solidFill>
                  <a:srgbClr val="C00000"/>
                </a:solidFill>
                <a:cs typeface="Times New Roman" pitchFamily="18" charset="0"/>
              </a:rPr>
              <a:t>850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 ППС </a:t>
            </a:r>
            <a:r>
              <a:rPr lang="ru-RU" altLang="ru-RU" sz="1300" dirty="0" smtClean="0">
                <a:solidFill>
                  <a:srgbClr val="6C0000"/>
                </a:solidFill>
                <a:cs typeface="Times New Roman" pitchFamily="18" charset="0"/>
              </a:rPr>
              <a:t>из более </a:t>
            </a:r>
            <a:r>
              <a:rPr lang="ru-RU" altLang="ru-RU" sz="1300" dirty="0">
                <a:solidFill>
                  <a:srgbClr val="C00000"/>
                </a:solidFill>
                <a:cs typeface="Times New Roman" pitchFamily="18" charset="0"/>
              </a:rPr>
              <a:t>60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 городов РФ. </a:t>
            </a:r>
          </a:p>
        </p:txBody>
      </p:sp>
      <p:pic>
        <p:nvPicPr>
          <p:cNvPr id="28" name="Рисунок 8" descr="C:\Documents and Settings\Администратор\Мои документы\Мои рисунки\ВВКзнак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021" r="4588" b="56203"/>
          <a:stretch>
            <a:fillRect/>
          </a:stretch>
        </p:blipFill>
        <p:spPr bwMode="auto">
          <a:xfrm>
            <a:off x="1405529" y="6576401"/>
            <a:ext cx="67650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2121230" y="6516141"/>
            <a:ext cx="2136650" cy="100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49" tIns="49773" rIns="99549" bIns="49773" anchor="ctr">
            <a:spAutoFit/>
          </a:bodyPr>
          <a:lstStyle/>
          <a:p>
            <a:pPr defTabSz="995507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Созданы научные </a:t>
            </a:r>
            <a:r>
              <a:rPr lang="ru-RU" altLang="ru-RU" sz="1300" dirty="0" smtClean="0">
                <a:solidFill>
                  <a:srgbClr val="6C0000"/>
                </a:solidFill>
                <a:cs typeface="Times New Roman" pitchFamily="18" charset="0"/>
              </a:rPr>
              <a:t>школы 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по инженерной </a:t>
            </a:r>
            <a:r>
              <a:rPr lang="ru-RU" altLang="ru-RU" sz="1300" dirty="0" smtClean="0">
                <a:solidFill>
                  <a:srgbClr val="6C0000"/>
                </a:solidFill>
                <a:cs typeface="Times New Roman" pitchFamily="18" charset="0"/>
              </a:rPr>
              <a:t>педагогике 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(</a:t>
            </a:r>
            <a:r>
              <a:rPr lang="ru-RU" altLang="ru-RU" sz="1300" dirty="0" err="1">
                <a:solidFill>
                  <a:srgbClr val="6C0000"/>
                </a:solidFill>
                <a:cs typeface="Times New Roman" pitchFamily="18" charset="0"/>
              </a:rPr>
              <a:t>А.А.Кирсанов</a:t>
            </a:r>
            <a:r>
              <a:rPr lang="ru-RU" altLang="ru-RU" sz="1300" dirty="0" smtClean="0">
                <a:solidFill>
                  <a:srgbClr val="6C0000"/>
                </a:solidFill>
                <a:cs typeface="Times New Roman" pitchFamily="18" charset="0"/>
              </a:rPr>
              <a:t>), работают  </a:t>
            </a:r>
            <a:r>
              <a:rPr lang="ru-RU" altLang="ru-RU" sz="1300" dirty="0" smtClean="0">
                <a:solidFill>
                  <a:srgbClr val="C00000"/>
                </a:solidFill>
                <a:cs typeface="Times New Roman" pitchFamily="18" charset="0"/>
              </a:rPr>
              <a:t>5 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лауреатов </a:t>
            </a:r>
            <a:r>
              <a:rPr lang="ru-RU" altLang="ru-RU" sz="1300" dirty="0" smtClean="0">
                <a:solidFill>
                  <a:srgbClr val="C00000"/>
                </a:solidFill>
                <a:cs typeface="Times New Roman" pitchFamily="18" charset="0"/>
              </a:rPr>
              <a:t>4</a:t>
            </a:r>
            <a:r>
              <a:rPr lang="ru-RU" altLang="ru-RU" sz="1300" dirty="0" smtClean="0">
                <a:solidFill>
                  <a:srgbClr val="6C0000"/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Премий Правительства РФ в области </a:t>
            </a:r>
            <a:r>
              <a:rPr lang="ru-RU" altLang="ru-RU" sz="1300" dirty="0" smtClean="0">
                <a:solidFill>
                  <a:srgbClr val="6C0000"/>
                </a:solidFill>
                <a:cs typeface="Times New Roman" pitchFamily="18" charset="0"/>
              </a:rPr>
              <a:t>образования</a:t>
            </a:r>
            <a:endParaRPr lang="ru-RU" altLang="ru-RU" sz="1300" dirty="0">
              <a:solidFill>
                <a:srgbClr val="6C0000"/>
              </a:solidFill>
              <a:cs typeface="Times New Roman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102721" y="2864933"/>
            <a:ext cx="2358095" cy="152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49" tIns="49773" rIns="99549" bIns="49773" anchor="ctr">
            <a:spAutoFit/>
          </a:bodyPr>
          <a:lstStyle/>
          <a:p>
            <a:pPr defTabSz="995507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Участие в ежегодных конференциях </a:t>
            </a:r>
            <a:r>
              <a:rPr lang="en-US" altLang="ru-RU" sz="1300" dirty="0">
                <a:solidFill>
                  <a:srgbClr val="6C0000"/>
                </a:solidFill>
                <a:cs typeface="Times New Roman" pitchFamily="18" charset="0"/>
              </a:rPr>
              <a:t>IGIP, ASEE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. Сотрудничество с </a:t>
            </a:r>
            <a:r>
              <a:rPr lang="ru-RU" altLang="ru-RU" sz="1300" dirty="0" smtClean="0">
                <a:solidFill>
                  <a:srgbClr val="6C0000"/>
                </a:solidFill>
                <a:cs typeface="Times New Roman" pitchFamily="18" charset="0"/>
              </a:rPr>
              <a:t> ЦИП 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Дрезденского </a:t>
            </a:r>
            <a:r>
              <a:rPr lang="ru-RU" altLang="ru-RU" sz="1300" dirty="0" smtClean="0">
                <a:solidFill>
                  <a:srgbClr val="6C0000"/>
                </a:solidFill>
                <a:cs typeface="Times New Roman" pitchFamily="18" charset="0"/>
              </a:rPr>
              <a:t>ТУ. </a:t>
            </a:r>
            <a:r>
              <a:rPr lang="ru-RU" altLang="ru-RU" sz="1400" dirty="0">
                <a:solidFill>
                  <a:srgbClr val="6C0000"/>
                </a:solidFill>
                <a:cs typeface="Times New Roman" pitchFamily="18" charset="0"/>
              </a:rPr>
              <a:t>С 2004 г. проведены </a:t>
            </a:r>
            <a:r>
              <a:rPr lang="ru-RU" altLang="ru-RU" sz="1400" dirty="0">
                <a:solidFill>
                  <a:srgbClr val="C00000"/>
                </a:solidFill>
                <a:cs typeface="Times New Roman" pitchFamily="18" charset="0"/>
              </a:rPr>
              <a:t>3</a:t>
            </a:r>
            <a:r>
              <a:rPr lang="ru-RU" altLang="ru-RU" sz="1400" dirty="0">
                <a:solidFill>
                  <a:srgbClr val="6C0000"/>
                </a:solidFill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rgbClr val="6C0000"/>
                </a:solidFill>
                <a:cs typeface="Times New Roman" pitchFamily="18" charset="0"/>
              </a:rPr>
              <a:t>всероссийских </a:t>
            </a:r>
            <a:r>
              <a:rPr lang="ru-RU" altLang="ru-RU" sz="1400" dirty="0">
                <a:solidFill>
                  <a:srgbClr val="6C0000"/>
                </a:solidFill>
                <a:cs typeface="Times New Roman" pitchFamily="18" charset="0"/>
              </a:rPr>
              <a:t>и </a:t>
            </a:r>
            <a:r>
              <a:rPr lang="ru-RU" altLang="ru-RU" sz="1400" dirty="0">
                <a:solidFill>
                  <a:srgbClr val="C00000"/>
                </a:solidFill>
                <a:cs typeface="Times New Roman" pitchFamily="18" charset="0"/>
              </a:rPr>
              <a:t>9 </a:t>
            </a:r>
            <a:r>
              <a:rPr lang="ru-RU" altLang="ru-RU" sz="1400" dirty="0">
                <a:solidFill>
                  <a:srgbClr val="6C0000"/>
                </a:solidFill>
                <a:cs typeface="Times New Roman" pitchFamily="18" charset="0"/>
              </a:rPr>
              <a:t>международных конференций по проблемам инженерного образования</a:t>
            </a:r>
            <a:r>
              <a:rPr lang="ru-RU" altLang="ru-RU" sz="1400" dirty="0" smtClean="0">
                <a:solidFill>
                  <a:srgbClr val="6C0000"/>
                </a:solidFill>
                <a:cs typeface="Times New Roman" pitchFamily="18" charset="0"/>
              </a:rPr>
              <a:t>.</a:t>
            </a:r>
            <a:endParaRPr lang="ru-RU" altLang="ru-RU" sz="1300" dirty="0" smtClean="0">
              <a:solidFill>
                <a:srgbClr val="6C0000"/>
              </a:solidFill>
              <a:cs typeface="Times New Roman" pitchFamily="18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90881" y="4467300"/>
            <a:ext cx="2221924" cy="205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49" tIns="49773" rIns="99549" bIns="49773" anchor="ctr">
            <a:spAutoFit/>
          </a:bodyPr>
          <a:lstStyle/>
          <a:p>
            <a:pPr defTabSz="995507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 smtClean="0">
                <a:solidFill>
                  <a:srgbClr val="6C0000"/>
                </a:solidFill>
                <a:cs typeface="Times New Roman" pitchFamily="18" charset="0"/>
              </a:rPr>
              <a:t>Осуществляются комплексные 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научные </a:t>
            </a:r>
            <a:r>
              <a:rPr lang="ru-RU" altLang="ru-RU" sz="1300" dirty="0" smtClean="0">
                <a:solidFill>
                  <a:srgbClr val="6C0000"/>
                </a:solidFill>
                <a:cs typeface="Times New Roman" pitchFamily="18" charset="0"/>
              </a:rPr>
              <a:t>исследования 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по этим </a:t>
            </a:r>
            <a:r>
              <a:rPr lang="ru-RU" altLang="ru-RU" sz="1300" dirty="0" smtClean="0">
                <a:solidFill>
                  <a:srgbClr val="6C0000"/>
                </a:solidFill>
                <a:cs typeface="Times New Roman" pitchFamily="18" charset="0"/>
              </a:rPr>
              <a:t>проблемам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, </a:t>
            </a:r>
            <a:r>
              <a:rPr lang="ru-RU" altLang="ru-RU" sz="1300" dirty="0" smtClean="0">
                <a:solidFill>
                  <a:srgbClr val="6C0000"/>
                </a:solidFill>
                <a:cs typeface="Times New Roman" pitchFamily="18" charset="0"/>
              </a:rPr>
              <a:t>включенные 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в планы АН РТ и РАО; </a:t>
            </a:r>
            <a:r>
              <a:rPr lang="ru-RU" altLang="ru-RU" sz="1300" dirty="0" smtClean="0">
                <a:solidFill>
                  <a:srgbClr val="6C0000"/>
                </a:solidFill>
                <a:cs typeface="Times New Roman" pitchFamily="18" charset="0"/>
              </a:rPr>
              <a:t>финансируемые 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по </a:t>
            </a:r>
            <a:r>
              <a:rPr lang="ru-RU" altLang="ru-RU" sz="1300" dirty="0" smtClean="0">
                <a:solidFill>
                  <a:srgbClr val="6C0000"/>
                </a:solidFill>
                <a:cs typeface="Times New Roman" pitchFamily="18" charset="0"/>
              </a:rPr>
              <a:t>грантам 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АВЦП МОН РФ на сумму </a:t>
            </a:r>
            <a:r>
              <a:rPr lang="ru-RU" altLang="ru-RU" sz="1300" dirty="0" smtClean="0">
                <a:solidFill>
                  <a:srgbClr val="6C0000"/>
                </a:solidFill>
                <a:cs typeface="Times New Roman" pitchFamily="18" charset="0"/>
              </a:rPr>
              <a:t>около </a:t>
            </a:r>
            <a:r>
              <a:rPr lang="ru-RU" altLang="ru-RU" sz="1300" dirty="0">
                <a:solidFill>
                  <a:srgbClr val="C00000"/>
                </a:solidFill>
                <a:cs typeface="Times New Roman" pitchFamily="18" charset="0"/>
              </a:rPr>
              <a:t>40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 млн. руб. Участие в проекте ЕС </a:t>
            </a:r>
            <a:r>
              <a:rPr lang="ru-RU" altLang="ru-RU" sz="1300" dirty="0" err="1">
                <a:solidFill>
                  <a:srgbClr val="6C0000"/>
                </a:solidFill>
                <a:cs typeface="Times New Roman" pitchFamily="18" charset="0"/>
              </a:rPr>
              <a:t>Erasmus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+ ENTER </a:t>
            </a:r>
            <a:r>
              <a:rPr lang="ru-RU" altLang="ru-RU" sz="1300" dirty="0" smtClean="0">
                <a:solidFill>
                  <a:srgbClr val="6C0000"/>
                </a:solidFill>
                <a:cs typeface="Times New Roman" pitchFamily="18" charset="0"/>
              </a:rPr>
              <a:t>в составе 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консорциума из 13 </a:t>
            </a:r>
            <a:r>
              <a:rPr lang="ru-RU" altLang="ru-RU" sz="1300" dirty="0" smtClean="0">
                <a:solidFill>
                  <a:srgbClr val="6C0000"/>
                </a:solidFill>
                <a:cs typeface="Times New Roman" pitchFamily="18" charset="0"/>
              </a:rPr>
              <a:t>вузов из 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Португалии, </a:t>
            </a:r>
            <a:r>
              <a:rPr lang="ru-RU" altLang="ru-RU" sz="1300" dirty="0" smtClean="0">
                <a:solidFill>
                  <a:srgbClr val="6C0000"/>
                </a:solidFill>
                <a:cs typeface="Times New Roman" pitchFamily="18" charset="0"/>
              </a:rPr>
              <a:t>Словакии</a:t>
            </a:r>
            <a:r>
              <a:rPr lang="ru-RU" altLang="ru-RU" sz="1300" dirty="0">
                <a:solidFill>
                  <a:srgbClr val="6C0000"/>
                </a:solidFill>
                <a:cs typeface="Times New Roman" pitchFamily="18" charset="0"/>
              </a:rPr>
              <a:t>, Эстонии, России и </a:t>
            </a:r>
            <a:r>
              <a:rPr lang="ru-RU" altLang="ru-RU" sz="1300" dirty="0" smtClean="0">
                <a:solidFill>
                  <a:srgbClr val="6C0000"/>
                </a:solidFill>
                <a:cs typeface="Times New Roman" pitchFamily="18" charset="0"/>
              </a:rPr>
              <a:t>Казахстана. </a:t>
            </a:r>
            <a:endParaRPr lang="ru-RU" altLang="ru-RU" sz="1300" dirty="0">
              <a:solidFill>
                <a:srgbClr val="6C0000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42778" y="1932781"/>
            <a:ext cx="2598961" cy="2684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5507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6C0000"/>
                </a:solidFill>
                <a:cs typeface="Times New Roman" pitchFamily="18" charset="0"/>
              </a:rPr>
              <a:t>на базе Центра с 1996г. функционируют докторантура, аспирантура и специализированный совет Д212. 080.04 по специальностям 13.00.02 «Теория и методика обучения химии» и 13.00.08 «Теория и методика профессионального образования», один из двух в технических вузах России, лучший в Казани по итогам рейтинга  в  </a:t>
            </a:r>
            <a:r>
              <a:rPr lang="ru-RU" altLang="ru-RU" sz="1400" dirty="0" err="1">
                <a:solidFill>
                  <a:srgbClr val="6C0000"/>
                </a:solidFill>
                <a:cs typeface="Times New Roman" pitchFamily="18" charset="0"/>
              </a:rPr>
              <a:t>дис</a:t>
            </a:r>
            <a:r>
              <a:rPr lang="ru-RU" altLang="ru-RU" sz="1400" dirty="0">
                <a:solidFill>
                  <a:srgbClr val="6C0000"/>
                </a:solidFill>
                <a:cs typeface="Times New Roman" pitchFamily="18" charset="0"/>
              </a:rPr>
              <a:t>. совете при Центре </a:t>
            </a:r>
            <a:r>
              <a:rPr lang="ru-RU" altLang="ru-RU" sz="1400" dirty="0" smtClean="0">
                <a:solidFill>
                  <a:srgbClr val="6C0000"/>
                </a:solidFill>
                <a:cs typeface="Times New Roman" pitchFamily="18" charset="0"/>
              </a:rPr>
              <a:t>защищено </a:t>
            </a:r>
            <a:r>
              <a:rPr lang="ru-RU" altLang="ru-RU" sz="1400" dirty="0" smtClean="0">
                <a:solidFill>
                  <a:srgbClr val="C00000"/>
                </a:solidFill>
                <a:cs typeface="Times New Roman" pitchFamily="18" charset="0"/>
              </a:rPr>
              <a:t>34 </a:t>
            </a:r>
            <a:r>
              <a:rPr lang="ru-RU" altLang="ru-RU" sz="1400" dirty="0">
                <a:solidFill>
                  <a:srgbClr val="6C0000"/>
                </a:solidFill>
                <a:cs typeface="Times New Roman" pitchFamily="18" charset="0"/>
              </a:rPr>
              <a:t>докторские и  </a:t>
            </a:r>
            <a:r>
              <a:rPr lang="ru-RU" altLang="ru-RU" sz="1400" dirty="0" smtClean="0">
                <a:solidFill>
                  <a:srgbClr val="C00000"/>
                </a:solidFill>
                <a:cs typeface="Times New Roman" pitchFamily="18" charset="0"/>
              </a:rPr>
              <a:t>206 </a:t>
            </a:r>
            <a:r>
              <a:rPr lang="ru-RU" altLang="ru-RU" sz="1400" dirty="0">
                <a:solidFill>
                  <a:srgbClr val="6C0000"/>
                </a:solidFill>
                <a:cs typeface="Times New Roman" pitchFamily="18" charset="0"/>
              </a:rPr>
              <a:t>кандидатских   </a:t>
            </a:r>
            <a:r>
              <a:rPr lang="ru-RU" altLang="ru-RU" sz="1400" dirty="0" smtClean="0">
                <a:solidFill>
                  <a:srgbClr val="6C0000"/>
                </a:solidFill>
                <a:cs typeface="Times New Roman" pitchFamily="18" charset="0"/>
              </a:rPr>
              <a:t>диссертаций</a:t>
            </a:r>
            <a:r>
              <a:rPr lang="ru-RU" altLang="ru-RU" sz="1400" dirty="0">
                <a:solidFill>
                  <a:srgbClr val="6C0000"/>
                </a:solidFill>
                <a:cs typeface="Times New Roman" pitchFamily="18" charset="0"/>
              </a:rPr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6166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9680470" y="7008449"/>
            <a:ext cx="537226" cy="2374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2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8954" indent="-314982">
              <a:spcBef>
                <a:spcPct val="20000"/>
              </a:spcBef>
              <a:buFont typeface="Arial" panose="020B0604020202020204" pitchFamily="34" charset="0"/>
              <a:buChar char="–"/>
              <a:defRPr sz="3086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9929" indent="-251986">
              <a:spcBef>
                <a:spcPct val="20000"/>
              </a:spcBef>
              <a:buFont typeface="Arial" panose="020B0604020202020204" pitchFamily="34" charset="0"/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900" indent="-251986">
              <a:spcBef>
                <a:spcPct val="20000"/>
              </a:spcBef>
              <a:buFont typeface="Arial" panose="020B0604020202020204" pitchFamily="34" charset="0"/>
              <a:buChar char="–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7872" indent="-251986">
              <a:spcBef>
                <a:spcPct val="20000"/>
              </a:spcBef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F1C6B7-0A5C-479E-8D47-2759101C8C98}" type="slidenum">
              <a:rPr lang="ru-RU" sz="1543" i="1">
                <a:solidFill>
                  <a:prstClr val="black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sz="1543" i="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5" b="75000"/>
          <a:stretch>
            <a:fillRect/>
          </a:stretch>
        </p:blipFill>
        <p:spPr bwMode="auto">
          <a:xfrm>
            <a:off x="306123" y="54248"/>
            <a:ext cx="10079567" cy="89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4"/>
          <p:cNvSpPr>
            <a:spLocks noChangeArrowheads="1"/>
          </p:cNvSpPr>
          <p:nvPr/>
        </p:nvSpPr>
        <p:spPr bwMode="auto">
          <a:xfrm>
            <a:off x="7330321" y="3888988"/>
            <a:ext cx="184731" cy="39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984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338" y="1834847"/>
            <a:ext cx="1015235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660033"/>
                </a:solidFill>
              </a:rPr>
              <a:t>1. Распределение </a:t>
            </a:r>
            <a:r>
              <a:rPr lang="ru-RU" dirty="0">
                <a:solidFill>
                  <a:srgbClr val="660033"/>
                </a:solidFill>
              </a:rPr>
              <a:t>нагрузки ППС на реализацию программ ДПО </a:t>
            </a:r>
            <a:r>
              <a:rPr lang="ru-RU" dirty="0" smtClean="0">
                <a:solidFill>
                  <a:srgbClr val="660033"/>
                </a:solidFill>
              </a:rPr>
              <a:t>на следующий год должно согласовываться </a:t>
            </a:r>
            <a:r>
              <a:rPr lang="ru-RU" dirty="0">
                <a:solidFill>
                  <a:srgbClr val="660033"/>
                </a:solidFill>
              </a:rPr>
              <a:t>с Отделом кадров по работе с сотрудниками в </a:t>
            </a:r>
            <a:r>
              <a:rPr lang="ru-RU" dirty="0" smtClean="0">
                <a:solidFill>
                  <a:srgbClr val="660033"/>
                </a:solidFill>
              </a:rPr>
              <a:t>мае предыдущего </a:t>
            </a:r>
            <a:r>
              <a:rPr lang="ru-RU" dirty="0">
                <a:solidFill>
                  <a:srgbClr val="660033"/>
                </a:solidFill>
              </a:rPr>
              <a:t>учебного года на </a:t>
            </a:r>
            <a:r>
              <a:rPr lang="ru-RU" dirty="0" smtClean="0">
                <a:solidFill>
                  <a:srgbClr val="660033"/>
                </a:solidFill>
              </a:rPr>
              <a:t>основании </a:t>
            </a:r>
            <a:r>
              <a:rPr lang="ru-RU" dirty="0">
                <a:solidFill>
                  <a:srgbClr val="660033"/>
                </a:solidFill>
              </a:rPr>
              <a:t>списка </a:t>
            </a:r>
            <a:r>
              <a:rPr lang="ru-RU" dirty="0" smtClean="0">
                <a:solidFill>
                  <a:srgbClr val="660033"/>
                </a:solidFill>
              </a:rPr>
              <a:t>ППС (в </a:t>
            </a:r>
            <a:r>
              <a:rPr lang="ru-RU" dirty="0" err="1" smtClean="0">
                <a:solidFill>
                  <a:srgbClr val="660033"/>
                </a:solidFill>
              </a:rPr>
              <a:t>т.ч</a:t>
            </a:r>
            <a:r>
              <a:rPr lang="ru-RU" dirty="0" smtClean="0">
                <a:solidFill>
                  <a:srgbClr val="660033"/>
                </a:solidFill>
              </a:rPr>
              <a:t>. – работающих по совместительству), </a:t>
            </a:r>
            <a:r>
              <a:rPr lang="ru-RU" dirty="0">
                <a:solidFill>
                  <a:srgbClr val="660033"/>
                </a:solidFill>
              </a:rPr>
              <a:t>нуждающихся </a:t>
            </a:r>
            <a:r>
              <a:rPr lang="ru-RU" dirty="0" smtClean="0">
                <a:solidFill>
                  <a:srgbClr val="660033"/>
                </a:solidFill>
              </a:rPr>
              <a:t>в </a:t>
            </a:r>
            <a:r>
              <a:rPr lang="ru-RU" dirty="0">
                <a:solidFill>
                  <a:srgbClr val="660033"/>
                </a:solidFill>
              </a:rPr>
              <a:t>повышении </a:t>
            </a:r>
            <a:r>
              <a:rPr lang="ru-RU" dirty="0" smtClean="0">
                <a:solidFill>
                  <a:srgbClr val="660033"/>
                </a:solidFill>
              </a:rPr>
              <a:t>квалификации. </a:t>
            </a:r>
          </a:p>
          <a:p>
            <a:pPr algn="just">
              <a:lnSpc>
                <a:spcPct val="80000"/>
              </a:lnSpc>
            </a:pPr>
            <a:endParaRPr lang="ru-RU" dirty="0" smtClean="0">
              <a:solidFill>
                <a:srgbClr val="660033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660033"/>
                </a:solidFill>
              </a:rPr>
              <a:t>2</a:t>
            </a:r>
            <a:r>
              <a:rPr lang="ru-RU" dirty="0">
                <a:solidFill>
                  <a:srgbClr val="660033"/>
                </a:solidFill>
              </a:rPr>
              <a:t>. Профильное повышение квалификации </a:t>
            </a:r>
            <a:r>
              <a:rPr lang="ru-RU" dirty="0" smtClean="0">
                <a:solidFill>
                  <a:srgbClr val="660033"/>
                </a:solidFill>
              </a:rPr>
              <a:t>проводить </a:t>
            </a:r>
            <a:r>
              <a:rPr lang="ru-RU" dirty="0">
                <a:solidFill>
                  <a:srgbClr val="660033"/>
                </a:solidFill>
              </a:rPr>
              <a:t>по </a:t>
            </a:r>
            <a:r>
              <a:rPr lang="ru-RU" dirty="0" smtClean="0">
                <a:solidFill>
                  <a:srgbClr val="660033"/>
                </a:solidFill>
              </a:rPr>
              <a:t>ДПП </a:t>
            </a:r>
            <a:r>
              <a:rPr lang="ru-RU" dirty="0">
                <a:solidFill>
                  <a:srgbClr val="660033"/>
                </a:solidFill>
              </a:rPr>
              <a:t>ДПО на </a:t>
            </a:r>
            <a:r>
              <a:rPr lang="ru-RU" dirty="0" smtClean="0">
                <a:solidFill>
                  <a:srgbClr val="660033"/>
                </a:solidFill>
              </a:rPr>
              <a:t>72 </a:t>
            </a:r>
            <a:r>
              <a:rPr lang="ru-RU" dirty="0">
                <a:solidFill>
                  <a:srgbClr val="660033"/>
                </a:solidFill>
              </a:rPr>
              <a:t>часа с учетом потребностей выпускающих кафедр и с </a:t>
            </a:r>
            <a:r>
              <a:rPr lang="ru-RU" dirty="0" smtClean="0">
                <a:solidFill>
                  <a:srgbClr val="660033"/>
                </a:solidFill>
              </a:rPr>
              <a:t>привлечением, </a:t>
            </a:r>
            <a:r>
              <a:rPr lang="ru-RU" dirty="0">
                <a:solidFill>
                  <a:srgbClr val="660033"/>
                </a:solidFill>
              </a:rPr>
              <a:t>в том </a:t>
            </a:r>
            <a:r>
              <a:rPr lang="ru-RU" dirty="0" smtClean="0">
                <a:solidFill>
                  <a:srgbClr val="660033"/>
                </a:solidFill>
              </a:rPr>
              <a:t>числе, </a:t>
            </a:r>
            <a:r>
              <a:rPr lang="ru-RU" dirty="0">
                <a:solidFill>
                  <a:srgbClr val="660033"/>
                </a:solidFill>
              </a:rPr>
              <a:t>сторонних профильных специалистов</a:t>
            </a:r>
            <a:r>
              <a:rPr lang="ru-RU" dirty="0" smtClean="0">
                <a:solidFill>
                  <a:srgbClr val="660033"/>
                </a:solidFill>
              </a:rPr>
              <a:t>. Для привлечения сторонних специалистов нужен регламент, предусматривающий оплату проезда, проживание, суточных и повышенной почасовой оплаты.</a:t>
            </a:r>
          </a:p>
          <a:p>
            <a:pPr algn="just">
              <a:lnSpc>
                <a:spcPct val="80000"/>
              </a:lnSpc>
            </a:pPr>
            <a:endParaRPr lang="ru-RU" dirty="0" smtClean="0">
              <a:solidFill>
                <a:srgbClr val="660033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660033"/>
                </a:solidFill>
              </a:rPr>
              <a:t>3</a:t>
            </a:r>
            <a:r>
              <a:rPr lang="ru-RU" dirty="0">
                <a:solidFill>
                  <a:srgbClr val="660033"/>
                </a:solidFill>
              </a:rPr>
              <a:t>. </a:t>
            </a:r>
            <a:r>
              <a:rPr lang="ru-RU" dirty="0" smtClean="0">
                <a:solidFill>
                  <a:srgbClr val="660033"/>
                </a:solidFill>
              </a:rPr>
              <a:t>План </a:t>
            </a:r>
            <a:r>
              <a:rPr lang="ru-RU" dirty="0">
                <a:solidFill>
                  <a:srgbClr val="660033"/>
                </a:solidFill>
              </a:rPr>
              <a:t>и расчет учебной нагрузки </a:t>
            </a:r>
            <a:r>
              <a:rPr lang="ru-RU" dirty="0" smtClean="0">
                <a:solidFill>
                  <a:srgbClr val="660033"/>
                </a:solidFill>
              </a:rPr>
              <a:t>определяются, исходя из </a:t>
            </a:r>
            <a:r>
              <a:rPr lang="ru-RU" dirty="0">
                <a:solidFill>
                  <a:srgbClr val="660033"/>
                </a:solidFill>
              </a:rPr>
              <a:t>реальной потребности преподавателей в повышении квалификации или в профессиональной переподготовке на текущий год</a:t>
            </a:r>
            <a:r>
              <a:rPr lang="ru-RU" dirty="0" smtClean="0">
                <a:solidFill>
                  <a:srgbClr val="660033"/>
                </a:solidFill>
              </a:rPr>
              <a:t>. Включать в почасовую оплату время на подготовку к занятиям (подготовить регламент).</a:t>
            </a:r>
          </a:p>
          <a:p>
            <a:pPr algn="just">
              <a:lnSpc>
                <a:spcPct val="80000"/>
              </a:lnSpc>
            </a:pPr>
            <a:endParaRPr lang="ru-RU" dirty="0" smtClean="0">
              <a:solidFill>
                <a:srgbClr val="660033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660033"/>
                </a:solidFill>
              </a:rPr>
              <a:t>4. Поскольку в </a:t>
            </a:r>
            <a:r>
              <a:rPr lang="ru-RU" dirty="0">
                <a:solidFill>
                  <a:srgbClr val="660033"/>
                </a:solidFill>
              </a:rPr>
              <a:t>профиль педагогической деятельности включаются те функции и обязанности, </a:t>
            </a:r>
            <a:r>
              <a:rPr lang="ru-RU" dirty="0" smtClean="0">
                <a:solidFill>
                  <a:srgbClr val="660033"/>
                </a:solidFill>
              </a:rPr>
              <a:t>которые содержатся </a:t>
            </a:r>
            <a:r>
              <a:rPr lang="ru-RU" dirty="0">
                <a:solidFill>
                  <a:srgbClr val="660033"/>
                </a:solidFill>
              </a:rPr>
              <a:t>в квалификационных характеристиках для конкретных педагогических </a:t>
            </a:r>
            <a:r>
              <a:rPr lang="ru-RU" dirty="0" smtClean="0">
                <a:solidFill>
                  <a:srgbClr val="660033"/>
                </a:solidFill>
              </a:rPr>
              <a:t>должностей, считать ДПП ДПО, направленные на обеспечение реализации этих функций и обязанностей, профильными. По этим направлениям деятельности </a:t>
            </a:r>
            <a:r>
              <a:rPr lang="ru-RU" dirty="0">
                <a:solidFill>
                  <a:srgbClr val="660033"/>
                </a:solidFill>
              </a:rPr>
              <a:t>педагогический работник может </a:t>
            </a:r>
            <a:r>
              <a:rPr lang="ru-RU" dirty="0" smtClean="0">
                <a:solidFill>
                  <a:srgbClr val="660033"/>
                </a:solidFill>
              </a:rPr>
              <a:t>и </a:t>
            </a:r>
            <a:r>
              <a:rPr lang="ru-RU" dirty="0">
                <a:solidFill>
                  <a:srgbClr val="660033"/>
                </a:solidFill>
              </a:rPr>
              <a:t>должен получать </a:t>
            </a:r>
            <a:r>
              <a:rPr lang="ru-RU" dirty="0" smtClean="0">
                <a:solidFill>
                  <a:srgbClr val="660033"/>
                </a:solidFill>
              </a:rPr>
              <a:t>дополнительное </a:t>
            </a:r>
            <a:r>
              <a:rPr lang="ru-RU" dirty="0">
                <a:solidFill>
                  <a:srgbClr val="660033"/>
                </a:solidFill>
              </a:rPr>
              <a:t>профессиональное образование.</a:t>
            </a:r>
          </a:p>
          <a:p>
            <a:pPr algn="just">
              <a:lnSpc>
                <a:spcPct val="80000"/>
              </a:lnSpc>
            </a:pPr>
            <a:endParaRPr lang="ru-RU" dirty="0" smtClean="0">
              <a:solidFill>
                <a:srgbClr val="660033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660033"/>
                </a:solidFill>
              </a:rPr>
              <a:t>5. Предусмотреть разработку программы повышения квалификации/профессиональной переподготовки молодых преподавателей в составе большой группы (более 40 человек) с приглашением ведущих специалистов России и мира.</a:t>
            </a: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730" y="1103939"/>
            <a:ext cx="10152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19612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9680470" y="7008449"/>
            <a:ext cx="537226" cy="2374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2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8954" indent="-314982">
              <a:spcBef>
                <a:spcPct val="20000"/>
              </a:spcBef>
              <a:buFont typeface="Arial" panose="020B0604020202020204" pitchFamily="34" charset="0"/>
              <a:buChar char="–"/>
              <a:defRPr sz="3086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9929" indent="-251986">
              <a:spcBef>
                <a:spcPct val="20000"/>
              </a:spcBef>
              <a:buFont typeface="Arial" panose="020B0604020202020204" pitchFamily="34" charset="0"/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900" indent="-251986">
              <a:spcBef>
                <a:spcPct val="20000"/>
              </a:spcBef>
              <a:buFont typeface="Arial" panose="020B0604020202020204" pitchFamily="34" charset="0"/>
              <a:buChar char="–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7872" indent="-251986">
              <a:spcBef>
                <a:spcPct val="20000"/>
              </a:spcBef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F1C6B7-0A5C-479E-8D47-2759101C8C98}" type="slidenum">
              <a:rPr lang="ru-RU" sz="1543" i="1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sz="1543" i="1">
              <a:latin typeface="Calibri" panose="020F0502020204030204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5" b="75000"/>
          <a:stretch>
            <a:fillRect/>
          </a:stretch>
        </p:blipFill>
        <p:spPr bwMode="auto">
          <a:xfrm>
            <a:off x="306123" y="54248"/>
            <a:ext cx="10079567" cy="89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4"/>
          <p:cNvSpPr>
            <a:spLocks noChangeArrowheads="1"/>
          </p:cNvSpPr>
          <p:nvPr/>
        </p:nvSpPr>
        <p:spPr bwMode="auto">
          <a:xfrm>
            <a:off x="7330321" y="3888988"/>
            <a:ext cx="184731" cy="39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984"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726" y="1907629"/>
            <a:ext cx="102243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</a:rPr>
              <a:t>1</a:t>
            </a:r>
            <a:r>
              <a:rPr lang="ru-RU" dirty="0">
                <a:solidFill>
                  <a:srgbClr val="660033"/>
                </a:solidFill>
              </a:rPr>
              <a:t>. </a:t>
            </a:r>
            <a:r>
              <a:rPr lang="ru-RU" dirty="0" smtClean="0">
                <a:solidFill>
                  <a:srgbClr val="660033"/>
                </a:solidFill>
              </a:rPr>
              <a:t>Принять алгоритм утверждения плана </a:t>
            </a:r>
            <a:r>
              <a:rPr lang="ru-RU" dirty="0">
                <a:solidFill>
                  <a:srgbClr val="660033"/>
                </a:solidFill>
              </a:rPr>
              <a:t>и </a:t>
            </a:r>
            <a:r>
              <a:rPr lang="ru-RU" dirty="0" smtClean="0">
                <a:solidFill>
                  <a:srgbClr val="660033"/>
                </a:solidFill>
              </a:rPr>
              <a:t>расчета </a:t>
            </a:r>
            <a:r>
              <a:rPr lang="ru-RU" dirty="0">
                <a:solidFill>
                  <a:srgbClr val="660033"/>
                </a:solidFill>
              </a:rPr>
              <a:t>учебной нагрузки </a:t>
            </a:r>
            <a:r>
              <a:rPr lang="ru-RU" dirty="0" smtClean="0">
                <a:solidFill>
                  <a:srgbClr val="660033"/>
                </a:solidFill>
              </a:rPr>
              <a:t>ЦППКП и ФПКПВ, </a:t>
            </a:r>
            <a:r>
              <a:rPr lang="ru-RU" dirty="0">
                <a:solidFill>
                  <a:srgbClr val="660033"/>
                </a:solidFill>
              </a:rPr>
              <a:t>исходя из реальной потребности преподавателей </a:t>
            </a:r>
            <a:r>
              <a:rPr lang="ru-RU" dirty="0" smtClean="0">
                <a:solidFill>
                  <a:srgbClr val="660033"/>
                </a:solidFill>
              </a:rPr>
              <a:t>(в </a:t>
            </a:r>
            <a:r>
              <a:rPr lang="ru-RU" dirty="0" err="1" smtClean="0">
                <a:solidFill>
                  <a:srgbClr val="660033"/>
                </a:solidFill>
              </a:rPr>
              <a:t>т.ч</a:t>
            </a:r>
            <a:r>
              <a:rPr lang="ru-RU" dirty="0" smtClean="0">
                <a:solidFill>
                  <a:srgbClr val="660033"/>
                </a:solidFill>
              </a:rPr>
              <a:t>. – работающих по совместительству) в </a:t>
            </a:r>
            <a:r>
              <a:rPr lang="ru-RU" dirty="0">
                <a:solidFill>
                  <a:srgbClr val="660033"/>
                </a:solidFill>
              </a:rPr>
              <a:t>повышении квалификации или в профессиональной переподготовке на текущий </a:t>
            </a:r>
            <a:r>
              <a:rPr lang="ru-RU" dirty="0" smtClean="0">
                <a:solidFill>
                  <a:srgbClr val="660033"/>
                </a:solidFill>
              </a:rPr>
              <a:t>год, согласуемый с начальником УОКО и проректором по УР КНИТУ.</a:t>
            </a:r>
            <a:endParaRPr lang="ru-RU" dirty="0">
              <a:solidFill>
                <a:srgbClr val="660033"/>
              </a:solidFill>
            </a:endParaRPr>
          </a:p>
          <a:p>
            <a:r>
              <a:rPr lang="ru-RU" dirty="0" smtClean="0">
                <a:solidFill>
                  <a:srgbClr val="660033"/>
                </a:solidFill>
              </a:rPr>
              <a:t>Отв. за подготовку проекта приказа – Кондратьев </a:t>
            </a:r>
            <a:r>
              <a:rPr lang="ru-RU" dirty="0">
                <a:solidFill>
                  <a:srgbClr val="660033"/>
                </a:solidFill>
              </a:rPr>
              <a:t>В.В</a:t>
            </a:r>
            <a:r>
              <a:rPr lang="ru-RU" dirty="0" smtClean="0">
                <a:solidFill>
                  <a:srgbClr val="660033"/>
                </a:solidFill>
              </a:rPr>
              <a:t>., </a:t>
            </a:r>
            <a:r>
              <a:rPr lang="ru-RU" dirty="0" err="1">
                <a:solidFill>
                  <a:srgbClr val="660033"/>
                </a:solidFill>
              </a:rPr>
              <a:t>Галиханов</a:t>
            </a:r>
            <a:r>
              <a:rPr lang="ru-RU" dirty="0">
                <a:solidFill>
                  <a:srgbClr val="660033"/>
                </a:solidFill>
              </a:rPr>
              <a:t> М.Ф</a:t>
            </a:r>
            <a:endParaRPr lang="ru-RU" dirty="0" smtClean="0">
              <a:solidFill>
                <a:srgbClr val="660033"/>
              </a:solidFill>
            </a:endParaRPr>
          </a:p>
          <a:p>
            <a:r>
              <a:rPr lang="ru-RU" dirty="0" smtClean="0">
                <a:solidFill>
                  <a:srgbClr val="660033"/>
                </a:solidFill>
              </a:rPr>
              <a:t>Срок – до 15.11.2019 г.</a:t>
            </a:r>
          </a:p>
          <a:p>
            <a:endParaRPr lang="ru-RU" dirty="0" smtClean="0">
              <a:solidFill>
                <a:srgbClr val="660033"/>
              </a:solidFill>
            </a:endParaRPr>
          </a:p>
          <a:p>
            <a:r>
              <a:rPr lang="ru-RU" dirty="0" smtClean="0">
                <a:solidFill>
                  <a:srgbClr val="660033"/>
                </a:solidFill>
              </a:rPr>
              <a:t>2. Утвердить алгоритм </a:t>
            </a:r>
            <a:r>
              <a:rPr lang="ru-RU" dirty="0">
                <a:solidFill>
                  <a:srgbClr val="660033"/>
                </a:solidFill>
              </a:rPr>
              <a:t>реализации программ ПК, при котором тематика и содержание программ </a:t>
            </a:r>
            <a:r>
              <a:rPr lang="ru-RU" dirty="0" smtClean="0">
                <a:solidFill>
                  <a:srgbClr val="660033"/>
                </a:solidFill>
              </a:rPr>
              <a:t>ПП и ПК определяются ЦППКП и ФПКПВ совместно </a:t>
            </a:r>
            <a:r>
              <a:rPr lang="ru-RU" dirty="0">
                <a:solidFill>
                  <a:srgbClr val="660033"/>
                </a:solidFill>
              </a:rPr>
              <a:t>с заведующими кафедрами, </a:t>
            </a:r>
            <a:r>
              <a:rPr lang="ru-RU" dirty="0" smtClean="0">
                <a:solidFill>
                  <a:srgbClr val="660033"/>
                </a:solidFill>
              </a:rPr>
              <a:t>утверждаются на </a:t>
            </a:r>
            <a:r>
              <a:rPr lang="ru-RU" dirty="0">
                <a:solidFill>
                  <a:srgbClr val="660033"/>
                </a:solidFill>
              </a:rPr>
              <a:t>Ученом Совете Института дополнительного профессионального образования </a:t>
            </a:r>
            <a:r>
              <a:rPr lang="ru-RU" dirty="0" smtClean="0">
                <a:solidFill>
                  <a:srgbClr val="660033"/>
                </a:solidFill>
              </a:rPr>
              <a:t>КНИТУ </a:t>
            </a:r>
            <a:r>
              <a:rPr lang="ru-RU" dirty="0">
                <a:solidFill>
                  <a:srgbClr val="660033"/>
                </a:solidFill>
              </a:rPr>
              <a:t>и </a:t>
            </a:r>
            <a:r>
              <a:rPr lang="ru-RU" dirty="0" smtClean="0">
                <a:solidFill>
                  <a:srgbClr val="660033"/>
                </a:solidFill>
              </a:rPr>
              <a:t>согласуются с проректором </a:t>
            </a:r>
            <a:r>
              <a:rPr lang="ru-RU" dirty="0">
                <a:solidFill>
                  <a:srgbClr val="660033"/>
                </a:solidFill>
              </a:rPr>
              <a:t>по </a:t>
            </a:r>
            <a:r>
              <a:rPr lang="ru-RU" dirty="0" smtClean="0">
                <a:solidFill>
                  <a:srgbClr val="660033"/>
                </a:solidFill>
              </a:rPr>
              <a:t>УР КНИТУ.</a:t>
            </a:r>
          </a:p>
          <a:p>
            <a:r>
              <a:rPr lang="ru-RU" dirty="0">
                <a:solidFill>
                  <a:srgbClr val="660033"/>
                </a:solidFill>
              </a:rPr>
              <a:t>Отв. за подготовку проекта приказа </a:t>
            </a:r>
            <a:r>
              <a:rPr lang="ru-RU" dirty="0" smtClean="0">
                <a:solidFill>
                  <a:srgbClr val="660033"/>
                </a:solidFill>
              </a:rPr>
              <a:t>– </a:t>
            </a:r>
            <a:r>
              <a:rPr lang="ru-RU" dirty="0" err="1" smtClean="0">
                <a:solidFill>
                  <a:srgbClr val="660033"/>
                </a:solidFill>
              </a:rPr>
              <a:t>Галиханов</a:t>
            </a:r>
            <a:r>
              <a:rPr lang="ru-RU" dirty="0" smtClean="0">
                <a:solidFill>
                  <a:srgbClr val="660033"/>
                </a:solidFill>
              </a:rPr>
              <a:t> М.Ф., </a:t>
            </a:r>
            <a:r>
              <a:rPr lang="ru-RU" dirty="0">
                <a:solidFill>
                  <a:srgbClr val="660033"/>
                </a:solidFill>
              </a:rPr>
              <a:t>Кондратьев В.В</a:t>
            </a:r>
            <a:r>
              <a:rPr lang="ru-RU" dirty="0" smtClean="0">
                <a:solidFill>
                  <a:srgbClr val="660033"/>
                </a:solidFill>
              </a:rPr>
              <a:t>..</a:t>
            </a:r>
            <a:endParaRPr lang="ru-RU" dirty="0">
              <a:solidFill>
                <a:srgbClr val="660033"/>
              </a:solidFill>
            </a:endParaRPr>
          </a:p>
          <a:p>
            <a:r>
              <a:rPr lang="ru-RU" dirty="0">
                <a:solidFill>
                  <a:srgbClr val="660033"/>
                </a:solidFill>
              </a:rPr>
              <a:t>Срок – до </a:t>
            </a:r>
            <a:r>
              <a:rPr lang="ru-RU" dirty="0" smtClean="0">
                <a:solidFill>
                  <a:srgbClr val="660033"/>
                </a:solidFill>
              </a:rPr>
              <a:t>15.11.2019 г.</a:t>
            </a:r>
            <a:endParaRPr lang="ru-RU" dirty="0">
              <a:solidFill>
                <a:srgbClr val="660033"/>
              </a:solidFill>
            </a:endParaRPr>
          </a:p>
          <a:p>
            <a:endParaRPr lang="ru-RU" dirty="0" smtClean="0">
              <a:solidFill>
                <a:srgbClr val="660033"/>
              </a:solidFill>
            </a:endParaRPr>
          </a:p>
          <a:p>
            <a:r>
              <a:rPr lang="ru-RU" dirty="0" smtClean="0">
                <a:solidFill>
                  <a:srgbClr val="660033"/>
                </a:solidFill>
              </a:rPr>
              <a:t>3. Утвердить алгоритм привлечения для </a:t>
            </a:r>
            <a:r>
              <a:rPr lang="ru-RU" dirty="0">
                <a:solidFill>
                  <a:srgbClr val="660033"/>
                </a:solidFill>
              </a:rPr>
              <a:t>реализации программ </a:t>
            </a:r>
            <a:r>
              <a:rPr lang="ru-RU" dirty="0" smtClean="0">
                <a:solidFill>
                  <a:srgbClr val="660033"/>
                </a:solidFill>
              </a:rPr>
              <a:t>ПК сторонних </a:t>
            </a:r>
            <a:r>
              <a:rPr lang="ru-RU" dirty="0">
                <a:solidFill>
                  <a:srgbClr val="660033"/>
                </a:solidFill>
              </a:rPr>
              <a:t>профильных </a:t>
            </a:r>
            <a:r>
              <a:rPr lang="ru-RU" dirty="0" smtClean="0">
                <a:solidFill>
                  <a:srgbClr val="660033"/>
                </a:solidFill>
              </a:rPr>
              <a:t>специалистов с почасовой оплатой до 3000 руб. по представлению руководителя образовательной программы с визами проректора по УР КНИТУ и проректора по Э и Ф КНИТУ.</a:t>
            </a:r>
          </a:p>
          <a:p>
            <a:r>
              <a:rPr lang="ru-RU" dirty="0">
                <a:solidFill>
                  <a:srgbClr val="660033"/>
                </a:solidFill>
              </a:rPr>
              <a:t>Отв. за подготовку проекта приказа – </a:t>
            </a:r>
            <a:r>
              <a:rPr lang="ru-RU" dirty="0" smtClean="0">
                <a:solidFill>
                  <a:srgbClr val="660033"/>
                </a:solidFill>
              </a:rPr>
              <a:t>Иванова Л.Н.</a:t>
            </a:r>
            <a:endParaRPr lang="ru-RU" dirty="0">
              <a:solidFill>
                <a:srgbClr val="660033"/>
              </a:solidFill>
            </a:endParaRPr>
          </a:p>
          <a:p>
            <a:r>
              <a:rPr lang="ru-RU" dirty="0">
                <a:solidFill>
                  <a:srgbClr val="660033"/>
                </a:solidFill>
              </a:rPr>
              <a:t>Срок – до </a:t>
            </a:r>
            <a:r>
              <a:rPr lang="ru-RU" dirty="0" smtClean="0">
                <a:solidFill>
                  <a:srgbClr val="660033"/>
                </a:solidFill>
              </a:rPr>
              <a:t>15.11.2019 г.</a:t>
            </a:r>
            <a:endParaRPr lang="ru-RU" dirty="0">
              <a:solidFill>
                <a:srgbClr val="660033"/>
              </a:solidFill>
            </a:endParaRPr>
          </a:p>
          <a:p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338" y="1187549"/>
            <a:ext cx="10152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решения Ученого совета КНИТУ  </a:t>
            </a:r>
          </a:p>
        </p:txBody>
      </p:sp>
    </p:spTree>
    <p:extLst>
      <p:ext uri="{BB962C8B-B14F-4D97-AF65-F5344CB8AC3E}">
        <p14:creationId xmlns:p14="http://schemas.microsoft.com/office/powerpoint/2010/main" xmlns="" val="41766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9701469" y="7008449"/>
            <a:ext cx="516227" cy="2374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2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8954" indent="-314982">
              <a:spcBef>
                <a:spcPct val="20000"/>
              </a:spcBef>
              <a:buFont typeface="Arial" panose="020B0604020202020204" pitchFamily="34" charset="0"/>
              <a:buChar char="–"/>
              <a:defRPr sz="3086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9929" indent="-251986">
              <a:spcBef>
                <a:spcPct val="20000"/>
              </a:spcBef>
              <a:buFont typeface="Arial" panose="020B0604020202020204" pitchFamily="34" charset="0"/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900" indent="-251986">
              <a:spcBef>
                <a:spcPct val="20000"/>
              </a:spcBef>
              <a:buFont typeface="Arial" panose="020B0604020202020204" pitchFamily="34" charset="0"/>
              <a:buChar char="–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7872" indent="-251986">
              <a:spcBef>
                <a:spcPct val="20000"/>
              </a:spcBef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BA840B-2ECD-4386-8D22-D59CF25EEEB7}" type="slidenum">
              <a:rPr lang="ru-RU" sz="1543" i="1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sz="1543" i="1">
              <a:latin typeface="Calibri" panose="020F0502020204030204" pitchFamily="34" charset="0"/>
            </a:endParaRPr>
          </a:p>
        </p:txBody>
      </p:sp>
      <p:sp>
        <p:nvSpPr>
          <p:cNvPr id="22532" name="Rectangle 14"/>
          <p:cNvSpPr>
            <a:spLocks noChangeArrowheads="1"/>
          </p:cNvSpPr>
          <p:nvPr/>
        </p:nvSpPr>
        <p:spPr bwMode="auto">
          <a:xfrm>
            <a:off x="7330321" y="3888988"/>
            <a:ext cx="184731" cy="39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984">
              <a:cs typeface="Arial" panose="020B060402020202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969642" y="1580763"/>
            <a:ext cx="4714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dirty="0">
                <a:solidFill>
                  <a:srgbClr val="660033"/>
                </a:solidFill>
              </a:rPr>
              <a:t>СПАСИБО </a:t>
            </a:r>
          </a:p>
          <a:p>
            <a:pPr algn="ctr" eaLnBrk="1" hangingPunct="1"/>
            <a:r>
              <a:rPr lang="ru-RU" altLang="ru-RU" sz="4800" dirty="0">
                <a:solidFill>
                  <a:srgbClr val="660033"/>
                </a:solidFill>
              </a:rPr>
              <a:t>ЗА </a:t>
            </a:r>
          </a:p>
          <a:p>
            <a:pPr algn="ctr" eaLnBrk="1" hangingPunct="1"/>
            <a:r>
              <a:rPr lang="ru-RU" altLang="ru-RU" sz="4800" dirty="0">
                <a:solidFill>
                  <a:srgbClr val="660033"/>
                </a:solidFill>
              </a:rPr>
              <a:t>ВНИМАНИЕ!</a:t>
            </a: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286519" y="3995799"/>
            <a:ext cx="50405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572314"/>
              </a:buClr>
              <a:buSzPct val="100000"/>
              <a:defRPr/>
            </a:pPr>
            <a:r>
              <a:rPr lang="ru-RU" sz="1600" dirty="0" err="1" smtClean="0">
                <a:solidFill>
                  <a:srgbClr val="660033"/>
                </a:solidFill>
                <a:latin typeface="+mn-lt"/>
                <a:cs typeface="Arial" charset="0"/>
              </a:rPr>
              <a:t>и.о</a:t>
            </a:r>
            <a:r>
              <a:rPr lang="ru-RU" sz="1600" dirty="0" smtClean="0">
                <a:solidFill>
                  <a:srgbClr val="660033"/>
                </a:solidFill>
                <a:latin typeface="+mn-lt"/>
                <a:cs typeface="Arial" charset="0"/>
              </a:rPr>
              <a:t>. декана </a:t>
            </a:r>
            <a:r>
              <a:rPr lang="ru-RU" sz="1600" dirty="0">
                <a:solidFill>
                  <a:srgbClr val="660033"/>
                </a:solidFill>
                <a:cs typeface="Arial" charset="0"/>
              </a:rPr>
              <a:t>ФПКПВ ИДПО КНИТУ</a:t>
            </a:r>
          </a:p>
          <a:p>
            <a:pPr algn="ctr" defTabSz="449263" eaLnBrk="1" hangingPunct="1">
              <a:buClr>
                <a:srgbClr val="572314"/>
              </a:buClr>
              <a:buSzPct val="100000"/>
              <a:buFont typeface="Corbel" pitchFamily="34" charset="0"/>
              <a:buNone/>
              <a:defRPr/>
            </a:pPr>
            <a:r>
              <a:rPr lang="ru-RU" sz="1600" dirty="0" smtClean="0">
                <a:solidFill>
                  <a:srgbClr val="660033"/>
                </a:solidFill>
                <a:latin typeface="+mn-lt"/>
                <a:cs typeface="Arial" charset="0"/>
              </a:rPr>
              <a:t>д-р</a:t>
            </a:r>
            <a:r>
              <a:rPr lang="ru-RU" sz="1600" dirty="0">
                <a:solidFill>
                  <a:srgbClr val="660033"/>
                </a:solidFill>
                <a:latin typeface="+mn-lt"/>
                <a:cs typeface="Arial" charset="0"/>
              </a:rPr>
              <a:t>. </a:t>
            </a:r>
            <a:r>
              <a:rPr lang="ru-RU" sz="1600" dirty="0" err="1">
                <a:solidFill>
                  <a:srgbClr val="660033"/>
                </a:solidFill>
                <a:latin typeface="+mn-lt"/>
                <a:cs typeface="Arial" charset="0"/>
              </a:rPr>
              <a:t>техн</a:t>
            </a:r>
            <a:r>
              <a:rPr lang="ru-RU" sz="1600" dirty="0">
                <a:solidFill>
                  <a:srgbClr val="660033"/>
                </a:solidFill>
                <a:latin typeface="+mn-lt"/>
                <a:cs typeface="Arial" charset="0"/>
              </a:rPr>
              <a:t>. наук, профессор </a:t>
            </a:r>
            <a:endParaRPr lang="ru-RU" sz="1600" dirty="0" smtClean="0">
              <a:solidFill>
                <a:srgbClr val="660033"/>
              </a:solidFill>
              <a:latin typeface="+mn-lt"/>
              <a:cs typeface="Arial" charset="0"/>
            </a:endParaRPr>
          </a:p>
          <a:p>
            <a:pPr algn="ctr" defTabSz="449263" eaLnBrk="1" hangingPunct="1">
              <a:buClr>
                <a:srgbClr val="572314"/>
              </a:buClr>
              <a:buSzPct val="100000"/>
              <a:buFont typeface="Corbel" pitchFamily="34" charset="0"/>
              <a:buNone/>
              <a:defRPr/>
            </a:pPr>
            <a:r>
              <a:rPr lang="ru-RU" sz="1600" dirty="0" err="1" smtClean="0">
                <a:solidFill>
                  <a:srgbClr val="660033"/>
                </a:solidFill>
                <a:latin typeface="+mn-lt"/>
                <a:cs typeface="Arial" charset="0"/>
              </a:rPr>
              <a:t>Галиханов</a:t>
            </a:r>
            <a:r>
              <a:rPr lang="ru-RU" sz="1600" dirty="0" smtClean="0">
                <a:solidFill>
                  <a:srgbClr val="660033"/>
                </a:solidFill>
                <a:latin typeface="+mn-lt"/>
                <a:cs typeface="Arial" charset="0"/>
              </a:rPr>
              <a:t> </a:t>
            </a:r>
            <a:r>
              <a:rPr lang="ru-RU" sz="1600" dirty="0">
                <a:solidFill>
                  <a:srgbClr val="660033"/>
                </a:solidFill>
                <a:latin typeface="+mn-lt"/>
                <a:cs typeface="Arial" charset="0"/>
              </a:rPr>
              <a:t>Мансур </a:t>
            </a:r>
            <a:r>
              <a:rPr lang="ru-RU" sz="1600" dirty="0" err="1">
                <a:solidFill>
                  <a:srgbClr val="660033"/>
                </a:solidFill>
                <a:latin typeface="+mn-lt"/>
                <a:cs typeface="Arial" charset="0"/>
              </a:rPr>
              <a:t>Флоридович</a:t>
            </a:r>
            <a:endParaRPr lang="ru-RU" sz="1600" dirty="0">
              <a:solidFill>
                <a:srgbClr val="660033"/>
              </a:solidFill>
              <a:latin typeface="+mn-lt"/>
              <a:cs typeface="Arial" charset="0"/>
            </a:endParaRPr>
          </a:p>
          <a:p>
            <a:pPr algn="ctr" defTabSz="449263" eaLnBrk="1" hangingPunct="1">
              <a:buClr>
                <a:srgbClr val="572314"/>
              </a:buClr>
              <a:buSzPct val="100000"/>
              <a:buFont typeface="Corbel" pitchFamily="34" charset="0"/>
              <a:buNone/>
              <a:defRPr/>
            </a:pPr>
            <a:r>
              <a:rPr lang="ru-RU" sz="1600" dirty="0" smtClean="0">
                <a:solidFill>
                  <a:srgbClr val="660033"/>
                </a:solidFill>
                <a:latin typeface="+mn-lt"/>
                <a:cs typeface="Arial" charset="0"/>
              </a:rPr>
              <a:t>Тел</a:t>
            </a:r>
            <a:r>
              <a:rPr lang="ru-RU" sz="1600" dirty="0">
                <a:solidFill>
                  <a:srgbClr val="660033"/>
                </a:solidFill>
                <a:latin typeface="+mn-lt"/>
                <a:cs typeface="Arial" charset="0"/>
              </a:rPr>
              <a:t>.: +7 (843) 231-40-74 (сл.), +7 (987) 298-00-09 (моб.), </a:t>
            </a:r>
          </a:p>
          <a:p>
            <a:pPr algn="ctr" defTabSz="449263" eaLnBrk="1" hangingPunct="1">
              <a:buClr>
                <a:srgbClr val="572314"/>
              </a:buClr>
              <a:buSzPct val="100000"/>
              <a:buFont typeface="Corbel" pitchFamily="34" charset="0"/>
              <a:buNone/>
              <a:defRPr/>
            </a:pPr>
            <a:r>
              <a:rPr lang="en-US" sz="1600" dirty="0">
                <a:solidFill>
                  <a:srgbClr val="660033"/>
                </a:solidFill>
                <a:latin typeface="+mn-lt"/>
                <a:cs typeface="Arial" charset="0"/>
              </a:rPr>
              <a:t>e-mail: mgalikhanov@yandex.ru</a:t>
            </a:r>
            <a:endParaRPr lang="ru-RU" sz="1600" dirty="0">
              <a:solidFill>
                <a:srgbClr val="660033"/>
              </a:solidFill>
              <a:latin typeface="+mn-lt"/>
              <a:cs typeface="Arial" charset="0"/>
            </a:endParaRPr>
          </a:p>
        </p:txBody>
      </p:sp>
      <p:sp>
        <p:nvSpPr>
          <p:cNvPr id="6" name="Заголовок 1"/>
          <p:cNvSpPr>
            <a:spLocks/>
          </p:cNvSpPr>
          <p:nvPr/>
        </p:nvSpPr>
        <p:spPr bwMode="auto">
          <a:xfrm>
            <a:off x="5417915" y="3995799"/>
            <a:ext cx="50405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 eaLnBrk="1" hangingPunct="1">
              <a:buClr>
                <a:srgbClr val="572314"/>
              </a:buClr>
              <a:buSzPct val="100000"/>
              <a:buFont typeface="Corbel" pitchFamily="34" charset="0"/>
              <a:buNone/>
              <a:defRPr/>
            </a:pPr>
            <a:endParaRPr lang="ru-RU" sz="16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sp>
        <p:nvSpPr>
          <p:cNvPr id="8" name="Заголовок 1"/>
          <p:cNvSpPr>
            <a:spLocks/>
          </p:cNvSpPr>
          <p:nvPr/>
        </p:nvSpPr>
        <p:spPr bwMode="auto">
          <a:xfrm>
            <a:off x="5570315" y="4067869"/>
            <a:ext cx="50405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 eaLnBrk="1" hangingPunct="1">
              <a:buClr>
                <a:srgbClr val="572314"/>
              </a:buClr>
              <a:buSzPct val="100000"/>
              <a:buFont typeface="Corbel" pitchFamily="34" charset="0"/>
              <a:buNone/>
              <a:defRPr/>
            </a:pPr>
            <a:r>
              <a:rPr lang="ru-RU" sz="1600" dirty="0">
                <a:solidFill>
                  <a:srgbClr val="660033"/>
                </a:solidFill>
                <a:cs typeface="Arial" charset="0"/>
              </a:rPr>
              <a:t>начальник ЦППКП ИДПО КНИТУ, </a:t>
            </a:r>
          </a:p>
          <a:p>
            <a:pPr algn="ctr" defTabSz="449263" eaLnBrk="1" hangingPunct="1">
              <a:buClr>
                <a:srgbClr val="572314"/>
              </a:buClr>
              <a:buSzPct val="100000"/>
              <a:buFont typeface="Corbel" pitchFamily="34" charset="0"/>
              <a:buNone/>
              <a:defRPr/>
            </a:pPr>
            <a:r>
              <a:rPr lang="ru-RU" sz="1600" dirty="0">
                <a:solidFill>
                  <a:srgbClr val="660033"/>
                </a:solidFill>
                <a:cs typeface="Arial" charset="0"/>
              </a:rPr>
              <a:t>д-р </a:t>
            </a:r>
            <a:r>
              <a:rPr lang="ru-RU" sz="1600" dirty="0" err="1">
                <a:solidFill>
                  <a:srgbClr val="660033"/>
                </a:solidFill>
                <a:cs typeface="Arial" charset="0"/>
              </a:rPr>
              <a:t>пед</a:t>
            </a:r>
            <a:r>
              <a:rPr lang="ru-RU" sz="1600" dirty="0">
                <a:solidFill>
                  <a:srgbClr val="660033"/>
                </a:solidFill>
                <a:cs typeface="Arial" charset="0"/>
              </a:rPr>
              <a:t>. наук, профессор </a:t>
            </a:r>
          </a:p>
          <a:p>
            <a:pPr algn="ctr" defTabSz="449263" eaLnBrk="1" hangingPunct="1">
              <a:buClr>
                <a:srgbClr val="572314"/>
              </a:buClr>
              <a:buSzPct val="100000"/>
              <a:buFont typeface="Corbel" pitchFamily="34" charset="0"/>
              <a:buNone/>
              <a:defRPr/>
            </a:pPr>
            <a:r>
              <a:rPr lang="ru-RU" sz="1600" dirty="0">
                <a:solidFill>
                  <a:srgbClr val="660033"/>
                </a:solidFill>
                <a:cs typeface="Arial" charset="0"/>
              </a:rPr>
              <a:t>Кондратьев Владимир Владимирович</a:t>
            </a:r>
          </a:p>
          <a:p>
            <a:pPr algn="ctr" defTabSz="449263" eaLnBrk="1" hangingPunct="1">
              <a:buClr>
                <a:srgbClr val="572314"/>
              </a:buClr>
              <a:buSzPct val="100000"/>
              <a:buFont typeface="Corbel" pitchFamily="34" charset="0"/>
              <a:buNone/>
              <a:defRPr/>
            </a:pPr>
            <a:r>
              <a:rPr lang="ru-RU" sz="1600" dirty="0">
                <a:solidFill>
                  <a:srgbClr val="660033"/>
                </a:solidFill>
                <a:cs typeface="Arial" charset="0"/>
              </a:rPr>
              <a:t>Тел.: +7 (843) 231-89-54 (сл.), +7 (917) 237-41-31 (моб.), </a:t>
            </a:r>
          </a:p>
          <a:p>
            <a:pPr algn="ctr" defTabSz="449263" eaLnBrk="1" hangingPunct="1">
              <a:buClr>
                <a:srgbClr val="572314"/>
              </a:buClr>
              <a:buSzPct val="100000"/>
              <a:buFont typeface="Corbel" pitchFamily="34" charset="0"/>
              <a:buNone/>
              <a:defRPr/>
            </a:pPr>
            <a:r>
              <a:rPr lang="en-US" sz="1600" dirty="0">
                <a:solidFill>
                  <a:srgbClr val="660033"/>
                </a:solidFill>
                <a:cs typeface="Arial" charset="0"/>
              </a:rPr>
              <a:t>e-mail: vvkondr@mail.ru</a:t>
            </a:r>
            <a:endParaRPr lang="ru-RU" sz="1600" dirty="0">
              <a:solidFill>
                <a:srgbClr val="660033"/>
              </a:solidFill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5" b="75000"/>
          <a:stretch>
            <a:fillRect/>
          </a:stretch>
        </p:blipFill>
        <p:spPr bwMode="auto">
          <a:xfrm>
            <a:off x="306123" y="54248"/>
            <a:ext cx="10079567" cy="89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592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9680470" y="7008449"/>
            <a:ext cx="537226" cy="2374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2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8954" indent="-314982">
              <a:spcBef>
                <a:spcPct val="20000"/>
              </a:spcBef>
              <a:buFont typeface="Arial" panose="020B0604020202020204" pitchFamily="34" charset="0"/>
              <a:buChar char="–"/>
              <a:defRPr sz="3086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9929" indent="-251986">
              <a:spcBef>
                <a:spcPct val="20000"/>
              </a:spcBef>
              <a:buFont typeface="Arial" panose="020B0604020202020204" pitchFamily="34" charset="0"/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900" indent="-251986">
              <a:spcBef>
                <a:spcPct val="20000"/>
              </a:spcBef>
              <a:buFont typeface="Arial" panose="020B0604020202020204" pitchFamily="34" charset="0"/>
              <a:buChar char="–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7872" indent="-251986">
              <a:spcBef>
                <a:spcPct val="20000"/>
              </a:spcBef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F1C6B7-0A5C-479E-8D47-2759101C8C98}" type="slidenum">
              <a:rPr lang="ru-RU" sz="1543" i="1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sz="1543" i="1">
              <a:latin typeface="Calibri" panose="020F0502020204030204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5" b="75000"/>
          <a:stretch>
            <a:fillRect/>
          </a:stretch>
        </p:blipFill>
        <p:spPr bwMode="auto">
          <a:xfrm>
            <a:off x="306123" y="54248"/>
            <a:ext cx="10079567" cy="89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4"/>
          <p:cNvSpPr>
            <a:spLocks noChangeArrowheads="1"/>
          </p:cNvSpPr>
          <p:nvPr/>
        </p:nvSpPr>
        <p:spPr bwMode="auto">
          <a:xfrm>
            <a:off x="7330321" y="3888988"/>
            <a:ext cx="184731" cy="39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984"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338" y="1835621"/>
            <a:ext cx="101523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60033"/>
                </a:solidFill>
              </a:rPr>
              <a:t>ст. 76 </a:t>
            </a:r>
            <a:endParaRPr lang="ru-RU" b="1" dirty="0" smtClean="0">
              <a:solidFill>
                <a:srgbClr val="660033"/>
              </a:solidFill>
            </a:endParaRPr>
          </a:p>
          <a:p>
            <a:r>
              <a:rPr lang="ru-RU" dirty="0" smtClean="0">
                <a:solidFill>
                  <a:srgbClr val="660033"/>
                </a:solidFill>
              </a:rPr>
              <a:t>Дополнительное </a:t>
            </a:r>
            <a:r>
              <a:rPr lang="ru-RU" dirty="0">
                <a:solidFill>
                  <a:srgbClr val="660033"/>
                </a:solidFill>
              </a:rPr>
              <a:t>профессиональное образование осуществляется посредством реализации дополнительных профессиональных программ: программ повышения квалификации и программ профессиональной переподготовки. </a:t>
            </a:r>
            <a:endParaRPr lang="ru-RU" dirty="0" smtClean="0">
              <a:solidFill>
                <a:srgbClr val="660033"/>
              </a:solidFill>
            </a:endParaRPr>
          </a:p>
          <a:p>
            <a:r>
              <a:rPr lang="ru-RU" dirty="0" smtClean="0">
                <a:solidFill>
                  <a:srgbClr val="660033"/>
                </a:solidFill>
              </a:rPr>
              <a:t>Программа </a:t>
            </a:r>
            <a:r>
              <a:rPr lang="ru-RU" dirty="0">
                <a:solidFill>
                  <a:srgbClr val="660033"/>
                </a:solidFill>
              </a:rPr>
              <a:t>повышения квалификации направлена на совершенствование и (или) получение новой компетенции, необходимой для профессиональной деятельности, и (или) повышение профессионального уровня в рамках имеющейся квалификации. </a:t>
            </a:r>
            <a:endParaRPr lang="ru-RU" dirty="0" smtClean="0">
              <a:solidFill>
                <a:srgbClr val="660033"/>
              </a:solidFill>
            </a:endParaRPr>
          </a:p>
          <a:p>
            <a:r>
              <a:rPr lang="ru-RU" dirty="0" smtClean="0">
                <a:solidFill>
                  <a:srgbClr val="660033"/>
                </a:solidFill>
              </a:rPr>
              <a:t>Программа </a:t>
            </a:r>
            <a:r>
              <a:rPr lang="ru-RU" dirty="0">
                <a:solidFill>
                  <a:srgbClr val="660033"/>
                </a:solidFill>
              </a:rPr>
              <a:t>профессиональной переподготовки направлена на получение компетенции, необходимой для выполнения нового вида профессиональной деятельности, приобретение новой квалификации</a:t>
            </a:r>
            <a:r>
              <a:rPr lang="ru-RU" dirty="0" smtClean="0">
                <a:solidFill>
                  <a:srgbClr val="660033"/>
                </a:solidFill>
              </a:rPr>
              <a:t>.</a:t>
            </a:r>
          </a:p>
          <a:p>
            <a:endParaRPr lang="ru-RU" dirty="0">
              <a:solidFill>
                <a:srgbClr val="660033"/>
              </a:solidFill>
            </a:endParaRPr>
          </a:p>
          <a:p>
            <a:r>
              <a:rPr lang="ru-RU" b="1" dirty="0" smtClean="0">
                <a:solidFill>
                  <a:srgbClr val="660033"/>
                </a:solidFill>
              </a:rPr>
              <a:t>ст</a:t>
            </a:r>
            <a:r>
              <a:rPr lang="ru-RU" b="1" dirty="0">
                <a:solidFill>
                  <a:srgbClr val="660033"/>
                </a:solidFill>
              </a:rPr>
              <a:t>. </a:t>
            </a:r>
            <a:r>
              <a:rPr lang="ru-RU" b="1" dirty="0" smtClean="0">
                <a:solidFill>
                  <a:srgbClr val="660033"/>
                </a:solidFill>
              </a:rPr>
              <a:t>47, ч.5 </a:t>
            </a:r>
          </a:p>
          <a:p>
            <a:r>
              <a:rPr lang="ru-RU" dirty="0">
                <a:solidFill>
                  <a:srgbClr val="660033"/>
                </a:solidFill>
              </a:rPr>
              <a:t>П</a:t>
            </a:r>
            <a:r>
              <a:rPr lang="ru-RU" dirty="0" smtClean="0">
                <a:solidFill>
                  <a:srgbClr val="660033"/>
                </a:solidFill>
              </a:rPr>
              <a:t>едагогические </a:t>
            </a:r>
            <a:r>
              <a:rPr lang="ru-RU" dirty="0">
                <a:solidFill>
                  <a:srgbClr val="660033"/>
                </a:solidFill>
              </a:rPr>
              <a:t>работники имеют </a:t>
            </a:r>
            <a:r>
              <a:rPr lang="ru-RU" dirty="0" smtClean="0">
                <a:solidFill>
                  <a:srgbClr val="660033"/>
                </a:solidFill>
              </a:rPr>
              <a:t>право… </a:t>
            </a:r>
            <a:r>
              <a:rPr lang="ru-RU" dirty="0">
                <a:solidFill>
                  <a:srgbClr val="660033"/>
                </a:solidFill>
              </a:rPr>
              <a:t>на дополнительное профессиональное образование по профилю педагогической деятельности не реже чем один раз в три года. Работодатель обязан обеспечить преподавателю реализацию данного права.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338" y="1301764"/>
            <a:ext cx="10152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Федеральный Закон </a:t>
            </a:r>
            <a:r>
              <a:rPr lang="ru-RU" b="1" dirty="0">
                <a:solidFill>
                  <a:srgbClr val="C00000"/>
                </a:solidFill>
              </a:rPr>
              <a:t>от 29 декабря 2012 г. №273-ФЗ «Об образовании в Российской Федерации</a:t>
            </a:r>
            <a:r>
              <a:rPr lang="ru-RU" b="1" dirty="0" smtClean="0">
                <a:solidFill>
                  <a:srgbClr val="C00000"/>
                </a:solidFill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xmlns="" val="52017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10026426" y="7164213"/>
            <a:ext cx="537226" cy="2374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2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8954" indent="-314982">
              <a:spcBef>
                <a:spcPct val="20000"/>
              </a:spcBef>
              <a:buFont typeface="Arial" panose="020B0604020202020204" pitchFamily="34" charset="0"/>
              <a:buChar char="–"/>
              <a:defRPr sz="3086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9929" indent="-251986">
              <a:spcBef>
                <a:spcPct val="20000"/>
              </a:spcBef>
              <a:buFont typeface="Arial" panose="020B0604020202020204" pitchFamily="34" charset="0"/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900" indent="-251986">
              <a:spcBef>
                <a:spcPct val="20000"/>
              </a:spcBef>
              <a:buFont typeface="Arial" panose="020B0604020202020204" pitchFamily="34" charset="0"/>
              <a:buChar char="–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7872" indent="-251986">
              <a:spcBef>
                <a:spcPct val="20000"/>
              </a:spcBef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F1C6B7-0A5C-479E-8D47-2759101C8C98}" type="slidenum">
              <a:rPr lang="ru-RU" sz="1543" i="1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sz="1543" i="1">
              <a:latin typeface="Calibri" panose="020F0502020204030204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5" b="75000"/>
          <a:stretch>
            <a:fillRect/>
          </a:stretch>
        </p:blipFill>
        <p:spPr bwMode="auto">
          <a:xfrm>
            <a:off x="306123" y="54248"/>
            <a:ext cx="10079567" cy="89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4"/>
          <p:cNvSpPr>
            <a:spLocks noChangeArrowheads="1"/>
          </p:cNvSpPr>
          <p:nvPr/>
        </p:nvSpPr>
        <p:spPr bwMode="auto">
          <a:xfrm>
            <a:off x="7330321" y="3888988"/>
            <a:ext cx="184731" cy="39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984"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338" y="1058590"/>
            <a:ext cx="10152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Профессиональный стандарт «Педагог профессионального обучения, профессионального образования и дополнительного профессионального образования». Утвержден приказом министерства труда и социальной защиты Российской Федерации от 8 сентября 2015 года № 608н.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2521709"/>
              </p:ext>
            </p:extLst>
          </p:nvPr>
        </p:nvGraphicFramePr>
        <p:xfrm>
          <a:off x="233338" y="2088861"/>
          <a:ext cx="10297144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85689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должности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Требования к  образованию и обучению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Для</a:t>
                      </a:r>
                      <a:r>
                        <a:rPr lang="ru-RU" sz="1600" baseline="0" dirty="0" smtClean="0"/>
                        <a:t> всех ППС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Высшее образование соответствует преподаваемому учебному курсу, дисциплине</a:t>
                      </a:r>
                      <a:r>
                        <a:rPr lang="ru-RU" sz="1600" baseline="0" dirty="0" smtClean="0"/>
                        <a:t> (модулю). </a:t>
                      </a:r>
                    </a:p>
                    <a:p>
                      <a:r>
                        <a:rPr lang="ru-RU" sz="1600" baseline="0" dirty="0" smtClean="0"/>
                        <a:t>При несоответствии направленности (профиля) образования преподаваемому учебному курсу, дисциплине (модулю) – опыт работы в области профессиональной деятельности, осваиваемой обучающимися, или соответствующей преподаваемому учебному курсу, дисциплине (модулю). </a:t>
                      </a:r>
                    </a:p>
                    <a:p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Обязан проходить обучение и проверке знаний и навыков в области охраны труда.</a:t>
                      </a:r>
                    </a:p>
                    <a:p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Рекомендуется обучение по дополнительным профессиональным программам по профилю педагогической деятельности не реже чем один раз в три года.</a:t>
                      </a:r>
                    </a:p>
                    <a:p>
                      <a:endParaRPr lang="ru-RU" sz="16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Доцент,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старший преподаватель, преподаватель, ассистент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Дополнительное профессиональное образование – профессиональная переподготовка, направленность (профиль) которой </a:t>
                      </a:r>
                      <a:r>
                        <a:rPr lang="ru-RU" sz="1600" dirty="0" smtClean="0"/>
                        <a:t>соответствует преподаваемому учебному курсу, дисциплине</a:t>
                      </a:r>
                      <a:r>
                        <a:rPr lang="ru-RU" sz="1600" baseline="0" dirty="0" smtClean="0"/>
                        <a:t> (модулю).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392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9680470" y="7008449"/>
            <a:ext cx="537226" cy="2374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2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8954" indent="-314982">
              <a:spcBef>
                <a:spcPct val="20000"/>
              </a:spcBef>
              <a:buFont typeface="Arial" panose="020B0604020202020204" pitchFamily="34" charset="0"/>
              <a:buChar char="–"/>
              <a:defRPr sz="3086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9929" indent="-251986">
              <a:spcBef>
                <a:spcPct val="20000"/>
              </a:spcBef>
              <a:buFont typeface="Arial" panose="020B0604020202020204" pitchFamily="34" charset="0"/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900" indent="-251986">
              <a:spcBef>
                <a:spcPct val="20000"/>
              </a:spcBef>
              <a:buFont typeface="Arial" panose="020B0604020202020204" pitchFamily="34" charset="0"/>
              <a:buChar char="–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7872" indent="-251986">
              <a:spcBef>
                <a:spcPct val="20000"/>
              </a:spcBef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F1C6B7-0A5C-479E-8D47-2759101C8C98}" type="slidenum">
              <a:rPr lang="ru-RU" sz="1543" i="1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sz="1543" i="1">
              <a:latin typeface="Calibri" panose="020F0502020204030204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5" b="75000"/>
          <a:stretch>
            <a:fillRect/>
          </a:stretch>
        </p:blipFill>
        <p:spPr bwMode="auto">
          <a:xfrm>
            <a:off x="306123" y="54248"/>
            <a:ext cx="10079567" cy="89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4"/>
          <p:cNvSpPr>
            <a:spLocks noChangeArrowheads="1"/>
          </p:cNvSpPr>
          <p:nvPr/>
        </p:nvSpPr>
        <p:spPr bwMode="auto">
          <a:xfrm>
            <a:off x="7330321" y="3888988"/>
            <a:ext cx="184731" cy="39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984"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338" y="1857663"/>
            <a:ext cx="10152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0033"/>
                </a:solidFill>
              </a:rPr>
              <a:t>2.2. Возможность продолжения образования по образовательным программам послевузовского и дополнительного профессионального образования:</a:t>
            </a:r>
          </a:p>
          <a:p>
            <a:r>
              <a:rPr lang="ru-RU" dirty="0">
                <a:solidFill>
                  <a:srgbClr val="660033"/>
                </a:solidFill>
              </a:rPr>
              <a:t>Для университета – наличие докторантуры, диссертационных советов, реализация </a:t>
            </a:r>
            <a:r>
              <a:rPr lang="ru-RU" dirty="0" smtClean="0">
                <a:solidFill>
                  <a:srgbClr val="660033"/>
                </a:solidFill>
              </a:rPr>
              <a:t>образовательных </a:t>
            </a:r>
            <a:r>
              <a:rPr lang="ru-RU" dirty="0">
                <a:solidFill>
                  <a:srgbClr val="660033"/>
                </a:solidFill>
              </a:rPr>
              <a:t>программ профессиональной переподготовки и (или) повышения квалификации руководящих работников и специалистов, научных и научно-педагогических работников.</a:t>
            </a:r>
          </a:p>
          <a:p>
            <a:r>
              <a:rPr lang="ru-RU" dirty="0">
                <a:solidFill>
                  <a:srgbClr val="660033"/>
                </a:solidFill>
              </a:rPr>
              <a:t>Среднегодовой контингент обучающихся по образовательным программам профессиональной переподготовки и (или) повышения квалификации (чел.) – не менее 50.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338" y="1301764"/>
            <a:ext cx="10152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Аккредитационные</a:t>
            </a:r>
            <a:r>
              <a:rPr lang="ru-RU" b="1" dirty="0" smtClean="0">
                <a:solidFill>
                  <a:srgbClr val="C00000"/>
                </a:solidFill>
              </a:rPr>
              <a:t> показатели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5296" y="4996635"/>
            <a:ext cx="101603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0033"/>
                </a:solidFill>
              </a:rPr>
              <a:t>ст. 8.1.1. Работодатель определяет необходимость дополнительного </a:t>
            </a:r>
            <a:r>
              <a:rPr lang="ru-RU" dirty="0" smtClean="0">
                <a:solidFill>
                  <a:srgbClr val="660033"/>
                </a:solidFill>
              </a:rPr>
              <a:t>профессионального </a:t>
            </a:r>
            <a:r>
              <a:rPr lang="ru-RU" dirty="0">
                <a:solidFill>
                  <a:srgbClr val="660033"/>
                </a:solidFill>
              </a:rPr>
              <a:t>образования кадров для нужд КНИТУ (ст.196 ТК РФ</a:t>
            </a:r>
            <a:r>
              <a:rPr lang="ru-RU" dirty="0" smtClean="0">
                <a:solidFill>
                  <a:srgbClr val="660033"/>
                </a:solidFill>
              </a:rPr>
              <a:t>).</a:t>
            </a:r>
          </a:p>
          <a:p>
            <a:endParaRPr lang="ru-RU" dirty="0" smtClean="0">
              <a:solidFill>
                <a:srgbClr val="660033"/>
              </a:solidFill>
            </a:endParaRPr>
          </a:p>
          <a:p>
            <a:r>
              <a:rPr lang="ru-RU" dirty="0" smtClean="0">
                <a:solidFill>
                  <a:srgbClr val="660033"/>
                </a:solidFill>
              </a:rPr>
              <a:t>ст. 8.2.1. Работодатель </a:t>
            </a:r>
            <a:r>
              <a:rPr lang="ru-RU" dirty="0">
                <a:solidFill>
                  <a:srgbClr val="660033"/>
                </a:solidFill>
              </a:rPr>
              <a:t>обязуется организовать повышение квалификации Работников (</a:t>
            </a:r>
            <a:r>
              <a:rPr lang="ru-RU" dirty="0" smtClean="0">
                <a:solidFill>
                  <a:srgbClr val="660033"/>
                </a:solidFill>
              </a:rPr>
              <a:t>в разрезе </a:t>
            </a:r>
            <a:r>
              <a:rPr lang="ru-RU" dirty="0">
                <a:solidFill>
                  <a:srgbClr val="660033"/>
                </a:solidFill>
              </a:rPr>
              <a:t>специальности, по профилю педагогической деятельности) не реже чем один раз в три года, по ИКТ единовременно за период работы в должности </a:t>
            </a:r>
            <a:r>
              <a:rPr lang="ru-RU" dirty="0" smtClean="0">
                <a:solidFill>
                  <a:srgbClr val="660033"/>
                </a:solidFill>
              </a:rPr>
              <a:t>педагогического </a:t>
            </a:r>
            <a:r>
              <a:rPr lang="ru-RU" dirty="0">
                <a:solidFill>
                  <a:srgbClr val="660033"/>
                </a:solidFill>
              </a:rPr>
              <a:t>работника, относящегося к ППС.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338" y="4143676"/>
            <a:ext cx="10152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Коллективный договор </a:t>
            </a:r>
            <a:r>
              <a:rPr lang="ru-RU" b="1" dirty="0">
                <a:solidFill>
                  <a:srgbClr val="C00000"/>
                </a:solidFill>
              </a:rPr>
              <a:t>по регулированию социально-трудовых отношений на 2019 - 2022 гг. между ФГБОУ ВО «КНИТУ» и работниками университета, заключенного 29.05.2019 г. </a:t>
            </a:r>
            <a:endParaRPr lang="ru-RU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16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/>
          <a:srcRect l="6019" t="6463" r="8696" b="-1156"/>
          <a:stretch/>
        </p:blipFill>
        <p:spPr>
          <a:xfrm>
            <a:off x="233338" y="3707829"/>
            <a:ext cx="4915742" cy="341122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/>
          <a:srcRect l="7116" t="7120" r="6478" b="1796"/>
          <a:stretch/>
        </p:blipFill>
        <p:spPr>
          <a:xfrm>
            <a:off x="5365104" y="3707830"/>
            <a:ext cx="5074538" cy="3343225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23807" y="1592105"/>
            <a:ext cx="101871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660033"/>
                </a:solidFill>
              </a:rPr>
              <a:t>Из доклада </a:t>
            </a:r>
            <a:r>
              <a:rPr lang="ru-RU" b="1" dirty="0" err="1" smtClean="0">
                <a:solidFill>
                  <a:srgbClr val="660033"/>
                </a:solidFill>
              </a:rPr>
              <a:t>Жозе</a:t>
            </a:r>
            <a:r>
              <a:rPr lang="ru-RU" b="1" dirty="0" smtClean="0">
                <a:solidFill>
                  <a:srgbClr val="660033"/>
                </a:solidFill>
              </a:rPr>
              <a:t> </a:t>
            </a:r>
            <a:r>
              <a:rPr lang="ru-RU" b="1" dirty="0" err="1" smtClean="0">
                <a:solidFill>
                  <a:srgbClr val="660033"/>
                </a:solidFill>
              </a:rPr>
              <a:t>Квадрадо</a:t>
            </a:r>
            <a:r>
              <a:rPr lang="ru-RU" b="1" dirty="0" smtClean="0">
                <a:solidFill>
                  <a:srgbClr val="660033"/>
                </a:solidFill>
              </a:rPr>
              <a:t> </a:t>
            </a:r>
            <a:r>
              <a:rPr lang="ru-RU" dirty="0" smtClean="0">
                <a:solidFill>
                  <a:srgbClr val="660033"/>
                </a:solidFill>
              </a:rPr>
              <a:t>(президент IFEES (2012-2014), </a:t>
            </a:r>
            <a:r>
              <a:rPr lang="ru-RU" dirty="0">
                <a:solidFill>
                  <a:srgbClr val="660033"/>
                </a:solidFill>
              </a:rPr>
              <a:t>вице-президент Европейского общества инженерного </a:t>
            </a:r>
            <a:r>
              <a:rPr lang="ru-RU" dirty="0" smtClean="0">
                <a:solidFill>
                  <a:srgbClr val="660033"/>
                </a:solidFill>
              </a:rPr>
              <a:t>образования </a:t>
            </a:r>
            <a:r>
              <a:rPr lang="ru-RU" dirty="0">
                <a:solidFill>
                  <a:srgbClr val="660033"/>
                </a:solidFill>
              </a:rPr>
              <a:t>(SEFI), профессор Высшей инженерной школы Порту (ISEP), </a:t>
            </a:r>
            <a:r>
              <a:rPr lang="ru-RU" dirty="0" smtClean="0">
                <a:solidFill>
                  <a:srgbClr val="660033"/>
                </a:solidFill>
              </a:rPr>
              <a:t>Португалия) </a:t>
            </a:r>
            <a:r>
              <a:rPr lang="ru-RU" dirty="0">
                <a:solidFill>
                  <a:srgbClr val="660033"/>
                </a:solidFill>
              </a:rPr>
              <a:t>«Инженерное образование как поддержка возможности </a:t>
            </a:r>
            <a:r>
              <a:rPr lang="ru-RU" dirty="0" smtClean="0">
                <a:solidFill>
                  <a:srgbClr val="660033"/>
                </a:solidFill>
              </a:rPr>
              <a:t>трудоустройства» на Международной сетевой </a:t>
            </a:r>
            <a:r>
              <a:rPr lang="ru-RU" dirty="0">
                <a:solidFill>
                  <a:srgbClr val="660033"/>
                </a:solidFill>
              </a:rPr>
              <a:t>конференции «Новые стандарты и технологии инженерного </a:t>
            </a:r>
            <a:r>
              <a:rPr lang="ru-RU" dirty="0" smtClean="0">
                <a:solidFill>
                  <a:srgbClr val="660033"/>
                </a:solidFill>
              </a:rPr>
              <a:t>образования - СИНЕРГИЯ-2017», г. Казань, 7.09 – 6.12. 2017 г.:</a:t>
            </a:r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5" b="75000"/>
          <a:stretch>
            <a:fillRect/>
          </a:stretch>
        </p:blipFill>
        <p:spPr bwMode="auto">
          <a:xfrm>
            <a:off x="306123" y="54248"/>
            <a:ext cx="10079567" cy="89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124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9680470" y="7008449"/>
            <a:ext cx="537226" cy="2374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2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8954" indent="-314982">
              <a:spcBef>
                <a:spcPct val="20000"/>
              </a:spcBef>
              <a:buFont typeface="Arial" panose="020B0604020202020204" pitchFamily="34" charset="0"/>
              <a:buChar char="–"/>
              <a:defRPr sz="3086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9929" indent="-251986">
              <a:spcBef>
                <a:spcPct val="20000"/>
              </a:spcBef>
              <a:buFont typeface="Arial" panose="020B0604020202020204" pitchFamily="34" charset="0"/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900" indent="-251986">
              <a:spcBef>
                <a:spcPct val="20000"/>
              </a:spcBef>
              <a:buFont typeface="Arial" panose="020B0604020202020204" pitchFamily="34" charset="0"/>
              <a:buChar char="–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7872" indent="-251986">
              <a:spcBef>
                <a:spcPct val="20000"/>
              </a:spcBef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F1C6B7-0A5C-479E-8D47-2759101C8C98}" type="slidenum">
              <a:rPr lang="ru-RU" sz="1543" i="1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sz="1543" i="1">
              <a:latin typeface="Calibri" panose="020F0502020204030204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5" b="75000"/>
          <a:stretch>
            <a:fillRect/>
          </a:stretch>
        </p:blipFill>
        <p:spPr bwMode="auto">
          <a:xfrm>
            <a:off x="306123" y="54248"/>
            <a:ext cx="10079567" cy="89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4"/>
          <p:cNvSpPr>
            <a:spLocks noChangeArrowheads="1"/>
          </p:cNvSpPr>
          <p:nvPr/>
        </p:nvSpPr>
        <p:spPr bwMode="auto">
          <a:xfrm>
            <a:off x="7330321" y="3888988"/>
            <a:ext cx="184731" cy="39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984"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2072" y="1547589"/>
            <a:ext cx="10278410" cy="5859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660033"/>
                </a:solidFill>
              </a:rPr>
              <a:t>В профиль педагогической деятельности включаются те функции и обязанности, которые </a:t>
            </a:r>
            <a:r>
              <a:rPr lang="ru-RU" b="1" dirty="0" smtClean="0">
                <a:solidFill>
                  <a:srgbClr val="660033"/>
                </a:solidFill>
              </a:rPr>
              <a:t>содержатся </a:t>
            </a:r>
            <a:r>
              <a:rPr lang="ru-RU" b="1" dirty="0">
                <a:solidFill>
                  <a:srgbClr val="660033"/>
                </a:solidFill>
              </a:rPr>
              <a:t>в квалификационных характеристиках для конкретных педагогических должностей.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rgbClr val="660033"/>
                </a:solidFill>
              </a:rPr>
              <a:t>Соответственно, по перечисленным в указанных характеристиках направлениям деятельности педагогический работник и может получать дополнительное профессиональное образование.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rgbClr val="660033"/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660033"/>
                </a:solidFill>
              </a:rPr>
              <a:t>Должностные обязанности: </a:t>
            </a:r>
            <a:endParaRPr lang="ru-RU" b="1" dirty="0" smtClean="0">
              <a:solidFill>
                <a:srgbClr val="660033"/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660033"/>
                </a:solidFill>
              </a:rPr>
              <a:t>- Ассистент - </a:t>
            </a:r>
            <a:r>
              <a:rPr lang="ru-RU" dirty="0" smtClean="0">
                <a:solidFill>
                  <a:srgbClr val="660033"/>
                </a:solidFill>
              </a:rPr>
              <a:t>участвует </a:t>
            </a:r>
            <a:r>
              <a:rPr lang="ru-RU" dirty="0">
                <a:solidFill>
                  <a:srgbClr val="660033"/>
                </a:solidFill>
              </a:rPr>
              <a:t>в научно-исследовательской работе кафедры; под </a:t>
            </a:r>
            <a:r>
              <a:rPr lang="ru-RU" dirty="0" smtClean="0">
                <a:solidFill>
                  <a:srgbClr val="660033"/>
                </a:solidFill>
              </a:rPr>
              <a:t>руководством </a:t>
            </a:r>
            <a:r>
              <a:rPr lang="ru-RU" dirty="0">
                <a:solidFill>
                  <a:srgbClr val="660033"/>
                </a:solidFill>
              </a:rPr>
              <a:t>профессора, доцента или старшего преподавателя (куратора дисциплины) принимает участие в разработке методических пособий, лабораторных работ, практических занятий, семинаров; </a:t>
            </a:r>
            <a:r>
              <a:rPr lang="ru-RU" dirty="0" smtClean="0">
                <a:solidFill>
                  <a:srgbClr val="660033"/>
                </a:solidFill>
              </a:rPr>
              <a:t>организует </a:t>
            </a:r>
            <a:r>
              <a:rPr lang="ru-RU" dirty="0">
                <a:solidFill>
                  <a:srgbClr val="660033"/>
                </a:solidFill>
              </a:rPr>
              <a:t>и планирует методическое и техническое обеспечение учебных занятий; принимает участие в воспитательной работе с </a:t>
            </a:r>
            <a:r>
              <a:rPr lang="ru-RU" dirty="0" smtClean="0">
                <a:solidFill>
                  <a:srgbClr val="660033"/>
                </a:solidFill>
              </a:rPr>
              <a:t>обучающимися;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660033"/>
                </a:solidFill>
              </a:rPr>
              <a:t>- Доцент - </a:t>
            </a:r>
            <a:r>
              <a:rPr lang="ru-RU" dirty="0" smtClean="0">
                <a:solidFill>
                  <a:srgbClr val="660033"/>
                </a:solidFill>
              </a:rPr>
              <a:t>организует</a:t>
            </a:r>
            <a:r>
              <a:rPr lang="ru-RU" dirty="0">
                <a:solidFill>
                  <a:srgbClr val="660033"/>
                </a:solidFill>
              </a:rPr>
              <a:t>, руководит и ведет </a:t>
            </a:r>
            <a:r>
              <a:rPr lang="ru-RU" dirty="0" smtClean="0">
                <a:solidFill>
                  <a:srgbClr val="660033"/>
                </a:solidFill>
              </a:rPr>
              <a:t>научно-исследовательскую </a:t>
            </a:r>
            <a:r>
              <a:rPr lang="ru-RU" dirty="0">
                <a:solidFill>
                  <a:srgbClr val="660033"/>
                </a:solidFill>
              </a:rPr>
              <a:t>работу по профилю кафедры (факультета); обеспечивает выполнение учебных планов, разработку и выполнение учебных программ; разрабатывает методическое обеспечение </a:t>
            </a:r>
            <a:r>
              <a:rPr lang="ru-RU" dirty="0" smtClean="0">
                <a:solidFill>
                  <a:srgbClr val="660033"/>
                </a:solidFill>
              </a:rPr>
              <a:t>курируемых </a:t>
            </a:r>
            <a:r>
              <a:rPr lang="ru-RU" dirty="0">
                <a:solidFill>
                  <a:srgbClr val="660033"/>
                </a:solidFill>
              </a:rPr>
              <a:t>дисциплин; принимает участие в воспитательной работе </a:t>
            </a:r>
            <a:r>
              <a:rPr lang="ru-RU" dirty="0" smtClean="0">
                <a:solidFill>
                  <a:srgbClr val="660033"/>
                </a:solidFill>
              </a:rPr>
              <a:t>обучающихся;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660033"/>
                </a:solidFill>
              </a:rPr>
              <a:t>- Профессор -</a:t>
            </a:r>
            <a:r>
              <a:rPr lang="ru-RU" dirty="0" smtClean="0">
                <a:solidFill>
                  <a:srgbClr val="660033"/>
                </a:solidFill>
              </a:rPr>
              <a:t> </a:t>
            </a:r>
            <a:r>
              <a:rPr lang="ru-RU" dirty="0">
                <a:solidFill>
                  <a:srgbClr val="660033"/>
                </a:solidFill>
              </a:rPr>
              <a:t>руководит научно-исследовательской работой по научному направлению работы кафедры; участвует в научно-методической работе кафедры по вопросам профессионального образования; принимает активное участие  в овладении педагогическим мастерством и профессиональными </a:t>
            </a:r>
            <a:r>
              <a:rPr lang="ru-RU" dirty="0" smtClean="0">
                <a:solidFill>
                  <a:srgbClr val="660033"/>
                </a:solidFill>
              </a:rPr>
              <a:t>навыками.</a:t>
            </a:r>
            <a:endParaRPr lang="ru-RU" dirty="0">
              <a:solidFill>
                <a:srgbClr val="660033"/>
              </a:solidFill>
            </a:endParaRPr>
          </a:p>
          <a:p>
            <a:pPr>
              <a:lnSpc>
                <a:spcPct val="80000"/>
              </a:lnSpc>
            </a:pPr>
            <a:endParaRPr lang="ru-RU" dirty="0">
              <a:solidFill>
                <a:srgbClr val="660033"/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660033"/>
                </a:solidFill>
              </a:rPr>
              <a:t>Д</a:t>
            </a:r>
            <a:r>
              <a:rPr lang="ru-RU" b="1" dirty="0" smtClean="0">
                <a:solidFill>
                  <a:srgbClr val="660033"/>
                </a:solidFill>
              </a:rPr>
              <a:t>олжен </a:t>
            </a:r>
            <a:r>
              <a:rPr lang="ru-RU" b="1" dirty="0">
                <a:solidFill>
                  <a:srgbClr val="660033"/>
                </a:solidFill>
              </a:rPr>
              <a:t>знать: </a:t>
            </a:r>
            <a:r>
              <a:rPr lang="ru-RU" dirty="0">
                <a:solidFill>
                  <a:srgbClr val="660033"/>
                </a:solidFill>
              </a:rPr>
              <a:t>законы и иные нормативные правовые акты Российской Федерации по вопросам высшего образования; ФГОС по соответствующим программам высшего образования, теорию и </a:t>
            </a:r>
            <a:r>
              <a:rPr lang="ru-RU" dirty="0" smtClean="0">
                <a:solidFill>
                  <a:srgbClr val="660033"/>
                </a:solidFill>
              </a:rPr>
              <a:t>методы </a:t>
            </a:r>
            <a:r>
              <a:rPr lang="ru-RU" dirty="0">
                <a:solidFill>
                  <a:srgbClr val="660033"/>
                </a:solidFill>
              </a:rPr>
              <a:t>управления образовательными системами, порядок составления учебных планов, правила </a:t>
            </a:r>
            <a:r>
              <a:rPr lang="ru-RU" dirty="0" smtClean="0">
                <a:solidFill>
                  <a:srgbClr val="660033"/>
                </a:solidFill>
              </a:rPr>
              <a:t>ведения </a:t>
            </a:r>
            <a:r>
              <a:rPr lang="ru-RU" dirty="0">
                <a:solidFill>
                  <a:srgbClr val="660033"/>
                </a:solidFill>
              </a:rPr>
              <a:t>документации по учебной работе, основы педагогики, психологии, методику </a:t>
            </a:r>
            <a:r>
              <a:rPr lang="ru-RU" dirty="0" smtClean="0">
                <a:solidFill>
                  <a:srgbClr val="660033"/>
                </a:solidFill>
              </a:rPr>
              <a:t>профессионального </a:t>
            </a:r>
            <a:r>
              <a:rPr lang="ru-RU" dirty="0">
                <a:solidFill>
                  <a:srgbClr val="660033"/>
                </a:solidFill>
              </a:rPr>
              <a:t>обучения, современные формы и методы обучения и воспитания, методы и способы </a:t>
            </a:r>
            <a:r>
              <a:rPr lang="ru-RU" dirty="0" smtClean="0">
                <a:solidFill>
                  <a:srgbClr val="660033"/>
                </a:solidFill>
              </a:rPr>
              <a:t>использования </a:t>
            </a:r>
            <a:r>
              <a:rPr lang="ru-RU" dirty="0">
                <a:solidFill>
                  <a:srgbClr val="660033"/>
                </a:solidFill>
              </a:rPr>
              <a:t>образовательных технологий, в том числе дистанционных.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2072" y="1119036"/>
            <a:ext cx="10152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Профиль </a:t>
            </a:r>
            <a:r>
              <a:rPr lang="ru-RU" b="1" dirty="0">
                <a:solidFill>
                  <a:srgbClr val="C00000"/>
                </a:solidFill>
              </a:rPr>
              <a:t>педагогической деятельности </a:t>
            </a:r>
            <a:endParaRPr lang="ru-RU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31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9680470" y="7008449"/>
            <a:ext cx="537226" cy="2374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2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8954" indent="-314982">
              <a:spcBef>
                <a:spcPct val="20000"/>
              </a:spcBef>
              <a:buFont typeface="Arial" panose="020B0604020202020204" pitchFamily="34" charset="0"/>
              <a:buChar char="–"/>
              <a:defRPr sz="3086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9929" indent="-251986">
              <a:spcBef>
                <a:spcPct val="20000"/>
              </a:spcBef>
              <a:buFont typeface="Arial" panose="020B0604020202020204" pitchFamily="34" charset="0"/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900" indent="-251986">
              <a:spcBef>
                <a:spcPct val="20000"/>
              </a:spcBef>
              <a:buFont typeface="Arial" panose="020B0604020202020204" pitchFamily="34" charset="0"/>
              <a:buChar char="–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7872" indent="-251986">
              <a:spcBef>
                <a:spcPct val="20000"/>
              </a:spcBef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F1C6B7-0A5C-479E-8D47-2759101C8C98}" type="slidenum">
              <a:rPr lang="ru-RU" sz="1543" i="1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sz="1543" i="1">
              <a:latin typeface="Calibri" panose="020F0502020204030204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5" b="75000"/>
          <a:stretch>
            <a:fillRect/>
          </a:stretch>
        </p:blipFill>
        <p:spPr bwMode="auto">
          <a:xfrm>
            <a:off x="306123" y="54248"/>
            <a:ext cx="10079567" cy="89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4"/>
          <p:cNvSpPr>
            <a:spLocks noChangeArrowheads="1"/>
          </p:cNvSpPr>
          <p:nvPr/>
        </p:nvSpPr>
        <p:spPr bwMode="auto">
          <a:xfrm>
            <a:off x="7330321" y="3888988"/>
            <a:ext cx="184731" cy="39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984"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322" y="1471282"/>
            <a:ext cx="10513168" cy="608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660033"/>
                </a:solidFill>
              </a:rPr>
              <a:t>1. Профессиональная переподготовка (в/б):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660033"/>
                </a:solidFill>
              </a:rPr>
              <a:t>- «</a:t>
            </a:r>
            <a:r>
              <a:rPr lang="ru-RU" dirty="0">
                <a:solidFill>
                  <a:srgbClr val="660033"/>
                </a:solidFill>
              </a:rPr>
              <a:t>Педагогика высшей школы»;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660033"/>
                </a:solidFill>
              </a:rPr>
              <a:t>-  </a:t>
            </a:r>
            <a:r>
              <a:rPr lang="ru-RU" dirty="0">
                <a:solidFill>
                  <a:srgbClr val="660033"/>
                </a:solidFill>
              </a:rPr>
              <a:t>«Инженерная педагогика» (для получения диплома «Международный преподаватель инженерного вуза», </a:t>
            </a:r>
            <a:r>
              <a:rPr lang="ru-RU" dirty="0" smtClean="0">
                <a:solidFill>
                  <a:srgbClr val="660033"/>
                </a:solidFill>
              </a:rPr>
              <a:t>принятая </a:t>
            </a:r>
            <a:r>
              <a:rPr lang="ru-RU" dirty="0">
                <a:solidFill>
                  <a:srgbClr val="660033"/>
                </a:solidFill>
              </a:rPr>
              <a:t>Международным обществом по инженерному образованию (IGIP));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660033"/>
                </a:solidFill>
              </a:rPr>
              <a:t>- «</a:t>
            </a:r>
            <a:r>
              <a:rPr lang="ru-RU" dirty="0">
                <a:solidFill>
                  <a:srgbClr val="660033"/>
                </a:solidFill>
              </a:rPr>
              <a:t>Преподаватель вуза по направлению</a:t>
            </a:r>
            <a:r>
              <a:rPr lang="ru-RU" dirty="0" smtClean="0">
                <a:solidFill>
                  <a:srgbClr val="660033"/>
                </a:solidFill>
              </a:rPr>
              <a:t>».</a:t>
            </a:r>
          </a:p>
          <a:p>
            <a:pPr>
              <a:lnSpc>
                <a:spcPct val="80000"/>
              </a:lnSpc>
            </a:pPr>
            <a:endParaRPr lang="ru-RU" sz="1200" b="1" dirty="0" smtClean="0">
              <a:solidFill>
                <a:srgbClr val="660033"/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660033"/>
                </a:solidFill>
              </a:rPr>
              <a:t>2. Повышение квалификации: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660033"/>
                </a:solidFill>
              </a:rPr>
              <a:t>а</a:t>
            </a:r>
            <a:r>
              <a:rPr lang="ru-RU" dirty="0">
                <a:solidFill>
                  <a:srgbClr val="660033"/>
                </a:solidFill>
              </a:rPr>
              <a:t>) </a:t>
            </a:r>
            <a:r>
              <a:rPr lang="ru-RU" i="1" dirty="0">
                <a:solidFill>
                  <a:srgbClr val="660033"/>
                </a:solidFill>
              </a:rPr>
              <a:t>по профилю преподаваемых дисциплин </a:t>
            </a:r>
            <a:r>
              <a:rPr lang="ru-RU" dirty="0">
                <a:solidFill>
                  <a:srgbClr val="660033"/>
                </a:solidFill>
              </a:rPr>
              <a:t>(«Актуальные проблемы теплоэнергетики и теплотехники», «</a:t>
            </a:r>
            <a:r>
              <a:rPr lang="ru-RU" dirty="0" smtClean="0">
                <a:solidFill>
                  <a:srgbClr val="660033"/>
                </a:solidFill>
              </a:rPr>
              <a:t>Процессы </a:t>
            </a:r>
            <a:r>
              <a:rPr lang="ru-RU" dirty="0">
                <a:solidFill>
                  <a:srgbClr val="660033"/>
                </a:solidFill>
              </a:rPr>
              <a:t>и аппараты химической технологии и пищевых производств», «Инновационные </a:t>
            </a:r>
            <a:r>
              <a:rPr lang="ru-RU" dirty="0" smtClean="0">
                <a:solidFill>
                  <a:srgbClr val="660033"/>
                </a:solidFill>
              </a:rPr>
              <a:t>информационно-коммуникационные </a:t>
            </a:r>
            <a:r>
              <a:rPr lang="ru-RU" dirty="0">
                <a:solidFill>
                  <a:srgbClr val="660033"/>
                </a:solidFill>
              </a:rPr>
              <a:t>и образовательные технологии в промышленном дизайне», «Психолого-педагогические проблемы преподавания социально-гуманитарных дисциплин», «Формирование </a:t>
            </a:r>
            <a:r>
              <a:rPr lang="ru-RU" dirty="0" err="1">
                <a:solidFill>
                  <a:srgbClr val="660033"/>
                </a:solidFill>
              </a:rPr>
              <a:t>здоровьесберегающей</a:t>
            </a:r>
            <a:r>
              <a:rPr lang="ru-RU" dirty="0">
                <a:solidFill>
                  <a:srgbClr val="660033"/>
                </a:solidFill>
              </a:rPr>
              <a:t> компетенции </a:t>
            </a:r>
            <a:r>
              <a:rPr lang="ru-RU" dirty="0" smtClean="0">
                <a:solidFill>
                  <a:srgbClr val="660033"/>
                </a:solidFill>
              </a:rPr>
              <a:t>субъектов </a:t>
            </a:r>
            <a:r>
              <a:rPr lang="ru-RU" dirty="0">
                <a:solidFill>
                  <a:srgbClr val="660033"/>
                </a:solidFill>
              </a:rPr>
              <a:t>образовательного пространства», </a:t>
            </a:r>
            <a:r>
              <a:rPr lang="ru-RU" dirty="0" smtClean="0">
                <a:solidFill>
                  <a:srgbClr val="660033"/>
                </a:solidFill>
              </a:rPr>
              <a:t>«Организация научно-исследовательской </a:t>
            </a:r>
            <a:r>
              <a:rPr lang="ru-RU" dirty="0">
                <a:solidFill>
                  <a:srgbClr val="660033"/>
                </a:solidFill>
              </a:rPr>
              <a:t>и </a:t>
            </a:r>
            <a:r>
              <a:rPr lang="ru-RU" dirty="0" smtClean="0">
                <a:solidFill>
                  <a:srgbClr val="660033"/>
                </a:solidFill>
              </a:rPr>
              <a:t>образовательной </a:t>
            </a:r>
            <a:r>
              <a:rPr lang="ru-RU" dirty="0">
                <a:solidFill>
                  <a:srgbClr val="660033"/>
                </a:solidFill>
              </a:rPr>
              <a:t>деятельности преподавателей </a:t>
            </a:r>
            <a:r>
              <a:rPr lang="ru-RU" dirty="0" smtClean="0">
                <a:solidFill>
                  <a:srgbClr val="660033"/>
                </a:solidFill>
              </a:rPr>
              <a:t>вузов в условиях цифровой экономики», </a:t>
            </a:r>
            <a:r>
              <a:rPr lang="ru-RU" dirty="0">
                <a:solidFill>
                  <a:srgbClr val="660033"/>
                </a:solidFill>
              </a:rPr>
              <a:t>«Математические методы решения задач типовых </a:t>
            </a:r>
            <a:r>
              <a:rPr lang="ru-RU" dirty="0" smtClean="0">
                <a:solidFill>
                  <a:srgbClr val="660033"/>
                </a:solidFill>
              </a:rPr>
              <a:t>процессов </a:t>
            </a:r>
            <a:r>
              <a:rPr lang="ru-RU" dirty="0">
                <a:solidFill>
                  <a:srgbClr val="660033"/>
                </a:solidFill>
              </a:rPr>
              <a:t>химической технологии с применением пакета </a:t>
            </a:r>
            <a:r>
              <a:rPr lang="ru-RU" dirty="0" err="1">
                <a:solidFill>
                  <a:srgbClr val="660033"/>
                </a:solidFill>
              </a:rPr>
              <a:t>MathCad</a:t>
            </a:r>
            <a:r>
              <a:rPr lang="ru-RU" dirty="0">
                <a:solidFill>
                  <a:srgbClr val="660033"/>
                </a:solidFill>
              </a:rPr>
              <a:t>», «Обработка данных естественнонаучных и </a:t>
            </a:r>
            <a:r>
              <a:rPr lang="ru-RU" dirty="0" smtClean="0">
                <a:solidFill>
                  <a:srgbClr val="660033"/>
                </a:solidFill>
              </a:rPr>
              <a:t>психолого-педагогических </a:t>
            </a:r>
            <a:r>
              <a:rPr lang="ru-RU" dirty="0">
                <a:solidFill>
                  <a:srgbClr val="660033"/>
                </a:solidFill>
              </a:rPr>
              <a:t>измерений с использованием пакета прикладных программ </a:t>
            </a:r>
            <a:r>
              <a:rPr lang="ru-RU" dirty="0" err="1">
                <a:solidFill>
                  <a:srgbClr val="660033"/>
                </a:solidFill>
              </a:rPr>
              <a:t>Statistica</a:t>
            </a:r>
            <a:r>
              <a:rPr lang="ru-RU" dirty="0">
                <a:solidFill>
                  <a:srgbClr val="660033"/>
                </a:solidFill>
              </a:rPr>
              <a:t> </a:t>
            </a:r>
            <a:r>
              <a:rPr lang="ru-RU" dirty="0" err="1">
                <a:solidFill>
                  <a:srgbClr val="660033"/>
                </a:solidFill>
              </a:rPr>
              <a:t>for</a:t>
            </a:r>
            <a:r>
              <a:rPr lang="ru-RU" dirty="0">
                <a:solidFill>
                  <a:srgbClr val="660033"/>
                </a:solidFill>
              </a:rPr>
              <a:t> </a:t>
            </a:r>
            <a:r>
              <a:rPr lang="ru-RU" dirty="0" err="1">
                <a:solidFill>
                  <a:srgbClr val="660033"/>
                </a:solidFill>
              </a:rPr>
              <a:t>Windows</a:t>
            </a:r>
            <a:r>
              <a:rPr lang="ru-RU" dirty="0">
                <a:solidFill>
                  <a:srgbClr val="660033"/>
                </a:solidFill>
              </a:rPr>
              <a:t>», «</a:t>
            </a:r>
            <a:r>
              <a:rPr lang="ru-RU" dirty="0" smtClean="0">
                <a:solidFill>
                  <a:srgbClr val="660033"/>
                </a:solidFill>
              </a:rPr>
              <a:t>Моделирование </a:t>
            </a:r>
            <a:r>
              <a:rPr lang="ru-RU" dirty="0">
                <a:solidFill>
                  <a:srgbClr val="660033"/>
                </a:solidFill>
              </a:rPr>
              <a:t>и исследование электронного строения и реакционной способности молекул с применением </a:t>
            </a:r>
            <a:r>
              <a:rPr lang="ru-RU" dirty="0" smtClean="0">
                <a:solidFill>
                  <a:srgbClr val="660033"/>
                </a:solidFill>
              </a:rPr>
              <a:t>программы </a:t>
            </a:r>
            <a:r>
              <a:rPr lang="ru-RU" dirty="0" err="1">
                <a:solidFill>
                  <a:srgbClr val="660033"/>
                </a:solidFill>
              </a:rPr>
              <a:t>Гауссиан</a:t>
            </a:r>
            <a:r>
              <a:rPr lang="ru-RU" dirty="0">
                <a:solidFill>
                  <a:srgbClr val="660033"/>
                </a:solidFill>
              </a:rPr>
              <a:t>», «Компьютерное моделирование гидродинамических и </a:t>
            </a:r>
            <a:r>
              <a:rPr lang="ru-RU" dirty="0" err="1">
                <a:solidFill>
                  <a:srgbClr val="660033"/>
                </a:solidFill>
              </a:rPr>
              <a:t>тепломассообменных</a:t>
            </a:r>
            <a:r>
              <a:rPr lang="ru-RU" dirty="0">
                <a:solidFill>
                  <a:srgbClr val="660033"/>
                </a:solidFill>
              </a:rPr>
              <a:t> процессов </a:t>
            </a:r>
            <a:r>
              <a:rPr lang="ru-RU" dirty="0" smtClean="0">
                <a:solidFill>
                  <a:srgbClr val="660033"/>
                </a:solidFill>
              </a:rPr>
              <a:t>химической </a:t>
            </a:r>
            <a:r>
              <a:rPr lang="ru-RU" dirty="0">
                <a:solidFill>
                  <a:srgbClr val="660033"/>
                </a:solidFill>
              </a:rPr>
              <a:t>технологии с использованием программного модуля ANSYS FLUENT», «Исследование и проектирование технологических процессов с применением моделирующей программы </a:t>
            </a:r>
            <a:r>
              <a:rPr lang="ru-RU" dirty="0" err="1">
                <a:solidFill>
                  <a:srgbClr val="660033"/>
                </a:solidFill>
              </a:rPr>
              <a:t>ChemCad</a:t>
            </a:r>
            <a:r>
              <a:rPr lang="ru-RU" dirty="0">
                <a:solidFill>
                  <a:srgbClr val="660033"/>
                </a:solidFill>
              </a:rPr>
              <a:t>», «Исследование и </a:t>
            </a:r>
            <a:r>
              <a:rPr lang="ru-RU" dirty="0" smtClean="0">
                <a:solidFill>
                  <a:srgbClr val="660033"/>
                </a:solidFill>
              </a:rPr>
              <a:t>проектирование </a:t>
            </a:r>
            <a:r>
              <a:rPr lang="ru-RU" dirty="0">
                <a:solidFill>
                  <a:srgbClr val="660033"/>
                </a:solidFill>
              </a:rPr>
              <a:t>химико-технологических процессов с применением моделирующей программы HYSYS / </a:t>
            </a:r>
            <a:r>
              <a:rPr lang="ru-RU" dirty="0" err="1">
                <a:solidFill>
                  <a:srgbClr val="660033"/>
                </a:solidFill>
              </a:rPr>
              <a:t>Unisim</a:t>
            </a:r>
            <a:r>
              <a:rPr lang="ru-RU" dirty="0">
                <a:solidFill>
                  <a:srgbClr val="660033"/>
                </a:solidFill>
              </a:rPr>
              <a:t>», «</a:t>
            </a:r>
            <a:r>
              <a:rPr lang="ru-RU" dirty="0" smtClean="0">
                <a:solidFill>
                  <a:srgbClr val="660033"/>
                </a:solidFill>
              </a:rPr>
              <a:t>Управление </a:t>
            </a:r>
            <a:r>
              <a:rPr lang="ru-RU" dirty="0">
                <a:solidFill>
                  <a:srgbClr val="660033"/>
                </a:solidFill>
              </a:rPr>
              <a:t>химико-технологическими процессами с применением распределенной системы управления CENTUM VP и системы противоаварийной защиты </a:t>
            </a:r>
            <a:r>
              <a:rPr lang="ru-RU" dirty="0" err="1">
                <a:solidFill>
                  <a:srgbClr val="660033"/>
                </a:solidFill>
              </a:rPr>
              <a:t>ProSafe</a:t>
            </a:r>
            <a:r>
              <a:rPr lang="ru-RU" dirty="0">
                <a:solidFill>
                  <a:srgbClr val="660033"/>
                </a:solidFill>
              </a:rPr>
              <a:t>-RS», «Трехмерное моделирование геометрических тел в системе </a:t>
            </a:r>
            <a:r>
              <a:rPr lang="ru-RU" dirty="0" err="1">
                <a:solidFill>
                  <a:srgbClr val="660033"/>
                </a:solidFill>
              </a:rPr>
              <a:t>AutoDesk</a:t>
            </a:r>
            <a:r>
              <a:rPr lang="ru-RU" dirty="0">
                <a:solidFill>
                  <a:srgbClr val="660033"/>
                </a:solidFill>
              </a:rPr>
              <a:t> </a:t>
            </a:r>
            <a:r>
              <a:rPr lang="ru-RU" dirty="0" err="1">
                <a:solidFill>
                  <a:srgbClr val="660033"/>
                </a:solidFill>
              </a:rPr>
              <a:t>Inventor</a:t>
            </a:r>
            <a:r>
              <a:rPr lang="ru-RU" dirty="0">
                <a:solidFill>
                  <a:srgbClr val="660033"/>
                </a:solidFill>
              </a:rPr>
              <a:t> по стандартам </a:t>
            </a:r>
            <a:r>
              <a:rPr lang="ru-RU" dirty="0" err="1">
                <a:solidFill>
                  <a:srgbClr val="660033"/>
                </a:solidFill>
              </a:rPr>
              <a:t>World</a:t>
            </a:r>
            <a:r>
              <a:rPr lang="ru-RU" dirty="0">
                <a:solidFill>
                  <a:srgbClr val="660033"/>
                </a:solidFill>
              </a:rPr>
              <a:t> </a:t>
            </a:r>
            <a:r>
              <a:rPr lang="ru-RU" dirty="0" err="1">
                <a:solidFill>
                  <a:srgbClr val="660033"/>
                </a:solidFill>
              </a:rPr>
              <a:t>Skils</a:t>
            </a:r>
            <a:r>
              <a:rPr lang="ru-RU" dirty="0">
                <a:solidFill>
                  <a:srgbClr val="660033"/>
                </a:solidFill>
              </a:rPr>
              <a:t>», «Объектно-ориентированное программирование на языке С/С++», «Создание графических объектов с применением пакета </a:t>
            </a:r>
            <a:r>
              <a:rPr lang="ru-RU" dirty="0" err="1">
                <a:solidFill>
                  <a:srgbClr val="660033"/>
                </a:solidFill>
              </a:rPr>
              <a:t>Adobe</a:t>
            </a:r>
            <a:r>
              <a:rPr lang="ru-RU" dirty="0">
                <a:solidFill>
                  <a:srgbClr val="660033"/>
                </a:solidFill>
              </a:rPr>
              <a:t> </a:t>
            </a:r>
            <a:r>
              <a:rPr lang="ru-RU" dirty="0" err="1">
                <a:solidFill>
                  <a:srgbClr val="660033"/>
                </a:solidFill>
              </a:rPr>
              <a:t>Photoshop</a:t>
            </a:r>
            <a:r>
              <a:rPr lang="ru-RU" dirty="0">
                <a:solidFill>
                  <a:srgbClr val="660033"/>
                </a:solidFill>
              </a:rPr>
              <a:t>», «Создание графических объектов с применением пакета </a:t>
            </a:r>
            <a:r>
              <a:rPr lang="ru-RU" dirty="0" err="1">
                <a:solidFill>
                  <a:srgbClr val="660033"/>
                </a:solidFill>
              </a:rPr>
              <a:t>Corel</a:t>
            </a:r>
            <a:r>
              <a:rPr lang="ru-RU" dirty="0">
                <a:solidFill>
                  <a:srgbClr val="660033"/>
                </a:solidFill>
              </a:rPr>
              <a:t> </a:t>
            </a:r>
            <a:r>
              <a:rPr lang="ru-RU" dirty="0" err="1">
                <a:solidFill>
                  <a:srgbClr val="660033"/>
                </a:solidFill>
              </a:rPr>
              <a:t>Draw</a:t>
            </a:r>
            <a:r>
              <a:rPr lang="ru-RU" dirty="0">
                <a:solidFill>
                  <a:srgbClr val="660033"/>
                </a:solidFill>
              </a:rPr>
              <a:t>»,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338" y="1044145"/>
            <a:ext cx="10152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Предлагаемые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1503292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9680470" y="7008449"/>
            <a:ext cx="537226" cy="2374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2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8954" indent="-314982">
              <a:spcBef>
                <a:spcPct val="20000"/>
              </a:spcBef>
              <a:buFont typeface="Arial" panose="020B0604020202020204" pitchFamily="34" charset="0"/>
              <a:buChar char="–"/>
              <a:defRPr sz="3086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9929" indent="-251986">
              <a:spcBef>
                <a:spcPct val="20000"/>
              </a:spcBef>
              <a:buFont typeface="Arial" panose="020B0604020202020204" pitchFamily="34" charset="0"/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900" indent="-251986">
              <a:spcBef>
                <a:spcPct val="20000"/>
              </a:spcBef>
              <a:buFont typeface="Arial" panose="020B0604020202020204" pitchFamily="34" charset="0"/>
              <a:buChar char="–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7872" indent="-251986">
              <a:spcBef>
                <a:spcPct val="20000"/>
              </a:spcBef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F1C6B7-0A5C-479E-8D47-2759101C8C98}" type="slidenum">
              <a:rPr lang="ru-RU" sz="1543" i="1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sz="1543" i="1">
              <a:latin typeface="Calibri" panose="020F0502020204030204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5" b="75000"/>
          <a:stretch>
            <a:fillRect/>
          </a:stretch>
        </p:blipFill>
        <p:spPr bwMode="auto">
          <a:xfrm>
            <a:off x="306123" y="54248"/>
            <a:ext cx="10079567" cy="89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4"/>
          <p:cNvSpPr>
            <a:spLocks noChangeArrowheads="1"/>
          </p:cNvSpPr>
          <p:nvPr/>
        </p:nvSpPr>
        <p:spPr bwMode="auto">
          <a:xfrm>
            <a:off x="7330321" y="3888988"/>
            <a:ext cx="184731" cy="39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984"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322" y="1365646"/>
            <a:ext cx="10513168" cy="630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rgbClr val="660033"/>
                </a:solidFill>
              </a:rPr>
              <a:t>«Технология проектирования обучающих программ с применением инструментальной системы DOCENS», «Технология проектирования автоматизированных педагогических тестов», «Английский язык в профессиональной деятельности», «Современные пакеты прикладных программ», «Разработка баз данных в СУБД </a:t>
            </a:r>
            <a:r>
              <a:rPr lang="ru-RU" dirty="0" err="1">
                <a:solidFill>
                  <a:srgbClr val="660033"/>
                </a:solidFill>
              </a:rPr>
              <a:t>Microsoft</a:t>
            </a:r>
            <a:r>
              <a:rPr lang="ru-RU" dirty="0">
                <a:solidFill>
                  <a:srgbClr val="660033"/>
                </a:solidFill>
              </a:rPr>
              <a:t> </a:t>
            </a:r>
            <a:r>
              <a:rPr lang="ru-RU" dirty="0" err="1">
                <a:solidFill>
                  <a:srgbClr val="660033"/>
                </a:solidFill>
              </a:rPr>
              <a:t>Access</a:t>
            </a:r>
            <a:r>
              <a:rPr lang="ru-RU" dirty="0">
                <a:solidFill>
                  <a:srgbClr val="660033"/>
                </a:solidFill>
              </a:rPr>
              <a:t> и </a:t>
            </a:r>
            <a:r>
              <a:rPr lang="ru-RU" dirty="0" err="1">
                <a:solidFill>
                  <a:srgbClr val="660033"/>
                </a:solidFill>
              </a:rPr>
              <a:t>Microsoft</a:t>
            </a:r>
            <a:r>
              <a:rPr lang="ru-RU" dirty="0">
                <a:solidFill>
                  <a:srgbClr val="660033"/>
                </a:solidFill>
              </a:rPr>
              <a:t> SQL сервис», «Технология проектирования автоматизированных анкет», «Система менеджмента безопасности пищевой продукции HACCP (ISO 22000)», «Технология меха: специальные главы»);</a:t>
            </a:r>
          </a:p>
          <a:p>
            <a:pPr>
              <a:lnSpc>
                <a:spcPct val="80000"/>
              </a:lnSpc>
            </a:pPr>
            <a:endParaRPr lang="ru-RU" sz="1200" dirty="0">
              <a:solidFill>
                <a:srgbClr val="660033"/>
              </a:solidFill>
            </a:endParaRP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rgbClr val="660033"/>
                </a:solidFill>
              </a:rPr>
              <a:t>б) </a:t>
            </a:r>
            <a:r>
              <a:rPr lang="ru-RU" i="1" dirty="0">
                <a:solidFill>
                  <a:srgbClr val="660033"/>
                </a:solidFill>
              </a:rPr>
              <a:t>по научно-исследовательской и образовательной деятельности </a:t>
            </a:r>
            <a:r>
              <a:rPr lang="ru-RU" dirty="0">
                <a:solidFill>
                  <a:srgbClr val="660033"/>
                </a:solidFill>
              </a:rPr>
              <a:t>(«Организация и обеспечение процессного управления структурным подразделением университета на основе показателей эффективности», «Проблемы </a:t>
            </a:r>
            <a:r>
              <a:rPr lang="ru-RU" dirty="0" smtClean="0">
                <a:solidFill>
                  <a:srgbClr val="660033"/>
                </a:solidFill>
              </a:rPr>
              <a:t>научно-исследовательской </a:t>
            </a:r>
            <a:r>
              <a:rPr lang="ru-RU" dirty="0">
                <a:solidFill>
                  <a:srgbClr val="660033"/>
                </a:solidFill>
              </a:rPr>
              <a:t>и образовательной деятельности научно-педагогических работников», «Современные подходы к проектированию образовательных программ на основе ФГОС 3++», «Психолого-педагогическое </a:t>
            </a:r>
            <a:r>
              <a:rPr lang="ru-RU" dirty="0" smtClean="0">
                <a:solidFill>
                  <a:srgbClr val="660033"/>
                </a:solidFill>
              </a:rPr>
              <a:t>сопровождение </a:t>
            </a:r>
            <a:r>
              <a:rPr lang="ru-RU" dirty="0">
                <a:solidFill>
                  <a:srgbClr val="660033"/>
                </a:solidFill>
              </a:rPr>
              <a:t>интегративной профессиональной деятельности научно-педагогических кадров в инновационном вузе», «Воспитательная деятельность в инновационном вузе», «Развитие творческого мышления будущих </a:t>
            </a:r>
            <a:r>
              <a:rPr lang="ru-RU" dirty="0" smtClean="0">
                <a:solidFill>
                  <a:srgbClr val="660033"/>
                </a:solidFill>
              </a:rPr>
              <a:t>инженеров </a:t>
            </a:r>
            <a:r>
              <a:rPr lang="ru-RU" dirty="0">
                <a:solidFill>
                  <a:srgbClr val="660033"/>
                </a:solidFill>
              </a:rPr>
              <a:t>в системе профессионального образования», «Педагогическое мастерство преподавателей высшей </a:t>
            </a:r>
            <a:r>
              <a:rPr lang="ru-RU" dirty="0" smtClean="0">
                <a:solidFill>
                  <a:srgbClr val="660033"/>
                </a:solidFill>
              </a:rPr>
              <a:t>школы</a:t>
            </a:r>
            <a:r>
              <a:rPr lang="ru-RU" dirty="0">
                <a:solidFill>
                  <a:srgbClr val="660033"/>
                </a:solidFill>
              </a:rPr>
              <a:t>», «Менеджмент в образовании», «Правовые основы образования», «Особенности реализации интегративного образовательного процесса для студентов-инвалидов и лиц с ограниченными возможностями здоровья»);</a:t>
            </a:r>
          </a:p>
          <a:p>
            <a:pPr>
              <a:lnSpc>
                <a:spcPct val="80000"/>
              </a:lnSpc>
            </a:pPr>
            <a:endParaRPr lang="ru-RU" sz="1200" dirty="0">
              <a:solidFill>
                <a:srgbClr val="660033"/>
              </a:solidFill>
            </a:endParaRP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rgbClr val="660033"/>
                </a:solidFill>
              </a:rPr>
              <a:t>в) </a:t>
            </a:r>
            <a:r>
              <a:rPr lang="ru-RU" i="1" dirty="0">
                <a:solidFill>
                  <a:srgbClr val="660033"/>
                </a:solidFill>
              </a:rPr>
              <a:t>по информационно-коммуникационным технологиям (ИКТ) </a:t>
            </a:r>
            <a:r>
              <a:rPr lang="ru-RU" dirty="0" smtClean="0">
                <a:solidFill>
                  <a:srgbClr val="660033"/>
                </a:solidFill>
              </a:rPr>
              <a:t>(«</a:t>
            </a:r>
            <a:r>
              <a:rPr lang="ru-RU" dirty="0">
                <a:solidFill>
                  <a:srgbClr val="660033"/>
                </a:solidFill>
              </a:rPr>
              <a:t>Разработка дистанционных образовательных курсов в информационно-коммуникационной среде MOODLE», «Инновационные и ИК образовательные </a:t>
            </a:r>
            <a:r>
              <a:rPr lang="ru-RU" dirty="0" smtClean="0">
                <a:solidFill>
                  <a:srgbClr val="660033"/>
                </a:solidFill>
              </a:rPr>
              <a:t>технологии </a:t>
            </a:r>
            <a:r>
              <a:rPr lang="ru-RU" dirty="0">
                <a:solidFill>
                  <a:srgbClr val="660033"/>
                </a:solidFill>
              </a:rPr>
              <a:t>в высшей школе», «ИКТ в профессиональной деятельности преподавателя высшей школы», «</a:t>
            </a:r>
            <a:r>
              <a:rPr lang="ru-RU" dirty="0" smtClean="0">
                <a:solidFill>
                  <a:srgbClr val="660033"/>
                </a:solidFill>
              </a:rPr>
              <a:t>Интеллектуализация </a:t>
            </a:r>
            <a:r>
              <a:rPr lang="ru-RU" dirty="0">
                <a:solidFill>
                  <a:srgbClr val="660033"/>
                </a:solidFill>
              </a:rPr>
              <a:t>профессионально-педагогической деятельности с использованием ИКТ», «Современные ИКТ в </a:t>
            </a:r>
            <a:r>
              <a:rPr lang="ru-RU" dirty="0" smtClean="0">
                <a:solidFill>
                  <a:srgbClr val="660033"/>
                </a:solidFill>
              </a:rPr>
              <a:t>образовании</a:t>
            </a:r>
            <a:r>
              <a:rPr lang="ru-RU" dirty="0">
                <a:solidFill>
                  <a:srgbClr val="660033"/>
                </a:solidFill>
              </a:rPr>
              <a:t>», «Применение ИКТ в учебном процессе и научных исследованиях», «Применение ИКТ в среде 1С в </a:t>
            </a:r>
            <a:r>
              <a:rPr lang="ru-RU" dirty="0" smtClean="0">
                <a:solidFill>
                  <a:srgbClr val="660033"/>
                </a:solidFill>
              </a:rPr>
              <a:t>образовательном </a:t>
            </a:r>
            <a:r>
              <a:rPr lang="ru-RU" dirty="0">
                <a:solidFill>
                  <a:srgbClr val="660033"/>
                </a:solidFill>
              </a:rPr>
              <a:t>процессе и научной деятельности», «ИКТ: ERP-системы и их использование образовательном </a:t>
            </a:r>
            <a:r>
              <a:rPr lang="ru-RU" dirty="0" smtClean="0">
                <a:solidFill>
                  <a:srgbClr val="660033"/>
                </a:solidFill>
              </a:rPr>
              <a:t>процессе </a:t>
            </a:r>
            <a:r>
              <a:rPr lang="ru-RU" dirty="0">
                <a:solidFill>
                  <a:srgbClr val="660033"/>
                </a:solidFill>
              </a:rPr>
              <a:t>и научной </a:t>
            </a:r>
            <a:r>
              <a:rPr lang="ru-RU" dirty="0" smtClean="0">
                <a:solidFill>
                  <a:srgbClr val="660033"/>
                </a:solidFill>
              </a:rPr>
              <a:t>деятельности», «</a:t>
            </a:r>
            <a:r>
              <a:rPr lang="ru-RU" dirty="0">
                <a:solidFill>
                  <a:srgbClr val="660033"/>
                </a:solidFill>
              </a:rPr>
              <a:t>ИКТ в высшем образовании», «ИКТ в деятельности преподавателя высшей </a:t>
            </a:r>
            <a:r>
              <a:rPr lang="ru-RU" dirty="0" smtClean="0">
                <a:solidFill>
                  <a:srgbClr val="660033"/>
                </a:solidFill>
              </a:rPr>
              <a:t>школы</a:t>
            </a:r>
            <a:r>
              <a:rPr lang="ru-RU" dirty="0">
                <a:solidFill>
                  <a:srgbClr val="660033"/>
                </a:solidFill>
              </a:rPr>
              <a:t>», «Информационно-коммуникационные ресурсы в деятельности преподавателя высшей школы»).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338" y="962233"/>
            <a:ext cx="10152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Предлагаемые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5021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9680470" y="7008449"/>
            <a:ext cx="537226" cy="2374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2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8954" indent="-314982">
              <a:spcBef>
                <a:spcPct val="20000"/>
              </a:spcBef>
              <a:buFont typeface="Arial" panose="020B0604020202020204" pitchFamily="34" charset="0"/>
              <a:buChar char="–"/>
              <a:defRPr sz="3086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9929" indent="-251986">
              <a:spcBef>
                <a:spcPct val="20000"/>
              </a:spcBef>
              <a:buFont typeface="Arial" panose="020B0604020202020204" pitchFamily="34" charset="0"/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900" indent="-251986">
              <a:spcBef>
                <a:spcPct val="20000"/>
              </a:spcBef>
              <a:buFont typeface="Arial" panose="020B0604020202020204" pitchFamily="34" charset="0"/>
              <a:buChar char="–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7872" indent="-251986">
              <a:spcBef>
                <a:spcPct val="20000"/>
              </a:spcBef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F1C6B7-0A5C-479E-8D47-2759101C8C98}" type="slidenum">
              <a:rPr lang="ru-RU" sz="1543" i="1">
                <a:solidFill>
                  <a:prstClr val="black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sz="1543" i="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5" b="75000"/>
          <a:stretch>
            <a:fillRect/>
          </a:stretch>
        </p:blipFill>
        <p:spPr bwMode="auto">
          <a:xfrm>
            <a:off x="306123" y="54248"/>
            <a:ext cx="10079567" cy="89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4"/>
          <p:cNvSpPr>
            <a:spLocks noChangeArrowheads="1"/>
          </p:cNvSpPr>
          <p:nvPr/>
        </p:nvSpPr>
        <p:spPr bwMode="auto">
          <a:xfrm>
            <a:off x="7330321" y="3888988"/>
            <a:ext cx="184731" cy="39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984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886481" y="3446766"/>
            <a:ext cx="2730500" cy="341632"/>
          </a:xfrm>
          <a:prstGeom prst="rect">
            <a:avLst/>
          </a:prstGeom>
          <a:noFill/>
          <a:ln w="95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b="1" dirty="0">
                <a:solidFill>
                  <a:srgbClr val="C00000"/>
                </a:solidFill>
              </a:rPr>
              <a:t>ЦППКП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549079" y="3779679"/>
            <a:ext cx="1687041" cy="279960"/>
          </a:xfrm>
          <a:prstGeom prst="straightConnector1">
            <a:avLst/>
          </a:prstGeom>
          <a:noFill/>
          <a:ln w="19050" cap="flat" cmpd="sng" algn="ctr">
            <a:solidFill>
              <a:srgbClr val="960000"/>
            </a:solidFill>
            <a:prstDash val="soli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>
          <a:xfrm>
            <a:off x="6234333" y="3790626"/>
            <a:ext cx="1809138" cy="224462"/>
          </a:xfrm>
          <a:prstGeom prst="straightConnector1">
            <a:avLst/>
          </a:prstGeom>
          <a:noFill/>
          <a:ln w="19050" cap="flat" cmpd="sng" algn="ctr">
            <a:solidFill>
              <a:srgbClr val="960000"/>
            </a:solidFill>
            <a:prstDash val="solid"/>
            <a:tailEnd type="arrow"/>
          </a:ln>
          <a:effectLst/>
        </p:spPr>
      </p:cxn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21370" y="4059639"/>
            <a:ext cx="3714750" cy="491160"/>
          </a:xfrm>
          <a:prstGeom prst="rect">
            <a:avLst/>
          </a:prstGeom>
          <a:noFill/>
          <a:ln w="95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600" b="1" dirty="0">
                <a:solidFill>
                  <a:srgbClr val="C00000"/>
                </a:solidFill>
              </a:rPr>
              <a:t>Кафедра инженерной педагогики и психологии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34333" y="4059639"/>
            <a:ext cx="3714750" cy="491160"/>
          </a:xfrm>
          <a:prstGeom prst="rect">
            <a:avLst/>
          </a:prstGeom>
          <a:noFill/>
          <a:ln w="95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600" b="1" dirty="0">
                <a:solidFill>
                  <a:srgbClr val="C00000"/>
                </a:solidFill>
              </a:rPr>
              <a:t>Кафедра методологии инженерной деятельности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1950641" y="4550799"/>
            <a:ext cx="598438" cy="196578"/>
          </a:xfrm>
          <a:custGeom>
            <a:avLst/>
            <a:gdLst>
              <a:gd name="T0" fmla="*/ 0 w 863"/>
              <a:gd name="T1" fmla="*/ 2147483647 h 228"/>
              <a:gd name="T2" fmla="*/ 2147483647 w 863"/>
              <a:gd name="T3" fmla="*/ 2147483647 h 228"/>
              <a:gd name="T4" fmla="*/ 2147483647 w 863"/>
              <a:gd name="T5" fmla="*/ 0 h 228"/>
              <a:gd name="T6" fmla="*/ 2147483647 w 863"/>
              <a:gd name="T7" fmla="*/ 0 h 228"/>
              <a:gd name="T8" fmla="*/ 2147483647 w 863"/>
              <a:gd name="T9" fmla="*/ 2147483647 h 228"/>
              <a:gd name="T10" fmla="*/ 2147483647 w 863"/>
              <a:gd name="T11" fmla="*/ 2147483647 h 228"/>
              <a:gd name="T12" fmla="*/ 2147483647 w 863"/>
              <a:gd name="T13" fmla="*/ 2147483647 h 228"/>
              <a:gd name="T14" fmla="*/ 0 w 863"/>
              <a:gd name="T15" fmla="*/ 2147483647 h 2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63"/>
              <a:gd name="T25" fmla="*/ 0 h 228"/>
              <a:gd name="T26" fmla="*/ 863 w 863"/>
              <a:gd name="T27" fmla="*/ 228 h 2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63" h="228">
                <a:moveTo>
                  <a:pt x="0" y="96"/>
                </a:moveTo>
                <a:lnTo>
                  <a:pt x="200" y="96"/>
                </a:lnTo>
                <a:lnTo>
                  <a:pt x="200" y="0"/>
                </a:lnTo>
                <a:lnTo>
                  <a:pt x="662" y="0"/>
                </a:lnTo>
                <a:lnTo>
                  <a:pt x="662" y="96"/>
                </a:lnTo>
                <a:lnTo>
                  <a:pt x="862" y="96"/>
                </a:lnTo>
                <a:lnTo>
                  <a:pt x="431" y="227"/>
                </a:lnTo>
                <a:lnTo>
                  <a:pt x="0" y="96"/>
                </a:lnTo>
              </a:path>
            </a:pathLst>
          </a:custGeom>
          <a:solidFill>
            <a:srgbClr val="5C0000"/>
          </a:solidFill>
          <a:ln w="12700" cap="rnd">
            <a:solidFill>
              <a:srgbClr val="68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tangle 2"/>
          <p:cNvSpPr txBox="1">
            <a:spLocks noRot="1" noChangeArrowheads="1"/>
          </p:cNvSpPr>
          <p:nvPr/>
        </p:nvSpPr>
        <p:spPr bwMode="auto">
          <a:xfrm>
            <a:off x="857796" y="4602121"/>
            <a:ext cx="93599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7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altLang="ru-RU" sz="1600" dirty="0" smtClean="0">
                <a:solidFill>
                  <a:srgbClr val="660033"/>
                </a:solidFill>
                <a:effectLst/>
              </a:rPr>
              <a:t>ОБУЧАЮЩИЕСЯ:</a:t>
            </a:r>
            <a:endParaRPr lang="ru-RU" altLang="ru-RU" sz="1600" dirty="0">
              <a:solidFill>
                <a:srgbClr val="660033"/>
              </a:solidFill>
              <a:effectLst/>
            </a:endParaRPr>
          </a:p>
          <a:p>
            <a:pPr marL="0" indent="0" algn="just" eaLnBrk="1" hangingPunct="1">
              <a:lnSpc>
                <a:spcPct val="7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altLang="ru-RU" sz="1600" dirty="0">
                <a:solidFill>
                  <a:srgbClr val="660033"/>
                </a:solidFill>
                <a:effectLst/>
              </a:rPr>
              <a:t>1) </a:t>
            </a:r>
            <a:r>
              <a:rPr lang="ru-RU" altLang="ru-RU" sz="1600" dirty="0" err="1">
                <a:solidFill>
                  <a:srgbClr val="660033"/>
                </a:solidFill>
                <a:effectLst/>
              </a:rPr>
              <a:t>бакалавриат</a:t>
            </a:r>
            <a:r>
              <a:rPr lang="ru-RU" altLang="ru-RU" sz="1600" dirty="0">
                <a:solidFill>
                  <a:srgbClr val="660033"/>
                </a:solidFill>
                <a:effectLst/>
              </a:rPr>
              <a:t>:</a:t>
            </a:r>
          </a:p>
          <a:p>
            <a:pPr marL="0" indent="0" algn="just" eaLnBrk="1" hangingPunct="1">
              <a:lnSpc>
                <a:spcPct val="7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AutoNum type="arabicParenR"/>
              <a:defRPr/>
            </a:pPr>
            <a:endParaRPr lang="ru-RU" altLang="ru-RU" sz="1600" dirty="0">
              <a:solidFill>
                <a:srgbClr val="660033"/>
              </a:solidFill>
              <a:effectLst/>
            </a:endParaRPr>
          </a:p>
          <a:p>
            <a:pPr marL="0" indent="0" algn="ctr" eaLnBrk="1" hangingPunct="1">
              <a:lnSpc>
                <a:spcPct val="7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endParaRPr lang="ru-RU" altLang="ru-RU" sz="1600" dirty="0">
              <a:solidFill>
                <a:srgbClr val="660033"/>
              </a:solidFill>
              <a:effectLst/>
            </a:endParaRPr>
          </a:p>
          <a:p>
            <a:pPr marL="0" indent="0" eaLnBrk="1" hangingPunct="1">
              <a:lnSpc>
                <a:spcPct val="7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endParaRPr lang="ru-RU" altLang="ru-RU" sz="800" dirty="0" smtClean="0">
              <a:solidFill>
                <a:srgbClr val="660033"/>
              </a:solidFill>
              <a:effectLst/>
            </a:endParaRPr>
          </a:p>
          <a:p>
            <a:pPr marL="0" indent="0" eaLnBrk="1" hangingPunct="1">
              <a:lnSpc>
                <a:spcPct val="7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altLang="ru-RU" sz="800" dirty="0" smtClean="0">
                <a:solidFill>
                  <a:srgbClr val="660033"/>
                </a:solidFill>
                <a:effectLst/>
              </a:rPr>
              <a:t> </a:t>
            </a:r>
            <a:r>
              <a:rPr lang="ru-RU" altLang="ru-RU" sz="1600" dirty="0" smtClean="0">
                <a:solidFill>
                  <a:srgbClr val="660033"/>
                </a:solidFill>
                <a:effectLst/>
              </a:rPr>
              <a:t>                                                                                            </a:t>
            </a:r>
            <a:endParaRPr lang="ru-RU" altLang="ru-RU" sz="1600" dirty="0">
              <a:solidFill>
                <a:srgbClr val="660033"/>
              </a:solidFill>
              <a:effectLst/>
            </a:endParaRPr>
          </a:p>
          <a:p>
            <a:pPr marL="0" indent="0" algn="just" eaLnBrk="1" hangingPunct="1">
              <a:lnSpc>
                <a:spcPct val="7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endParaRPr lang="ru-RU" altLang="ru-RU" sz="1600" dirty="0" smtClean="0">
              <a:solidFill>
                <a:srgbClr val="660033"/>
              </a:solidFill>
              <a:effectLst/>
            </a:endParaRPr>
          </a:p>
          <a:p>
            <a:pPr marL="0" indent="0" algn="just" eaLnBrk="1" hangingPunct="1">
              <a:lnSpc>
                <a:spcPct val="7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altLang="ru-RU" sz="1600" dirty="0" smtClean="0">
                <a:solidFill>
                  <a:srgbClr val="660033"/>
                </a:solidFill>
                <a:effectLst/>
              </a:rPr>
              <a:t>2</a:t>
            </a:r>
            <a:r>
              <a:rPr lang="ru-RU" altLang="ru-RU" sz="1600" dirty="0">
                <a:solidFill>
                  <a:srgbClr val="660033"/>
                </a:solidFill>
                <a:effectLst/>
              </a:rPr>
              <a:t>) магистратура:</a:t>
            </a:r>
          </a:p>
          <a:p>
            <a:pPr marL="0" indent="0" algn="just" eaLnBrk="1" hangingPunct="1">
              <a:lnSpc>
                <a:spcPct val="7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endParaRPr lang="ru-RU" altLang="ru-RU" sz="1600" dirty="0">
              <a:solidFill>
                <a:srgbClr val="660033"/>
              </a:solidFill>
              <a:effectLst/>
            </a:endParaRPr>
          </a:p>
          <a:p>
            <a:pPr marL="0" indent="0" algn="just" eaLnBrk="1" hangingPunct="1">
              <a:lnSpc>
                <a:spcPct val="7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endParaRPr lang="ru-RU" altLang="ru-RU" sz="1600" dirty="0" smtClean="0">
              <a:solidFill>
                <a:srgbClr val="660033"/>
              </a:solidFill>
              <a:effectLst/>
            </a:endParaRPr>
          </a:p>
          <a:p>
            <a:pPr marL="0" indent="0" algn="just" eaLnBrk="1" hangingPunct="1">
              <a:lnSpc>
                <a:spcPct val="7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endParaRPr lang="ru-RU" altLang="ru-RU" sz="1600" dirty="0" smtClean="0">
              <a:solidFill>
                <a:srgbClr val="660033"/>
              </a:solidFill>
              <a:effectLst/>
            </a:endParaRPr>
          </a:p>
          <a:p>
            <a:pPr marL="0" indent="0" algn="just" eaLnBrk="1" hangingPunct="1">
              <a:lnSpc>
                <a:spcPct val="7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altLang="ru-RU" sz="1600" dirty="0" smtClean="0">
                <a:solidFill>
                  <a:srgbClr val="660033"/>
                </a:solidFill>
                <a:effectLst/>
              </a:rPr>
              <a:t>3</a:t>
            </a:r>
            <a:r>
              <a:rPr lang="ru-RU" altLang="ru-RU" sz="1600" dirty="0">
                <a:solidFill>
                  <a:srgbClr val="660033"/>
                </a:solidFill>
                <a:effectLst/>
              </a:rPr>
              <a:t>) аспирантура:</a:t>
            </a:r>
          </a:p>
          <a:p>
            <a:pPr marL="0" indent="0" algn="just" eaLnBrk="1" hangingPunct="1">
              <a:lnSpc>
                <a:spcPct val="7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endParaRPr lang="ru-RU" altLang="ru-RU" sz="1600" dirty="0">
              <a:solidFill>
                <a:srgbClr val="660033"/>
              </a:solidFill>
              <a:effectLst/>
            </a:endParaRPr>
          </a:p>
          <a:p>
            <a:pPr marL="0" indent="0" algn="just" eaLnBrk="1" hangingPunct="1">
              <a:lnSpc>
                <a:spcPct val="7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endParaRPr lang="ru-RU" altLang="ru-RU" sz="1600" dirty="0">
              <a:solidFill>
                <a:srgbClr val="660033"/>
              </a:solidFill>
              <a:effectLst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0649036"/>
              </p:ext>
            </p:extLst>
          </p:nvPr>
        </p:nvGraphicFramePr>
        <p:xfrm>
          <a:off x="462948" y="5152361"/>
          <a:ext cx="10149596" cy="645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4798"/>
                <a:gridCol w="5074798"/>
              </a:tblGrid>
              <a:tr h="645786">
                <a:tc>
                  <a:txBody>
                    <a:bodyPr/>
                    <a:lstStyle/>
                    <a:p>
                      <a:pPr marL="0" marR="0" lvl="0" indent="0" algn="just" defTabSz="913269" rtl="0" eaLnBrk="1" fontAlgn="t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дисциплин  (психология и педагогика, управление знаниями, управление процессом обучения, инженерная психология и др.)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3269" rtl="0" eaLnBrk="1" fontAlgn="t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дисциплин (Б и Б, В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ИД, К и ЭО, КУТ, ЗИС и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патентоведение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ИОД, МИД, МНТТ,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патентоведение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и ЗИС, общая и инженерная психология)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9264648"/>
              </p:ext>
            </p:extLst>
          </p:nvPr>
        </p:nvGraphicFramePr>
        <p:xfrm>
          <a:off x="464242" y="6104926"/>
          <a:ext cx="10147008" cy="43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224"/>
                <a:gridCol w="503978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дисциплины ( ИОД, педагогика ВШ, методика преподавания…)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дисциплины (ЗИС, МНИ, ИОД, методы научно-технического творчества в химической технологии) 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3845435"/>
              </p:ext>
            </p:extLst>
          </p:nvPr>
        </p:nvGraphicFramePr>
        <p:xfrm>
          <a:off x="449362" y="6812878"/>
          <a:ext cx="10188288" cy="43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4144"/>
                <a:gridCol w="509414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дисциплин  (методология, теория и технологии проф. </a:t>
                      </a:r>
                      <a:r>
                        <a:rPr kumimoji="0" lang="ru-RU" alt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обуче-ния</a:t>
                      </a: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теория и методика  ПО и др.) 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816" marB="4581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дисциплины (инженерная педагогика, методология и </a:t>
                      </a:r>
                      <a:r>
                        <a:rPr kumimoji="0" lang="ru-RU" alt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мето</a:t>
                      </a: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-дика педагогических исследований) </a:t>
                      </a:r>
                    </a:p>
                  </a:txBody>
                  <a:tcPr marL="91433" marR="91433" marT="45816" marB="45816">
                    <a:noFill/>
                  </a:tcPr>
                </a:tc>
              </a:tr>
            </a:tbl>
          </a:graphicData>
        </a:graphic>
      </p:graphicFrame>
      <p:sp>
        <p:nvSpPr>
          <p:cNvPr id="22" name="Freeform 5"/>
          <p:cNvSpPr>
            <a:spLocks/>
          </p:cNvSpPr>
          <p:nvPr/>
        </p:nvSpPr>
        <p:spPr bwMode="auto">
          <a:xfrm>
            <a:off x="7711108" y="4550799"/>
            <a:ext cx="598438" cy="196577"/>
          </a:xfrm>
          <a:custGeom>
            <a:avLst/>
            <a:gdLst>
              <a:gd name="T0" fmla="*/ 0 w 863"/>
              <a:gd name="T1" fmla="*/ 2147483647 h 228"/>
              <a:gd name="T2" fmla="*/ 2147483647 w 863"/>
              <a:gd name="T3" fmla="*/ 2147483647 h 228"/>
              <a:gd name="T4" fmla="*/ 2147483647 w 863"/>
              <a:gd name="T5" fmla="*/ 0 h 228"/>
              <a:gd name="T6" fmla="*/ 2147483647 w 863"/>
              <a:gd name="T7" fmla="*/ 0 h 228"/>
              <a:gd name="T8" fmla="*/ 2147483647 w 863"/>
              <a:gd name="T9" fmla="*/ 2147483647 h 228"/>
              <a:gd name="T10" fmla="*/ 2147483647 w 863"/>
              <a:gd name="T11" fmla="*/ 2147483647 h 228"/>
              <a:gd name="T12" fmla="*/ 2147483647 w 863"/>
              <a:gd name="T13" fmla="*/ 2147483647 h 228"/>
              <a:gd name="T14" fmla="*/ 0 w 863"/>
              <a:gd name="T15" fmla="*/ 2147483647 h 2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63"/>
              <a:gd name="T25" fmla="*/ 0 h 228"/>
              <a:gd name="T26" fmla="*/ 863 w 863"/>
              <a:gd name="T27" fmla="*/ 228 h 2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63" h="228">
                <a:moveTo>
                  <a:pt x="0" y="96"/>
                </a:moveTo>
                <a:lnTo>
                  <a:pt x="200" y="96"/>
                </a:lnTo>
                <a:lnTo>
                  <a:pt x="200" y="0"/>
                </a:lnTo>
                <a:lnTo>
                  <a:pt x="662" y="0"/>
                </a:lnTo>
                <a:lnTo>
                  <a:pt x="662" y="96"/>
                </a:lnTo>
                <a:lnTo>
                  <a:pt x="862" y="96"/>
                </a:lnTo>
                <a:lnTo>
                  <a:pt x="431" y="227"/>
                </a:lnTo>
                <a:lnTo>
                  <a:pt x="0" y="96"/>
                </a:lnTo>
              </a:path>
            </a:pathLst>
          </a:custGeom>
          <a:solidFill>
            <a:srgbClr val="5C0000"/>
          </a:solidFill>
          <a:ln w="12700" cap="rnd">
            <a:solidFill>
              <a:srgbClr val="68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Rectangle 3"/>
          <p:cNvSpPr txBox="1">
            <a:spLocks noRot="1" noChangeArrowheads="1"/>
          </p:cNvSpPr>
          <p:nvPr/>
        </p:nvSpPr>
        <p:spPr bwMode="auto">
          <a:xfrm>
            <a:off x="89322" y="988151"/>
            <a:ext cx="10513168" cy="25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549" tIns="49773" rIns="99549" bIns="49773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None/>
              <a:tabLst>
                <a:tab pos="387131" algn="l"/>
              </a:tabLst>
              <a:defRPr/>
            </a:pPr>
            <a:r>
              <a:rPr lang="ru-RU" sz="1600" dirty="0" smtClean="0">
                <a:solidFill>
                  <a:srgbClr val="660033"/>
                </a:solidFill>
                <a:effectLst/>
              </a:rPr>
              <a:t>Штатный педагогический </a:t>
            </a:r>
            <a:r>
              <a:rPr lang="ru-RU" sz="1600" dirty="0">
                <a:solidFill>
                  <a:srgbClr val="660033"/>
                </a:solidFill>
                <a:effectLst/>
              </a:rPr>
              <a:t>состав ЦППКП и ФПКПВ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включает: </a:t>
            </a: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None/>
              <a:tabLst>
                <a:tab pos="387131" algn="l"/>
              </a:tabLst>
              <a:defRPr/>
            </a:pPr>
            <a:r>
              <a:rPr lang="ru-RU" sz="1800" b="1" dirty="0" smtClean="0">
                <a:solidFill>
                  <a:srgbClr val="A50021"/>
                </a:solidFill>
                <a:effectLst/>
              </a:rPr>
              <a:t>	9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600" dirty="0">
                <a:solidFill>
                  <a:srgbClr val="660033"/>
                </a:solidFill>
                <a:effectLst/>
              </a:rPr>
              <a:t>профессоров, докторов наук и </a:t>
            </a:r>
            <a:r>
              <a:rPr lang="ru-RU" sz="1800" b="1" dirty="0">
                <a:solidFill>
                  <a:srgbClr val="A50021"/>
                </a:solidFill>
                <a:effectLst/>
              </a:rPr>
              <a:t>14</a:t>
            </a:r>
            <a:r>
              <a:rPr lang="ru-RU" sz="1600" dirty="0">
                <a:solidFill>
                  <a:srgbClr val="002060"/>
                </a:solidFill>
                <a:effectLst/>
              </a:rPr>
              <a:t> </a:t>
            </a:r>
            <a:r>
              <a:rPr lang="ru-RU" sz="1600" dirty="0">
                <a:solidFill>
                  <a:srgbClr val="660033"/>
                </a:solidFill>
                <a:effectLst/>
              </a:rPr>
              <a:t>доцентов, кандидатов наук; </a:t>
            </a:r>
            <a:endParaRPr lang="ru-RU" sz="1600" dirty="0" smtClean="0">
              <a:solidFill>
                <a:srgbClr val="660033"/>
              </a:solidFill>
              <a:effectLst/>
            </a:endParaRP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None/>
              <a:tabLst>
                <a:tab pos="387131" algn="l"/>
              </a:tabLst>
              <a:defRPr/>
            </a:pPr>
            <a:r>
              <a:rPr lang="ru-RU" sz="1800" b="1" dirty="0" smtClean="0">
                <a:solidFill>
                  <a:srgbClr val="A50021"/>
                </a:solidFill>
                <a:effectLst/>
              </a:rPr>
              <a:t>	8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600" dirty="0">
                <a:solidFill>
                  <a:srgbClr val="660033"/>
                </a:solidFill>
                <a:effectLst/>
              </a:rPr>
              <a:t>членов диссертационного совета КНИТУ Д 212.080.04; </a:t>
            </a:r>
            <a:endParaRPr lang="ru-RU" sz="1600" dirty="0" smtClean="0">
              <a:solidFill>
                <a:srgbClr val="660033"/>
              </a:solidFill>
              <a:effectLst/>
            </a:endParaRP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None/>
              <a:tabLst>
                <a:tab pos="387131" algn="l"/>
              </a:tabLst>
              <a:defRPr/>
            </a:pPr>
            <a:r>
              <a:rPr lang="ru-RU" sz="1800" b="1" dirty="0" smtClean="0">
                <a:solidFill>
                  <a:srgbClr val="A50021"/>
                </a:solidFill>
                <a:effectLst/>
              </a:rPr>
              <a:t>	5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Лауреатов четырех Премий </a:t>
            </a:r>
            <a:r>
              <a:rPr lang="ru-RU" sz="1600" dirty="0">
                <a:solidFill>
                  <a:srgbClr val="660033"/>
                </a:solidFill>
                <a:effectLst/>
              </a:rPr>
              <a:t>Правительства Российской Федерации в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области образования</a:t>
            </a:r>
            <a:r>
              <a:rPr lang="ru-RU" sz="1600" dirty="0">
                <a:solidFill>
                  <a:srgbClr val="660033"/>
                </a:solidFill>
                <a:effectLst/>
              </a:rPr>
              <a:t>;</a:t>
            </a:r>
            <a:endParaRPr lang="ru-RU" sz="1600" dirty="0" smtClean="0">
              <a:solidFill>
                <a:srgbClr val="660033"/>
              </a:solidFill>
              <a:effectLst/>
            </a:endParaRP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None/>
              <a:tabLst>
                <a:tab pos="387131" algn="l"/>
              </a:tabLst>
              <a:defRPr/>
            </a:pPr>
            <a:r>
              <a:rPr lang="ru-RU" sz="1800" b="1" dirty="0" smtClean="0">
                <a:solidFill>
                  <a:srgbClr val="A50021"/>
                </a:solidFill>
                <a:effectLst/>
              </a:rPr>
              <a:t>	1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заслуженного </a:t>
            </a:r>
            <a:r>
              <a:rPr lang="ru-RU" sz="1600" dirty="0">
                <a:solidFill>
                  <a:srgbClr val="660033"/>
                </a:solidFill>
                <a:effectLst/>
              </a:rPr>
              <a:t>деятеля науки Республики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Татарстан;</a:t>
            </a: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None/>
              <a:tabLst>
                <a:tab pos="387131" algn="l"/>
              </a:tabLst>
              <a:defRPr/>
            </a:pPr>
            <a:r>
              <a:rPr lang="ru-RU" sz="1800" b="1" dirty="0" smtClean="0">
                <a:solidFill>
                  <a:srgbClr val="A50021"/>
                </a:solidFill>
                <a:effectLst/>
              </a:rPr>
              <a:t>	1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заслуженного </a:t>
            </a:r>
            <a:r>
              <a:rPr lang="ru-RU" sz="1600" dirty="0">
                <a:solidFill>
                  <a:srgbClr val="660033"/>
                </a:solidFill>
                <a:effectLst/>
              </a:rPr>
              <a:t>учителя школы Республики Татарстан; </a:t>
            </a:r>
            <a:endParaRPr lang="ru-RU" sz="1600" dirty="0" smtClean="0">
              <a:solidFill>
                <a:srgbClr val="660033"/>
              </a:solidFill>
              <a:effectLst/>
            </a:endParaRP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None/>
              <a:tabLst>
                <a:tab pos="387131" algn="l"/>
              </a:tabLst>
              <a:defRPr/>
            </a:pPr>
            <a:r>
              <a:rPr lang="ru-RU" sz="1800" b="1" dirty="0" smtClean="0">
                <a:solidFill>
                  <a:srgbClr val="A50021"/>
                </a:solidFill>
                <a:effectLst/>
              </a:rPr>
              <a:t>	5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членов </a:t>
            </a:r>
            <a:r>
              <a:rPr lang="ru-RU" sz="1600" dirty="0">
                <a:solidFill>
                  <a:srgbClr val="660033"/>
                </a:solidFill>
                <a:effectLst/>
              </a:rPr>
              <a:t>редколлегий научных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журналов</a:t>
            </a:r>
            <a:r>
              <a:rPr lang="ru-RU" sz="1600" dirty="0">
                <a:solidFill>
                  <a:srgbClr val="660033"/>
                </a:solidFill>
                <a:effectLst/>
              </a:rPr>
              <a:t>, входящих в перечень ВАК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(5 журналов) </a:t>
            </a:r>
            <a:r>
              <a:rPr lang="ru-RU" sz="1600" dirty="0">
                <a:solidFill>
                  <a:srgbClr val="660033"/>
                </a:solidFill>
                <a:effectLst/>
              </a:rPr>
              <a:t>и </a:t>
            </a:r>
            <a:r>
              <a:rPr lang="ru-RU" sz="1600" dirty="0" err="1">
                <a:solidFill>
                  <a:srgbClr val="660033"/>
                </a:solidFill>
                <a:effectLst/>
              </a:rPr>
              <a:t>Scopus</a:t>
            </a:r>
            <a:r>
              <a:rPr lang="ru-RU" sz="1600" dirty="0">
                <a:solidFill>
                  <a:srgbClr val="660033"/>
                </a:solidFill>
                <a:effectLst/>
              </a:rPr>
              <a:t> (1 журнал); </a:t>
            </a:r>
            <a:endParaRPr lang="ru-RU" sz="1600" dirty="0" smtClean="0">
              <a:solidFill>
                <a:srgbClr val="660033"/>
              </a:solidFill>
              <a:effectLst/>
            </a:endParaRP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None/>
              <a:tabLst>
                <a:tab pos="387131" algn="l"/>
              </a:tabLst>
              <a:defRPr/>
            </a:pPr>
            <a:r>
              <a:rPr lang="ru-RU" sz="1800" b="1" dirty="0" smtClean="0">
                <a:solidFill>
                  <a:srgbClr val="A50021"/>
                </a:solidFill>
                <a:effectLst/>
              </a:rPr>
              <a:t>	4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600" dirty="0">
                <a:solidFill>
                  <a:srgbClr val="660033"/>
                </a:solidFill>
                <a:effectLst/>
              </a:rPr>
              <a:t>преподавателя выполняют научный проект </a:t>
            </a:r>
            <a:r>
              <a:rPr lang="ru-RU" sz="1600" dirty="0" err="1">
                <a:solidFill>
                  <a:srgbClr val="660033"/>
                </a:solidFill>
                <a:effectLst/>
              </a:rPr>
              <a:t>Эразмус</a:t>
            </a:r>
            <a:r>
              <a:rPr lang="ru-RU" sz="1600" dirty="0">
                <a:solidFill>
                  <a:srgbClr val="660033"/>
                </a:solidFill>
                <a:effectLst/>
              </a:rPr>
              <a:t>+/ ENTER (тема Г03-10-19) с объемом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финансирования </a:t>
            </a: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None/>
              <a:tabLst>
                <a:tab pos="387131" algn="l"/>
              </a:tabLst>
              <a:defRPr/>
            </a:pPr>
            <a:r>
              <a:rPr lang="ru-RU" sz="1600" dirty="0">
                <a:solidFill>
                  <a:srgbClr val="660033"/>
                </a:solidFill>
                <a:effectLst/>
              </a:rPr>
              <a:t> </a:t>
            </a:r>
            <a:r>
              <a:rPr lang="ru-RU" sz="1600" dirty="0" smtClean="0">
                <a:solidFill>
                  <a:srgbClr val="660033"/>
                </a:solidFill>
                <a:effectLst/>
              </a:rPr>
              <a:t>            более </a:t>
            </a:r>
            <a:r>
              <a:rPr lang="ru-RU" sz="1600" dirty="0">
                <a:solidFill>
                  <a:srgbClr val="660033"/>
                </a:solidFill>
                <a:effectLst/>
              </a:rPr>
              <a:t>5 млн. руб. на три года; </a:t>
            </a:r>
            <a:endParaRPr lang="ru-RU" sz="1600" dirty="0" smtClean="0">
              <a:solidFill>
                <a:srgbClr val="660033"/>
              </a:solidFill>
              <a:effectLst/>
            </a:endParaRP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None/>
              <a:tabLst>
                <a:tab pos="387131" algn="l"/>
              </a:tabLst>
              <a:defRPr/>
            </a:pPr>
            <a:r>
              <a:rPr lang="ru-RU" sz="1800" b="1" dirty="0" smtClean="0">
                <a:solidFill>
                  <a:srgbClr val="A50021"/>
                </a:solidFill>
                <a:effectLst/>
              </a:rPr>
              <a:t>	16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600" dirty="0">
                <a:solidFill>
                  <a:srgbClr val="660033"/>
                </a:solidFill>
                <a:effectLst/>
              </a:rPr>
              <a:t>преподавателей имеют диплом IGIP «Международный преподаватель инженерного вуза»; </a:t>
            </a:r>
            <a:endParaRPr lang="ru-RU" sz="1600" dirty="0" smtClean="0">
              <a:solidFill>
                <a:srgbClr val="660033"/>
              </a:solidFill>
              <a:effectLst/>
            </a:endParaRP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None/>
              <a:tabLst>
                <a:tab pos="387131" algn="l"/>
              </a:tabLst>
              <a:defRPr/>
            </a:pPr>
            <a:r>
              <a:rPr lang="ru-RU" sz="1600" dirty="0" smtClean="0">
                <a:solidFill>
                  <a:srgbClr val="660033"/>
                </a:solidFill>
                <a:effectLst/>
              </a:rPr>
              <a:t>	Многие преподаватели награждены государственными </a:t>
            </a:r>
            <a:r>
              <a:rPr lang="ru-RU" sz="1600" dirty="0">
                <a:solidFill>
                  <a:srgbClr val="660033"/>
                </a:solidFill>
                <a:effectLst/>
              </a:rPr>
              <a:t>наградами и почетными грамотами министерств РФ и РТ. </a:t>
            </a:r>
            <a:endParaRPr lang="ru-RU" sz="1600" dirty="0" smtClean="0">
              <a:solidFill>
                <a:srgbClr val="660033"/>
              </a:solidFill>
              <a:effectLst/>
            </a:endParaRP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None/>
              <a:tabLst>
                <a:tab pos="387131" algn="l"/>
              </a:tabLst>
              <a:defRPr/>
            </a:pPr>
            <a:endParaRPr lang="ru-RU" sz="1600" dirty="0">
              <a:solidFill>
                <a:srgbClr val="002060"/>
              </a:solidFill>
              <a:effectLst/>
            </a:endParaRP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87131" algn="l"/>
              </a:tabLst>
              <a:defRPr/>
            </a:pPr>
            <a:endParaRPr lang="ru-RU" sz="1600" dirty="0">
              <a:solidFill>
                <a:srgbClr val="002060"/>
              </a:solidFill>
              <a:effectLst/>
            </a:endParaRPr>
          </a:p>
          <a:p>
            <a:pPr marL="0" lvl="0" indent="0" algn="just" defTabSz="995507" eaLnBrk="1" hangingPunct="1">
              <a:lnSpc>
                <a:spcPct val="80000"/>
              </a:lnSpc>
              <a:spcBef>
                <a:spcPct val="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87131" algn="l"/>
              </a:tabLst>
              <a:defRPr/>
            </a:pPr>
            <a:endParaRPr lang="ru-RU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1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2182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3490</TotalTime>
  <Words>2701</Words>
  <Application>Microsoft Office PowerPoint</Application>
  <PresentationFormat>Произвольный</PresentationFormat>
  <Paragraphs>178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КНИТУ-Презентация-2017_.cdr</dc:title>
  <dc:creator>Design</dc:creator>
  <cp:lastModifiedBy>KNITU2017</cp:lastModifiedBy>
  <cp:revision>512</cp:revision>
  <cp:lastPrinted>2018-01-11T11:57:30Z</cp:lastPrinted>
  <dcterms:modified xsi:type="dcterms:W3CDTF">2019-10-25T06:04:26Z</dcterms:modified>
</cp:coreProperties>
</file>