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971" autoAdjust="0"/>
  </p:normalViewPr>
  <p:slideViewPr>
    <p:cSldViewPr snapToGrid="0">
      <p:cViewPr varScale="1">
        <p:scale>
          <a:sx n="59" d="100"/>
          <a:sy n="59" d="100"/>
        </p:scale>
        <p:origin x="-96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68A7-F267-4471-A2A8-2A85F313AD6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6F5E-9983-410A-8B76-613D28186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7063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68A7-F267-4471-A2A8-2A85F313AD6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6F5E-9983-410A-8B76-613D28186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8927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68A7-F267-4471-A2A8-2A85F313AD6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6F5E-9983-410A-8B76-613D28186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8782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68A7-F267-4471-A2A8-2A85F313AD6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6F5E-9983-410A-8B76-613D28186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5704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68A7-F267-4471-A2A8-2A85F313AD6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6F5E-9983-410A-8B76-613D28186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680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68A7-F267-4471-A2A8-2A85F313AD6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6F5E-9983-410A-8B76-613D28186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104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68A7-F267-4471-A2A8-2A85F313AD6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6F5E-9983-410A-8B76-613D28186B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04598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68A7-F267-4471-A2A8-2A85F313AD6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6F5E-9983-410A-8B76-613D28186B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698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68A7-F267-4471-A2A8-2A85F313AD6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6F5E-9983-410A-8B76-613D28186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3318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68A7-F267-4471-A2A8-2A85F313AD6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6F5E-9983-410A-8B76-613D28186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5591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68A7-F267-4471-A2A8-2A85F313AD6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6F5E-9983-410A-8B76-613D28186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2214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79C68A7-F267-4471-A2A8-2A85F313AD6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36F5E-9983-410A-8B76-613D28186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918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772" y="365760"/>
            <a:ext cx="11737075" cy="214542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системно-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 с учетом предметного содержания, типа учебного занятия, уровня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УДД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4509" y="2661315"/>
            <a:ext cx="11126338" cy="3754234"/>
          </a:xfrm>
        </p:spPr>
        <p:txBody>
          <a:bodyPr/>
          <a:lstStyle/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Нуртдинова Э.Ф., 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химии 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Шугуровская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 </a:t>
            </a:r>
          </a:p>
          <a:p>
            <a:pPr marL="0" indent="0" algn="r">
              <a:buNone/>
            </a:pP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им.В.П.Чкалова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 «ЛМР» РТ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841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2830"/>
            <a:ext cx="12050973" cy="92804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7.Рефлексия учебной деятельности.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716" y="682388"/>
            <a:ext cx="11750723" cy="5977719"/>
          </a:xfrm>
        </p:spPr>
        <p:txBody>
          <a:bodyPr/>
          <a:lstStyle/>
          <a:p>
            <a:pPr marL="0" indent="0">
              <a:lnSpc>
                <a:spcPct val="115000"/>
              </a:lnSpc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-Какую тему мы сегодня с вами подробно рассмотрели?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Какова была цель вашей деятельности?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Что вы сегодня узнали нового?                         </a:t>
            </a:r>
            <a:endParaRPr lang="en-US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Достигли целей урока? </a:t>
            </a:r>
            <a:endParaRPr lang="en-US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вызвало особые затруднения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Выберите уровень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усвоенности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сегодняшнего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оцените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свою работу на уроке с помощью смайлика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48472099"/>
              </p:ext>
            </p:extLst>
          </p:nvPr>
        </p:nvGraphicFramePr>
        <p:xfrm>
          <a:off x="504968" y="4981433"/>
          <a:ext cx="10563366" cy="1678674"/>
        </p:xfrm>
        <a:graphic>
          <a:graphicData uri="http://schemas.openxmlformats.org/drawingml/2006/table">
            <a:tbl>
              <a:tblPr firstRow="1" firstCol="1" bandRow="1"/>
              <a:tblGrid>
                <a:gridCol w="3520754"/>
                <a:gridCol w="3520754"/>
                <a:gridCol w="3521858"/>
              </a:tblGrid>
              <a:tr h="16786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 понял тему, но у меня есть сомнения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 понял тему и могу выполнить домашнее задание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 понял тему и могу объяснить другим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32" name="Picture 8" descr="Картинка 298 из 10618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2966" y="5579516"/>
            <a:ext cx="1028793" cy="94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Картинка 273 из 10619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3141" y="5625413"/>
            <a:ext cx="1366364" cy="84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i-main-pic" descr="Картинка 8 из 10619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09964" y="5583698"/>
            <a:ext cx="937425" cy="93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1538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292" y="657726"/>
            <a:ext cx="11464119" cy="51816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Вывод: создание 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психологического комфорта на уроке, вера в силы каждого ребенка, ориентация на творческое начало, мотивирование к деятельности – все это стороны системно-</a:t>
            </a:r>
            <a:r>
              <a:rPr lang="ru-RU" sz="48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подхода.</a:t>
            </a:r>
            <a:r>
              <a:rPr lang="ru-RU" sz="48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80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478" y="191070"/>
            <a:ext cx="11873552" cy="1815152"/>
          </a:xfrm>
        </p:spPr>
        <p:txBody>
          <a:bodyPr>
            <a:normAutofit fontScale="90000"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Скажи мне – и я забуду.  Покажи мне – и я запомню. Вовлеки меня – и я научусь.</a:t>
            </a:r>
            <a:r>
              <a:rPr lang="ru-RU" sz="3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Китайская пословица</a:t>
            </a:r>
            <a:r>
              <a:rPr lang="ru-RU" sz="3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8448" y="2279175"/>
            <a:ext cx="11873552" cy="4244453"/>
          </a:xfrm>
        </p:spPr>
        <p:txBody>
          <a:bodyPr>
            <a:normAutofit/>
          </a:bodyPr>
          <a:lstStyle/>
          <a:p>
            <a:pPr algn="l">
              <a:spcAft>
                <a:spcPts val="0"/>
              </a:spcAft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Системно-</a:t>
            </a:r>
            <a:r>
              <a:rPr lang="ru-RU" sz="36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подход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способствует формированию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ключевых компетентностей обучающихся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spcAft>
                <a:spcPts val="0"/>
              </a:spcAft>
              <a:buSzPts val="1000"/>
              <a:tabLst>
                <a:tab pos="90170" algn="l"/>
                <a:tab pos="457200" algn="l"/>
              </a:tabLst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-познавательных                        -социальных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-личностных                              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-коммуникативных</a:t>
            </a:r>
          </a:p>
          <a:p>
            <a:pPr algn="l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-информационных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240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830" y="365760"/>
            <a:ext cx="11914495" cy="13255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дидактических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принципов в реализации системно-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деятельностного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подхода: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830" y="1828800"/>
            <a:ext cx="11778018" cy="4844955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  <a:tab pos="676275" algn="l"/>
              </a:tabLst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принцип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  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  <a:tab pos="676275" algn="l"/>
              </a:tabLst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принцип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непрерывности  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  <a:tab pos="676275" algn="l"/>
              </a:tabLst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принцип целостности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  <a:tab pos="676275" algn="l"/>
              </a:tabLst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принцип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минимакса  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  <a:tab pos="676275" algn="l"/>
              </a:tabLst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принцип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психологической комфортности  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  <a:tab pos="676275" algn="l"/>
              </a:tabLst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принцип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вариативности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творчества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465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309" y="365760"/>
            <a:ext cx="12000931" cy="6253404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0"/>
              </a:spcAft>
              <a:buNone/>
              <a:tabLst>
                <a:tab pos="2486025" algn="l"/>
              </a:tabLst>
            </a:pPr>
            <a:r>
              <a:rPr lang="ru-RU" sz="3200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Этапы технологии системно-</a:t>
            </a:r>
            <a:r>
              <a:rPr lang="ru-RU" sz="3200" b="1" u="sng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деятельностного</a:t>
            </a:r>
            <a:r>
              <a:rPr lang="ru-RU" sz="3200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подхода</a:t>
            </a:r>
          </a:p>
          <a:p>
            <a:pPr marL="0" indent="0">
              <a:spcAft>
                <a:spcPts val="0"/>
              </a:spcAft>
              <a:buNone/>
              <a:tabLst>
                <a:tab pos="2486025" algn="l"/>
              </a:tabLst>
            </a:pPr>
            <a:endParaRPr lang="ru-RU" sz="3200" b="1" u="sng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  <a:tabLst>
                <a:tab pos="2486025" algn="l"/>
              </a:tabLst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мотивация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учебной деятельности;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актуализация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знаний;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проблемное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объяснение нового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знания;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первичное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закрепление во внешней речи;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самостоятельная работа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самопроверкой;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 включение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нового знания в систему знаний и повторение;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7. рефлексия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987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127" y="0"/>
            <a:ext cx="10515600" cy="15012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012" y="150125"/>
            <a:ext cx="11723427" cy="6523629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b="1" u="sng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Мотивация к учебной деятельности: </a:t>
            </a:r>
            <a:endParaRPr lang="ru-RU" sz="32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Этот процесс называется распадом. В результате этого распада образуются особые заряженные частицы. Их бывает два вида: положительные и отрицательные. Бывают  вещества, которые проводят электрический ток, а также вещества, которые не проводят электрический ток. Среди химических реакций есть такие, в результате которых может образоваться осадок, газ, вода (а может и все сразу). Чтобы правильно составить уравнения этих реакций, необходимо использовать таблицу растворимости».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9286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125" y="95534"/>
            <a:ext cx="11887200" cy="2156347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</a:pPr>
            <a:r>
              <a:rPr lang="ru-RU" sz="1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Актуализация </a:t>
            </a:r>
            <a:r>
              <a:rPr lang="ru-RU" sz="1800" b="1" u="sng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знаний: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1766г. известный английский ученый Генри Кавендиш получил «искусственный воздух» действием металлов на кислоты. Так называемый «воздух» Кавендиша оказался не видоизменением атмосферного воздуха, а совершенно самостоятельным веществом. Он хорошо горел, поэтому его назвали «горючим воздухом». При горении «горючего воздуха» на стенках пробирки оставались крохотные капельки росы. Французский ученый  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А.Л.Лавуазье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который в 1787 году установил, что при горении на воздухе этот газ образует воду и дал ему название гидрогениум, означающее «рождающий воду».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125" y="2251880"/>
            <a:ext cx="11887200" cy="46061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Я, газ легчайший и бесцветный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Б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Первый 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я на белом 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свете: Во 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Вселенной, на планете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Неядовитый 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безвредный. (</a:t>
            </a:r>
            <a:r>
              <a:rPr lang="ru-RU" sz="19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физ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9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Превращаясь 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легкий гелий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</a:t>
            </a:r>
            <a:endParaRPr lang="ru-RU" sz="19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Соединяясь с кислородом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Зажигаю 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Солнце в небе. (</a:t>
            </a:r>
            <a:r>
              <a:rPr lang="ru-RU" sz="19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нахож.в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9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прир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b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 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питья даю вам воду (</a:t>
            </a:r>
            <a:r>
              <a:rPr lang="ru-RU" sz="19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хим.св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19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19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 Я важнейший элемент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Г)  Не 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шутите с Водородом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Без меня и Солнца нет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Он 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горит, рождая воду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Я без запаха и цвета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В 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смеси с Кислородом-братом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Легче газа в мире нету.(</a:t>
            </a:r>
            <a:r>
              <a:rPr lang="ru-RU" sz="19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физ.св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Он 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взрывается, ребята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Я вхожу в состав воды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Вам 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скажу на всякий случай 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Нефти, всяческой 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еды                                                            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Эту 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смесь зовут гремучей</a:t>
            </a:r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планете я пришелец,</a:t>
            </a:r>
            <a:b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Космос -вот где я умелец.</a:t>
            </a:r>
            <a:b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Я источник света звезд,</a:t>
            </a:r>
            <a:b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Жизнь на землю я принес. (</a:t>
            </a:r>
            <a:r>
              <a:rPr lang="ru-RU" sz="19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нахож.в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9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прир</a:t>
            </a:r>
            <a: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br>
              <a:rPr lang="ru-RU" sz="1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19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9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028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534" y="352112"/>
            <a:ext cx="11982735" cy="98264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</a:pP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3.Проблемное </a:t>
            </a:r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объяснение нового знания: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716" y="450376"/>
            <a:ext cx="11873553" cy="6407624"/>
          </a:xfrm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Куй железо, пока горячо   (пластичность, </a:t>
            </a: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ковкость)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все то золото, что блестит (металлический </a:t>
            </a: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блеск)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На вес золота (дорогой </a:t>
            </a: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металл)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г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Грош цена ему  (грош из </a:t>
            </a: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меди)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д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Гроша ломаного не </a:t>
            </a: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стоит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5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отрывок 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стихотворения </a:t>
            </a:r>
            <a:r>
              <a:rPr lang="ru-RU" sz="58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Е.Ефимовского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Поэма о </a:t>
            </a: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металле», подумайте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 чем идет речь.</a:t>
            </a:r>
            <a:endParaRPr lang="ru-RU" sz="5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Металл – это точность.</a:t>
            </a:r>
            <a:endParaRPr lang="ru-RU" sz="5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Металл – это прочность,</a:t>
            </a:r>
            <a:endParaRPr lang="ru-RU" sz="5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Скорость, высота, блеск и </a:t>
            </a: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красота.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сразу в дом пришел металл</a:t>
            </a: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5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сразу ложкой, вилкой стал</a:t>
            </a:r>
            <a:endParaRPr lang="ru-RU" sz="5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заводской игрушкой</a:t>
            </a: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Был 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путь металла долог…</a:t>
            </a:r>
            <a:endParaRPr lang="ru-RU" sz="5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проводах несет нам свет,</a:t>
            </a:r>
            <a:endParaRPr lang="ru-RU" sz="5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Металл 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коньки, велосипед,</a:t>
            </a:r>
            <a:endParaRPr lang="ru-RU" sz="5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Метро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трамвай, </a:t>
            </a: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будильник,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Утюг </a:t>
            </a:r>
            <a:r>
              <a:rPr lang="ru-RU" sz="5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холодильник…</a:t>
            </a:r>
            <a:endParaRPr lang="ru-RU" sz="5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010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503" y="518614"/>
            <a:ext cx="11900848" cy="559559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</a:pPr>
            <a:r>
              <a:rPr lang="ru-RU" sz="2700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Первичное </a:t>
            </a:r>
            <a:r>
              <a:rPr lang="ru-RU" sz="2700" b="1" u="sng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закрепление во внешней речи:  </a:t>
            </a:r>
            <a:r>
              <a:rPr lang="ru-RU" sz="2700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ru-RU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ru-RU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  ?    =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MgSO</a:t>
            </a:r>
            <a:r>
              <a:rPr lang="ru-RU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ru-RU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037" y="1255594"/>
            <a:ext cx="11805314" cy="5602406"/>
          </a:xfrm>
        </p:spPr>
        <p:txBody>
          <a:bodyPr>
            <a:normAutofit fontScale="77500" lnSpcReduction="20000"/>
          </a:bodyPr>
          <a:lstStyle/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Самостоятельная 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 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самопроверкой (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решить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тест по рассмотренному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материалу):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Одинаковое число молей катионов и анионов образуется при полной диссоциации в водном растворе 1 моль   1)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2) (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NH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3) </a:t>
            </a:r>
            <a:r>
              <a:rPr lang="en-US" sz="26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BaCl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4) </a:t>
            </a:r>
            <a:r>
              <a:rPr lang="en-US" sz="26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CuSO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Газ выделяется при взаимодействии 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1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sz="26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MgCl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2)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6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CaCl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3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NH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6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NaOH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4) </a:t>
            </a:r>
            <a:r>
              <a:rPr lang="en-US" sz="26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CuSO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KOH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Наибольшее число моль анионов образуется при полной диссоциации в водном растворе 1 моль 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US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MgCl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Fe(NO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2) Na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CaCl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3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NH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6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NaOH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4) </a:t>
            </a:r>
            <a:r>
              <a:rPr lang="en-US" sz="26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CuSO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KOH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Наибольшее число моль катионов образуется при полной диссоциации в водном растворе 1 моль 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MgCl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Fe(NO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2) Na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CaCl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3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NH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6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NaOH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4) </a:t>
            </a:r>
            <a:r>
              <a:rPr lang="en-US" sz="26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CuSO</a:t>
            </a:r>
            <a:r>
              <a:rPr lang="ru-RU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KOH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Реакции ионного обмена между серной кислотой и хлоридом бария соответствует сокращенное ионное уравнение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BaCl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n-US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en-US" sz="2600" b="1" baseline="-25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2600" b="1" baseline="30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r>
              <a:rPr lang="ru-RU" sz="2600" b="1" baseline="30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BaSO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+2Cl</a:t>
            </a:r>
            <a:r>
              <a:rPr lang="en-US" sz="2600" b="1" baseline="30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2) Ba</a:t>
            </a:r>
            <a:r>
              <a:rPr lang="en-US" sz="2600" b="1" baseline="30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n-US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en-US" sz="2600" b="1" baseline="-25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2600" b="1" baseline="30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r>
              <a:rPr lang="ru-RU" sz="2600" b="1" baseline="30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BaSO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2Cl</a:t>
            </a:r>
            <a:r>
              <a:rPr lang="en-US" sz="2600" b="1" baseline="30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n-US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US" sz="2600" b="1" baseline="-25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en-US" sz="2600" b="1" baseline="-25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2600" b="1" baseline="30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600" b="1" baseline="30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2600" b="1" baseline="30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+2HCl             4) Cl</a:t>
            </a:r>
            <a:r>
              <a:rPr lang="en-US" sz="2600" b="1" baseline="30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6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H</a:t>
            </a:r>
            <a:r>
              <a:rPr lang="en-US" sz="2600" b="1" baseline="30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+-</a:t>
            </a:r>
            <a:r>
              <a:rPr lang="ru-RU" sz="2600" b="1" baseline="30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n-US" sz="26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HCl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3231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830" y="136479"/>
            <a:ext cx="11914495" cy="573205"/>
          </a:xfrm>
        </p:spPr>
        <p:txBody>
          <a:bodyPr>
            <a:noAutofit/>
          </a:bodyPr>
          <a:lstStyle/>
          <a:p>
            <a:pPr marL="342900" lvl="0" indent="-342900">
              <a:spcAft>
                <a:spcPts val="0"/>
              </a:spcAft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Включение </a:t>
            </a:r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нового знания в систему знаний и повторение</a:t>
            </a:r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27546"/>
            <a:ext cx="12192000" cy="6530454"/>
          </a:xfrm>
        </p:spPr>
        <p:txBody>
          <a:bodyPr>
            <a:no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1.Установите 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соответствие между формулой вещества и его принадлежностью к соответствующему 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оксиду</a:t>
            </a:r>
            <a:endParaRPr lang="ru-RU" sz="17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7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Формула </a:t>
            </a:r>
            <a:r>
              <a:rPr lang="ru-RU" sz="17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вещества                       </a:t>
            </a:r>
            <a:r>
              <a:rPr lang="ru-RU" sz="17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Тип </a:t>
            </a:r>
            <a:r>
              <a:rPr lang="ru-RU" sz="17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оксида</a:t>
            </a:r>
            <a:endParaRPr lang="ru-RU" sz="17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ru-RU" sz="17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1) амфотерный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Б) 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Mg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                                      2) кислотный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В) 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Al</a:t>
            </a:r>
            <a:r>
              <a:rPr lang="ru-RU" sz="17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ru-RU" sz="17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                                                       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основный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Г) Р</a:t>
            </a:r>
            <a:r>
              <a:rPr lang="ru-RU" sz="17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ru-RU" sz="17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</a:t>
            </a:r>
            <a:endParaRPr lang="ru-RU" sz="17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Установите соответствие между химическим элементом и формулой его высшего оксида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17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Химический </a:t>
            </a:r>
            <a:r>
              <a:rPr lang="ru-RU" sz="17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элемент           Формула высшего оксида</a:t>
            </a:r>
            <a:endParaRPr lang="ru-RU" sz="17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</a:t>
            </a:r>
            <a:r>
              <a:rPr lang="ru-RU" sz="17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1) Э</a:t>
            </a:r>
            <a:r>
              <a:rPr lang="ru-RU" sz="17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17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endParaRPr lang="ru-RU" sz="17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Б) 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2) Э</a:t>
            </a:r>
            <a:r>
              <a:rPr lang="ru-RU" sz="17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В) 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Al</a:t>
            </a:r>
            <a:r>
              <a:rPr lang="ru-RU" sz="17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3) ЭО</a:t>
            </a:r>
            <a:r>
              <a:rPr lang="ru-RU" sz="17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endParaRPr lang="ru-RU" sz="17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Г) 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4) ЭО</a:t>
            </a:r>
          </a:p>
          <a:p>
            <a:pPr marL="0" indent="0" eaLnBrk="0" fontAlgn="base" hangingPunct="0">
              <a:spcAft>
                <a:spcPts val="0"/>
              </a:spcAft>
              <a:buNone/>
            </a:pP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Установите соответствие между формулой оксида и основанием, которое ему соответствует</a:t>
            </a:r>
          </a:p>
          <a:p>
            <a:pPr marL="0" indent="0" eaLnBrk="0" fontAlgn="base" hangingPunct="0">
              <a:spcAft>
                <a:spcPts val="0"/>
              </a:spcAft>
              <a:buNone/>
            </a:pPr>
            <a:r>
              <a:rPr lang="ru-RU" sz="17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Формула  вещества                   Соответствующее основание     </a:t>
            </a:r>
            <a:endParaRPr lang="ru-RU" sz="17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eaLnBrk="0" fontAlgn="base" hangingPunct="0">
              <a:spcAft>
                <a:spcPts val="0"/>
              </a:spcAft>
              <a:buNone/>
            </a:pP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Fe</a:t>
            </a:r>
            <a:r>
              <a:rPr lang="ru-RU" sz="17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ru-RU" sz="17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</a:t>
            </a:r>
            <a:r>
              <a:rPr lang="en-US" sz="1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ЭО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endParaRPr lang="ru-RU" sz="17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eaLnBrk="0" fontAlgn="base" hangingPunct="0">
              <a:spcAft>
                <a:spcPts val="0"/>
              </a:spcAft>
              <a:buNone/>
            </a:pP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Б) 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</a:t>
            </a:r>
            <a:r>
              <a:rPr lang="ru-RU" sz="17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2) Э(О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sz="17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endParaRPr lang="ru-RU" sz="17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eaLnBrk="0" fontAlgn="base" hangingPunct="0">
              <a:spcAft>
                <a:spcPts val="0"/>
              </a:spcAft>
              <a:buNone/>
            </a:pP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В) </a:t>
            </a:r>
            <a:r>
              <a:rPr lang="en-US" sz="1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Al</a:t>
            </a:r>
            <a:r>
              <a:rPr lang="ru-RU" sz="1700" b="1" baseline="-25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ru-RU" sz="17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                                                  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en-US" sz="1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Э(О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sz="1700" b="1" baseline="-25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endParaRPr lang="ru-RU" sz="17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eaLnBrk="0" fontAlgn="base" hangingPunct="0">
              <a:spcAft>
                <a:spcPts val="0"/>
              </a:spcAft>
              <a:buNone/>
            </a:pP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Г) </a:t>
            </a:r>
            <a:r>
              <a:rPr lang="en-US" sz="17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CaO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</a:t>
            </a:r>
          </a:p>
          <a:p>
            <a:pPr marL="0" indent="0">
              <a:buNone/>
            </a:pPr>
            <a:endParaRPr lang="ru-RU" sz="1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207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Words>854</Words>
  <Application>Microsoft Office PowerPoint</Application>
  <PresentationFormat>Произвольный</PresentationFormat>
  <Paragraphs>99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HDOfficeLightV0</vt:lpstr>
      <vt:lpstr>Реализация системно-деятельностного подхода с учетом предметного содержания, типа учебного занятия, уровня сформированности УДД</vt:lpstr>
      <vt:lpstr>Скажи мне – и я забуду.  Покажи мне – и я запомню. Вовлеки меня – и я научусь. Китайская пословица </vt:lpstr>
      <vt:lpstr>Система дидактических принципов в реализации системно-деятельностного подхода:</vt:lpstr>
      <vt:lpstr>Слайд 4</vt:lpstr>
      <vt:lpstr>Слайд 5</vt:lpstr>
      <vt:lpstr>2. Актуализация знаний:   В 1766г. известный английский ученый Генри Кавендиш получил «искусственный воздух» действием металлов на кислоты. Так называемый «воздух» Кавендиша оказался не видоизменением атмосферного воздуха, а совершенно самостоятельным веществом. Он хорошо горел, поэтому его назвали «горючим воздухом». При горении «горючего воздуха» на стенках пробирки оставались крохотные капельки росы. Французский ученый   А.Л.Лавуазье, который в 1787 году установил, что при горении на воздухе этот газ образует воду и дал ему название гидрогениум, означающее «рождающий воду». </vt:lpstr>
      <vt:lpstr>3.Проблемное объяснение нового знания:  </vt:lpstr>
      <vt:lpstr>4. Первичное закрепление во внешней речи:   H2SO4 +   ?    = MgSO4 + H2O </vt:lpstr>
      <vt:lpstr>6. Включение нового знания в систему знаний и повторение  </vt:lpstr>
      <vt:lpstr>7.Рефлексия учебной деятельности. </vt:lpstr>
      <vt:lpstr>Вывод: создание психологического комфорта на уроке, вера в силы каждого ребенка, ориентация на творческое начало, мотивирование к деятельности – все это стороны системно-деятельностного подхода.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Скажи мне – и я забуду.  Покажи мне – и я запомню. Вовлеки меня – и я научусь. Китайская пословица</dc:title>
  <dc:creator>Айдар Нуртдинов</dc:creator>
  <cp:lastModifiedBy>ITCORP 4160</cp:lastModifiedBy>
  <cp:revision>11</cp:revision>
  <dcterms:created xsi:type="dcterms:W3CDTF">2019-04-23T16:51:48Z</dcterms:created>
  <dcterms:modified xsi:type="dcterms:W3CDTF">2019-04-29T07:04:37Z</dcterms:modified>
</cp:coreProperties>
</file>