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tiff" ContentType="image/tiff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4" r:id="rId2"/>
    <p:sldId id="265" r:id="rId3"/>
    <p:sldId id="294" r:id="rId4"/>
    <p:sldId id="276" r:id="rId5"/>
    <p:sldId id="257" r:id="rId6"/>
    <p:sldId id="258" r:id="rId7"/>
    <p:sldId id="305" r:id="rId8"/>
    <p:sldId id="307" r:id="rId9"/>
    <p:sldId id="266" r:id="rId10"/>
    <p:sldId id="267" r:id="rId11"/>
    <p:sldId id="312" r:id="rId12"/>
    <p:sldId id="311" r:id="rId13"/>
    <p:sldId id="278" r:id="rId14"/>
    <p:sldId id="287" r:id="rId15"/>
    <p:sldId id="302" r:id="rId16"/>
    <p:sldId id="301" r:id="rId17"/>
    <p:sldId id="308" r:id="rId18"/>
    <p:sldId id="310" r:id="rId19"/>
    <p:sldId id="300" r:id="rId20"/>
  </p:sldIdLst>
  <p:sldSz cx="9144000" cy="5143500" type="screen16x9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598" autoAdjust="0"/>
  </p:normalViewPr>
  <p:slideViewPr>
    <p:cSldViewPr>
      <p:cViewPr varScale="1">
        <p:scale>
          <a:sx n="97" d="100"/>
          <a:sy n="97" d="100"/>
        </p:scale>
        <p:origin x="-114" y="-7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9.5836594407756548E-2"/>
          <c:y val="6.9749129517074557E-2"/>
          <c:w val="0.77343976737514353"/>
          <c:h val="0.78407545854421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dLbls>
            <c:dLbl>
              <c:idx val="0"/>
              <c:layout>
                <c:manualLayout>
                  <c:x val="-0.15586321745224743"/>
                  <c:y val="0.10155882885381275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200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5</a:t>
                    </a:r>
                    <a:r>
                      <a:rPr lang="ru-RU" sz="1200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28 </a:t>
                    </a:r>
                    <a:r>
                      <a:rPr lang="ru-RU" sz="1200" dirty="0" err="1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шт</a:t>
                    </a:r>
                    <a:r>
                      <a:rPr lang="ru-RU" sz="12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 (</a:t>
                    </a:r>
                    <a:r>
                      <a:rPr lang="en-US" sz="12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19%</a:t>
                    </a:r>
                    <a:r>
                      <a:rPr lang="ru-RU" sz="12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) изобретений</a:t>
                    </a:r>
                    <a:endParaRPr lang="en-US" sz="1200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c:rich>
              </c:tx>
              <c:spPr/>
              <c:showVal val="1"/>
              <c:showPercent val="1"/>
            </c:dLbl>
            <c:dLbl>
              <c:idx val="1"/>
              <c:layout>
                <c:manualLayout>
                  <c:x val="-0.22756850238192025"/>
                  <c:y val="-0.14782706662660905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200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710 </a:t>
                    </a:r>
                    <a:r>
                      <a:rPr lang="ru-RU" sz="1200" dirty="0" err="1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шт</a:t>
                    </a:r>
                    <a:r>
                      <a:rPr lang="en-US" sz="1200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 </a:t>
                    </a:r>
                    <a:r>
                      <a:rPr lang="ru-RU" sz="12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(</a:t>
                    </a:r>
                    <a:r>
                      <a:rPr lang="en-US" sz="12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25%</a:t>
                    </a:r>
                    <a:r>
                      <a:rPr lang="ru-RU" sz="12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) полезных моделей</a:t>
                    </a:r>
                    <a:endParaRPr lang="en-US" sz="1200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c:rich>
              </c:tx>
              <c:spPr/>
              <c:showVal val="1"/>
              <c:showPercent val="1"/>
            </c:dLbl>
            <c:dLbl>
              <c:idx val="2"/>
              <c:layout>
                <c:manualLayout>
                  <c:x val="-3.1347304999321451E-2"/>
                  <c:y val="4.8377681238121611E-3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200"/>
                      <a:t>139</a:t>
                    </a:r>
                    <a:r>
                      <a:rPr lang="ru-RU" sz="1200"/>
                      <a:t> шт (</a:t>
                    </a:r>
                    <a:r>
                      <a:rPr lang="en-US" sz="1200"/>
                      <a:t>5%</a:t>
                    </a:r>
                    <a:r>
                      <a:rPr lang="ru-RU" sz="1200"/>
                      <a:t>) промышленных образцов</a:t>
                    </a:r>
                    <a:endParaRPr lang="en-US" sz="1200"/>
                  </a:p>
                </c:rich>
              </c:tx>
              <c:spPr/>
              <c:showVal val="1"/>
              <c:showPercent val="1"/>
            </c:dLbl>
            <c:dLbl>
              <c:idx val="3"/>
              <c:layout>
                <c:manualLayout>
                  <c:x val="6.7695314162445924E-2"/>
                  <c:y val="3.1627522852746857E-2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200" dirty="0" smtClean="0"/>
                      <a:t>2</a:t>
                    </a:r>
                    <a:r>
                      <a:rPr lang="ru-RU" sz="1200" dirty="0" smtClean="0"/>
                      <a:t>05 </a:t>
                    </a:r>
                    <a:r>
                      <a:rPr lang="ru-RU" sz="1200" dirty="0" err="1" smtClean="0"/>
                      <a:t>шт</a:t>
                    </a:r>
                    <a:r>
                      <a:rPr lang="ru-RU" sz="1200" dirty="0" smtClean="0"/>
                      <a:t> </a:t>
                    </a:r>
                    <a:r>
                      <a:rPr lang="ru-RU" sz="1200" dirty="0"/>
                      <a:t>(</a:t>
                    </a:r>
                    <a:r>
                      <a:rPr lang="en-US" sz="1200" dirty="0"/>
                      <a:t>8%</a:t>
                    </a:r>
                    <a:r>
                      <a:rPr lang="ru-RU" sz="1200" dirty="0"/>
                      <a:t>) товарных знаков</a:t>
                    </a:r>
                    <a:endParaRPr lang="en-US" sz="1200" dirty="0"/>
                  </a:p>
                </c:rich>
              </c:tx>
              <c:spPr/>
              <c:showVal val="1"/>
              <c:showPercent val="1"/>
            </c:dLbl>
            <c:dLbl>
              <c:idx val="4"/>
              <c:layout>
                <c:manualLayout>
                  <c:x val="0.18355344559847891"/>
                  <c:y val="4.3838059362313483E-2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200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11</a:t>
                    </a:r>
                    <a:r>
                      <a:rPr lang="ru-RU" sz="1200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3</a:t>
                    </a:r>
                    <a:r>
                      <a:rPr lang="en-US" sz="1200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1</a:t>
                    </a:r>
                    <a:r>
                      <a:rPr lang="ru-RU" sz="1200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 </a:t>
                    </a:r>
                    <a:r>
                      <a:rPr lang="ru-RU" sz="1200" dirty="0" err="1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шт</a:t>
                    </a:r>
                    <a:r>
                      <a:rPr lang="en-US" sz="12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 </a:t>
                    </a:r>
                    <a:r>
                      <a:rPr lang="ru-RU" sz="12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(</a:t>
                    </a:r>
                    <a:r>
                      <a:rPr lang="en-US" sz="12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41%</a:t>
                    </a:r>
                    <a:r>
                      <a:rPr lang="ru-RU" sz="1200" dirty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) программ для ЭВМ </a:t>
                    </a:r>
                    <a:endParaRPr lang="en-US" sz="1200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c:rich>
              </c:tx>
              <c:spPr/>
              <c:showVal val="1"/>
              <c:showPercent val="1"/>
            </c:dLbl>
            <c:dLbl>
              <c:idx val="5"/>
              <c:layout>
                <c:manualLayout>
                  <c:x val="-4.8847084486633899E-2"/>
                  <c:y val="-8.4962440039823266E-3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200"/>
                      <a:t>32</a:t>
                    </a:r>
                    <a:r>
                      <a:rPr lang="ru-RU" sz="1200"/>
                      <a:t> шт</a:t>
                    </a:r>
                    <a:r>
                      <a:rPr lang="en-US" sz="1200"/>
                      <a:t> </a:t>
                    </a:r>
                    <a:r>
                      <a:rPr lang="ru-RU" sz="1200"/>
                      <a:t>(</a:t>
                    </a:r>
                    <a:r>
                      <a:rPr lang="en-US" sz="1200"/>
                      <a:t>1%</a:t>
                    </a:r>
                    <a:r>
                      <a:rPr lang="ru-RU" sz="1200"/>
                      <a:t>) баз данных</a:t>
                    </a:r>
                    <a:endParaRPr lang="en-US" sz="1200"/>
                  </a:p>
                </c:rich>
              </c:tx>
              <c:spPr/>
              <c:showVal val="1"/>
              <c:showPercent val="1"/>
            </c:dLbl>
            <c:dLbl>
              <c:idx val="6"/>
              <c:layout>
                <c:manualLayout>
                  <c:x val="9.1558210449254065E-2"/>
                  <c:y val="-1.711625486469364E-2"/>
                </c:manualLayout>
              </c:layout>
              <c:tx>
                <c:rich>
                  <a:bodyPr/>
                  <a:lstStyle/>
                  <a:p>
                    <a:pPr>
                      <a:defRPr sz="9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100"/>
                      <a:t>26</a:t>
                    </a:r>
                    <a:r>
                      <a:rPr lang="ru-RU" sz="1100"/>
                      <a:t> шт (</a:t>
                    </a:r>
                    <a:r>
                      <a:rPr lang="en-US" sz="1100"/>
                      <a:t>1%</a:t>
                    </a:r>
                    <a:r>
                      <a:rPr lang="ru-RU" sz="1100"/>
                      <a:t>) секретов производства</a:t>
                    </a:r>
                    <a:endParaRPr lang="en-US" sz="1100"/>
                  </a:p>
                </c:rich>
              </c:tx>
              <c:spPr/>
              <c:showVal val="1"/>
              <c:showPercent val="1"/>
            </c:dLbl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Лист1!$A$2:$A$8</c:f>
              <c:strCache>
                <c:ptCount val="7"/>
                <c:pt idx="0">
                  <c:v>Изобретения </c:v>
                </c:pt>
                <c:pt idx="1">
                  <c:v>Полезные модели</c:v>
                </c:pt>
                <c:pt idx="2">
                  <c:v>Промышленные образцы</c:v>
                </c:pt>
                <c:pt idx="3">
                  <c:v>Зарегистрированные Товарные знаки</c:v>
                </c:pt>
                <c:pt idx="4">
                  <c:v>Зарегистрированные Программы для ЭВМ</c:v>
                </c:pt>
                <c:pt idx="5">
                  <c:v>Зарегистрированные Базы данных  </c:v>
                </c:pt>
                <c:pt idx="6">
                  <c:v>Секреты производства (ноу-хау)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516</c:v>
                </c:pt>
                <c:pt idx="1">
                  <c:v>705</c:v>
                </c:pt>
                <c:pt idx="2">
                  <c:v>139</c:v>
                </c:pt>
                <c:pt idx="3">
                  <c:v>211</c:v>
                </c:pt>
                <c:pt idx="4">
                  <c:v>1121</c:v>
                </c:pt>
                <c:pt idx="5">
                  <c:v>32</c:v>
                </c:pt>
                <c:pt idx="6">
                  <c:v>26</c:v>
                </c:pt>
              </c:numCache>
            </c:numRef>
          </c:val>
        </c:ser>
        <c:dLbls>
          <c:showVal val="1"/>
        </c:dLbls>
      </c:pie3DChart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0.10378693750581022"/>
          <c:y val="0.16787764322482687"/>
          <c:w val="0.42685024793163695"/>
          <c:h val="0.69718873828833861"/>
        </c:manualLayout>
      </c:layout>
      <c:doughnutChart>
        <c:varyColors val="1"/>
        <c:ser>
          <c:idx val="0"/>
          <c:order val="0"/>
          <c:tx>
            <c:strRef>
              <c:f>Лист1!$B$12</c:f>
              <c:strCache>
                <c:ptCount val="1"/>
                <c:pt idx="0">
                  <c:v>Количество</c:v>
                </c:pt>
              </c:strCache>
            </c:strRef>
          </c:tx>
          <c:dLbls>
            <c:dLbl>
              <c:idx val="0"/>
              <c:layout>
                <c:manualLayout>
                  <c:x val="-3.0714557792898237E-2"/>
                  <c:y val="-1.0451616487056958E-2"/>
                </c:manualLayout>
              </c:layout>
              <c:tx>
                <c:rich>
                  <a:bodyPr/>
                  <a:lstStyle/>
                  <a:p>
                    <a:pPr>
                      <a:defRPr sz="1200" b="1"/>
                    </a:pPr>
                    <a:r>
                      <a:rPr lang="ru-RU" sz="1200" b="1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477 </a:t>
                    </a:r>
                    <a:r>
                      <a:rPr lang="ru-RU" sz="1200" b="1" dirty="0" err="1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шт</a:t>
                    </a:r>
                    <a:r>
                      <a:rPr lang="ru-RU" sz="1200" b="1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 (92%)</a:t>
                    </a:r>
                    <a:endParaRPr lang="ru-RU" sz="1200" b="1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c:rich>
              </c:tx>
              <c:spPr/>
              <c:showPercent val="1"/>
            </c:dLbl>
            <c:dLbl>
              <c:idx val="1"/>
              <c:layout>
                <c:manualLayout>
                  <c:x val="-4.3192479747148578E-2"/>
                  <c:y val="-0.15285338666074141"/>
                </c:manualLayout>
              </c:layout>
              <c:tx>
                <c:rich>
                  <a:bodyPr/>
                  <a:lstStyle/>
                  <a:p>
                    <a:pPr>
                      <a:defRPr b="0"/>
                    </a:pPr>
                    <a:r>
                      <a:rPr lang="ru-RU" b="0" dirty="0"/>
                      <a:t>39 </a:t>
                    </a:r>
                    <a:r>
                      <a:rPr lang="ru-RU" b="0" dirty="0" err="1"/>
                      <a:t>шт</a:t>
                    </a:r>
                    <a:r>
                      <a:rPr lang="ru-RU" b="0" dirty="0"/>
                      <a:t> (8%)</a:t>
                    </a:r>
                  </a:p>
                </c:rich>
              </c:tx>
              <c:spPr/>
              <c:showPercent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Лист1!$A$14:$A$15</c:f>
              <c:strCache>
                <c:ptCount val="2"/>
                <c:pt idx="0">
                  <c:v>патентов Российской Федерации на изобретения</c:v>
                </c:pt>
                <c:pt idx="1">
                  <c:v>зарубежных патентов на изобретения</c:v>
                </c:pt>
              </c:strCache>
            </c:strRef>
          </c:cat>
          <c:val>
            <c:numRef>
              <c:f>Лист1!$B$14:$B$15</c:f>
              <c:numCache>
                <c:formatCode>General</c:formatCode>
                <c:ptCount val="2"/>
                <c:pt idx="0">
                  <c:v>478</c:v>
                </c:pt>
                <c:pt idx="1">
                  <c:v>39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2818502025852341"/>
          <c:y val="0.16325130541050992"/>
          <c:w val="0.30745304895140541"/>
          <c:h val="0.69984261008036164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9.7428063548494745E-2"/>
          <c:y val="0.23861727781880446"/>
          <c:w val="0.44441062104210682"/>
          <c:h val="0.65354503094427763"/>
        </c:manualLayout>
      </c:layout>
      <c:doughnutChart>
        <c:varyColors val="1"/>
        <c:ser>
          <c:idx val="0"/>
          <c:order val="0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600" b="1"/>
                    </a:pPr>
                    <a:r>
                      <a:rPr lang="ru-RU" sz="1200" b="1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689 </a:t>
                    </a:r>
                    <a:r>
                      <a:rPr lang="ru-RU" sz="1200" b="1" dirty="0" err="1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шт</a:t>
                    </a:r>
                    <a:r>
                      <a:rPr lang="ru-RU" sz="1200" b="1" dirty="0" smtClean="0">
                        <a:solidFill>
                          <a:schemeClr val="bg1">
                            <a:lumMod val="95000"/>
                          </a:schemeClr>
                        </a:solidFill>
                      </a:rPr>
                      <a:t> (98%)</a:t>
                    </a:r>
                    <a:endParaRPr lang="ru-RU" sz="1200" b="1" dirty="0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c:rich>
              </c:tx>
              <c:spPr/>
              <c:showPercent val="1"/>
            </c:dLbl>
            <c:dLbl>
              <c:idx val="1"/>
              <c:layout>
                <c:manualLayout>
                  <c:x val="-1.7130041106543717E-2"/>
                  <c:y val="-0.14323038180942985"/>
                </c:manualLayout>
              </c:layout>
              <c:tx>
                <c:rich>
                  <a:bodyPr/>
                  <a:lstStyle/>
                  <a:p>
                    <a:pPr>
                      <a:defRPr sz="1000" b="0"/>
                    </a:pPr>
                    <a:r>
                      <a:rPr lang="ru-RU" sz="1000" b="0" dirty="0" smtClean="0"/>
                      <a:t>1</a:t>
                    </a:r>
                    <a:r>
                      <a:rPr lang="ru-RU" sz="1000" dirty="0" smtClean="0"/>
                      <a:t>6 </a:t>
                    </a:r>
                    <a:r>
                      <a:rPr lang="ru-RU" sz="1000" dirty="0" err="1" smtClean="0"/>
                      <a:t>шт</a:t>
                    </a:r>
                    <a:r>
                      <a:rPr lang="ru-RU" sz="1000" dirty="0" smtClean="0"/>
                      <a:t> (</a:t>
                    </a:r>
                    <a:r>
                      <a:rPr lang="en-US" sz="1000" dirty="0" smtClean="0"/>
                      <a:t>2%</a:t>
                    </a:r>
                    <a:r>
                      <a:rPr lang="ru-RU" sz="1000" dirty="0" smtClean="0"/>
                      <a:t>)</a:t>
                    </a:r>
                    <a:endParaRPr lang="en-US" sz="1000" dirty="0"/>
                  </a:p>
                </c:rich>
              </c:tx>
              <c:spPr/>
              <c:showPercent val="1"/>
            </c:dLbl>
            <c:txPr>
              <a:bodyPr/>
              <a:lstStyle/>
              <a:p>
                <a:pPr>
                  <a:defRPr sz="1600" b="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Лист1!$A$20:$A$21</c:f>
              <c:strCache>
                <c:ptCount val="2"/>
                <c:pt idx="0">
                  <c:v>патентов Российской Федерации на полезные модели</c:v>
                </c:pt>
                <c:pt idx="1">
                  <c:v>зарубежных патентов на полезные модели</c:v>
                </c:pt>
              </c:strCache>
            </c:strRef>
          </c:cat>
          <c:val>
            <c:numRef>
              <c:f>Лист1!$B$20:$B$21</c:f>
              <c:numCache>
                <c:formatCode>General</c:formatCode>
                <c:ptCount val="2"/>
                <c:pt idx="0">
                  <c:v>693</c:v>
                </c:pt>
                <c:pt idx="1">
                  <c:v>16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59989417842461945"/>
          <c:y val="0.20365261702948037"/>
          <c:w val="0.30745304895140541"/>
          <c:h val="0.75673658809151922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2E502B-887A-4A49-8920-0927CF1DA9B7}" type="doc">
      <dgm:prSet loTypeId="urn:microsoft.com/office/officeart/2005/8/layout/hChevron3" loCatId="process" qsTypeId="urn:microsoft.com/office/officeart/2005/8/quickstyle/3d1" qsCatId="3D" csTypeId="urn:microsoft.com/office/officeart/2005/8/colors/accent0_2" csCatId="mainScheme" phldr="1"/>
      <dgm:spPr/>
    </dgm:pt>
    <dgm:pt modelId="{F6DF68E7-294A-43C5-9A67-D10542362BA2}">
      <dgm:prSet phldrT="[Текст]" custT="1"/>
      <dgm:spPr/>
      <dgm:t>
        <a:bodyPr/>
        <a:lstStyle/>
        <a:p>
          <a:r>
            <a:rPr lang="ru-RU" sz="950" b="1" dirty="0" smtClean="0">
              <a:latin typeface="Arial" pitchFamily="34" charset="0"/>
              <a:cs typeface="Arial" pitchFamily="34" charset="0"/>
            </a:rPr>
            <a:t>Клиентоориентированность </a:t>
          </a:r>
          <a:br>
            <a:rPr lang="ru-RU" sz="950" b="1" dirty="0" smtClean="0">
              <a:latin typeface="Arial" pitchFamily="34" charset="0"/>
              <a:cs typeface="Arial" pitchFamily="34" charset="0"/>
            </a:rPr>
          </a:br>
          <a:r>
            <a:rPr lang="ru-RU" sz="950" b="1" dirty="0" smtClean="0">
              <a:latin typeface="Arial" pitchFamily="34" charset="0"/>
              <a:cs typeface="Arial" pitchFamily="34" charset="0"/>
            </a:rPr>
            <a:t>и конкурентоспособность</a:t>
          </a:r>
          <a:endParaRPr lang="ru-RU" sz="950" b="1" dirty="0">
            <a:latin typeface="Arial" pitchFamily="34" charset="0"/>
            <a:cs typeface="Arial" pitchFamily="34" charset="0"/>
          </a:endParaRPr>
        </a:p>
      </dgm:t>
    </dgm:pt>
    <dgm:pt modelId="{69DBEB71-275E-4360-B55C-BA98DA301A6F}" type="parTrans" cxnId="{622B4E34-4EFF-4761-B4D1-5A1CFAF58117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Arial Narrow" pitchFamily="34" charset="0"/>
          </a:endParaRPr>
        </a:p>
      </dgm:t>
    </dgm:pt>
    <dgm:pt modelId="{9C74212E-A801-400A-AB59-6C490E8A20EA}" type="sibTrans" cxnId="{622B4E34-4EFF-4761-B4D1-5A1CFAF58117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Arial Narrow" pitchFamily="34" charset="0"/>
          </a:endParaRPr>
        </a:p>
      </dgm:t>
    </dgm:pt>
    <dgm:pt modelId="{27B656B0-1B08-4EBF-841D-E11DEC985A70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950" b="1" dirty="0" smtClean="0">
              <a:latin typeface="Arial" pitchFamily="34" charset="0"/>
              <a:cs typeface="Arial" pitchFamily="34" charset="0"/>
            </a:rPr>
            <a:t>Инвестиционная привлекательность</a:t>
          </a:r>
          <a:endParaRPr lang="ru-RU" sz="950" b="1" dirty="0">
            <a:latin typeface="Arial" pitchFamily="34" charset="0"/>
            <a:cs typeface="Arial" pitchFamily="34" charset="0"/>
          </a:endParaRPr>
        </a:p>
      </dgm:t>
    </dgm:pt>
    <dgm:pt modelId="{36ED716E-E290-4C20-9303-6DEFAA7C6659}" type="parTrans" cxnId="{7D38319C-C433-4457-B4CB-9F1258B73FE8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Arial Narrow" pitchFamily="34" charset="0"/>
          </a:endParaRPr>
        </a:p>
      </dgm:t>
    </dgm:pt>
    <dgm:pt modelId="{53DD8277-C634-46E1-BFA3-83D015F12488}" type="sibTrans" cxnId="{7D38319C-C433-4457-B4CB-9F1258B73FE8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Arial Narrow" pitchFamily="34" charset="0"/>
          </a:endParaRPr>
        </a:p>
      </dgm:t>
    </dgm:pt>
    <dgm:pt modelId="{7CE095A4-66B1-4418-8702-594B251E1F91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950" b="1" dirty="0" smtClean="0">
              <a:latin typeface="Arial" pitchFamily="34" charset="0"/>
              <a:cs typeface="Arial" pitchFamily="34" charset="0"/>
            </a:rPr>
            <a:t>Достаточность кадрового потенциала</a:t>
          </a:r>
          <a:endParaRPr lang="ru-RU" sz="950" b="1" dirty="0">
            <a:latin typeface="Arial" pitchFamily="34" charset="0"/>
            <a:cs typeface="Arial" pitchFamily="34" charset="0"/>
          </a:endParaRPr>
        </a:p>
      </dgm:t>
    </dgm:pt>
    <dgm:pt modelId="{05B3BF76-E40C-43F7-BE87-B90931D41631}" type="parTrans" cxnId="{70F65987-4921-49FB-B057-4BF2B5F0C83A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Arial Narrow" pitchFamily="34" charset="0"/>
          </a:endParaRPr>
        </a:p>
      </dgm:t>
    </dgm:pt>
    <dgm:pt modelId="{0922C42E-9BBF-4733-956B-69C8A321C1AD}" type="sibTrans" cxnId="{70F65987-4921-49FB-B057-4BF2B5F0C83A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Arial Narrow" pitchFamily="34" charset="0"/>
          </a:endParaRPr>
        </a:p>
      </dgm:t>
    </dgm:pt>
    <dgm:pt modelId="{3E4EDB93-250D-475E-8C22-766667771E5E}">
      <dgm:prSet phldrT="[Текст]" custT="1"/>
      <dgm:spPr/>
      <dgm:t>
        <a:bodyPr/>
        <a:lstStyle/>
        <a:p>
          <a:pPr>
            <a:lnSpc>
              <a:spcPct val="90000"/>
            </a:lnSpc>
            <a:spcAft>
              <a:spcPts val="0"/>
            </a:spcAft>
          </a:pPr>
          <a:r>
            <a:rPr lang="ru-RU" sz="950" b="1" dirty="0" smtClean="0">
              <a:latin typeface="Arial" pitchFamily="34" charset="0"/>
              <a:cs typeface="Arial" pitchFamily="34" charset="0"/>
            </a:rPr>
            <a:t>Ресурсная </a:t>
          </a:r>
        </a:p>
        <a:p>
          <a:pPr>
            <a:lnSpc>
              <a:spcPts val="1000"/>
            </a:lnSpc>
            <a:spcAft>
              <a:spcPts val="0"/>
            </a:spcAft>
          </a:pPr>
          <a:r>
            <a:rPr lang="ru-RU" sz="950" b="1" dirty="0" smtClean="0">
              <a:latin typeface="Arial" pitchFamily="34" charset="0"/>
              <a:cs typeface="Arial" pitchFamily="34" charset="0"/>
            </a:rPr>
            <a:t>обеспеченность</a:t>
          </a:r>
          <a:endParaRPr lang="ru-RU" sz="950" b="1" dirty="0">
            <a:latin typeface="Arial" pitchFamily="34" charset="0"/>
            <a:cs typeface="Arial" pitchFamily="34" charset="0"/>
          </a:endParaRPr>
        </a:p>
      </dgm:t>
    </dgm:pt>
    <dgm:pt modelId="{7E5E6CC5-3A19-419D-8FCC-E26846D4990A}" type="parTrans" cxnId="{7861C9C7-154A-43E7-B1BA-81DCE30A363C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Arial Narrow" pitchFamily="34" charset="0"/>
          </a:endParaRPr>
        </a:p>
      </dgm:t>
    </dgm:pt>
    <dgm:pt modelId="{12EF8BCA-8D98-4F31-BE1B-6D10BDD0810F}" type="sibTrans" cxnId="{7861C9C7-154A-43E7-B1BA-81DCE30A363C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Arial Narrow" pitchFamily="34" charset="0"/>
          </a:endParaRPr>
        </a:p>
      </dgm:t>
    </dgm:pt>
    <dgm:pt modelId="{8C73CF1F-50EA-41B2-97EC-656BA9568B5F}" type="pres">
      <dgm:prSet presAssocID="{012E502B-887A-4A49-8920-0927CF1DA9B7}" presName="Name0" presStyleCnt="0">
        <dgm:presLayoutVars>
          <dgm:dir/>
          <dgm:resizeHandles val="exact"/>
        </dgm:presLayoutVars>
      </dgm:prSet>
      <dgm:spPr/>
    </dgm:pt>
    <dgm:pt modelId="{E63F67BA-C9B7-4695-A8B8-17F1CC39E096}" type="pres">
      <dgm:prSet presAssocID="{F6DF68E7-294A-43C5-9A67-D10542362BA2}" presName="parTxOnly" presStyleLbl="node1" presStyleIdx="0" presStyleCnt="4" custScaleY="39905" custLinFactNeighborX="-498" custLinFactNeighborY="-350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CF6E59-9477-4863-97BC-BBEC33D8718D}" type="pres">
      <dgm:prSet presAssocID="{9C74212E-A801-400A-AB59-6C490E8A20EA}" presName="parSpace" presStyleCnt="0"/>
      <dgm:spPr/>
    </dgm:pt>
    <dgm:pt modelId="{1612E941-7B80-4ECA-9FEF-D9A7E1AE01F5}" type="pres">
      <dgm:prSet presAssocID="{27B656B0-1B08-4EBF-841D-E11DEC985A70}" presName="parTxOnly" presStyleLbl="node1" presStyleIdx="1" presStyleCnt="4" custScaleY="39904" custLinFactNeighborY="-350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4FEA10-D653-4DF3-8F0F-D228AFF48DE6}" type="pres">
      <dgm:prSet presAssocID="{53DD8277-C634-46E1-BFA3-83D015F12488}" presName="parSpace" presStyleCnt="0"/>
      <dgm:spPr/>
    </dgm:pt>
    <dgm:pt modelId="{8D54D762-827B-47FD-9029-F76F6B5D932A}" type="pres">
      <dgm:prSet presAssocID="{3E4EDB93-250D-475E-8C22-766667771E5E}" presName="parTxOnly" presStyleLbl="node1" presStyleIdx="2" presStyleCnt="4" custScaleY="39904" custLinFactNeighborY="-350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C88D2-CBB6-4F1C-B344-3006E1EEBFB8}" type="pres">
      <dgm:prSet presAssocID="{12EF8BCA-8D98-4F31-BE1B-6D10BDD0810F}" presName="parSpace" presStyleCnt="0"/>
      <dgm:spPr/>
    </dgm:pt>
    <dgm:pt modelId="{3D65C003-1432-4198-A0DF-B6A13131C341}" type="pres">
      <dgm:prSet presAssocID="{7CE095A4-66B1-4418-8702-594B251E1F91}" presName="parTxOnly" presStyleLbl="node1" presStyleIdx="3" presStyleCnt="4" custScaleY="39904" custLinFactNeighborY="-350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F33C21-26F4-4714-994B-84D7EE84FB09}" type="presOf" srcId="{27B656B0-1B08-4EBF-841D-E11DEC985A70}" destId="{1612E941-7B80-4ECA-9FEF-D9A7E1AE01F5}" srcOrd="0" destOrd="0" presId="urn:microsoft.com/office/officeart/2005/8/layout/hChevron3"/>
    <dgm:cxn modelId="{7DAE3114-12D5-4970-B426-B148EB0EFC41}" type="presOf" srcId="{3E4EDB93-250D-475E-8C22-766667771E5E}" destId="{8D54D762-827B-47FD-9029-F76F6B5D932A}" srcOrd="0" destOrd="0" presId="urn:microsoft.com/office/officeart/2005/8/layout/hChevron3"/>
    <dgm:cxn modelId="{A608D3C5-8E30-479A-9EA9-AA5B37921575}" type="presOf" srcId="{7CE095A4-66B1-4418-8702-594B251E1F91}" destId="{3D65C003-1432-4198-A0DF-B6A13131C341}" srcOrd="0" destOrd="0" presId="urn:microsoft.com/office/officeart/2005/8/layout/hChevron3"/>
    <dgm:cxn modelId="{D85D891F-F2CB-4FBA-8E85-025D2C7E19C9}" type="presOf" srcId="{F6DF68E7-294A-43C5-9A67-D10542362BA2}" destId="{E63F67BA-C9B7-4695-A8B8-17F1CC39E096}" srcOrd="0" destOrd="0" presId="urn:microsoft.com/office/officeart/2005/8/layout/hChevron3"/>
    <dgm:cxn modelId="{70F65987-4921-49FB-B057-4BF2B5F0C83A}" srcId="{012E502B-887A-4A49-8920-0927CF1DA9B7}" destId="{7CE095A4-66B1-4418-8702-594B251E1F91}" srcOrd="3" destOrd="0" parTransId="{05B3BF76-E40C-43F7-BE87-B90931D41631}" sibTransId="{0922C42E-9BBF-4733-956B-69C8A321C1AD}"/>
    <dgm:cxn modelId="{622B4E34-4EFF-4761-B4D1-5A1CFAF58117}" srcId="{012E502B-887A-4A49-8920-0927CF1DA9B7}" destId="{F6DF68E7-294A-43C5-9A67-D10542362BA2}" srcOrd="0" destOrd="0" parTransId="{69DBEB71-275E-4360-B55C-BA98DA301A6F}" sibTransId="{9C74212E-A801-400A-AB59-6C490E8A20EA}"/>
    <dgm:cxn modelId="{8C63796A-9CAB-4325-9974-E2603116FB20}" type="presOf" srcId="{012E502B-887A-4A49-8920-0927CF1DA9B7}" destId="{8C73CF1F-50EA-41B2-97EC-656BA9568B5F}" srcOrd="0" destOrd="0" presId="urn:microsoft.com/office/officeart/2005/8/layout/hChevron3"/>
    <dgm:cxn modelId="{7861C9C7-154A-43E7-B1BA-81DCE30A363C}" srcId="{012E502B-887A-4A49-8920-0927CF1DA9B7}" destId="{3E4EDB93-250D-475E-8C22-766667771E5E}" srcOrd="2" destOrd="0" parTransId="{7E5E6CC5-3A19-419D-8FCC-E26846D4990A}" sibTransId="{12EF8BCA-8D98-4F31-BE1B-6D10BDD0810F}"/>
    <dgm:cxn modelId="{7D38319C-C433-4457-B4CB-9F1258B73FE8}" srcId="{012E502B-887A-4A49-8920-0927CF1DA9B7}" destId="{27B656B0-1B08-4EBF-841D-E11DEC985A70}" srcOrd="1" destOrd="0" parTransId="{36ED716E-E290-4C20-9303-6DEFAA7C6659}" sibTransId="{53DD8277-C634-46E1-BFA3-83D015F12488}"/>
    <dgm:cxn modelId="{27941DD4-1A80-48A6-9BDD-69AC93629D9E}" type="presParOf" srcId="{8C73CF1F-50EA-41B2-97EC-656BA9568B5F}" destId="{E63F67BA-C9B7-4695-A8B8-17F1CC39E096}" srcOrd="0" destOrd="0" presId="urn:microsoft.com/office/officeart/2005/8/layout/hChevron3"/>
    <dgm:cxn modelId="{F74DBC0D-EC2D-4998-B6BA-CB238F7DC541}" type="presParOf" srcId="{8C73CF1F-50EA-41B2-97EC-656BA9568B5F}" destId="{0ACF6E59-9477-4863-97BC-BBEC33D8718D}" srcOrd="1" destOrd="0" presId="urn:microsoft.com/office/officeart/2005/8/layout/hChevron3"/>
    <dgm:cxn modelId="{E728D33B-749A-4E7C-9005-549D363DB809}" type="presParOf" srcId="{8C73CF1F-50EA-41B2-97EC-656BA9568B5F}" destId="{1612E941-7B80-4ECA-9FEF-D9A7E1AE01F5}" srcOrd="2" destOrd="0" presId="urn:microsoft.com/office/officeart/2005/8/layout/hChevron3"/>
    <dgm:cxn modelId="{E9084121-5B64-45F8-8EFF-D8E725D93C9D}" type="presParOf" srcId="{8C73CF1F-50EA-41B2-97EC-656BA9568B5F}" destId="{A24FEA10-D653-4DF3-8F0F-D228AFF48DE6}" srcOrd="3" destOrd="0" presId="urn:microsoft.com/office/officeart/2005/8/layout/hChevron3"/>
    <dgm:cxn modelId="{8677E3E7-EEDD-43E5-A469-064069CF130C}" type="presParOf" srcId="{8C73CF1F-50EA-41B2-97EC-656BA9568B5F}" destId="{8D54D762-827B-47FD-9029-F76F6B5D932A}" srcOrd="4" destOrd="0" presId="urn:microsoft.com/office/officeart/2005/8/layout/hChevron3"/>
    <dgm:cxn modelId="{5D3E2D5D-F5CA-4805-BC07-7DD85AE7D1A7}" type="presParOf" srcId="{8C73CF1F-50EA-41B2-97EC-656BA9568B5F}" destId="{8B6C88D2-CBB6-4F1C-B344-3006E1EEBFB8}" srcOrd="5" destOrd="0" presId="urn:microsoft.com/office/officeart/2005/8/layout/hChevron3"/>
    <dgm:cxn modelId="{530A98D7-6FA8-411C-9153-C844ACAB006C}" type="presParOf" srcId="{8C73CF1F-50EA-41B2-97EC-656BA9568B5F}" destId="{3D65C003-1432-4198-A0DF-B6A13131C341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207C42-2604-483A-9588-933AABA8E074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1D8557-A201-4361-9AAB-8F7B2D4B8ED3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ru-RU" sz="1400" b="1" dirty="0" smtClean="0">
              <a:solidFill>
                <a:srgbClr val="0070C0"/>
              </a:solidFill>
            </a:rPr>
            <a:t>Промышленность</a:t>
          </a:r>
          <a:endParaRPr lang="ru-RU" sz="1400" b="1" dirty="0">
            <a:solidFill>
              <a:srgbClr val="0070C0"/>
            </a:solidFill>
          </a:endParaRPr>
        </a:p>
      </dgm:t>
    </dgm:pt>
    <dgm:pt modelId="{32BC5895-5D68-421A-BE5D-998126FEC5BD}" type="parTrans" cxnId="{115D0E92-57C7-4804-9DCD-665F856A279A}">
      <dgm:prSet/>
      <dgm:spPr/>
      <dgm:t>
        <a:bodyPr/>
        <a:lstStyle/>
        <a:p>
          <a:endParaRPr lang="ru-RU"/>
        </a:p>
      </dgm:t>
    </dgm:pt>
    <dgm:pt modelId="{09D74292-5176-41D7-8786-6E6D0BA434CA}" type="sibTrans" cxnId="{115D0E92-57C7-4804-9DCD-665F856A279A}">
      <dgm:prSet/>
      <dgm:spPr/>
      <dgm:t>
        <a:bodyPr/>
        <a:lstStyle/>
        <a:p>
          <a:endParaRPr lang="ru-RU"/>
        </a:p>
      </dgm:t>
    </dgm:pt>
    <dgm:pt modelId="{DEA76A60-5382-4D4E-B272-D61A94593D40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1400" b="1" dirty="0" smtClean="0">
              <a:solidFill>
                <a:srgbClr val="0070C0"/>
              </a:solidFill>
            </a:rPr>
            <a:t>Университеты </a:t>
          </a:r>
        </a:p>
      </dgm:t>
    </dgm:pt>
    <dgm:pt modelId="{A672A31D-28BD-4895-B607-0363AB1D9E05}" type="parTrans" cxnId="{64B98E03-C490-417F-B5D8-BFFF69F7A318}">
      <dgm:prSet/>
      <dgm:spPr/>
      <dgm:t>
        <a:bodyPr/>
        <a:lstStyle/>
        <a:p>
          <a:endParaRPr lang="ru-RU"/>
        </a:p>
      </dgm:t>
    </dgm:pt>
    <dgm:pt modelId="{1B27ADE4-AF0E-4B3D-8D6A-E32A889CD629}" type="sibTrans" cxnId="{64B98E03-C490-417F-B5D8-BFFF69F7A318}">
      <dgm:prSet/>
      <dgm:spPr/>
      <dgm:t>
        <a:bodyPr/>
        <a:lstStyle/>
        <a:p>
          <a:endParaRPr lang="ru-RU"/>
        </a:p>
      </dgm:t>
    </dgm:pt>
    <dgm:pt modelId="{FCD1F1BE-D57D-4DAB-8CC2-91885C02B0F5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1400" b="1" dirty="0" smtClean="0">
              <a:solidFill>
                <a:srgbClr val="0070C0"/>
              </a:solidFill>
            </a:rPr>
            <a:t>НИИ и Проектные  организации</a:t>
          </a:r>
          <a:endParaRPr lang="ru-RU" sz="1400" b="1" dirty="0">
            <a:solidFill>
              <a:srgbClr val="0070C0"/>
            </a:solidFill>
          </a:endParaRPr>
        </a:p>
      </dgm:t>
    </dgm:pt>
    <dgm:pt modelId="{1A923768-AB30-4809-B17E-44F8A622640D}" type="parTrans" cxnId="{C0121D9A-C989-4113-8889-72B3E492715C}">
      <dgm:prSet/>
      <dgm:spPr/>
      <dgm:t>
        <a:bodyPr/>
        <a:lstStyle/>
        <a:p>
          <a:endParaRPr lang="ru-RU"/>
        </a:p>
      </dgm:t>
    </dgm:pt>
    <dgm:pt modelId="{4689C41F-1F78-4E4F-BBC6-F1CF56BBC63E}" type="sibTrans" cxnId="{C0121D9A-C989-4113-8889-72B3E492715C}">
      <dgm:prSet/>
      <dgm:spPr/>
      <dgm:t>
        <a:bodyPr/>
        <a:lstStyle/>
        <a:p>
          <a:endParaRPr lang="ru-RU"/>
        </a:p>
      </dgm:t>
    </dgm:pt>
    <dgm:pt modelId="{8CED1708-E758-4E1C-98AC-119834413764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1400" b="1" dirty="0" smtClean="0">
              <a:solidFill>
                <a:srgbClr val="0070C0"/>
              </a:solidFill>
            </a:rPr>
            <a:t>ЦТЕХ, ЦИР, ПКБ </a:t>
          </a:r>
        </a:p>
        <a:p>
          <a:r>
            <a:rPr lang="ru-RU" sz="1400" b="1" dirty="0" smtClean="0">
              <a:solidFill>
                <a:srgbClr val="0070C0"/>
              </a:solidFill>
            </a:rPr>
            <a:t>Вертикаль</a:t>
          </a:r>
        </a:p>
        <a:p>
          <a:r>
            <a:rPr lang="ru-RU" sz="1400" b="1" dirty="0" smtClean="0">
              <a:solidFill>
                <a:srgbClr val="0070C0"/>
              </a:solidFill>
            </a:rPr>
            <a:t>Главных </a:t>
          </a:r>
        </a:p>
        <a:p>
          <a:r>
            <a:rPr lang="ru-RU" sz="1400" b="1" dirty="0" smtClean="0">
              <a:solidFill>
                <a:srgbClr val="0070C0"/>
              </a:solidFill>
            </a:rPr>
            <a:t>инженеров</a:t>
          </a:r>
          <a:endParaRPr lang="ru-RU" sz="1400" b="1" dirty="0">
            <a:solidFill>
              <a:srgbClr val="0070C0"/>
            </a:solidFill>
          </a:endParaRPr>
        </a:p>
      </dgm:t>
    </dgm:pt>
    <dgm:pt modelId="{B463A253-B0BA-4CD9-A8FF-6C8F438E904F}" type="parTrans" cxnId="{EC27AB31-AE0F-488C-85F1-0C643F0002C0}">
      <dgm:prSet/>
      <dgm:spPr/>
      <dgm:t>
        <a:bodyPr/>
        <a:lstStyle/>
        <a:p>
          <a:endParaRPr lang="ru-RU"/>
        </a:p>
      </dgm:t>
    </dgm:pt>
    <dgm:pt modelId="{4D7AC92B-ED99-45CF-A7AD-CC5C66EBB73C}" type="sibTrans" cxnId="{EC27AB31-AE0F-488C-85F1-0C643F0002C0}">
      <dgm:prSet/>
      <dgm:spPr/>
      <dgm:t>
        <a:bodyPr/>
        <a:lstStyle/>
        <a:p>
          <a:endParaRPr lang="ru-RU"/>
        </a:p>
      </dgm:t>
    </dgm:pt>
    <dgm:pt modelId="{EC4521A4-8514-45B0-B6EA-E7F5AF415956}" type="pres">
      <dgm:prSet presAssocID="{3A207C42-2604-483A-9588-933AABA8E074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F69E7E-5D91-4E90-940E-CFD876903D2C}" type="pres">
      <dgm:prSet presAssocID="{3A207C42-2604-483A-9588-933AABA8E074}" presName="comp1" presStyleCnt="0"/>
      <dgm:spPr/>
    </dgm:pt>
    <dgm:pt modelId="{ECFC7F3D-7111-4BA9-BACD-0009537904E2}" type="pres">
      <dgm:prSet presAssocID="{3A207C42-2604-483A-9588-933AABA8E074}" presName="circle1" presStyleLbl="node1" presStyleIdx="0" presStyleCnt="4" custScaleX="142857"/>
      <dgm:spPr/>
      <dgm:t>
        <a:bodyPr/>
        <a:lstStyle/>
        <a:p>
          <a:endParaRPr lang="ru-RU"/>
        </a:p>
      </dgm:t>
    </dgm:pt>
    <dgm:pt modelId="{94993050-706A-49CE-B2D5-B1F855C99716}" type="pres">
      <dgm:prSet presAssocID="{3A207C42-2604-483A-9588-933AABA8E074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F18AA4-CED0-44F9-8734-0ADD337077B4}" type="pres">
      <dgm:prSet presAssocID="{3A207C42-2604-483A-9588-933AABA8E074}" presName="comp2" presStyleCnt="0"/>
      <dgm:spPr/>
    </dgm:pt>
    <dgm:pt modelId="{EA3775CE-4FAC-4AA0-AAE7-9A658EEC743F}" type="pres">
      <dgm:prSet presAssocID="{3A207C42-2604-483A-9588-933AABA8E074}" presName="circle2" presStyleLbl="node1" presStyleIdx="1" presStyleCnt="4" custScaleX="120536"/>
      <dgm:spPr/>
      <dgm:t>
        <a:bodyPr/>
        <a:lstStyle/>
        <a:p>
          <a:endParaRPr lang="ru-RU"/>
        </a:p>
      </dgm:t>
    </dgm:pt>
    <dgm:pt modelId="{28257068-3308-46A6-8112-77052C2E5A02}" type="pres">
      <dgm:prSet presAssocID="{3A207C42-2604-483A-9588-933AABA8E074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7DD04F-2826-4C7D-8D54-BCA4B62BB4CF}" type="pres">
      <dgm:prSet presAssocID="{3A207C42-2604-483A-9588-933AABA8E074}" presName="comp3" presStyleCnt="0"/>
      <dgm:spPr/>
    </dgm:pt>
    <dgm:pt modelId="{7F9C833A-67E2-4660-93A6-6CD7DB4300F5}" type="pres">
      <dgm:prSet presAssocID="{3A207C42-2604-483A-9588-933AABA8E074}" presName="circle3" presStyleLbl="node1" presStyleIdx="2" presStyleCnt="4" custScaleX="125000"/>
      <dgm:spPr/>
      <dgm:t>
        <a:bodyPr/>
        <a:lstStyle/>
        <a:p>
          <a:endParaRPr lang="ru-RU"/>
        </a:p>
      </dgm:t>
    </dgm:pt>
    <dgm:pt modelId="{B8688BD1-DAA2-4B24-B21B-99F268237346}" type="pres">
      <dgm:prSet presAssocID="{3A207C42-2604-483A-9588-933AABA8E074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A330C-6EC0-440F-8008-B98DE56FC7E5}" type="pres">
      <dgm:prSet presAssocID="{3A207C42-2604-483A-9588-933AABA8E074}" presName="comp4" presStyleCnt="0"/>
      <dgm:spPr/>
    </dgm:pt>
    <dgm:pt modelId="{3503E269-E9C6-4F7E-A6C7-9FF20DF9576E}" type="pres">
      <dgm:prSet presAssocID="{3A207C42-2604-483A-9588-933AABA8E074}" presName="circle4" presStyleLbl="node1" presStyleIdx="3" presStyleCnt="4" custScaleX="142857"/>
      <dgm:spPr/>
      <dgm:t>
        <a:bodyPr/>
        <a:lstStyle/>
        <a:p>
          <a:endParaRPr lang="ru-RU"/>
        </a:p>
      </dgm:t>
    </dgm:pt>
    <dgm:pt modelId="{5968195D-B052-40F8-B422-7DC8C385238B}" type="pres">
      <dgm:prSet presAssocID="{3A207C42-2604-483A-9588-933AABA8E074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3F1351-0854-475A-A1DA-120872DE726C}" type="presOf" srcId="{DEA76A60-5382-4D4E-B272-D61A94593D40}" destId="{28257068-3308-46A6-8112-77052C2E5A02}" srcOrd="1" destOrd="0" presId="urn:microsoft.com/office/officeart/2005/8/layout/venn2"/>
    <dgm:cxn modelId="{3F732766-EA73-4046-8DFC-95469289963E}" type="presOf" srcId="{DEA76A60-5382-4D4E-B272-D61A94593D40}" destId="{EA3775CE-4FAC-4AA0-AAE7-9A658EEC743F}" srcOrd="0" destOrd="0" presId="urn:microsoft.com/office/officeart/2005/8/layout/venn2"/>
    <dgm:cxn modelId="{C7631642-E47B-48E2-B9DF-8480AD696A41}" type="presOf" srcId="{DA1D8557-A201-4361-9AAB-8F7B2D4B8ED3}" destId="{94993050-706A-49CE-B2D5-B1F855C99716}" srcOrd="1" destOrd="0" presId="urn:microsoft.com/office/officeart/2005/8/layout/venn2"/>
    <dgm:cxn modelId="{EC27AB31-AE0F-488C-85F1-0C643F0002C0}" srcId="{3A207C42-2604-483A-9588-933AABA8E074}" destId="{8CED1708-E758-4E1C-98AC-119834413764}" srcOrd="3" destOrd="0" parTransId="{B463A253-B0BA-4CD9-A8FF-6C8F438E904F}" sibTransId="{4D7AC92B-ED99-45CF-A7AD-CC5C66EBB73C}"/>
    <dgm:cxn modelId="{5027EEEB-9B64-4009-865A-372E37F43E9C}" type="presOf" srcId="{FCD1F1BE-D57D-4DAB-8CC2-91885C02B0F5}" destId="{7F9C833A-67E2-4660-93A6-6CD7DB4300F5}" srcOrd="0" destOrd="0" presId="urn:microsoft.com/office/officeart/2005/8/layout/venn2"/>
    <dgm:cxn modelId="{BC816210-99BC-4927-9903-D778E9B48F78}" type="presOf" srcId="{8CED1708-E758-4E1C-98AC-119834413764}" destId="{5968195D-B052-40F8-B422-7DC8C385238B}" srcOrd="1" destOrd="0" presId="urn:microsoft.com/office/officeart/2005/8/layout/venn2"/>
    <dgm:cxn modelId="{D22719D6-759F-43B6-A34F-FABD7F32768C}" type="presOf" srcId="{FCD1F1BE-D57D-4DAB-8CC2-91885C02B0F5}" destId="{B8688BD1-DAA2-4B24-B21B-99F268237346}" srcOrd="1" destOrd="0" presId="urn:microsoft.com/office/officeart/2005/8/layout/venn2"/>
    <dgm:cxn modelId="{115D0E92-57C7-4804-9DCD-665F856A279A}" srcId="{3A207C42-2604-483A-9588-933AABA8E074}" destId="{DA1D8557-A201-4361-9AAB-8F7B2D4B8ED3}" srcOrd="0" destOrd="0" parTransId="{32BC5895-5D68-421A-BE5D-998126FEC5BD}" sibTransId="{09D74292-5176-41D7-8786-6E6D0BA434CA}"/>
    <dgm:cxn modelId="{834363A3-59EF-447F-80EC-D8FD611BA658}" type="presOf" srcId="{DA1D8557-A201-4361-9AAB-8F7B2D4B8ED3}" destId="{ECFC7F3D-7111-4BA9-BACD-0009537904E2}" srcOrd="0" destOrd="0" presId="urn:microsoft.com/office/officeart/2005/8/layout/venn2"/>
    <dgm:cxn modelId="{C0121D9A-C989-4113-8889-72B3E492715C}" srcId="{3A207C42-2604-483A-9588-933AABA8E074}" destId="{FCD1F1BE-D57D-4DAB-8CC2-91885C02B0F5}" srcOrd="2" destOrd="0" parTransId="{1A923768-AB30-4809-B17E-44F8A622640D}" sibTransId="{4689C41F-1F78-4E4F-BBC6-F1CF56BBC63E}"/>
    <dgm:cxn modelId="{B4A91274-5E10-4FCB-83AB-517F3E1E793F}" type="presOf" srcId="{3A207C42-2604-483A-9588-933AABA8E074}" destId="{EC4521A4-8514-45B0-B6EA-E7F5AF415956}" srcOrd="0" destOrd="0" presId="urn:microsoft.com/office/officeart/2005/8/layout/venn2"/>
    <dgm:cxn modelId="{DC7C67D8-49CE-43E6-B128-64C1CCB92B08}" type="presOf" srcId="{8CED1708-E758-4E1C-98AC-119834413764}" destId="{3503E269-E9C6-4F7E-A6C7-9FF20DF9576E}" srcOrd="0" destOrd="0" presId="urn:microsoft.com/office/officeart/2005/8/layout/venn2"/>
    <dgm:cxn modelId="{64B98E03-C490-417F-B5D8-BFFF69F7A318}" srcId="{3A207C42-2604-483A-9588-933AABA8E074}" destId="{DEA76A60-5382-4D4E-B272-D61A94593D40}" srcOrd="1" destOrd="0" parTransId="{A672A31D-28BD-4895-B607-0363AB1D9E05}" sibTransId="{1B27ADE4-AF0E-4B3D-8D6A-E32A889CD629}"/>
    <dgm:cxn modelId="{83115602-0AA3-4772-8A09-230C758DF081}" type="presParOf" srcId="{EC4521A4-8514-45B0-B6EA-E7F5AF415956}" destId="{A3F69E7E-5D91-4E90-940E-CFD876903D2C}" srcOrd="0" destOrd="0" presId="urn:microsoft.com/office/officeart/2005/8/layout/venn2"/>
    <dgm:cxn modelId="{501B51DE-BBCE-47B4-99FB-DAFD79656DC6}" type="presParOf" srcId="{A3F69E7E-5D91-4E90-940E-CFD876903D2C}" destId="{ECFC7F3D-7111-4BA9-BACD-0009537904E2}" srcOrd="0" destOrd="0" presId="urn:microsoft.com/office/officeart/2005/8/layout/venn2"/>
    <dgm:cxn modelId="{78A48713-C981-4F56-BB34-8FA56BF8D70A}" type="presParOf" srcId="{A3F69E7E-5D91-4E90-940E-CFD876903D2C}" destId="{94993050-706A-49CE-B2D5-B1F855C99716}" srcOrd="1" destOrd="0" presId="urn:microsoft.com/office/officeart/2005/8/layout/venn2"/>
    <dgm:cxn modelId="{87B9B00C-4E2B-4820-BD84-9733612CE3DE}" type="presParOf" srcId="{EC4521A4-8514-45B0-B6EA-E7F5AF415956}" destId="{7BF18AA4-CED0-44F9-8734-0ADD337077B4}" srcOrd="1" destOrd="0" presId="urn:microsoft.com/office/officeart/2005/8/layout/venn2"/>
    <dgm:cxn modelId="{2B6FDAD8-B036-4A57-B784-EFA24FE804DF}" type="presParOf" srcId="{7BF18AA4-CED0-44F9-8734-0ADD337077B4}" destId="{EA3775CE-4FAC-4AA0-AAE7-9A658EEC743F}" srcOrd="0" destOrd="0" presId="urn:microsoft.com/office/officeart/2005/8/layout/venn2"/>
    <dgm:cxn modelId="{1F95EDC9-F0EC-466A-BF9A-DDDB420B2DE2}" type="presParOf" srcId="{7BF18AA4-CED0-44F9-8734-0ADD337077B4}" destId="{28257068-3308-46A6-8112-77052C2E5A02}" srcOrd="1" destOrd="0" presId="urn:microsoft.com/office/officeart/2005/8/layout/venn2"/>
    <dgm:cxn modelId="{F5FDA105-348B-42FE-B10F-5064721583C4}" type="presParOf" srcId="{EC4521A4-8514-45B0-B6EA-E7F5AF415956}" destId="{417DD04F-2826-4C7D-8D54-BCA4B62BB4CF}" srcOrd="2" destOrd="0" presId="urn:microsoft.com/office/officeart/2005/8/layout/venn2"/>
    <dgm:cxn modelId="{FAA26109-29ED-47A4-B234-F8AC95C142B5}" type="presParOf" srcId="{417DD04F-2826-4C7D-8D54-BCA4B62BB4CF}" destId="{7F9C833A-67E2-4660-93A6-6CD7DB4300F5}" srcOrd="0" destOrd="0" presId="urn:microsoft.com/office/officeart/2005/8/layout/venn2"/>
    <dgm:cxn modelId="{A4E6917E-8026-4F80-85AB-B24170CB14F2}" type="presParOf" srcId="{417DD04F-2826-4C7D-8D54-BCA4B62BB4CF}" destId="{B8688BD1-DAA2-4B24-B21B-99F268237346}" srcOrd="1" destOrd="0" presId="urn:microsoft.com/office/officeart/2005/8/layout/venn2"/>
    <dgm:cxn modelId="{E14B5ED5-CF40-452C-9A21-553C6CBB21B2}" type="presParOf" srcId="{EC4521A4-8514-45B0-B6EA-E7F5AF415956}" destId="{766A330C-6EC0-440F-8008-B98DE56FC7E5}" srcOrd="3" destOrd="0" presId="urn:microsoft.com/office/officeart/2005/8/layout/venn2"/>
    <dgm:cxn modelId="{9A06ADFB-AB3A-4125-9A45-8CF098DAB309}" type="presParOf" srcId="{766A330C-6EC0-440F-8008-B98DE56FC7E5}" destId="{3503E269-E9C6-4F7E-A6C7-9FF20DF9576E}" srcOrd="0" destOrd="0" presId="urn:microsoft.com/office/officeart/2005/8/layout/venn2"/>
    <dgm:cxn modelId="{6DBC5A99-4833-4F8B-9383-983BB909E9E0}" type="presParOf" srcId="{766A330C-6EC0-440F-8008-B98DE56FC7E5}" destId="{5968195D-B052-40F8-B422-7DC8C385238B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3FC04D-D927-476D-B0C6-7F5AF626E5B7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DC1AE24E-B6D4-4808-8101-0531FD801C6F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000" b="1" dirty="0" smtClean="0"/>
            <a:t>Защита РИД и коммерциализация</a:t>
          </a:r>
          <a:endParaRPr lang="ru-RU" sz="1000" b="1" dirty="0"/>
        </a:p>
      </dgm:t>
    </dgm:pt>
    <dgm:pt modelId="{8BAE1FCB-DAC5-49DE-854A-6989029DCE2F}" type="parTrans" cxnId="{1470339A-6071-4135-9162-579A6371D68B}">
      <dgm:prSet/>
      <dgm:spPr/>
      <dgm:t>
        <a:bodyPr/>
        <a:lstStyle/>
        <a:p>
          <a:endParaRPr lang="ru-RU"/>
        </a:p>
      </dgm:t>
    </dgm:pt>
    <dgm:pt modelId="{B0520E1C-8797-4A7D-8F8A-5C8C3FA46A64}" type="sibTrans" cxnId="{1470339A-6071-4135-9162-579A6371D68B}">
      <dgm:prSet/>
      <dgm:spPr/>
      <dgm:t>
        <a:bodyPr/>
        <a:lstStyle/>
        <a:p>
          <a:endParaRPr lang="ru-RU"/>
        </a:p>
      </dgm:t>
    </dgm:pt>
    <dgm:pt modelId="{6B6F0E86-DCF4-44BA-9973-50CA9EAE546E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1000" b="1" dirty="0" smtClean="0"/>
            <a:t>Формализация знаний</a:t>
          </a:r>
          <a:endParaRPr lang="ru-RU" sz="1000" b="1" dirty="0"/>
        </a:p>
      </dgm:t>
    </dgm:pt>
    <dgm:pt modelId="{81A4FAE7-E709-4F0F-ADC9-577C32FE582F}" type="parTrans" cxnId="{6209EC93-9E50-4AD3-B763-5115DE0BCBC0}">
      <dgm:prSet/>
      <dgm:spPr/>
      <dgm:t>
        <a:bodyPr/>
        <a:lstStyle/>
        <a:p>
          <a:endParaRPr lang="ru-RU"/>
        </a:p>
      </dgm:t>
    </dgm:pt>
    <dgm:pt modelId="{5BBB5F00-E292-4A0A-A71B-67515E045A97}" type="sibTrans" cxnId="{6209EC93-9E50-4AD3-B763-5115DE0BCBC0}">
      <dgm:prSet/>
      <dgm:spPr/>
      <dgm:t>
        <a:bodyPr/>
        <a:lstStyle/>
        <a:p>
          <a:endParaRPr lang="ru-RU"/>
        </a:p>
      </dgm:t>
    </dgm:pt>
    <dgm:pt modelId="{D46E4228-25F6-4F44-A5E8-D1A6EE34BE9F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1400" b="1" dirty="0" err="1" smtClean="0"/>
            <a:t>Трансфер</a:t>
          </a:r>
          <a:r>
            <a:rPr lang="ru-RU" sz="1400" b="1" dirty="0" smtClean="0"/>
            <a:t> технологий</a:t>
          </a:r>
          <a:endParaRPr lang="ru-RU" sz="1400" b="1" dirty="0"/>
        </a:p>
      </dgm:t>
    </dgm:pt>
    <dgm:pt modelId="{ABED13B7-ED3C-4ACA-833E-77A04FA73F9B}" type="parTrans" cxnId="{E7CD82E6-E638-4C23-A5A9-459473FF402C}">
      <dgm:prSet/>
      <dgm:spPr/>
      <dgm:t>
        <a:bodyPr/>
        <a:lstStyle/>
        <a:p>
          <a:endParaRPr lang="ru-RU"/>
        </a:p>
      </dgm:t>
    </dgm:pt>
    <dgm:pt modelId="{8EC3ACFA-99A4-4583-9FE4-246E5BFF2626}" type="sibTrans" cxnId="{E7CD82E6-E638-4C23-A5A9-459473FF402C}">
      <dgm:prSet/>
      <dgm:spPr>
        <a:solidFill>
          <a:schemeClr val="bg1"/>
        </a:solidFill>
      </dgm:spPr>
      <dgm:t>
        <a:bodyPr/>
        <a:lstStyle/>
        <a:p>
          <a:endParaRPr lang="ru-RU"/>
        </a:p>
      </dgm:t>
    </dgm:pt>
    <dgm:pt modelId="{3AD6CADF-9C42-468E-918D-ECC6F0DB2458}" type="pres">
      <dgm:prSet presAssocID="{FC3FC04D-D927-476D-B0C6-7F5AF626E5B7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52C8A91-B14C-4927-8C1C-22BB2661D9DD}" type="pres">
      <dgm:prSet presAssocID="{DC1AE24E-B6D4-4808-8101-0531FD801C6F}" presName="gear1" presStyleLbl="node1" presStyleIdx="0" presStyleCnt="3" custLinFactNeighborX="4292" custLinFactNeighborY="-56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76E34-7E22-43EF-A043-B55720163562}" type="pres">
      <dgm:prSet presAssocID="{DC1AE24E-B6D4-4808-8101-0531FD801C6F}" presName="gear1srcNode" presStyleLbl="node1" presStyleIdx="0" presStyleCnt="3"/>
      <dgm:spPr/>
      <dgm:t>
        <a:bodyPr/>
        <a:lstStyle/>
        <a:p>
          <a:endParaRPr lang="ru-RU"/>
        </a:p>
      </dgm:t>
    </dgm:pt>
    <dgm:pt modelId="{0527459A-3B39-4FF8-9BF0-F037EF8BA898}" type="pres">
      <dgm:prSet presAssocID="{DC1AE24E-B6D4-4808-8101-0531FD801C6F}" presName="gear1dstNode" presStyleLbl="node1" presStyleIdx="0" presStyleCnt="3"/>
      <dgm:spPr/>
      <dgm:t>
        <a:bodyPr/>
        <a:lstStyle/>
        <a:p>
          <a:endParaRPr lang="ru-RU"/>
        </a:p>
      </dgm:t>
    </dgm:pt>
    <dgm:pt modelId="{E603DBE7-A945-4B6C-A5A8-D4BD6B1A93ED}" type="pres">
      <dgm:prSet presAssocID="{6B6F0E86-DCF4-44BA-9973-50CA9EAE546E}" presName="gear2" presStyleLbl="node1" presStyleIdx="1" presStyleCnt="3" custScaleX="156918" custScaleY="148410" custLinFactNeighborX="-23897" custLinFactNeighborY="2609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71E8FD-7B7A-452A-87FE-088CDFF5219A}" type="pres">
      <dgm:prSet presAssocID="{6B6F0E86-DCF4-44BA-9973-50CA9EAE546E}" presName="gear2srcNode" presStyleLbl="node1" presStyleIdx="1" presStyleCnt="3"/>
      <dgm:spPr/>
      <dgm:t>
        <a:bodyPr/>
        <a:lstStyle/>
        <a:p>
          <a:endParaRPr lang="ru-RU"/>
        </a:p>
      </dgm:t>
    </dgm:pt>
    <dgm:pt modelId="{DFF0E067-D810-4854-8F64-D38718D71ED6}" type="pres">
      <dgm:prSet presAssocID="{6B6F0E86-DCF4-44BA-9973-50CA9EAE546E}" presName="gear2dstNode" presStyleLbl="node1" presStyleIdx="1" presStyleCnt="3"/>
      <dgm:spPr/>
      <dgm:t>
        <a:bodyPr/>
        <a:lstStyle/>
        <a:p>
          <a:endParaRPr lang="ru-RU"/>
        </a:p>
      </dgm:t>
    </dgm:pt>
    <dgm:pt modelId="{E8B9CE51-7C93-4940-B522-A7D1DF79880B}" type="pres">
      <dgm:prSet presAssocID="{D46E4228-25F6-4F44-A5E8-D1A6EE34BE9F}" presName="gear3" presStyleLbl="node1" presStyleIdx="2" presStyleCnt="3" custScaleX="154420" custScaleY="136041" custLinFactNeighborX="9730"/>
      <dgm:spPr/>
      <dgm:t>
        <a:bodyPr/>
        <a:lstStyle/>
        <a:p>
          <a:endParaRPr lang="ru-RU"/>
        </a:p>
      </dgm:t>
    </dgm:pt>
    <dgm:pt modelId="{2F2E9591-BA21-4199-B490-0715471FA44F}" type="pres">
      <dgm:prSet presAssocID="{D46E4228-25F6-4F44-A5E8-D1A6EE34BE9F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A8A430-6082-4D6F-9CA1-2F463F526BE3}" type="pres">
      <dgm:prSet presAssocID="{D46E4228-25F6-4F44-A5E8-D1A6EE34BE9F}" presName="gear3srcNode" presStyleLbl="node1" presStyleIdx="2" presStyleCnt="3"/>
      <dgm:spPr/>
      <dgm:t>
        <a:bodyPr/>
        <a:lstStyle/>
        <a:p>
          <a:endParaRPr lang="ru-RU"/>
        </a:p>
      </dgm:t>
    </dgm:pt>
    <dgm:pt modelId="{4C3F97F0-C7CB-4DA9-9AA8-C83A3D82781D}" type="pres">
      <dgm:prSet presAssocID="{D46E4228-25F6-4F44-A5E8-D1A6EE34BE9F}" presName="gear3dstNode" presStyleLbl="node1" presStyleIdx="2" presStyleCnt="3"/>
      <dgm:spPr/>
      <dgm:t>
        <a:bodyPr/>
        <a:lstStyle/>
        <a:p>
          <a:endParaRPr lang="ru-RU"/>
        </a:p>
      </dgm:t>
    </dgm:pt>
    <dgm:pt modelId="{4A81F2D0-252A-4C3C-A548-510C9BC72E10}" type="pres">
      <dgm:prSet presAssocID="{B0520E1C-8797-4A7D-8F8A-5C8C3FA46A64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94549CAC-981D-4096-AA41-F86B2CF87522}" type="pres">
      <dgm:prSet presAssocID="{5BBB5F00-E292-4A0A-A71B-67515E045A97}" presName="connector2" presStyleLbl="sibTrans2D1" presStyleIdx="1" presStyleCnt="3" custLinFactNeighborX="-16659" custLinFactNeighborY="1716"/>
      <dgm:spPr/>
      <dgm:t>
        <a:bodyPr/>
        <a:lstStyle/>
        <a:p>
          <a:endParaRPr lang="ru-RU"/>
        </a:p>
      </dgm:t>
    </dgm:pt>
    <dgm:pt modelId="{3526B113-7281-43CA-B21D-DDB218B6BFBE}" type="pres">
      <dgm:prSet presAssocID="{8EC3ACFA-99A4-4583-9FE4-246E5BFF2626}" presName="connector3" presStyleLbl="sibTrans2D1" presStyleIdx="2" presStyleCnt="3" custFlipHor="1" custScaleX="15773" custScaleY="2971" custLinFactX="-4461" custLinFactNeighborX="-100000" custLinFactNeighborY="-55327"/>
      <dgm:spPr/>
      <dgm:t>
        <a:bodyPr/>
        <a:lstStyle/>
        <a:p>
          <a:endParaRPr lang="ru-RU"/>
        </a:p>
      </dgm:t>
    </dgm:pt>
  </dgm:ptLst>
  <dgm:cxnLst>
    <dgm:cxn modelId="{E3F04BED-BFCF-4D05-9C1F-D54F04423CE1}" type="presOf" srcId="{D46E4228-25F6-4F44-A5E8-D1A6EE34BE9F}" destId="{2F2E9591-BA21-4199-B490-0715471FA44F}" srcOrd="1" destOrd="0" presId="urn:microsoft.com/office/officeart/2005/8/layout/gear1"/>
    <dgm:cxn modelId="{F97AD630-D5B1-48F9-8871-68934738E02A}" type="presOf" srcId="{6B6F0E86-DCF4-44BA-9973-50CA9EAE546E}" destId="{E603DBE7-A945-4B6C-A5A8-D4BD6B1A93ED}" srcOrd="0" destOrd="0" presId="urn:microsoft.com/office/officeart/2005/8/layout/gear1"/>
    <dgm:cxn modelId="{85D42157-09EF-4ACC-AFC0-FAB86834E15D}" type="presOf" srcId="{6B6F0E86-DCF4-44BA-9973-50CA9EAE546E}" destId="{6D71E8FD-7B7A-452A-87FE-088CDFF5219A}" srcOrd="1" destOrd="0" presId="urn:microsoft.com/office/officeart/2005/8/layout/gear1"/>
    <dgm:cxn modelId="{75674096-85D0-4778-B5FA-734AC6BAFD00}" type="presOf" srcId="{6B6F0E86-DCF4-44BA-9973-50CA9EAE546E}" destId="{DFF0E067-D810-4854-8F64-D38718D71ED6}" srcOrd="2" destOrd="0" presId="urn:microsoft.com/office/officeart/2005/8/layout/gear1"/>
    <dgm:cxn modelId="{07C6D168-1D57-4A2A-BDC2-A7F5492180FE}" type="presOf" srcId="{D46E4228-25F6-4F44-A5E8-D1A6EE34BE9F}" destId="{92A8A430-6082-4D6F-9CA1-2F463F526BE3}" srcOrd="2" destOrd="0" presId="urn:microsoft.com/office/officeart/2005/8/layout/gear1"/>
    <dgm:cxn modelId="{1470339A-6071-4135-9162-579A6371D68B}" srcId="{FC3FC04D-D927-476D-B0C6-7F5AF626E5B7}" destId="{DC1AE24E-B6D4-4808-8101-0531FD801C6F}" srcOrd="0" destOrd="0" parTransId="{8BAE1FCB-DAC5-49DE-854A-6989029DCE2F}" sibTransId="{B0520E1C-8797-4A7D-8F8A-5C8C3FA46A64}"/>
    <dgm:cxn modelId="{1C4F22B1-D737-4F50-9A5A-26484A9090E1}" type="presOf" srcId="{DC1AE24E-B6D4-4808-8101-0531FD801C6F}" destId="{2B276E34-7E22-43EF-A043-B55720163562}" srcOrd="1" destOrd="0" presId="urn:microsoft.com/office/officeart/2005/8/layout/gear1"/>
    <dgm:cxn modelId="{65E86EAA-6422-4B10-8F64-570A735788E2}" type="presOf" srcId="{8EC3ACFA-99A4-4583-9FE4-246E5BFF2626}" destId="{3526B113-7281-43CA-B21D-DDB218B6BFBE}" srcOrd="0" destOrd="0" presId="urn:microsoft.com/office/officeart/2005/8/layout/gear1"/>
    <dgm:cxn modelId="{A87554C7-FE2C-4D46-898C-199CE27A53EA}" type="presOf" srcId="{DC1AE24E-B6D4-4808-8101-0531FD801C6F}" destId="{452C8A91-B14C-4927-8C1C-22BB2661D9DD}" srcOrd="0" destOrd="0" presId="urn:microsoft.com/office/officeart/2005/8/layout/gear1"/>
    <dgm:cxn modelId="{9DB0B16B-3309-4CB7-A14D-6BAB7714BB47}" type="presOf" srcId="{B0520E1C-8797-4A7D-8F8A-5C8C3FA46A64}" destId="{4A81F2D0-252A-4C3C-A548-510C9BC72E10}" srcOrd="0" destOrd="0" presId="urn:microsoft.com/office/officeart/2005/8/layout/gear1"/>
    <dgm:cxn modelId="{6209EC93-9E50-4AD3-B763-5115DE0BCBC0}" srcId="{FC3FC04D-D927-476D-B0C6-7F5AF626E5B7}" destId="{6B6F0E86-DCF4-44BA-9973-50CA9EAE546E}" srcOrd="1" destOrd="0" parTransId="{81A4FAE7-E709-4F0F-ADC9-577C32FE582F}" sibTransId="{5BBB5F00-E292-4A0A-A71B-67515E045A97}"/>
    <dgm:cxn modelId="{E7CD82E6-E638-4C23-A5A9-459473FF402C}" srcId="{FC3FC04D-D927-476D-B0C6-7F5AF626E5B7}" destId="{D46E4228-25F6-4F44-A5E8-D1A6EE34BE9F}" srcOrd="2" destOrd="0" parTransId="{ABED13B7-ED3C-4ACA-833E-77A04FA73F9B}" sibTransId="{8EC3ACFA-99A4-4583-9FE4-246E5BFF2626}"/>
    <dgm:cxn modelId="{DB5A8AFD-C15D-4A1E-95AC-8B70ADAA9A74}" type="presOf" srcId="{FC3FC04D-D927-476D-B0C6-7F5AF626E5B7}" destId="{3AD6CADF-9C42-468E-918D-ECC6F0DB2458}" srcOrd="0" destOrd="0" presId="urn:microsoft.com/office/officeart/2005/8/layout/gear1"/>
    <dgm:cxn modelId="{A0A9EFA1-4A65-45BE-A285-F9A58D7B3547}" type="presOf" srcId="{D46E4228-25F6-4F44-A5E8-D1A6EE34BE9F}" destId="{4C3F97F0-C7CB-4DA9-9AA8-C83A3D82781D}" srcOrd="3" destOrd="0" presId="urn:microsoft.com/office/officeart/2005/8/layout/gear1"/>
    <dgm:cxn modelId="{DCD3AA4E-F180-4ED7-B6C1-6DA5E7B9AEA1}" type="presOf" srcId="{D46E4228-25F6-4F44-A5E8-D1A6EE34BE9F}" destId="{E8B9CE51-7C93-4940-B522-A7D1DF79880B}" srcOrd="0" destOrd="0" presId="urn:microsoft.com/office/officeart/2005/8/layout/gear1"/>
    <dgm:cxn modelId="{DFFF2710-C489-434C-9AE2-32AEF366E235}" type="presOf" srcId="{DC1AE24E-B6D4-4808-8101-0531FD801C6F}" destId="{0527459A-3B39-4FF8-9BF0-F037EF8BA898}" srcOrd="2" destOrd="0" presId="urn:microsoft.com/office/officeart/2005/8/layout/gear1"/>
    <dgm:cxn modelId="{4962AE53-9DCE-48F7-B5EA-1FF8E2AF8FF4}" type="presOf" srcId="{5BBB5F00-E292-4A0A-A71B-67515E045A97}" destId="{94549CAC-981D-4096-AA41-F86B2CF87522}" srcOrd="0" destOrd="0" presId="urn:microsoft.com/office/officeart/2005/8/layout/gear1"/>
    <dgm:cxn modelId="{E6EE0F6E-CC94-4228-8318-9CDAEC58CB77}" type="presParOf" srcId="{3AD6CADF-9C42-468E-918D-ECC6F0DB2458}" destId="{452C8A91-B14C-4927-8C1C-22BB2661D9DD}" srcOrd="0" destOrd="0" presId="urn:microsoft.com/office/officeart/2005/8/layout/gear1"/>
    <dgm:cxn modelId="{15D13DA9-2F41-474C-8CE2-07D04BFBB249}" type="presParOf" srcId="{3AD6CADF-9C42-468E-918D-ECC6F0DB2458}" destId="{2B276E34-7E22-43EF-A043-B55720163562}" srcOrd="1" destOrd="0" presId="urn:microsoft.com/office/officeart/2005/8/layout/gear1"/>
    <dgm:cxn modelId="{1BABA27F-B71E-48BA-B3EB-B187D5DCA9A3}" type="presParOf" srcId="{3AD6CADF-9C42-468E-918D-ECC6F0DB2458}" destId="{0527459A-3B39-4FF8-9BF0-F037EF8BA898}" srcOrd="2" destOrd="0" presId="urn:microsoft.com/office/officeart/2005/8/layout/gear1"/>
    <dgm:cxn modelId="{24573944-710A-4BAB-A4C2-D7B3E133A223}" type="presParOf" srcId="{3AD6CADF-9C42-468E-918D-ECC6F0DB2458}" destId="{E603DBE7-A945-4B6C-A5A8-D4BD6B1A93ED}" srcOrd="3" destOrd="0" presId="urn:microsoft.com/office/officeart/2005/8/layout/gear1"/>
    <dgm:cxn modelId="{8C9F55C7-D492-4F2D-9C4D-2AD7FA885B7E}" type="presParOf" srcId="{3AD6CADF-9C42-468E-918D-ECC6F0DB2458}" destId="{6D71E8FD-7B7A-452A-87FE-088CDFF5219A}" srcOrd="4" destOrd="0" presId="urn:microsoft.com/office/officeart/2005/8/layout/gear1"/>
    <dgm:cxn modelId="{8F500E2A-BDA5-47AF-93C9-788F0DCAEDF6}" type="presParOf" srcId="{3AD6CADF-9C42-468E-918D-ECC6F0DB2458}" destId="{DFF0E067-D810-4854-8F64-D38718D71ED6}" srcOrd="5" destOrd="0" presId="urn:microsoft.com/office/officeart/2005/8/layout/gear1"/>
    <dgm:cxn modelId="{BF3893EE-A6BE-48B3-8F34-BBB1F4CB4012}" type="presParOf" srcId="{3AD6CADF-9C42-468E-918D-ECC6F0DB2458}" destId="{E8B9CE51-7C93-4940-B522-A7D1DF79880B}" srcOrd="6" destOrd="0" presId="urn:microsoft.com/office/officeart/2005/8/layout/gear1"/>
    <dgm:cxn modelId="{28907BCE-96B9-4E21-9B4C-20C34F57EAC3}" type="presParOf" srcId="{3AD6CADF-9C42-468E-918D-ECC6F0DB2458}" destId="{2F2E9591-BA21-4199-B490-0715471FA44F}" srcOrd="7" destOrd="0" presId="urn:microsoft.com/office/officeart/2005/8/layout/gear1"/>
    <dgm:cxn modelId="{DAC1048D-0998-49F8-9D0D-50D6B1151D09}" type="presParOf" srcId="{3AD6CADF-9C42-468E-918D-ECC6F0DB2458}" destId="{92A8A430-6082-4D6F-9CA1-2F463F526BE3}" srcOrd="8" destOrd="0" presId="urn:microsoft.com/office/officeart/2005/8/layout/gear1"/>
    <dgm:cxn modelId="{052DCD0D-1C0C-48A6-BD68-DA4C644F748D}" type="presParOf" srcId="{3AD6CADF-9C42-468E-918D-ECC6F0DB2458}" destId="{4C3F97F0-C7CB-4DA9-9AA8-C83A3D82781D}" srcOrd="9" destOrd="0" presId="urn:microsoft.com/office/officeart/2005/8/layout/gear1"/>
    <dgm:cxn modelId="{F04BA7EB-0902-4E96-9672-AFF7CE560E63}" type="presParOf" srcId="{3AD6CADF-9C42-468E-918D-ECC6F0DB2458}" destId="{4A81F2D0-252A-4C3C-A548-510C9BC72E10}" srcOrd="10" destOrd="0" presId="urn:microsoft.com/office/officeart/2005/8/layout/gear1"/>
    <dgm:cxn modelId="{76455366-1D6B-4E00-9DC3-9115D2088D19}" type="presParOf" srcId="{3AD6CADF-9C42-468E-918D-ECC6F0DB2458}" destId="{94549CAC-981D-4096-AA41-F86B2CF87522}" srcOrd="11" destOrd="0" presId="urn:microsoft.com/office/officeart/2005/8/layout/gear1"/>
    <dgm:cxn modelId="{47DAAAE6-AF4A-464A-BE23-CC0E8A135BC1}" type="presParOf" srcId="{3AD6CADF-9C42-468E-918D-ECC6F0DB2458}" destId="{3526B113-7281-43CA-B21D-DDB218B6BFBE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3F67BA-C9B7-4695-A8B8-17F1CC39E096}">
      <dsp:nvSpPr>
        <dsp:cNvPr id="0" name=""/>
        <dsp:cNvSpPr/>
      </dsp:nvSpPr>
      <dsp:spPr>
        <a:xfrm>
          <a:off x="1" y="133282"/>
          <a:ext cx="2396844" cy="382584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50" b="1" kern="1200" dirty="0" smtClean="0">
              <a:latin typeface="Arial" pitchFamily="34" charset="0"/>
              <a:cs typeface="Arial" pitchFamily="34" charset="0"/>
            </a:rPr>
            <a:t>Клиентоориентированность </a:t>
          </a:r>
          <a:br>
            <a:rPr lang="ru-RU" sz="950" b="1" kern="1200" dirty="0" smtClean="0">
              <a:latin typeface="Arial" pitchFamily="34" charset="0"/>
              <a:cs typeface="Arial" pitchFamily="34" charset="0"/>
            </a:rPr>
          </a:br>
          <a:r>
            <a:rPr lang="ru-RU" sz="950" b="1" kern="1200" dirty="0" smtClean="0">
              <a:latin typeface="Arial" pitchFamily="34" charset="0"/>
              <a:cs typeface="Arial" pitchFamily="34" charset="0"/>
            </a:rPr>
            <a:t>и конкурентоспособность</a:t>
          </a:r>
          <a:endParaRPr lang="ru-RU" sz="950" b="1" kern="1200" dirty="0">
            <a:latin typeface="Arial" pitchFamily="34" charset="0"/>
            <a:cs typeface="Arial" pitchFamily="34" charset="0"/>
          </a:endParaRPr>
        </a:p>
      </dsp:txBody>
      <dsp:txXfrm>
        <a:off x="1" y="133282"/>
        <a:ext cx="2396844" cy="382584"/>
      </dsp:txXfrm>
    </dsp:sp>
    <dsp:sp modelId="{1612E941-7B80-4ECA-9FEF-D9A7E1AE01F5}">
      <dsp:nvSpPr>
        <dsp:cNvPr id="0" name=""/>
        <dsp:cNvSpPr/>
      </dsp:nvSpPr>
      <dsp:spPr>
        <a:xfrm>
          <a:off x="1919864" y="133287"/>
          <a:ext cx="2396844" cy="382574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950" b="1" kern="1200" dirty="0" smtClean="0">
              <a:latin typeface="Arial" pitchFamily="34" charset="0"/>
              <a:cs typeface="Arial" pitchFamily="34" charset="0"/>
            </a:rPr>
            <a:t>Инвестиционная привлекательность</a:t>
          </a:r>
          <a:endParaRPr lang="ru-RU" sz="950" b="1" kern="1200" dirty="0">
            <a:latin typeface="Arial" pitchFamily="34" charset="0"/>
            <a:cs typeface="Arial" pitchFamily="34" charset="0"/>
          </a:endParaRPr>
        </a:p>
      </dsp:txBody>
      <dsp:txXfrm>
        <a:off x="1919864" y="133287"/>
        <a:ext cx="2396844" cy="382574"/>
      </dsp:txXfrm>
    </dsp:sp>
    <dsp:sp modelId="{8D54D762-827B-47FD-9029-F76F6B5D932A}">
      <dsp:nvSpPr>
        <dsp:cNvPr id="0" name=""/>
        <dsp:cNvSpPr/>
      </dsp:nvSpPr>
      <dsp:spPr>
        <a:xfrm>
          <a:off x="3837340" y="133287"/>
          <a:ext cx="2396844" cy="382574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950" b="1" kern="1200" dirty="0" smtClean="0">
              <a:latin typeface="Arial" pitchFamily="34" charset="0"/>
              <a:cs typeface="Arial" pitchFamily="34" charset="0"/>
            </a:rPr>
            <a:t>Ресурсная </a:t>
          </a:r>
        </a:p>
        <a:p>
          <a:pPr lvl="0" algn="ctr" defTabSz="422275">
            <a:lnSpc>
              <a:spcPts val="1000"/>
            </a:lnSpc>
            <a:spcBef>
              <a:spcPct val="0"/>
            </a:spcBef>
            <a:spcAft>
              <a:spcPts val="0"/>
            </a:spcAft>
          </a:pPr>
          <a:r>
            <a:rPr lang="ru-RU" sz="950" b="1" kern="1200" dirty="0" smtClean="0">
              <a:latin typeface="Arial" pitchFamily="34" charset="0"/>
              <a:cs typeface="Arial" pitchFamily="34" charset="0"/>
            </a:rPr>
            <a:t>обеспеченность</a:t>
          </a:r>
          <a:endParaRPr lang="ru-RU" sz="950" b="1" kern="1200" dirty="0">
            <a:latin typeface="Arial" pitchFamily="34" charset="0"/>
            <a:cs typeface="Arial" pitchFamily="34" charset="0"/>
          </a:endParaRPr>
        </a:p>
      </dsp:txBody>
      <dsp:txXfrm>
        <a:off x="3837340" y="133287"/>
        <a:ext cx="2396844" cy="382574"/>
      </dsp:txXfrm>
    </dsp:sp>
    <dsp:sp modelId="{3D65C003-1432-4198-A0DF-B6A13131C341}">
      <dsp:nvSpPr>
        <dsp:cNvPr id="0" name=""/>
        <dsp:cNvSpPr/>
      </dsp:nvSpPr>
      <dsp:spPr>
        <a:xfrm>
          <a:off x="5754815" y="133287"/>
          <a:ext cx="2396844" cy="382574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950" b="1" kern="1200" dirty="0" smtClean="0">
              <a:latin typeface="Arial" pitchFamily="34" charset="0"/>
              <a:cs typeface="Arial" pitchFamily="34" charset="0"/>
            </a:rPr>
            <a:t>Достаточность кадрового потенциала</a:t>
          </a:r>
          <a:endParaRPr lang="ru-RU" sz="950" b="1" kern="1200" dirty="0">
            <a:latin typeface="Arial" pitchFamily="34" charset="0"/>
            <a:cs typeface="Arial" pitchFamily="34" charset="0"/>
          </a:endParaRPr>
        </a:p>
      </dsp:txBody>
      <dsp:txXfrm>
        <a:off x="5754815" y="133287"/>
        <a:ext cx="2396844" cy="38257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FC7F3D-7111-4BA9-BACD-0009537904E2}">
      <dsp:nvSpPr>
        <dsp:cNvPr id="0" name=""/>
        <dsp:cNvSpPr/>
      </dsp:nvSpPr>
      <dsp:spPr>
        <a:xfrm>
          <a:off x="1296146" y="0"/>
          <a:ext cx="5760634" cy="4032448"/>
        </a:xfrm>
        <a:prstGeom prst="ellipse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70C0"/>
              </a:solidFill>
            </a:rPr>
            <a:t>Промышленность</a:t>
          </a:r>
          <a:endParaRPr lang="ru-RU" sz="1400" b="1" kern="1200" dirty="0">
            <a:solidFill>
              <a:srgbClr val="0070C0"/>
            </a:solidFill>
          </a:endParaRPr>
        </a:p>
      </dsp:txBody>
      <dsp:txXfrm>
        <a:off x="3371127" y="201622"/>
        <a:ext cx="1610673" cy="604867"/>
      </dsp:txXfrm>
    </dsp:sp>
    <dsp:sp modelId="{EA3775CE-4FAC-4AA0-AAE7-9A658EEC743F}">
      <dsp:nvSpPr>
        <dsp:cNvPr id="0" name=""/>
        <dsp:cNvSpPr/>
      </dsp:nvSpPr>
      <dsp:spPr>
        <a:xfrm>
          <a:off x="2232243" y="806489"/>
          <a:ext cx="3888441" cy="3225958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70C0"/>
              </a:solidFill>
            </a:rPr>
            <a:t>Университеты </a:t>
          </a:r>
        </a:p>
      </dsp:txBody>
      <dsp:txXfrm>
        <a:off x="3496958" y="1000047"/>
        <a:ext cx="1359010" cy="580672"/>
      </dsp:txXfrm>
    </dsp:sp>
    <dsp:sp modelId="{7F9C833A-67E2-4660-93A6-6CD7DB4300F5}">
      <dsp:nvSpPr>
        <dsp:cNvPr id="0" name=""/>
        <dsp:cNvSpPr/>
      </dsp:nvSpPr>
      <dsp:spPr>
        <a:xfrm>
          <a:off x="2664296" y="1612979"/>
          <a:ext cx="3024336" cy="2419468"/>
        </a:xfrm>
        <a:prstGeom prst="ellipse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70C0"/>
              </a:solidFill>
            </a:rPr>
            <a:t>НИИ и Проектные  организации</a:t>
          </a:r>
          <a:endParaRPr lang="ru-RU" sz="1400" b="1" kern="1200" dirty="0">
            <a:solidFill>
              <a:srgbClr val="0070C0"/>
            </a:solidFill>
          </a:endParaRPr>
        </a:p>
      </dsp:txBody>
      <dsp:txXfrm>
        <a:off x="3471793" y="1794439"/>
        <a:ext cx="1409340" cy="544380"/>
      </dsp:txXfrm>
    </dsp:sp>
    <dsp:sp modelId="{3503E269-E9C6-4F7E-A6C7-9FF20DF9576E}">
      <dsp:nvSpPr>
        <dsp:cNvPr id="0" name=""/>
        <dsp:cNvSpPr/>
      </dsp:nvSpPr>
      <dsp:spPr>
        <a:xfrm>
          <a:off x="3024337" y="2419468"/>
          <a:ext cx="2304253" cy="1612979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70C0"/>
              </a:solidFill>
            </a:rPr>
            <a:t>ЦТЕХ, ЦИР, ПКБ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70C0"/>
              </a:solidFill>
            </a:rPr>
            <a:t>Вертикаль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70C0"/>
              </a:solidFill>
            </a:rPr>
            <a:t>Главных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70C0"/>
              </a:solidFill>
            </a:rPr>
            <a:t>инженеров</a:t>
          </a:r>
          <a:endParaRPr lang="ru-RU" sz="1400" b="1" kern="1200" dirty="0">
            <a:solidFill>
              <a:srgbClr val="0070C0"/>
            </a:solidFill>
          </a:endParaRPr>
        </a:p>
      </dsp:txBody>
      <dsp:txXfrm>
        <a:off x="3361787" y="2822713"/>
        <a:ext cx="1629353" cy="80648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2C8A91-B14C-4927-8C1C-22BB2661D9DD}">
      <dsp:nvSpPr>
        <dsp:cNvPr id="0" name=""/>
        <dsp:cNvSpPr/>
      </dsp:nvSpPr>
      <dsp:spPr>
        <a:xfrm>
          <a:off x="1726552" y="1289010"/>
          <a:ext cx="1534670" cy="1534670"/>
        </a:xfrm>
        <a:prstGeom prst="gear9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Защита РИД и коммерциализация</a:t>
          </a:r>
          <a:endParaRPr lang="ru-RU" sz="1000" b="1" kern="1200" dirty="0"/>
        </a:p>
      </dsp:txBody>
      <dsp:txXfrm>
        <a:off x="1726552" y="1289010"/>
        <a:ext cx="1534670" cy="1534670"/>
      </dsp:txXfrm>
    </dsp:sp>
    <dsp:sp modelId="{E603DBE7-A945-4B6C-A5A8-D4BD6B1A93ED}">
      <dsp:nvSpPr>
        <dsp:cNvPr id="0" name=""/>
        <dsp:cNvSpPr/>
      </dsp:nvSpPr>
      <dsp:spPr>
        <a:xfrm>
          <a:off x="183427" y="1034661"/>
          <a:ext cx="1751399" cy="1656439"/>
        </a:xfrm>
        <a:prstGeom prst="gear6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Формализация знаний</a:t>
          </a:r>
          <a:endParaRPr lang="ru-RU" sz="1000" b="1" kern="1200" dirty="0"/>
        </a:p>
      </dsp:txBody>
      <dsp:txXfrm>
        <a:off x="183427" y="1034661"/>
        <a:ext cx="1751399" cy="1656439"/>
      </dsp:txXfrm>
    </dsp:sp>
    <dsp:sp modelId="{E8B9CE51-7C93-4940-B522-A7D1DF79880B}">
      <dsp:nvSpPr>
        <dsp:cNvPr id="0" name=""/>
        <dsp:cNvSpPr/>
      </dsp:nvSpPr>
      <dsp:spPr>
        <a:xfrm rot="20700000">
          <a:off x="1188902" y="83282"/>
          <a:ext cx="1762263" cy="1414141"/>
        </a:xfrm>
        <a:prstGeom prst="gear6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/>
            <a:t>Трансфер</a:t>
          </a:r>
          <a:r>
            <a:rPr lang="ru-RU" sz="1400" b="1" kern="1200" dirty="0" smtClean="0"/>
            <a:t> технологий</a:t>
          </a:r>
          <a:endParaRPr lang="ru-RU" sz="1400" b="1" kern="1200" dirty="0"/>
        </a:p>
      </dsp:txBody>
      <dsp:txXfrm>
        <a:off x="1596066" y="372796"/>
        <a:ext cx="947935" cy="835112"/>
      </dsp:txXfrm>
    </dsp:sp>
    <dsp:sp modelId="{4A81F2D0-252A-4C3C-A548-510C9BC72E10}">
      <dsp:nvSpPr>
        <dsp:cNvPr id="0" name=""/>
        <dsp:cNvSpPr/>
      </dsp:nvSpPr>
      <dsp:spPr>
        <a:xfrm>
          <a:off x="1527935" y="1153003"/>
          <a:ext cx="1964378" cy="1964378"/>
        </a:xfrm>
        <a:prstGeom prst="circularArrow">
          <a:avLst>
            <a:gd name="adj1" fmla="val 4687"/>
            <a:gd name="adj2" fmla="val 299029"/>
            <a:gd name="adj3" fmla="val 2469450"/>
            <a:gd name="adj4" fmla="val 15965852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549CAC-981D-4096-AA41-F86B2CF87522}">
      <dsp:nvSpPr>
        <dsp:cNvPr id="0" name=""/>
        <dsp:cNvSpPr/>
      </dsp:nvSpPr>
      <dsp:spPr>
        <a:xfrm>
          <a:off x="332357" y="797138"/>
          <a:ext cx="1427243" cy="1427243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26B113-7281-43CA-B21D-DDB218B6BFBE}">
      <dsp:nvSpPr>
        <dsp:cNvPr id="0" name=""/>
        <dsp:cNvSpPr/>
      </dsp:nvSpPr>
      <dsp:spPr>
        <a:xfrm flipH="1">
          <a:off x="180535" y="-22859"/>
          <a:ext cx="242723" cy="45719"/>
        </a:xfrm>
        <a:prstGeom prst="left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BA2BA-B07D-497D-9116-DC666F5F8800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B39B80-FC5A-406C-A104-CEFBCE5817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1BCA9-6944-4594-B962-D7509574DEAB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F13D2C-DB6B-49BC-916E-E124A5320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263" y="746125"/>
            <a:ext cx="6624637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2D2E4-1174-47B2-9EA6-AA76A035F25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6675" y="746125"/>
            <a:ext cx="6627813" cy="37290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A8350E3-52E2-4A61-A87B-6063D878AC44}" type="slidenum">
              <a:rPr lang="ru-RU" altLang="ru-RU">
                <a:latin typeface="Calibri" panose="020F0502020204030204" pitchFamily="34" charset="0"/>
              </a:rPr>
              <a:pPr eaLnBrk="1" hangingPunct="1"/>
              <a:t>7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1276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263" y="746125"/>
            <a:ext cx="6624637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Отдельным блоком выделено создание ВСМ Москва – Казань. Это проект национального масштаба, результаты которого предопределяют долгосрочную динамику экономического развития страны. Вопросы развития высокоскоростного и скоростного движения были рассмотрены 27 ноября прошлого года Правлением компании и 17 марта текущего года на научно-техническом совете в рамках актуализации Генеральной схемы развития сети железных дорог ОАО «РЖД». 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335C4-5276-49E8-B501-1C5CF8E3F697}" type="slidenum">
              <a:rPr lang="ru-RU" altLang="ru-RU" smtClean="0"/>
              <a:pPr/>
              <a:t>15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BF188-0330-424A-AE5E-EA92BF1F79F5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F5FD3-8BCB-43E6-AB7C-00566103C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BF188-0330-424A-AE5E-EA92BF1F79F5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F5FD3-8BCB-43E6-AB7C-00566103C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BF188-0330-424A-AE5E-EA92BF1F79F5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F5FD3-8BCB-43E6-AB7C-00566103C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890588" y="2517775"/>
            <a:ext cx="5513387" cy="565150"/>
          </a:xfrm>
          <a:prstGeom prst="rect">
            <a:avLst/>
          </a:prstGeom>
        </p:spPr>
        <p:txBody>
          <a:bodyPr anchor="ctr">
            <a:norm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2200" smtClean="0">
                <a:solidFill>
                  <a:srgbClr val="FFFFFF"/>
                </a:solidFill>
                <a:latin typeface="Verdana" charset="0"/>
              </a:rPr>
              <a:t>Образец заголовка</a:t>
            </a:r>
            <a:endParaRPr lang="en-US" sz="2200" smtClean="0">
              <a:solidFill>
                <a:srgbClr val="FFFFFF"/>
              </a:solidFill>
              <a:latin typeface="Verdana" charset="0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902401" y="4521200"/>
            <a:ext cx="4193157" cy="381396"/>
          </a:xfrm>
        </p:spPr>
        <p:txBody>
          <a:bodyPr anchor="b">
            <a:normAutofit/>
          </a:bodyPr>
          <a:lstStyle>
            <a:lvl1pPr>
              <a:buNone/>
              <a:defRPr sz="10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890030" y="2625757"/>
            <a:ext cx="5514509" cy="564404"/>
          </a:xfrm>
        </p:spPr>
        <p:txBody>
          <a:bodyPr/>
          <a:lstStyle>
            <a:lvl1pPr marL="0" marR="0" indent="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898321" y="3437382"/>
            <a:ext cx="5514509" cy="848731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BF188-0330-424A-AE5E-EA92BF1F79F5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F5FD3-8BCB-43E6-AB7C-00566103C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BF188-0330-424A-AE5E-EA92BF1F79F5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F5FD3-8BCB-43E6-AB7C-00566103C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BF188-0330-424A-AE5E-EA92BF1F79F5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F5FD3-8BCB-43E6-AB7C-00566103C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BF188-0330-424A-AE5E-EA92BF1F79F5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F5FD3-8BCB-43E6-AB7C-00566103C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BF188-0330-424A-AE5E-EA92BF1F79F5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F5FD3-8BCB-43E6-AB7C-00566103C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BF188-0330-424A-AE5E-EA92BF1F79F5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F5FD3-8BCB-43E6-AB7C-00566103C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BF188-0330-424A-AE5E-EA92BF1F79F5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F5FD3-8BCB-43E6-AB7C-00566103C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BF188-0330-424A-AE5E-EA92BF1F79F5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F5FD3-8BCB-43E6-AB7C-00566103C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BF188-0330-424A-AE5E-EA92BF1F79F5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5FD3-8BCB-43E6-AB7C-00566103C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image" Target="../media/image32.jpeg"/><Relationship Id="rId18" Type="http://schemas.openxmlformats.org/officeDocument/2006/relationships/image" Target="../media/image36.png"/><Relationship Id="rId26" Type="http://schemas.openxmlformats.org/officeDocument/2006/relationships/diagramColors" Target="../diagrams/colors3.xml"/><Relationship Id="rId3" Type="http://schemas.openxmlformats.org/officeDocument/2006/relationships/image" Target="../media/image27.png"/><Relationship Id="rId21" Type="http://schemas.openxmlformats.org/officeDocument/2006/relationships/image" Target="../media/image39.png"/><Relationship Id="rId34" Type="http://schemas.openxmlformats.org/officeDocument/2006/relationships/image" Target="../media/image47.png"/><Relationship Id="rId7" Type="http://schemas.openxmlformats.org/officeDocument/2006/relationships/diagramLayout" Target="../diagrams/layout2.xml"/><Relationship Id="rId12" Type="http://schemas.openxmlformats.org/officeDocument/2006/relationships/image" Target="../media/image31.jpeg"/><Relationship Id="rId17" Type="http://schemas.openxmlformats.org/officeDocument/2006/relationships/image" Target="../media/image35.png"/><Relationship Id="rId25" Type="http://schemas.openxmlformats.org/officeDocument/2006/relationships/diagramQuickStyle" Target="../diagrams/quickStyle3.xml"/><Relationship Id="rId33" Type="http://schemas.openxmlformats.org/officeDocument/2006/relationships/image" Target="../media/image46.jpeg"/><Relationship Id="rId2" Type="http://schemas.openxmlformats.org/officeDocument/2006/relationships/image" Target="../media/image29.jpeg"/><Relationship Id="rId16" Type="http://schemas.openxmlformats.org/officeDocument/2006/relationships/image" Target="../media/image34.jpeg"/><Relationship Id="rId20" Type="http://schemas.openxmlformats.org/officeDocument/2006/relationships/image" Target="../media/image38.jpeg"/><Relationship Id="rId29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11" Type="http://schemas.openxmlformats.org/officeDocument/2006/relationships/image" Target="../media/image30.jpeg"/><Relationship Id="rId24" Type="http://schemas.openxmlformats.org/officeDocument/2006/relationships/diagramLayout" Target="../diagrams/layout3.xml"/><Relationship Id="rId32" Type="http://schemas.openxmlformats.org/officeDocument/2006/relationships/image" Target="../media/image45.jpeg"/><Relationship Id="rId5" Type="http://schemas.openxmlformats.org/officeDocument/2006/relationships/image" Target="../media/image3.gif"/><Relationship Id="rId15" Type="http://schemas.openxmlformats.org/officeDocument/2006/relationships/hyperlink" Target="http://news.rin.ru/eng/pictures/4/10939.jpg" TargetMode="External"/><Relationship Id="rId23" Type="http://schemas.openxmlformats.org/officeDocument/2006/relationships/diagramData" Target="../diagrams/data3.xml"/><Relationship Id="rId28" Type="http://schemas.openxmlformats.org/officeDocument/2006/relationships/image" Target="../media/image41.png"/><Relationship Id="rId36" Type="http://schemas.openxmlformats.org/officeDocument/2006/relationships/image" Target="../media/image49.png"/><Relationship Id="rId10" Type="http://schemas.microsoft.com/office/2007/relationships/diagramDrawing" Target="../diagrams/drawing2.xml"/><Relationship Id="rId19" Type="http://schemas.openxmlformats.org/officeDocument/2006/relationships/image" Target="../media/image37.jpeg"/><Relationship Id="rId31" Type="http://schemas.openxmlformats.org/officeDocument/2006/relationships/image" Target="../media/image44.jpeg"/><Relationship Id="rId4" Type="http://schemas.openxmlformats.org/officeDocument/2006/relationships/hyperlink" Target="http://rzd.ru/" TargetMode="External"/><Relationship Id="rId9" Type="http://schemas.openxmlformats.org/officeDocument/2006/relationships/diagramColors" Target="../diagrams/colors2.xml"/><Relationship Id="rId14" Type="http://schemas.openxmlformats.org/officeDocument/2006/relationships/image" Target="../media/image33.png"/><Relationship Id="rId22" Type="http://schemas.openxmlformats.org/officeDocument/2006/relationships/image" Target="../media/image40.png"/><Relationship Id="rId27" Type="http://schemas.microsoft.com/office/2007/relationships/diagramDrawing" Target="../diagrams/drawing3.xml"/><Relationship Id="rId30" Type="http://schemas.openxmlformats.org/officeDocument/2006/relationships/image" Target="../media/image43.png"/><Relationship Id="rId35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png"/><Relationship Id="rId3" Type="http://schemas.openxmlformats.org/officeDocument/2006/relationships/hyperlink" Target="http://rzd.ru/" TargetMode="External"/><Relationship Id="rId7" Type="http://schemas.openxmlformats.org/officeDocument/2006/relationships/image" Target="../media/image53.jpeg"/><Relationship Id="rId12" Type="http://schemas.openxmlformats.org/officeDocument/2006/relationships/image" Target="../media/image5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jpeg"/><Relationship Id="rId10" Type="http://schemas.openxmlformats.org/officeDocument/2006/relationships/image" Target="../media/image56.png"/><Relationship Id="rId4" Type="http://schemas.openxmlformats.org/officeDocument/2006/relationships/image" Target="../media/image3.gif"/><Relationship Id="rId9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hyperlink" Target="http://rzd.ru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tiff"/><Relationship Id="rId5" Type="http://schemas.openxmlformats.org/officeDocument/2006/relationships/image" Target="../media/image66.tiff"/><Relationship Id="rId4" Type="http://schemas.openxmlformats.org/officeDocument/2006/relationships/image" Target="../media/image65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rzd.r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rzd.r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hyperlink" Target="http://rzd.ru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diagramLayout" Target="../diagrams/layout1.xml"/><Relationship Id="rId7" Type="http://schemas.openxmlformats.org/officeDocument/2006/relationships/hyperlink" Target="http://rzd.ru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emf"/><Relationship Id="rId18" Type="http://schemas.openxmlformats.org/officeDocument/2006/relationships/image" Target="../media/image22.jpeg"/><Relationship Id="rId3" Type="http://schemas.openxmlformats.org/officeDocument/2006/relationships/image" Target="../media/image8.png"/><Relationship Id="rId21" Type="http://schemas.openxmlformats.org/officeDocument/2006/relationships/image" Target="../media/image25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1.png"/><Relationship Id="rId25" Type="http://schemas.openxmlformats.org/officeDocument/2006/relationships/image" Target="../media/image3.gif"/><Relationship Id="rId2" Type="http://schemas.openxmlformats.org/officeDocument/2006/relationships/image" Target="../media/image7.jpeg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24" Type="http://schemas.openxmlformats.org/officeDocument/2006/relationships/hyperlink" Target="http://rzd.ru/" TargetMode="External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23" Type="http://schemas.openxmlformats.org/officeDocument/2006/relationships/image" Target="../media/image27.png"/><Relationship Id="rId10" Type="http://schemas.openxmlformats.org/officeDocument/2006/relationships/image" Target="../media/image14.jpeg"/><Relationship Id="rId19" Type="http://schemas.openxmlformats.org/officeDocument/2006/relationships/image" Target="../media/image23.jpeg"/><Relationship Id="rId4" Type="http://schemas.openxmlformats.org/officeDocument/2006/relationships/hyperlink" Target="http://images.yandex.ru/yandsearch?source=wiz&amp;fp=0&amp;text=%D1%8D%D0%BC%D0%B1%D0%BB%D0%B5%D0%BC%D0%B0%20%D1%82%D0%B0%D0%BC%D0%BE%D0%B6%D0%B5%D0%BD%D0%BD%D0%BE%D0%B3%D0%BE%20%D1%81%D0%BE%D1%8E%D0%B7%D0%B0&amp;noreask=1&amp;pos=0&amp;lr=213&amp;rpt=simage&amp;uinfo=ww-1352-wh-834-fw-1127-fh-598-pd-1&amp;img_url=http://img.lenta.ru/news/2012/11/13/unite/picture.jpg" TargetMode="External"/><Relationship Id="rId9" Type="http://schemas.openxmlformats.org/officeDocument/2006/relationships/image" Target="../media/image13.jpeg"/><Relationship Id="rId14" Type="http://schemas.openxmlformats.org/officeDocument/2006/relationships/image" Target="../media/image18.png"/><Relationship Id="rId22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hyperlink" Target="http://rzd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hyperlink" Target="http://rzd.ru/" TargetMode="Externa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zd.ru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 descr="C:\Natarius\RZD 2014\Август\16x9\titl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8" descr="C:\Natarius\RZD 2014\Август\16x9\tit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Заголовок 2"/>
          <p:cNvSpPr>
            <a:spLocks noGrp="1"/>
          </p:cNvSpPr>
          <p:nvPr>
            <p:ph type="ctrTitle"/>
          </p:nvPr>
        </p:nvSpPr>
        <p:spPr>
          <a:xfrm>
            <a:off x="900113" y="2598738"/>
            <a:ext cx="5513387" cy="563562"/>
          </a:xfrm>
        </p:spPr>
        <p:txBody>
          <a:bodyPr>
            <a:normAutofit fontScale="90000"/>
          </a:bodyPr>
          <a:lstStyle/>
          <a:p>
            <a:r>
              <a:rPr lang="ru-RU" altLang="ru-RU" sz="2400" b="1" dirty="0" smtClean="0"/>
              <a:t>Об инновационной деятельности </a:t>
            </a:r>
            <a:br>
              <a:rPr lang="ru-RU" altLang="ru-RU" sz="2400" b="1" dirty="0" smtClean="0"/>
            </a:br>
            <a:r>
              <a:rPr lang="ru-RU" altLang="ru-RU" sz="2400" b="1" dirty="0" smtClean="0"/>
              <a:t> ОАО «РЖД»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528" y="3723878"/>
            <a:ext cx="642937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Начальник </a:t>
            </a:r>
          </a:p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Центра инновационного развития ОАО «РЖД»</a:t>
            </a:r>
          </a:p>
          <a:p>
            <a:pPr>
              <a:defRPr/>
            </a:pPr>
            <a:r>
              <a:rPr lang="ru-RU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Зажигалкин 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 Александр  Владимирович</a:t>
            </a:r>
            <a:endParaRPr lang="ru-RU" b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 descr="http://ccc.ulstu.ru/upload/iblock/f4d/f4d87beecda405e3b9550f86d4c4720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587974"/>
            <a:ext cx="576064" cy="432048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30" y="267495"/>
            <a:ext cx="596387" cy="26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07704" y="-2053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123478"/>
            <a:ext cx="68407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tabLst>
                <a:tab pos="0" algn="l"/>
              </a:tabLst>
            </a:pPr>
            <a:r>
              <a:rPr lang="ru-RU" altLang="ja-JP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Механизмы взаимодействия научного и инновационного комплекса</a:t>
            </a:r>
          </a:p>
        </p:txBody>
      </p:sp>
      <p:pic>
        <p:nvPicPr>
          <p:cNvPr id="10" name="Picture 7" descr="ОАО 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005"/>
            <a:ext cx="990600" cy="571501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115616" y="51471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  <p:sp>
        <p:nvSpPr>
          <p:cNvPr id="13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4869657"/>
            <a:ext cx="2133600" cy="273844"/>
          </a:xfrm>
        </p:spPr>
        <p:txBody>
          <a:bodyPr/>
          <a:lstStyle/>
          <a:p>
            <a:fld id="{2215CA0C-53F4-4FF8-A04E-132DFE1BF033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10</a:t>
            </a:fld>
            <a:endParaRPr lang="ru-RU" b="1" dirty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9" name="Схема 38"/>
          <p:cNvGraphicFramePr/>
          <p:nvPr/>
        </p:nvGraphicFramePr>
        <p:xfrm>
          <a:off x="1619672" y="699543"/>
          <a:ext cx="8352928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1" name="Рисунок 40" descr="нииас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588226" y="3075807"/>
            <a:ext cx="564729" cy="259955"/>
          </a:xfrm>
          <a:prstGeom prst="rect">
            <a:avLst/>
          </a:prstGeom>
        </p:spPr>
      </p:pic>
      <p:pic>
        <p:nvPicPr>
          <p:cNvPr id="42" name="Рисунок 41" descr="иэрт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644008" y="2931791"/>
            <a:ext cx="500066" cy="305039"/>
          </a:xfrm>
          <a:prstGeom prst="rect">
            <a:avLst/>
          </a:prstGeom>
        </p:spPr>
      </p:pic>
      <p:pic>
        <p:nvPicPr>
          <p:cNvPr id="43" name="Рисунок 42" descr="вниижт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300192" y="2715767"/>
            <a:ext cx="522636" cy="312819"/>
          </a:xfrm>
          <a:prstGeom prst="rect">
            <a:avLst/>
          </a:prstGeom>
        </p:spPr>
      </p:pic>
      <p:pic>
        <p:nvPicPr>
          <p:cNvPr id="44" name="Рисунок 43" descr="миит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444208" y="2033491"/>
            <a:ext cx="648072" cy="340238"/>
          </a:xfrm>
          <a:prstGeom prst="rect">
            <a:avLst/>
          </a:prstGeom>
        </p:spPr>
      </p:pic>
      <p:pic>
        <p:nvPicPr>
          <p:cNvPr id="45" name="Picture 2" descr="Картинка 46 из 3636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 t="37500" b="36250"/>
          <a:stretch>
            <a:fillRect/>
          </a:stretch>
        </p:blipFill>
        <p:spPr bwMode="auto">
          <a:xfrm>
            <a:off x="6660232" y="1203599"/>
            <a:ext cx="936100" cy="21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9" descr="alstom_logo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740352" y="2139702"/>
            <a:ext cx="936104" cy="162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923928" y="1347615"/>
            <a:ext cx="936105" cy="5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3" descr="logo_TATRAVAGONKA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771800" y="2427734"/>
            <a:ext cx="1152128" cy="29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 descr="http://www.sinara-group.com/img/kat/pred1000771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308304" y="1653648"/>
            <a:ext cx="977412" cy="32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7" descr="logo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668344" y="2427734"/>
            <a:ext cx="1152128" cy="51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31" descr="logo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915816" y="1761660"/>
            <a:ext cx="1224136" cy="54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TextBox 15"/>
          <p:cNvSpPr txBox="1">
            <a:spLocks noChangeArrowheads="1"/>
          </p:cNvSpPr>
          <p:nvPr/>
        </p:nvSpPr>
        <p:spPr bwMode="auto">
          <a:xfrm>
            <a:off x="899592" y="669749"/>
            <a:ext cx="18722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b="1" dirty="0" smtClean="0"/>
              <a:t>Наука</a:t>
            </a:r>
            <a:endParaRPr lang="ru-RU" altLang="ru-RU" sz="1200" b="1" dirty="0"/>
          </a:p>
        </p:txBody>
      </p:sp>
      <p:pic>
        <p:nvPicPr>
          <p:cNvPr id="54" name="Рисунок 1"/>
          <p:cNvPicPr>
            <a:picLocks noChangeAspect="1"/>
          </p:cNvPicPr>
          <p:nvPr/>
        </p:nvPicPr>
        <p:blipFill>
          <a:blip r:embed="rId22" cstate="print"/>
          <a:srcRect l="2609" r="352"/>
          <a:stretch>
            <a:fillRect/>
          </a:stretch>
        </p:blipFill>
        <p:spPr bwMode="auto">
          <a:xfrm>
            <a:off x="1" y="912372"/>
            <a:ext cx="1896839" cy="1443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Box 9"/>
          <p:cNvSpPr txBox="1">
            <a:spLocks noChangeArrowheads="1"/>
          </p:cNvSpPr>
          <p:nvPr/>
        </p:nvSpPr>
        <p:spPr bwMode="auto">
          <a:xfrm>
            <a:off x="1815430" y="699543"/>
            <a:ext cx="12241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b="1" dirty="0" smtClean="0"/>
              <a:t>Производитель </a:t>
            </a:r>
            <a:endParaRPr lang="ru-RU" altLang="ru-RU" sz="1200" b="1" dirty="0"/>
          </a:p>
        </p:txBody>
      </p:sp>
      <p:cxnSp>
        <p:nvCxnSpPr>
          <p:cNvPr id="57" name="Прямая со стрелкой 56"/>
          <p:cNvCxnSpPr/>
          <p:nvPr/>
        </p:nvCxnSpPr>
        <p:spPr>
          <a:xfrm flipH="1">
            <a:off x="614839" y="915566"/>
            <a:ext cx="428771" cy="30988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Овал 58"/>
          <p:cNvSpPr/>
          <p:nvPr/>
        </p:nvSpPr>
        <p:spPr>
          <a:xfrm>
            <a:off x="539552" y="1196724"/>
            <a:ext cx="792088" cy="6448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" name="TextBox 9"/>
          <p:cNvSpPr txBox="1">
            <a:spLocks noChangeArrowheads="1"/>
          </p:cNvSpPr>
          <p:nvPr/>
        </p:nvSpPr>
        <p:spPr bwMode="auto">
          <a:xfrm>
            <a:off x="433169" y="1263909"/>
            <a:ext cx="10155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bg1"/>
                </a:solidFill>
              </a:rPr>
              <a:t>Ядро консорциума </a:t>
            </a:r>
          </a:p>
        </p:txBody>
      </p:sp>
      <p:sp>
        <p:nvSpPr>
          <p:cNvPr id="61" name="TextBox 9"/>
          <p:cNvSpPr txBox="1">
            <a:spLocks noChangeArrowheads="1"/>
          </p:cNvSpPr>
          <p:nvPr/>
        </p:nvSpPr>
        <p:spPr bwMode="auto">
          <a:xfrm>
            <a:off x="0" y="2283719"/>
            <a:ext cx="10081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b="1" dirty="0" smtClean="0"/>
              <a:t>ОАО «РЖД»</a:t>
            </a:r>
            <a:endParaRPr lang="ru-RU" altLang="ru-RU" sz="1200" b="1" dirty="0"/>
          </a:p>
        </p:txBody>
      </p:sp>
      <p:graphicFrame>
        <p:nvGraphicFramePr>
          <p:cNvPr id="63" name="Схема 62"/>
          <p:cNvGraphicFramePr/>
          <p:nvPr/>
        </p:nvGraphicFramePr>
        <p:xfrm>
          <a:off x="-180528" y="1869672"/>
          <a:ext cx="3600400" cy="2790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64" name="TextBox 63"/>
          <p:cNvSpPr txBox="1"/>
          <p:nvPr/>
        </p:nvSpPr>
        <p:spPr>
          <a:xfrm>
            <a:off x="251520" y="4671016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Модель «открытых инноваций»</a:t>
            </a:r>
            <a:endParaRPr lang="ru-RU" sz="1200" dirty="0"/>
          </a:p>
        </p:txBody>
      </p:sp>
      <p:sp>
        <p:nvSpPr>
          <p:cNvPr id="65" name="TextBox 64"/>
          <p:cNvSpPr txBox="1"/>
          <p:nvPr/>
        </p:nvSpPr>
        <p:spPr>
          <a:xfrm>
            <a:off x="-180528" y="6676207"/>
            <a:ext cx="5976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Институты развития</a:t>
            </a:r>
            <a:endParaRPr lang="ru-RU" sz="1200" dirty="0"/>
          </a:p>
        </p:txBody>
      </p:sp>
      <p:pic>
        <p:nvPicPr>
          <p:cNvPr id="4098" name="Picture 2" descr="http://www.usurt.ru/assets/front/img/logo.png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4355976" y="2060245"/>
            <a:ext cx="792088" cy="355075"/>
          </a:xfrm>
          <a:prstGeom prst="rect">
            <a:avLst/>
          </a:prstGeom>
          <a:noFill/>
        </p:spPr>
      </p:pic>
      <p:pic>
        <p:nvPicPr>
          <p:cNvPr id="4100" name="Picture 4" descr="Петербургский государственный университет путей сообщения  Императора Александра I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020274" y="2427734"/>
            <a:ext cx="527993" cy="527994"/>
          </a:xfrm>
          <a:prstGeom prst="rect">
            <a:avLst/>
          </a:prstGeom>
          <a:noFill/>
        </p:spPr>
      </p:pic>
      <p:pic>
        <p:nvPicPr>
          <p:cNvPr id="4102" name="Picture 6" descr="http://urfu.ru/typo3temp/_processed_/a/c/csm_logo1_dcb6eb8f2b.pn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3923930" y="2499742"/>
            <a:ext cx="935009" cy="399504"/>
          </a:xfrm>
          <a:prstGeom prst="rect">
            <a:avLst/>
          </a:prstGeom>
          <a:noFill/>
        </p:spPr>
      </p:pic>
      <p:pic>
        <p:nvPicPr>
          <p:cNvPr id="4104" name="Picture 8" descr="https://im0-tub-ru.yandex.net/i?id=e3d2f91694ff5ca64de7debefb37de3c-l&amp;n=13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275857" y="4371950"/>
            <a:ext cx="527993" cy="525951"/>
          </a:xfrm>
          <a:prstGeom prst="rect">
            <a:avLst/>
          </a:prstGeom>
          <a:noFill/>
        </p:spPr>
      </p:pic>
      <p:pic>
        <p:nvPicPr>
          <p:cNvPr id="4106" name="Picture 10" descr="http://tplants-gazeta.ru/upload/iblock/1d1/1d17ce3de88144b01e6951f79556b6b7.jpg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3923928" y="4443958"/>
            <a:ext cx="838516" cy="496850"/>
          </a:xfrm>
          <a:prstGeom prst="rect">
            <a:avLst/>
          </a:prstGeom>
          <a:noFill/>
        </p:spPr>
      </p:pic>
      <p:pic>
        <p:nvPicPr>
          <p:cNvPr id="4110" name="Picture 14" descr="http://www.vimi.ru/sites/default/files/styles/medium/public/field/image/logo.jpg?itok=Jc3jwfsT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8172402" y="3939903"/>
            <a:ext cx="786087" cy="496664"/>
          </a:xfrm>
          <a:prstGeom prst="rect">
            <a:avLst/>
          </a:prstGeom>
          <a:noFill/>
        </p:spPr>
      </p:pic>
      <p:pic>
        <p:nvPicPr>
          <p:cNvPr id="4112" name="Picture 16" descr="http://asi.ru/images/logos/ASI_s1.png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8023772" y="4443959"/>
            <a:ext cx="1120229" cy="464857"/>
          </a:xfrm>
          <a:prstGeom prst="rect">
            <a:avLst/>
          </a:prstGeom>
          <a:noFill/>
        </p:spPr>
      </p:pic>
      <p:pic>
        <p:nvPicPr>
          <p:cNvPr id="4114" name="Picture 18" descr="https://valve-expert.ru/upload/iblock/038/frp_rf_logo.png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4788024" y="4659982"/>
            <a:ext cx="969748" cy="288168"/>
          </a:xfrm>
          <a:prstGeom prst="rect">
            <a:avLst/>
          </a:prstGeom>
          <a:noFill/>
        </p:spPr>
      </p:pic>
      <p:pic>
        <p:nvPicPr>
          <p:cNvPr id="4116" name="Picture 20" descr="http://rscf.ru/sites/all/themes/clean_theme/images/elements/logo.png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6588224" y="4659982"/>
            <a:ext cx="1540516" cy="284510"/>
          </a:xfrm>
          <a:prstGeom prst="rect">
            <a:avLst/>
          </a:prstGeom>
          <a:noFill/>
        </p:spPr>
      </p:pic>
      <p:cxnSp>
        <p:nvCxnSpPr>
          <p:cNvPr id="62" name="Прямая со стрелкой 61"/>
          <p:cNvCxnSpPr/>
          <p:nvPr/>
        </p:nvCxnSpPr>
        <p:spPr>
          <a:xfrm flipH="1">
            <a:off x="323528" y="1995687"/>
            <a:ext cx="504056" cy="347929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H="1">
            <a:off x="1835698" y="915566"/>
            <a:ext cx="428771" cy="30988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476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5" y="121190"/>
            <a:ext cx="647897" cy="29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357290" y="75608"/>
            <a:ext cx="717515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Об использовании Кооперационного кластерного портала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320800" y="51471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 bwMode="auto">
          <a:xfrm>
            <a:off x="8676456" y="4936278"/>
            <a:ext cx="464743" cy="207222"/>
          </a:xfrm>
          <a:solidFill>
            <a:schemeClr val="bg1"/>
          </a:solidFill>
          <a:ln>
            <a:miter lim="800000"/>
            <a:headEnd/>
            <a:tailEnd/>
          </a:ln>
        </p:spPr>
        <p:txBody>
          <a:bodyPr/>
          <a:lstStyle/>
          <a:p>
            <a:fld id="{025899DA-5A50-4035-8265-E1C243D50BE2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11</a:t>
            </a:fld>
            <a:endParaRPr lang="ru-RU" b="1" dirty="0" smtClean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539552" y="3490431"/>
            <a:ext cx="7776864" cy="116955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П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Arial" pitchFamily="34" charset="0"/>
              </a:rPr>
              <a:t>одразделениям аппарата управления, филиалам, другим структурным подразделениям ОАО «РЖД» поручено обеспечить использование Кооперационного кластерного портала заказов и закупок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Verdana" pitchFamily="34" charset="0"/>
                <a:ea typeface="Calibri" pitchFamily="34" charset="0"/>
                <a:cs typeface="Arial" pitchFamily="34" charset="0"/>
              </a:rPr>
              <a:t>(http://innokam.pro/)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Arial" pitchFamily="34" charset="0"/>
              </a:rPr>
              <a:t>в качестве дополнительного источника информации, в том числе для анализа рынка товаров, работ, услуг при формировании начальных (максимальных) цен.</a:t>
            </a:r>
            <a:r>
              <a:rPr lang="ru-RU" sz="14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99792" y="4659982"/>
            <a:ext cx="6444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i="1" dirty="0" smtClean="0">
                <a:latin typeface="Verdana" pitchFamily="34" charset="0"/>
              </a:rPr>
              <a:t>Поручение вице-президента ОАО «РЖД» от 13.06.2017 №П-АЧ-16</a:t>
            </a:r>
            <a:endParaRPr lang="ru-RU" sz="1400" i="1" dirty="0">
              <a:latin typeface="Verdana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9552" y="1906835"/>
            <a:ext cx="7776864" cy="1384995"/>
          </a:xfrm>
          <a:prstGeom prst="rect">
            <a:avLst/>
          </a:prstGeom>
          <a:ln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Ключевыми участниками Камского кластера являются: </a:t>
            </a:r>
            <a:br>
              <a:rPr lang="ru-RU" sz="14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</a:br>
            <a:r>
              <a:rPr lang="ru-RU" sz="14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ОАО «КАМАЗ», ПАО «</a:t>
            </a:r>
            <a:r>
              <a:rPr lang="ru-RU" sz="1400" dirty="0" err="1" smtClean="0">
                <a:latin typeface="Verdana" pitchFamily="34" charset="0"/>
                <a:ea typeface="Calibri" pitchFamily="34" charset="0"/>
                <a:cs typeface="Arial" pitchFamily="34" charset="0"/>
              </a:rPr>
              <a:t>Нижнекамскнефтехим</a:t>
            </a:r>
            <a:r>
              <a:rPr lang="ru-RU" sz="14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», ОАО «ТАНЕКО», ОАО «</a:t>
            </a:r>
            <a:r>
              <a:rPr lang="ru-RU" sz="1400" dirty="0" err="1" smtClean="0">
                <a:latin typeface="Verdana" pitchFamily="34" charset="0"/>
                <a:ea typeface="Calibri" pitchFamily="34" charset="0"/>
                <a:cs typeface="Arial" pitchFamily="34" charset="0"/>
              </a:rPr>
              <a:t>Татнефтехиминвест-холдинг</a:t>
            </a:r>
            <a:r>
              <a:rPr lang="ru-RU" sz="14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», ОАО «ОЭЗ ППТ «</a:t>
            </a:r>
            <a:r>
              <a:rPr lang="ru-RU" sz="1400" dirty="0" err="1" smtClean="0">
                <a:latin typeface="Verdana" pitchFamily="34" charset="0"/>
                <a:ea typeface="Calibri" pitchFamily="34" charset="0"/>
                <a:cs typeface="Arial" pitchFamily="34" charset="0"/>
              </a:rPr>
              <a:t>Алабуга</a:t>
            </a:r>
            <a:r>
              <a:rPr lang="ru-RU" sz="14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», нефтехимический комплекс ОАО «</a:t>
            </a:r>
            <a:r>
              <a:rPr lang="ru-RU" sz="1400" dirty="0" err="1" smtClean="0">
                <a:latin typeface="Verdana" pitchFamily="34" charset="0"/>
                <a:ea typeface="Calibri" pitchFamily="34" charset="0"/>
                <a:cs typeface="Arial" pitchFamily="34" charset="0"/>
              </a:rPr>
              <a:t>Татнефть</a:t>
            </a:r>
            <a:r>
              <a:rPr lang="ru-RU" sz="14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», ФГБОУ ВПО «Казанский национальный исследовательский технологический университет», ОАО «Аммоний», </a:t>
            </a:r>
            <a:br>
              <a:rPr lang="ru-RU" sz="14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</a:br>
            <a:r>
              <a:rPr lang="ru-RU" sz="14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ОАО «ТАИФ-НК», ОАО «Химический завод им. Л.Я. Карпова» и др.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843558"/>
            <a:ext cx="5544616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Verdana" pitchFamily="34" charset="0"/>
                <a:ea typeface="Calibri" pitchFamily="34" charset="0"/>
                <a:cs typeface="Arial" pitchFamily="34" charset="0"/>
              </a:rPr>
              <a:t>ИННОКАМ – Камский инновационный территориально-производственный кластер Республики Татарстан</a:t>
            </a:r>
            <a:endParaRPr lang="ru-RU" sz="1600" dirty="0" smtClean="0">
              <a:latin typeface="Verdana" pitchFamily="34" charset="0"/>
              <a:cs typeface="Arial" pitchFamily="34" charset="0"/>
            </a:endParaRP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699542"/>
            <a:ext cx="2614191" cy="77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30" y="267495"/>
            <a:ext cx="596387" cy="26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07704" y="-2053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159482"/>
            <a:ext cx="5904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tabLst>
                <a:tab pos="0" algn="l"/>
              </a:tabLst>
            </a:pPr>
            <a:r>
              <a:rPr lang="ru-RU" altLang="ja-JP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Участие в Национальной технологической инициативе</a:t>
            </a:r>
          </a:p>
        </p:txBody>
      </p:sp>
      <p:pic>
        <p:nvPicPr>
          <p:cNvPr id="10" name="Picture 7" descr="ОАО 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005"/>
            <a:ext cx="990600" cy="571501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115616" y="51471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  <p:sp>
        <p:nvSpPr>
          <p:cNvPr id="13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4869657"/>
            <a:ext cx="2133600" cy="273844"/>
          </a:xfrm>
        </p:spPr>
        <p:txBody>
          <a:bodyPr/>
          <a:lstStyle/>
          <a:p>
            <a:fld id="{2215CA0C-53F4-4FF8-A04E-132DFE1BF033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12</a:t>
            </a:fld>
            <a:endParaRPr lang="ru-RU" b="1" dirty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79512" y="699542"/>
            <a:ext cx="3456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Субъекты деятельности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251520" y="1995686"/>
            <a:ext cx="8712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51520" y="1974200"/>
            <a:ext cx="3528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Инструменты реализации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79512" y="2312754"/>
            <a:ext cx="1656184" cy="90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Научно-техническая и инновационная деятельность НИР и ОКР</a:t>
            </a:r>
            <a:endParaRPr lang="ru-RU" sz="11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923928" y="2312754"/>
            <a:ext cx="1296144" cy="90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Закупки 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(проекты)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5436188" y="2312754"/>
            <a:ext cx="1656000" cy="90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err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Импортозамещение</a:t>
            </a:r>
            <a:endParaRPr lang="ru-RU" sz="11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308304" y="2312754"/>
            <a:ext cx="1656184" cy="90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Экспорт</a:t>
            </a:r>
          </a:p>
        </p:txBody>
      </p:sp>
      <p:sp>
        <p:nvSpPr>
          <p:cNvPr id="61" name="Стрелка вправо 60"/>
          <p:cNvSpPr/>
          <p:nvPr/>
        </p:nvSpPr>
        <p:spPr>
          <a:xfrm>
            <a:off x="5220072" y="2402715"/>
            <a:ext cx="28803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трелка вправо 61"/>
          <p:cNvSpPr/>
          <p:nvPr/>
        </p:nvSpPr>
        <p:spPr>
          <a:xfrm>
            <a:off x="7092280" y="2402715"/>
            <a:ext cx="28803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>
            <a:off x="251520" y="3720284"/>
            <a:ext cx="4392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Промышленная политика (488-ФЗ)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051720" y="2312754"/>
            <a:ext cx="1656000" cy="90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и развитие новых производств</a:t>
            </a:r>
            <a:endParaRPr lang="ru-RU" sz="11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5" name="Стрелка вправо 64"/>
          <p:cNvSpPr/>
          <p:nvPr/>
        </p:nvSpPr>
        <p:spPr>
          <a:xfrm>
            <a:off x="3707904" y="2402715"/>
            <a:ext cx="28803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трелка вправо 65"/>
          <p:cNvSpPr/>
          <p:nvPr/>
        </p:nvSpPr>
        <p:spPr>
          <a:xfrm>
            <a:off x="1835696" y="2402715"/>
            <a:ext cx="288032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7" name="Picture 14" descr="http://ia-cher.ru/img/images/logo_as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1295" y="3248858"/>
            <a:ext cx="776411" cy="360039"/>
          </a:xfrm>
          <a:prstGeom prst="rect">
            <a:avLst/>
          </a:prstGeom>
          <a:noFill/>
        </p:spPr>
      </p:pic>
      <p:pic>
        <p:nvPicPr>
          <p:cNvPr id="68" name="Picture 16" descr="http://steelup.ru/assets/images/logo-polno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248858"/>
            <a:ext cx="1008112" cy="395454"/>
          </a:xfrm>
          <a:prstGeom prst="rect">
            <a:avLst/>
          </a:prstGeom>
          <a:noFill/>
        </p:spPr>
      </p:pic>
      <p:pic>
        <p:nvPicPr>
          <p:cNvPr id="69" name="Picture 12" descr="http://fsrmsp33.ru/wp-content/uploads/2016/09/frp_logo2.jpg"/>
          <p:cNvPicPr>
            <a:picLocks noChangeAspect="1" noChangeArrowheads="1"/>
          </p:cNvPicPr>
          <p:nvPr/>
        </p:nvPicPr>
        <p:blipFill>
          <a:blip r:embed="rId7" cstate="print"/>
          <a:srcRect l="17325" t="37799" r="18101" b="34901"/>
          <a:stretch>
            <a:fillRect/>
          </a:stretch>
        </p:blipFill>
        <p:spPr bwMode="auto">
          <a:xfrm>
            <a:off x="2483768" y="3266667"/>
            <a:ext cx="792088" cy="251150"/>
          </a:xfrm>
          <a:prstGeom prst="rect">
            <a:avLst/>
          </a:prstGeom>
          <a:noFill/>
        </p:spPr>
      </p:pic>
      <p:pic>
        <p:nvPicPr>
          <p:cNvPr id="70" name="Picture 12" descr="http://fsrmsp33.ru/wp-content/uploads/2016/09/frp_logo2.jpg"/>
          <p:cNvPicPr>
            <a:picLocks noChangeAspect="1" noChangeArrowheads="1"/>
          </p:cNvPicPr>
          <p:nvPr/>
        </p:nvPicPr>
        <p:blipFill>
          <a:blip r:embed="rId7" cstate="print"/>
          <a:srcRect l="17325" t="37799" r="18101" b="34901"/>
          <a:stretch>
            <a:fillRect/>
          </a:stretch>
        </p:blipFill>
        <p:spPr bwMode="auto">
          <a:xfrm>
            <a:off x="4211960" y="3266667"/>
            <a:ext cx="792088" cy="251150"/>
          </a:xfrm>
          <a:prstGeom prst="rect">
            <a:avLst/>
          </a:prstGeom>
          <a:noFill/>
        </p:spPr>
      </p:pic>
      <p:pic>
        <p:nvPicPr>
          <p:cNvPr id="71" name="Picture 20" descr="http://national-expertise.ru/wp-content/uploads/2016/06/%D0%A0%D0%AD%D0%A6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t="32339" b="35322"/>
          <a:stretch>
            <a:fillRect/>
          </a:stretch>
        </p:blipFill>
        <p:spPr bwMode="auto">
          <a:xfrm>
            <a:off x="7668344" y="3248859"/>
            <a:ext cx="1113322" cy="360040"/>
          </a:xfrm>
          <a:prstGeom prst="rect">
            <a:avLst/>
          </a:prstGeom>
          <a:noFill/>
        </p:spPr>
      </p:pic>
      <p:cxnSp>
        <p:nvCxnSpPr>
          <p:cNvPr id="72" name="Прямая соединительная линия 71"/>
          <p:cNvCxnSpPr/>
          <p:nvPr/>
        </p:nvCxnSpPr>
        <p:spPr>
          <a:xfrm>
            <a:off x="251520" y="3680906"/>
            <a:ext cx="8712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179512" y="4152332"/>
            <a:ext cx="1656184" cy="688494"/>
          </a:xfrm>
          <a:prstGeom prst="rect">
            <a:avLst/>
          </a:prstGeom>
          <a:solidFill>
            <a:srgbClr val="DCE6F2">
              <a:alpha val="4392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Субсидия на проведение НИОКР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(ПП РФ 1312)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2051720" y="4152332"/>
            <a:ext cx="3168352" cy="688494"/>
          </a:xfrm>
          <a:prstGeom prst="rect">
            <a:avLst/>
          </a:prstGeom>
          <a:solidFill>
            <a:srgbClr val="DCE6F2">
              <a:alpha val="4392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Субсидирование % по кредитам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(ПП РФ 3)</a:t>
            </a:r>
            <a:endParaRPr lang="ru-RU" sz="1100" i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36188" y="4152332"/>
            <a:ext cx="1656000" cy="688494"/>
          </a:xfrm>
          <a:prstGeom prst="rect">
            <a:avLst/>
          </a:prstGeom>
          <a:solidFill>
            <a:srgbClr val="DCE6F2">
              <a:alpha val="4392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Отраслевые планы </a:t>
            </a:r>
            <a:r>
              <a:rPr lang="ru-RU" sz="11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импортозамещения</a:t>
            </a:r>
            <a:endParaRPr lang="ru-RU" sz="11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(22 плана)</a:t>
            </a:r>
            <a:endParaRPr lang="ru-RU" sz="1100" i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7308304" y="4152332"/>
            <a:ext cx="1656184" cy="688494"/>
          </a:xfrm>
          <a:prstGeom prst="rect">
            <a:avLst/>
          </a:prstGeom>
          <a:solidFill>
            <a:srgbClr val="DCE6F2">
              <a:alpha val="4392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Бизнес миссии, выставки</a:t>
            </a:r>
            <a:endParaRPr lang="ru-RU" sz="11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7" name="Picture 2" descr="http://old.sakha.gov.ru/sites/default/files/27/images/logo%20mintrans%20rf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8" y="987574"/>
            <a:ext cx="2760241" cy="811836"/>
          </a:xfrm>
          <a:prstGeom prst="rect">
            <a:avLst/>
          </a:prstGeom>
          <a:noFill/>
        </p:spPr>
      </p:pic>
      <p:pic>
        <p:nvPicPr>
          <p:cNvPr id="78" name="Рисунок 77" descr="logo-rzd.png"/>
          <p:cNvPicPr>
            <a:picLocks noChangeAspect="1"/>
          </p:cNvPicPr>
          <p:nvPr/>
        </p:nvPicPr>
        <p:blipFill>
          <a:blip r:embed="rId10" cstate="print">
            <a:lum bright="10000"/>
          </a:blip>
          <a:stretch>
            <a:fillRect/>
          </a:stretch>
        </p:blipFill>
        <p:spPr>
          <a:xfrm>
            <a:off x="5112568" y="771551"/>
            <a:ext cx="3275856" cy="518251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3419872" y="1229731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Инициатор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048873" y="699543"/>
            <a:ext cx="3456384" cy="1224136"/>
          </a:xfrm>
          <a:prstGeom prst="rect">
            <a:avLst/>
          </a:prstGeom>
          <a:noFill/>
          <a:ln w="12700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>
            <a:off x="5148064" y="1356723"/>
            <a:ext cx="33123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Picture 4" descr="http://minpromtorg.gov.ru/common/img/logo_share.png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tx1">
                <a:tint val="45000"/>
                <a:satMod val="400000"/>
              </a:schemeClr>
            </a:duotone>
            <a:lum bright="-40000" contrast="40000"/>
          </a:blip>
          <a:srcRect/>
          <a:stretch>
            <a:fillRect/>
          </a:stretch>
        </p:blipFill>
        <p:spPr bwMode="auto">
          <a:xfrm>
            <a:off x="6804248" y="3702393"/>
            <a:ext cx="1512168" cy="449939"/>
          </a:xfrm>
          <a:prstGeom prst="rect">
            <a:avLst/>
          </a:prstGeom>
          <a:noFill/>
        </p:spPr>
      </p:pic>
      <p:pic>
        <p:nvPicPr>
          <p:cNvPr id="83" name="Picture 8" descr="http://toplogos.ru/images/logo-vneshekonombank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24128" y="3248860"/>
            <a:ext cx="1152128" cy="337538"/>
          </a:xfrm>
          <a:prstGeom prst="rect">
            <a:avLst/>
          </a:prstGeom>
          <a:noFill/>
        </p:spPr>
      </p:pic>
      <p:grpSp>
        <p:nvGrpSpPr>
          <p:cNvPr id="2" name="Группа 36"/>
          <p:cNvGrpSpPr/>
          <p:nvPr/>
        </p:nvGrpSpPr>
        <p:grpSpPr>
          <a:xfrm>
            <a:off x="5148064" y="1392728"/>
            <a:ext cx="3276220" cy="553998"/>
            <a:chOff x="3275856" y="1313873"/>
            <a:chExt cx="3276220" cy="553998"/>
          </a:xfrm>
        </p:grpSpPr>
        <p:sp>
          <p:nvSpPr>
            <p:cNvPr id="85" name="TextBox 84"/>
            <p:cNvSpPr txBox="1"/>
            <p:nvPr/>
          </p:nvSpPr>
          <p:spPr>
            <a:xfrm>
              <a:off x="4463844" y="1313873"/>
              <a:ext cx="208823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latin typeface="Verdana" pitchFamily="34" charset="0"/>
                  <a:ea typeface="Verdana" pitchFamily="34" charset="0"/>
                  <a:cs typeface="Aharoni" pitchFamily="2" charset="-79"/>
                </a:rPr>
                <a:t>Центр </a:t>
              </a:r>
            </a:p>
            <a:p>
              <a:r>
                <a:rPr lang="ru-RU" sz="1000" b="1" dirty="0" smtClean="0">
                  <a:latin typeface="Verdana" pitchFamily="34" charset="0"/>
                  <a:ea typeface="Verdana" pitchFamily="34" charset="0"/>
                  <a:cs typeface="Aharoni" pitchFamily="2" charset="-79"/>
                </a:rPr>
                <a:t>инновационного развития</a:t>
              </a:r>
              <a:endParaRPr lang="ru-RU" sz="1000" b="1" dirty="0">
                <a:latin typeface="Verdana" pitchFamily="34" charset="0"/>
                <a:ea typeface="Verdana" pitchFamily="34" charset="0"/>
                <a:cs typeface="Aharoni" pitchFamily="2" charset="-79"/>
              </a:endParaRPr>
            </a:p>
          </p:txBody>
        </p:sp>
        <p:pic>
          <p:nvPicPr>
            <p:cNvPr id="86" name="Picture 4" descr="http://s.66.ru/localStorage/bc/1a/34/8./bc1a348_resizedScaled_573to100.png"/>
            <p:cNvPicPr>
              <a:picLocks noChangeAspect="1" noChangeArrowheads="1"/>
            </p:cNvPicPr>
            <p:nvPr/>
          </p:nvPicPr>
          <p:blipFill>
            <a:blip r:embed="rId13" cstate="print"/>
            <a:srcRect r="59279"/>
            <a:stretch>
              <a:fillRect/>
            </a:stretch>
          </p:blipFill>
          <p:spPr bwMode="auto">
            <a:xfrm>
              <a:off x="3275856" y="1351055"/>
              <a:ext cx="1152128" cy="49376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25476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>
            <a:spLocks noChangeArrowheads="1"/>
          </p:cNvSpPr>
          <p:nvPr/>
        </p:nvSpPr>
        <p:spPr bwMode="auto">
          <a:xfrm>
            <a:off x="1357290" y="165426"/>
            <a:ext cx="717515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fontAlgn="auto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«Цифровая железная дорога» - 2020 </a:t>
            </a:r>
            <a:endParaRPr lang="ru-RU" altLang="ru-RU" sz="1600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sym typeface="GillSans-Normal"/>
            </a:endParaRPr>
          </a:p>
        </p:txBody>
      </p:sp>
      <p:grpSp>
        <p:nvGrpSpPr>
          <p:cNvPr id="3" name="Группа 40"/>
          <p:cNvGrpSpPr>
            <a:grpSpLocks/>
          </p:cNvGrpSpPr>
          <p:nvPr/>
        </p:nvGrpSpPr>
        <p:grpSpPr bwMode="auto">
          <a:xfrm>
            <a:off x="-107975" y="627534"/>
            <a:ext cx="9164644" cy="4595520"/>
            <a:chOff x="-107977" y="484999"/>
            <a:chExt cx="9164779" cy="4595190"/>
          </a:xfrm>
        </p:grpSpPr>
        <p:pic>
          <p:nvPicPr>
            <p:cNvPr id="59" name="Рисунок 46" descr="1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47087" y="1466901"/>
              <a:ext cx="3133622" cy="1692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Овал 43"/>
            <p:cNvSpPr/>
            <p:nvPr/>
          </p:nvSpPr>
          <p:spPr>
            <a:xfrm>
              <a:off x="2287622" y="1375053"/>
              <a:ext cx="4357751" cy="24287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45" name="Рисунок 42"/>
            <p:cNvPicPr>
              <a:picLocks noChangeAspect="1"/>
            </p:cNvPicPr>
            <p:nvPr/>
          </p:nvPicPr>
          <p:blipFill>
            <a:blip r:embed="rId3" cstate="print"/>
            <a:srcRect l="25157" t="74078" r="25177" b="2243"/>
            <a:stretch>
              <a:fillRect/>
            </a:stretch>
          </p:blipFill>
          <p:spPr bwMode="auto">
            <a:xfrm>
              <a:off x="2051750" y="3881871"/>
              <a:ext cx="4214842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Рисунок 43"/>
            <p:cNvPicPr>
              <a:picLocks noChangeAspect="1"/>
            </p:cNvPicPr>
            <p:nvPr/>
          </p:nvPicPr>
          <p:blipFill>
            <a:blip r:embed="rId3" cstate="print"/>
            <a:srcRect l="74577" t="8875" r="670" b="35310"/>
            <a:stretch>
              <a:fillRect/>
            </a:stretch>
          </p:blipFill>
          <p:spPr bwMode="auto">
            <a:xfrm>
              <a:off x="6949914" y="484999"/>
              <a:ext cx="2100557" cy="2357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Рисунок 44"/>
            <p:cNvPicPr>
              <a:picLocks noChangeAspect="1"/>
            </p:cNvPicPr>
            <p:nvPr/>
          </p:nvPicPr>
          <p:blipFill>
            <a:blip r:embed="rId3" cstate="print"/>
            <a:srcRect l="74075" t="62619" r="670" b="-6593"/>
            <a:stretch>
              <a:fillRect/>
            </a:stretch>
          </p:blipFill>
          <p:spPr bwMode="auto">
            <a:xfrm>
              <a:off x="6913662" y="2789090"/>
              <a:ext cx="2143140" cy="1857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Рисунок 45"/>
            <p:cNvPicPr>
              <a:picLocks noChangeAspect="1"/>
            </p:cNvPicPr>
            <p:nvPr/>
          </p:nvPicPr>
          <p:blipFill>
            <a:blip r:embed="rId3" cstate="print"/>
            <a:srcRect l="659" t="8875" r="77676" b="35310"/>
            <a:stretch>
              <a:fillRect/>
            </a:stretch>
          </p:blipFill>
          <p:spPr bwMode="auto">
            <a:xfrm>
              <a:off x="0" y="714362"/>
              <a:ext cx="1838675" cy="2357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" name="TextBox 47"/>
            <p:cNvSpPr txBox="1">
              <a:spLocks noChangeArrowheads="1"/>
            </p:cNvSpPr>
            <p:nvPr/>
          </p:nvSpPr>
          <p:spPr bwMode="auto">
            <a:xfrm>
              <a:off x="2557448" y="487286"/>
              <a:ext cx="3600400" cy="36930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endParaRPr lang="ru-RU"/>
            </a:p>
          </p:txBody>
        </p:sp>
        <p:pic>
          <p:nvPicPr>
            <p:cNvPr id="67" name="Рисунок 54"/>
            <p:cNvPicPr>
              <a:picLocks noChangeAspect="1"/>
            </p:cNvPicPr>
            <p:nvPr/>
          </p:nvPicPr>
          <p:blipFill>
            <a:blip r:embed="rId3" cstate="print"/>
            <a:srcRect l="829" t="64690" r="76268" b="-3590"/>
            <a:stretch>
              <a:fillRect/>
            </a:stretch>
          </p:blipFill>
          <p:spPr bwMode="auto">
            <a:xfrm>
              <a:off x="-107977" y="3437115"/>
              <a:ext cx="1943700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" name="Штриховая стрелка вправо 67"/>
            <p:cNvSpPr/>
            <p:nvPr/>
          </p:nvSpPr>
          <p:spPr>
            <a:xfrm>
              <a:off x="1506560" y="2462413"/>
              <a:ext cx="1428771" cy="252394"/>
            </a:xfrm>
            <a:prstGeom prst="stripedRightArrow">
              <a:avLst/>
            </a:prstGeom>
            <a:solidFill>
              <a:srgbClr val="FCE0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1" name="Штриховая стрелка вправо 70"/>
            <p:cNvSpPr/>
            <p:nvPr/>
          </p:nvSpPr>
          <p:spPr>
            <a:xfrm rot="5400000">
              <a:off x="3245992" y="3288252"/>
              <a:ext cx="961138" cy="250829"/>
            </a:xfrm>
            <a:prstGeom prst="stripedRightArrow">
              <a:avLst>
                <a:gd name="adj1" fmla="val 56366"/>
                <a:gd name="adj2" fmla="val 60889"/>
              </a:avLst>
            </a:prstGeom>
            <a:solidFill>
              <a:srgbClr val="F9E5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2" name="Штриховая стрелка вправо 71"/>
            <p:cNvSpPr/>
            <p:nvPr/>
          </p:nvSpPr>
          <p:spPr>
            <a:xfrm rot="5400000">
              <a:off x="4698752" y="3310475"/>
              <a:ext cx="1005585" cy="250829"/>
            </a:xfrm>
            <a:prstGeom prst="stripedRightArrow">
              <a:avLst>
                <a:gd name="adj1" fmla="val 56366"/>
                <a:gd name="adj2" fmla="val 6088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1259650" y="2013607"/>
              <a:ext cx="2059018" cy="41546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19050">
              <a:noFill/>
            </a:ln>
            <a:effectLst/>
          </p:spPr>
          <p:txBody>
            <a:bodyPr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Доля электронных </a:t>
              </a:r>
              <a:endParaRPr lang="ru-RU" sz="9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продаж </a:t>
              </a: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билетов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2016 г. – 40</a:t>
              </a:r>
              <a:r>
                <a:rPr lang="ru-RU" sz="9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%; 2020 г. – 90%</a:t>
              </a:r>
              <a:endParaRPr lang="ru-RU" sz="9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5724212" y="2429075"/>
              <a:ext cx="1450996" cy="27697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9050">
              <a:noFill/>
            </a:ln>
            <a:effectLst/>
          </p:spPr>
          <p:txBody>
            <a:bodyPr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2016 </a:t>
              </a: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г</a:t>
              </a:r>
              <a:r>
                <a:rPr lang="ru-RU" sz="9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./2020 </a:t>
              </a: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г. – 120% (20,8 млрд. руб. за 5 лет)</a:t>
              </a:r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3923985" y="3149104"/>
              <a:ext cx="1152145" cy="55395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19050">
              <a:noFill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Электронный документооборот </a:t>
              </a:r>
              <a:b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с ФОИВ </a:t>
              </a:r>
              <a:endParaRPr lang="ru-RU" sz="9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к </a:t>
              </a: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2020 г. – 100%</a:t>
              </a:r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1619696" y="1221576"/>
              <a:ext cx="1857402" cy="55395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19050">
              <a:noFill/>
            </a:ln>
            <a:effectLst/>
          </p:spPr>
          <p:txBody>
            <a:bodyPr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Электронный </a:t>
              </a:r>
              <a:endParaRPr lang="ru-RU" sz="9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документооборот </a:t>
              </a:r>
              <a:endParaRPr lang="ru-RU" sz="9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2016 г. – 1300 предприятий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2020 г. – 2500 предприятий</a:t>
              </a: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1475678" y="3270524"/>
              <a:ext cx="2088263" cy="276979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19050">
              <a:noFill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450850" algn="l"/>
                  <a:tab pos="625475" algn="l"/>
                </a:tabLst>
                <a:defRPr/>
              </a:pP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2016 г</a:t>
              </a:r>
              <a:r>
                <a:rPr lang="ru-RU" sz="9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.	–	28 тыс.пользователей</a:t>
              </a: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, </a:t>
              </a:r>
              <a:endParaRPr lang="ru-RU" sz="9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625475" algn="l"/>
                </a:tabLst>
                <a:defRPr/>
              </a:pPr>
              <a:r>
                <a:rPr lang="ru-RU" sz="9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	1420 подразделений</a:t>
              </a:r>
              <a:endParaRPr lang="ru-RU" sz="9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1481035" y="3581121"/>
              <a:ext cx="2082905" cy="276979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19050">
              <a:noFill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450850" algn="l"/>
                  <a:tab pos="625475" algn="l"/>
                </a:tabLst>
                <a:defRPr/>
              </a:pP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2020 г</a:t>
              </a:r>
              <a:r>
                <a:rPr lang="ru-RU" sz="9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.	– 	35,2 тыс. </a:t>
              </a:r>
              <a:r>
                <a:rPr lang="ru-RU" sz="9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пользователей, </a:t>
              </a:r>
              <a:endParaRPr lang="ru-RU" sz="9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625475" algn="l"/>
                </a:tabLst>
                <a:defRPr/>
              </a:pPr>
              <a:r>
                <a:rPr lang="ru-RU" sz="9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	6357 подразделений</a:t>
              </a:r>
              <a:endParaRPr lang="ru-RU" sz="9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Штриховая стрелка вправо 69"/>
            <p:cNvSpPr/>
            <p:nvPr/>
          </p:nvSpPr>
          <p:spPr>
            <a:xfrm>
              <a:off x="6042114" y="2167958"/>
              <a:ext cx="1149367" cy="252394"/>
            </a:xfrm>
            <a:prstGeom prst="stripedRightArrow">
              <a:avLst>
                <a:gd name="adj1" fmla="val 56366"/>
                <a:gd name="adj2" fmla="val 6088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9" name="Штриховая стрелка вправо 68"/>
            <p:cNvSpPr/>
            <p:nvPr/>
          </p:nvSpPr>
          <p:spPr>
            <a:xfrm rot="20580000">
              <a:off x="5755309" y="1343861"/>
              <a:ext cx="1407687" cy="252395"/>
            </a:xfrm>
            <a:prstGeom prst="stripedRightArrow">
              <a:avLst/>
            </a:prstGeom>
            <a:solidFill>
              <a:srgbClr val="FCE0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0" name="Штриховая стрелка вправо 39"/>
            <p:cNvSpPr/>
            <p:nvPr/>
          </p:nvSpPr>
          <p:spPr>
            <a:xfrm rot="3096700">
              <a:off x="5377148" y="3403874"/>
              <a:ext cx="1824690" cy="252416"/>
            </a:xfrm>
            <a:prstGeom prst="stripedRightArrow">
              <a:avLst/>
            </a:prstGeom>
            <a:solidFill>
              <a:srgbClr val="FCE0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5929424" y="1853053"/>
              <a:ext cx="1450996" cy="27697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9050">
              <a:noFill/>
            </a:ln>
            <a:effectLst/>
          </p:spPr>
          <p:txBody>
            <a:bodyPr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Рост продаж дополнительных услуг</a:t>
              </a:r>
            </a:p>
          </p:txBody>
        </p:sp>
      </p:grpSp>
      <p:grpSp>
        <p:nvGrpSpPr>
          <p:cNvPr id="4" name="Группа 90"/>
          <p:cNvGrpSpPr/>
          <p:nvPr/>
        </p:nvGrpSpPr>
        <p:grpSpPr>
          <a:xfrm>
            <a:off x="2195736" y="555528"/>
            <a:ext cx="6624736" cy="4392486"/>
            <a:chOff x="2051324" y="555526"/>
            <a:chExt cx="6624736" cy="4392486"/>
          </a:xfrm>
        </p:grpSpPr>
        <p:sp>
          <p:nvSpPr>
            <p:cNvPr id="79" name="Штриховая стрелка вправо 78"/>
            <p:cNvSpPr/>
            <p:nvPr/>
          </p:nvSpPr>
          <p:spPr>
            <a:xfrm>
              <a:off x="5364088" y="915566"/>
              <a:ext cx="432048" cy="288032"/>
            </a:xfrm>
            <a:prstGeom prst="stripedRigh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5724128" y="555526"/>
              <a:ext cx="86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accent1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2020 г.</a:t>
              </a:r>
              <a:endParaRPr lang="ru-RU" sz="12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" name="Группа 80"/>
            <p:cNvGrpSpPr/>
            <p:nvPr/>
          </p:nvGrpSpPr>
          <p:grpSpPr>
            <a:xfrm>
              <a:off x="2051324" y="771549"/>
              <a:ext cx="2520677" cy="506105"/>
              <a:chOff x="611164" y="-236563"/>
              <a:chExt cx="2520677" cy="506105"/>
            </a:xfrm>
          </p:grpSpPr>
          <p:sp>
            <p:nvSpPr>
              <p:cNvPr id="82" name="Прямоугольник 81"/>
              <p:cNvSpPr/>
              <p:nvPr/>
            </p:nvSpPr>
            <p:spPr>
              <a:xfrm>
                <a:off x="611165" y="-236563"/>
                <a:ext cx="2520676" cy="50610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3" name="Прямоугольник 3"/>
              <p:cNvSpPr>
                <a:spLocks noChangeArrowheads="1"/>
              </p:cNvSpPr>
              <p:nvPr/>
            </p:nvSpPr>
            <p:spPr bwMode="auto">
              <a:xfrm>
                <a:off x="611164" y="-225704"/>
                <a:ext cx="2448272" cy="4514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ts val="1400"/>
                  </a:lnSpc>
                </a:pPr>
                <a:r>
                  <a:rPr lang="ru-RU" sz="105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Производительность ЦВК, М</a:t>
                </a:r>
                <a:r>
                  <a:rPr lang="en-US" sz="105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IPS</a:t>
                </a:r>
                <a:endParaRPr lang="ru-RU" sz="105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  <a:p>
                <a:pPr algn="ctr">
                  <a:lnSpc>
                    <a:spcPts val="1400"/>
                  </a:lnSpc>
                </a:pPr>
                <a:r>
                  <a:rPr lang="ru-RU" sz="105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Объём внешней памяти, ТБ</a:t>
                </a:r>
                <a:endParaRPr lang="ru-RU" sz="105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Группа 83"/>
            <p:cNvGrpSpPr/>
            <p:nvPr/>
          </p:nvGrpSpPr>
          <p:grpSpPr>
            <a:xfrm>
              <a:off x="4706496" y="785798"/>
              <a:ext cx="3969564" cy="4162214"/>
              <a:chOff x="-150721" y="4526273"/>
              <a:chExt cx="18556687" cy="11458942"/>
            </a:xfrm>
          </p:grpSpPr>
          <p:sp>
            <p:nvSpPr>
              <p:cNvPr id="85" name="Прямоугольник 84"/>
              <p:cNvSpPr/>
              <p:nvPr/>
            </p:nvSpPr>
            <p:spPr>
              <a:xfrm>
                <a:off x="-9572" y="4526273"/>
                <a:ext cx="2551801" cy="1344154"/>
              </a:xfrm>
              <a:prstGeom prst="rect">
                <a:avLst/>
              </a:prstGeom>
              <a:ln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6" name="Text Box 4"/>
              <p:cNvSpPr txBox="1">
                <a:spLocks noChangeArrowheads="1"/>
              </p:cNvSpPr>
              <p:nvPr/>
            </p:nvSpPr>
            <p:spPr bwMode="auto">
              <a:xfrm>
                <a:off x="-150721" y="4587416"/>
                <a:ext cx="2788320" cy="17087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7A997A"/>
                </a:prstShdw>
              </a:effectLst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400"/>
                  </a:lnSpc>
                </a:pPr>
                <a:r>
                  <a:rPr lang="ru-RU" sz="1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72600</a:t>
                </a:r>
              </a:p>
              <a:p>
                <a:pPr algn="ctr">
                  <a:lnSpc>
                    <a:spcPts val="1400"/>
                  </a:lnSpc>
                </a:pPr>
                <a:r>
                  <a:rPr lang="ru-RU" sz="1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8500</a:t>
                </a:r>
              </a:p>
              <a:p>
                <a:pPr algn="ctr"/>
                <a:endParaRPr lang="ru-RU" sz="1100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7297545" y="14641061"/>
                <a:ext cx="11108421" cy="1344154"/>
              </a:xfrm>
              <a:prstGeom prst="rect">
                <a:avLst/>
              </a:prstGeom>
              <a:solidFill>
                <a:srgbClr val="FF0000"/>
              </a:solidFill>
              <a:ln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8" name="Text Box 4"/>
              <p:cNvSpPr txBox="1">
                <a:spLocks noChangeArrowheads="1"/>
              </p:cNvSpPr>
              <p:nvPr/>
            </p:nvSpPr>
            <p:spPr bwMode="auto">
              <a:xfrm>
                <a:off x="7297545" y="14642003"/>
                <a:ext cx="11108421" cy="12427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7A997A"/>
                </a:prstShdw>
              </a:effectLst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400"/>
                  </a:lnSpc>
                </a:pPr>
                <a:r>
                  <a:rPr lang="ru-RU" sz="1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Новые технологии транспортной безопасности</a:t>
                </a:r>
                <a:endParaRPr lang="ru-RU" sz="1100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Группа 86"/>
            <p:cNvGrpSpPr/>
            <p:nvPr/>
          </p:nvGrpSpPr>
          <p:grpSpPr>
            <a:xfrm>
              <a:off x="5902619" y="785798"/>
              <a:ext cx="596465" cy="488235"/>
              <a:chOff x="105811" y="4495587"/>
              <a:chExt cx="2788320" cy="1344154"/>
            </a:xfrm>
          </p:grpSpPr>
          <p:sp>
            <p:nvSpPr>
              <p:cNvPr id="88" name="Прямоугольник 87"/>
              <p:cNvSpPr/>
              <p:nvPr/>
            </p:nvSpPr>
            <p:spPr>
              <a:xfrm>
                <a:off x="223459" y="4495587"/>
                <a:ext cx="2551802" cy="1344154"/>
              </a:xfrm>
              <a:prstGeom prst="rect">
                <a:avLst/>
              </a:prstGeom>
              <a:ln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9" name="Text Box 4"/>
              <p:cNvSpPr txBox="1">
                <a:spLocks noChangeArrowheads="1"/>
              </p:cNvSpPr>
              <p:nvPr/>
            </p:nvSpPr>
            <p:spPr bwMode="auto">
              <a:xfrm>
                <a:off x="105811" y="4556730"/>
                <a:ext cx="2788320" cy="12427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7A997A"/>
                </a:prstShdw>
              </a:effectLst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400"/>
                  </a:lnSpc>
                </a:pPr>
                <a:r>
                  <a:rPr lang="ru-RU" sz="1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94100</a:t>
                </a:r>
              </a:p>
              <a:p>
                <a:pPr algn="ctr">
                  <a:lnSpc>
                    <a:spcPts val="1400"/>
                  </a:lnSpc>
                </a:pPr>
                <a:r>
                  <a:rPr lang="ru-RU" sz="1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12500</a:t>
                </a:r>
                <a:endParaRPr lang="ru-RU" sz="11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4572000" y="555526"/>
              <a:ext cx="86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accent1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2016 г.</a:t>
              </a:r>
              <a:endParaRPr lang="ru-RU" sz="12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6" name="Номер слайда 15"/>
          <p:cNvSpPr>
            <a:spLocks noGrp="1"/>
          </p:cNvSpPr>
          <p:nvPr>
            <p:ph type="sldNum" sz="quarter" idx="12"/>
          </p:nvPr>
        </p:nvSpPr>
        <p:spPr bwMode="auto">
          <a:xfrm>
            <a:off x="8676456" y="4948013"/>
            <a:ext cx="458019" cy="179611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25899DA-5A50-4035-8265-E1C243D50BE2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13</a:t>
            </a:fld>
            <a:endParaRPr lang="ru-RU" b="1" dirty="0" smtClean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8" name="Picture 7" descr="ОАО 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195263"/>
            <a:ext cx="990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" name="Прямая соединительная линия 38"/>
          <p:cNvCxnSpPr/>
          <p:nvPr/>
        </p:nvCxnSpPr>
        <p:spPr>
          <a:xfrm>
            <a:off x="1320800" y="141288"/>
            <a:ext cx="0" cy="576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72008" y="483519"/>
            <a:ext cx="7596336" cy="4536503"/>
            <a:chOff x="-73023" y="699543"/>
            <a:chExt cx="6918322" cy="4156937"/>
          </a:xfrm>
        </p:grpSpPr>
        <p:pic>
          <p:nvPicPr>
            <p:cNvPr id="17" name="Picture 2" descr="C:\Users\ИванниковМА\Desktop\Архив\GUS_6794.JPG"/>
            <p:cNvPicPr>
              <a:picLocks noChangeAspect="1" noChangeArrowheads="1"/>
            </p:cNvPicPr>
            <p:nvPr/>
          </p:nvPicPr>
          <p:blipFill>
            <a:blip r:embed="rId2" cstate="print"/>
            <a:srcRect l="6344" t="10014" r="9514" b="6552"/>
            <a:stretch>
              <a:fillRect/>
            </a:stretch>
          </p:blipFill>
          <p:spPr bwMode="auto">
            <a:xfrm>
              <a:off x="-73023" y="699543"/>
              <a:ext cx="6215538" cy="4032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Прямоугольник 17"/>
            <p:cNvSpPr/>
            <p:nvPr/>
          </p:nvSpPr>
          <p:spPr bwMode="auto">
            <a:xfrm rot="5400000">
              <a:off x="2387962" y="399143"/>
              <a:ext cx="4156937" cy="475773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0000">
                  <a:schemeClr val="bg1">
                    <a:alpha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TextBox 14"/>
          <p:cNvSpPr txBox="1">
            <a:spLocks noChangeArrowheads="1"/>
          </p:cNvSpPr>
          <p:nvPr/>
        </p:nvSpPr>
        <p:spPr bwMode="auto">
          <a:xfrm>
            <a:off x="3852936" y="483520"/>
            <a:ext cx="5183560" cy="4423519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 indent="-361950" defTabSz="465138">
              <a:lnSpc>
                <a:spcPct val="110000"/>
              </a:lnSpc>
              <a:buClr>
                <a:srgbClr val="4F81BD"/>
              </a:buClr>
              <a:buSzPct val="140000"/>
              <a:buFont typeface="Arial" pitchFamily="34" charset="0"/>
              <a:buChar char="•"/>
            </a:pPr>
            <a:endParaRPr lang="ru-RU" sz="1100" dirty="0" smtClean="0">
              <a:solidFill>
                <a:srgbClr val="00206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61950" indent="-361950" defTabSz="465138">
              <a:lnSpc>
                <a:spcPct val="110000"/>
              </a:lnSpc>
              <a:buClr>
                <a:srgbClr val="4F81BD"/>
              </a:buClr>
              <a:buSzPct val="140000"/>
              <a:buFont typeface="Arial" pitchFamily="34" charset="0"/>
              <a:buChar char="•"/>
            </a:pPr>
            <a:endParaRPr lang="ru-RU" sz="500" dirty="0" smtClean="0">
              <a:solidFill>
                <a:srgbClr val="00206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61950" indent="-361950" defTabSz="465138">
              <a:lnSpc>
                <a:spcPct val="110000"/>
              </a:lnSpc>
              <a:spcAft>
                <a:spcPct val="35000"/>
              </a:spcAft>
              <a:buClr>
                <a:srgbClr val="4F81BD"/>
              </a:buClr>
              <a:buSzPct val="140000"/>
              <a:buFont typeface="Arial" pitchFamily="34" charset="0"/>
              <a:buChar char="•"/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Повышение </a:t>
            </a:r>
            <a: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производительности труда локомотивной бригады на 40% (декабрь 2016/декабрь 2017)</a:t>
            </a:r>
          </a:p>
          <a:p>
            <a:pPr marL="361950" indent="-361950" defTabSz="465138">
              <a:lnSpc>
                <a:spcPct val="110000"/>
              </a:lnSpc>
              <a:spcAft>
                <a:spcPct val="35000"/>
              </a:spcAft>
              <a:buClr>
                <a:srgbClr val="4F81BD"/>
              </a:buClr>
              <a:buSzPct val="140000"/>
              <a:buFont typeface="Arial" pitchFamily="34" charset="0"/>
              <a:buChar char="•"/>
            </a:pPr>
            <a: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Увеличение доли использования «чистой» (рекуперированной) электроэнергии до 40% от объема электроэнергии, потребляемой </a:t>
            </a:r>
            <a:b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</a:br>
            <a: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от внешних источников</a:t>
            </a:r>
          </a:p>
          <a:p>
            <a:pPr marL="361950" indent="-361950" defTabSz="465138">
              <a:lnSpc>
                <a:spcPct val="110000"/>
              </a:lnSpc>
              <a:spcAft>
                <a:spcPct val="35000"/>
              </a:spcAft>
              <a:buClr>
                <a:srgbClr val="4F81BD"/>
              </a:buClr>
              <a:buSzPct val="140000"/>
              <a:buFont typeface="Arial" pitchFamily="34" charset="0"/>
              <a:buChar char="•"/>
            </a:pPr>
            <a: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Отклонение от графика движения в режиме автоведения ±30 сек.</a:t>
            </a:r>
          </a:p>
          <a:p>
            <a:pPr marL="361950" indent="-361950" defTabSz="465138">
              <a:lnSpc>
                <a:spcPct val="110000"/>
              </a:lnSpc>
              <a:spcAft>
                <a:spcPct val="35000"/>
              </a:spcAft>
              <a:buClr>
                <a:srgbClr val="4F81BD"/>
              </a:buClr>
              <a:buSzPct val="140000"/>
              <a:buFont typeface="Arial" pitchFamily="34" charset="0"/>
              <a:buChar char="•"/>
            </a:pPr>
            <a: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Обеспечение готовности поездов «Ласточка» 0,95</a:t>
            </a:r>
          </a:p>
          <a:p>
            <a:pPr marL="361950" indent="-361950" defTabSz="465138">
              <a:lnSpc>
                <a:spcPct val="110000"/>
              </a:lnSpc>
              <a:spcAft>
                <a:spcPct val="35000"/>
              </a:spcAft>
              <a:buClr>
                <a:srgbClr val="4F81BD"/>
              </a:buClr>
              <a:buSzPct val="140000"/>
            </a:pPr>
            <a:endParaRPr lang="ru-RU" sz="1100" b="1" dirty="0" smtClean="0">
              <a:solidFill>
                <a:srgbClr val="00206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61950" indent="-361950" defTabSz="465138">
              <a:lnSpc>
                <a:spcPct val="110000"/>
              </a:lnSpc>
              <a:spcAft>
                <a:spcPct val="35000"/>
              </a:spcAft>
              <a:buClr>
                <a:srgbClr val="4F81BD"/>
              </a:buClr>
              <a:buSzPct val="140000"/>
            </a:pPr>
            <a:endParaRPr lang="ru-RU" sz="500" b="1" dirty="0" smtClean="0">
              <a:solidFill>
                <a:srgbClr val="00206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61950" indent="-361950" defTabSz="465138">
              <a:lnSpc>
                <a:spcPct val="110000"/>
              </a:lnSpc>
              <a:spcAft>
                <a:spcPct val="35000"/>
              </a:spcAft>
              <a:buClr>
                <a:srgbClr val="4F81BD"/>
              </a:buClr>
              <a:buSzPct val="140000"/>
            </a:pPr>
            <a:endParaRPr lang="ru-RU" sz="500" b="1" dirty="0">
              <a:solidFill>
                <a:srgbClr val="00206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61950" indent="-361950" defTabSz="465138">
              <a:lnSpc>
                <a:spcPct val="110000"/>
              </a:lnSpc>
              <a:spcAft>
                <a:spcPts val="800"/>
              </a:spcAft>
              <a:buClr>
                <a:srgbClr val="4F81BD"/>
              </a:buClr>
              <a:buSzPct val="140000"/>
              <a:buFont typeface="Arial" pitchFamily="34" charset="0"/>
              <a:buChar char="•"/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Внедрение </a:t>
            </a:r>
            <a: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системы автоведения АСУ «Автоведение 4.1»</a:t>
            </a:r>
          </a:p>
          <a:p>
            <a:pPr marL="361950" indent="-361950" defTabSz="465138">
              <a:lnSpc>
                <a:spcPct val="110000"/>
              </a:lnSpc>
              <a:spcAft>
                <a:spcPts val="800"/>
              </a:spcAft>
              <a:buClr>
                <a:srgbClr val="4F81BD"/>
              </a:buClr>
              <a:buSzPct val="140000"/>
              <a:buFont typeface="Arial" pitchFamily="34" charset="0"/>
              <a:buChar char="•"/>
            </a:pPr>
            <a: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Внедрение системы «Автодиспетчер 4.0»</a:t>
            </a:r>
          </a:p>
          <a:p>
            <a:pPr marL="361950" indent="-361950" defTabSz="465138">
              <a:lnSpc>
                <a:spcPct val="110000"/>
              </a:lnSpc>
              <a:spcAft>
                <a:spcPct val="35000"/>
              </a:spcAft>
              <a:buClr>
                <a:srgbClr val="4F81BD"/>
              </a:buClr>
              <a:buSzPct val="140000"/>
              <a:buFont typeface="Arial" pitchFamily="34" charset="0"/>
              <a:buChar char="•"/>
            </a:pPr>
            <a: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Реализация проектов на основе технологии «</a:t>
            </a:r>
            <a:r>
              <a:rPr lang="en-US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Big </a:t>
            </a:r>
            <a:r>
              <a:rPr lang="en-US" sz="1100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data</a:t>
            </a: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»</a:t>
            </a:r>
            <a:endParaRPr lang="ru-RU" sz="1100" dirty="0">
              <a:solidFill>
                <a:srgbClr val="00206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61950" indent="-361950" defTabSz="465138">
              <a:lnSpc>
                <a:spcPct val="110000"/>
              </a:lnSpc>
              <a:spcAft>
                <a:spcPct val="35000"/>
              </a:spcAft>
              <a:buClr>
                <a:srgbClr val="4F81BD"/>
              </a:buClr>
              <a:buSzPct val="140000"/>
              <a:buFont typeface="Arial" pitchFamily="34" charset="0"/>
              <a:buChar char="•"/>
            </a:pPr>
            <a: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управление инфраструктурой</a:t>
            </a:r>
          </a:p>
          <a:p>
            <a:pPr marL="361950" indent="-361950" defTabSz="465138">
              <a:lnSpc>
                <a:spcPct val="110000"/>
              </a:lnSpc>
              <a:spcAft>
                <a:spcPts val="800"/>
              </a:spcAft>
              <a:buClr>
                <a:srgbClr val="4F81BD"/>
              </a:buClr>
              <a:buSzPct val="140000"/>
              <a:buFont typeface="Arial" pitchFamily="34" charset="0"/>
              <a:buChar char="•"/>
            </a:pPr>
            <a: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управление системой технического обслуживания электропоездов</a:t>
            </a:r>
          </a:p>
          <a:p>
            <a:pPr marL="361950" indent="-361950" defTabSz="465138">
              <a:lnSpc>
                <a:spcPct val="110000"/>
              </a:lnSpc>
              <a:spcAft>
                <a:spcPct val="35000"/>
              </a:spcAft>
              <a:buClr>
                <a:srgbClr val="4F81BD"/>
              </a:buClr>
              <a:buSzPct val="140000"/>
              <a:buFont typeface="Arial" pitchFamily="34" charset="0"/>
              <a:buChar char="•"/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Реализация проекта внедрения </a:t>
            </a:r>
            <a: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«безбумажной технологии </a:t>
            </a:r>
            <a:endParaRPr lang="ru-RU" sz="1100" dirty="0" smtClean="0">
              <a:solidFill>
                <a:srgbClr val="00206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61950" indent="-361950" defTabSz="465138">
              <a:lnSpc>
                <a:spcPct val="110000"/>
              </a:lnSpc>
              <a:spcAft>
                <a:spcPct val="35000"/>
              </a:spcAft>
              <a:buClr>
                <a:srgbClr val="4F81BD"/>
              </a:buClr>
              <a:buSzPct val="140000"/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         перевозочного </a:t>
            </a:r>
            <a:r>
              <a:rPr lang="ru-RU" sz="1100" dirty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процесса</a:t>
            </a: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»</a:t>
            </a:r>
          </a:p>
          <a:p>
            <a:pPr marL="361950" indent="-361950" defTabSz="465138">
              <a:lnSpc>
                <a:spcPct val="110000"/>
              </a:lnSpc>
              <a:spcAft>
                <a:spcPct val="35000"/>
              </a:spcAft>
              <a:buClr>
                <a:srgbClr val="4F81BD"/>
              </a:buClr>
              <a:buSzPct val="140000"/>
              <a:buFont typeface="Arial" pitchFamily="34" charset="0"/>
              <a:buChar char="•"/>
            </a:pP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Развитие систем транспортной безопасности</a:t>
            </a:r>
            <a:endParaRPr lang="ru-RU" sz="1200" b="1" dirty="0">
              <a:solidFill>
                <a:srgbClr val="00206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041048" y="483519"/>
            <a:ext cx="648072" cy="250825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400"/>
              </a:lnSpc>
            </a:pPr>
            <a:r>
              <a:rPr lang="ru-RU" sz="1100" b="1" dirty="0">
                <a:solidFill>
                  <a:schemeClr val="bg1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ЦЕЛЬ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067944" y="2463354"/>
            <a:ext cx="1801584" cy="25241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400"/>
              </a:lnSpc>
            </a:pPr>
            <a:r>
              <a:rPr lang="ru-RU" sz="1100" b="1" dirty="0">
                <a:solidFill>
                  <a:schemeClr val="bg1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ЗАДАЧИ НА 2017 ГОД</a:t>
            </a: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 bwMode="auto">
          <a:xfrm>
            <a:off x="8676456" y="4913312"/>
            <a:ext cx="458019" cy="230187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025899DA-5A50-4035-8265-E1C243D50BE2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14</a:t>
            </a:fld>
            <a:endParaRPr lang="ru-RU" b="1" dirty="0" smtClean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5" y="121190"/>
            <a:ext cx="647897" cy="29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357290" y="75608"/>
            <a:ext cx="717515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ts val="1400"/>
              </a:lnSpc>
              <a:defRPr/>
            </a:pPr>
            <a: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Повышение эффективности перевозок на МЦК </a:t>
            </a:r>
            <a:endParaRPr lang="ru-RU" altLang="ru-RU" sz="1600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sym typeface="GillSans-Normal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320800" y="51471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6"/>
          <p:cNvSpPr>
            <a:spLocks noChangeArrowheads="1"/>
          </p:cNvSpPr>
          <p:nvPr/>
        </p:nvSpPr>
        <p:spPr bwMode="auto">
          <a:xfrm>
            <a:off x="107507" y="951570"/>
            <a:ext cx="3216275" cy="99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6427" tIns="53214" rIns="106427" bIns="53214">
            <a:spAutoFit/>
          </a:bodyPr>
          <a:lstStyle/>
          <a:p>
            <a:pPr algn="ctr" defTabSz="1042988" fontAlgn="ctr">
              <a:lnSpc>
                <a:spcPct val="80000"/>
              </a:lnSpc>
            </a:pPr>
            <a:r>
              <a:rPr lang="ru-RU" altLang="ru-RU" sz="2400" dirty="0">
                <a:solidFill>
                  <a:srgbClr val="E21A1A"/>
                </a:solidFill>
                <a:latin typeface="Arial Narrow" pitchFamily="34" charset="0"/>
                <a:ea typeface="MS PGothic" pitchFamily="34" charset="-128"/>
              </a:rPr>
              <a:t> </a:t>
            </a:r>
          </a:p>
          <a:p>
            <a:pPr algn="ctr" defTabSz="1042988" fontAlgn="ctr">
              <a:lnSpc>
                <a:spcPct val="80000"/>
              </a:lnSpc>
              <a:spcBef>
                <a:spcPts val="600"/>
              </a:spcBef>
            </a:pPr>
            <a:r>
              <a:rPr lang="ru-RU" altLang="ru-RU" sz="1400" dirty="0">
                <a:latin typeface="Arial Narrow" pitchFamily="34" charset="0"/>
              </a:rPr>
              <a:t>Суммарный вклад в ВВП России </a:t>
            </a:r>
            <a:br>
              <a:rPr lang="ru-RU" altLang="ru-RU" sz="1400" dirty="0">
                <a:latin typeface="Arial Narrow" pitchFamily="34" charset="0"/>
              </a:rPr>
            </a:br>
            <a:r>
              <a:rPr lang="ru-RU" altLang="ru-RU" sz="1400" dirty="0">
                <a:latin typeface="Arial Narrow" pitchFamily="34" charset="0"/>
              </a:rPr>
              <a:t>в период строительства</a:t>
            </a:r>
            <a:br>
              <a:rPr lang="ru-RU" altLang="ru-RU" sz="1400" dirty="0">
                <a:latin typeface="Arial Narrow" pitchFamily="34" charset="0"/>
              </a:rPr>
            </a:br>
            <a:r>
              <a:rPr lang="ru-RU" altLang="ru-RU" sz="1400" b="1" dirty="0">
                <a:latin typeface="Arial Narrow" pitchFamily="34" charset="0"/>
              </a:rPr>
              <a:t> </a:t>
            </a:r>
            <a:r>
              <a:rPr lang="en-US" altLang="ru-RU" sz="1400" b="1" dirty="0">
                <a:solidFill>
                  <a:srgbClr val="FF0000"/>
                </a:solidFill>
                <a:latin typeface="Arial Narrow" pitchFamily="34" charset="0"/>
              </a:rPr>
              <a:t>28</a:t>
            </a:r>
            <a:r>
              <a:rPr lang="ru-RU" altLang="ru-RU" sz="1400" b="1" dirty="0">
                <a:solidFill>
                  <a:srgbClr val="FF0000"/>
                </a:solidFill>
                <a:latin typeface="Arial Narrow" pitchFamily="34" charset="0"/>
              </a:rPr>
              <a:t>,</a:t>
            </a:r>
            <a:r>
              <a:rPr lang="en-US" altLang="ru-RU" sz="1400" b="1" dirty="0">
                <a:solidFill>
                  <a:srgbClr val="FF0000"/>
                </a:solidFill>
                <a:latin typeface="Arial Narrow" pitchFamily="34" charset="0"/>
              </a:rPr>
              <a:t>0</a:t>
            </a:r>
            <a:r>
              <a:rPr lang="ru-RU" altLang="ru-RU" sz="1400" b="1" dirty="0">
                <a:solidFill>
                  <a:srgbClr val="FF0000"/>
                </a:solidFill>
                <a:latin typeface="Arial Narrow" pitchFamily="34" charset="0"/>
              </a:rPr>
              <a:t> трлн руб.</a:t>
            </a:r>
          </a:p>
        </p:txBody>
      </p:sp>
      <p:sp>
        <p:nvSpPr>
          <p:cNvPr id="7" name="Прямоугольник 16"/>
          <p:cNvSpPr>
            <a:spLocks noChangeArrowheads="1"/>
          </p:cNvSpPr>
          <p:nvPr/>
        </p:nvSpPr>
        <p:spPr bwMode="auto">
          <a:xfrm>
            <a:off x="2843812" y="1159220"/>
            <a:ext cx="3779837" cy="7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6427" tIns="53214" rIns="106427" bIns="53214">
            <a:spAutoFit/>
          </a:bodyPr>
          <a:lstStyle/>
          <a:p>
            <a:pPr algn="ctr" defTabSz="1042988" fontAlgn="ctr">
              <a:lnSpc>
                <a:spcPct val="80000"/>
              </a:lnSpc>
              <a:spcBef>
                <a:spcPts val="600"/>
              </a:spcBef>
            </a:pPr>
            <a:r>
              <a:rPr lang="ru-RU" altLang="ru-RU" sz="1400" dirty="0">
                <a:latin typeface="Arial Narrow" pitchFamily="34" charset="0"/>
              </a:rPr>
              <a:t>Совокупный прирост ВВП </a:t>
            </a:r>
          </a:p>
          <a:p>
            <a:pPr algn="ctr" defTabSz="1042988" fontAlgn="ctr">
              <a:lnSpc>
                <a:spcPct val="80000"/>
              </a:lnSpc>
            </a:pPr>
            <a:r>
              <a:rPr lang="ru-RU" altLang="ru-RU" sz="1400" dirty="0">
                <a:latin typeface="Arial Narrow" pitchFamily="34" charset="0"/>
              </a:rPr>
              <a:t>(за счет агломерационных эффектов)</a:t>
            </a:r>
          </a:p>
          <a:p>
            <a:pPr algn="ctr" defTabSz="1042988" fontAlgn="ctr">
              <a:lnSpc>
                <a:spcPct val="80000"/>
              </a:lnSpc>
            </a:pPr>
            <a:r>
              <a:rPr lang="ru-RU" altLang="ru-RU" sz="1400" dirty="0">
                <a:latin typeface="Arial Narrow" pitchFamily="34" charset="0"/>
              </a:rPr>
              <a:t>в период 2019–2030 гг.</a:t>
            </a:r>
            <a:r>
              <a:rPr lang="en-US" altLang="ru-RU" sz="1400" b="1" u="sng" dirty="0">
                <a:solidFill>
                  <a:srgbClr val="E21A1A"/>
                </a:solidFill>
                <a:latin typeface="Arial Narrow" pitchFamily="34" charset="0"/>
                <a:ea typeface="MS PGothic" pitchFamily="34" charset="-128"/>
              </a:rPr>
              <a:t> </a:t>
            </a:r>
            <a:r>
              <a:rPr lang="ru-RU" altLang="ru-RU" sz="1400" b="1" u="sng" dirty="0">
                <a:solidFill>
                  <a:srgbClr val="E21A1A"/>
                </a:solidFill>
                <a:latin typeface="Arial Narrow" pitchFamily="34" charset="0"/>
                <a:ea typeface="MS PGothic" pitchFamily="34" charset="-128"/>
              </a:rPr>
              <a:t/>
            </a:r>
            <a:br>
              <a:rPr lang="ru-RU" altLang="ru-RU" sz="1400" b="1" u="sng" dirty="0">
                <a:solidFill>
                  <a:srgbClr val="E21A1A"/>
                </a:solidFill>
                <a:latin typeface="Arial Narrow" pitchFamily="34" charset="0"/>
                <a:ea typeface="MS PGothic" pitchFamily="34" charset="-128"/>
              </a:rPr>
            </a:br>
            <a:r>
              <a:rPr lang="en-US" altLang="ru-RU" sz="1400" b="1" dirty="0">
                <a:solidFill>
                  <a:srgbClr val="FF0000"/>
                </a:solidFill>
                <a:latin typeface="Arial Narrow" pitchFamily="34" charset="0"/>
              </a:rPr>
              <a:t>11,7</a:t>
            </a:r>
            <a:r>
              <a:rPr lang="ru-RU" altLang="ru-RU" sz="1400" b="1" dirty="0">
                <a:solidFill>
                  <a:srgbClr val="FF0000"/>
                </a:solidFill>
                <a:latin typeface="Arial Narrow" pitchFamily="34" charset="0"/>
              </a:rPr>
              <a:t> трлн руб. </a:t>
            </a:r>
          </a:p>
        </p:txBody>
      </p:sp>
      <p:sp>
        <p:nvSpPr>
          <p:cNvPr id="8" name="Прямоугольник 16"/>
          <p:cNvSpPr>
            <a:spLocks noChangeArrowheads="1"/>
          </p:cNvSpPr>
          <p:nvPr/>
        </p:nvSpPr>
        <p:spPr bwMode="auto">
          <a:xfrm>
            <a:off x="5927730" y="1159220"/>
            <a:ext cx="3216275" cy="7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6427" tIns="53214" rIns="106427" bIns="53214">
            <a:spAutoFit/>
          </a:bodyPr>
          <a:lstStyle/>
          <a:p>
            <a:pPr algn="ctr" defTabSz="1042988" fontAlgn="ctr">
              <a:lnSpc>
                <a:spcPct val="80000"/>
              </a:lnSpc>
            </a:pPr>
            <a:r>
              <a:rPr lang="ru-RU" altLang="ru-RU" sz="1400" dirty="0">
                <a:latin typeface="Arial Narrow" pitchFamily="34" charset="0"/>
              </a:rPr>
              <a:t>Дополнительные налоговые </a:t>
            </a:r>
          </a:p>
          <a:p>
            <a:pPr algn="ctr" defTabSz="1042988" fontAlgn="ctr">
              <a:lnSpc>
                <a:spcPct val="80000"/>
              </a:lnSpc>
            </a:pPr>
            <a:r>
              <a:rPr lang="ru-RU" altLang="ru-RU" sz="1400" dirty="0">
                <a:latin typeface="Arial Narrow" pitchFamily="34" charset="0"/>
              </a:rPr>
              <a:t>поступления в бюджет</a:t>
            </a:r>
            <a:br>
              <a:rPr lang="ru-RU" altLang="ru-RU" sz="1400" dirty="0">
                <a:latin typeface="Arial Narrow" pitchFamily="34" charset="0"/>
              </a:rPr>
            </a:br>
            <a:r>
              <a:rPr lang="ru-RU" altLang="ru-RU" sz="1400" dirty="0">
                <a:latin typeface="Arial Narrow" pitchFamily="34" charset="0"/>
              </a:rPr>
              <a:t> в период 2019–2030 гг.</a:t>
            </a:r>
            <a:r>
              <a:rPr lang="en-US" altLang="ru-RU" sz="1400" b="1" u="sng" dirty="0">
                <a:solidFill>
                  <a:srgbClr val="E21A1A"/>
                </a:solidFill>
                <a:latin typeface="Arial Narrow" pitchFamily="34" charset="0"/>
                <a:ea typeface="MS PGothic" pitchFamily="34" charset="-128"/>
              </a:rPr>
              <a:t> </a:t>
            </a:r>
            <a:r>
              <a:rPr lang="ru-RU" altLang="ru-RU" sz="1400" b="1" u="sng" dirty="0">
                <a:solidFill>
                  <a:srgbClr val="E21A1A"/>
                </a:solidFill>
                <a:latin typeface="Arial Narrow" pitchFamily="34" charset="0"/>
                <a:ea typeface="MS PGothic" pitchFamily="34" charset="-128"/>
              </a:rPr>
              <a:t/>
            </a:r>
            <a:br>
              <a:rPr lang="ru-RU" altLang="ru-RU" sz="1400" b="1" u="sng" dirty="0">
                <a:solidFill>
                  <a:srgbClr val="E21A1A"/>
                </a:solidFill>
                <a:latin typeface="Arial Narrow" pitchFamily="34" charset="0"/>
                <a:ea typeface="MS PGothic" pitchFamily="34" charset="-128"/>
              </a:rPr>
            </a:br>
            <a:r>
              <a:rPr lang="en-US" altLang="ru-RU" sz="1400" b="1" dirty="0">
                <a:solidFill>
                  <a:srgbClr val="FF0000"/>
                </a:solidFill>
                <a:latin typeface="Arial Narrow" pitchFamily="34" charset="0"/>
              </a:rPr>
              <a:t>3,8 </a:t>
            </a:r>
            <a:r>
              <a:rPr lang="ru-RU" altLang="ru-RU" sz="1400" b="1" dirty="0">
                <a:solidFill>
                  <a:srgbClr val="FF0000"/>
                </a:solidFill>
                <a:latin typeface="Arial Narrow" pitchFamily="34" charset="0"/>
              </a:rPr>
              <a:t>трлн руб. </a:t>
            </a:r>
            <a:endParaRPr lang="ru-RU" altLang="ru-RU" sz="1400" dirty="0">
              <a:latin typeface="Arial Narrow" pitchFamily="34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47347"/>
            <a:ext cx="8208912" cy="260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15616" y="4299943"/>
            <a:ext cx="6840760" cy="200621"/>
          </a:xfrm>
          <a:prstGeom prst="rect">
            <a:avLst/>
          </a:prstGeom>
          <a:solidFill>
            <a:schemeClr val="bg1"/>
          </a:solidFill>
          <a:ln>
            <a:miter lim="800000"/>
            <a:headEnd/>
            <a:tailEnd/>
          </a:ln>
        </p:spPr>
        <p:txBody>
          <a:bodyPr vert="horz" wrap="square" lIns="77855" tIns="38929" rIns="77855" bIns="38929" numCol="1" rtlCol="0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algn="ctr" defTabSz="778563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ВСМ «Москва – Казань»: параметры и эффекты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121190"/>
            <a:ext cx="864096" cy="38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619672" y="123479"/>
            <a:ext cx="6048672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75"/>
              </a:lnSpc>
              <a:buClr>
                <a:srgbClr val="A50021"/>
              </a:buClr>
              <a:tabLst>
                <a:tab pos="0" algn="l"/>
                <a:tab pos="360281" algn="l"/>
                <a:tab pos="723736" algn="l"/>
                <a:tab pos="1087191" algn="l"/>
                <a:tab pos="1450645" algn="l"/>
                <a:tab pos="1815686" algn="l"/>
                <a:tab pos="2179142" algn="l"/>
                <a:tab pos="2542597" algn="l"/>
                <a:tab pos="2906051" algn="l"/>
                <a:tab pos="3267919" algn="l"/>
                <a:tab pos="3632961" algn="l"/>
                <a:tab pos="3996416" algn="l"/>
                <a:tab pos="4359871" algn="l"/>
                <a:tab pos="4723325" algn="l"/>
                <a:tab pos="5086781" algn="l"/>
                <a:tab pos="5450235" algn="l"/>
                <a:tab pos="5815277" algn="l"/>
                <a:tab pos="6177144" algn="l"/>
                <a:tab pos="6540600" algn="l"/>
                <a:tab pos="6904055" algn="l"/>
                <a:tab pos="7267510" algn="l"/>
              </a:tabLst>
            </a:pPr>
            <a:r>
              <a:rPr lang="ru-RU" altLang="ru-RU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Развитие скоростного  и высокоскоростного движения</a:t>
            </a:r>
            <a:endParaRPr lang="ru-RU" altLang="ja-JP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sym typeface="GillSans-Normal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320800" y="51471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4869657"/>
            <a:ext cx="2133600" cy="273844"/>
          </a:xfrm>
        </p:spPr>
        <p:txBody>
          <a:bodyPr/>
          <a:lstStyle/>
          <a:p>
            <a:fld id="{2215CA0C-53F4-4FF8-A04E-132DFE1BF033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15</a:t>
            </a:fld>
            <a:endParaRPr lang="ru-RU" b="1" dirty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663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5" y="121190"/>
            <a:ext cx="647897" cy="29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357290" y="75608"/>
            <a:ext cx="717515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ts val="1400"/>
              </a:lnSpc>
              <a:defRPr/>
            </a:pPr>
            <a: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Реализуемые инновационные проекты в ОАО «РЖД» </a:t>
            </a:r>
            <a:endParaRPr lang="ru-RU" altLang="ru-RU" sz="1600" i="1" dirty="0">
              <a:solidFill>
                <a:schemeClr val="accent1">
                  <a:lumMod val="50000"/>
                </a:schemeClr>
              </a:solidFill>
              <a:latin typeface="Tahoma" pitchFamily="34" charset="0"/>
              <a:sym typeface="GillSans-Normal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320800" y="51471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Слайд16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892" y="454551"/>
            <a:ext cx="5940152" cy="3341336"/>
          </a:xfrm>
          <a:prstGeom prst="rect">
            <a:avLst/>
          </a:prstGeom>
          <a:effectLst>
            <a:outerShdw blurRad="1270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 descr="Слайд17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96144" y="915566"/>
            <a:ext cx="6156176" cy="3462849"/>
          </a:xfrm>
          <a:prstGeom prst="rect">
            <a:avLst/>
          </a:prstGeom>
          <a:effectLst>
            <a:outerShdw blurRad="1270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 descr="Слайд18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48272" y="1473995"/>
            <a:ext cx="5920007" cy="3330004"/>
          </a:xfrm>
          <a:prstGeom prst="rect">
            <a:avLst/>
          </a:prstGeom>
          <a:effectLst>
            <a:outerShdw blurRad="1270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 descr="Слайд19.TIF"/>
          <p:cNvPicPr>
            <a:picLocks noChangeAspect="1"/>
          </p:cNvPicPr>
          <p:nvPr/>
        </p:nvPicPr>
        <p:blipFill>
          <a:blip r:embed="rId6" cstate="print"/>
          <a:srcRect b="2966"/>
          <a:stretch>
            <a:fillRect/>
          </a:stretch>
        </p:blipFill>
        <p:spPr>
          <a:xfrm>
            <a:off x="3491880" y="1923679"/>
            <a:ext cx="5652120" cy="3085029"/>
          </a:xfrm>
          <a:prstGeom prst="rect">
            <a:avLst/>
          </a:prstGeom>
          <a:effectLst>
            <a:outerShdw blurRad="1270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 bwMode="auto">
          <a:xfrm>
            <a:off x="8676456" y="4936278"/>
            <a:ext cx="464743" cy="207222"/>
          </a:xfrm>
          <a:solidFill>
            <a:schemeClr val="bg1"/>
          </a:solidFill>
          <a:ln>
            <a:miter lim="800000"/>
            <a:headEnd/>
            <a:tailEnd/>
          </a:ln>
        </p:spPr>
        <p:txBody>
          <a:bodyPr/>
          <a:lstStyle/>
          <a:p>
            <a:fld id="{025899DA-5A50-4035-8265-E1C243D50BE2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16</a:t>
            </a:fld>
            <a:endParaRPr lang="ru-RU" b="1" dirty="0" smtClean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5" y="121190"/>
            <a:ext cx="647897" cy="29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357290" y="72009"/>
            <a:ext cx="7786710" cy="69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Примеры приоритетных задач ОАО «РЖД», для решения которых планируется привлечение инновационных компаний  и реализация </a:t>
            </a:r>
            <a:r>
              <a:rPr lang="ru-RU" altLang="ru-RU" sz="1600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стартап-проектов</a:t>
            </a:r>
            <a: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/>
            </a:r>
            <a:b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</a:br>
            <a:endParaRPr lang="ru-RU" altLang="ru-RU" sz="1600" i="1" dirty="0" smtClean="0">
              <a:solidFill>
                <a:schemeClr val="accent1">
                  <a:lumMod val="50000"/>
                </a:schemeClr>
              </a:solidFill>
              <a:latin typeface="Tahoma" pitchFamily="34" charset="0"/>
              <a:sym typeface="GillSans-Normal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320800" y="51471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 bwMode="auto">
          <a:xfrm>
            <a:off x="8676456" y="4936278"/>
            <a:ext cx="464743" cy="207222"/>
          </a:xfrm>
          <a:solidFill>
            <a:schemeClr val="bg1"/>
          </a:solidFill>
          <a:ln>
            <a:miter lim="800000"/>
            <a:headEnd/>
            <a:tailEnd/>
          </a:ln>
        </p:spPr>
        <p:txBody>
          <a:bodyPr/>
          <a:lstStyle/>
          <a:p>
            <a:fld id="{025899DA-5A50-4035-8265-E1C243D50BE2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17</a:t>
            </a:fld>
            <a:endParaRPr lang="ru-RU" b="1" dirty="0" smtClean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740772"/>
            <a:ext cx="8640960" cy="83099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Стратегические общесетевые проекты: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Предсказательная аналитика и интеллектуальный анализ данных состояния оборудования и систем ОАО «РЖД»;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Технология доступа к автоматизированным системам управления ОАО «РЖД» с мобильных устройств по защищенным каналам связи.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51520" y="1705620"/>
            <a:ext cx="8640960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Межхозяйственные проекты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Системные комплексы мониторинга технического состояния объектов, обеспечивающие их техническое обслуживание по состоянию и контролирующие наступление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предотказного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состояния ( тяговый подвижной состав,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моторвагоннный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подвижной состав, инфраструктура, объекты стационарной энергетики);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Системы управления тяговыми единицами ( локомотивы,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моторвагоннный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подвижной состав, высокоскоростные поезда) без машиниста.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51520" y="3009022"/>
            <a:ext cx="8640960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Локальные проекты (специфические для отдельных хозяйств железных дорог)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Система заправки «сухой разъем»;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Устройство для разогрева вязких нефтепродуктов;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Прибор (система) обеспечения безопасности персонала, работающего на действующих путях (станции, перегоны);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Система выправки пути с точностью до 3 мм в абсолютных координатах с прямым позиционированием без применения меток;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Автоматизация регулярного осмотра устройств инфраструктуры с применением бесплотных летательных аппаратов;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Антикоррозионное покрытие для рельсового крепления;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Системы и методы контроля рельсов в пути, выявляющие дефекты любой направленности в сечении рельса;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Системы гидроизоляции балластных корыт с повышенным сроком службы ( не менее 40 лет).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5" y="121190"/>
            <a:ext cx="647897" cy="29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357290" y="144017"/>
            <a:ext cx="7786710" cy="41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Комплексная система взаимодействия со </a:t>
            </a:r>
            <a:r>
              <a:rPr lang="ru-RU" altLang="ru-RU" sz="1600" i="1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стартапами</a:t>
            </a:r>
            <a:endParaRPr lang="ru-RU" altLang="ru-RU" sz="1600" i="1" dirty="0" smtClean="0">
              <a:solidFill>
                <a:schemeClr val="accent1">
                  <a:lumMod val="50000"/>
                </a:schemeClr>
              </a:solidFill>
              <a:latin typeface="Tahoma" pitchFamily="34" charset="0"/>
              <a:sym typeface="GillSans-Normal"/>
            </a:endParaRPr>
          </a:p>
          <a:p>
            <a:endParaRPr lang="ru-RU" altLang="ru-RU" sz="1600" i="1" dirty="0" smtClean="0">
              <a:solidFill>
                <a:schemeClr val="accent1">
                  <a:lumMod val="50000"/>
                </a:schemeClr>
              </a:solidFill>
              <a:latin typeface="Tahoma" pitchFamily="34" charset="0"/>
              <a:sym typeface="GillSans-Normal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320800" y="51471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 bwMode="auto">
          <a:xfrm>
            <a:off x="8676456" y="4936278"/>
            <a:ext cx="464743" cy="207222"/>
          </a:xfrm>
          <a:solidFill>
            <a:schemeClr val="bg1"/>
          </a:solidFill>
          <a:ln>
            <a:miter lim="800000"/>
            <a:headEnd/>
            <a:tailEnd/>
          </a:ln>
        </p:spPr>
        <p:txBody>
          <a:bodyPr/>
          <a:lstStyle/>
          <a:p>
            <a:fld id="{025899DA-5A50-4035-8265-E1C243D50BE2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18</a:t>
            </a:fld>
            <a:endParaRPr lang="ru-RU" b="1" dirty="0" smtClean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9976" y="483518"/>
            <a:ext cx="8731624" cy="701389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067944" y="483518"/>
            <a:ext cx="1452283" cy="369332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Президент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67544" y="627534"/>
            <a:ext cx="1640541" cy="523220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Профильные подразделения</a:t>
            </a:r>
            <a:endParaRPr lang="ru-RU" sz="1400" dirty="0"/>
          </a:p>
        </p:txBody>
      </p:sp>
      <p:cxnSp>
        <p:nvCxnSpPr>
          <p:cNvPr id="16" name="Прямая со стрелкой 15"/>
          <p:cNvCxnSpPr>
            <a:stCxn id="14" idx="1"/>
            <a:endCxn id="15" idx="3"/>
          </p:cNvCxnSpPr>
          <p:nvPr/>
        </p:nvCxnSpPr>
        <p:spPr>
          <a:xfrm flipH="1">
            <a:off x="2108085" y="668184"/>
            <a:ext cx="1959859" cy="22096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5" idx="3"/>
            <a:endCxn id="43" idx="1"/>
          </p:cNvCxnSpPr>
          <p:nvPr/>
        </p:nvCxnSpPr>
        <p:spPr>
          <a:xfrm>
            <a:off x="2108085" y="889144"/>
            <a:ext cx="1671827" cy="432048"/>
          </a:xfrm>
          <a:prstGeom prst="straightConnector1">
            <a:avLst/>
          </a:prstGeom>
          <a:ln w="952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2420471" y="1554092"/>
            <a:ext cx="4918815" cy="2673842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460375" y="1779662"/>
            <a:ext cx="2877672" cy="369332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Акселерация </a:t>
            </a:r>
            <a:r>
              <a:rPr lang="ru-RU" dirty="0" err="1" smtClean="0"/>
              <a:t>старапов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485202" y="2499742"/>
            <a:ext cx="2886998" cy="646331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mtClean="0"/>
              <a:t>Венчурное финансирование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514166" y="3291830"/>
            <a:ext cx="2895598" cy="923330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Открытые данные как основа «тематических» инноваций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48942" y="2355726"/>
            <a:ext cx="1730769" cy="954107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Высокотехноло-гичные</a:t>
            </a:r>
            <a:r>
              <a:rPr lang="ru-RU" sz="1400" dirty="0" smtClean="0"/>
              <a:t> предприятия /</a:t>
            </a:r>
            <a:r>
              <a:rPr lang="ru-RU" sz="1400" dirty="0" err="1" smtClean="0"/>
              <a:t>стартапы</a:t>
            </a:r>
            <a:endParaRPr lang="ru-R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323528" y="4227935"/>
            <a:ext cx="1604682" cy="5232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Венчурные фонды</a:t>
            </a:r>
          </a:p>
          <a:p>
            <a:endParaRPr lang="ru-RU" sz="1400" dirty="0"/>
          </a:p>
        </p:txBody>
      </p:sp>
      <p:cxnSp>
        <p:nvCxnSpPr>
          <p:cNvPr id="25" name="Прямая со стрелкой 24"/>
          <p:cNvCxnSpPr>
            <a:stCxn id="15" idx="2"/>
            <a:endCxn id="20" idx="1"/>
          </p:cNvCxnSpPr>
          <p:nvPr/>
        </p:nvCxnSpPr>
        <p:spPr>
          <a:xfrm>
            <a:off x="1287815" y="1150754"/>
            <a:ext cx="2172560" cy="813574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45" idx="0"/>
          </p:cNvCxnSpPr>
          <p:nvPr/>
        </p:nvCxnSpPr>
        <p:spPr>
          <a:xfrm flipV="1">
            <a:off x="2051720" y="1995686"/>
            <a:ext cx="1296144" cy="648072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45" idx="6"/>
          </p:cNvCxnSpPr>
          <p:nvPr/>
        </p:nvCxnSpPr>
        <p:spPr>
          <a:xfrm flipV="1">
            <a:off x="2699792" y="2770681"/>
            <a:ext cx="776445" cy="89473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45" idx="4"/>
            <a:endCxn id="22" idx="1"/>
          </p:cNvCxnSpPr>
          <p:nvPr/>
        </p:nvCxnSpPr>
        <p:spPr>
          <a:xfrm>
            <a:off x="2051720" y="3076550"/>
            <a:ext cx="1462446" cy="676945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1907704" y="3939902"/>
            <a:ext cx="432048" cy="144016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440705" y="4227934"/>
            <a:ext cx="1649505" cy="5232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Производственные корпорации</a:t>
            </a:r>
            <a:endParaRPr lang="ru-RU" sz="1400" dirty="0"/>
          </a:p>
        </p:txBody>
      </p:sp>
      <p:cxnSp>
        <p:nvCxnSpPr>
          <p:cNvPr id="31" name="Прямая со стрелкой 30"/>
          <p:cNvCxnSpPr>
            <a:stCxn id="20" idx="3"/>
          </p:cNvCxnSpPr>
          <p:nvPr/>
        </p:nvCxnSpPr>
        <p:spPr>
          <a:xfrm>
            <a:off x="6338047" y="1964328"/>
            <a:ext cx="1317812" cy="3593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21" idx="3"/>
            <a:endCxn id="35" idx="1"/>
          </p:cNvCxnSpPr>
          <p:nvPr/>
        </p:nvCxnSpPr>
        <p:spPr>
          <a:xfrm>
            <a:off x="6372200" y="2822908"/>
            <a:ext cx="1319518" cy="10452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36" idx="1"/>
          </p:cNvCxnSpPr>
          <p:nvPr/>
        </p:nvCxnSpPr>
        <p:spPr>
          <a:xfrm>
            <a:off x="6427694" y="3623814"/>
            <a:ext cx="1290918" cy="1634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691718" y="1779662"/>
            <a:ext cx="93233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Готовый прототип</a:t>
            </a:r>
            <a:endParaRPr lang="ru-RU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7691718" y="2571750"/>
            <a:ext cx="90543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Готовый продукт</a:t>
            </a:r>
            <a:endParaRPr lang="ru-RU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7718612" y="3363838"/>
            <a:ext cx="833718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Готовое ПО</a:t>
            </a:r>
            <a:endParaRPr lang="ru-RU" sz="1400" dirty="0"/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8892480" y="1563638"/>
            <a:ext cx="0" cy="2448272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8633013" y="1994053"/>
            <a:ext cx="224117" cy="1633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8624047" y="2787774"/>
            <a:ext cx="197224" cy="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8570259" y="3579862"/>
            <a:ext cx="277905" cy="1634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879976" y="1347614"/>
            <a:ext cx="1075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Внедрение</a:t>
            </a:r>
            <a:endParaRPr lang="ru-RU" sz="1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3779912" y="1059582"/>
            <a:ext cx="2160240" cy="523220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Центр взаимодействия </a:t>
            </a:r>
            <a:br>
              <a:rPr lang="ru-RU" sz="1400" b="1" dirty="0" smtClean="0"/>
            </a:br>
            <a:r>
              <a:rPr lang="ru-RU" sz="1400" b="1" dirty="0" smtClean="0"/>
              <a:t>со </a:t>
            </a:r>
            <a:r>
              <a:rPr lang="ru-RU" sz="1400" b="1" dirty="0" err="1" smtClean="0"/>
              <a:t>стартапами</a:t>
            </a:r>
            <a:endParaRPr lang="ru-RU" sz="1400" b="1" dirty="0"/>
          </a:p>
        </p:txBody>
      </p:sp>
      <p:cxnSp>
        <p:nvCxnSpPr>
          <p:cNvPr id="44" name="Прямая со стрелкой 43"/>
          <p:cNvCxnSpPr/>
          <p:nvPr/>
        </p:nvCxnSpPr>
        <p:spPr>
          <a:xfrm flipH="1" flipV="1">
            <a:off x="7400274" y="4011910"/>
            <a:ext cx="412086" cy="144016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403648" y="2643758"/>
            <a:ext cx="1296144" cy="432792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проекты</a:t>
            </a:r>
            <a:endParaRPr lang="ru-RU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683568" y="1347614"/>
            <a:ext cx="2448272" cy="605909"/>
          </a:xfrm>
          <a:prstGeom prst="ellipse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dirty="0" smtClean="0"/>
              <a:t>Экспертиза проектов, совместная доработка</a:t>
            </a:r>
            <a:endParaRPr lang="ru-RU" sz="1100" dirty="0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2008093" y="4712246"/>
            <a:ext cx="538778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003195" y="4712245"/>
            <a:ext cx="1792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/>
              <a:t>Софинансирование</a:t>
            </a:r>
            <a:endParaRPr lang="ru-RU" sz="1400" b="1" dirty="0"/>
          </a:p>
        </p:txBody>
      </p:sp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00392" y="699542"/>
            <a:ext cx="647897" cy="29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3" descr="C:\Users\user\Desktop\Валеев\Картинки\жд\1600x1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888"/>
          <a:stretch>
            <a:fillRect/>
          </a:stretch>
        </p:blipFill>
        <p:spPr bwMode="auto">
          <a:xfrm>
            <a:off x="0" y="2528890"/>
            <a:ext cx="9144000" cy="261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7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2354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3" name="TextBox 3"/>
          <p:cNvSpPr txBox="1">
            <a:spLocks noChangeArrowheads="1"/>
          </p:cNvSpPr>
          <p:nvPr/>
        </p:nvSpPr>
        <p:spPr bwMode="auto">
          <a:xfrm>
            <a:off x="3779844" y="1968106"/>
            <a:ext cx="4145675" cy="46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8" rIns="91434" bIns="45718">
            <a:spAutoFit/>
          </a:bodyPr>
          <a:lstStyle/>
          <a:p>
            <a:pPr defTabSz="995363">
              <a:defRPr/>
            </a:pPr>
            <a:r>
              <a:rPr lang="ru-RU" altLang="ru-RU" sz="3600" b="1" baseline="-25000" dirty="0">
                <a:solidFill>
                  <a:srgbClr val="FFFFFF"/>
                </a:solidFill>
                <a:latin typeface="Verdana" pitchFamily="34" charset="0"/>
                <a:cs typeface="+mn-cs"/>
              </a:rPr>
              <a:t>Спасибо за внимание!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07704" y="-2053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5257" y="3954205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</a:t>
            </a:r>
          </a:p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  <a:sym typeface="GillSans-Normal"/>
              </a:rPr>
              <a:t>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9514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  <p:sp>
        <p:nvSpPr>
          <p:cNvPr id="27" name="Title 2"/>
          <p:cNvSpPr txBox="1">
            <a:spLocks/>
          </p:cNvSpPr>
          <p:nvPr/>
        </p:nvSpPr>
        <p:spPr>
          <a:xfrm>
            <a:off x="1317992" y="-20537"/>
            <a:ext cx="7776864" cy="838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</a:rPr>
              <a:t>Укрупненная схема управлением инновационным развитием ОАО «РЖД»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1320148" y="141695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7" descr="ОАО 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5487"/>
            <a:ext cx="990600" cy="571501"/>
          </a:xfrm>
          <a:prstGeom prst="rect">
            <a:avLst/>
          </a:prstGeom>
          <a:noFill/>
        </p:spPr>
      </p:pic>
      <p:sp>
        <p:nvSpPr>
          <p:cNvPr id="40" name="Скругленный прямоугольник 39"/>
          <p:cNvSpPr/>
          <p:nvPr/>
        </p:nvSpPr>
        <p:spPr>
          <a:xfrm>
            <a:off x="7430888" y="4563542"/>
            <a:ext cx="1533600" cy="457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337448" y="4462959"/>
            <a:ext cx="1533600" cy="457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08287" y="3504277"/>
            <a:ext cx="6381437" cy="1329828"/>
          </a:xfrm>
          <a:prstGeom prst="rect">
            <a:avLst/>
          </a:prstGeom>
          <a:ln w="19050">
            <a:solidFill>
              <a:schemeClr val="tx2"/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16728" y="2688730"/>
            <a:ext cx="6264000" cy="6907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463658" y="699542"/>
            <a:ext cx="2160240" cy="274260"/>
          </a:xfrm>
          <a:prstGeom prst="roundRect">
            <a:avLst>
              <a:gd name="adj" fmla="val 8540"/>
            </a:avLst>
          </a:prstGeom>
          <a:ln w="28575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0" dirty="0">
                <a:solidFill>
                  <a:srgbClr val="002060"/>
                </a:solidFill>
                <a:cs typeface="Arial" pitchFamily="34" charset="0"/>
              </a:rPr>
              <a:t>Совет директоров ОАО «РЖД»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463658" y="1194721"/>
            <a:ext cx="2160240" cy="392732"/>
          </a:xfrm>
          <a:prstGeom prst="roundRect">
            <a:avLst>
              <a:gd name="adj" fmla="val 8635"/>
            </a:avLst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>
              <a:defRPr/>
            </a:pPr>
            <a:r>
              <a:rPr lang="ru-RU" sz="1400" b="1" dirty="0" smtClean="0">
                <a:solidFill>
                  <a:prstClr val="white"/>
                </a:solidFill>
                <a:cs typeface="Arial" pitchFamily="34" charset="0"/>
              </a:rPr>
              <a:t>ПРЕЗИДЕНТ ОАО </a:t>
            </a:r>
            <a:r>
              <a:rPr lang="ru-RU" sz="1400" b="1" dirty="0">
                <a:solidFill>
                  <a:prstClr val="white"/>
                </a:solidFill>
                <a:cs typeface="Arial" pitchFamily="34" charset="0"/>
              </a:rPr>
              <a:t>«РЖД»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82218" y="1807543"/>
            <a:ext cx="2736000" cy="639806"/>
          </a:xfrm>
          <a:prstGeom prst="roundRect">
            <a:avLst>
              <a:gd name="adj" fmla="val 5475"/>
            </a:avLst>
          </a:prstGeom>
          <a:ln w="28575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300" b="1" dirty="0">
                <a:solidFill>
                  <a:srgbClr val="002060"/>
                </a:solidFill>
                <a:cs typeface="Arial" pitchFamily="34" charset="0"/>
              </a:rPr>
              <a:t>Старший вице-президент </a:t>
            </a:r>
            <a:br>
              <a:rPr lang="ru-RU" sz="1300" b="1" dirty="0">
                <a:solidFill>
                  <a:srgbClr val="002060"/>
                </a:solidFill>
                <a:cs typeface="Arial" pitchFamily="34" charset="0"/>
              </a:rPr>
            </a:br>
            <a:r>
              <a:rPr lang="ru-RU" sz="1300" b="1" dirty="0">
                <a:solidFill>
                  <a:srgbClr val="002060"/>
                </a:solidFill>
                <a:cs typeface="Arial" pitchFamily="34" charset="0"/>
              </a:rPr>
              <a:t>по инновационному развитию – </a:t>
            </a:r>
            <a:br>
              <a:rPr lang="ru-RU" sz="1300" b="1" dirty="0">
                <a:solidFill>
                  <a:srgbClr val="002060"/>
                </a:solidFill>
                <a:cs typeface="Arial" pitchFamily="34" charset="0"/>
              </a:rPr>
            </a:br>
            <a:r>
              <a:rPr lang="ru-RU" sz="1300" b="1" dirty="0">
                <a:solidFill>
                  <a:srgbClr val="002060"/>
                </a:solidFill>
                <a:cs typeface="Arial" pitchFamily="34" charset="0"/>
              </a:rPr>
              <a:t>главный инженер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09604" y="1196117"/>
            <a:ext cx="1357313" cy="394808"/>
          </a:xfrm>
          <a:prstGeom prst="roundRect">
            <a:avLst>
              <a:gd name="adj" fmla="val 7331"/>
            </a:avLst>
          </a:prstGeom>
          <a:ln w="28575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ru-RU" sz="1100" dirty="0">
                <a:solidFill>
                  <a:srgbClr val="002060"/>
                </a:solidFill>
                <a:cs typeface="Arial" pitchFamily="34" charset="0"/>
              </a:rPr>
              <a:t>Научно-технический совет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421812" y="1800310"/>
            <a:ext cx="1943695" cy="276791"/>
          </a:xfrm>
          <a:prstGeom prst="roundRect">
            <a:avLst>
              <a:gd name="adj" fmla="val 10165"/>
            </a:avLst>
          </a:prstGeom>
          <a:ln w="28575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0" dirty="0">
                <a:solidFill>
                  <a:srgbClr val="002060"/>
                </a:solidFill>
                <a:cs typeface="Arial" pitchFamily="34" charset="0"/>
              </a:rPr>
              <a:t>Совет </a:t>
            </a:r>
            <a:r>
              <a:rPr lang="ru-RU" sz="1100" dirty="0" smtClean="0">
                <a:solidFill>
                  <a:srgbClr val="002060"/>
                </a:solidFill>
                <a:cs typeface="Arial" pitchFamily="34" charset="0"/>
              </a:rPr>
              <a:t>главных инженеров </a:t>
            </a:r>
            <a:endParaRPr lang="ru-RU" sz="1100" dirty="0">
              <a:solidFill>
                <a:srgbClr val="002060"/>
              </a:solidFill>
              <a:cs typeface="Arial" pitchFamily="34" charset="0"/>
            </a:endParaRPr>
          </a:p>
        </p:txBody>
      </p:sp>
      <p:grpSp>
        <p:nvGrpSpPr>
          <p:cNvPr id="53" name="Группа 70"/>
          <p:cNvGrpSpPr/>
          <p:nvPr/>
        </p:nvGrpSpPr>
        <p:grpSpPr>
          <a:xfrm>
            <a:off x="488776" y="2769719"/>
            <a:ext cx="6156216" cy="544162"/>
            <a:chOff x="971600" y="3717032"/>
            <a:chExt cx="6156216" cy="544162"/>
          </a:xfrm>
        </p:grpSpPr>
        <p:sp>
          <p:nvSpPr>
            <p:cNvPr id="54" name="Прямоугольник 53"/>
            <p:cNvSpPr/>
            <p:nvPr/>
          </p:nvSpPr>
          <p:spPr>
            <a:xfrm>
              <a:off x="971758" y="3717032"/>
              <a:ext cx="6120000" cy="537740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971600" y="3717032"/>
              <a:ext cx="971640" cy="523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  <a:defRPr/>
              </a:pPr>
              <a:r>
                <a:rPr lang="ru-RU" sz="1100" dirty="0">
                  <a:solidFill>
                    <a:srgbClr val="002060"/>
                  </a:solidFill>
                  <a:cs typeface="Arial" pitchFamily="34" charset="0"/>
                </a:rPr>
                <a:t>Департамент технической политики 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885517" y="3759468"/>
              <a:ext cx="2298083" cy="458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  <a:defRPr/>
              </a:pPr>
              <a:r>
                <a:rPr lang="ru-RU" sz="1400" b="1" dirty="0">
                  <a:solidFill>
                    <a:srgbClr val="002060"/>
                  </a:solidFill>
                  <a:cs typeface="Arial" pitchFamily="34" charset="0"/>
                </a:rPr>
                <a:t>Центр </a:t>
              </a:r>
              <a:endParaRPr lang="ru-RU" sz="1400" b="1" dirty="0" smtClean="0">
                <a:solidFill>
                  <a:srgbClr val="002060"/>
                </a:solidFill>
                <a:cs typeface="Arial" pitchFamily="34" charset="0"/>
              </a:endParaRPr>
            </a:p>
            <a:p>
              <a:pPr algn="ctr">
                <a:lnSpc>
                  <a:spcPct val="85000"/>
                </a:lnSpc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cs typeface="Arial" pitchFamily="34" charset="0"/>
                </a:rPr>
                <a:t>инновационного </a:t>
              </a:r>
              <a:r>
                <a:rPr lang="ru-RU" sz="1400" b="1" dirty="0">
                  <a:solidFill>
                    <a:srgbClr val="002060"/>
                  </a:solidFill>
                  <a:cs typeface="Arial" pitchFamily="34" charset="0"/>
                </a:rPr>
                <a:t>развития 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903239" y="3717032"/>
              <a:ext cx="1008112" cy="523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  <a:defRPr/>
              </a:pPr>
              <a:r>
                <a:rPr lang="ru-RU" sz="1100" dirty="0">
                  <a:solidFill>
                    <a:srgbClr val="002060"/>
                  </a:solidFill>
                  <a:cs typeface="Arial" pitchFamily="34" charset="0"/>
                </a:rPr>
                <a:t>Центр технического аудита 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229779" y="3737204"/>
              <a:ext cx="1898037" cy="523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  <a:defRPr/>
              </a:pPr>
              <a:r>
                <a:rPr lang="ru-RU" sz="1100" dirty="0">
                  <a:solidFill>
                    <a:srgbClr val="002060"/>
                  </a:solidFill>
                  <a:cs typeface="Arial" pitchFamily="34" charset="0"/>
                </a:rPr>
                <a:t>Центр </a:t>
              </a:r>
              <a:endParaRPr lang="ru-RU" sz="1100" dirty="0" smtClean="0">
                <a:solidFill>
                  <a:srgbClr val="002060"/>
                </a:solidFill>
                <a:cs typeface="Arial" pitchFamily="34" charset="0"/>
              </a:endParaRPr>
            </a:p>
            <a:p>
              <a:pPr algn="ctr">
                <a:lnSpc>
                  <a:spcPct val="85000"/>
                </a:lnSpc>
                <a:defRPr/>
              </a:pPr>
              <a:r>
                <a:rPr lang="ru-RU" sz="1100" dirty="0" smtClean="0">
                  <a:solidFill>
                    <a:srgbClr val="002060"/>
                  </a:solidFill>
                  <a:cs typeface="Arial" pitchFamily="34" charset="0"/>
                </a:rPr>
                <a:t>научно-технической </a:t>
              </a:r>
              <a:r>
                <a:rPr lang="ru-RU" sz="1100" dirty="0">
                  <a:solidFill>
                    <a:srgbClr val="002060"/>
                  </a:solidFill>
                  <a:cs typeface="Arial" pitchFamily="34" charset="0"/>
                </a:rPr>
                <a:t>информации и </a:t>
              </a:r>
              <a:r>
                <a:rPr lang="ru-RU" sz="1100" dirty="0" smtClean="0">
                  <a:solidFill>
                    <a:srgbClr val="002060"/>
                  </a:solidFill>
                  <a:cs typeface="Arial" pitchFamily="34" charset="0"/>
                </a:rPr>
                <a:t>библиотек </a:t>
              </a:r>
              <a:endParaRPr lang="ru-RU" sz="1100" dirty="0">
                <a:solidFill>
                  <a:srgbClr val="002060"/>
                </a:solidFill>
                <a:cs typeface="Arial" pitchFamily="34" charset="0"/>
              </a:endParaRPr>
            </a:p>
          </p:txBody>
        </p:sp>
        <p:cxnSp>
          <p:nvCxnSpPr>
            <p:cNvPr id="60" name="Прямая соединительная линия 59"/>
            <p:cNvCxnSpPr/>
            <p:nvPr/>
          </p:nvCxnSpPr>
          <p:spPr>
            <a:xfrm>
              <a:off x="1906665" y="3717032"/>
              <a:ext cx="0" cy="537740"/>
            </a:xfrm>
            <a:prstGeom prst="line">
              <a:avLst/>
            </a:prstGeom>
            <a:ln w="28575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2879344" y="3717032"/>
              <a:ext cx="0" cy="537740"/>
            </a:xfrm>
            <a:prstGeom prst="line">
              <a:avLst/>
            </a:prstGeom>
            <a:ln w="28575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5227490" y="3717032"/>
              <a:ext cx="0" cy="537740"/>
            </a:xfrm>
            <a:prstGeom prst="line">
              <a:avLst/>
            </a:prstGeom>
            <a:ln w="28575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5" name="Shape 64"/>
          <p:cNvCxnSpPr>
            <a:stCxn id="45" idx="3"/>
            <a:endCxn id="51" idx="0"/>
          </p:cNvCxnSpPr>
          <p:nvPr/>
        </p:nvCxnSpPr>
        <p:spPr>
          <a:xfrm>
            <a:off x="4623898" y="1391087"/>
            <a:ext cx="1769762" cy="409223"/>
          </a:xfrm>
          <a:prstGeom prst="bentConnector2">
            <a:avLst/>
          </a:prstGeom>
          <a:ln w="28575">
            <a:solidFill>
              <a:srgbClr val="C00000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7179758" y="2722865"/>
            <a:ext cx="1728192" cy="634990"/>
          </a:xfrm>
          <a:prstGeom prst="roundRect">
            <a:avLst>
              <a:gd name="adj" fmla="val 10165"/>
            </a:avLst>
          </a:prstGeom>
          <a:ln w="28575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0" dirty="0">
                <a:solidFill>
                  <a:srgbClr val="002060"/>
                </a:solidFill>
                <a:cs typeface="Arial" pitchFamily="34" charset="0"/>
              </a:rPr>
              <a:t>Главные инженеры функциональных филиалов </a:t>
            </a:r>
          </a:p>
        </p:txBody>
      </p:sp>
      <p:cxnSp>
        <p:nvCxnSpPr>
          <p:cNvPr id="67" name="Shape 66"/>
          <p:cNvCxnSpPr>
            <a:stCxn id="51" idx="3"/>
            <a:endCxn id="66" idx="0"/>
          </p:cNvCxnSpPr>
          <p:nvPr/>
        </p:nvCxnSpPr>
        <p:spPr>
          <a:xfrm>
            <a:off x="7365507" y="1938706"/>
            <a:ext cx="678347" cy="784159"/>
          </a:xfrm>
          <a:prstGeom prst="bentConnector2">
            <a:avLst/>
          </a:prstGeom>
          <a:ln w="28575">
            <a:solidFill>
              <a:srgbClr val="C00000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452304" y="3576285"/>
            <a:ext cx="2304256" cy="455890"/>
          </a:xfrm>
          <a:prstGeom prst="roundRect">
            <a:avLst>
              <a:gd name="adj" fmla="val 10165"/>
            </a:avLst>
          </a:prstGeom>
          <a:ln w="28575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0" dirty="0">
                <a:solidFill>
                  <a:srgbClr val="002060"/>
                </a:solidFill>
                <a:cs typeface="Arial" pitchFamily="34" charset="0"/>
              </a:rPr>
              <a:t>Главные инженеры функциональных филиалов </a:t>
            </a:r>
          </a:p>
        </p:txBody>
      </p:sp>
      <p:cxnSp>
        <p:nvCxnSpPr>
          <p:cNvPr id="69" name="Соединительная линия уступом 68"/>
          <p:cNvCxnSpPr>
            <a:stCxn id="46" idx="1"/>
            <a:endCxn id="68" idx="1"/>
          </p:cNvCxnSpPr>
          <p:nvPr/>
        </p:nvCxnSpPr>
        <p:spPr>
          <a:xfrm rot="10800000" flipV="1">
            <a:off x="452304" y="2127446"/>
            <a:ext cx="1729914" cy="1676784"/>
          </a:xfrm>
          <a:prstGeom prst="bentConnector3">
            <a:avLst>
              <a:gd name="adj1" fmla="val 113215"/>
            </a:avLst>
          </a:prstGeom>
          <a:ln w="28575">
            <a:solidFill>
              <a:srgbClr val="C00000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7185669" y="3595718"/>
            <a:ext cx="1724025" cy="581260"/>
          </a:xfrm>
          <a:prstGeom prst="roundRect">
            <a:avLst>
              <a:gd name="adj" fmla="val 10165"/>
            </a:avLst>
          </a:prstGeom>
          <a:ln w="28575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100" dirty="0">
                <a:solidFill>
                  <a:srgbClr val="002060"/>
                </a:solidFill>
                <a:cs typeface="Arial" pitchFamily="34" charset="0"/>
              </a:rPr>
              <a:t>Главные инженеры региональных подразделений </a:t>
            </a:r>
          </a:p>
        </p:txBody>
      </p:sp>
      <p:grpSp>
        <p:nvGrpSpPr>
          <p:cNvPr id="72" name="Группа 121"/>
          <p:cNvGrpSpPr/>
          <p:nvPr/>
        </p:nvGrpSpPr>
        <p:grpSpPr>
          <a:xfrm>
            <a:off x="452305" y="4114025"/>
            <a:ext cx="6120000" cy="648000"/>
            <a:chOff x="683568" y="5724000"/>
            <a:chExt cx="6120000" cy="648000"/>
          </a:xfrm>
        </p:grpSpPr>
        <p:sp>
          <p:nvSpPr>
            <p:cNvPr id="73" name="Прямоугольник 72"/>
            <p:cNvSpPr/>
            <p:nvPr/>
          </p:nvSpPr>
          <p:spPr>
            <a:xfrm>
              <a:off x="683568" y="5724000"/>
              <a:ext cx="6120000" cy="648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grpSp>
          <p:nvGrpSpPr>
            <p:cNvPr id="74" name="Группа 117"/>
            <p:cNvGrpSpPr/>
            <p:nvPr/>
          </p:nvGrpSpPr>
          <p:grpSpPr>
            <a:xfrm>
              <a:off x="755576" y="5769320"/>
              <a:ext cx="5976664" cy="540000"/>
              <a:chOff x="755576" y="5985344"/>
              <a:chExt cx="5976664" cy="540000"/>
            </a:xfrm>
          </p:grpSpPr>
          <p:sp>
            <p:nvSpPr>
              <p:cNvPr id="75" name="Прямоугольник 74"/>
              <p:cNvSpPr/>
              <p:nvPr/>
            </p:nvSpPr>
            <p:spPr>
              <a:xfrm>
                <a:off x="755576" y="5985344"/>
                <a:ext cx="5976664" cy="540000"/>
              </a:xfrm>
              <a:prstGeom prst="rect">
                <a:avLst/>
              </a:prstGeom>
              <a:ln>
                <a:solidFill>
                  <a:schemeClr val="tx2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755576" y="5985344"/>
                <a:ext cx="1080000" cy="523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5000"/>
                  </a:lnSpc>
                  <a:defRPr/>
                </a:pPr>
                <a:r>
                  <a:rPr lang="ru-RU" sz="1100" dirty="0">
                    <a:solidFill>
                      <a:srgbClr val="002060"/>
                    </a:solidFill>
                    <a:cs typeface="Arial" pitchFamily="34" charset="0"/>
                  </a:rPr>
                  <a:t>Службы технической политики </a:t>
                </a: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835696" y="5985344"/>
                <a:ext cx="1332000" cy="380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5000"/>
                  </a:lnSpc>
                  <a:defRPr/>
                </a:pPr>
                <a:r>
                  <a:rPr lang="ru-RU" sz="1100" dirty="0">
                    <a:solidFill>
                      <a:srgbClr val="002060"/>
                    </a:solidFill>
                    <a:cs typeface="Arial" pitchFamily="34" charset="0"/>
                  </a:rPr>
                  <a:t>Инжиниринговые подразделения </a:t>
                </a: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3168032" y="5985344"/>
                <a:ext cx="1692000" cy="523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5000"/>
                  </a:lnSpc>
                  <a:defRPr/>
                </a:pPr>
                <a:r>
                  <a:rPr lang="ru-RU" sz="1100" dirty="0">
                    <a:solidFill>
                      <a:srgbClr val="002060"/>
                    </a:solidFill>
                    <a:cs typeface="Arial" pitchFamily="34" charset="0"/>
                  </a:rPr>
                  <a:t>Подразделения приёмочного контроля и внутреннего аудита </a:t>
                </a:r>
              </a:p>
            </p:txBody>
          </p:sp>
          <p:cxnSp>
            <p:nvCxnSpPr>
              <p:cNvPr id="79" name="Прямая соединительная линия 78"/>
              <p:cNvCxnSpPr/>
              <p:nvPr/>
            </p:nvCxnSpPr>
            <p:spPr>
              <a:xfrm>
                <a:off x="1835696" y="5985344"/>
                <a:ext cx="0" cy="540000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единительная линия 79"/>
              <p:cNvCxnSpPr/>
              <p:nvPr/>
            </p:nvCxnSpPr>
            <p:spPr>
              <a:xfrm>
                <a:off x="3168000" y="5985344"/>
                <a:ext cx="0" cy="540000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Box 80"/>
              <p:cNvSpPr txBox="1"/>
              <p:nvPr/>
            </p:nvSpPr>
            <p:spPr>
              <a:xfrm>
                <a:off x="4860240" y="6001354"/>
                <a:ext cx="1872000" cy="523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5000"/>
                  </a:lnSpc>
                  <a:defRPr/>
                </a:pPr>
                <a:r>
                  <a:rPr lang="ru-RU" sz="1100" dirty="0">
                    <a:solidFill>
                      <a:srgbClr val="002060"/>
                    </a:solidFill>
                    <a:cs typeface="Arial" pitchFamily="34" charset="0"/>
                  </a:rPr>
                  <a:t>Дорожные центры научно-технической информации и библиотек</a:t>
                </a:r>
              </a:p>
            </p:txBody>
          </p:sp>
          <p:cxnSp>
            <p:nvCxnSpPr>
              <p:cNvPr id="82" name="Прямая соединительная линия 81"/>
              <p:cNvCxnSpPr/>
              <p:nvPr/>
            </p:nvCxnSpPr>
            <p:spPr>
              <a:xfrm>
                <a:off x="4860032" y="5985344"/>
                <a:ext cx="0" cy="540000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83" name="Прямая со стрелкой 82"/>
          <p:cNvCxnSpPr/>
          <p:nvPr/>
        </p:nvCxnSpPr>
        <p:spPr>
          <a:xfrm flipH="1">
            <a:off x="3548650" y="3378232"/>
            <a:ext cx="1587" cy="735794"/>
          </a:xfrm>
          <a:prstGeom prst="straightConnector1">
            <a:avLst/>
          </a:prstGeom>
          <a:ln>
            <a:solidFill>
              <a:srgbClr val="C00000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4" name="Shape 83"/>
          <p:cNvCxnSpPr/>
          <p:nvPr/>
        </p:nvCxnSpPr>
        <p:spPr>
          <a:xfrm>
            <a:off x="2756560" y="3825994"/>
            <a:ext cx="432048" cy="288032"/>
          </a:xfrm>
          <a:prstGeom prst="bentConnector3">
            <a:avLst>
              <a:gd name="adj1" fmla="val 99799"/>
            </a:avLst>
          </a:prstGeom>
          <a:ln w="28575">
            <a:solidFill>
              <a:srgbClr val="C00000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7267105" y="4419526"/>
            <a:ext cx="1531937" cy="420070"/>
          </a:xfrm>
          <a:prstGeom prst="roundRect">
            <a:avLst>
              <a:gd name="adj" fmla="val 10165"/>
            </a:avLst>
          </a:prstGeom>
          <a:ln w="28575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100" dirty="0">
                <a:solidFill>
                  <a:srgbClr val="002060"/>
                </a:solidFill>
                <a:cs typeface="Arial" pitchFamily="34" charset="0"/>
              </a:rPr>
              <a:t>Линейные подразделения </a:t>
            </a:r>
          </a:p>
        </p:txBody>
      </p:sp>
      <p:cxnSp>
        <p:nvCxnSpPr>
          <p:cNvPr id="90" name="Shape 167"/>
          <p:cNvCxnSpPr/>
          <p:nvPr/>
        </p:nvCxnSpPr>
        <p:spPr>
          <a:xfrm>
            <a:off x="4932040" y="2290818"/>
            <a:ext cx="2694776" cy="422270"/>
          </a:xfrm>
          <a:prstGeom prst="bentConnector3">
            <a:avLst>
              <a:gd name="adj1" fmla="val 100192"/>
            </a:avLst>
          </a:prstGeom>
          <a:ln w="28575">
            <a:solidFill>
              <a:srgbClr val="C00000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1" name="Прямая со стрелкой 120"/>
          <p:cNvCxnSpPr/>
          <p:nvPr/>
        </p:nvCxnSpPr>
        <p:spPr>
          <a:xfrm>
            <a:off x="1972996" y="1394895"/>
            <a:ext cx="476709" cy="0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 стрелкой 128"/>
          <p:cNvCxnSpPr/>
          <p:nvPr/>
        </p:nvCxnSpPr>
        <p:spPr>
          <a:xfrm flipV="1">
            <a:off x="3544838" y="1589715"/>
            <a:ext cx="0" cy="216024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 стрелкой 137"/>
          <p:cNvCxnSpPr/>
          <p:nvPr/>
        </p:nvCxnSpPr>
        <p:spPr>
          <a:xfrm flipV="1">
            <a:off x="3544838" y="977136"/>
            <a:ext cx="0" cy="216024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 стрелкой 138"/>
          <p:cNvCxnSpPr/>
          <p:nvPr/>
        </p:nvCxnSpPr>
        <p:spPr>
          <a:xfrm flipV="1">
            <a:off x="3563888" y="2462311"/>
            <a:ext cx="0" cy="216024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 стрелкой 141"/>
          <p:cNvCxnSpPr/>
          <p:nvPr/>
        </p:nvCxnSpPr>
        <p:spPr>
          <a:xfrm>
            <a:off x="4932042" y="1938862"/>
            <a:ext cx="476709" cy="0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 стрелкой 144"/>
          <p:cNvCxnSpPr/>
          <p:nvPr/>
        </p:nvCxnSpPr>
        <p:spPr>
          <a:xfrm>
            <a:off x="6694619" y="3042804"/>
            <a:ext cx="476709" cy="0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 стрелкой 158"/>
          <p:cNvCxnSpPr/>
          <p:nvPr/>
        </p:nvCxnSpPr>
        <p:spPr>
          <a:xfrm flipV="1">
            <a:off x="8045124" y="3361412"/>
            <a:ext cx="0" cy="216024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 стрелкой 159"/>
          <p:cNvCxnSpPr/>
          <p:nvPr/>
        </p:nvCxnSpPr>
        <p:spPr>
          <a:xfrm flipV="1">
            <a:off x="8013374" y="4189260"/>
            <a:ext cx="0" cy="216024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 стрелкой 166"/>
          <p:cNvCxnSpPr/>
          <p:nvPr/>
        </p:nvCxnSpPr>
        <p:spPr>
          <a:xfrm>
            <a:off x="6700492" y="3911327"/>
            <a:ext cx="476709" cy="0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 стрелкой 168"/>
          <p:cNvCxnSpPr/>
          <p:nvPr/>
        </p:nvCxnSpPr>
        <p:spPr>
          <a:xfrm>
            <a:off x="6700492" y="4659982"/>
            <a:ext cx="548035" cy="0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Номер слайда 15"/>
          <p:cNvSpPr>
            <a:spLocks noGrp="1"/>
          </p:cNvSpPr>
          <p:nvPr>
            <p:ph type="sldNum" sz="quarter" idx="4294967295"/>
          </p:nvPr>
        </p:nvSpPr>
        <p:spPr>
          <a:xfrm>
            <a:off x="7064192" y="4890195"/>
            <a:ext cx="2133600" cy="273844"/>
          </a:xfrm>
        </p:spPr>
        <p:txBody>
          <a:bodyPr/>
          <a:lstStyle/>
          <a:p>
            <a:fld id="{2215CA0C-53F4-4FF8-A04E-132DFE1BF033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2</a:t>
            </a:fld>
            <a:endParaRPr lang="ru-RU" b="1" dirty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76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07704" y="-2053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9514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  <p:sp>
        <p:nvSpPr>
          <p:cNvPr id="27" name="Title 2"/>
          <p:cNvSpPr txBox="1">
            <a:spLocks/>
          </p:cNvSpPr>
          <p:nvPr/>
        </p:nvSpPr>
        <p:spPr>
          <a:xfrm>
            <a:off x="1317992" y="-20537"/>
            <a:ext cx="7776864" cy="838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</a:rPr>
              <a:t>Основные нормативные и организационные документы </a:t>
            </a:r>
          </a:p>
          <a:p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</a:rPr>
              <a:t>научно-технического</a:t>
            </a:r>
            <a:r>
              <a:rPr lang="en-US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</a:rPr>
              <a:t> </a:t>
            </a: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</a:rPr>
              <a:t>и инновационного развития в ОАО «РЖД»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1320148" y="123478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7" descr="ОАО 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3479"/>
            <a:ext cx="990600" cy="571501"/>
          </a:xfrm>
          <a:prstGeom prst="rect">
            <a:avLst/>
          </a:prstGeom>
          <a:noFill/>
        </p:spPr>
      </p:pic>
      <p:sp>
        <p:nvSpPr>
          <p:cNvPr id="18" name="Скругленный прямоугольник 17"/>
          <p:cNvSpPr/>
          <p:nvPr/>
        </p:nvSpPr>
        <p:spPr>
          <a:xfrm>
            <a:off x="2627784" y="1654181"/>
            <a:ext cx="6336704" cy="48881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400"/>
              </a:lnSpc>
            </a:pPr>
            <a:r>
              <a:rPr lang="ru-RU" sz="1250" dirty="0" smtClean="0"/>
              <a:t>Об утверждении положения о внедрении инновационных решений с учетом применения критериев </a:t>
            </a:r>
            <a:r>
              <a:rPr lang="ru-RU" sz="1250" dirty="0" err="1" smtClean="0"/>
              <a:t>инновационности</a:t>
            </a:r>
            <a:r>
              <a:rPr lang="ru-RU" sz="1250" dirty="0" smtClean="0"/>
              <a:t> применительно к продукции, закупаемой ОАО "РЖД"</a:t>
            </a:r>
            <a:endParaRPr lang="ru-RU" sz="1250" b="1" dirty="0">
              <a:solidFill>
                <a:schemeClr val="bg1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7504" y="4515966"/>
            <a:ext cx="8928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Научно-техническое развитие в ОАО «РЖД» регулируется </a:t>
            </a:r>
            <a:r>
              <a:rPr lang="ru-RU" sz="1400" b="1" u="sng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более 40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нормативными и организационными документами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627784" y="2218434"/>
            <a:ext cx="6336704" cy="504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400"/>
              </a:lnSpc>
            </a:pPr>
            <a:r>
              <a:rPr lang="ru-RU" sz="1300" dirty="0" smtClean="0"/>
              <a:t>Об утверждении требований к инновационным проектам, предлагаемым для реализации на железнодорожном транспорте в интересах ОАО "РЖД"</a:t>
            </a:r>
            <a:endParaRPr lang="ru-RU" sz="1300" b="1" dirty="0">
              <a:solidFill>
                <a:schemeClr val="bg1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27784" y="1066306"/>
            <a:ext cx="6336704" cy="504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400"/>
              </a:lnSpc>
            </a:pPr>
            <a:r>
              <a:rPr lang="ru-RU" sz="1300" dirty="0" smtClean="0"/>
              <a:t>Об утверждении регламента формирования, реализации и контроля исполнения плана научно-технического развития ОАО «РЖД»</a:t>
            </a:r>
            <a:endParaRPr lang="ru-RU" sz="1300" b="1" dirty="0">
              <a:solidFill>
                <a:schemeClr val="bg1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08404" y="1066306"/>
            <a:ext cx="2195736" cy="50405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400"/>
              </a:lnSpc>
            </a:pPr>
            <a:r>
              <a:rPr lang="ru-RU" sz="1300" dirty="0" smtClean="0"/>
              <a:t>РАСПОРЯЖЕНИЕ от </a:t>
            </a:r>
          </a:p>
          <a:p>
            <a:pPr algn="ctr">
              <a:lnSpc>
                <a:spcPts val="1400"/>
              </a:lnSpc>
            </a:pPr>
            <a:r>
              <a:rPr lang="ru-RU" sz="1300" dirty="0" smtClean="0"/>
              <a:t>19 января 2016 г. </a:t>
            </a:r>
            <a:r>
              <a:rPr lang="ru-RU" sz="1300" b="1" dirty="0" smtClean="0"/>
              <a:t>N 79р</a:t>
            </a:r>
            <a:endParaRPr lang="ru-RU" sz="1300" b="1" dirty="0">
              <a:solidFill>
                <a:schemeClr val="bg1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08404" y="1642369"/>
            <a:ext cx="2195736" cy="50405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400"/>
              </a:lnSpc>
            </a:pPr>
            <a:r>
              <a:rPr lang="ru-RU" sz="1300" dirty="0" smtClean="0"/>
              <a:t>РАСПОРЯЖЕНИЕ от </a:t>
            </a:r>
          </a:p>
          <a:p>
            <a:pPr algn="ctr">
              <a:lnSpc>
                <a:spcPts val="1400"/>
              </a:lnSpc>
            </a:pPr>
            <a:r>
              <a:rPr lang="ru-RU" sz="1300" dirty="0" smtClean="0"/>
              <a:t>31 марта 2015 г. </a:t>
            </a:r>
            <a:r>
              <a:rPr lang="ru-RU" sz="1300" b="1" dirty="0" smtClean="0"/>
              <a:t>N 811р</a:t>
            </a:r>
            <a:endParaRPr lang="ru-RU" sz="1300" b="1" dirty="0">
              <a:solidFill>
                <a:schemeClr val="bg1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08404" y="2229481"/>
            <a:ext cx="2195736" cy="50405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400"/>
              </a:lnSpc>
            </a:pPr>
            <a:r>
              <a:rPr lang="ru-RU" sz="1300" spc="-10" dirty="0" smtClean="0"/>
              <a:t>РАСПОРЯЖЕНИЕ от </a:t>
            </a:r>
          </a:p>
          <a:p>
            <a:pPr algn="ctr">
              <a:lnSpc>
                <a:spcPts val="1400"/>
              </a:lnSpc>
            </a:pPr>
            <a:r>
              <a:rPr lang="ru-RU" sz="1300" spc="-10" dirty="0" smtClean="0"/>
              <a:t>23 декабря </a:t>
            </a:r>
            <a:r>
              <a:rPr lang="ru-RU" sz="1300" spc="-10" dirty="0" smtClean="0">
                <a:solidFill>
                  <a:schemeClr val="bg1"/>
                </a:solidFill>
              </a:rPr>
              <a:t>2014г</a:t>
            </a:r>
            <a:r>
              <a:rPr lang="ru-RU" sz="1300" spc="-10" dirty="0" smtClean="0"/>
              <a:t>. </a:t>
            </a:r>
            <a:r>
              <a:rPr lang="ru-RU" sz="1300" b="1" spc="-10" dirty="0" smtClean="0"/>
              <a:t>N 3088р</a:t>
            </a:r>
            <a:endParaRPr lang="ru-RU" sz="1300" b="1" spc="-10" dirty="0">
              <a:solidFill>
                <a:schemeClr val="bg1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09992" y="2801221"/>
            <a:ext cx="2194148" cy="50405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400"/>
              </a:lnSpc>
            </a:pPr>
            <a:r>
              <a:rPr lang="ru-RU" sz="1300" spc="-10" dirty="0" smtClean="0"/>
              <a:t>Стандарт </a:t>
            </a:r>
          </a:p>
          <a:p>
            <a:pPr algn="ctr">
              <a:lnSpc>
                <a:spcPts val="1400"/>
              </a:lnSpc>
            </a:pPr>
            <a:r>
              <a:rPr lang="ru-RU" sz="1300" spc="-10" dirty="0" smtClean="0"/>
              <a:t>СТО РЖД 08.014-2011</a:t>
            </a:r>
            <a:endParaRPr lang="ru-RU" sz="1300" b="1" spc="-10" dirty="0">
              <a:solidFill>
                <a:schemeClr val="bg1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627784" y="2801221"/>
            <a:ext cx="6336704" cy="504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400"/>
              </a:lnSpc>
            </a:pPr>
            <a:r>
              <a:rPr lang="ru-RU" sz="1300" dirty="0" smtClean="0"/>
              <a:t>Инновационная деятельность в ОАО "РЖД". Требования к закупкам инновационной продукции технического назначения</a:t>
            </a:r>
            <a:endParaRPr lang="ru-RU" sz="1300" b="1" dirty="0">
              <a:solidFill>
                <a:schemeClr val="bg1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09992" y="4011910"/>
            <a:ext cx="2194148" cy="50405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400"/>
              </a:lnSpc>
            </a:pPr>
            <a:r>
              <a:rPr lang="ru-RU" sz="1300" spc="-10" dirty="0" smtClean="0"/>
              <a:t>ПНСТ 25-2014</a:t>
            </a:r>
            <a:endParaRPr lang="ru-RU" sz="1300" b="1" spc="-10" dirty="0">
              <a:solidFill>
                <a:schemeClr val="bg1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627784" y="4011910"/>
            <a:ext cx="6336704" cy="504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400"/>
              </a:lnSpc>
            </a:pPr>
            <a:r>
              <a:rPr lang="ru-RU" sz="1300" dirty="0" smtClean="0"/>
              <a:t>Инновационные технические средства железнодорожной инфраструктуры</a:t>
            </a:r>
            <a:endParaRPr lang="ru-RU" sz="1300" b="1" dirty="0">
              <a:solidFill>
                <a:schemeClr val="bg1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09992" y="3402226"/>
            <a:ext cx="2194148" cy="50405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1400"/>
              </a:lnSpc>
            </a:pPr>
            <a:r>
              <a:rPr lang="ru-RU" sz="1300" spc="-10" dirty="0" smtClean="0"/>
              <a:t>Стандарт </a:t>
            </a:r>
          </a:p>
          <a:p>
            <a:pPr algn="ctr">
              <a:lnSpc>
                <a:spcPts val="1400"/>
              </a:lnSpc>
            </a:pPr>
            <a:r>
              <a:rPr lang="ru-RU" sz="1300" spc="-10" dirty="0" smtClean="0"/>
              <a:t>СТО РЖД 08.015-2011</a:t>
            </a:r>
            <a:endParaRPr lang="ru-RU" sz="1300" b="1" spc="-10" dirty="0">
              <a:solidFill>
                <a:schemeClr val="bg1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627784" y="3402226"/>
            <a:ext cx="6336704" cy="50405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400"/>
              </a:lnSpc>
            </a:pPr>
            <a:r>
              <a:rPr lang="ru-RU" sz="1300" dirty="0" smtClean="0"/>
              <a:t>Инновационная деятельность в ОАО "РЖД". Порядок рассмотрения инновационных проектов</a:t>
            </a:r>
            <a:endParaRPr lang="ru-RU" sz="1300" b="1" dirty="0">
              <a:solidFill>
                <a:schemeClr val="bg1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45" name="Номер слайда 44"/>
          <p:cNvSpPr txBox="1">
            <a:spLocks/>
          </p:cNvSpPr>
          <p:nvPr/>
        </p:nvSpPr>
        <p:spPr>
          <a:xfrm>
            <a:off x="8701608" y="4869657"/>
            <a:ext cx="442392" cy="273844"/>
          </a:xfrm>
          <a:prstGeom prst="rect">
            <a:avLst/>
          </a:prstGeom>
        </p:spPr>
        <p:txBody>
          <a:bodyPr lIns="91432" tIns="45716" rIns="91432" bIns="45716"/>
          <a:lstStyle/>
          <a:p>
            <a:pPr algn="r">
              <a:defRPr/>
            </a:pPr>
            <a:fld id="{A48B5588-ED22-4A43-ABE6-BD1E76D79BBF}" type="slidenum">
              <a:rPr lang="ru-RU" sz="1200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 algn="r">
                <a:defRPr/>
              </a:pPr>
              <a:t>3</a:t>
            </a:fld>
            <a:endParaRPr lang="ru-RU" sz="1200" b="1" dirty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76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3"/>
          <p:cNvGrpSpPr/>
          <p:nvPr/>
        </p:nvGrpSpPr>
        <p:grpSpPr>
          <a:xfrm>
            <a:off x="1491449" y="778822"/>
            <a:ext cx="1536828" cy="1944216"/>
            <a:chOff x="-2198966" y="2829302"/>
            <a:chExt cx="1536828" cy="1944216"/>
          </a:xfrm>
        </p:grpSpPr>
        <p:pic>
          <p:nvPicPr>
            <p:cNvPr id="46" name="Рисунок 45" descr="экология.png"/>
            <p:cNvPicPr>
              <a:picLocks noChangeAspect="1"/>
            </p:cNvPicPr>
            <p:nvPr/>
          </p:nvPicPr>
          <p:blipFill>
            <a:blip r:embed="rId3" cstate="print"/>
            <a:srcRect l="20469" t="9934" r="20698" b="10764"/>
            <a:stretch>
              <a:fillRect/>
            </a:stretch>
          </p:blipFill>
          <p:spPr>
            <a:xfrm>
              <a:off x="-2198966" y="2829302"/>
              <a:ext cx="1442374" cy="1944216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47" name="Полилиния 46"/>
            <p:cNvSpPr/>
            <p:nvPr/>
          </p:nvSpPr>
          <p:spPr>
            <a:xfrm>
              <a:off x="-1764704" y="2859782"/>
              <a:ext cx="903644" cy="1872208"/>
            </a:xfrm>
            <a:custGeom>
              <a:avLst/>
              <a:gdLst>
                <a:gd name="connsiteX0" fmla="*/ 0 w 896024"/>
                <a:gd name="connsiteY0" fmla="*/ 0 h 1719838"/>
                <a:gd name="connsiteX1" fmla="*/ 896024 w 896024"/>
                <a:gd name="connsiteY1" fmla="*/ 0 h 1719838"/>
                <a:gd name="connsiteX2" fmla="*/ 896024 w 896024"/>
                <a:gd name="connsiteY2" fmla="*/ 1719838 h 1719838"/>
                <a:gd name="connsiteX3" fmla="*/ 0 w 896024"/>
                <a:gd name="connsiteY3" fmla="*/ 1719838 h 1719838"/>
                <a:gd name="connsiteX4" fmla="*/ 0 w 896024"/>
                <a:gd name="connsiteY4" fmla="*/ 0 h 1719838"/>
                <a:gd name="connsiteX0" fmla="*/ 0 w 896024"/>
                <a:gd name="connsiteY0" fmla="*/ 0 h 1872208"/>
                <a:gd name="connsiteX1" fmla="*/ 896024 w 896024"/>
                <a:gd name="connsiteY1" fmla="*/ 0 h 1872208"/>
                <a:gd name="connsiteX2" fmla="*/ 896024 w 896024"/>
                <a:gd name="connsiteY2" fmla="*/ 1719838 h 1872208"/>
                <a:gd name="connsiteX3" fmla="*/ 0 w 896024"/>
                <a:gd name="connsiteY3" fmla="*/ 1872208 h 1872208"/>
                <a:gd name="connsiteX4" fmla="*/ 0 w 896024"/>
                <a:gd name="connsiteY4" fmla="*/ 0 h 1872208"/>
                <a:gd name="connsiteX0" fmla="*/ 0 w 896024"/>
                <a:gd name="connsiteY0" fmla="*/ 0 h 1872208"/>
                <a:gd name="connsiteX1" fmla="*/ 864096 w 896024"/>
                <a:gd name="connsiteY1" fmla="*/ 72008 h 1872208"/>
                <a:gd name="connsiteX2" fmla="*/ 896024 w 896024"/>
                <a:gd name="connsiteY2" fmla="*/ 1719838 h 1872208"/>
                <a:gd name="connsiteX3" fmla="*/ 0 w 896024"/>
                <a:gd name="connsiteY3" fmla="*/ 1872208 h 1872208"/>
                <a:gd name="connsiteX4" fmla="*/ 0 w 896024"/>
                <a:gd name="connsiteY4" fmla="*/ 0 h 1872208"/>
                <a:gd name="connsiteX0" fmla="*/ 0 w 903644"/>
                <a:gd name="connsiteY0" fmla="*/ 0 h 1872208"/>
                <a:gd name="connsiteX1" fmla="*/ 903644 w 903644"/>
                <a:gd name="connsiteY1" fmla="*/ 81538 h 1872208"/>
                <a:gd name="connsiteX2" fmla="*/ 896024 w 903644"/>
                <a:gd name="connsiteY2" fmla="*/ 1719838 h 1872208"/>
                <a:gd name="connsiteX3" fmla="*/ 0 w 903644"/>
                <a:gd name="connsiteY3" fmla="*/ 1872208 h 1872208"/>
                <a:gd name="connsiteX4" fmla="*/ 0 w 903644"/>
                <a:gd name="connsiteY4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644" h="1872208">
                  <a:moveTo>
                    <a:pt x="0" y="0"/>
                  </a:moveTo>
                  <a:lnTo>
                    <a:pt x="903644" y="81538"/>
                  </a:lnTo>
                  <a:lnTo>
                    <a:pt x="896024" y="1719838"/>
                  </a:lnTo>
                  <a:lnTo>
                    <a:pt x="0" y="1872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Rectangle 12"/>
            <p:cNvSpPr>
              <a:spLocks noChangeArrowheads="1"/>
            </p:cNvSpPr>
            <p:nvPr/>
          </p:nvSpPr>
          <p:spPr bwMode="auto">
            <a:xfrm rot="218863">
              <a:off x="-1960340" y="3212467"/>
              <a:ext cx="1298202" cy="1323439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scene3d>
              <a:camera prst="perspectiveHeroicExtremeRightFacing"/>
              <a:lightRig rig="threePt" dir="t"/>
            </a:scene3d>
            <a:extLst/>
          </p:spPr>
          <p:txBody>
            <a:bodyPr wrap="square" anchor="ctr">
              <a:spAutoFit/>
            </a:bodyPr>
            <a:lstStyle/>
            <a:p>
              <a:pPr algn="ctr" eaLnBrk="0" hangingPunct="0">
                <a:lnSpc>
                  <a:spcPts val="900"/>
                </a:lnSpc>
                <a:defRPr/>
              </a:pPr>
              <a:r>
                <a:rPr lang="ru-RU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Комплексная </a:t>
              </a:r>
            </a:p>
            <a:p>
              <a:pPr algn="ctr" eaLnBrk="0" hangingPunct="0">
                <a:lnSpc>
                  <a:spcPts val="900"/>
                </a:lnSpc>
                <a:defRPr/>
              </a:pPr>
              <a:r>
                <a:rPr lang="ru-RU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ПРОГРАММА инновационного </a:t>
              </a:r>
            </a:p>
            <a:p>
              <a:pPr algn="ctr" eaLnBrk="0" hangingPunct="0">
                <a:lnSpc>
                  <a:spcPts val="900"/>
                </a:lnSpc>
                <a:defRPr/>
              </a:pPr>
              <a:r>
                <a:rPr lang="ru-RU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развития холдинга </a:t>
              </a:r>
            </a:p>
            <a:p>
              <a:pPr algn="ctr" eaLnBrk="0" hangingPunct="0">
                <a:lnSpc>
                  <a:spcPts val="900"/>
                </a:lnSpc>
                <a:defRPr/>
              </a:pPr>
              <a:r>
                <a:rPr lang="ru-RU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«РЖД» на период </a:t>
              </a:r>
            </a:p>
            <a:p>
              <a:pPr algn="ctr" eaLnBrk="0" hangingPunct="0">
                <a:lnSpc>
                  <a:spcPts val="900"/>
                </a:lnSpc>
                <a:defRPr/>
              </a:pPr>
              <a:r>
                <a:rPr lang="ru-RU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2016-2020 годов</a:t>
              </a:r>
            </a:p>
            <a:p>
              <a:pPr algn="ctr" eaLnBrk="0" hangingPunct="0">
                <a:defRPr/>
              </a:pPr>
              <a:endParaRPr lang="ru-RU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eaLnBrk="0" hangingPunct="0">
                <a:defRPr/>
              </a:pPr>
              <a:endParaRPr lang="ru-RU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eaLnBrk="0" hangingPunct="0">
                <a:defRPr/>
              </a:pPr>
              <a:endParaRPr lang="ru-RU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eaLnBrk="0" hangingPunct="0">
                <a:defRPr/>
              </a:pPr>
              <a:endParaRPr lang="ru-RU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eaLnBrk="0" hangingPunct="0">
                <a:defRPr/>
              </a:pPr>
              <a:r>
                <a:rPr lang="ru-RU" sz="5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2016</a:t>
              </a:r>
              <a:r>
                <a:rPr lang="ru-RU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endParaRPr lang="ru-RU" sz="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3" name="Rectangle 251"/>
          <p:cNvSpPr>
            <a:spLocks noChangeArrowheads="1"/>
          </p:cNvSpPr>
          <p:nvPr/>
        </p:nvSpPr>
        <p:spPr bwMode="auto">
          <a:xfrm>
            <a:off x="2987824" y="2512834"/>
            <a:ext cx="6048672" cy="2147148"/>
          </a:xfrm>
          <a:prstGeom prst="roundRect">
            <a:avLst>
              <a:gd name="adj" fmla="val 6451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5981" tIns="45694" rIns="35981" bIns="45694" anchor="ctr">
            <a:spAutoFit/>
          </a:bodyPr>
          <a:lstStyle/>
          <a:p>
            <a:pPr marL="0" lvl="1">
              <a:lnSpc>
                <a:spcPts val="1800"/>
              </a:lnSpc>
              <a:spcAft>
                <a:spcPts val="800"/>
              </a:spcAft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Ключевые векторы инновационного развития:</a:t>
            </a:r>
          </a:p>
          <a:p>
            <a:pPr marL="84138" lvl="1" indent="-84138">
              <a:lnSpc>
                <a:spcPts val="1800"/>
              </a:lnSpc>
              <a:spcAft>
                <a:spcPts val="400"/>
              </a:spcAft>
              <a:defRPr/>
            </a:pPr>
            <a:r>
              <a:rPr lang="ru-RU" sz="16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1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ачество, надежность, безопасность</a:t>
            </a:r>
          </a:p>
          <a:p>
            <a:pPr marL="84138" lvl="1" indent="-84138">
              <a:lnSpc>
                <a:spcPts val="1800"/>
              </a:lnSpc>
              <a:spcAft>
                <a:spcPts val="400"/>
              </a:spcAft>
              <a:defRPr/>
            </a:pPr>
            <a:r>
              <a:rPr lang="ru-RU" sz="16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П</a:t>
            </a:r>
            <a:r>
              <a:rPr lang="ru-RU" sz="1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ерспективные технологии</a:t>
            </a:r>
            <a:endParaRPr lang="ru-RU" sz="1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84138" lvl="1" indent="-84138">
              <a:lnSpc>
                <a:spcPts val="1800"/>
              </a:lnSpc>
              <a:spcAft>
                <a:spcPts val="400"/>
              </a:spcAft>
              <a:defRPr/>
            </a:pPr>
            <a:r>
              <a:rPr lang="ru-RU" sz="16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 И</a:t>
            </a:r>
            <a:r>
              <a:rPr lang="ru-RU" sz="1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нновационная экосистема и научно-технический комплекс</a:t>
            </a:r>
            <a:endParaRPr lang="ru-RU" sz="1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84138" lvl="1" indent="-84138">
              <a:lnSpc>
                <a:spcPts val="1800"/>
              </a:lnSpc>
              <a:spcAft>
                <a:spcPts val="400"/>
              </a:spcAft>
              <a:defRPr/>
            </a:pPr>
            <a:r>
              <a:rPr lang="ru-RU" sz="16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  Э</a:t>
            </a:r>
            <a:r>
              <a:rPr lang="ru-RU" sz="1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ффективность и рациональное природопользование</a:t>
            </a:r>
            <a:endParaRPr lang="ru-RU" sz="1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84138" lvl="1" indent="-84138">
              <a:lnSpc>
                <a:spcPts val="1800"/>
              </a:lnSpc>
              <a:spcAft>
                <a:spcPts val="400"/>
              </a:spcAft>
              <a:defRPr/>
            </a:pPr>
            <a:r>
              <a:rPr lang="ru-RU" sz="16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    Р</a:t>
            </a:r>
            <a:r>
              <a:rPr lang="ru-RU" sz="1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азвитие кадрового потенциала, охрана здоровья и безопасность труда</a:t>
            </a:r>
            <a:endParaRPr lang="ru-RU" sz="1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84138" lvl="1" indent="-84138">
              <a:lnSpc>
                <a:spcPts val="1800"/>
              </a:lnSpc>
              <a:spcAft>
                <a:spcPts val="400"/>
              </a:spcAft>
              <a:defRPr/>
            </a:pPr>
            <a:r>
              <a:rPr lang="ru-RU" sz="16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      Н</a:t>
            </a:r>
            <a:r>
              <a:rPr lang="ru-RU" sz="1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ациональный проект ВСМ Москва – Казань</a:t>
            </a:r>
            <a:endParaRPr lang="ru-RU" sz="105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251"/>
          <p:cNvSpPr>
            <a:spLocks noChangeArrowheads="1"/>
          </p:cNvSpPr>
          <p:nvPr/>
        </p:nvSpPr>
        <p:spPr bwMode="auto">
          <a:xfrm>
            <a:off x="3059832" y="880886"/>
            <a:ext cx="5127808" cy="1330825"/>
          </a:xfrm>
          <a:prstGeom prst="roundRect">
            <a:avLst>
              <a:gd name="adj" fmla="val 10950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07942" tIns="45694" rIns="107942" bIns="45694" anchor="ctr">
            <a:spAutoFit/>
          </a:bodyPr>
          <a:lstStyle/>
          <a:p>
            <a:pPr marL="628596" lvl="1" indent="-628596">
              <a:lnSpc>
                <a:spcPts val="1500"/>
              </a:lnSpc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Цель:	</a:t>
            </a: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Опережающее развитие научно-технического потенциала </a:t>
            </a:r>
            <a:b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инновационной экосистемы холдинга «РЖД», позволяющее обеспечить эффективность деятельности компании с учетом научно-технологических, экономических, социально-политических вызовов </a:t>
            </a:r>
            <a:b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внутреннем и внешнем рынках 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Номер слайда 44"/>
          <p:cNvSpPr txBox="1">
            <a:spLocks/>
          </p:cNvSpPr>
          <p:nvPr/>
        </p:nvSpPr>
        <p:spPr>
          <a:xfrm>
            <a:off x="8701608" y="4869657"/>
            <a:ext cx="442392" cy="273844"/>
          </a:xfrm>
          <a:prstGeom prst="rect">
            <a:avLst/>
          </a:prstGeom>
        </p:spPr>
        <p:txBody>
          <a:bodyPr lIns="91432" tIns="45716" rIns="91432" bIns="45716"/>
          <a:lstStyle/>
          <a:p>
            <a:pPr algn="r">
              <a:defRPr/>
            </a:pPr>
            <a:fld id="{A48B5588-ED22-4A43-ABE6-BD1E76D79BBF}" type="slidenum">
              <a:rPr lang="ru-RU" sz="1200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 algn="r">
                <a:defRPr/>
              </a:pPr>
              <a:t>4</a:t>
            </a:fld>
            <a:endParaRPr lang="ru-RU" sz="1200" b="1" dirty="0" smtClean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7" descr="ОАО 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127000"/>
            <a:ext cx="990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8" name="Прямая соединительная линия 37"/>
          <p:cNvCxnSpPr/>
          <p:nvPr/>
        </p:nvCxnSpPr>
        <p:spPr>
          <a:xfrm>
            <a:off x="1320800" y="141288"/>
            <a:ext cx="0" cy="576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itle 2"/>
          <p:cNvSpPr txBox="1">
            <a:spLocks/>
          </p:cNvSpPr>
          <p:nvPr/>
        </p:nvSpPr>
        <p:spPr>
          <a:xfrm>
            <a:off x="1366838" y="150268"/>
            <a:ext cx="7777162" cy="549275"/>
          </a:xfrm>
          <a:prstGeom prst="rect">
            <a:avLst/>
          </a:prstGeom>
        </p:spPr>
        <p:txBody>
          <a:bodyPr anchor="ctr"/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</a:rPr>
              <a:t>Стратегия научно-технического и инновационного развития холдинга «РЖД»</a:t>
            </a:r>
            <a:endParaRPr lang="ru-RU" altLang="ru-RU" sz="1600" i="1" dirty="0">
              <a:solidFill>
                <a:schemeClr val="accent1">
                  <a:lumMod val="50000"/>
                </a:schemeClr>
              </a:solidFill>
              <a:latin typeface="Tahoma" pitchFamily="34" charset="0"/>
            </a:endParaRPr>
          </a:p>
        </p:txBody>
      </p:sp>
      <p:pic>
        <p:nvPicPr>
          <p:cNvPr id="52" name="Рисунок 51" descr="экология.png"/>
          <p:cNvPicPr>
            <a:picLocks noChangeAspect="1"/>
          </p:cNvPicPr>
          <p:nvPr/>
        </p:nvPicPr>
        <p:blipFill>
          <a:blip r:embed="rId3" cstate="print"/>
          <a:srcRect l="21187" t="9934" r="23696" b="10764"/>
          <a:stretch>
            <a:fillRect/>
          </a:stretch>
        </p:blipFill>
        <p:spPr>
          <a:xfrm>
            <a:off x="86360" y="771550"/>
            <a:ext cx="1351280" cy="194421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3" name="Полилиния 52"/>
          <p:cNvSpPr/>
          <p:nvPr/>
        </p:nvSpPr>
        <p:spPr>
          <a:xfrm>
            <a:off x="503040" y="802031"/>
            <a:ext cx="903644" cy="1872208"/>
          </a:xfrm>
          <a:custGeom>
            <a:avLst/>
            <a:gdLst>
              <a:gd name="connsiteX0" fmla="*/ 0 w 896024"/>
              <a:gd name="connsiteY0" fmla="*/ 0 h 1719838"/>
              <a:gd name="connsiteX1" fmla="*/ 896024 w 896024"/>
              <a:gd name="connsiteY1" fmla="*/ 0 h 1719838"/>
              <a:gd name="connsiteX2" fmla="*/ 896024 w 896024"/>
              <a:gd name="connsiteY2" fmla="*/ 1719838 h 1719838"/>
              <a:gd name="connsiteX3" fmla="*/ 0 w 896024"/>
              <a:gd name="connsiteY3" fmla="*/ 1719838 h 1719838"/>
              <a:gd name="connsiteX4" fmla="*/ 0 w 896024"/>
              <a:gd name="connsiteY4" fmla="*/ 0 h 1719838"/>
              <a:gd name="connsiteX0" fmla="*/ 0 w 896024"/>
              <a:gd name="connsiteY0" fmla="*/ 0 h 1872208"/>
              <a:gd name="connsiteX1" fmla="*/ 896024 w 896024"/>
              <a:gd name="connsiteY1" fmla="*/ 0 h 1872208"/>
              <a:gd name="connsiteX2" fmla="*/ 896024 w 896024"/>
              <a:gd name="connsiteY2" fmla="*/ 1719838 h 1872208"/>
              <a:gd name="connsiteX3" fmla="*/ 0 w 896024"/>
              <a:gd name="connsiteY3" fmla="*/ 1872208 h 1872208"/>
              <a:gd name="connsiteX4" fmla="*/ 0 w 896024"/>
              <a:gd name="connsiteY4" fmla="*/ 0 h 1872208"/>
              <a:gd name="connsiteX0" fmla="*/ 0 w 896024"/>
              <a:gd name="connsiteY0" fmla="*/ 0 h 1872208"/>
              <a:gd name="connsiteX1" fmla="*/ 864096 w 896024"/>
              <a:gd name="connsiteY1" fmla="*/ 72008 h 1872208"/>
              <a:gd name="connsiteX2" fmla="*/ 896024 w 896024"/>
              <a:gd name="connsiteY2" fmla="*/ 1719838 h 1872208"/>
              <a:gd name="connsiteX3" fmla="*/ 0 w 896024"/>
              <a:gd name="connsiteY3" fmla="*/ 1872208 h 1872208"/>
              <a:gd name="connsiteX4" fmla="*/ 0 w 896024"/>
              <a:gd name="connsiteY4" fmla="*/ 0 h 1872208"/>
              <a:gd name="connsiteX0" fmla="*/ 0 w 903644"/>
              <a:gd name="connsiteY0" fmla="*/ 0 h 1872208"/>
              <a:gd name="connsiteX1" fmla="*/ 903644 w 903644"/>
              <a:gd name="connsiteY1" fmla="*/ 81538 h 1872208"/>
              <a:gd name="connsiteX2" fmla="*/ 896024 w 903644"/>
              <a:gd name="connsiteY2" fmla="*/ 1719838 h 1872208"/>
              <a:gd name="connsiteX3" fmla="*/ 0 w 903644"/>
              <a:gd name="connsiteY3" fmla="*/ 1872208 h 1872208"/>
              <a:gd name="connsiteX4" fmla="*/ 0 w 903644"/>
              <a:gd name="connsiteY4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3644" h="1872208">
                <a:moveTo>
                  <a:pt x="0" y="0"/>
                </a:moveTo>
                <a:lnTo>
                  <a:pt x="903644" y="81538"/>
                </a:lnTo>
                <a:lnTo>
                  <a:pt x="896024" y="1719838"/>
                </a:lnTo>
                <a:lnTo>
                  <a:pt x="0" y="187220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Rectangle 12"/>
          <p:cNvSpPr>
            <a:spLocks noChangeArrowheads="1"/>
          </p:cNvSpPr>
          <p:nvPr/>
        </p:nvSpPr>
        <p:spPr bwMode="auto">
          <a:xfrm rot="336907">
            <a:off x="371266" y="984018"/>
            <a:ext cx="1177727" cy="154042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scene3d>
            <a:camera prst="perspectiveHeroicExtremeRightFacing"/>
            <a:lightRig rig="threePt" dir="t"/>
          </a:scene3d>
          <a:ex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ru-RU" sz="700" b="1" spc="2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СТРАТЕГИЯ</a:t>
            </a:r>
            <a:r>
              <a:rPr lang="ru-RU" sz="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ru-RU" sz="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научно-технического</a:t>
            </a:r>
            <a:br>
              <a:rPr lang="ru-RU" sz="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развития</a:t>
            </a:r>
          </a:p>
          <a:p>
            <a:pPr algn="ctr" eaLnBrk="0" hangingPunct="0">
              <a:defRPr/>
            </a:pPr>
            <a:r>
              <a:rPr lang="ru-RU" sz="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холдинга «РЖД» </a:t>
            </a:r>
          </a:p>
          <a:p>
            <a:pPr algn="ctr" eaLnBrk="0" hangingPunct="0">
              <a:spcAft>
                <a:spcPct val="30000"/>
              </a:spcAft>
              <a:defRPr/>
            </a:pPr>
            <a:r>
              <a:rPr lang="ru-RU" sz="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период до 2020 г.</a:t>
            </a:r>
          </a:p>
          <a:p>
            <a:pPr algn="ctr" eaLnBrk="0" hangingPunct="0">
              <a:spcAft>
                <a:spcPts val="600"/>
              </a:spcAft>
              <a:defRPr/>
            </a:pPr>
            <a:r>
              <a:rPr lang="ru-RU" sz="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на перспективу </a:t>
            </a:r>
            <a:br>
              <a:rPr lang="ru-RU" sz="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 2025 г.</a:t>
            </a:r>
          </a:p>
          <a:p>
            <a:pPr algn="ctr" eaLnBrk="0" hangingPunct="0">
              <a:spcAft>
                <a:spcPct val="30000"/>
              </a:spcAft>
              <a:defRPr/>
            </a:pPr>
            <a:r>
              <a:rPr lang="ru-RU" sz="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(Белая книга ОАО «РЖД»)</a:t>
            </a:r>
          </a:p>
          <a:p>
            <a:pPr algn="ctr" eaLnBrk="0" hangingPunct="0">
              <a:spcAft>
                <a:spcPct val="30000"/>
              </a:spcAft>
              <a:defRPr/>
            </a:pPr>
            <a:endParaRPr lang="ru-RU" sz="5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hangingPunct="0">
              <a:spcAft>
                <a:spcPct val="30000"/>
              </a:spcAft>
              <a:defRPr/>
            </a:pPr>
            <a:endParaRPr lang="ru-RU" sz="5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hangingPunct="0">
              <a:spcAft>
                <a:spcPct val="30000"/>
              </a:spcAft>
              <a:defRPr/>
            </a:pPr>
            <a:endParaRPr lang="ru-RU" sz="5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hangingPunct="0">
              <a:spcAft>
                <a:spcPct val="30000"/>
              </a:spcAft>
              <a:defRPr/>
            </a:pPr>
            <a:r>
              <a:rPr lang="ru-RU" sz="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2016</a:t>
            </a:r>
            <a:endParaRPr lang="ru-RU" sz="500" b="1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" name="Группа 59"/>
          <p:cNvGrpSpPr/>
          <p:nvPr/>
        </p:nvGrpSpPr>
        <p:grpSpPr>
          <a:xfrm>
            <a:off x="1482573" y="2675262"/>
            <a:ext cx="1517793" cy="2143140"/>
            <a:chOff x="1482571" y="2675262"/>
            <a:chExt cx="1517793" cy="2143140"/>
          </a:xfrm>
        </p:grpSpPr>
        <p:pic>
          <p:nvPicPr>
            <p:cNvPr id="45" name="Рисунок 44" descr="Без имени-1.jpg"/>
            <p:cNvPicPr>
              <a:picLocks noChangeAspect="1"/>
            </p:cNvPicPr>
            <p:nvPr/>
          </p:nvPicPr>
          <p:blipFill>
            <a:blip r:embed="rId6" cstate="print"/>
            <a:srcRect l="19684" r="18393" b="12564"/>
            <a:stretch>
              <a:fillRect/>
            </a:stretch>
          </p:blipFill>
          <p:spPr>
            <a:xfrm>
              <a:off x="1482571" y="2675262"/>
              <a:ext cx="1517793" cy="2143140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48" name="Полилиния 47"/>
            <p:cNvSpPr/>
            <p:nvPr/>
          </p:nvSpPr>
          <p:spPr>
            <a:xfrm>
              <a:off x="1928794" y="2889576"/>
              <a:ext cx="877108" cy="1644200"/>
            </a:xfrm>
            <a:custGeom>
              <a:avLst/>
              <a:gdLst>
                <a:gd name="connsiteX0" fmla="*/ 0 w 896024"/>
                <a:gd name="connsiteY0" fmla="*/ 0 h 1719838"/>
                <a:gd name="connsiteX1" fmla="*/ 896024 w 896024"/>
                <a:gd name="connsiteY1" fmla="*/ 0 h 1719838"/>
                <a:gd name="connsiteX2" fmla="*/ 896024 w 896024"/>
                <a:gd name="connsiteY2" fmla="*/ 1719838 h 1719838"/>
                <a:gd name="connsiteX3" fmla="*/ 0 w 896024"/>
                <a:gd name="connsiteY3" fmla="*/ 1719838 h 1719838"/>
                <a:gd name="connsiteX4" fmla="*/ 0 w 896024"/>
                <a:gd name="connsiteY4" fmla="*/ 0 h 1719838"/>
                <a:gd name="connsiteX0" fmla="*/ 0 w 896024"/>
                <a:gd name="connsiteY0" fmla="*/ 0 h 1872208"/>
                <a:gd name="connsiteX1" fmla="*/ 896024 w 896024"/>
                <a:gd name="connsiteY1" fmla="*/ 0 h 1872208"/>
                <a:gd name="connsiteX2" fmla="*/ 896024 w 896024"/>
                <a:gd name="connsiteY2" fmla="*/ 1719838 h 1872208"/>
                <a:gd name="connsiteX3" fmla="*/ 0 w 896024"/>
                <a:gd name="connsiteY3" fmla="*/ 1872208 h 1872208"/>
                <a:gd name="connsiteX4" fmla="*/ 0 w 896024"/>
                <a:gd name="connsiteY4" fmla="*/ 0 h 1872208"/>
                <a:gd name="connsiteX0" fmla="*/ 0 w 896024"/>
                <a:gd name="connsiteY0" fmla="*/ 0 h 1872208"/>
                <a:gd name="connsiteX1" fmla="*/ 864096 w 896024"/>
                <a:gd name="connsiteY1" fmla="*/ 72008 h 1872208"/>
                <a:gd name="connsiteX2" fmla="*/ 896024 w 896024"/>
                <a:gd name="connsiteY2" fmla="*/ 1719838 h 1872208"/>
                <a:gd name="connsiteX3" fmla="*/ 0 w 896024"/>
                <a:gd name="connsiteY3" fmla="*/ 1872208 h 1872208"/>
                <a:gd name="connsiteX4" fmla="*/ 0 w 896024"/>
                <a:gd name="connsiteY4" fmla="*/ 0 h 1872208"/>
                <a:gd name="connsiteX0" fmla="*/ 0 w 903644"/>
                <a:gd name="connsiteY0" fmla="*/ 0 h 1872208"/>
                <a:gd name="connsiteX1" fmla="*/ 903644 w 903644"/>
                <a:gd name="connsiteY1" fmla="*/ 81538 h 1872208"/>
                <a:gd name="connsiteX2" fmla="*/ 896024 w 903644"/>
                <a:gd name="connsiteY2" fmla="*/ 1719838 h 1872208"/>
                <a:gd name="connsiteX3" fmla="*/ 0 w 903644"/>
                <a:gd name="connsiteY3" fmla="*/ 1872208 h 1872208"/>
                <a:gd name="connsiteX4" fmla="*/ 0 w 903644"/>
                <a:gd name="connsiteY4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644" h="1872208">
                  <a:moveTo>
                    <a:pt x="0" y="0"/>
                  </a:moveTo>
                  <a:lnTo>
                    <a:pt x="903644" y="81538"/>
                  </a:lnTo>
                  <a:lnTo>
                    <a:pt x="896024" y="1719838"/>
                  </a:lnTo>
                  <a:lnTo>
                    <a:pt x="0" y="187220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7F7F7"/>
                </a:gs>
                <a:gs pos="100000">
                  <a:srgbClr val="E8E8E8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9" name="Rectangle 12"/>
          <p:cNvSpPr>
            <a:spLocks noChangeArrowheads="1"/>
          </p:cNvSpPr>
          <p:nvPr/>
        </p:nvSpPr>
        <p:spPr bwMode="auto">
          <a:xfrm>
            <a:off x="1745845" y="3036690"/>
            <a:ext cx="1298202" cy="1454244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scene3d>
            <a:camera prst="perspectiveHeroicExtremeRightFacing"/>
            <a:lightRig rig="threePt" dir="t"/>
          </a:scene3d>
          <a:extLst/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ts val="900"/>
              </a:lnSpc>
              <a:defRPr/>
            </a:pPr>
            <a:r>
              <a:rPr lang="ru-RU" sz="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ПРОГРАММА</a:t>
            </a:r>
          </a:p>
          <a:p>
            <a:pPr algn="ctr" eaLnBrk="0" hangingPunct="0">
              <a:lnSpc>
                <a:spcPts val="900"/>
              </a:lnSpc>
              <a:defRPr/>
            </a:pPr>
            <a: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инновационного </a:t>
            </a:r>
          </a:p>
          <a:p>
            <a:pPr algn="ctr" eaLnBrk="0" hangingPunct="0">
              <a:lnSpc>
                <a:spcPts val="900"/>
              </a:lnSpc>
              <a:defRPr/>
            </a:pPr>
            <a: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развития </a:t>
            </a:r>
            <a:b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ОАО «Российские железные дороги» </a:t>
            </a:r>
            <a:b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период </a:t>
            </a:r>
          </a:p>
          <a:p>
            <a:pPr algn="ctr" eaLnBrk="0" hangingPunct="0">
              <a:lnSpc>
                <a:spcPts val="900"/>
              </a:lnSpc>
              <a:defRPr/>
            </a:pPr>
            <a: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 2015 г.</a:t>
            </a:r>
          </a:p>
          <a:p>
            <a:pPr algn="ctr" eaLnBrk="0" hangingPunct="0">
              <a:lnSpc>
                <a:spcPts val="900"/>
              </a:lnSpc>
              <a:defRPr/>
            </a:pPr>
            <a:endParaRPr lang="ru-RU" sz="7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ts val="900"/>
              </a:lnSpc>
              <a:defRPr/>
            </a:pPr>
            <a:endParaRPr lang="ru-RU" sz="7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endParaRPr lang="ru-RU" sz="7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endParaRPr lang="ru-RU" sz="7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ru-RU" sz="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2011</a:t>
            </a:r>
            <a:r>
              <a:rPr lang="ru-RU" sz="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600" b="1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" name="Группа 58"/>
          <p:cNvGrpSpPr/>
          <p:nvPr/>
        </p:nvGrpSpPr>
        <p:grpSpPr>
          <a:xfrm>
            <a:off x="71406" y="2743201"/>
            <a:ext cx="1500198" cy="2094884"/>
            <a:chOff x="71406" y="2743200"/>
            <a:chExt cx="1500198" cy="2094884"/>
          </a:xfrm>
        </p:grpSpPr>
        <p:pic>
          <p:nvPicPr>
            <p:cNvPr id="50" name="Рисунок 49" descr="Без имени-1.jpg"/>
            <p:cNvPicPr>
              <a:picLocks noChangeAspect="1"/>
            </p:cNvPicPr>
            <p:nvPr/>
          </p:nvPicPr>
          <p:blipFill>
            <a:blip r:embed="rId6" cstate="print"/>
            <a:srcRect l="20402" t="1969" r="18393" b="12564"/>
            <a:stretch>
              <a:fillRect/>
            </a:stretch>
          </p:blipFill>
          <p:spPr>
            <a:xfrm>
              <a:off x="71406" y="2743200"/>
              <a:ext cx="1500198" cy="2094884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54" name="Полилиния 53"/>
            <p:cNvSpPr/>
            <p:nvPr/>
          </p:nvSpPr>
          <p:spPr>
            <a:xfrm>
              <a:off x="500034" y="2909258"/>
              <a:ext cx="868953" cy="1644200"/>
            </a:xfrm>
            <a:custGeom>
              <a:avLst/>
              <a:gdLst>
                <a:gd name="connsiteX0" fmla="*/ 0 w 896024"/>
                <a:gd name="connsiteY0" fmla="*/ 0 h 1719838"/>
                <a:gd name="connsiteX1" fmla="*/ 896024 w 896024"/>
                <a:gd name="connsiteY1" fmla="*/ 0 h 1719838"/>
                <a:gd name="connsiteX2" fmla="*/ 896024 w 896024"/>
                <a:gd name="connsiteY2" fmla="*/ 1719838 h 1719838"/>
                <a:gd name="connsiteX3" fmla="*/ 0 w 896024"/>
                <a:gd name="connsiteY3" fmla="*/ 1719838 h 1719838"/>
                <a:gd name="connsiteX4" fmla="*/ 0 w 896024"/>
                <a:gd name="connsiteY4" fmla="*/ 0 h 1719838"/>
                <a:gd name="connsiteX0" fmla="*/ 0 w 896024"/>
                <a:gd name="connsiteY0" fmla="*/ 0 h 1872208"/>
                <a:gd name="connsiteX1" fmla="*/ 896024 w 896024"/>
                <a:gd name="connsiteY1" fmla="*/ 0 h 1872208"/>
                <a:gd name="connsiteX2" fmla="*/ 896024 w 896024"/>
                <a:gd name="connsiteY2" fmla="*/ 1719838 h 1872208"/>
                <a:gd name="connsiteX3" fmla="*/ 0 w 896024"/>
                <a:gd name="connsiteY3" fmla="*/ 1872208 h 1872208"/>
                <a:gd name="connsiteX4" fmla="*/ 0 w 896024"/>
                <a:gd name="connsiteY4" fmla="*/ 0 h 1872208"/>
                <a:gd name="connsiteX0" fmla="*/ 0 w 896024"/>
                <a:gd name="connsiteY0" fmla="*/ 0 h 1872208"/>
                <a:gd name="connsiteX1" fmla="*/ 864096 w 896024"/>
                <a:gd name="connsiteY1" fmla="*/ 72008 h 1872208"/>
                <a:gd name="connsiteX2" fmla="*/ 896024 w 896024"/>
                <a:gd name="connsiteY2" fmla="*/ 1719838 h 1872208"/>
                <a:gd name="connsiteX3" fmla="*/ 0 w 896024"/>
                <a:gd name="connsiteY3" fmla="*/ 1872208 h 1872208"/>
                <a:gd name="connsiteX4" fmla="*/ 0 w 896024"/>
                <a:gd name="connsiteY4" fmla="*/ 0 h 1872208"/>
                <a:gd name="connsiteX0" fmla="*/ 0 w 903644"/>
                <a:gd name="connsiteY0" fmla="*/ 0 h 1872208"/>
                <a:gd name="connsiteX1" fmla="*/ 903644 w 903644"/>
                <a:gd name="connsiteY1" fmla="*/ 81538 h 1872208"/>
                <a:gd name="connsiteX2" fmla="*/ 896024 w 903644"/>
                <a:gd name="connsiteY2" fmla="*/ 1719838 h 1872208"/>
                <a:gd name="connsiteX3" fmla="*/ 0 w 903644"/>
                <a:gd name="connsiteY3" fmla="*/ 1872208 h 1872208"/>
                <a:gd name="connsiteX4" fmla="*/ 0 w 903644"/>
                <a:gd name="connsiteY4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644" h="1872208">
                  <a:moveTo>
                    <a:pt x="0" y="0"/>
                  </a:moveTo>
                  <a:lnTo>
                    <a:pt x="903644" y="81538"/>
                  </a:lnTo>
                  <a:lnTo>
                    <a:pt x="896024" y="1719838"/>
                  </a:lnTo>
                  <a:lnTo>
                    <a:pt x="0" y="187220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7F7F7"/>
                </a:gs>
                <a:gs pos="100000">
                  <a:srgbClr val="E8E8E8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5" name="Rectangle 12"/>
          <p:cNvSpPr>
            <a:spLocks noChangeArrowheads="1"/>
          </p:cNvSpPr>
          <p:nvPr/>
        </p:nvSpPr>
        <p:spPr bwMode="auto">
          <a:xfrm>
            <a:off x="317085" y="3009347"/>
            <a:ext cx="1298202" cy="156196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scene3d>
            <a:camera prst="perspectiveHeroicExtremeRightFacing"/>
            <a:lightRig rig="threePt" dir="t"/>
          </a:scene3d>
          <a:extLst/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ts val="900"/>
              </a:lnSpc>
              <a:defRPr/>
            </a:pPr>
            <a:r>
              <a:rPr lang="ru-RU" sz="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СТРАТЕГИЯ</a:t>
            </a:r>
          </a:p>
          <a:p>
            <a:pPr algn="ctr" eaLnBrk="0" hangingPunct="0">
              <a:lnSpc>
                <a:spcPts val="900"/>
              </a:lnSpc>
              <a:defRPr/>
            </a:pPr>
            <a: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инновационного </a:t>
            </a:r>
          </a:p>
          <a:p>
            <a:pPr algn="ctr" eaLnBrk="0" hangingPunct="0">
              <a:lnSpc>
                <a:spcPts val="900"/>
              </a:lnSpc>
              <a:defRPr/>
            </a:pPr>
            <a: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развития </a:t>
            </a:r>
            <a:b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ОАО «Российские железные дороги» </a:t>
            </a:r>
            <a:b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период </a:t>
            </a:r>
          </a:p>
          <a:p>
            <a:pPr algn="ctr" eaLnBrk="0" hangingPunct="0">
              <a:lnSpc>
                <a:spcPts val="900"/>
              </a:lnSpc>
              <a:defRPr/>
            </a:pPr>
            <a: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 2015 г.</a:t>
            </a:r>
          </a:p>
          <a:p>
            <a:pPr algn="ctr" eaLnBrk="0" hangingPunct="0">
              <a:lnSpc>
                <a:spcPts val="900"/>
              </a:lnSpc>
              <a:defRPr/>
            </a:pPr>
            <a:endParaRPr lang="ru-RU" sz="5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ts val="900"/>
              </a:lnSpc>
              <a:defRPr/>
            </a:pPr>
            <a:r>
              <a:rPr lang="ru-RU" sz="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(Белая книга ОАО «РЖД»)</a:t>
            </a:r>
          </a:p>
          <a:p>
            <a:pPr algn="ctr" eaLnBrk="0" hangingPunct="0">
              <a:defRPr/>
            </a:pPr>
            <a:endParaRPr lang="ru-RU" sz="7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endParaRPr lang="ru-RU" sz="7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endParaRPr lang="ru-RU" sz="7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ru-RU" sz="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2011</a:t>
            </a:r>
            <a:r>
              <a:rPr lang="ru-RU" sz="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600" b="1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07704" y="-884634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40"/>
          <p:cNvGrpSpPr/>
          <p:nvPr/>
        </p:nvGrpSpPr>
        <p:grpSpPr>
          <a:xfrm>
            <a:off x="179512" y="830112"/>
            <a:ext cx="8856984" cy="4045895"/>
            <a:chOff x="35496" y="757624"/>
            <a:chExt cx="9073008" cy="419039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899592" y="4011910"/>
              <a:ext cx="8136904" cy="93610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50" dirty="0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899592" y="2283719"/>
              <a:ext cx="7920880" cy="144016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 rot="10800000">
              <a:off x="1043608" y="3752454"/>
              <a:ext cx="7632848" cy="288032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anchor="ctr"/>
            <a:lstStyle/>
            <a:p>
              <a:pPr algn="ctr">
                <a:lnSpc>
                  <a:spcPts val="1100"/>
                </a:lnSpc>
                <a:defRPr/>
              </a:pPr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graphicFrame>
          <p:nvGraphicFramePr>
            <p:cNvPr id="14" name="Схема 13"/>
            <p:cNvGraphicFramePr/>
            <p:nvPr/>
          </p:nvGraphicFramePr>
          <p:xfrm>
            <a:off x="539552" y="1419622"/>
            <a:ext cx="8352928" cy="136815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5" name="Прямоугольник 14"/>
            <p:cNvSpPr/>
            <p:nvPr/>
          </p:nvSpPr>
          <p:spPr>
            <a:xfrm>
              <a:off x="611560" y="771551"/>
              <a:ext cx="8280920" cy="74579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32000" lvl="0" algn="just">
                <a:lnSpc>
                  <a:spcPts val="1200"/>
                </a:lnSpc>
              </a:pPr>
              <a:r>
                <a:rPr lang="ru-RU" sz="1200" b="1" dirty="0" smtClean="0">
                  <a:latin typeface="Arial Narrow" pitchFamily="34" charset="0"/>
                </a:rPr>
                <a:t>Обеспечение устойчивой конкурентоспособности компании на глобальном рынке транспортных и логистических услуг за счет повышения уровня удовлетворенности потребителей сервисов на базе рационального и целесообразного с экономической и технологической точек зрения использования актуальных результатов научно-технической деятельности</a:t>
              </a:r>
              <a:endParaRPr lang="ru-RU" sz="1200" b="1" dirty="0">
                <a:latin typeface="Arial Narrow" pitchFamily="34" charset="0"/>
              </a:endParaRPr>
            </a:p>
          </p:txBody>
        </p:sp>
        <p:grpSp>
          <p:nvGrpSpPr>
            <p:cNvPr id="3" name="Группа 33"/>
            <p:cNvGrpSpPr/>
            <p:nvPr/>
          </p:nvGrpSpPr>
          <p:grpSpPr>
            <a:xfrm>
              <a:off x="35496" y="2327152"/>
              <a:ext cx="8712968" cy="1368152"/>
              <a:chOff x="35496" y="2355726"/>
              <a:chExt cx="8712968" cy="1368152"/>
            </a:xfrm>
          </p:grpSpPr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971600" y="2355726"/>
                <a:ext cx="1440160" cy="1368152"/>
              </a:xfrm>
              <a:prstGeom prst="round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Рост удовле-творенности потребностей клиентов за счет роста качества предоставляемых услуг, в т.ч. их надежности и безопасности</a:t>
                </a:r>
                <a:endParaRPr lang="ru-RU" sz="9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2555775" y="2355726"/>
                <a:ext cx="1462992" cy="1368152"/>
              </a:xfrm>
              <a:prstGeom prst="round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Повышение организационно-технического уровня основных видов деятельности за счет эффективного использования высокотехноло-гичной техники</a:t>
                </a:r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4139951" y="2355726"/>
                <a:ext cx="1501631" cy="1368152"/>
              </a:xfrm>
              <a:prstGeom prst="round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ru-RU" sz="9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Снижение всех видов затрат в основной деятельности; повышение эффективности реализуемых инновационных мероприятий и проектов </a:t>
                </a:r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5724128" y="2355726"/>
                <a:ext cx="1440160" cy="1368152"/>
              </a:xfrm>
              <a:prstGeom prst="round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Расширение </a:t>
                </a:r>
              </a:p>
              <a:p>
                <a:pPr algn="ctr"/>
                <a:r>
                  <a:rPr lang="ru-RU" sz="9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научно-технической кооперации </a:t>
                </a:r>
                <a:br>
                  <a:rPr lang="ru-RU" sz="9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ru-RU" sz="9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с ведущими российскими и зарубежными научными и инжиниринговыми центрами </a:t>
                </a:r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7308304" y="2355726"/>
                <a:ext cx="1440160" cy="1368152"/>
              </a:xfrm>
              <a:prstGeom prst="round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9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Улучшение экологических показателей деятельности </a:t>
                </a:r>
              </a:p>
            </p:txBody>
          </p:sp>
          <p:sp>
            <p:nvSpPr>
              <p:cNvPr id="22" name="Пятиугольник 21"/>
              <p:cNvSpPr/>
              <p:nvPr/>
            </p:nvSpPr>
            <p:spPr>
              <a:xfrm>
                <a:off x="35496" y="2571750"/>
                <a:ext cx="1008112" cy="792000"/>
              </a:xfrm>
              <a:prstGeom prst="homePlate">
                <a:avLst>
                  <a:gd name="adj" fmla="val 3094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rgbClr val="C00000"/>
                    </a:solidFill>
                    <a:latin typeface="Arial Narrow" pitchFamily="34" charset="0"/>
                  </a:rPr>
                  <a:t>Задачи</a:t>
                </a:r>
                <a:endParaRPr lang="ru-RU" b="1" dirty="0">
                  <a:solidFill>
                    <a:srgbClr val="C00000"/>
                  </a:solidFill>
                  <a:latin typeface="Arial Narrow" pitchFamily="34" charset="0"/>
                </a:endParaRPr>
              </a:p>
            </p:txBody>
          </p:sp>
        </p:grpSp>
        <p:sp>
          <p:nvSpPr>
            <p:cNvPr id="23" name="Пятиугольник 22"/>
            <p:cNvSpPr/>
            <p:nvPr/>
          </p:nvSpPr>
          <p:spPr>
            <a:xfrm>
              <a:off x="35496" y="757624"/>
              <a:ext cx="1008112" cy="745797"/>
            </a:xfrm>
            <a:prstGeom prst="homePlate">
              <a:avLst>
                <a:gd name="adj" fmla="val 3094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latin typeface="Arial Narrow" pitchFamily="34" charset="0"/>
                </a:rPr>
                <a:t>Цель</a:t>
              </a:r>
              <a:endParaRPr lang="ru-RU" b="1" dirty="0">
                <a:solidFill>
                  <a:srgbClr val="C00000"/>
                </a:solidFill>
                <a:latin typeface="Arial Narrow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635896" y="4299942"/>
              <a:ext cx="720080" cy="525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0"/>
                </a:spcAft>
              </a:pPr>
              <a:r>
                <a:rPr lang="ru-RU" sz="9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Эффект-</a:t>
              </a:r>
            </a:p>
            <a:p>
              <a:pPr lvl="0">
                <a:spcAft>
                  <a:spcPts val="0"/>
                </a:spcAft>
              </a:pPr>
              <a:r>
                <a:rPr lang="ru-RU" sz="9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тивность</a:t>
              </a:r>
              <a:endParaRPr lang="ru-RU" sz="9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Параллелограмм 25"/>
            <p:cNvSpPr/>
            <p:nvPr/>
          </p:nvSpPr>
          <p:spPr>
            <a:xfrm>
              <a:off x="1036720" y="4083918"/>
              <a:ext cx="1573639" cy="792088"/>
            </a:xfrm>
            <a:prstGeom prst="parallelogram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8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Качество, </a:t>
              </a:r>
            </a:p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8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надежность, безопасность</a:t>
              </a:r>
            </a:p>
          </p:txBody>
        </p:sp>
        <p:sp>
          <p:nvSpPr>
            <p:cNvPr id="28" name="Параллелограмм 27"/>
            <p:cNvSpPr/>
            <p:nvPr/>
          </p:nvSpPr>
          <p:spPr>
            <a:xfrm>
              <a:off x="2450949" y="4083918"/>
              <a:ext cx="1097681" cy="792088"/>
            </a:xfrm>
            <a:prstGeom prst="parallelogram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850" b="1" spc="-7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Перспек-тивные технологии</a:t>
              </a:r>
            </a:p>
          </p:txBody>
        </p:sp>
        <p:sp>
          <p:nvSpPr>
            <p:cNvPr id="29" name="Параллелограмм 28"/>
            <p:cNvSpPr/>
            <p:nvPr/>
          </p:nvSpPr>
          <p:spPr>
            <a:xfrm>
              <a:off x="3398796" y="4083918"/>
              <a:ext cx="1505144" cy="792088"/>
            </a:xfrm>
            <a:prstGeom prst="parallelogram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lnSpc>
                  <a:spcPts val="1000"/>
                </a:lnSpc>
                <a:spcAft>
                  <a:spcPts val="0"/>
                </a:spcAft>
              </a:pPr>
              <a:r>
                <a:rPr lang="ru-RU" sz="8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Инновационная экосистема и научно-технический комплекс</a:t>
              </a:r>
              <a:endParaRPr lang="ru-RU" sz="8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Параллелограмм 29"/>
            <p:cNvSpPr/>
            <p:nvPr/>
          </p:nvSpPr>
          <p:spPr>
            <a:xfrm>
              <a:off x="4756411" y="4083918"/>
              <a:ext cx="1471772" cy="792088"/>
            </a:xfrm>
            <a:prstGeom prst="parallelogram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000"/>
                </a:lnSpc>
              </a:pPr>
              <a:r>
                <a:rPr lang="ru-RU" sz="8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Эффектив-ность и рацио-нальное приро-допользование</a:t>
              </a:r>
              <a:endParaRPr lang="ru-RU" sz="8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Параллелограмм 30"/>
            <p:cNvSpPr/>
            <p:nvPr/>
          </p:nvSpPr>
          <p:spPr>
            <a:xfrm>
              <a:off x="6084168" y="4083918"/>
              <a:ext cx="1656184" cy="792088"/>
            </a:xfrm>
            <a:prstGeom prst="parallelogram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lnSpc>
                  <a:spcPts val="900"/>
                </a:lnSpc>
                <a:spcAft>
                  <a:spcPts val="0"/>
                </a:spcAft>
              </a:pPr>
              <a:r>
                <a:rPr lang="ru-RU" sz="8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Развитие </a:t>
              </a:r>
              <a:r>
                <a:rPr lang="ru-RU" sz="850" b="1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кадро-вого</a:t>
              </a:r>
              <a:r>
                <a:rPr lang="ru-RU" sz="85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потенциала, охрана здоровья и безопасность труда</a:t>
              </a:r>
              <a:endParaRPr lang="ru-RU" sz="8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Пятиугольник 31"/>
            <p:cNvSpPr/>
            <p:nvPr/>
          </p:nvSpPr>
          <p:spPr>
            <a:xfrm>
              <a:off x="35497" y="4227934"/>
              <a:ext cx="1180229" cy="523836"/>
            </a:xfrm>
            <a:prstGeom prst="homePlate">
              <a:avLst>
                <a:gd name="adj" fmla="val 3094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C00000"/>
                  </a:solidFill>
                  <a:latin typeface="Arial Narrow" pitchFamily="34" charset="0"/>
                </a:rPr>
                <a:t>Векторы развития</a:t>
              </a:r>
              <a:endParaRPr lang="ru-RU" sz="1400" b="1" dirty="0">
                <a:solidFill>
                  <a:srgbClr val="C00000"/>
                </a:solidFill>
                <a:latin typeface="Arial Narrow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2143900" y="3960074"/>
              <a:ext cx="288032" cy="28803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Овал 33"/>
            <p:cNvSpPr/>
            <p:nvPr/>
          </p:nvSpPr>
          <p:spPr>
            <a:xfrm>
              <a:off x="3181812" y="3960074"/>
              <a:ext cx="288032" cy="28803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Овал 34"/>
            <p:cNvSpPr/>
            <p:nvPr/>
          </p:nvSpPr>
          <p:spPr>
            <a:xfrm>
              <a:off x="4572000" y="3960074"/>
              <a:ext cx="288032" cy="28803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Овал 35"/>
            <p:cNvSpPr/>
            <p:nvPr/>
          </p:nvSpPr>
          <p:spPr>
            <a:xfrm>
              <a:off x="5960324" y="3960074"/>
              <a:ext cx="288032" cy="28803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Овал 36"/>
            <p:cNvSpPr/>
            <p:nvPr/>
          </p:nvSpPr>
          <p:spPr>
            <a:xfrm>
              <a:off x="7472492" y="3960074"/>
              <a:ext cx="288032" cy="28803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Равнобедренный треугольник 37"/>
            <p:cNvSpPr/>
            <p:nvPr/>
          </p:nvSpPr>
          <p:spPr>
            <a:xfrm rot="10800000">
              <a:off x="971600" y="1995687"/>
              <a:ext cx="7632000" cy="288032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anchor="ctr"/>
            <a:lstStyle/>
            <a:p>
              <a:pPr algn="ctr">
                <a:lnSpc>
                  <a:spcPts val="1100"/>
                </a:lnSpc>
                <a:defRPr/>
              </a:pPr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Параллелограмм 38"/>
            <p:cNvSpPr/>
            <p:nvPr/>
          </p:nvSpPr>
          <p:spPr>
            <a:xfrm>
              <a:off x="7583990" y="4083918"/>
              <a:ext cx="1476000" cy="792088"/>
            </a:xfrm>
            <a:prstGeom prst="parallelogram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85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Развитие скоростного и высоко-</a:t>
              </a:r>
            </a:p>
            <a:p>
              <a:pPr lvl="0" algn="ctr"/>
              <a:r>
                <a:rPr lang="ru-RU" sz="85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скоростного движения</a:t>
              </a:r>
            </a:p>
          </p:txBody>
        </p:sp>
        <p:sp>
          <p:nvSpPr>
            <p:cNvPr id="40" name="Овал 39"/>
            <p:cNvSpPr/>
            <p:nvPr/>
          </p:nvSpPr>
          <p:spPr>
            <a:xfrm>
              <a:off x="8820472" y="3939902"/>
              <a:ext cx="288032" cy="28803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4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4869657"/>
            <a:ext cx="2133600" cy="273844"/>
          </a:xfrm>
        </p:spPr>
        <p:txBody>
          <a:bodyPr/>
          <a:lstStyle/>
          <a:p>
            <a:fld id="{2215CA0C-53F4-4FF8-A04E-132DFE1BF033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5</a:t>
            </a:fld>
            <a:endParaRPr lang="ru-RU" b="1" dirty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  <p:sp>
        <p:nvSpPr>
          <p:cNvPr id="43" name="Title 2"/>
          <p:cNvSpPr txBox="1">
            <a:spLocks/>
          </p:cNvSpPr>
          <p:nvPr/>
        </p:nvSpPr>
        <p:spPr>
          <a:xfrm>
            <a:off x="1317992" y="-20537"/>
            <a:ext cx="7776864" cy="838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</a:rPr>
              <a:t>Цель, задачи и векторы инновационного развития холдинга «РЖД» </a:t>
            </a:r>
          </a:p>
          <a:p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</a:rPr>
              <a:t>на период 2016–2020 гг.</a:t>
            </a: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1320148" y="141695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7" descr="ОАО 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195487"/>
            <a:ext cx="990600" cy="5715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476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07704" y="-2053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7" name="Рисунок 56" descr="экология.png"/>
          <p:cNvPicPr>
            <a:picLocks noChangeAspect="1"/>
          </p:cNvPicPr>
          <p:nvPr/>
        </p:nvPicPr>
        <p:blipFill>
          <a:blip r:embed="rId2" cstate="print"/>
          <a:srcRect l="29313" t="13227" r="25281" b="11703"/>
          <a:stretch>
            <a:fillRect/>
          </a:stretch>
        </p:blipFill>
        <p:spPr>
          <a:xfrm>
            <a:off x="3851920" y="1635647"/>
            <a:ext cx="1512168" cy="2415277"/>
          </a:xfrm>
          <a:prstGeom prst="rect">
            <a:avLst/>
          </a:prstGeom>
        </p:spPr>
      </p:pic>
      <p:sp>
        <p:nvSpPr>
          <p:cNvPr id="58" name="Прямоугольник 57"/>
          <p:cNvSpPr/>
          <p:nvPr/>
        </p:nvSpPr>
        <p:spPr>
          <a:xfrm>
            <a:off x="4211960" y="1635646"/>
            <a:ext cx="1152128" cy="20162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51"/>
          <p:cNvGrpSpPr/>
          <p:nvPr/>
        </p:nvGrpSpPr>
        <p:grpSpPr>
          <a:xfrm>
            <a:off x="114228" y="771551"/>
            <a:ext cx="8908820" cy="3935500"/>
            <a:chOff x="-184434" y="662347"/>
            <a:chExt cx="9351656" cy="4179546"/>
          </a:xfrm>
        </p:grpSpPr>
        <p:grpSp>
          <p:nvGrpSpPr>
            <p:cNvPr id="3" name="Группа 42"/>
            <p:cNvGrpSpPr>
              <a:grpSpLocks/>
            </p:cNvGrpSpPr>
            <p:nvPr/>
          </p:nvGrpSpPr>
          <p:grpSpPr bwMode="auto">
            <a:xfrm>
              <a:off x="-184434" y="662347"/>
              <a:ext cx="9351656" cy="4179546"/>
              <a:chOff x="-267481" y="405030"/>
              <a:chExt cx="9553300" cy="4499361"/>
            </a:xfrm>
          </p:grpSpPr>
          <p:sp>
            <p:nvSpPr>
              <p:cNvPr id="11" name="Скругленный прямоугольник 10"/>
              <p:cNvSpPr/>
              <p:nvPr/>
            </p:nvSpPr>
            <p:spPr>
              <a:xfrm>
                <a:off x="4821304" y="440927"/>
                <a:ext cx="3214271" cy="620348"/>
              </a:xfrm>
              <a:prstGeom prst="roundRect">
                <a:avLst/>
              </a:prstGeom>
              <a:solidFill>
                <a:srgbClr val="E6EDF6"/>
              </a:solidFill>
              <a:ln w="95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699" rIns="0" bIns="45699" anchor="ctr"/>
              <a:lstStyle/>
              <a:p>
                <a:pPr marL="75702" defTabSz="778652">
                  <a:defRPr/>
                </a:pPr>
                <a:r>
                  <a:rPr lang="ru-RU" sz="1800" b="1" dirty="0" smtClean="0">
                    <a:solidFill>
                      <a:schemeClr val="tx2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</a:t>
                </a:r>
                <a:r>
                  <a:rPr lang="ru-RU" sz="1100" b="1" dirty="0" smtClean="0">
                    <a:solidFill>
                      <a:srgbClr val="FF0000"/>
                    </a:solidFill>
                    <a:latin typeface="Arial Narrow" pitchFamily="34" charset="0"/>
                    <a:cs typeface="Arial" pitchFamily="34" charset="0"/>
                  </a:rPr>
                  <a:t> </a:t>
                </a:r>
                <a: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Разработка нормативно-технической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/>
                </a:r>
                <a:b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</a:b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       документации. </a:t>
                </a:r>
                <a:r>
                  <a:rPr lang="ru-RU" sz="1100" dirty="0" err="1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Импортозамещение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</a:t>
                </a:r>
                <a:endParaRPr lang="ru-RU" sz="1100" dirty="0">
                  <a:solidFill>
                    <a:srgbClr val="002060"/>
                  </a:solidFill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6502926" y="1413156"/>
                <a:ext cx="2614230" cy="540036"/>
              </a:xfrm>
              <a:prstGeom prst="roundRect">
                <a:avLst/>
              </a:prstGeom>
              <a:solidFill>
                <a:srgbClr val="E6EDF6"/>
              </a:solidFill>
              <a:ln w="95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699" rIns="0" bIns="45699" anchor="ctr"/>
              <a:lstStyle/>
              <a:p>
                <a:pPr marL="75702" defTabSz="778652">
                  <a:defRPr/>
                </a:pPr>
                <a:r>
                  <a:rPr lang="ru-RU" sz="1800" b="1" dirty="0" smtClean="0">
                    <a:solidFill>
                      <a:schemeClr val="tx2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</a:t>
                </a:r>
                <a:r>
                  <a:rPr lang="ru-RU" sz="1100" b="1" dirty="0" smtClean="0">
                    <a:solidFill>
                      <a:srgbClr val="FF0000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Энергетическая </a:t>
                </a:r>
                <a: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эффективность.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/>
                </a:r>
                <a:b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</a:b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       Альтернативные   </a:t>
                </a:r>
                <a: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источники энергии </a:t>
                </a:r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5430619" y="2154652"/>
                <a:ext cx="2384288" cy="540036"/>
              </a:xfrm>
              <a:prstGeom prst="roundRect">
                <a:avLst/>
              </a:prstGeom>
              <a:solidFill>
                <a:srgbClr val="E6EDF6"/>
              </a:solidFill>
              <a:ln w="95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699" rIns="0" bIns="45699" anchor="ctr"/>
              <a:lstStyle/>
              <a:p>
                <a:pPr marL="75702" defTabSz="778652">
                  <a:defRPr/>
                </a:pPr>
                <a:r>
                  <a:rPr lang="ru-RU" sz="1800" b="1" dirty="0" smtClean="0">
                    <a:solidFill>
                      <a:schemeClr val="tx2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</a:t>
                </a:r>
                <a:r>
                  <a:rPr lang="ru-RU" sz="1100" b="1" dirty="0" smtClean="0">
                    <a:solidFill>
                      <a:srgbClr val="FF0000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Природоохранная </a:t>
                </a:r>
                <a: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деятельность</a:t>
                </a:r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6506352" y="2853621"/>
                <a:ext cx="2779467" cy="540036"/>
              </a:xfrm>
              <a:prstGeom prst="roundRect">
                <a:avLst/>
              </a:prstGeom>
              <a:solidFill>
                <a:srgbClr val="E6EDF6"/>
              </a:solidFill>
              <a:ln w="95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699" rIns="0" bIns="45699" anchor="ctr"/>
              <a:lstStyle/>
              <a:p>
                <a:pPr marL="75702" defTabSz="778652">
                  <a:defRPr/>
                </a:pPr>
                <a:r>
                  <a:rPr lang="ru-RU" sz="1800" b="1" dirty="0" smtClean="0">
                    <a:solidFill>
                      <a:schemeClr val="tx2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</a:t>
                </a:r>
                <a:r>
                  <a:rPr lang="ru-RU" sz="1100" b="1" dirty="0" smtClean="0">
                    <a:solidFill>
                      <a:srgbClr val="FF0000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Инновационные </a:t>
                </a:r>
                <a:r>
                  <a:rPr lang="ru-RU" sz="1100" dirty="0" err="1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телекомму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- </a:t>
                </a:r>
                <a:r>
                  <a:rPr lang="en-US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  </a:t>
                </a:r>
                <a:br>
                  <a:rPr lang="en-US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</a:br>
                <a:r>
                  <a:rPr lang="en-US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       </a:t>
                </a:r>
                <a:r>
                  <a:rPr lang="ru-RU" sz="1100" dirty="0" err="1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никационные</a:t>
                </a:r>
                <a:r>
                  <a:rPr lang="en-US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решения</a:t>
                </a:r>
                <a:endParaRPr lang="ru-RU" sz="1100" dirty="0">
                  <a:solidFill>
                    <a:srgbClr val="002060"/>
                  </a:solidFill>
                  <a:latin typeface="Arial Narrow" pitchFamily="34" charset="0"/>
                  <a:cs typeface="Arial" pitchFamily="34" charset="0"/>
                </a:endParaRPr>
              </a:p>
            </p:txBody>
          </p:sp>
          <p:grpSp>
            <p:nvGrpSpPr>
              <p:cNvPr id="4" name="Группа 48"/>
              <p:cNvGrpSpPr>
                <a:grpSpLocks noChangeAspect="1"/>
              </p:cNvGrpSpPr>
              <p:nvPr/>
            </p:nvGrpSpPr>
            <p:grpSpPr bwMode="auto">
              <a:xfrm>
                <a:off x="8118580" y="405030"/>
                <a:ext cx="846245" cy="965865"/>
                <a:chOff x="6966226" y="1738248"/>
                <a:chExt cx="1199705" cy="1686538"/>
              </a:xfrm>
            </p:grpSpPr>
            <p:grpSp>
              <p:nvGrpSpPr>
                <p:cNvPr id="5" name="Группа 14"/>
                <p:cNvGrpSpPr>
                  <a:grpSpLocks/>
                </p:cNvGrpSpPr>
                <p:nvPr/>
              </p:nvGrpSpPr>
              <p:grpSpPr bwMode="auto">
                <a:xfrm>
                  <a:off x="6966226" y="1738248"/>
                  <a:ext cx="945202" cy="1552577"/>
                  <a:chOff x="437730" y="1442920"/>
                  <a:chExt cx="1397899" cy="1782765"/>
                </a:xfrm>
              </p:grpSpPr>
              <p:pic>
                <p:nvPicPr>
                  <p:cNvPr id="48" name="Picture 2"/>
                  <p:cNvPicPr preferRelativeResize="0">
                    <a:picLocks noChangeArrowheads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auto">
                  <a:xfrm>
                    <a:off x="437730" y="1442920"/>
                    <a:ext cx="1397899" cy="17827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47" name="Picture 2" descr="http://www.c913.net/news/images/6g49uo8bc7ugfjb9h2psh037.jpg">
                    <a:hlinkClick r:id="rId4"/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/>
                  <a:srcRect/>
                  <a:stretch>
                    <a:fillRect/>
                  </a:stretch>
                </p:blipFill>
                <p:spPr bwMode="auto">
                  <a:xfrm>
                    <a:off x="840876" y="1679728"/>
                    <a:ext cx="236496" cy="17859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grpSp>
              <p:nvGrpSpPr>
                <p:cNvPr id="6" name="Группа 13"/>
                <p:cNvGrpSpPr>
                  <a:grpSpLocks/>
                </p:cNvGrpSpPr>
                <p:nvPr/>
              </p:nvGrpSpPr>
              <p:grpSpPr bwMode="auto">
                <a:xfrm>
                  <a:off x="7110645" y="1894436"/>
                  <a:ext cx="1055286" cy="1530350"/>
                  <a:chOff x="419297" y="4375904"/>
                  <a:chExt cx="1428185" cy="1782763"/>
                </a:xfrm>
              </p:grpSpPr>
              <p:pic>
                <p:nvPicPr>
                  <p:cNvPr id="43" name="Picture 2"/>
                  <p:cNvPicPr preferRelativeResize="0">
                    <a:picLocks noChangeArrowheads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auto">
                  <a:xfrm>
                    <a:off x="446165" y="4375904"/>
                    <a:ext cx="1350970" cy="178276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44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419297" y="4751008"/>
                    <a:ext cx="1428185" cy="121679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prstShdw prst="shdw17" dist="17961" dir="2700000">
                      <a:schemeClr val="bg1">
                        <a:gamma/>
                        <a:shade val="60000"/>
                        <a:invGamma/>
                      </a:schemeClr>
                    </a:prstShdw>
                  </a:effectLst>
                  <a:extLst/>
                </p:spPr>
                <p:txBody>
                  <a:bodyPr anchor="ctr">
                    <a:spAutoFit/>
                  </a:bodyPr>
                  <a:lstStyle/>
                  <a:p>
                    <a:pPr algn="ctr" defTabSz="778652">
                      <a:defRPr/>
                    </a:pPr>
                    <a:r>
                      <a:rPr lang="ru-RU" sz="400" b="1" dirty="0">
                        <a:solidFill>
                          <a:srgbClr val="003366"/>
                        </a:solidFill>
                        <a:latin typeface="Arial Narrow" pitchFamily="34" charset="0"/>
                      </a:rPr>
                      <a:t>ТЕХНИЧЕСКИЙ РЕГЛАМЕНТ ТС</a:t>
                    </a:r>
                  </a:p>
                  <a:p>
                    <a:pPr algn="ctr" defTabSz="778652">
                      <a:spcAft>
                        <a:spcPts val="600"/>
                      </a:spcAft>
                      <a:defRPr/>
                    </a:pPr>
                    <a:r>
                      <a:rPr lang="ru-RU" sz="400" b="1" dirty="0" smtClean="0">
                        <a:solidFill>
                          <a:srgbClr val="003366"/>
                        </a:solidFill>
                        <a:latin typeface="Arial Narrow" pitchFamily="34" charset="0"/>
                      </a:rPr>
                      <a:t>«</a:t>
                    </a:r>
                    <a:r>
                      <a:rPr lang="ru-RU" sz="400" b="1" dirty="0">
                        <a:solidFill>
                          <a:srgbClr val="003366"/>
                        </a:solidFill>
                        <a:latin typeface="Arial Narrow" pitchFamily="34" charset="0"/>
                      </a:rPr>
                      <a:t>О безопасности инфраструктуры железнодорожного транспорта»</a:t>
                    </a:r>
                    <a:br>
                      <a:rPr lang="ru-RU" sz="400" b="1" dirty="0">
                        <a:solidFill>
                          <a:srgbClr val="003366"/>
                        </a:solidFill>
                        <a:latin typeface="Arial Narrow" pitchFamily="34" charset="0"/>
                      </a:rPr>
                    </a:br>
                    <a:r>
                      <a:rPr lang="ru-RU" sz="400" b="1" dirty="0" smtClean="0">
                        <a:solidFill>
                          <a:srgbClr val="003366"/>
                        </a:solidFill>
                        <a:latin typeface="Arial Narrow" pitchFamily="34" charset="0"/>
                      </a:rPr>
                      <a:t>(</a:t>
                    </a:r>
                    <a:r>
                      <a:rPr lang="ru-RU" sz="400" b="1" dirty="0">
                        <a:solidFill>
                          <a:srgbClr val="003366"/>
                        </a:solidFill>
                        <a:latin typeface="Arial Narrow" pitchFamily="34" charset="0"/>
                      </a:rPr>
                      <a:t>ТР ТС 003/2011) </a:t>
                    </a:r>
                  </a:p>
                </p:txBody>
              </p:sp>
              <p:pic>
                <p:nvPicPr>
                  <p:cNvPr id="45" name="Picture 2" descr="http://www.c913.net/news/images/6g49uo8bc7ugfjb9h2psh037.jpg">
                    <a:hlinkClick r:id="rId4"/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/>
                  <a:srcRect/>
                  <a:stretch>
                    <a:fillRect/>
                  </a:stretch>
                </p:blipFill>
                <p:spPr bwMode="auto">
                  <a:xfrm>
                    <a:off x="966273" y="4425769"/>
                    <a:ext cx="261403" cy="19550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</p:grpSp>
          <p:pic>
            <p:nvPicPr>
              <p:cNvPr id="16" name="Picture 4" descr="Область в цифрах: итоги социально-экономического развития в 2011 ... &quot; Главное в мире ремонта и строительства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5560700" y="1361888"/>
                <a:ext cx="796271" cy="553709"/>
              </a:xfrm>
              <a:prstGeom prst="rect">
                <a:avLst/>
              </a:prstGeom>
              <a:noFill/>
              <a:ln w="254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" name="Picture 2" descr="http://katyaburg.ru/sites/default/files/pictures/krasota_prirody/les_hvoyniy_foto_02.jp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8054925" y="2142687"/>
                <a:ext cx="1230894" cy="570797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5430620" y="2744698"/>
                <a:ext cx="1083316" cy="663082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5932357" y="4321631"/>
                <a:ext cx="2935093" cy="540036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699" rIns="0" bIns="45699" anchor="ctr"/>
              <a:lstStyle/>
              <a:p>
                <a:pPr marL="75702" defTabSz="778652">
                  <a:defRPr/>
                </a:pPr>
                <a:r>
                  <a:rPr lang="ru-RU" sz="1800" b="1" dirty="0" smtClean="0">
                    <a:solidFill>
                      <a:schemeClr val="tx2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</a:t>
                </a:r>
                <a:r>
                  <a:rPr lang="ru-RU" sz="1100" b="1" dirty="0" smtClean="0">
                    <a:solidFill>
                      <a:srgbClr val="FF0000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Развитие </a:t>
                </a:r>
                <a: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системы управления качеством </a:t>
                </a:r>
              </a:p>
            </p:txBody>
          </p:sp>
          <p:pic>
            <p:nvPicPr>
              <p:cNvPr id="22" name="Picture 3" descr="G:\Обмен\ФОТО\New folder\5_локомотивы\2ТЭ116.jpg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 t="7089" r="10905" b="5979"/>
              <a:stretch>
                <a:fillRect/>
              </a:stretch>
            </p:blipFill>
            <p:spPr bwMode="auto">
              <a:xfrm>
                <a:off x="8401036" y="3721780"/>
                <a:ext cx="867627" cy="522946"/>
              </a:xfrm>
              <a:prstGeom prst="rect">
                <a:avLst/>
              </a:prstGeom>
              <a:ln w="254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" name="Рисунок 22" descr="ГТ02h.jpg"/>
              <p:cNvPicPr>
                <a:picLocks noChangeAspect="1"/>
              </p:cNvPicPr>
              <p:nvPr/>
            </p:nvPicPr>
            <p:blipFill>
              <a:blip r:embed="rId11" cstate="print"/>
              <a:srcRect l="12344"/>
              <a:stretch>
                <a:fillRect/>
              </a:stretch>
            </p:blipFill>
            <p:spPr>
              <a:xfrm>
                <a:off x="7847344" y="3523539"/>
                <a:ext cx="778430" cy="560543"/>
              </a:xfrm>
              <a:prstGeom prst="rect">
                <a:avLst/>
              </a:prstGeom>
              <a:ln w="254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7" name="Группа 83"/>
              <p:cNvGrpSpPr>
                <a:grpSpLocks/>
              </p:cNvGrpSpPr>
              <p:nvPr/>
            </p:nvGrpSpPr>
            <p:grpSpPr bwMode="auto">
              <a:xfrm>
                <a:off x="4592811" y="4328467"/>
                <a:ext cx="1151429" cy="575924"/>
                <a:chOff x="6094564" y="1476812"/>
                <a:chExt cx="2265249" cy="1289673"/>
              </a:xfrm>
            </p:grpSpPr>
            <p:pic>
              <p:nvPicPr>
                <p:cNvPr id="38" name="Рисунок 37" descr="IRIS rus.png"/>
                <p:cNvPicPr>
                  <a:picLocks noChangeAspect="1"/>
                </p:cNvPicPr>
                <p:nvPr/>
              </p:nvPicPr>
              <p:blipFill>
                <a:blip r:embed="rId12" cstate="print"/>
                <a:stretch>
                  <a:fillRect/>
                </a:stretch>
              </p:blipFill>
              <p:spPr>
                <a:xfrm>
                  <a:off x="6094564" y="1476812"/>
                  <a:ext cx="931624" cy="1289673"/>
                </a:xfrm>
                <a:prstGeom prst="rect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9" name="Picture 3"/>
                <p:cNvPicPr>
                  <a:picLocks noChangeAspect="1" noChangeArrowheads="1"/>
                </p:cNvPicPr>
                <p:nvPr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7265475" y="1484466"/>
                  <a:ext cx="1094338" cy="1236097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</p:pic>
            <p:pic>
              <p:nvPicPr>
                <p:cNvPr id="40" name="Picture 2"/>
                <p:cNvPicPr>
                  <a:picLocks noChangeAspect="1" noChangeArrowheads="1"/>
                </p:cNvPicPr>
                <p:nvPr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6834758" y="1545698"/>
                  <a:ext cx="918862" cy="120547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</p:pic>
          </p:grpSp>
          <p:sp>
            <p:nvSpPr>
              <p:cNvPr id="25" name="Скругленный прямоугольник 24"/>
              <p:cNvSpPr/>
              <p:nvPr/>
            </p:nvSpPr>
            <p:spPr>
              <a:xfrm>
                <a:off x="1440280" y="447662"/>
                <a:ext cx="3000201" cy="540036"/>
              </a:xfrm>
              <a:prstGeom prst="roundRect">
                <a:avLst/>
              </a:prstGeom>
              <a:solidFill>
                <a:srgbClr val="E6EDF6"/>
              </a:solidFill>
              <a:ln w="95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699" rIns="0" bIns="45699" anchor="ctr"/>
              <a:lstStyle/>
              <a:p>
                <a:pPr marL="75702" defTabSz="778652">
                  <a:defRPr/>
                </a:pPr>
                <a:r>
                  <a:rPr lang="ru-RU" sz="1800" b="1" dirty="0" smtClean="0">
                    <a:solidFill>
                      <a:schemeClr val="tx2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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Развитие </a:t>
                </a:r>
                <a: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транспортно-логистических систем</a:t>
                </a:r>
                <a:r>
                  <a:rPr lang="en-US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/>
                </a:r>
                <a:b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</a:b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   на основе клиентоориентированности</a:t>
                </a:r>
                <a:endParaRPr lang="ru-RU" sz="1100" dirty="0">
                  <a:solidFill>
                    <a:srgbClr val="002060"/>
                  </a:solidFill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6" name="Скругленный прямоугольник 25"/>
              <p:cNvSpPr/>
              <p:nvPr/>
            </p:nvSpPr>
            <p:spPr>
              <a:xfrm>
                <a:off x="-205552" y="1073168"/>
                <a:ext cx="3122745" cy="540036"/>
              </a:xfrm>
              <a:prstGeom prst="roundRect">
                <a:avLst/>
              </a:prstGeom>
              <a:solidFill>
                <a:srgbClr val="E6EDF6"/>
              </a:solidFill>
              <a:ln w="95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699" rIns="0" bIns="45699" anchor="ctr"/>
              <a:lstStyle/>
              <a:p>
                <a:pPr marL="75702" defTabSz="778652">
                  <a:defRPr/>
                </a:pPr>
                <a:r>
                  <a:rPr lang="ru-RU" sz="1800" b="1" dirty="0" smtClean="0">
                    <a:solidFill>
                      <a:schemeClr val="tx2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</a:t>
                </a:r>
                <a:r>
                  <a:rPr lang="ru-RU" sz="1100" b="1" dirty="0" smtClean="0">
                    <a:solidFill>
                      <a:srgbClr val="FF0000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Безопасность </a:t>
                </a:r>
                <a: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и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надежность производственных процессов</a:t>
                </a:r>
                <a:endParaRPr lang="ru-RU" sz="1100" dirty="0">
                  <a:solidFill>
                    <a:srgbClr val="002060"/>
                  </a:solidFill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784585" y="1685360"/>
                <a:ext cx="2894251" cy="540036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699" rIns="0" bIns="45699" anchor="ctr"/>
              <a:lstStyle/>
              <a:p>
                <a:pPr marL="75702" defTabSz="778652">
                  <a:defRPr/>
                </a:pPr>
                <a:r>
                  <a:rPr lang="ru-RU" sz="1800" b="1" dirty="0" smtClean="0">
                    <a:solidFill>
                      <a:schemeClr val="tx2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</a:t>
                </a:r>
                <a:r>
                  <a:rPr lang="ru-RU" sz="1100" b="1" dirty="0" smtClean="0">
                    <a:solidFill>
                      <a:srgbClr val="FF0000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 </a:t>
                </a:r>
                <a:r>
                  <a:rPr lang="ru-RU" sz="10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Интеллектуальные </a:t>
                </a:r>
                <a:r>
                  <a:rPr lang="ru-RU" sz="10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системы </a:t>
                </a:r>
                <a:r>
                  <a:rPr lang="ru-RU" sz="10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управления </a:t>
                </a:r>
                <a:br>
                  <a:rPr lang="ru-RU" sz="10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</a:br>
                <a:r>
                  <a:rPr lang="ru-RU" sz="10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   с использованием искусственного интеллекта</a:t>
                </a:r>
                <a:endParaRPr lang="ru-RU" sz="1000" dirty="0">
                  <a:solidFill>
                    <a:srgbClr val="002060"/>
                  </a:solidFill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9" name="Скругленный прямоугольник 28"/>
              <p:cNvSpPr/>
              <p:nvPr/>
            </p:nvSpPr>
            <p:spPr>
              <a:xfrm>
                <a:off x="-267480" y="2339469"/>
                <a:ext cx="2727684" cy="540036"/>
              </a:xfrm>
              <a:prstGeom prst="roundRect">
                <a:avLst/>
              </a:prstGeom>
              <a:solidFill>
                <a:srgbClr val="E6EDF6"/>
              </a:solidFill>
              <a:ln w="95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699" rIns="0" bIns="45699" anchor="ctr"/>
              <a:lstStyle/>
              <a:p>
                <a:pPr marL="75702" defTabSz="778652">
                  <a:defRPr/>
                </a:pPr>
                <a:r>
                  <a:rPr lang="ru-RU" sz="1800" b="1" dirty="0" smtClean="0">
                    <a:solidFill>
                      <a:schemeClr val="tx2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</a:t>
                </a:r>
                <a:r>
                  <a:rPr lang="ru-RU" sz="1100" b="1" dirty="0" smtClean="0">
                    <a:solidFill>
                      <a:srgbClr val="FF0000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Технические средства и технологии </a:t>
                </a:r>
                <a:b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</a:b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       организации тяжеловесного движения </a:t>
                </a:r>
                <a:endParaRPr lang="ru-RU" sz="1100" dirty="0">
                  <a:solidFill>
                    <a:srgbClr val="002060"/>
                  </a:solidFill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30" name="Скругленный прямоугольник 29"/>
              <p:cNvSpPr/>
              <p:nvPr/>
            </p:nvSpPr>
            <p:spPr>
              <a:xfrm>
                <a:off x="875838" y="3007465"/>
                <a:ext cx="3022906" cy="538326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699" rIns="0" bIns="45699" anchor="ctr"/>
              <a:lstStyle/>
              <a:p>
                <a:pPr marL="75702" defTabSz="778652">
                  <a:defRPr/>
                </a:pPr>
                <a:r>
                  <a:rPr lang="ru-RU" sz="1800" b="1" dirty="0" smtClean="0">
                    <a:solidFill>
                      <a:schemeClr val="tx2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</a:t>
                </a:r>
                <a:r>
                  <a:rPr lang="ru-RU" sz="1100" b="1" dirty="0" smtClean="0">
                    <a:solidFill>
                      <a:srgbClr val="FF0000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Создание </a:t>
                </a:r>
                <a: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высокотехнологичных рабочих мест.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Повышение </a:t>
                </a:r>
                <a: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производительности труда</a:t>
                </a:r>
              </a:p>
            </p:txBody>
          </p:sp>
          <p:pic>
            <p:nvPicPr>
              <p:cNvPr id="31" name="Picture 2" descr="C:\Users\ЧернинМА\Downloads\ust_luga_sort_zapusk (1).jpg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 b="31626"/>
              <a:stretch>
                <a:fillRect/>
              </a:stretch>
            </p:blipFill>
            <p:spPr bwMode="auto">
              <a:xfrm>
                <a:off x="292095" y="447662"/>
                <a:ext cx="1067099" cy="519528"/>
              </a:xfrm>
              <a:prstGeom prst="rect">
                <a:avLst/>
              </a:prstGeom>
              <a:noFill/>
              <a:ln w="254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" name="Picture 4" descr="Сусанин / Минлес Удмуртии планирует создать единый диспетчерский пункт управления для борьбы с пожарами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 b="17945"/>
              <a:stretch>
                <a:fillRect/>
              </a:stretch>
            </p:blipFill>
            <p:spPr bwMode="auto">
              <a:xfrm>
                <a:off x="2917191" y="1034941"/>
                <a:ext cx="913974" cy="542626"/>
              </a:xfrm>
              <a:prstGeom prst="roundRect">
                <a:avLst>
                  <a:gd name="adj" fmla="val 0"/>
                </a:avLst>
              </a:prstGeom>
              <a:noFill/>
              <a:ln w="25400">
                <a:solidFill>
                  <a:sysClr val="window" lastClr="FFFFF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" name="Picture 3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 l="7220" t="11665" r="11573" b="14159"/>
              <a:stretch>
                <a:fillRect/>
              </a:stretch>
            </p:blipFill>
            <p:spPr bwMode="auto">
              <a:xfrm>
                <a:off x="-267480" y="1685360"/>
                <a:ext cx="899736" cy="542626"/>
              </a:xfrm>
              <a:prstGeom prst="rect">
                <a:avLst/>
              </a:prstGeom>
              <a:solidFill>
                <a:srgbClr val="DDE9F7"/>
              </a:solidFill>
              <a:ln w="25400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" name="Picture 2" descr="C:\Users\КлефортовДБ\Documents\Рабочие документы\2013\88. Доклад Якунина\ГТ1 на мосту_1.jpg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 l="12269" t="28400" r="21828" b="45748"/>
              <a:stretch>
                <a:fillRect/>
              </a:stretch>
            </p:blipFill>
            <p:spPr bwMode="auto">
              <a:xfrm>
                <a:off x="2536369" y="2294762"/>
                <a:ext cx="1033042" cy="622069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5" name="Скругленный прямоугольник 34"/>
              <p:cNvSpPr/>
              <p:nvPr/>
            </p:nvSpPr>
            <p:spPr>
              <a:xfrm>
                <a:off x="1364059" y="4316504"/>
                <a:ext cx="3076423" cy="540036"/>
              </a:xfrm>
              <a:prstGeom prst="roundRect">
                <a:avLst/>
              </a:prstGeom>
              <a:solidFill>
                <a:srgbClr val="E6EDF6"/>
              </a:solidFill>
              <a:ln w="95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699" rIns="0" bIns="45699" anchor="ctr"/>
              <a:lstStyle/>
              <a:p>
                <a:pPr marL="75702" defTabSz="778652">
                  <a:defRPr/>
                </a:pPr>
                <a:r>
                  <a:rPr lang="ru-RU" sz="1800" b="1" dirty="0" smtClean="0">
                    <a:solidFill>
                      <a:schemeClr val="tx2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</a:t>
                </a:r>
                <a:r>
                  <a:rPr lang="ru-RU" sz="1100" b="1" dirty="0" smtClean="0">
                    <a:solidFill>
                      <a:srgbClr val="FF0000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Инновационные </a:t>
                </a:r>
                <a: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материалы, конструкции,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/>
                </a:r>
                <a:b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</a:b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       технические системы</a:t>
                </a:r>
                <a:endParaRPr lang="ru-RU" sz="1100" dirty="0">
                  <a:solidFill>
                    <a:srgbClr val="002060"/>
                  </a:solidFill>
                  <a:latin typeface="Arial Narrow" pitchFamily="34" charset="0"/>
                  <a:cs typeface="Arial" pitchFamily="34" charset="0"/>
                </a:endParaRPr>
              </a:p>
            </p:txBody>
          </p:sp>
          <p:pic>
            <p:nvPicPr>
              <p:cNvPr id="36" name="Рисунок 35" descr="ИНФОТРАНС-Сапсан.jpg"/>
              <p:cNvPicPr>
                <a:picLocks noChangeAspect="1"/>
              </p:cNvPicPr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-267481" y="2959613"/>
                <a:ext cx="1007094" cy="565670"/>
              </a:xfrm>
              <a:prstGeom prst="rect">
                <a:avLst/>
              </a:prstGeom>
              <a:ln w="254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" name="Picture 10" descr="C:\temp\IMG_0790 (2).JPG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 t="11843"/>
              <a:stretch>
                <a:fillRect/>
              </a:stretch>
            </p:blipFill>
            <p:spPr bwMode="auto">
              <a:xfrm>
                <a:off x="260648" y="4320973"/>
                <a:ext cx="927629" cy="577018"/>
              </a:xfrm>
              <a:prstGeom prst="rect">
                <a:avLst/>
              </a:prstGeom>
              <a:noFill/>
              <a:ln w="254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</p:pic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4973633" y="1214915"/>
                <a:ext cx="901682" cy="499020"/>
              </a:xfrm>
              <a:prstGeom prst="roundRect">
                <a:avLst>
                  <a:gd name="adj" fmla="val 10000"/>
                </a:avLst>
              </a:prstGeom>
              <a:blipFill dpi="0" rotWithShape="1">
                <a:blip r:embed="rId21" cstate="print"/>
                <a:srcRect/>
                <a:stretch>
                  <a:fillRect/>
                </a:stretch>
              </a:blipFill>
              <a:ln w="254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5171488" y="3585062"/>
                <a:ext cx="2572064" cy="540036"/>
              </a:xfrm>
              <a:prstGeom prst="roundRect">
                <a:avLst/>
              </a:prstGeom>
              <a:solidFill>
                <a:srgbClr val="E6EDF6"/>
              </a:solidFill>
              <a:ln w="95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699" rIns="0" bIns="45699" anchor="ctr"/>
              <a:lstStyle/>
              <a:p>
                <a:pPr marL="75702" defTabSz="778652">
                  <a:defRPr/>
                </a:pPr>
                <a:r>
                  <a:rPr lang="ru-RU" sz="1800" b="1" dirty="0" smtClean="0">
                    <a:solidFill>
                      <a:schemeClr val="tx2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</a:t>
                </a:r>
                <a:r>
                  <a:rPr lang="ru-RU" sz="1100" b="1" dirty="0" smtClean="0">
                    <a:solidFill>
                      <a:srgbClr val="FF0000"/>
                    </a:solidFill>
                    <a:latin typeface="Arial Narrow" pitchFamily="34" charset="0"/>
                    <a:cs typeface="Arial" pitchFamily="34" charset="0"/>
                    <a:sym typeface="Wingdings"/>
                  </a:rPr>
                  <a:t>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Фундаментальные </a:t>
                </a:r>
                <a: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/>
                </a:r>
                <a:b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</a:b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        и </a:t>
                </a:r>
                <a:r>
                  <a:rPr lang="ru-RU" sz="1100" dirty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прикладные </a:t>
                </a:r>
                <a:r>
                  <a:rPr lang="ru-RU" sz="1100" dirty="0" smtClean="0">
                    <a:solidFill>
                      <a:srgbClr val="002060"/>
                    </a:solidFill>
                    <a:latin typeface="Arial Narrow" pitchFamily="34" charset="0"/>
                    <a:cs typeface="Arial" pitchFamily="34" charset="0"/>
                  </a:rPr>
                  <a:t>научные исследования</a:t>
                </a:r>
                <a:endParaRPr lang="ru-RU" sz="1100" dirty="0">
                  <a:solidFill>
                    <a:srgbClr val="002060"/>
                  </a:solidFill>
                  <a:latin typeface="Arial Narrow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0" name="Скругленный прямоугольник 49"/>
            <p:cNvSpPr/>
            <p:nvPr/>
          </p:nvSpPr>
          <p:spPr bwMode="auto">
            <a:xfrm>
              <a:off x="-165497" y="3679649"/>
              <a:ext cx="2952329" cy="501650"/>
            </a:xfrm>
            <a:prstGeom prst="roundRect">
              <a:avLst/>
            </a:prstGeom>
            <a:solidFill>
              <a:srgbClr val="E6EDF6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99" rIns="0" bIns="45699" anchor="ctr"/>
            <a:lstStyle/>
            <a:p>
              <a:pPr marL="75702" defTabSz="778652">
                <a:defRPr/>
              </a:pPr>
              <a:r>
                <a:rPr lang="ru-RU" sz="1800" b="1" dirty="0" smtClean="0">
                  <a:solidFill>
                    <a:schemeClr val="tx2"/>
                  </a:solidFill>
                  <a:latin typeface="Arial Narrow" pitchFamily="34" charset="0"/>
                  <a:cs typeface="Arial" pitchFamily="34" charset="0"/>
                  <a:sym typeface="Wingdings"/>
                </a:rPr>
                <a:t></a:t>
              </a:r>
              <a:r>
                <a:rPr lang="ru-RU" sz="1100" b="1" dirty="0" smtClean="0">
                  <a:solidFill>
                    <a:srgbClr val="FF0000"/>
                  </a:solidFill>
                  <a:latin typeface="Arial Narrow" pitchFamily="34" charset="0"/>
                  <a:cs typeface="Arial" pitchFamily="34" charset="0"/>
                  <a:sym typeface="Wingdings"/>
                </a:rPr>
                <a:t> </a:t>
              </a:r>
              <a:r>
                <a:rPr lang="ru-RU" sz="1100" dirty="0" smtClean="0">
                  <a:solidFill>
                    <a:srgbClr val="002060"/>
                  </a:solidFill>
                  <a:latin typeface="Arial Narrow" pitchFamily="34" charset="0"/>
                  <a:cs typeface="Arial" pitchFamily="34" charset="0"/>
                </a:rPr>
                <a:t>Высокоскоростной интеллектуальный</a:t>
              </a:r>
              <a:br>
                <a:rPr lang="ru-RU" sz="1100" dirty="0" smtClean="0">
                  <a:solidFill>
                    <a:srgbClr val="002060"/>
                  </a:solidFill>
                  <a:latin typeface="Arial Narrow" pitchFamily="34" charset="0"/>
                  <a:cs typeface="Arial" pitchFamily="34" charset="0"/>
                </a:rPr>
              </a:br>
              <a:r>
                <a:rPr lang="ru-RU" sz="1100" dirty="0" smtClean="0">
                  <a:solidFill>
                    <a:srgbClr val="002060"/>
                  </a:solidFill>
                  <a:latin typeface="Arial Narrow" pitchFamily="34" charset="0"/>
                  <a:cs typeface="Arial" pitchFamily="34" charset="0"/>
                </a:rPr>
                <a:t>        железнодорожный транспорт</a:t>
              </a:r>
              <a:endParaRPr lang="ru-RU" sz="1100" dirty="0">
                <a:solidFill>
                  <a:srgbClr val="002060"/>
                </a:solidFill>
                <a:latin typeface="Arial Narrow" pitchFamily="34" charset="0"/>
                <a:cs typeface="Arial" pitchFamily="34" charset="0"/>
              </a:endParaRPr>
            </a:p>
          </p:txBody>
        </p: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2890081" y="3660871"/>
              <a:ext cx="996280" cy="56040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9" name="TextBox 58"/>
          <p:cNvSpPr txBox="1"/>
          <p:nvPr/>
        </p:nvSpPr>
        <p:spPr>
          <a:xfrm rot="21380829">
            <a:off x="4190382" y="2030657"/>
            <a:ext cx="1149412" cy="1619711"/>
          </a:xfrm>
          <a:prstGeom prst="rect">
            <a:avLst/>
          </a:prstGeom>
          <a:noFill/>
        </p:spPr>
        <p:txBody>
          <a:bodyPr wrap="square" lIns="0" rIns="0" bIns="36000" rtlCol="0">
            <a:noAutofit/>
          </a:bodyPr>
          <a:lstStyle/>
          <a:p>
            <a:pPr algn="ctr"/>
            <a:r>
              <a:rPr lang="en-US" sz="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600" b="1" dirty="0" smtClean="0">
                <a:latin typeface="Arial" pitchFamily="34" charset="0"/>
                <a:cs typeface="Arial" pitchFamily="34" charset="0"/>
              </a:rPr>
            </a:br>
            <a:r>
              <a:rPr lang="en-US" sz="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600" b="1" dirty="0" smtClean="0">
                <a:latin typeface="Arial" pitchFamily="34" charset="0"/>
                <a:cs typeface="Arial" pitchFamily="34" charset="0"/>
              </a:rPr>
            </a:br>
            <a:r>
              <a:rPr lang="en-US" sz="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600" b="1" dirty="0" smtClean="0">
                <a:latin typeface="Arial" pitchFamily="34" charset="0"/>
                <a:cs typeface="Arial" pitchFamily="34" charset="0"/>
              </a:rPr>
            </a:br>
            <a:r>
              <a:rPr lang="ru-RU" sz="600" b="1" dirty="0" smtClean="0">
                <a:latin typeface="Arial" pitchFamily="34" charset="0"/>
                <a:cs typeface="Arial" pitchFamily="34" charset="0"/>
              </a:rPr>
              <a:t>Стратегия </a:t>
            </a:r>
            <a:r>
              <a:rPr lang="en-US" sz="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600" b="1" dirty="0" smtClean="0">
                <a:latin typeface="Arial" pitchFamily="34" charset="0"/>
                <a:cs typeface="Arial" pitchFamily="34" charset="0"/>
              </a:rPr>
            </a:br>
            <a:r>
              <a:rPr lang="ru-RU" sz="600" b="1" dirty="0" smtClean="0">
                <a:latin typeface="Arial" pitchFamily="34" charset="0"/>
                <a:cs typeface="Arial" pitchFamily="34" charset="0"/>
              </a:rPr>
              <a:t>научно-технического развития холдинга «РЖД» </a:t>
            </a:r>
            <a:br>
              <a:rPr lang="ru-RU" sz="600" b="1" dirty="0" smtClean="0">
                <a:latin typeface="Arial" pitchFamily="34" charset="0"/>
                <a:cs typeface="Arial" pitchFamily="34" charset="0"/>
              </a:rPr>
            </a:br>
            <a:r>
              <a:rPr lang="ru-RU" sz="600" b="1" dirty="0" smtClean="0">
                <a:latin typeface="Arial" pitchFamily="34" charset="0"/>
                <a:cs typeface="Arial" pitchFamily="34" charset="0"/>
              </a:rPr>
              <a:t>на период  до 2020 года </a:t>
            </a:r>
            <a:br>
              <a:rPr lang="ru-RU" sz="600" b="1" dirty="0" smtClean="0">
                <a:latin typeface="Arial" pitchFamily="34" charset="0"/>
                <a:cs typeface="Arial" pitchFamily="34" charset="0"/>
              </a:rPr>
            </a:br>
            <a:r>
              <a:rPr lang="ru-RU" sz="600" b="1" dirty="0" smtClean="0">
                <a:latin typeface="Arial" pitchFamily="34" charset="0"/>
                <a:cs typeface="Arial" pitchFamily="34" charset="0"/>
              </a:rPr>
              <a:t>и перспективу до 2025 года («</a:t>
            </a:r>
            <a:r>
              <a:rPr lang="ru-RU" sz="800" b="1" dirty="0" smtClean="0">
                <a:latin typeface="Arial" pitchFamily="34" charset="0"/>
                <a:cs typeface="Arial" pitchFamily="34" charset="0"/>
              </a:rPr>
              <a:t>БЕЛАЯ КНИГА</a:t>
            </a:r>
            <a:r>
              <a:rPr lang="ru-RU" sz="600" dirty="0" smtClean="0">
                <a:latin typeface="Arial" pitchFamily="34" charset="0"/>
                <a:cs typeface="Arial" pitchFamily="34" charset="0"/>
              </a:rPr>
              <a:t>»)</a:t>
            </a:r>
            <a:r>
              <a:rPr lang="en-US" sz="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600" dirty="0" smtClean="0">
                <a:latin typeface="Arial" pitchFamily="34" charset="0"/>
                <a:cs typeface="Arial" pitchFamily="34" charset="0"/>
              </a:rPr>
            </a:br>
            <a:r>
              <a:rPr lang="en-US" sz="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600" dirty="0" smtClean="0">
                <a:latin typeface="Arial" pitchFamily="34" charset="0"/>
                <a:cs typeface="Arial" pitchFamily="34" charset="0"/>
              </a:rPr>
            </a:br>
            <a:r>
              <a:rPr lang="en-US" sz="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600" dirty="0" smtClean="0">
                <a:latin typeface="Arial" pitchFamily="34" charset="0"/>
                <a:cs typeface="Arial" pitchFamily="34" charset="0"/>
              </a:rPr>
            </a:br>
            <a:r>
              <a:rPr lang="en-US" sz="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600" dirty="0" smtClean="0">
                <a:latin typeface="Arial" pitchFamily="34" charset="0"/>
                <a:cs typeface="Arial" pitchFamily="34" charset="0"/>
              </a:rPr>
            </a:br>
            <a:r>
              <a:rPr lang="en-US" sz="600" b="1" dirty="0" smtClean="0">
                <a:latin typeface="Arial" pitchFamily="34" charset="0"/>
                <a:cs typeface="Arial" pitchFamily="34" charset="0"/>
              </a:rPr>
              <a:t>2015</a:t>
            </a:r>
            <a:endParaRPr lang="ru-RU" sz="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21324">
            <a:off x="4596966" y="1779663"/>
            <a:ext cx="355399" cy="212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51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  <p:sp>
        <p:nvSpPr>
          <p:cNvPr id="53" name="Номер слайда 15"/>
          <p:cNvSpPr txBox="1">
            <a:spLocks/>
          </p:cNvSpPr>
          <p:nvPr/>
        </p:nvSpPr>
        <p:spPr>
          <a:xfrm>
            <a:off x="7010400" y="486965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15CA0C-53F4-4FF8-A04E-132DFE1BF033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4" name="Title 2"/>
          <p:cNvSpPr txBox="1">
            <a:spLocks/>
          </p:cNvSpPr>
          <p:nvPr/>
        </p:nvSpPr>
        <p:spPr>
          <a:xfrm>
            <a:off x="1317992" y="-20537"/>
            <a:ext cx="7776864" cy="838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</a:rPr>
              <a:t>Научно-технические и технологические приоритеты холдинга «РЖД» </a:t>
            </a:r>
          </a:p>
          <a:p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</a:rPr>
              <a:t>на период 2016–2020 гг. </a:t>
            </a:r>
          </a:p>
        </p:txBody>
      </p:sp>
      <p:pic>
        <p:nvPicPr>
          <p:cNvPr id="55" name="Picture 7" descr="ОАО ">
            <a:hlinkClick r:id="rId24"/>
          </p:cNvPr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179512" y="195487"/>
            <a:ext cx="990600" cy="571501"/>
          </a:xfrm>
          <a:prstGeom prst="rect">
            <a:avLst/>
          </a:prstGeom>
          <a:noFill/>
        </p:spPr>
      </p:pic>
      <p:cxnSp>
        <p:nvCxnSpPr>
          <p:cNvPr id="56" name="Прямая соединительная линия 55"/>
          <p:cNvCxnSpPr/>
          <p:nvPr/>
        </p:nvCxnSpPr>
        <p:spPr>
          <a:xfrm>
            <a:off x="1320148" y="141695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476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равая круглая скобка 64"/>
          <p:cNvSpPr/>
          <p:nvPr/>
        </p:nvSpPr>
        <p:spPr>
          <a:xfrm>
            <a:off x="2483768" y="4227935"/>
            <a:ext cx="145677" cy="360040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 flipV="1">
            <a:off x="8100392" y="771550"/>
            <a:ext cx="2363" cy="28803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itle 2"/>
          <p:cNvSpPr txBox="1">
            <a:spLocks/>
          </p:cNvSpPr>
          <p:nvPr/>
        </p:nvSpPr>
        <p:spPr>
          <a:xfrm>
            <a:off x="1187624" y="-26640"/>
            <a:ext cx="7992888" cy="438150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i="1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Рассмотрение и внедрение инноваций.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i="1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Единое окно инноваций – ЕОИ </a:t>
            </a:r>
          </a:p>
        </p:txBody>
      </p:sp>
      <p:sp>
        <p:nvSpPr>
          <p:cNvPr id="62" name="TextBox 55"/>
          <p:cNvSpPr txBox="1">
            <a:spLocks noChangeArrowheads="1"/>
          </p:cNvSpPr>
          <p:nvPr/>
        </p:nvSpPr>
        <p:spPr bwMode="auto">
          <a:xfrm>
            <a:off x="35496" y="4876006"/>
            <a:ext cx="76088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</a:pPr>
            <a:r>
              <a:rPr lang="ru-RU" altLang="ja-JP" sz="600" dirty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>
              <a:solidFill>
                <a:schemeClr val="tx2"/>
              </a:solidFill>
              <a:latin typeface="Arial" pitchFamily="34" charset="0"/>
              <a:ea typeface="ＭＳ Ｐゴシック" pitchFamily="34" charset="-128"/>
              <a:cs typeface="Arial" pitchFamily="34" charset="0"/>
              <a:sym typeface="GillSans-Normal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608109" y="1263157"/>
            <a:ext cx="1129397" cy="107672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000" b="1" dirty="0">
                <a:latin typeface="Arial" pitchFamily="34" charset="0"/>
                <a:cs typeface="Arial" pitchFamily="34" charset="0"/>
              </a:rPr>
              <a:t>ЗАЯВИТЕЛИ:</a:t>
            </a:r>
          </a:p>
          <a:p>
            <a:pPr algn="ctr">
              <a:defRPr/>
            </a:pPr>
            <a:r>
              <a:rPr lang="ru-RU" sz="800" dirty="0">
                <a:latin typeface="Arial" pitchFamily="34" charset="0"/>
                <a:cs typeface="Arial" pitchFamily="34" charset="0"/>
              </a:rPr>
              <a:t>Институты развития; </a:t>
            </a:r>
          </a:p>
          <a:p>
            <a:pPr algn="ctr">
              <a:defRPr/>
            </a:pPr>
            <a:r>
              <a:rPr lang="ru-RU" sz="800" dirty="0">
                <a:latin typeface="Arial" pitchFamily="34" charset="0"/>
                <a:cs typeface="Arial" pitchFamily="34" charset="0"/>
              </a:rPr>
              <a:t>ВУЗы; </a:t>
            </a:r>
          </a:p>
          <a:p>
            <a:pPr algn="ctr">
              <a:defRPr/>
            </a:pPr>
            <a:r>
              <a:rPr lang="ru-RU" sz="800" dirty="0">
                <a:latin typeface="Arial" pitchFamily="34" charset="0"/>
                <a:cs typeface="Arial" pitchFamily="34" charset="0"/>
              </a:rPr>
              <a:t>МСП;</a:t>
            </a:r>
          </a:p>
          <a:p>
            <a:pPr algn="ctr">
              <a:defRPr/>
            </a:pPr>
            <a:r>
              <a:rPr lang="ru-RU" sz="800" dirty="0">
                <a:latin typeface="Arial" pitchFamily="34" charset="0"/>
                <a:cs typeface="Arial" pitchFamily="34" charset="0"/>
              </a:rPr>
              <a:t>Промышленные предприятия;</a:t>
            </a:r>
          </a:p>
          <a:p>
            <a:pPr algn="ctr">
              <a:defRPr/>
            </a:pPr>
            <a:r>
              <a:rPr lang="ru-RU" sz="800" dirty="0">
                <a:latin typeface="Arial" pitchFamily="34" charset="0"/>
                <a:cs typeface="Arial" pitchFamily="34" charset="0"/>
              </a:rPr>
              <a:t>Физические лица.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7338625" y="987574"/>
            <a:ext cx="1553854" cy="148571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kern="120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Предварительная оценка</a:t>
            </a:r>
            <a:r>
              <a:rPr lang="ru-RU" sz="1100" b="1" kern="1200" baseline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ЦИР</a:t>
            </a:r>
          </a:p>
          <a:p>
            <a:pPr algn="ctr">
              <a:defRPr/>
            </a:pPr>
            <a:endParaRPr lang="ru-RU" sz="1100" b="1" kern="1200" baseline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algn="ctr">
              <a:defRPr/>
            </a:pPr>
            <a:endParaRPr lang="ru-RU" sz="1100" b="1" kern="1200" baseline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120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Определение потенциального функционального заказчика</a:t>
            </a:r>
            <a:endParaRPr lang="ru-RU" sz="900"/>
          </a:p>
          <a:p>
            <a:pPr algn="ctr">
              <a:defRPr/>
            </a:pPr>
            <a:endParaRPr lang="ru-RU" sz="9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2527548" y="1177274"/>
            <a:ext cx="2222641" cy="1278229"/>
            <a:chOff x="1963894" y="882229"/>
            <a:chExt cx="2095501" cy="1433945"/>
          </a:xfrm>
        </p:grpSpPr>
        <p:sp>
          <p:nvSpPr>
            <p:cNvPr id="33" name="Выноска со стрелкой вправо 32"/>
            <p:cNvSpPr/>
            <p:nvPr/>
          </p:nvSpPr>
          <p:spPr>
            <a:xfrm>
              <a:off x="1963894" y="882229"/>
              <a:ext cx="2095501" cy="1433945"/>
            </a:xfrm>
            <a:prstGeom prst="rightArrowCallout">
              <a:avLst>
                <a:gd name="adj1" fmla="val 17931"/>
                <a:gd name="adj2" fmla="val 25000"/>
                <a:gd name="adj3" fmla="val 25000"/>
                <a:gd name="adj4" fmla="val 6497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10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 bwMode="auto">
            <a:xfrm>
              <a:off x="2097528" y="1415132"/>
              <a:ext cx="1091046" cy="762500"/>
            </a:xfrm>
            <a:prstGeom prst="roundRect">
              <a:avLst>
                <a:gd name="adj" fmla="val 0"/>
              </a:avLst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0"/>
                </a:spcAft>
                <a:defRPr/>
              </a:pPr>
              <a:r>
                <a:rPr lang="ru-RU" sz="140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Единое окно</a:t>
              </a:r>
              <a:endParaRPr lang="en-US" sz="140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spcAft>
                  <a:spcPts val="0"/>
                </a:spcAft>
                <a:defRPr/>
              </a:pPr>
              <a:r>
                <a:rPr lang="ru-RU" sz="140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инноваций</a:t>
              </a:r>
              <a:endParaRPr lang="ru-RU" sz="180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0491" y="923817"/>
              <a:ext cx="678120" cy="400705"/>
            </a:xfrm>
            <a:prstGeom prst="rect">
              <a:avLst/>
            </a:prstGeom>
          </p:spPr>
        </p:pic>
      </p:grpSp>
      <p:grpSp>
        <p:nvGrpSpPr>
          <p:cNvPr id="3" name="Группа 9"/>
          <p:cNvGrpSpPr/>
          <p:nvPr/>
        </p:nvGrpSpPr>
        <p:grpSpPr>
          <a:xfrm>
            <a:off x="4898168" y="1118536"/>
            <a:ext cx="1402023" cy="1381205"/>
            <a:chOff x="4223911" y="805186"/>
            <a:chExt cx="1445630" cy="1789050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4223911" y="805186"/>
              <a:ext cx="1445630" cy="1789050"/>
            </a:xfrm>
            <a:prstGeom prst="roundRect">
              <a:avLst/>
            </a:prstGeom>
            <a:ln w="38100" cmpd="dbl">
              <a:prstDash val="lg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bIns="36000" rtlCol="0" anchor="b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91440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100" b="1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Классификация заявок и экспресс-анализ  </a:t>
              </a:r>
              <a:r>
                <a:rPr lang="ru-RU" sz="1100" b="1" dirty="0" smtClean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предложений</a:t>
              </a:r>
              <a:endParaRPr lang="ru-RU" sz="1100" dirty="0"/>
            </a:p>
          </p:txBody>
        </p:sp>
        <p:sp>
          <p:nvSpPr>
            <p:cNvPr id="32" name="Скругленный прямоугольник 31"/>
            <p:cNvSpPr/>
            <p:nvPr/>
          </p:nvSpPr>
          <p:spPr bwMode="auto">
            <a:xfrm>
              <a:off x="4333084" y="915365"/>
              <a:ext cx="1187963" cy="466353"/>
            </a:xfrm>
            <a:prstGeom prst="roundRect">
              <a:avLst/>
            </a:prstGeom>
            <a:ln w="38100" cmpd="sng">
              <a:prstDash val="lgDash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0" tIns="0" rIns="0" bIns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b="1" kern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Реестр</a:t>
              </a:r>
              <a:r>
                <a:rPr lang="ru-RU" sz="1200" b="1" kern="1200" baseline="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 предложений</a:t>
              </a:r>
              <a:endParaRPr lang="ru-RU" sz="12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Нашивка 10"/>
          <p:cNvSpPr/>
          <p:nvPr/>
        </p:nvSpPr>
        <p:spPr>
          <a:xfrm rot="5400000">
            <a:off x="7976689" y="1327301"/>
            <a:ext cx="268095" cy="452740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1914836" y="1713681"/>
            <a:ext cx="476512" cy="232349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/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605239" y="2967882"/>
            <a:ext cx="1952507" cy="104557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0" rIns="36000" bIns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600"/>
              </a:spcAft>
              <a:defRPr/>
            </a:pPr>
            <a:r>
              <a:rPr lang="ru-RU" sz="1100" b="1" dirty="0" smtClean="0"/>
              <a:t>Научно-техническая экспертиза;</a:t>
            </a:r>
            <a:br>
              <a:rPr lang="ru-RU" sz="1100" b="1" dirty="0" smtClean="0"/>
            </a:br>
            <a:r>
              <a:rPr lang="ru-RU" sz="1000" b="1" dirty="0" smtClean="0"/>
              <a:t>Экспертное </a:t>
            </a:r>
            <a:r>
              <a:rPr lang="ru-RU" sz="1000" b="1" dirty="0"/>
              <a:t>заключение профильного </a:t>
            </a:r>
            <a:r>
              <a:rPr lang="ru-RU" sz="1000" b="1" dirty="0" smtClean="0"/>
              <a:t>подразделения </a:t>
            </a:r>
            <a:r>
              <a:rPr lang="ru-RU" sz="1000" b="1" dirty="0"/>
              <a:t>(функционального заказчика)</a:t>
            </a:r>
          </a:p>
        </p:txBody>
      </p:sp>
      <p:cxnSp>
        <p:nvCxnSpPr>
          <p:cNvPr id="14" name="Соединительная линия уступом 13"/>
          <p:cNvCxnSpPr>
            <a:stCxn id="8" idx="2"/>
            <a:endCxn id="20" idx="0"/>
          </p:cNvCxnSpPr>
          <p:nvPr/>
        </p:nvCxnSpPr>
        <p:spPr>
          <a:xfrm rot="5400000">
            <a:off x="4637368" y="-574180"/>
            <a:ext cx="430720" cy="652564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629010" y="4412027"/>
            <a:ext cx="1869309" cy="39197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ysClr val="windowText" lastClr="000000"/>
                </a:solidFill>
              </a:rPr>
              <a:t>Решение  </a:t>
            </a:r>
            <a:r>
              <a:rPr lang="ru-RU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ЦЗ-С</a:t>
            </a:r>
          </a:p>
          <a:p>
            <a:pPr algn="ctr">
              <a:lnSpc>
                <a:spcPts val="1400"/>
              </a:lnSpc>
            </a:pPr>
            <a:r>
              <a:rPr lang="ru-RU" sz="1400" b="1" dirty="0">
                <a:solidFill>
                  <a:sysClr val="windowText" lastClr="000000"/>
                </a:solidFill>
              </a:rPr>
              <a:t>о внедрении </a:t>
            </a: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4158707" y="3638156"/>
            <a:ext cx="1493413" cy="517770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000" b="1" dirty="0">
                <a:latin typeface="Arial" pitchFamily="34" charset="0"/>
                <a:cs typeface="Arial" pitchFamily="34" charset="0"/>
              </a:rPr>
              <a:t>План закупок инновационной продукции</a:t>
            </a: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4158707" y="3219822"/>
            <a:ext cx="1493413" cy="255007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000" b="1">
                <a:latin typeface="Arial" pitchFamily="34" charset="0"/>
                <a:cs typeface="Arial" pitchFamily="34" charset="0"/>
              </a:rPr>
              <a:t>План НТР</a:t>
            </a: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4139952" y="4227934"/>
            <a:ext cx="1493413" cy="411517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000" b="1" dirty="0">
                <a:latin typeface="Arial" pitchFamily="34" charset="0"/>
                <a:cs typeface="Arial" pitchFamily="34" charset="0"/>
              </a:rPr>
              <a:t>Инвестиционный проект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7544" y="2904004"/>
            <a:ext cx="2244718" cy="1972002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1" name="TextBox 113"/>
          <p:cNvSpPr txBox="1"/>
          <p:nvPr/>
        </p:nvSpPr>
        <p:spPr>
          <a:xfrm>
            <a:off x="7186537" y="3507854"/>
            <a:ext cx="1617646" cy="10081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Внедрение</a:t>
            </a:r>
            <a:r>
              <a:rPr lang="ru-RU" b="1" baseline="0" dirty="0">
                <a:latin typeface="Verdana" pitchFamily="34" charset="0"/>
                <a:ea typeface="Verdana" pitchFamily="34" charset="0"/>
                <a:cs typeface="Verdana" pitchFamily="34" charset="0"/>
              </a:rPr>
              <a:t> и тиражирование</a:t>
            </a:r>
            <a:endParaRPr 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650119" y="4083918"/>
            <a:ext cx="1833649" cy="25022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0" rIns="36000" bIns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600"/>
              </a:spcAft>
              <a:defRPr/>
            </a:pPr>
            <a:r>
              <a:rPr lang="ru-RU" sz="1100" b="1"/>
              <a:t>Заключение ЦТЕХ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79912" y="3003798"/>
            <a:ext cx="5184576" cy="1822995"/>
          </a:xfrm>
          <a:prstGeom prst="roundRect">
            <a:avLst/>
          </a:prstGeom>
          <a:noFill/>
          <a:ln>
            <a:solidFill>
              <a:srgbClr val="92D05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24" name="Прямая со стрелкой 23"/>
          <p:cNvCxnSpPr>
            <a:stCxn id="25" idx="2"/>
          </p:cNvCxnSpPr>
          <p:nvPr/>
        </p:nvCxnSpPr>
        <p:spPr>
          <a:xfrm>
            <a:off x="4800494" y="987942"/>
            <a:ext cx="419578" cy="2876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57"/>
          <p:cNvSpPr txBox="1"/>
          <p:nvPr/>
        </p:nvSpPr>
        <p:spPr>
          <a:xfrm>
            <a:off x="3995935" y="699543"/>
            <a:ext cx="1609118" cy="2883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i="1" u="sng" dirty="0">
                <a:latin typeface="Verdana" pitchFamily="34" charset="0"/>
              </a:rPr>
              <a:t>Создан 07.2016</a:t>
            </a:r>
          </a:p>
        </p:txBody>
      </p:sp>
      <p:sp>
        <p:nvSpPr>
          <p:cNvPr id="27" name="Прямоугольник с двумя вырезанными противолежащими углами 26"/>
          <p:cNvSpPr/>
          <p:nvPr/>
        </p:nvSpPr>
        <p:spPr bwMode="auto">
          <a:xfrm>
            <a:off x="1907704" y="483518"/>
            <a:ext cx="1138307" cy="504056"/>
          </a:xfrm>
          <a:prstGeom prst="snip2DiagRect">
            <a:avLst/>
          </a:prstGeom>
          <a:ln>
            <a:solidFill>
              <a:srgbClr val="0070C0"/>
            </a:solidFill>
            <a:prstDash val="lgDash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0" tIns="0" rIns="0" bIns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900" dirty="0">
                <a:latin typeface="Arial" pitchFamily="34" charset="0"/>
                <a:cs typeface="Arial" pitchFamily="34" charset="0"/>
              </a:rPr>
              <a:t>Рекомендации по доработке или обоснование отказа</a:t>
            </a:r>
          </a:p>
        </p:txBody>
      </p:sp>
      <p:cxnSp>
        <p:nvCxnSpPr>
          <p:cNvPr id="28" name="Shape 150"/>
          <p:cNvCxnSpPr>
            <a:stCxn id="27" idx="1"/>
            <a:endCxn id="7" idx="0"/>
          </p:cNvCxnSpPr>
          <p:nvPr/>
        </p:nvCxnSpPr>
        <p:spPr>
          <a:xfrm rot="5400000">
            <a:off x="1687042" y="473340"/>
            <a:ext cx="275583" cy="1304050"/>
          </a:xfrm>
          <a:prstGeom prst="bentConnector3">
            <a:avLst>
              <a:gd name="adj1" fmla="val 50000"/>
            </a:avLst>
          </a:prstGeom>
          <a:ln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5649757" y="771550"/>
            <a:ext cx="2363" cy="28803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трелка вправо 29"/>
          <p:cNvSpPr/>
          <p:nvPr/>
        </p:nvSpPr>
        <p:spPr>
          <a:xfrm>
            <a:off x="5868144" y="4299942"/>
            <a:ext cx="1152128" cy="20848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/>
          </a:p>
        </p:txBody>
      </p:sp>
      <p:sp>
        <p:nvSpPr>
          <p:cNvPr id="39" name="Стрелка вправо 38"/>
          <p:cNvSpPr/>
          <p:nvPr/>
        </p:nvSpPr>
        <p:spPr>
          <a:xfrm>
            <a:off x="3015885" y="3723878"/>
            <a:ext cx="475995" cy="35165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/>
          </a:p>
        </p:txBody>
      </p:sp>
      <p:sp>
        <p:nvSpPr>
          <p:cNvPr id="40" name="Стрелка вправо 39"/>
          <p:cNvSpPr/>
          <p:nvPr/>
        </p:nvSpPr>
        <p:spPr>
          <a:xfrm>
            <a:off x="3015885" y="4299942"/>
            <a:ext cx="475995" cy="35165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/>
          </a:p>
        </p:txBody>
      </p:sp>
      <p:sp>
        <p:nvSpPr>
          <p:cNvPr id="15" name="Стрелка вправо 14"/>
          <p:cNvSpPr/>
          <p:nvPr/>
        </p:nvSpPr>
        <p:spPr>
          <a:xfrm>
            <a:off x="3015885" y="3147814"/>
            <a:ext cx="475995" cy="35165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/>
          </a:p>
        </p:txBody>
      </p:sp>
      <p:grpSp>
        <p:nvGrpSpPr>
          <p:cNvPr id="4" name="Группа 52"/>
          <p:cNvGrpSpPr/>
          <p:nvPr/>
        </p:nvGrpSpPr>
        <p:grpSpPr>
          <a:xfrm>
            <a:off x="3923928" y="3347325"/>
            <a:ext cx="234780" cy="1086367"/>
            <a:chOff x="3923928" y="3347325"/>
            <a:chExt cx="234780" cy="1086367"/>
          </a:xfrm>
        </p:grpSpPr>
        <p:cxnSp>
          <p:nvCxnSpPr>
            <p:cNvPr id="42" name="Соединительная линия уступом 41"/>
            <p:cNvCxnSpPr>
              <a:stCxn id="18" idx="1"/>
              <a:endCxn id="19" idx="1"/>
            </p:cNvCxnSpPr>
            <p:nvPr/>
          </p:nvCxnSpPr>
          <p:spPr>
            <a:xfrm rot="10800000" flipV="1">
              <a:off x="4139953" y="3347325"/>
              <a:ext cx="18755" cy="1086367"/>
            </a:xfrm>
            <a:prstGeom prst="bentConnector3">
              <a:avLst>
                <a:gd name="adj1" fmla="val 1318875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>
            <a:xfrm>
              <a:off x="3923928" y="3867894"/>
              <a:ext cx="21602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Соединительная линия уступом 56"/>
          <p:cNvCxnSpPr>
            <a:stCxn id="18" idx="3"/>
            <a:endCxn id="27" idx="0"/>
          </p:cNvCxnSpPr>
          <p:nvPr/>
        </p:nvCxnSpPr>
        <p:spPr>
          <a:xfrm flipH="1" flipV="1">
            <a:off x="3046011" y="735546"/>
            <a:ext cx="2606109" cy="2611780"/>
          </a:xfrm>
          <a:prstGeom prst="bentConnector3">
            <a:avLst>
              <a:gd name="adj1" fmla="val -130544"/>
            </a:avLst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Стрелка вправо 66"/>
          <p:cNvSpPr/>
          <p:nvPr/>
        </p:nvSpPr>
        <p:spPr>
          <a:xfrm>
            <a:off x="5868144" y="3867894"/>
            <a:ext cx="720080" cy="20848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/>
          </a:p>
        </p:txBody>
      </p:sp>
      <p:cxnSp>
        <p:nvCxnSpPr>
          <p:cNvPr id="55" name="Соединительная линия уступом 54"/>
          <p:cNvCxnSpPr>
            <a:stCxn id="13" idx="1"/>
            <a:endCxn id="27" idx="2"/>
          </p:cNvCxnSpPr>
          <p:nvPr/>
        </p:nvCxnSpPr>
        <p:spPr>
          <a:xfrm rot="10800000" flipH="1">
            <a:off x="605238" y="735547"/>
            <a:ext cx="1302465" cy="2755123"/>
          </a:xfrm>
          <a:prstGeom prst="bentConnector3">
            <a:avLst>
              <a:gd name="adj1" fmla="val -17551"/>
            </a:avLst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Скругленный прямоугольник 68"/>
          <p:cNvSpPr/>
          <p:nvPr/>
        </p:nvSpPr>
        <p:spPr>
          <a:xfrm>
            <a:off x="3647515" y="2571750"/>
            <a:ext cx="1500550" cy="216024"/>
          </a:xfrm>
          <a:prstGeom prst="roundRect">
            <a:avLst/>
          </a:prstGeom>
          <a:solidFill>
            <a:srgbClr val="92D05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</a:pPr>
            <a:r>
              <a:rPr lang="ru-RU" sz="800" b="1">
                <a:solidFill>
                  <a:sysClr val="windowText" lastClr="000000"/>
                </a:solidFill>
              </a:rPr>
              <a:t>Положительное заключение</a:t>
            </a:r>
          </a:p>
        </p:txBody>
      </p:sp>
      <p:sp>
        <p:nvSpPr>
          <p:cNvPr id="48" name="Стрелка вправо 47"/>
          <p:cNvSpPr/>
          <p:nvPr/>
        </p:nvSpPr>
        <p:spPr>
          <a:xfrm>
            <a:off x="6516216" y="1563638"/>
            <a:ext cx="648072" cy="432048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1115616" y="51471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7" descr="ОАО 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005"/>
            <a:ext cx="990600" cy="571501"/>
          </a:xfrm>
          <a:prstGeom prst="rect">
            <a:avLst/>
          </a:prstGeom>
          <a:noFill/>
        </p:spPr>
      </p:pic>
      <p:sp>
        <p:nvSpPr>
          <p:cNvPr id="49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4869657"/>
            <a:ext cx="2133600" cy="273844"/>
          </a:xfrm>
        </p:spPr>
        <p:txBody>
          <a:bodyPr/>
          <a:lstStyle/>
          <a:p>
            <a:fld id="{2215CA0C-53F4-4FF8-A04E-132DFE1BF033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7</a:t>
            </a:fld>
            <a:endParaRPr lang="ru-RU" b="1" dirty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259632" y="0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Портфель интеллектуальной собственности ОАО «РЖД» </a:t>
            </a:r>
            <a:b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</a:br>
            <a: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по состоянию на конец </a:t>
            </a:r>
            <a:r>
              <a:rPr lang="en-US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I </a:t>
            </a:r>
            <a: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квартала 2017 г.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721990"/>
          <a:ext cx="6084168" cy="4154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5292080" y="649982"/>
          <a:ext cx="3528392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5364088" y="2378174"/>
          <a:ext cx="360040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96136" y="1600513"/>
            <a:ext cx="118762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528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</a:t>
            </a:r>
            <a:endPara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04656" y="3616737"/>
            <a:ext cx="118762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710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</a:t>
            </a:r>
            <a:endPara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Номер слайда 15"/>
          <p:cNvSpPr>
            <a:spLocks noGrp="1"/>
          </p:cNvSpPr>
          <p:nvPr>
            <p:ph type="sldNum" sz="quarter" idx="12"/>
          </p:nvPr>
        </p:nvSpPr>
        <p:spPr bwMode="auto">
          <a:xfrm>
            <a:off x="8676456" y="4936278"/>
            <a:ext cx="464743" cy="207222"/>
          </a:xfrm>
          <a:solidFill>
            <a:schemeClr val="bg1"/>
          </a:solidFill>
          <a:ln>
            <a:miter lim="800000"/>
            <a:headEnd/>
            <a:tailEnd/>
          </a:ln>
        </p:spPr>
        <p:txBody>
          <a:bodyPr/>
          <a:lstStyle/>
          <a:p>
            <a:fld id="{025899DA-5A50-4035-8265-E1C243D50BE2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8</a:t>
            </a:fld>
            <a:endParaRPr lang="ru-RU" b="1" dirty="0" smtClean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  <p:pic>
        <p:nvPicPr>
          <p:cNvPr id="14" name="Picture 7" descr="ОАО 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005"/>
            <a:ext cx="990600" cy="571501"/>
          </a:xfrm>
          <a:prstGeom prst="rect">
            <a:avLst/>
          </a:prstGeom>
          <a:noFill/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1115616" y="51471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51520" y="415592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Всего: 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2771 объект</a:t>
            </a:r>
            <a:endParaRPr lang="ru-RU" sz="1400" u="sng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30" y="267495"/>
            <a:ext cx="596387" cy="26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07704" y="-2053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42760"/>
            <a:ext cx="7776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tabLst>
                <a:tab pos="0" algn="l"/>
              </a:tabLst>
            </a:pPr>
            <a:r>
              <a:rPr lang="ru-RU" altLang="ja-JP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Информационная основа научно-технической и </a:t>
            </a:r>
          </a:p>
          <a:p>
            <a:pPr lvl="0">
              <a:spcAft>
                <a:spcPts val="0"/>
              </a:spcAft>
              <a:tabLst>
                <a:tab pos="0" algn="l"/>
              </a:tabLst>
            </a:pPr>
            <a:r>
              <a:rPr lang="ru-RU" altLang="ja-JP" sz="1600" i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sym typeface="GillSans-Normal"/>
              </a:rPr>
              <a:t>инновационной политики ОАО «РЖД»</a:t>
            </a:r>
          </a:p>
        </p:txBody>
      </p:sp>
      <p:pic>
        <p:nvPicPr>
          <p:cNvPr id="10" name="Picture 7" descr="ОАО 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005"/>
            <a:ext cx="990600" cy="571501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115616" y="51471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498" y="4979372"/>
            <a:ext cx="760788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0" hangingPunct="0">
              <a:buClr>
                <a:srgbClr val="A50021"/>
              </a:buClr>
              <a:tabLst>
                <a:tab pos="0" algn="l"/>
                <a:tab pos="423863" algn="l"/>
                <a:tab pos="850900" algn="l"/>
                <a:tab pos="1277938" algn="l"/>
                <a:tab pos="1704975" algn="l"/>
                <a:tab pos="2132013" algn="l"/>
                <a:tab pos="2559050" algn="l"/>
                <a:tab pos="2986088" algn="l"/>
                <a:tab pos="3413125" algn="l"/>
                <a:tab pos="3838575" algn="l"/>
                <a:tab pos="4265613" algn="l"/>
                <a:tab pos="4692650" algn="l"/>
                <a:tab pos="5119688" algn="l"/>
                <a:tab pos="5546725" algn="l"/>
                <a:tab pos="5973763" algn="l"/>
                <a:tab pos="6400800" algn="l"/>
                <a:tab pos="6827838" algn="l"/>
                <a:tab pos="7253288" algn="l"/>
                <a:tab pos="7680325" algn="l"/>
                <a:tab pos="8107363" algn="l"/>
                <a:tab pos="8534400" algn="l"/>
              </a:tabLst>
              <a:defRPr/>
            </a:pPr>
            <a:r>
              <a:rPr lang="ru-RU" altLang="ja-JP" sz="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sym typeface="GillSans-Normal"/>
              </a:rPr>
              <a:t>© Все права на предоставленные материалы принадлежат ОАО «РЖД». При использовании ссылка на правообладателя и источник заимствования обязательна.  </a:t>
            </a:r>
            <a:endParaRPr lang="ru-RU" altLang="ru-RU" sz="600" dirty="0" smtClean="0">
              <a:solidFill>
                <a:schemeClr val="tx2"/>
              </a:solidFill>
              <a:latin typeface="Arial" pitchFamily="34" charset="0"/>
              <a:cs typeface="Arial" pitchFamily="34" charset="0"/>
              <a:sym typeface="GillSans-Normal"/>
            </a:endParaRPr>
          </a:p>
        </p:txBody>
      </p:sp>
      <p:sp>
        <p:nvSpPr>
          <p:cNvPr id="13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4869657"/>
            <a:ext cx="2133600" cy="273844"/>
          </a:xfrm>
        </p:spPr>
        <p:txBody>
          <a:bodyPr/>
          <a:lstStyle/>
          <a:p>
            <a:fld id="{2215CA0C-53F4-4FF8-A04E-132DFE1BF033}" type="slidenum">
              <a:rPr lang="ru-RU" b="1" smtClean="0">
                <a:solidFill>
                  <a:srgbClr val="0C5A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/>
              <a:t>9</a:t>
            </a:fld>
            <a:endParaRPr lang="ru-RU" b="1" dirty="0">
              <a:solidFill>
                <a:srgbClr val="0C5A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5536" y="699542"/>
            <a:ext cx="8352928" cy="30963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3059832" y="1563638"/>
            <a:ext cx="2952328" cy="64807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Карта компетенций</a:t>
            </a:r>
          </a:p>
          <a:p>
            <a:pPr algn="ctr">
              <a:spcAft>
                <a:spcPts val="60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(экспертная основа)</a:t>
            </a:r>
          </a:p>
          <a:p>
            <a:pPr algn="ctr">
              <a:spcAft>
                <a:spcPts val="600"/>
              </a:spcAft>
              <a:defRPr/>
            </a:pP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 rot="5400000">
            <a:off x="4294289" y="-1038970"/>
            <a:ext cx="555423" cy="432048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Карта базовых  технологий </a:t>
            </a:r>
            <a:r>
              <a:rPr lang="ru-RU" sz="1600" b="1" dirty="0" smtClean="0">
                <a:solidFill>
                  <a:schemeClr val="tx1"/>
                </a:solidFill>
              </a:rPr>
              <a:t>(технологическая основа)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3563888" y="2715766"/>
            <a:ext cx="2016224" cy="720080"/>
          </a:xfrm>
          <a:prstGeom prst="roundRec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000"/>
              </a:lnSpc>
              <a:defRPr/>
            </a:pPr>
            <a:r>
              <a:rPr lang="ru-RU" sz="2000" b="1" dirty="0" smtClean="0">
                <a:solidFill>
                  <a:schemeClr val="lt1"/>
                </a:solidFill>
              </a:rPr>
              <a:t>КАРТА</a:t>
            </a:r>
            <a:r>
              <a:rPr lang="ru-RU" sz="1200" b="1" dirty="0" smtClean="0">
                <a:solidFill>
                  <a:schemeClr val="lt1"/>
                </a:solidFill>
              </a:rPr>
              <a:t> </a:t>
            </a:r>
            <a:r>
              <a:rPr lang="ru-RU" sz="2000" b="1" dirty="0" smtClean="0">
                <a:solidFill>
                  <a:schemeClr val="lt1"/>
                </a:solidFill>
              </a:rPr>
              <a:t>ПОТРЕБНОСТЕЙ</a:t>
            </a:r>
            <a:endParaRPr lang="ru-RU" sz="2000" b="1" dirty="0">
              <a:solidFill>
                <a:schemeClr val="lt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539552" y="2355726"/>
            <a:ext cx="2880320" cy="1296144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Карта научно-технических документов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(оформленные компетенции и технологии, нормативная основа)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1" name="Правая фигурная скобка 20"/>
          <p:cNvSpPr/>
          <p:nvPr/>
        </p:nvSpPr>
        <p:spPr>
          <a:xfrm rot="5400000">
            <a:off x="4468490" y="751688"/>
            <a:ext cx="351039" cy="6480720"/>
          </a:xfrm>
          <a:prstGeom prst="righ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 rot="5400000">
            <a:off x="4366298" y="1717975"/>
            <a:ext cx="627430" cy="568863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Запрос на недостающие компетенции и продукты</a:t>
            </a: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5724128" y="2355726"/>
            <a:ext cx="2880320" cy="1296144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Патентный Ландшафт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(основа в области интеллектуальной собственности)</a:t>
            </a:r>
          </a:p>
        </p:txBody>
      </p:sp>
    </p:spTree>
    <p:extLst>
      <p:ext uri="{BB962C8B-B14F-4D97-AF65-F5344CB8AC3E}">
        <p14:creationId xmlns="" xmlns:p14="http://schemas.microsoft.com/office/powerpoint/2010/main" val="25476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</TotalTime>
  <Words>1809</Words>
  <Application>Microsoft Office PowerPoint</Application>
  <PresentationFormat>Экран (16:9)</PresentationFormat>
  <Paragraphs>367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Об инновационной деятельности   ОАО «РЖД»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Чернуха Алексей Викторович</dc:creator>
  <cp:lastModifiedBy> </cp:lastModifiedBy>
  <cp:revision>165</cp:revision>
  <dcterms:created xsi:type="dcterms:W3CDTF">2017-03-02T05:33:07Z</dcterms:created>
  <dcterms:modified xsi:type="dcterms:W3CDTF">2017-07-25T17:41:37Z</dcterms:modified>
</cp:coreProperties>
</file>