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3"/>
  </p:notesMasterIdLst>
  <p:handoutMasterIdLst>
    <p:handoutMasterId r:id="rId34"/>
  </p:handoutMasterIdLst>
  <p:sldIdLst>
    <p:sldId id="749" r:id="rId2"/>
    <p:sldId id="934" r:id="rId3"/>
    <p:sldId id="936" r:id="rId4"/>
    <p:sldId id="907" r:id="rId5"/>
    <p:sldId id="906" r:id="rId6"/>
    <p:sldId id="909" r:id="rId7"/>
    <p:sldId id="910" r:id="rId8"/>
    <p:sldId id="908" r:id="rId9"/>
    <p:sldId id="911" r:id="rId10"/>
    <p:sldId id="912" r:id="rId11"/>
    <p:sldId id="913" r:id="rId12"/>
    <p:sldId id="914" r:id="rId13"/>
    <p:sldId id="915" r:id="rId14"/>
    <p:sldId id="916" r:id="rId15"/>
    <p:sldId id="917" r:id="rId16"/>
    <p:sldId id="918" r:id="rId17"/>
    <p:sldId id="919" r:id="rId18"/>
    <p:sldId id="920" r:id="rId19"/>
    <p:sldId id="922" r:id="rId20"/>
    <p:sldId id="923" r:id="rId21"/>
    <p:sldId id="924" r:id="rId22"/>
    <p:sldId id="925" r:id="rId23"/>
    <p:sldId id="926" r:id="rId24"/>
    <p:sldId id="927" r:id="rId25"/>
    <p:sldId id="933" r:id="rId26"/>
    <p:sldId id="932" r:id="rId27"/>
    <p:sldId id="930" r:id="rId28"/>
    <p:sldId id="931" r:id="rId29"/>
    <p:sldId id="878" r:id="rId30"/>
    <p:sldId id="935" r:id="rId31"/>
    <p:sldId id="901" r:id="rId32"/>
  </p:sldIdLst>
  <p:sldSz cx="9144000" cy="5143500" type="screen16x9"/>
  <p:notesSz cx="6797675" cy="9926638"/>
  <p:defaultTextStyle>
    <a:defPPr>
      <a:defRPr lang="ru-RU"/>
    </a:defPPr>
    <a:lvl1pPr algn="l" defTabSz="685800" rtl="0" eaLnBrk="0" fontAlgn="base" hangingPunct="0">
      <a:spcBef>
        <a:spcPct val="0"/>
      </a:spcBef>
      <a:spcAft>
        <a:spcPct val="0"/>
      </a:spcAft>
      <a:defRPr sz="1400"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342900" indent="114300" algn="l" defTabSz="685800" rtl="0" eaLnBrk="0" fontAlgn="base" hangingPunct="0">
      <a:spcBef>
        <a:spcPct val="0"/>
      </a:spcBef>
      <a:spcAft>
        <a:spcPct val="0"/>
      </a:spcAft>
      <a:defRPr sz="1400"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685800" indent="228600" algn="l" defTabSz="685800" rtl="0" eaLnBrk="0" fontAlgn="base" hangingPunct="0">
      <a:spcBef>
        <a:spcPct val="0"/>
      </a:spcBef>
      <a:spcAft>
        <a:spcPct val="0"/>
      </a:spcAft>
      <a:defRPr sz="1400"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028700" indent="342900" algn="l" defTabSz="685800" rtl="0" eaLnBrk="0" fontAlgn="base" hangingPunct="0">
      <a:spcBef>
        <a:spcPct val="0"/>
      </a:spcBef>
      <a:spcAft>
        <a:spcPct val="0"/>
      </a:spcAft>
      <a:defRPr sz="1400"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371600" indent="457200" algn="l" defTabSz="685800" rtl="0" eaLnBrk="0" fontAlgn="base" hangingPunct="0">
      <a:spcBef>
        <a:spcPct val="0"/>
      </a:spcBef>
      <a:spcAft>
        <a:spcPct val="0"/>
      </a:spcAft>
      <a:defRPr sz="1400"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sz="1400" kern="1200">
        <a:solidFill>
          <a:schemeClr val="tx1"/>
        </a:solidFill>
        <a:latin typeface="Calibri" pitchFamily="34" charset="0"/>
        <a:ea typeface="+mn-ea"/>
        <a:cs typeface="+mn-cs"/>
      </a:defRPr>
    </a:lvl6pPr>
    <a:lvl7pPr marL="2743200" algn="l" defTabSz="914400" rtl="0" eaLnBrk="1" latinLnBrk="0" hangingPunct="1">
      <a:defRPr sz="1400" kern="1200">
        <a:solidFill>
          <a:schemeClr val="tx1"/>
        </a:solidFill>
        <a:latin typeface="Calibri" pitchFamily="34" charset="0"/>
        <a:ea typeface="+mn-ea"/>
        <a:cs typeface="+mn-cs"/>
      </a:defRPr>
    </a:lvl7pPr>
    <a:lvl8pPr marL="3200400" algn="l" defTabSz="914400" rtl="0" eaLnBrk="1" latinLnBrk="0" hangingPunct="1">
      <a:defRPr sz="1400" kern="1200">
        <a:solidFill>
          <a:schemeClr val="tx1"/>
        </a:solidFill>
        <a:latin typeface="Calibri" pitchFamily="34" charset="0"/>
        <a:ea typeface="+mn-ea"/>
        <a:cs typeface="+mn-cs"/>
      </a:defRPr>
    </a:lvl8pPr>
    <a:lvl9pPr marL="3657600" algn="l" defTabSz="914400" rtl="0" eaLnBrk="1" latinLnBrk="0" hangingPunct="1">
      <a:defRPr sz="1400" kern="1200">
        <a:solidFill>
          <a:schemeClr val="tx1"/>
        </a:solidFill>
        <a:latin typeface="Calibri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orient="horz" pos="1620">
          <p15:clr>
            <a:srgbClr val="A4A3A4"/>
          </p15:clr>
        </p15:guide>
        <p15:guide id="3" pos="3840">
          <p15:clr>
            <a:srgbClr val="A4A3A4"/>
          </p15:clr>
        </p15:guide>
        <p15:guide id="4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BC4744"/>
    <a:srgbClr val="2F3B19"/>
    <a:srgbClr val="1C230F"/>
    <a:srgbClr val="005828"/>
    <a:srgbClr val="990000"/>
    <a:srgbClr val="4F7921"/>
    <a:srgbClr val="70AC2E"/>
    <a:srgbClr val="FF3737"/>
    <a:srgbClr val="FF0101"/>
    <a:srgbClr val="8EB149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Светлый стиль 3 -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CF1AB2-1976-4502-BF36-3FF5EA218861}" styleName="Средний стиль 4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Стиль из темы 1 - акцент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A488322-F2BA-4B5B-9748-0D474271808F}" styleName="Средний стиль 3 - акцент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85BE263C-DBD7-4A20-BB59-AAB30ACAA65A}" styleName="Средний стиль 3 - акцент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75DCB02-9BB8-47FD-8907-85C794F793BA}" styleName="Стиль из темы 1 - акцент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1599" autoAdjust="0"/>
    <p:restoredTop sz="68159" autoAdjust="0"/>
  </p:normalViewPr>
  <p:slideViewPr>
    <p:cSldViewPr snapToGrid="0">
      <p:cViewPr varScale="1">
        <p:scale>
          <a:sx n="171" d="100"/>
          <a:sy n="171" d="100"/>
        </p:scale>
        <p:origin x="-108" y="-114"/>
      </p:cViewPr>
      <p:guideLst>
        <p:guide orient="horz" pos="2160"/>
        <p:guide orient="horz" pos="1620"/>
        <p:guide pos="3840"/>
        <p:guide pos="2880"/>
      </p:guideLst>
    </p:cSldViewPr>
  </p:slideViewPr>
  <p:outlineViewPr>
    <p:cViewPr>
      <p:scale>
        <a:sx n="33" d="100"/>
        <a:sy n="33" d="100"/>
      </p:scale>
      <p:origin x="48" y="0"/>
    </p:cViewPr>
  </p:outlin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C29EC9C-BDD3-4B26-A2B5-D0104E264DC2}" type="datetimeFigureOut">
              <a:rPr lang="ru-RU" smtClean="0"/>
              <a:pPr/>
              <a:t>24.12.2018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95C9622-78C5-4C03-A951-0A057DA0A27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87298210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63009974-3A46-4FFC-AEAF-48ABB57B8724}" type="datetimeFigureOut">
              <a:rPr lang="ru-RU"/>
              <a:pPr>
                <a:defRPr/>
              </a:pPr>
              <a:t>24.12.2018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8163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49688" y="9428163"/>
            <a:ext cx="2946400" cy="498475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95EFDD9F-CB59-4427-8039-FEB5E7808085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="" xmlns:p14="http://schemas.microsoft.com/office/powerpoint/2010/main" val="226235511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685800" rtl="0" eaLnBrk="0" fontAlgn="base" hangingPunct="0">
      <a:spcBef>
        <a:spcPct val="30000"/>
      </a:spcBef>
      <a:spcAft>
        <a:spcPct val="0"/>
      </a:spcAft>
      <a:defRPr sz="90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0" fontAlgn="base" hangingPunct="0">
      <a:spcBef>
        <a:spcPct val="30000"/>
      </a:spcBef>
      <a:spcAft>
        <a:spcPct val="0"/>
      </a:spcAft>
      <a:defRPr sz="90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0" fontAlgn="base" hangingPunct="0">
      <a:spcBef>
        <a:spcPct val="30000"/>
      </a:spcBef>
      <a:spcAft>
        <a:spcPct val="0"/>
      </a:spcAft>
      <a:defRPr sz="90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0" fontAlgn="base" hangingPunct="0">
      <a:spcBef>
        <a:spcPct val="30000"/>
      </a:spcBef>
      <a:spcAft>
        <a:spcPct val="0"/>
      </a:spcAft>
      <a:defRPr sz="90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0" fontAlgn="base" hangingPunct="0">
      <a:spcBef>
        <a:spcPct val="30000"/>
      </a:spcBef>
      <a:spcAft>
        <a:spcPct val="0"/>
      </a:spcAft>
      <a:defRPr sz="90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78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6979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97820"/>
            <a:ext cx="7772400" cy="110251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3F1C29-D560-450F-BA1C-0B1AA7603B56}" type="datetimeFigureOut">
              <a:rPr lang="ru-RU"/>
              <a:pPr>
                <a:defRPr/>
              </a:pPr>
              <a:t>24.12.2018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4BCAA8-4874-480E-8155-DAF6731BBCBC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="" xmlns:p14="http://schemas.microsoft.com/office/powerpoint/2010/main" val="2648724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9714B6-B2BB-4666-BEB3-679BFEFE6EF6}" type="datetimeFigureOut">
              <a:rPr lang="ru-RU"/>
              <a:pPr>
                <a:defRPr/>
              </a:pPr>
              <a:t>24.12.2018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337C16-ACF7-48E4-9ED9-7862AA51E953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="" xmlns:p14="http://schemas.microsoft.com/office/powerpoint/2010/main" val="12143656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5D0A9B-58FE-4A6D-B047-938B513400D5}" type="datetimeFigureOut">
              <a:rPr lang="ru-RU"/>
              <a:pPr>
                <a:defRPr/>
              </a:pPr>
              <a:t>24.12.2018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60C6DF-6B7A-4FB1-A118-7BF71E9CD8B9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="" xmlns:p14="http://schemas.microsoft.com/office/powerpoint/2010/main" val="31354831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ECE88E-8B9C-45FC-BC18-A4C760EFC8EB}" type="datetimeFigureOut">
              <a:rPr lang="ru-RU"/>
              <a:pPr>
                <a:defRPr/>
              </a:pPr>
              <a:t>24.12.2018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C29F34-4C0B-408F-BF72-674CC56D8772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="" xmlns:p14="http://schemas.microsoft.com/office/powerpoint/2010/main" val="21273497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3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DEF45A-024F-4776-8771-6CD9A820901B}" type="datetimeFigureOut">
              <a:rPr lang="ru-RU"/>
              <a:pPr>
                <a:defRPr/>
              </a:pPr>
              <a:t>24.12.2018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8A22CA-7C01-4C6D-9701-4A23BE0984C4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="" xmlns:p14="http://schemas.microsoft.com/office/powerpoint/2010/main" val="35856720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7E3FCE-4FF6-4784-A13F-A4DFDF9BADE4}" type="datetimeFigureOut">
              <a:rPr lang="ru-RU"/>
              <a:pPr>
                <a:defRPr/>
              </a:pPr>
              <a:t>24.12.2018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FEDC9A-8F74-4947-8909-0493AAE07BFC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="" xmlns:p14="http://schemas.microsoft.com/office/powerpoint/2010/main" val="17889439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40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40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1514D4-611F-4335-8E15-3E8304BCFF52}" type="datetimeFigureOut">
              <a:rPr lang="ru-RU"/>
              <a:pPr>
                <a:defRPr/>
              </a:pPr>
              <a:t>24.12.2018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58F23D-C9C0-4573-8530-99716C2DC99A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="" xmlns:p14="http://schemas.microsoft.com/office/powerpoint/2010/main" val="7620188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1AFCBC-9108-457A-B142-88B6D72E73B0}" type="datetimeFigureOut">
              <a:rPr lang="ru-RU"/>
              <a:pPr>
                <a:defRPr/>
              </a:pPr>
              <a:t>24.12.2018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3A8A8D-C6BE-4814-9827-DFFD064C99DF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="" xmlns:p14="http://schemas.microsoft.com/office/powerpoint/2010/main" val="14608271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68D738-4D87-43F9-9783-892C4DBFB9B0}" type="datetimeFigureOut">
              <a:rPr lang="ru-RU"/>
              <a:pPr>
                <a:defRPr/>
              </a:pPr>
              <a:t>24.12.2018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D325B8-B01C-4366-8C25-E651E9AC7836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="" xmlns:p14="http://schemas.microsoft.com/office/powerpoint/2010/main" val="36841523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04789"/>
            <a:ext cx="5111750" cy="438983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100"/>
            </a:lvl1pPr>
            <a:lvl2pPr marL="342900" indent="0">
              <a:buNone/>
              <a:defRPr sz="900"/>
            </a:lvl2pPr>
            <a:lvl3pPr marL="685800" indent="0">
              <a:buNone/>
              <a:defRPr sz="800"/>
            </a:lvl3pPr>
            <a:lvl4pPr marL="1028700" indent="0">
              <a:buNone/>
              <a:defRPr sz="700"/>
            </a:lvl4pPr>
            <a:lvl5pPr marL="1371600" indent="0">
              <a:buNone/>
              <a:defRPr sz="700"/>
            </a:lvl5pPr>
            <a:lvl6pPr marL="1714500" indent="0">
              <a:buNone/>
              <a:defRPr sz="700"/>
            </a:lvl6pPr>
            <a:lvl7pPr marL="2057400" indent="0">
              <a:buNone/>
              <a:defRPr sz="700"/>
            </a:lvl7pPr>
            <a:lvl8pPr marL="2400300" indent="0">
              <a:buNone/>
              <a:defRPr sz="700"/>
            </a:lvl8pPr>
            <a:lvl9pPr marL="2743200" indent="0">
              <a:buNone/>
              <a:defRPr sz="7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0EAB6B-68DB-46AE-949F-0EA763723475}" type="datetimeFigureOut">
              <a:rPr lang="ru-RU"/>
              <a:pPr>
                <a:defRPr/>
              </a:pPr>
              <a:t>24.12.2018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CA329F-84F9-40AE-A4A4-E442A0FCA3F7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="" xmlns:p14="http://schemas.microsoft.com/office/powerpoint/2010/main" val="36548677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 rtlCol="0">
            <a:normAutofit/>
          </a:bodyPr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100"/>
            </a:lvl1pPr>
            <a:lvl2pPr marL="342900" indent="0">
              <a:buNone/>
              <a:defRPr sz="900"/>
            </a:lvl2pPr>
            <a:lvl3pPr marL="685800" indent="0">
              <a:buNone/>
              <a:defRPr sz="800"/>
            </a:lvl3pPr>
            <a:lvl4pPr marL="1028700" indent="0">
              <a:buNone/>
              <a:defRPr sz="700"/>
            </a:lvl4pPr>
            <a:lvl5pPr marL="1371600" indent="0">
              <a:buNone/>
              <a:defRPr sz="700"/>
            </a:lvl5pPr>
            <a:lvl6pPr marL="1714500" indent="0">
              <a:buNone/>
              <a:defRPr sz="700"/>
            </a:lvl6pPr>
            <a:lvl7pPr marL="2057400" indent="0">
              <a:buNone/>
              <a:defRPr sz="700"/>
            </a:lvl7pPr>
            <a:lvl8pPr marL="2400300" indent="0">
              <a:buNone/>
              <a:defRPr sz="700"/>
            </a:lvl8pPr>
            <a:lvl9pPr marL="2743200" indent="0">
              <a:buNone/>
              <a:defRPr sz="7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EAEF6D-ECC3-476C-BA68-871416485C87}" type="datetimeFigureOut">
              <a:rPr lang="ru-RU"/>
              <a:pPr>
                <a:defRPr/>
              </a:pPr>
              <a:t>24.12.2018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9891A9-62D5-4CFE-B1CD-7E271F9F666D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="" xmlns:p14="http://schemas.microsoft.com/office/powerpoint/2010/main" val="24333284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06375"/>
            <a:ext cx="82296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68580" tIns="34290" rIns="68580" bIns="3429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200150"/>
            <a:ext cx="8229600" cy="339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6A2BC403-C9D2-4BBB-97AB-FF5FFF408011}" type="datetimeFigureOut">
              <a:rPr lang="ru-RU"/>
              <a:pPr>
                <a:defRPr/>
              </a:pPr>
              <a:t>24.12.2018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wrap="square" lIns="68580" tIns="34290" rIns="68580" bIns="3429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9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ED8C0C9E-13B0-42EF-9118-EAFC813F1CD1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685800" rtl="0" eaLnBrk="0" fontAlgn="base" hangingPunct="0">
        <a:spcBef>
          <a:spcPct val="0"/>
        </a:spcBef>
        <a:spcAft>
          <a:spcPct val="0"/>
        </a:spcAft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685800" rtl="0" eaLnBrk="0" fontAlgn="base" hangingPunct="0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anose="020F0502020204030204" pitchFamily="34" charset="0"/>
        </a:defRPr>
      </a:lvl2pPr>
      <a:lvl3pPr algn="ctr" defTabSz="685800" rtl="0" eaLnBrk="0" fontAlgn="base" hangingPunct="0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anose="020F0502020204030204" pitchFamily="34" charset="0"/>
        </a:defRPr>
      </a:lvl3pPr>
      <a:lvl4pPr algn="ctr" defTabSz="685800" rtl="0" eaLnBrk="0" fontAlgn="base" hangingPunct="0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anose="020F0502020204030204" pitchFamily="34" charset="0"/>
        </a:defRPr>
      </a:lvl4pPr>
      <a:lvl5pPr algn="ctr" defTabSz="685800" rtl="0" eaLnBrk="0" fontAlgn="base" hangingPunct="0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anose="020F0502020204030204" pitchFamily="34" charset="0"/>
        </a:defRPr>
      </a:lvl5pPr>
      <a:lvl6pPr marL="457200" algn="ctr" defTabSz="685800" rtl="0" fontAlgn="base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anose="020F0502020204030204" pitchFamily="34" charset="0"/>
        </a:defRPr>
      </a:lvl6pPr>
      <a:lvl7pPr marL="914400" algn="ctr" defTabSz="685800" rtl="0" fontAlgn="base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anose="020F0502020204030204" pitchFamily="34" charset="0"/>
        </a:defRPr>
      </a:lvl7pPr>
      <a:lvl8pPr marL="1371600" algn="ctr" defTabSz="685800" rtl="0" fontAlgn="base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anose="020F0502020204030204" pitchFamily="34" charset="0"/>
        </a:defRPr>
      </a:lvl8pPr>
      <a:lvl9pPr marL="1828800" algn="ctr" defTabSz="685800" rtl="0" fontAlgn="base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257175" indent="-257175" algn="l" defTabSz="6858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57213" indent="-214313" algn="l" defTabSz="6858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72285" y="1522070"/>
            <a:ext cx="6519827" cy="1266376"/>
          </a:xfrm>
        </p:spPr>
        <p:txBody>
          <a:bodyPr rtlCol="0">
            <a:normAutofit fontScale="90000"/>
          </a:bodyPr>
          <a:lstStyle/>
          <a:p>
            <a:pPr algn="l" fontAlgn="auto">
              <a:spcAft>
                <a:spcPts val="0"/>
              </a:spcAft>
              <a:defRPr/>
            </a:pPr>
            <a:r>
              <a:rPr lang="ru-RU" sz="4400" b="1" dirty="0" smtClean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u-RU" sz="4400" b="1" dirty="0" smtClean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4400" b="1" dirty="0" smtClean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 целевых показателях эффективности университета</a:t>
            </a:r>
            <a:r>
              <a:rPr lang="ru-RU" sz="36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/>
            </a:r>
            <a:br>
              <a:rPr lang="ru-RU" sz="36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</a:br>
            <a:r>
              <a:rPr lang="ru-RU" sz="36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/>
            </a:r>
            <a:br>
              <a:rPr lang="ru-RU" sz="36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</a:br>
            <a:r>
              <a:rPr lang="ru-RU" sz="2200" b="1" dirty="0" smtClean="0">
                <a:solidFill>
                  <a:srgbClr val="990000"/>
                </a:solidFill>
              </a:rPr>
              <a:t>по состоянию на 21 декабря 2018 г.</a:t>
            </a:r>
            <a:endParaRPr lang="ru-RU" sz="2200" b="1" dirty="0">
              <a:solidFill>
                <a:srgbClr val="990000"/>
              </a:solidFill>
            </a:endParaRPr>
          </a:p>
        </p:txBody>
      </p:sp>
      <p:cxnSp>
        <p:nvCxnSpPr>
          <p:cNvPr id="4" name="Прямая соединительная линия 3"/>
          <p:cNvCxnSpPr/>
          <p:nvPr/>
        </p:nvCxnSpPr>
        <p:spPr>
          <a:xfrm flipH="1">
            <a:off x="463552" y="3348161"/>
            <a:ext cx="8188153" cy="0"/>
          </a:xfrm>
          <a:prstGeom prst="line">
            <a:avLst/>
          </a:prstGeom>
          <a:ln w="254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Рисунок 5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8119264" y="250254"/>
            <a:ext cx="582621" cy="627028"/>
          </a:xfrm>
          <a:prstGeom prst="rect">
            <a:avLst/>
          </a:prstGeom>
        </p:spPr>
      </p:pic>
      <p:sp>
        <p:nvSpPr>
          <p:cNvPr id="7" name="Заголовок 1"/>
          <p:cNvSpPr txBox="1">
            <a:spLocks/>
          </p:cNvSpPr>
          <p:nvPr/>
        </p:nvSpPr>
        <p:spPr bwMode="auto">
          <a:xfrm>
            <a:off x="504433" y="3468030"/>
            <a:ext cx="4418830" cy="9590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68580" tIns="34290" rIns="68580" bIns="34290" numCol="1" rtlCol="0" anchor="ctr" anchorCtr="0" compatLnSpc="1">
            <a:prstTxWarp prst="textNoShape">
              <a:avLst/>
            </a:prstTxWarp>
            <a:noAutofit/>
          </a:bodyPr>
          <a:lstStyle>
            <a:lvl1pPr algn="ctr" defTabSz="685800" rtl="0" eaLnBrk="0" fontAlgn="base" hangingPunct="0">
              <a:spcBef>
                <a:spcPct val="0"/>
              </a:spcBef>
              <a:spcAft>
                <a:spcPct val="0"/>
              </a:spcAft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defTabSz="685800" rtl="0" eaLnBrk="0" fontAlgn="base" hangingPunct="0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algn="ctr" defTabSz="685800" rtl="0" eaLnBrk="0" fontAlgn="base" hangingPunct="0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algn="ctr" defTabSz="685800" rtl="0" eaLnBrk="0" fontAlgn="base" hangingPunct="0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algn="ctr" defTabSz="685800" rtl="0" eaLnBrk="0" fontAlgn="base" hangingPunct="0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457200" algn="ctr" defTabSz="685800" rtl="0" fontAlgn="base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914400" algn="ctr" defTabSz="685800" rtl="0" fontAlgn="base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1371600" algn="ctr" defTabSz="685800" rtl="0" fontAlgn="base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1828800" algn="ctr" defTabSz="685800" rtl="0" fontAlgn="base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l" fontAlgn="auto">
              <a:spcAft>
                <a:spcPts val="0"/>
              </a:spcAft>
              <a:defRPr/>
            </a:pPr>
            <a:endParaRPr lang="ru-RU" sz="1400" b="1" dirty="0" smtClean="0">
              <a:solidFill>
                <a:schemeClr val="tx1">
                  <a:lumMod val="50000"/>
                  <a:lumOff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l" fontAlgn="auto">
              <a:spcAft>
                <a:spcPts val="0"/>
              </a:spcAft>
              <a:defRPr/>
            </a:pPr>
            <a:r>
              <a:rPr lang="ru-RU" sz="1400" b="1" dirty="0" smtClean="0"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Директор по развитию,</a:t>
            </a:r>
          </a:p>
          <a:p>
            <a:pPr algn="l" fontAlgn="auto">
              <a:spcAft>
                <a:spcPts val="0"/>
              </a:spcAft>
              <a:defRPr/>
            </a:pPr>
            <a:r>
              <a:rPr lang="ru-RU" sz="1400" b="1" dirty="0" smtClean="0"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А.В. Артемьев</a:t>
            </a:r>
            <a:endParaRPr lang="ru-RU" sz="1400" b="1" dirty="0">
              <a:solidFill>
                <a:schemeClr val="tx1">
                  <a:lumMod val="50000"/>
                  <a:lumOff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="" xmlns:p14="http://schemas.microsoft.com/office/powerpoint/2010/main" val="27914599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Прямая соединительная линия 3"/>
          <p:cNvCxnSpPr/>
          <p:nvPr/>
        </p:nvCxnSpPr>
        <p:spPr>
          <a:xfrm flipH="1">
            <a:off x="898480" y="1199962"/>
            <a:ext cx="7344579" cy="145"/>
          </a:xfrm>
          <a:prstGeom prst="line">
            <a:avLst/>
          </a:prstGeom>
          <a:ln w="254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Прямоугольник 4"/>
          <p:cNvSpPr/>
          <p:nvPr/>
        </p:nvSpPr>
        <p:spPr>
          <a:xfrm>
            <a:off x="2316553" y="160137"/>
            <a:ext cx="6037468" cy="711887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defTabSz="914059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ru-RU" sz="2200" b="1" dirty="0" smtClean="0">
                <a:solidFill>
                  <a:srgbClr val="C0504D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</a:rPr>
              <a:t>4. Количество </a:t>
            </a:r>
            <a:r>
              <a:rPr lang="ru-RU" sz="2200" b="1" dirty="0">
                <a:solidFill>
                  <a:srgbClr val="C0504D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</a:rPr>
              <a:t>технологических платформ, разрабатываемых с участием </a:t>
            </a:r>
            <a:r>
              <a:rPr lang="ru-RU" sz="2200" b="1" dirty="0" smtClean="0">
                <a:solidFill>
                  <a:srgbClr val="C0504D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</a:rPr>
              <a:t>университета</a:t>
            </a:r>
            <a:endParaRPr lang="ru" sz="2200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/>
            </a:endParaRPr>
          </a:p>
        </p:txBody>
      </p:sp>
      <p:grpSp>
        <p:nvGrpSpPr>
          <p:cNvPr id="9" name="Группа 8"/>
          <p:cNvGrpSpPr/>
          <p:nvPr/>
        </p:nvGrpSpPr>
        <p:grpSpPr>
          <a:xfrm>
            <a:off x="6096" y="1"/>
            <a:ext cx="2194687" cy="667512"/>
            <a:chOff x="0" y="-12191"/>
            <a:chExt cx="2194687" cy="667512"/>
          </a:xfrm>
        </p:grpSpPr>
        <p:sp>
          <p:nvSpPr>
            <p:cNvPr id="6" name="object 12"/>
            <p:cNvSpPr/>
            <p:nvPr/>
          </p:nvSpPr>
          <p:spPr>
            <a:xfrm>
              <a:off x="0" y="-12191"/>
              <a:ext cx="2194687" cy="667512"/>
            </a:xfrm>
            <a:custGeom>
              <a:avLst/>
              <a:gdLst/>
              <a:ahLst/>
              <a:cxnLst/>
              <a:rect l="l" t="t" r="r" b="b"/>
              <a:pathLst>
                <a:path w="3599815" h="939165">
                  <a:moveTo>
                    <a:pt x="0" y="938783"/>
                  </a:moveTo>
                  <a:lnTo>
                    <a:pt x="3599688" y="938783"/>
                  </a:lnTo>
                  <a:lnTo>
                    <a:pt x="3599688" y="0"/>
                  </a:lnTo>
                  <a:lnTo>
                    <a:pt x="0" y="0"/>
                  </a:lnTo>
                  <a:lnTo>
                    <a:pt x="0" y="938783"/>
                  </a:lnTo>
                  <a:close/>
                </a:path>
              </a:pathLst>
            </a:custGeom>
            <a:solidFill>
              <a:srgbClr val="952A27"/>
            </a:solidFill>
          </p:spPr>
          <p:txBody>
            <a:bodyPr wrap="square" lIns="0" tIns="0" rIns="0" bIns="0" rtlCol="0"/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42671" y="36576"/>
              <a:ext cx="2152015" cy="6001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1100" b="1" dirty="0" smtClean="0">
                  <a:solidFill>
                    <a:prstClr val="white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НАУЧНО-ИССЛЕДОВАТЕЛЬСКАЯ ДЕЯТЕЛЬНОСТЬ</a:t>
              </a:r>
              <a:endParaRPr lang="ru-RU" sz="1100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13" name="object 7"/>
          <p:cNvSpPr/>
          <p:nvPr/>
        </p:nvSpPr>
        <p:spPr>
          <a:xfrm>
            <a:off x="3240558" y="1776375"/>
            <a:ext cx="990066" cy="2604732"/>
          </a:xfrm>
          <a:custGeom>
            <a:avLst/>
            <a:gdLst/>
            <a:ahLst/>
            <a:cxnLst/>
            <a:rect l="l" t="t" r="r" b="b"/>
            <a:pathLst>
              <a:path w="2197734" h="2405379">
                <a:moveTo>
                  <a:pt x="0" y="2404872"/>
                </a:moveTo>
                <a:lnTo>
                  <a:pt x="2197607" y="2404872"/>
                </a:lnTo>
                <a:lnTo>
                  <a:pt x="2197607" y="0"/>
                </a:lnTo>
                <a:lnTo>
                  <a:pt x="0" y="0"/>
                </a:lnTo>
                <a:lnTo>
                  <a:pt x="0" y="2404872"/>
                </a:lnTo>
                <a:close/>
              </a:path>
            </a:pathLst>
          </a:custGeom>
          <a:solidFill>
            <a:schemeClr val="accent1"/>
          </a:solidFill>
          <a:ln w="28575"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 wrap="square" lIns="0" tIns="0" rIns="0" bIns="0" rtlCol="0"/>
          <a:lstStyle/>
          <a:p>
            <a:pPr defTabSz="912905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sz="1800" kern="0" dirty="0" smtClean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421955" y="4494097"/>
            <a:ext cx="2277806" cy="338439"/>
          </a:xfrm>
          <a:prstGeom prst="rect">
            <a:avLst/>
          </a:prstGeom>
          <a:noFill/>
        </p:spPr>
        <p:txBody>
          <a:bodyPr wrap="square" lIns="91326" tIns="45663" rIns="91326" bIns="45663" rtlCol="0">
            <a:spAutoFit/>
          </a:bodyPr>
          <a:lstStyle/>
          <a:p>
            <a:pPr defTabSz="91326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kern="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2017                   2018</a:t>
            </a:r>
          </a:p>
        </p:txBody>
      </p:sp>
      <p:sp>
        <p:nvSpPr>
          <p:cNvPr id="18" name="object 7"/>
          <p:cNvSpPr/>
          <p:nvPr/>
        </p:nvSpPr>
        <p:spPr>
          <a:xfrm>
            <a:off x="4645152" y="1782471"/>
            <a:ext cx="1005840" cy="2604732"/>
          </a:xfrm>
          <a:custGeom>
            <a:avLst/>
            <a:gdLst/>
            <a:ahLst/>
            <a:cxnLst/>
            <a:rect l="l" t="t" r="r" b="b"/>
            <a:pathLst>
              <a:path w="2197734" h="2405379">
                <a:moveTo>
                  <a:pt x="0" y="2404872"/>
                </a:moveTo>
                <a:lnTo>
                  <a:pt x="2197607" y="2404872"/>
                </a:lnTo>
                <a:lnTo>
                  <a:pt x="2197607" y="0"/>
                </a:lnTo>
                <a:lnTo>
                  <a:pt x="0" y="0"/>
                </a:lnTo>
                <a:lnTo>
                  <a:pt x="0" y="2404872"/>
                </a:lnTo>
                <a:close/>
              </a:path>
            </a:pathLst>
          </a:custGeom>
          <a:solidFill>
            <a:schemeClr val="accent1"/>
          </a:solidFill>
          <a:ln w="28575"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 wrap="square" lIns="0" tIns="0" rIns="0" bIns="0" rtlCol="0"/>
          <a:lstStyle/>
          <a:p>
            <a:pPr defTabSz="912905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sz="1800" kern="0" dirty="0" smtClean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3528327" y="1776375"/>
            <a:ext cx="575538" cy="461550"/>
          </a:xfrm>
          <a:prstGeom prst="rect">
            <a:avLst/>
          </a:prstGeom>
          <a:noFill/>
        </p:spPr>
        <p:txBody>
          <a:bodyPr wrap="square" lIns="91326" tIns="45663" rIns="91326" bIns="45663" rtlCol="0">
            <a:spAutoFit/>
          </a:bodyPr>
          <a:lstStyle/>
          <a:p>
            <a:pPr defTabSz="91326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kern="0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4928625" y="1733551"/>
            <a:ext cx="521199" cy="461550"/>
          </a:xfrm>
          <a:prstGeom prst="rect">
            <a:avLst/>
          </a:prstGeom>
          <a:noFill/>
        </p:spPr>
        <p:txBody>
          <a:bodyPr wrap="square" lIns="91326" tIns="45663" rIns="91326" bIns="45663" rtlCol="0">
            <a:spAutoFit/>
          </a:bodyPr>
          <a:lstStyle/>
          <a:p>
            <a:pPr defTabSz="91326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kern="0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</a:p>
        </p:txBody>
      </p:sp>
      <p:grpSp>
        <p:nvGrpSpPr>
          <p:cNvPr id="8" name="Группа 7"/>
          <p:cNvGrpSpPr/>
          <p:nvPr/>
        </p:nvGrpSpPr>
        <p:grpSpPr>
          <a:xfrm>
            <a:off x="4713616" y="2088036"/>
            <a:ext cx="844550" cy="447821"/>
            <a:chOff x="5020250" y="2078066"/>
            <a:chExt cx="844550" cy="447821"/>
          </a:xfrm>
        </p:grpSpPr>
        <p:sp>
          <p:nvSpPr>
            <p:cNvPr id="35" name="object 44"/>
            <p:cNvSpPr/>
            <p:nvPr/>
          </p:nvSpPr>
          <p:spPr>
            <a:xfrm>
              <a:off x="5020250" y="2092817"/>
              <a:ext cx="844550" cy="433070"/>
            </a:xfrm>
            <a:custGeom>
              <a:avLst/>
              <a:gdLst/>
              <a:ahLst/>
              <a:cxnLst/>
              <a:rect l="l" t="t" r="r" b="b"/>
              <a:pathLst>
                <a:path w="844550" h="433070">
                  <a:moveTo>
                    <a:pt x="422148" y="0"/>
                  </a:moveTo>
                  <a:lnTo>
                    <a:pt x="359760" y="2346"/>
                  </a:lnTo>
                  <a:lnTo>
                    <a:pt x="300216" y="9163"/>
                  </a:lnTo>
                  <a:lnTo>
                    <a:pt x="244169" y="20115"/>
                  </a:lnTo>
                  <a:lnTo>
                    <a:pt x="192272" y="34867"/>
                  </a:lnTo>
                  <a:lnTo>
                    <a:pt x="145177" y="53085"/>
                  </a:lnTo>
                  <a:lnTo>
                    <a:pt x="103536" y="74433"/>
                  </a:lnTo>
                  <a:lnTo>
                    <a:pt x="68004" y="98576"/>
                  </a:lnTo>
                  <a:lnTo>
                    <a:pt x="39231" y="125180"/>
                  </a:lnTo>
                  <a:lnTo>
                    <a:pt x="4576" y="184431"/>
                  </a:lnTo>
                  <a:lnTo>
                    <a:pt x="0" y="216408"/>
                  </a:lnTo>
                  <a:lnTo>
                    <a:pt x="4576" y="248384"/>
                  </a:lnTo>
                  <a:lnTo>
                    <a:pt x="39231" y="307635"/>
                  </a:lnTo>
                  <a:lnTo>
                    <a:pt x="68004" y="334239"/>
                  </a:lnTo>
                  <a:lnTo>
                    <a:pt x="103536" y="358382"/>
                  </a:lnTo>
                  <a:lnTo>
                    <a:pt x="145177" y="379730"/>
                  </a:lnTo>
                  <a:lnTo>
                    <a:pt x="192272" y="397948"/>
                  </a:lnTo>
                  <a:lnTo>
                    <a:pt x="244169" y="412700"/>
                  </a:lnTo>
                  <a:lnTo>
                    <a:pt x="300216" y="423652"/>
                  </a:lnTo>
                  <a:lnTo>
                    <a:pt x="359760" y="430469"/>
                  </a:lnTo>
                  <a:lnTo>
                    <a:pt x="422148" y="432815"/>
                  </a:lnTo>
                  <a:lnTo>
                    <a:pt x="484535" y="430469"/>
                  </a:lnTo>
                  <a:lnTo>
                    <a:pt x="544079" y="423652"/>
                  </a:lnTo>
                  <a:lnTo>
                    <a:pt x="600126" y="412700"/>
                  </a:lnTo>
                  <a:lnTo>
                    <a:pt x="652023" y="397948"/>
                  </a:lnTo>
                  <a:lnTo>
                    <a:pt x="699118" y="379730"/>
                  </a:lnTo>
                  <a:lnTo>
                    <a:pt x="740759" y="358382"/>
                  </a:lnTo>
                  <a:lnTo>
                    <a:pt x="776291" y="334239"/>
                  </a:lnTo>
                  <a:lnTo>
                    <a:pt x="805064" y="307635"/>
                  </a:lnTo>
                  <a:lnTo>
                    <a:pt x="839719" y="248384"/>
                  </a:lnTo>
                  <a:lnTo>
                    <a:pt x="844295" y="216408"/>
                  </a:lnTo>
                  <a:lnTo>
                    <a:pt x="839719" y="184431"/>
                  </a:lnTo>
                  <a:lnTo>
                    <a:pt x="805064" y="125180"/>
                  </a:lnTo>
                  <a:lnTo>
                    <a:pt x="776291" y="98576"/>
                  </a:lnTo>
                  <a:lnTo>
                    <a:pt x="740759" y="74433"/>
                  </a:lnTo>
                  <a:lnTo>
                    <a:pt x="699118" y="53085"/>
                  </a:lnTo>
                  <a:lnTo>
                    <a:pt x="652023" y="34867"/>
                  </a:lnTo>
                  <a:lnTo>
                    <a:pt x="600126" y="20115"/>
                  </a:lnTo>
                  <a:lnTo>
                    <a:pt x="544079" y="9163"/>
                  </a:lnTo>
                  <a:lnTo>
                    <a:pt x="484535" y="2346"/>
                  </a:lnTo>
                  <a:lnTo>
                    <a:pt x="422148" y="0"/>
                  </a:lnTo>
                  <a:close/>
                </a:path>
              </a:pathLst>
            </a:custGeom>
            <a:solidFill>
              <a:srgbClr val="99121E"/>
            </a:solidFill>
          </p:spPr>
          <p:txBody>
            <a:bodyPr wrap="square" lIns="0" tIns="0" rIns="0" bIns="0" rtlCol="0"/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5276281" y="2078066"/>
              <a:ext cx="480177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2000" b="1" dirty="0" smtClean="0">
                  <a:solidFill>
                    <a:prstClr val="white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8</a:t>
              </a:r>
              <a:endParaRPr lang="ru-RU" sz="2000" b="1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37" name="object 7"/>
          <p:cNvSpPr/>
          <p:nvPr/>
        </p:nvSpPr>
        <p:spPr>
          <a:xfrm>
            <a:off x="6825298" y="1728963"/>
            <a:ext cx="745934" cy="370798"/>
          </a:xfrm>
          <a:custGeom>
            <a:avLst/>
            <a:gdLst/>
            <a:ahLst/>
            <a:cxnLst/>
            <a:rect l="l" t="t" r="r" b="b"/>
            <a:pathLst>
              <a:path w="2197734" h="2405379">
                <a:moveTo>
                  <a:pt x="0" y="2404872"/>
                </a:moveTo>
                <a:lnTo>
                  <a:pt x="2197607" y="2404872"/>
                </a:lnTo>
                <a:lnTo>
                  <a:pt x="2197607" y="0"/>
                </a:lnTo>
                <a:lnTo>
                  <a:pt x="0" y="0"/>
                </a:lnTo>
                <a:lnTo>
                  <a:pt x="0" y="2404872"/>
                </a:lnTo>
                <a:close/>
              </a:path>
            </a:pathLst>
          </a:custGeom>
          <a:solidFill>
            <a:schemeClr val="accent1"/>
          </a:solidFill>
          <a:ln w="28575"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 wrap="square" lIns="0" tIns="0" rIns="0" bIns="0" rtlCol="0"/>
          <a:lstStyle/>
          <a:p>
            <a:pPr defTabSz="912905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sz="1800" kern="0" dirty="0" smtClean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6867970" y="1754595"/>
            <a:ext cx="66978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</a:t>
            </a:r>
            <a:r>
              <a:rPr lang="ru-RU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акт</a:t>
            </a:r>
            <a:endParaRPr lang="ru-RU" b="1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9" name="object 44"/>
          <p:cNvSpPr/>
          <p:nvPr/>
        </p:nvSpPr>
        <p:spPr>
          <a:xfrm>
            <a:off x="6798887" y="2270449"/>
            <a:ext cx="844550" cy="433070"/>
          </a:xfrm>
          <a:custGeom>
            <a:avLst/>
            <a:gdLst/>
            <a:ahLst/>
            <a:cxnLst/>
            <a:rect l="l" t="t" r="r" b="b"/>
            <a:pathLst>
              <a:path w="844550" h="433070">
                <a:moveTo>
                  <a:pt x="422148" y="0"/>
                </a:moveTo>
                <a:lnTo>
                  <a:pt x="359760" y="2346"/>
                </a:lnTo>
                <a:lnTo>
                  <a:pt x="300216" y="9163"/>
                </a:lnTo>
                <a:lnTo>
                  <a:pt x="244169" y="20115"/>
                </a:lnTo>
                <a:lnTo>
                  <a:pt x="192272" y="34867"/>
                </a:lnTo>
                <a:lnTo>
                  <a:pt x="145177" y="53085"/>
                </a:lnTo>
                <a:lnTo>
                  <a:pt x="103536" y="74433"/>
                </a:lnTo>
                <a:lnTo>
                  <a:pt x="68004" y="98576"/>
                </a:lnTo>
                <a:lnTo>
                  <a:pt x="39231" y="125180"/>
                </a:lnTo>
                <a:lnTo>
                  <a:pt x="4576" y="184431"/>
                </a:lnTo>
                <a:lnTo>
                  <a:pt x="0" y="216408"/>
                </a:lnTo>
                <a:lnTo>
                  <a:pt x="4576" y="248384"/>
                </a:lnTo>
                <a:lnTo>
                  <a:pt x="39231" y="307635"/>
                </a:lnTo>
                <a:lnTo>
                  <a:pt x="68004" y="334239"/>
                </a:lnTo>
                <a:lnTo>
                  <a:pt x="103536" y="358382"/>
                </a:lnTo>
                <a:lnTo>
                  <a:pt x="145177" y="379730"/>
                </a:lnTo>
                <a:lnTo>
                  <a:pt x="192272" y="397948"/>
                </a:lnTo>
                <a:lnTo>
                  <a:pt x="244169" y="412700"/>
                </a:lnTo>
                <a:lnTo>
                  <a:pt x="300216" y="423652"/>
                </a:lnTo>
                <a:lnTo>
                  <a:pt x="359760" y="430469"/>
                </a:lnTo>
                <a:lnTo>
                  <a:pt x="422148" y="432815"/>
                </a:lnTo>
                <a:lnTo>
                  <a:pt x="484535" y="430469"/>
                </a:lnTo>
                <a:lnTo>
                  <a:pt x="544079" y="423652"/>
                </a:lnTo>
                <a:lnTo>
                  <a:pt x="600126" y="412700"/>
                </a:lnTo>
                <a:lnTo>
                  <a:pt x="652023" y="397948"/>
                </a:lnTo>
                <a:lnTo>
                  <a:pt x="699118" y="379730"/>
                </a:lnTo>
                <a:lnTo>
                  <a:pt x="740759" y="358382"/>
                </a:lnTo>
                <a:lnTo>
                  <a:pt x="776291" y="334239"/>
                </a:lnTo>
                <a:lnTo>
                  <a:pt x="805064" y="307635"/>
                </a:lnTo>
                <a:lnTo>
                  <a:pt x="839719" y="248384"/>
                </a:lnTo>
                <a:lnTo>
                  <a:pt x="844295" y="216408"/>
                </a:lnTo>
                <a:lnTo>
                  <a:pt x="839719" y="184431"/>
                </a:lnTo>
                <a:lnTo>
                  <a:pt x="805064" y="125180"/>
                </a:lnTo>
                <a:lnTo>
                  <a:pt x="776291" y="98576"/>
                </a:lnTo>
                <a:lnTo>
                  <a:pt x="740759" y="74433"/>
                </a:lnTo>
                <a:lnTo>
                  <a:pt x="699118" y="53085"/>
                </a:lnTo>
                <a:lnTo>
                  <a:pt x="652023" y="34867"/>
                </a:lnTo>
                <a:lnTo>
                  <a:pt x="600126" y="20115"/>
                </a:lnTo>
                <a:lnTo>
                  <a:pt x="544079" y="9163"/>
                </a:lnTo>
                <a:lnTo>
                  <a:pt x="484535" y="2346"/>
                </a:lnTo>
                <a:lnTo>
                  <a:pt x="422148" y="0"/>
                </a:lnTo>
                <a:close/>
              </a:path>
            </a:pathLst>
          </a:custGeom>
          <a:solidFill>
            <a:srgbClr val="99121E"/>
          </a:solidFill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6758243" y="2325313"/>
            <a:ext cx="89726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План</a:t>
            </a:r>
          </a:p>
        </p:txBody>
      </p:sp>
      <p:pic>
        <p:nvPicPr>
          <p:cNvPr id="41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23540" y="128279"/>
            <a:ext cx="769952" cy="740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="" xmlns:p14="http://schemas.microsoft.com/office/powerpoint/2010/main" val="11461201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Прямая соединительная линия 3"/>
          <p:cNvCxnSpPr/>
          <p:nvPr/>
        </p:nvCxnSpPr>
        <p:spPr>
          <a:xfrm flipH="1">
            <a:off x="898480" y="1199962"/>
            <a:ext cx="7344579" cy="145"/>
          </a:xfrm>
          <a:prstGeom prst="line">
            <a:avLst/>
          </a:prstGeom>
          <a:ln w="254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Прямоугольник 4"/>
          <p:cNvSpPr/>
          <p:nvPr/>
        </p:nvSpPr>
        <p:spPr>
          <a:xfrm>
            <a:off x="2264210" y="62305"/>
            <a:ext cx="6922461" cy="1137657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2200" b="1" dirty="0" smtClean="0">
                <a:solidFill>
                  <a:srgbClr val="C0504D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</a:rPr>
              <a:t>5. Количество </a:t>
            </a:r>
            <a:r>
              <a:rPr lang="ru-RU" sz="2200" b="1" dirty="0">
                <a:solidFill>
                  <a:srgbClr val="C0504D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</a:rPr>
              <a:t>ПИР </a:t>
            </a:r>
          </a:p>
          <a:p>
            <a:r>
              <a:rPr lang="ru-RU" sz="2200" b="1" dirty="0">
                <a:solidFill>
                  <a:srgbClr val="C0504D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</a:rPr>
              <a:t>высокотехнологичных компаний, разрабатываемых с участием </a:t>
            </a:r>
            <a:r>
              <a:rPr lang="ru-RU" sz="2200" b="1" dirty="0" smtClean="0">
                <a:solidFill>
                  <a:srgbClr val="C0504D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</a:rPr>
              <a:t>университета</a:t>
            </a:r>
            <a:endParaRPr lang="ru" sz="2400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/>
            </a:endParaRPr>
          </a:p>
        </p:txBody>
      </p:sp>
      <p:grpSp>
        <p:nvGrpSpPr>
          <p:cNvPr id="9" name="Группа 8"/>
          <p:cNvGrpSpPr/>
          <p:nvPr/>
        </p:nvGrpSpPr>
        <p:grpSpPr>
          <a:xfrm>
            <a:off x="6096" y="1"/>
            <a:ext cx="2194687" cy="667512"/>
            <a:chOff x="0" y="-12191"/>
            <a:chExt cx="2194687" cy="667512"/>
          </a:xfrm>
        </p:grpSpPr>
        <p:sp>
          <p:nvSpPr>
            <p:cNvPr id="6" name="object 12"/>
            <p:cNvSpPr/>
            <p:nvPr/>
          </p:nvSpPr>
          <p:spPr>
            <a:xfrm>
              <a:off x="0" y="-12191"/>
              <a:ext cx="2194687" cy="667512"/>
            </a:xfrm>
            <a:custGeom>
              <a:avLst/>
              <a:gdLst/>
              <a:ahLst/>
              <a:cxnLst/>
              <a:rect l="l" t="t" r="r" b="b"/>
              <a:pathLst>
                <a:path w="3599815" h="939165">
                  <a:moveTo>
                    <a:pt x="0" y="938783"/>
                  </a:moveTo>
                  <a:lnTo>
                    <a:pt x="3599688" y="938783"/>
                  </a:lnTo>
                  <a:lnTo>
                    <a:pt x="3599688" y="0"/>
                  </a:lnTo>
                  <a:lnTo>
                    <a:pt x="0" y="0"/>
                  </a:lnTo>
                  <a:lnTo>
                    <a:pt x="0" y="938783"/>
                  </a:lnTo>
                  <a:close/>
                </a:path>
              </a:pathLst>
            </a:custGeom>
            <a:solidFill>
              <a:srgbClr val="952A27"/>
            </a:solidFill>
          </p:spPr>
          <p:txBody>
            <a:bodyPr wrap="square" lIns="0" tIns="0" rIns="0" bIns="0" rtlCol="0"/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42671" y="36576"/>
              <a:ext cx="2152015" cy="6001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1100" b="1" dirty="0" smtClean="0">
                  <a:solidFill>
                    <a:prstClr val="white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НАУЧНО-ИССЛЕДОВАТЕЛЬСКАЯ ДЕЯТЕЛЬНОСТЬ</a:t>
              </a:r>
              <a:endParaRPr lang="ru-RU" sz="1100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13" name="object 7"/>
          <p:cNvSpPr/>
          <p:nvPr/>
        </p:nvSpPr>
        <p:spPr>
          <a:xfrm>
            <a:off x="3240558" y="2185105"/>
            <a:ext cx="990066" cy="2196002"/>
          </a:xfrm>
          <a:custGeom>
            <a:avLst/>
            <a:gdLst/>
            <a:ahLst/>
            <a:cxnLst/>
            <a:rect l="l" t="t" r="r" b="b"/>
            <a:pathLst>
              <a:path w="2197734" h="2405379">
                <a:moveTo>
                  <a:pt x="0" y="2404872"/>
                </a:moveTo>
                <a:lnTo>
                  <a:pt x="2197607" y="2404872"/>
                </a:lnTo>
                <a:lnTo>
                  <a:pt x="2197607" y="0"/>
                </a:lnTo>
                <a:lnTo>
                  <a:pt x="0" y="0"/>
                </a:lnTo>
                <a:lnTo>
                  <a:pt x="0" y="2404872"/>
                </a:lnTo>
                <a:close/>
              </a:path>
            </a:pathLst>
          </a:custGeom>
          <a:solidFill>
            <a:schemeClr val="accent1"/>
          </a:solidFill>
          <a:ln w="28575"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 wrap="square" lIns="0" tIns="0" rIns="0" bIns="0" rtlCol="0"/>
          <a:lstStyle/>
          <a:p>
            <a:pPr defTabSz="912905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sz="1800" kern="0" dirty="0" smtClean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421955" y="4494097"/>
            <a:ext cx="2277806" cy="338439"/>
          </a:xfrm>
          <a:prstGeom prst="rect">
            <a:avLst/>
          </a:prstGeom>
          <a:noFill/>
        </p:spPr>
        <p:txBody>
          <a:bodyPr wrap="square" lIns="91326" tIns="45663" rIns="91326" bIns="45663" rtlCol="0">
            <a:spAutoFit/>
          </a:bodyPr>
          <a:lstStyle/>
          <a:p>
            <a:pPr defTabSz="91326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kern="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2017                   2018</a:t>
            </a:r>
          </a:p>
        </p:txBody>
      </p:sp>
      <p:sp>
        <p:nvSpPr>
          <p:cNvPr id="18" name="object 7"/>
          <p:cNvSpPr/>
          <p:nvPr/>
        </p:nvSpPr>
        <p:spPr>
          <a:xfrm>
            <a:off x="4645152" y="2185105"/>
            <a:ext cx="1005840" cy="2202098"/>
          </a:xfrm>
          <a:custGeom>
            <a:avLst/>
            <a:gdLst/>
            <a:ahLst/>
            <a:cxnLst/>
            <a:rect l="l" t="t" r="r" b="b"/>
            <a:pathLst>
              <a:path w="2197734" h="2405379">
                <a:moveTo>
                  <a:pt x="0" y="2404872"/>
                </a:moveTo>
                <a:lnTo>
                  <a:pt x="2197607" y="2404872"/>
                </a:lnTo>
                <a:lnTo>
                  <a:pt x="2197607" y="0"/>
                </a:lnTo>
                <a:lnTo>
                  <a:pt x="0" y="0"/>
                </a:lnTo>
                <a:lnTo>
                  <a:pt x="0" y="2404872"/>
                </a:lnTo>
                <a:close/>
              </a:path>
            </a:pathLst>
          </a:custGeom>
          <a:solidFill>
            <a:schemeClr val="accent1"/>
          </a:solidFill>
          <a:ln w="28575"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 wrap="square" lIns="0" tIns="0" rIns="0" bIns="0" rtlCol="0"/>
          <a:lstStyle/>
          <a:p>
            <a:pPr defTabSz="912905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sz="1800" kern="0" dirty="0" smtClean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3542938" y="2117139"/>
            <a:ext cx="495033" cy="461550"/>
          </a:xfrm>
          <a:prstGeom prst="rect">
            <a:avLst/>
          </a:prstGeom>
          <a:noFill/>
        </p:spPr>
        <p:txBody>
          <a:bodyPr wrap="square" lIns="91326" tIns="45663" rIns="91326" bIns="45663" rtlCol="0">
            <a:spAutoFit/>
          </a:bodyPr>
          <a:lstStyle/>
          <a:p>
            <a:pPr defTabSz="91326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kern="0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4937760" y="2111043"/>
            <a:ext cx="475488" cy="461550"/>
          </a:xfrm>
          <a:prstGeom prst="rect">
            <a:avLst/>
          </a:prstGeom>
          <a:noFill/>
        </p:spPr>
        <p:txBody>
          <a:bodyPr wrap="square" lIns="91326" tIns="45663" rIns="91326" bIns="45663" rtlCol="0">
            <a:spAutoFit/>
          </a:bodyPr>
          <a:lstStyle/>
          <a:p>
            <a:pPr defTabSz="91326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kern="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endParaRPr lang="ru-RU" sz="2400" b="1" kern="0" dirty="0" smtClean="0"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8" name="Группа 7"/>
          <p:cNvGrpSpPr/>
          <p:nvPr/>
        </p:nvGrpSpPr>
        <p:grpSpPr>
          <a:xfrm>
            <a:off x="4756288" y="2474643"/>
            <a:ext cx="844550" cy="433070"/>
            <a:chOff x="5062922" y="2464673"/>
            <a:chExt cx="844550" cy="433070"/>
          </a:xfrm>
        </p:grpSpPr>
        <p:sp>
          <p:nvSpPr>
            <p:cNvPr id="35" name="object 44"/>
            <p:cNvSpPr/>
            <p:nvPr/>
          </p:nvSpPr>
          <p:spPr>
            <a:xfrm>
              <a:off x="5062922" y="2464673"/>
              <a:ext cx="844550" cy="433070"/>
            </a:xfrm>
            <a:custGeom>
              <a:avLst/>
              <a:gdLst/>
              <a:ahLst/>
              <a:cxnLst/>
              <a:rect l="l" t="t" r="r" b="b"/>
              <a:pathLst>
                <a:path w="844550" h="433070">
                  <a:moveTo>
                    <a:pt x="422148" y="0"/>
                  </a:moveTo>
                  <a:lnTo>
                    <a:pt x="359760" y="2346"/>
                  </a:lnTo>
                  <a:lnTo>
                    <a:pt x="300216" y="9163"/>
                  </a:lnTo>
                  <a:lnTo>
                    <a:pt x="244169" y="20115"/>
                  </a:lnTo>
                  <a:lnTo>
                    <a:pt x="192272" y="34867"/>
                  </a:lnTo>
                  <a:lnTo>
                    <a:pt x="145177" y="53085"/>
                  </a:lnTo>
                  <a:lnTo>
                    <a:pt x="103536" y="74433"/>
                  </a:lnTo>
                  <a:lnTo>
                    <a:pt x="68004" y="98576"/>
                  </a:lnTo>
                  <a:lnTo>
                    <a:pt x="39231" y="125180"/>
                  </a:lnTo>
                  <a:lnTo>
                    <a:pt x="4576" y="184431"/>
                  </a:lnTo>
                  <a:lnTo>
                    <a:pt x="0" y="216408"/>
                  </a:lnTo>
                  <a:lnTo>
                    <a:pt x="4576" y="248384"/>
                  </a:lnTo>
                  <a:lnTo>
                    <a:pt x="39231" y="307635"/>
                  </a:lnTo>
                  <a:lnTo>
                    <a:pt x="68004" y="334239"/>
                  </a:lnTo>
                  <a:lnTo>
                    <a:pt x="103536" y="358382"/>
                  </a:lnTo>
                  <a:lnTo>
                    <a:pt x="145177" y="379730"/>
                  </a:lnTo>
                  <a:lnTo>
                    <a:pt x="192272" y="397948"/>
                  </a:lnTo>
                  <a:lnTo>
                    <a:pt x="244169" y="412700"/>
                  </a:lnTo>
                  <a:lnTo>
                    <a:pt x="300216" y="423652"/>
                  </a:lnTo>
                  <a:lnTo>
                    <a:pt x="359760" y="430469"/>
                  </a:lnTo>
                  <a:lnTo>
                    <a:pt x="422148" y="432815"/>
                  </a:lnTo>
                  <a:lnTo>
                    <a:pt x="484535" y="430469"/>
                  </a:lnTo>
                  <a:lnTo>
                    <a:pt x="544079" y="423652"/>
                  </a:lnTo>
                  <a:lnTo>
                    <a:pt x="600126" y="412700"/>
                  </a:lnTo>
                  <a:lnTo>
                    <a:pt x="652023" y="397948"/>
                  </a:lnTo>
                  <a:lnTo>
                    <a:pt x="699118" y="379730"/>
                  </a:lnTo>
                  <a:lnTo>
                    <a:pt x="740759" y="358382"/>
                  </a:lnTo>
                  <a:lnTo>
                    <a:pt x="776291" y="334239"/>
                  </a:lnTo>
                  <a:lnTo>
                    <a:pt x="805064" y="307635"/>
                  </a:lnTo>
                  <a:lnTo>
                    <a:pt x="839719" y="248384"/>
                  </a:lnTo>
                  <a:lnTo>
                    <a:pt x="844295" y="216408"/>
                  </a:lnTo>
                  <a:lnTo>
                    <a:pt x="839719" y="184431"/>
                  </a:lnTo>
                  <a:lnTo>
                    <a:pt x="805064" y="125180"/>
                  </a:lnTo>
                  <a:lnTo>
                    <a:pt x="776291" y="98576"/>
                  </a:lnTo>
                  <a:lnTo>
                    <a:pt x="740759" y="74433"/>
                  </a:lnTo>
                  <a:lnTo>
                    <a:pt x="699118" y="53085"/>
                  </a:lnTo>
                  <a:lnTo>
                    <a:pt x="652023" y="34867"/>
                  </a:lnTo>
                  <a:lnTo>
                    <a:pt x="600126" y="20115"/>
                  </a:lnTo>
                  <a:lnTo>
                    <a:pt x="544079" y="9163"/>
                  </a:lnTo>
                  <a:lnTo>
                    <a:pt x="484535" y="2346"/>
                  </a:lnTo>
                  <a:lnTo>
                    <a:pt x="422148" y="0"/>
                  </a:lnTo>
                  <a:close/>
                </a:path>
              </a:pathLst>
            </a:custGeom>
            <a:solidFill>
              <a:srgbClr val="99121E"/>
            </a:solidFill>
          </p:spPr>
          <p:txBody>
            <a:bodyPr wrap="square" lIns="0" tIns="0" rIns="0" bIns="0" rtlCol="0"/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5288473" y="2464673"/>
              <a:ext cx="504561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2000" b="1" dirty="0" smtClean="0">
                  <a:solidFill>
                    <a:prstClr val="white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5</a:t>
              </a:r>
              <a:endParaRPr lang="ru-RU" sz="2000" b="1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37" name="object 7"/>
          <p:cNvSpPr/>
          <p:nvPr/>
        </p:nvSpPr>
        <p:spPr>
          <a:xfrm>
            <a:off x="6825298" y="1728963"/>
            <a:ext cx="745934" cy="370798"/>
          </a:xfrm>
          <a:custGeom>
            <a:avLst/>
            <a:gdLst/>
            <a:ahLst/>
            <a:cxnLst/>
            <a:rect l="l" t="t" r="r" b="b"/>
            <a:pathLst>
              <a:path w="2197734" h="2405379">
                <a:moveTo>
                  <a:pt x="0" y="2404872"/>
                </a:moveTo>
                <a:lnTo>
                  <a:pt x="2197607" y="2404872"/>
                </a:lnTo>
                <a:lnTo>
                  <a:pt x="2197607" y="0"/>
                </a:lnTo>
                <a:lnTo>
                  <a:pt x="0" y="0"/>
                </a:lnTo>
                <a:lnTo>
                  <a:pt x="0" y="2404872"/>
                </a:lnTo>
                <a:close/>
              </a:path>
            </a:pathLst>
          </a:custGeom>
          <a:solidFill>
            <a:schemeClr val="accent1"/>
          </a:solidFill>
          <a:ln w="28575"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 wrap="square" lIns="0" tIns="0" rIns="0" bIns="0" rtlCol="0"/>
          <a:lstStyle/>
          <a:p>
            <a:pPr defTabSz="912905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sz="1800" kern="0" dirty="0" smtClean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6867970" y="1754595"/>
            <a:ext cx="66978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</a:t>
            </a:r>
            <a:r>
              <a:rPr lang="ru-RU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акт</a:t>
            </a:r>
            <a:endParaRPr lang="ru-RU" b="1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9" name="object 44"/>
          <p:cNvSpPr/>
          <p:nvPr/>
        </p:nvSpPr>
        <p:spPr>
          <a:xfrm>
            <a:off x="6798887" y="2270449"/>
            <a:ext cx="844550" cy="433070"/>
          </a:xfrm>
          <a:custGeom>
            <a:avLst/>
            <a:gdLst/>
            <a:ahLst/>
            <a:cxnLst/>
            <a:rect l="l" t="t" r="r" b="b"/>
            <a:pathLst>
              <a:path w="844550" h="433070">
                <a:moveTo>
                  <a:pt x="422148" y="0"/>
                </a:moveTo>
                <a:lnTo>
                  <a:pt x="359760" y="2346"/>
                </a:lnTo>
                <a:lnTo>
                  <a:pt x="300216" y="9163"/>
                </a:lnTo>
                <a:lnTo>
                  <a:pt x="244169" y="20115"/>
                </a:lnTo>
                <a:lnTo>
                  <a:pt x="192272" y="34867"/>
                </a:lnTo>
                <a:lnTo>
                  <a:pt x="145177" y="53085"/>
                </a:lnTo>
                <a:lnTo>
                  <a:pt x="103536" y="74433"/>
                </a:lnTo>
                <a:lnTo>
                  <a:pt x="68004" y="98576"/>
                </a:lnTo>
                <a:lnTo>
                  <a:pt x="39231" y="125180"/>
                </a:lnTo>
                <a:lnTo>
                  <a:pt x="4576" y="184431"/>
                </a:lnTo>
                <a:lnTo>
                  <a:pt x="0" y="216408"/>
                </a:lnTo>
                <a:lnTo>
                  <a:pt x="4576" y="248384"/>
                </a:lnTo>
                <a:lnTo>
                  <a:pt x="39231" y="307635"/>
                </a:lnTo>
                <a:lnTo>
                  <a:pt x="68004" y="334239"/>
                </a:lnTo>
                <a:lnTo>
                  <a:pt x="103536" y="358382"/>
                </a:lnTo>
                <a:lnTo>
                  <a:pt x="145177" y="379730"/>
                </a:lnTo>
                <a:lnTo>
                  <a:pt x="192272" y="397948"/>
                </a:lnTo>
                <a:lnTo>
                  <a:pt x="244169" y="412700"/>
                </a:lnTo>
                <a:lnTo>
                  <a:pt x="300216" y="423652"/>
                </a:lnTo>
                <a:lnTo>
                  <a:pt x="359760" y="430469"/>
                </a:lnTo>
                <a:lnTo>
                  <a:pt x="422148" y="432815"/>
                </a:lnTo>
                <a:lnTo>
                  <a:pt x="484535" y="430469"/>
                </a:lnTo>
                <a:lnTo>
                  <a:pt x="544079" y="423652"/>
                </a:lnTo>
                <a:lnTo>
                  <a:pt x="600126" y="412700"/>
                </a:lnTo>
                <a:lnTo>
                  <a:pt x="652023" y="397948"/>
                </a:lnTo>
                <a:lnTo>
                  <a:pt x="699118" y="379730"/>
                </a:lnTo>
                <a:lnTo>
                  <a:pt x="740759" y="358382"/>
                </a:lnTo>
                <a:lnTo>
                  <a:pt x="776291" y="334239"/>
                </a:lnTo>
                <a:lnTo>
                  <a:pt x="805064" y="307635"/>
                </a:lnTo>
                <a:lnTo>
                  <a:pt x="839719" y="248384"/>
                </a:lnTo>
                <a:lnTo>
                  <a:pt x="844295" y="216408"/>
                </a:lnTo>
                <a:lnTo>
                  <a:pt x="839719" y="184431"/>
                </a:lnTo>
                <a:lnTo>
                  <a:pt x="805064" y="125180"/>
                </a:lnTo>
                <a:lnTo>
                  <a:pt x="776291" y="98576"/>
                </a:lnTo>
                <a:lnTo>
                  <a:pt x="740759" y="74433"/>
                </a:lnTo>
                <a:lnTo>
                  <a:pt x="699118" y="53085"/>
                </a:lnTo>
                <a:lnTo>
                  <a:pt x="652023" y="34867"/>
                </a:lnTo>
                <a:lnTo>
                  <a:pt x="600126" y="20115"/>
                </a:lnTo>
                <a:lnTo>
                  <a:pt x="544079" y="9163"/>
                </a:lnTo>
                <a:lnTo>
                  <a:pt x="484535" y="2346"/>
                </a:lnTo>
                <a:lnTo>
                  <a:pt x="422148" y="0"/>
                </a:lnTo>
                <a:close/>
              </a:path>
            </a:pathLst>
          </a:custGeom>
          <a:solidFill>
            <a:srgbClr val="99121E"/>
          </a:solidFill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6758243" y="2325313"/>
            <a:ext cx="89726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План</a:t>
            </a:r>
          </a:p>
        </p:txBody>
      </p:sp>
      <p:pic>
        <p:nvPicPr>
          <p:cNvPr id="41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23540" y="128279"/>
            <a:ext cx="769952" cy="740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="" xmlns:p14="http://schemas.microsoft.com/office/powerpoint/2010/main" val="11461201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Прямая соединительная линия 3"/>
          <p:cNvCxnSpPr/>
          <p:nvPr/>
        </p:nvCxnSpPr>
        <p:spPr>
          <a:xfrm flipH="1">
            <a:off x="898480" y="1199962"/>
            <a:ext cx="7344579" cy="145"/>
          </a:xfrm>
          <a:prstGeom prst="line">
            <a:avLst/>
          </a:prstGeom>
          <a:ln w="254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Прямоугольник 4"/>
          <p:cNvSpPr/>
          <p:nvPr/>
        </p:nvSpPr>
        <p:spPr>
          <a:xfrm>
            <a:off x="2298228" y="349571"/>
            <a:ext cx="6303191" cy="711887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defTabSz="914059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ru-RU" sz="2200" b="1" dirty="0" smtClean="0">
                <a:solidFill>
                  <a:srgbClr val="C0504D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</a:rPr>
              <a:t>1. Доход </a:t>
            </a:r>
            <a:r>
              <a:rPr lang="ru-RU" sz="2200" b="1" dirty="0">
                <a:solidFill>
                  <a:srgbClr val="C0504D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</a:rPr>
              <a:t>от управления результатами интеллектуальной деятельности, млн. руб.</a:t>
            </a:r>
            <a:endParaRPr lang="ru" sz="2200" b="1" dirty="0">
              <a:solidFill>
                <a:srgbClr val="C0504D">
                  <a:lumMod val="75000"/>
                </a:srgb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/>
            </a:endParaRPr>
          </a:p>
        </p:txBody>
      </p:sp>
      <p:grpSp>
        <p:nvGrpSpPr>
          <p:cNvPr id="9" name="Группа 8"/>
          <p:cNvGrpSpPr/>
          <p:nvPr/>
        </p:nvGrpSpPr>
        <p:grpSpPr>
          <a:xfrm>
            <a:off x="6096" y="1"/>
            <a:ext cx="2194687" cy="667512"/>
            <a:chOff x="0" y="-12191"/>
            <a:chExt cx="2194687" cy="667512"/>
          </a:xfrm>
        </p:grpSpPr>
        <p:sp>
          <p:nvSpPr>
            <p:cNvPr id="6" name="object 12"/>
            <p:cNvSpPr/>
            <p:nvPr/>
          </p:nvSpPr>
          <p:spPr>
            <a:xfrm>
              <a:off x="0" y="-12191"/>
              <a:ext cx="2194687" cy="667512"/>
            </a:xfrm>
            <a:custGeom>
              <a:avLst/>
              <a:gdLst/>
              <a:ahLst/>
              <a:cxnLst/>
              <a:rect l="l" t="t" r="r" b="b"/>
              <a:pathLst>
                <a:path w="3599815" h="939165">
                  <a:moveTo>
                    <a:pt x="0" y="938783"/>
                  </a:moveTo>
                  <a:lnTo>
                    <a:pt x="3599688" y="938783"/>
                  </a:lnTo>
                  <a:lnTo>
                    <a:pt x="3599688" y="0"/>
                  </a:lnTo>
                  <a:lnTo>
                    <a:pt x="0" y="0"/>
                  </a:lnTo>
                  <a:lnTo>
                    <a:pt x="0" y="938783"/>
                  </a:lnTo>
                  <a:close/>
                </a:path>
              </a:pathLst>
            </a:custGeom>
            <a:solidFill>
              <a:srgbClr val="952A27"/>
            </a:solidFill>
          </p:spPr>
          <p:txBody>
            <a:bodyPr wrap="square" lIns="0" tIns="0" rIns="0" bIns="0" rtlCol="0"/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42672" y="73001"/>
              <a:ext cx="2152015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1100" b="1" dirty="0" smtClean="0">
                  <a:solidFill>
                    <a:prstClr val="white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ИННОВАЦИОННАЯ ДЕЯТЕЛЬНОСТЬ</a:t>
              </a:r>
              <a:endParaRPr lang="ru-RU" sz="1100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13" name="object 7"/>
          <p:cNvSpPr/>
          <p:nvPr/>
        </p:nvSpPr>
        <p:spPr>
          <a:xfrm>
            <a:off x="3262860" y="3272883"/>
            <a:ext cx="990066" cy="1091497"/>
          </a:xfrm>
          <a:custGeom>
            <a:avLst/>
            <a:gdLst/>
            <a:ahLst/>
            <a:cxnLst/>
            <a:rect l="l" t="t" r="r" b="b"/>
            <a:pathLst>
              <a:path w="2197734" h="2405379">
                <a:moveTo>
                  <a:pt x="0" y="2404872"/>
                </a:moveTo>
                <a:lnTo>
                  <a:pt x="2197607" y="2404872"/>
                </a:lnTo>
                <a:lnTo>
                  <a:pt x="2197607" y="0"/>
                </a:lnTo>
                <a:lnTo>
                  <a:pt x="0" y="0"/>
                </a:lnTo>
                <a:lnTo>
                  <a:pt x="0" y="2404872"/>
                </a:lnTo>
                <a:close/>
              </a:path>
            </a:pathLst>
          </a:custGeom>
          <a:solidFill>
            <a:schemeClr val="accent1"/>
          </a:solidFill>
          <a:ln w="28575"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 wrap="square" lIns="0" tIns="0" rIns="0" bIns="0" rtlCol="0"/>
          <a:lstStyle/>
          <a:p>
            <a:pPr defTabSz="912905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sz="1800" kern="0" dirty="0" smtClean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421955" y="4466219"/>
            <a:ext cx="2277806" cy="338439"/>
          </a:xfrm>
          <a:prstGeom prst="rect">
            <a:avLst/>
          </a:prstGeom>
          <a:noFill/>
        </p:spPr>
        <p:txBody>
          <a:bodyPr wrap="square" lIns="91326" tIns="45663" rIns="91326" bIns="45663" rtlCol="0">
            <a:spAutoFit/>
          </a:bodyPr>
          <a:lstStyle/>
          <a:p>
            <a:pPr defTabSz="91326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kern="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2017                   2018</a:t>
            </a:r>
          </a:p>
        </p:txBody>
      </p:sp>
      <p:sp>
        <p:nvSpPr>
          <p:cNvPr id="18" name="object 7"/>
          <p:cNvSpPr/>
          <p:nvPr/>
        </p:nvSpPr>
        <p:spPr>
          <a:xfrm>
            <a:off x="4645152" y="4341483"/>
            <a:ext cx="1005840" cy="45719"/>
          </a:xfrm>
          <a:custGeom>
            <a:avLst/>
            <a:gdLst/>
            <a:ahLst/>
            <a:cxnLst/>
            <a:rect l="l" t="t" r="r" b="b"/>
            <a:pathLst>
              <a:path w="2197734" h="2405379">
                <a:moveTo>
                  <a:pt x="0" y="2404872"/>
                </a:moveTo>
                <a:lnTo>
                  <a:pt x="2197607" y="2404872"/>
                </a:lnTo>
                <a:lnTo>
                  <a:pt x="2197607" y="0"/>
                </a:lnTo>
                <a:lnTo>
                  <a:pt x="0" y="0"/>
                </a:lnTo>
                <a:lnTo>
                  <a:pt x="0" y="2404872"/>
                </a:lnTo>
                <a:close/>
              </a:path>
            </a:pathLst>
          </a:custGeom>
          <a:solidFill>
            <a:schemeClr val="accent1"/>
          </a:solidFill>
          <a:ln w="28575"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 wrap="square" lIns="0" tIns="0" rIns="0" bIns="0" rtlCol="0"/>
          <a:lstStyle/>
          <a:p>
            <a:pPr defTabSz="912905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sz="1800" kern="0" dirty="0" smtClean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3233854" y="3278459"/>
            <a:ext cx="1170878" cy="461550"/>
          </a:xfrm>
          <a:prstGeom prst="rect">
            <a:avLst/>
          </a:prstGeom>
          <a:noFill/>
        </p:spPr>
        <p:txBody>
          <a:bodyPr wrap="square" lIns="91326" tIns="45663" rIns="91326" bIns="45663" rtlCol="0">
            <a:spAutoFit/>
          </a:bodyPr>
          <a:lstStyle/>
          <a:p>
            <a:pPr defTabSz="91326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kern="0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0,425</a:t>
            </a:r>
            <a:endParaRPr lang="ru-RU" sz="2400" b="1" kern="0" dirty="0" smtClean="0"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4914210" y="3879933"/>
            <a:ext cx="521199" cy="461550"/>
          </a:xfrm>
          <a:prstGeom prst="rect">
            <a:avLst/>
          </a:prstGeom>
          <a:noFill/>
        </p:spPr>
        <p:txBody>
          <a:bodyPr wrap="square" lIns="91326" tIns="45663" rIns="91326" bIns="45663" rtlCol="0">
            <a:spAutoFit/>
          </a:bodyPr>
          <a:lstStyle/>
          <a:p>
            <a:pPr defTabSz="91326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kern="0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</a:p>
        </p:txBody>
      </p:sp>
      <p:grpSp>
        <p:nvGrpSpPr>
          <p:cNvPr id="8" name="Группа 7"/>
          <p:cNvGrpSpPr/>
          <p:nvPr/>
        </p:nvGrpSpPr>
        <p:grpSpPr>
          <a:xfrm>
            <a:off x="4696891" y="1321501"/>
            <a:ext cx="844550" cy="447821"/>
            <a:chOff x="5020250" y="2078066"/>
            <a:chExt cx="844550" cy="447821"/>
          </a:xfrm>
        </p:grpSpPr>
        <p:sp>
          <p:nvSpPr>
            <p:cNvPr id="35" name="object 44"/>
            <p:cNvSpPr/>
            <p:nvPr/>
          </p:nvSpPr>
          <p:spPr>
            <a:xfrm>
              <a:off x="5020250" y="2092817"/>
              <a:ext cx="844550" cy="433070"/>
            </a:xfrm>
            <a:custGeom>
              <a:avLst/>
              <a:gdLst/>
              <a:ahLst/>
              <a:cxnLst/>
              <a:rect l="l" t="t" r="r" b="b"/>
              <a:pathLst>
                <a:path w="844550" h="433070">
                  <a:moveTo>
                    <a:pt x="422148" y="0"/>
                  </a:moveTo>
                  <a:lnTo>
                    <a:pt x="359760" y="2346"/>
                  </a:lnTo>
                  <a:lnTo>
                    <a:pt x="300216" y="9163"/>
                  </a:lnTo>
                  <a:lnTo>
                    <a:pt x="244169" y="20115"/>
                  </a:lnTo>
                  <a:lnTo>
                    <a:pt x="192272" y="34867"/>
                  </a:lnTo>
                  <a:lnTo>
                    <a:pt x="145177" y="53085"/>
                  </a:lnTo>
                  <a:lnTo>
                    <a:pt x="103536" y="74433"/>
                  </a:lnTo>
                  <a:lnTo>
                    <a:pt x="68004" y="98576"/>
                  </a:lnTo>
                  <a:lnTo>
                    <a:pt x="39231" y="125180"/>
                  </a:lnTo>
                  <a:lnTo>
                    <a:pt x="4576" y="184431"/>
                  </a:lnTo>
                  <a:lnTo>
                    <a:pt x="0" y="216408"/>
                  </a:lnTo>
                  <a:lnTo>
                    <a:pt x="4576" y="248384"/>
                  </a:lnTo>
                  <a:lnTo>
                    <a:pt x="39231" y="307635"/>
                  </a:lnTo>
                  <a:lnTo>
                    <a:pt x="68004" y="334239"/>
                  </a:lnTo>
                  <a:lnTo>
                    <a:pt x="103536" y="358382"/>
                  </a:lnTo>
                  <a:lnTo>
                    <a:pt x="145177" y="379730"/>
                  </a:lnTo>
                  <a:lnTo>
                    <a:pt x="192272" y="397948"/>
                  </a:lnTo>
                  <a:lnTo>
                    <a:pt x="244169" y="412700"/>
                  </a:lnTo>
                  <a:lnTo>
                    <a:pt x="300216" y="423652"/>
                  </a:lnTo>
                  <a:lnTo>
                    <a:pt x="359760" y="430469"/>
                  </a:lnTo>
                  <a:lnTo>
                    <a:pt x="422148" y="432815"/>
                  </a:lnTo>
                  <a:lnTo>
                    <a:pt x="484535" y="430469"/>
                  </a:lnTo>
                  <a:lnTo>
                    <a:pt x="544079" y="423652"/>
                  </a:lnTo>
                  <a:lnTo>
                    <a:pt x="600126" y="412700"/>
                  </a:lnTo>
                  <a:lnTo>
                    <a:pt x="652023" y="397948"/>
                  </a:lnTo>
                  <a:lnTo>
                    <a:pt x="699118" y="379730"/>
                  </a:lnTo>
                  <a:lnTo>
                    <a:pt x="740759" y="358382"/>
                  </a:lnTo>
                  <a:lnTo>
                    <a:pt x="776291" y="334239"/>
                  </a:lnTo>
                  <a:lnTo>
                    <a:pt x="805064" y="307635"/>
                  </a:lnTo>
                  <a:lnTo>
                    <a:pt x="839719" y="248384"/>
                  </a:lnTo>
                  <a:lnTo>
                    <a:pt x="844295" y="216408"/>
                  </a:lnTo>
                  <a:lnTo>
                    <a:pt x="839719" y="184431"/>
                  </a:lnTo>
                  <a:lnTo>
                    <a:pt x="805064" y="125180"/>
                  </a:lnTo>
                  <a:lnTo>
                    <a:pt x="776291" y="98576"/>
                  </a:lnTo>
                  <a:lnTo>
                    <a:pt x="740759" y="74433"/>
                  </a:lnTo>
                  <a:lnTo>
                    <a:pt x="699118" y="53085"/>
                  </a:lnTo>
                  <a:lnTo>
                    <a:pt x="652023" y="34867"/>
                  </a:lnTo>
                  <a:lnTo>
                    <a:pt x="600126" y="20115"/>
                  </a:lnTo>
                  <a:lnTo>
                    <a:pt x="544079" y="9163"/>
                  </a:lnTo>
                  <a:lnTo>
                    <a:pt x="484535" y="2346"/>
                  </a:lnTo>
                  <a:lnTo>
                    <a:pt x="422148" y="0"/>
                  </a:lnTo>
                  <a:close/>
                </a:path>
              </a:pathLst>
            </a:custGeom>
            <a:solidFill>
              <a:srgbClr val="99121E"/>
            </a:solidFill>
          </p:spPr>
          <p:txBody>
            <a:bodyPr wrap="square" lIns="0" tIns="0" rIns="0" bIns="0" rtlCol="0"/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5098090" y="2078066"/>
              <a:ext cx="766709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2000" b="1" dirty="0" smtClean="0">
                  <a:solidFill>
                    <a:prstClr val="white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23,2</a:t>
              </a:r>
              <a:endParaRPr lang="ru-RU" sz="2000" b="1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37" name="object 7"/>
          <p:cNvSpPr/>
          <p:nvPr/>
        </p:nvSpPr>
        <p:spPr>
          <a:xfrm>
            <a:off x="6825298" y="1728963"/>
            <a:ext cx="745934" cy="370798"/>
          </a:xfrm>
          <a:custGeom>
            <a:avLst/>
            <a:gdLst/>
            <a:ahLst/>
            <a:cxnLst/>
            <a:rect l="l" t="t" r="r" b="b"/>
            <a:pathLst>
              <a:path w="2197734" h="2405379">
                <a:moveTo>
                  <a:pt x="0" y="2404872"/>
                </a:moveTo>
                <a:lnTo>
                  <a:pt x="2197607" y="2404872"/>
                </a:lnTo>
                <a:lnTo>
                  <a:pt x="2197607" y="0"/>
                </a:lnTo>
                <a:lnTo>
                  <a:pt x="0" y="0"/>
                </a:lnTo>
                <a:lnTo>
                  <a:pt x="0" y="2404872"/>
                </a:lnTo>
                <a:close/>
              </a:path>
            </a:pathLst>
          </a:custGeom>
          <a:solidFill>
            <a:schemeClr val="accent1"/>
          </a:solidFill>
          <a:ln w="28575"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 wrap="square" lIns="0" tIns="0" rIns="0" bIns="0" rtlCol="0"/>
          <a:lstStyle/>
          <a:p>
            <a:pPr defTabSz="912905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sz="1800" kern="0" dirty="0" smtClean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6867970" y="1754595"/>
            <a:ext cx="66978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</a:t>
            </a:r>
            <a:r>
              <a:rPr lang="ru-RU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акт</a:t>
            </a:r>
            <a:endParaRPr lang="ru-RU" b="1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9" name="object 44"/>
          <p:cNvSpPr/>
          <p:nvPr/>
        </p:nvSpPr>
        <p:spPr>
          <a:xfrm>
            <a:off x="6798887" y="2270449"/>
            <a:ext cx="844550" cy="433070"/>
          </a:xfrm>
          <a:custGeom>
            <a:avLst/>
            <a:gdLst/>
            <a:ahLst/>
            <a:cxnLst/>
            <a:rect l="l" t="t" r="r" b="b"/>
            <a:pathLst>
              <a:path w="844550" h="433070">
                <a:moveTo>
                  <a:pt x="422148" y="0"/>
                </a:moveTo>
                <a:lnTo>
                  <a:pt x="359760" y="2346"/>
                </a:lnTo>
                <a:lnTo>
                  <a:pt x="300216" y="9163"/>
                </a:lnTo>
                <a:lnTo>
                  <a:pt x="244169" y="20115"/>
                </a:lnTo>
                <a:lnTo>
                  <a:pt x="192272" y="34867"/>
                </a:lnTo>
                <a:lnTo>
                  <a:pt x="145177" y="53085"/>
                </a:lnTo>
                <a:lnTo>
                  <a:pt x="103536" y="74433"/>
                </a:lnTo>
                <a:lnTo>
                  <a:pt x="68004" y="98576"/>
                </a:lnTo>
                <a:lnTo>
                  <a:pt x="39231" y="125180"/>
                </a:lnTo>
                <a:lnTo>
                  <a:pt x="4576" y="184431"/>
                </a:lnTo>
                <a:lnTo>
                  <a:pt x="0" y="216408"/>
                </a:lnTo>
                <a:lnTo>
                  <a:pt x="4576" y="248384"/>
                </a:lnTo>
                <a:lnTo>
                  <a:pt x="39231" y="307635"/>
                </a:lnTo>
                <a:lnTo>
                  <a:pt x="68004" y="334239"/>
                </a:lnTo>
                <a:lnTo>
                  <a:pt x="103536" y="358382"/>
                </a:lnTo>
                <a:lnTo>
                  <a:pt x="145177" y="379730"/>
                </a:lnTo>
                <a:lnTo>
                  <a:pt x="192272" y="397948"/>
                </a:lnTo>
                <a:lnTo>
                  <a:pt x="244169" y="412700"/>
                </a:lnTo>
                <a:lnTo>
                  <a:pt x="300216" y="423652"/>
                </a:lnTo>
                <a:lnTo>
                  <a:pt x="359760" y="430469"/>
                </a:lnTo>
                <a:lnTo>
                  <a:pt x="422148" y="432815"/>
                </a:lnTo>
                <a:lnTo>
                  <a:pt x="484535" y="430469"/>
                </a:lnTo>
                <a:lnTo>
                  <a:pt x="544079" y="423652"/>
                </a:lnTo>
                <a:lnTo>
                  <a:pt x="600126" y="412700"/>
                </a:lnTo>
                <a:lnTo>
                  <a:pt x="652023" y="397948"/>
                </a:lnTo>
                <a:lnTo>
                  <a:pt x="699118" y="379730"/>
                </a:lnTo>
                <a:lnTo>
                  <a:pt x="740759" y="358382"/>
                </a:lnTo>
                <a:lnTo>
                  <a:pt x="776291" y="334239"/>
                </a:lnTo>
                <a:lnTo>
                  <a:pt x="805064" y="307635"/>
                </a:lnTo>
                <a:lnTo>
                  <a:pt x="839719" y="248384"/>
                </a:lnTo>
                <a:lnTo>
                  <a:pt x="844295" y="216408"/>
                </a:lnTo>
                <a:lnTo>
                  <a:pt x="839719" y="184431"/>
                </a:lnTo>
                <a:lnTo>
                  <a:pt x="805064" y="125180"/>
                </a:lnTo>
                <a:lnTo>
                  <a:pt x="776291" y="98576"/>
                </a:lnTo>
                <a:lnTo>
                  <a:pt x="740759" y="74433"/>
                </a:lnTo>
                <a:lnTo>
                  <a:pt x="699118" y="53085"/>
                </a:lnTo>
                <a:lnTo>
                  <a:pt x="652023" y="34867"/>
                </a:lnTo>
                <a:lnTo>
                  <a:pt x="600126" y="20115"/>
                </a:lnTo>
                <a:lnTo>
                  <a:pt x="544079" y="9163"/>
                </a:lnTo>
                <a:lnTo>
                  <a:pt x="484535" y="2346"/>
                </a:lnTo>
                <a:lnTo>
                  <a:pt x="422148" y="0"/>
                </a:lnTo>
                <a:close/>
              </a:path>
            </a:pathLst>
          </a:custGeom>
          <a:solidFill>
            <a:srgbClr val="99121E"/>
          </a:solidFill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6758243" y="2325313"/>
            <a:ext cx="89726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План</a:t>
            </a:r>
          </a:p>
        </p:txBody>
      </p:sp>
      <p:pic>
        <p:nvPicPr>
          <p:cNvPr id="2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08847" y="91441"/>
            <a:ext cx="744231" cy="7704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="" xmlns:p14="http://schemas.microsoft.com/office/powerpoint/2010/main" val="407590407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Прямая соединительная линия 3"/>
          <p:cNvCxnSpPr/>
          <p:nvPr/>
        </p:nvCxnSpPr>
        <p:spPr>
          <a:xfrm flipH="1">
            <a:off x="898480" y="1199962"/>
            <a:ext cx="7344579" cy="145"/>
          </a:xfrm>
          <a:prstGeom prst="line">
            <a:avLst/>
          </a:prstGeom>
          <a:ln w="254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Прямоугольник 4"/>
          <p:cNvSpPr/>
          <p:nvPr/>
        </p:nvSpPr>
        <p:spPr>
          <a:xfrm>
            <a:off x="2264211" y="62305"/>
            <a:ext cx="6697638" cy="711887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endParaRPr lang="ru" sz="2400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/>
            </a:endParaRPr>
          </a:p>
        </p:txBody>
      </p:sp>
      <p:grpSp>
        <p:nvGrpSpPr>
          <p:cNvPr id="9" name="Группа 8"/>
          <p:cNvGrpSpPr/>
          <p:nvPr/>
        </p:nvGrpSpPr>
        <p:grpSpPr>
          <a:xfrm>
            <a:off x="6096" y="1"/>
            <a:ext cx="2194687" cy="667512"/>
            <a:chOff x="0" y="-12191"/>
            <a:chExt cx="2194687" cy="667512"/>
          </a:xfrm>
        </p:grpSpPr>
        <p:sp>
          <p:nvSpPr>
            <p:cNvPr id="6" name="object 12"/>
            <p:cNvSpPr/>
            <p:nvPr/>
          </p:nvSpPr>
          <p:spPr>
            <a:xfrm>
              <a:off x="0" y="-12191"/>
              <a:ext cx="2194687" cy="667512"/>
            </a:xfrm>
            <a:custGeom>
              <a:avLst/>
              <a:gdLst/>
              <a:ahLst/>
              <a:cxnLst/>
              <a:rect l="l" t="t" r="r" b="b"/>
              <a:pathLst>
                <a:path w="3599815" h="939165">
                  <a:moveTo>
                    <a:pt x="0" y="938783"/>
                  </a:moveTo>
                  <a:lnTo>
                    <a:pt x="3599688" y="938783"/>
                  </a:lnTo>
                  <a:lnTo>
                    <a:pt x="3599688" y="0"/>
                  </a:lnTo>
                  <a:lnTo>
                    <a:pt x="0" y="0"/>
                  </a:lnTo>
                  <a:lnTo>
                    <a:pt x="0" y="938783"/>
                  </a:lnTo>
                  <a:close/>
                </a:path>
              </a:pathLst>
            </a:custGeom>
            <a:solidFill>
              <a:srgbClr val="952A27"/>
            </a:solidFill>
          </p:spPr>
          <p:txBody>
            <a:bodyPr wrap="square" lIns="0" tIns="0" rIns="0" bIns="0" rtlCol="0"/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42672" y="116087"/>
              <a:ext cx="2152015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1100" b="1" dirty="0" smtClean="0">
                  <a:solidFill>
                    <a:prstClr val="white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ИННОВАЦИОННАЯ ДЕЯТЕЛЬНОСТЬ</a:t>
              </a:r>
              <a:endParaRPr lang="ru-RU" sz="1100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13" name="object 7"/>
          <p:cNvSpPr/>
          <p:nvPr/>
        </p:nvSpPr>
        <p:spPr>
          <a:xfrm>
            <a:off x="3240558" y="2325313"/>
            <a:ext cx="990066" cy="2055794"/>
          </a:xfrm>
          <a:custGeom>
            <a:avLst/>
            <a:gdLst/>
            <a:ahLst/>
            <a:cxnLst/>
            <a:rect l="l" t="t" r="r" b="b"/>
            <a:pathLst>
              <a:path w="2197734" h="2405379">
                <a:moveTo>
                  <a:pt x="0" y="2404872"/>
                </a:moveTo>
                <a:lnTo>
                  <a:pt x="2197607" y="2404872"/>
                </a:lnTo>
                <a:lnTo>
                  <a:pt x="2197607" y="0"/>
                </a:lnTo>
                <a:lnTo>
                  <a:pt x="0" y="0"/>
                </a:lnTo>
                <a:lnTo>
                  <a:pt x="0" y="2404872"/>
                </a:lnTo>
                <a:close/>
              </a:path>
            </a:pathLst>
          </a:custGeom>
          <a:solidFill>
            <a:schemeClr val="accent1"/>
          </a:solidFill>
          <a:ln w="28575"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 wrap="square" lIns="0" tIns="0" rIns="0" bIns="0" rtlCol="0"/>
          <a:lstStyle/>
          <a:p>
            <a:pPr defTabSz="912905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sz="1800" kern="0" dirty="0" smtClean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421955" y="4494097"/>
            <a:ext cx="2277806" cy="338439"/>
          </a:xfrm>
          <a:prstGeom prst="rect">
            <a:avLst/>
          </a:prstGeom>
          <a:noFill/>
        </p:spPr>
        <p:txBody>
          <a:bodyPr wrap="square" lIns="91326" tIns="45663" rIns="91326" bIns="45663" rtlCol="0">
            <a:spAutoFit/>
          </a:bodyPr>
          <a:lstStyle/>
          <a:p>
            <a:pPr defTabSz="91326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kern="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2017                   2018</a:t>
            </a:r>
          </a:p>
        </p:txBody>
      </p:sp>
      <p:sp>
        <p:nvSpPr>
          <p:cNvPr id="18" name="object 7"/>
          <p:cNvSpPr/>
          <p:nvPr/>
        </p:nvSpPr>
        <p:spPr>
          <a:xfrm>
            <a:off x="4645152" y="2079702"/>
            <a:ext cx="1005840" cy="2307500"/>
          </a:xfrm>
          <a:custGeom>
            <a:avLst/>
            <a:gdLst/>
            <a:ahLst/>
            <a:cxnLst/>
            <a:rect l="l" t="t" r="r" b="b"/>
            <a:pathLst>
              <a:path w="2197734" h="2405379">
                <a:moveTo>
                  <a:pt x="0" y="2404872"/>
                </a:moveTo>
                <a:lnTo>
                  <a:pt x="2197607" y="2404872"/>
                </a:lnTo>
                <a:lnTo>
                  <a:pt x="2197607" y="0"/>
                </a:lnTo>
                <a:lnTo>
                  <a:pt x="0" y="0"/>
                </a:lnTo>
                <a:lnTo>
                  <a:pt x="0" y="2404872"/>
                </a:lnTo>
                <a:close/>
              </a:path>
            </a:pathLst>
          </a:custGeom>
          <a:solidFill>
            <a:schemeClr val="accent1"/>
          </a:solidFill>
          <a:ln w="28575"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 wrap="square" lIns="0" tIns="0" rIns="0" bIns="0" rtlCol="0"/>
          <a:lstStyle/>
          <a:p>
            <a:pPr defTabSz="912905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sz="1800" kern="0" dirty="0" smtClean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3359476" y="2336435"/>
            <a:ext cx="752227" cy="461550"/>
          </a:xfrm>
          <a:prstGeom prst="rect">
            <a:avLst/>
          </a:prstGeom>
          <a:noFill/>
        </p:spPr>
        <p:txBody>
          <a:bodyPr wrap="square" lIns="91326" tIns="45663" rIns="91326" bIns="45663" rtlCol="0">
            <a:spAutoFit/>
          </a:bodyPr>
          <a:lstStyle/>
          <a:p>
            <a:pPr defTabSz="91326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kern="0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157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4777878" y="1990492"/>
            <a:ext cx="847344" cy="461550"/>
          </a:xfrm>
          <a:prstGeom prst="rect">
            <a:avLst/>
          </a:prstGeom>
          <a:noFill/>
        </p:spPr>
        <p:txBody>
          <a:bodyPr wrap="square" lIns="91326" tIns="45663" rIns="91326" bIns="45663" rtlCol="0">
            <a:spAutoFit/>
          </a:bodyPr>
          <a:lstStyle/>
          <a:p>
            <a:pPr defTabSz="91326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kern="0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159</a:t>
            </a:r>
          </a:p>
        </p:txBody>
      </p:sp>
      <p:grpSp>
        <p:nvGrpSpPr>
          <p:cNvPr id="8" name="Группа 7"/>
          <p:cNvGrpSpPr/>
          <p:nvPr/>
        </p:nvGrpSpPr>
        <p:grpSpPr>
          <a:xfrm>
            <a:off x="4756288" y="2364915"/>
            <a:ext cx="844550" cy="433070"/>
            <a:chOff x="5062922" y="2354945"/>
            <a:chExt cx="844550" cy="433070"/>
          </a:xfrm>
        </p:grpSpPr>
        <p:sp>
          <p:nvSpPr>
            <p:cNvPr id="35" name="object 44"/>
            <p:cNvSpPr/>
            <p:nvPr/>
          </p:nvSpPr>
          <p:spPr>
            <a:xfrm>
              <a:off x="5062922" y="2354945"/>
              <a:ext cx="844550" cy="433070"/>
            </a:xfrm>
            <a:custGeom>
              <a:avLst/>
              <a:gdLst/>
              <a:ahLst/>
              <a:cxnLst/>
              <a:rect l="l" t="t" r="r" b="b"/>
              <a:pathLst>
                <a:path w="844550" h="433070">
                  <a:moveTo>
                    <a:pt x="422148" y="0"/>
                  </a:moveTo>
                  <a:lnTo>
                    <a:pt x="359760" y="2346"/>
                  </a:lnTo>
                  <a:lnTo>
                    <a:pt x="300216" y="9163"/>
                  </a:lnTo>
                  <a:lnTo>
                    <a:pt x="244169" y="20115"/>
                  </a:lnTo>
                  <a:lnTo>
                    <a:pt x="192272" y="34867"/>
                  </a:lnTo>
                  <a:lnTo>
                    <a:pt x="145177" y="53085"/>
                  </a:lnTo>
                  <a:lnTo>
                    <a:pt x="103536" y="74433"/>
                  </a:lnTo>
                  <a:lnTo>
                    <a:pt x="68004" y="98576"/>
                  </a:lnTo>
                  <a:lnTo>
                    <a:pt x="39231" y="125180"/>
                  </a:lnTo>
                  <a:lnTo>
                    <a:pt x="4576" y="184431"/>
                  </a:lnTo>
                  <a:lnTo>
                    <a:pt x="0" y="216408"/>
                  </a:lnTo>
                  <a:lnTo>
                    <a:pt x="4576" y="248384"/>
                  </a:lnTo>
                  <a:lnTo>
                    <a:pt x="39231" y="307635"/>
                  </a:lnTo>
                  <a:lnTo>
                    <a:pt x="68004" y="334239"/>
                  </a:lnTo>
                  <a:lnTo>
                    <a:pt x="103536" y="358382"/>
                  </a:lnTo>
                  <a:lnTo>
                    <a:pt x="145177" y="379730"/>
                  </a:lnTo>
                  <a:lnTo>
                    <a:pt x="192272" y="397948"/>
                  </a:lnTo>
                  <a:lnTo>
                    <a:pt x="244169" y="412700"/>
                  </a:lnTo>
                  <a:lnTo>
                    <a:pt x="300216" y="423652"/>
                  </a:lnTo>
                  <a:lnTo>
                    <a:pt x="359760" y="430469"/>
                  </a:lnTo>
                  <a:lnTo>
                    <a:pt x="422148" y="432815"/>
                  </a:lnTo>
                  <a:lnTo>
                    <a:pt x="484535" y="430469"/>
                  </a:lnTo>
                  <a:lnTo>
                    <a:pt x="544079" y="423652"/>
                  </a:lnTo>
                  <a:lnTo>
                    <a:pt x="600126" y="412700"/>
                  </a:lnTo>
                  <a:lnTo>
                    <a:pt x="652023" y="397948"/>
                  </a:lnTo>
                  <a:lnTo>
                    <a:pt x="699118" y="379730"/>
                  </a:lnTo>
                  <a:lnTo>
                    <a:pt x="740759" y="358382"/>
                  </a:lnTo>
                  <a:lnTo>
                    <a:pt x="776291" y="334239"/>
                  </a:lnTo>
                  <a:lnTo>
                    <a:pt x="805064" y="307635"/>
                  </a:lnTo>
                  <a:lnTo>
                    <a:pt x="839719" y="248384"/>
                  </a:lnTo>
                  <a:lnTo>
                    <a:pt x="844295" y="216408"/>
                  </a:lnTo>
                  <a:lnTo>
                    <a:pt x="839719" y="184431"/>
                  </a:lnTo>
                  <a:lnTo>
                    <a:pt x="805064" y="125180"/>
                  </a:lnTo>
                  <a:lnTo>
                    <a:pt x="776291" y="98576"/>
                  </a:lnTo>
                  <a:lnTo>
                    <a:pt x="740759" y="74433"/>
                  </a:lnTo>
                  <a:lnTo>
                    <a:pt x="699118" y="53085"/>
                  </a:lnTo>
                  <a:lnTo>
                    <a:pt x="652023" y="34867"/>
                  </a:lnTo>
                  <a:lnTo>
                    <a:pt x="600126" y="20115"/>
                  </a:lnTo>
                  <a:lnTo>
                    <a:pt x="544079" y="9163"/>
                  </a:lnTo>
                  <a:lnTo>
                    <a:pt x="484535" y="2346"/>
                  </a:lnTo>
                  <a:lnTo>
                    <a:pt x="422148" y="0"/>
                  </a:lnTo>
                  <a:close/>
                </a:path>
              </a:pathLst>
            </a:custGeom>
            <a:solidFill>
              <a:srgbClr val="99121E"/>
            </a:solidFill>
          </p:spPr>
          <p:txBody>
            <a:bodyPr wrap="square" lIns="0" tIns="0" rIns="0" bIns="0" rtlCol="0"/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5144525" y="2354945"/>
              <a:ext cx="730112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2000" b="1" dirty="0" smtClean="0">
                  <a:solidFill>
                    <a:prstClr val="white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157</a:t>
              </a:r>
              <a:endParaRPr lang="ru-RU" sz="2000" b="1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37" name="object 7"/>
          <p:cNvSpPr/>
          <p:nvPr/>
        </p:nvSpPr>
        <p:spPr>
          <a:xfrm>
            <a:off x="6825298" y="1728963"/>
            <a:ext cx="745934" cy="370798"/>
          </a:xfrm>
          <a:custGeom>
            <a:avLst/>
            <a:gdLst/>
            <a:ahLst/>
            <a:cxnLst/>
            <a:rect l="l" t="t" r="r" b="b"/>
            <a:pathLst>
              <a:path w="2197734" h="2405379">
                <a:moveTo>
                  <a:pt x="0" y="2404872"/>
                </a:moveTo>
                <a:lnTo>
                  <a:pt x="2197607" y="2404872"/>
                </a:lnTo>
                <a:lnTo>
                  <a:pt x="2197607" y="0"/>
                </a:lnTo>
                <a:lnTo>
                  <a:pt x="0" y="0"/>
                </a:lnTo>
                <a:lnTo>
                  <a:pt x="0" y="2404872"/>
                </a:lnTo>
                <a:close/>
              </a:path>
            </a:pathLst>
          </a:custGeom>
          <a:solidFill>
            <a:schemeClr val="accent1"/>
          </a:solidFill>
          <a:ln w="28575"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 wrap="square" lIns="0" tIns="0" rIns="0" bIns="0" rtlCol="0"/>
          <a:lstStyle/>
          <a:p>
            <a:pPr defTabSz="912905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sz="1800" kern="0" dirty="0" smtClean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6867970" y="1754595"/>
            <a:ext cx="66978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</a:t>
            </a:r>
            <a:r>
              <a:rPr lang="ru-RU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акт</a:t>
            </a:r>
            <a:endParaRPr lang="ru-RU" b="1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9" name="object 44"/>
          <p:cNvSpPr/>
          <p:nvPr/>
        </p:nvSpPr>
        <p:spPr>
          <a:xfrm>
            <a:off x="6798887" y="2270449"/>
            <a:ext cx="844550" cy="433070"/>
          </a:xfrm>
          <a:custGeom>
            <a:avLst/>
            <a:gdLst/>
            <a:ahLst/>
            <a:cxnLst/>
            <a:rect l="l" t="t" r="r" b="b"/>
            <a:pathLst>
              <a:path w="844550" h="433070">
                <a:moveTo>
                  <a:pt x="422148" y="0"/>
                </a:moveTo>
                <a:lnTo>
                  <a:pt x="359760" y="2346"/>
                </a:lnTo>
                <a:lnTo>
                  <a:pt x="300216" y="9163"/>
                </a:lnTo>
                <a:lnTo>
                  <a:pt x="244169" y="20115"/>
                </a:lnTo>
                <a:lnTo>
                  <a:pt x="192272" y="34867"/>
                </a:lnTo>
                <a:lnTo>
                  <a:pt x="145177" y="53085"/>
                </a:lnTo>
                <a:lnTo>
                  <a:pt x="103536" y="74433"/>
                </a:lnTo>
                <a:lnTo>
                  <a:pt x="68004" y="98576"/>
                </a:lnTo>
                <a:lnTo>
                  <a:pt x="39231" y="125180"/>
                </a:lnTo>
                <a:lnTo>
                  <a:pt x="4576" y="184431"/>
                </a:lnTo>
                <a:lnTo>
                  <a:pt x="0" y="216408"/>
                </a:lnTo>
                <a:lnTo>
                  <a:pt x="4576" y="248384"/>
                </a:lnTo>
                <a:lnTo>
                  <a:pt x="39231" y="307635"/>
                </a:lnTo>
                <a:lnTo>
                  <a:pt x="68004" y="334239"/>
                </a:lnTo>
                <a:lnTo>
                  <a:pt x="103536" y="358382"/>
                </a:lnTo>
                <a:lnTo>
                  <a:pt x="145177" y="379730"/>
                </a:lnTo>
                <a:lnTo>
                  <a:pt x="192272" y="397948"/>
                </a:lnTo>
                <a:lnTo>
                  <a:pt x="244169" y="412700"/>
                </a:lnTo>
                <a:lnTo>
                  <a:pt x="300216" y="423652"/>
                </a:lnTo>
                <a:lnTo>
                  <a:pt x="359760" y="430469"/>
                </a:lnTo>
                <a:lnTo>
                  <a:pt x="422148" y="432815"/>
                </a:lnTo>
                <a:lnTo>
                  <a:pt x="484535" y="430469"/>
                </a:lnTo>
                <a:lnTo>
                  <a:pt x="544079" y="423652"/>
                </a:lnTo>
                <a:lnTo>
                  <a:pt x="600126" y="412700"/>
                </a:lnTo>
                <a:lnTo>
                  <a:pt x="652023" y="397948"/>
                </a:lnTo>
                <a:lnTo>
                  <a:pt x="699118" y="379730"/>
                </a:lnTo>
                <a:lnTo>
                  <a:pt x="740759" y="358382"/>
                </a:lnTo>
                <a:lnTo>
                  <a:pt x="776291" y="334239"/>
                </a:lnTo>
                <a:lnTo>
                  <a:pt x="805064" y="307635"/>
                </a:lnTo>
                <a:lnTo>
                  <a:pt x="839719" y="248384"/>
                </a:lnTo>
                <a:lnTo>
                  <a:pt x="844295" y="216408"/>
                </a:lnTo>
                <a:lnTo>
                  <a:pt x="839719" y="184431"/>
                </a:lnTo>
                <a:lnTo>
                  <a:pt x="805064" y="125180"/>
                </a:lnTo>
                <a:lnTo>
                  <a:pt x="776291" y="98576"/>
                </a:lnTo>
                <a:lnTo>
                  <a:pt x="740759" y="74433"/>
                </a:lnTo>
                <a:lnTo>
                  <a:pt x="699118" y="53085"/>
                </a:lnTo>
                <a:lnTo>
                  <a:pt x="652023" y="34867"/>
                </a:lnTo>
                <a:lnTo>
                  <a:pt x="600126" y="20115"/>
                </a:lnTo>
                <a:lnTo>
                  <a:pt x="544079" y="9163"/>
                </a:lnTo>
                <a:lnTo>
                  <a:pt x="484535" y="2346"/>
                </a:lnTo>
                <a:lnTo>
                  <a:pt x="422148" y="0"/>
                </a:lnTo>
                <a:close/>
              </a:path>
            </a:pathLst>
          </a:custGeom>
          <a:solidFill>
            <a:srgbClr val="99121E"/>
          </a:solidFill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6758243" y="2325313"/>
            <a:ext cx="89726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План</a:t>
            </a:r>
          </a:p>
        </p:txBody>
      </p:sp>
      <p:pic>
        <p:nvPicPr>
          <p:cNvPr id="41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23540" y="128279"/>
            <a:ext cx="769952" cy="740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2396593" y="291085"/>
            <a:ext cx="5846466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200" b="1" dirty="0" smtClean="0">
                <a:solidFill>
                  <a:srgbClr val="C0504D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</a:rPr>
              <a:t>5. Количество </a:t>
            </a:r>
            <a:r>
              <a:rPr lang="ru-RU" sz="2200" b="1" dirty="0">
                <a:solidFill>
                  <a:srgbClr val="C0504D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</a:rPr>
              <a:t>патентов, созданных </a:t>
            </a:r>
            <a:endParaRPr lang="ru-RU" sz="2200" b="1" dirty="0" smtClean="0">
              <a:solidFill>
                <a:srgbClr val="C0504D">
                  <a:lumMod val="75000"/>
                </a:srgb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/>
            </a:endParaRPr>
          </a:p>
          <a:p>
            <a:r>
              <a:rPr lang="ru-RU" sz="2200" b="1" dirty="0" smtClean="0">
                <a:solidFill>
                  <a:srgbClr val="C0504D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</a:rPr>
              <a:t>и </a:t>
            </a:r>
            <a:r>
              <a:rPr lang="ru-RU" sz="2200" b="1" dirty="0">
                <a:solidFill>
                  <a:srgbClr val="C0504D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</a:rPr>
              <a:t>поддерживаемых, ед.</a:t>
            </a:r>
          </a:p>
        </p:txBody>
      </p:sp>
    </p:spTree>
    <p:extLst>
      <p:ext uri="{BB962C8B-B14F-4D97-AF65-F5344CB8AC3E}">
        <p14:creationId xmlns="" xmlns:p14="http://schemas.microsoft.com/office/powerpoint/2010/main" val="62899793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Прямая соединительная линия 3"/>
          <p:cNvCxnSpPr/>
          <p:nvPr/>
        </p:nvCxnSpPr>
        <p:spPr>
          <a:xfrm flipH="1">
            <a:off x="901497" y="956122"/>
            <a:ext cx="7344579" cy="145"/>
          </a:xfrm>
          <a:prstGeom prst="line">
            <a:avLst/>
          </a:prstGeom>
          <a:ln w="254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Прямоугольник 4"/>
          <p:cNvSpPr/>
          <p:nvPr/>
        </p:nvSpPr>
        <p:spPr>
          <a:xfrm>
            <a:off x="2261871" y="203266"/>
            <a:ext cx="5876290" cy="71628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lvl="0" defTabSz="914059" eaLnBrk="1" fontAlgn="auto" hangingPunct="1">
              <a:lnSpc>
                <a:spcPts val="2904"/>
              </a:lnSpc>
              <a:spcBef>
                <a:spcPts val="0"/>
              </a:spcBef>
              <a:spcAft>
                <a:spcPts val="0"/>
              </a:spcAft>
            </a:pPr>
            <a:r>
              <a:rPr lang="ru" sz="2500" b="1" dirty="0" smtClean="0">
                <a:solidFill>
                  <a:srgbClr val="C0504D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</a:rPr>
              <a:t>1.1 Средний балл ЕГЭ </a:t>
            </a:r>
          </a:p>
          <a:p>
            <a:pPr lvl="0" defTabSz="914059" eaLnBrk="1" fontAlgn="auto" hangingPunct="1">
              <a:lnSpc>
                <a:spcPts val="2904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1800" b="1" dirty="0" smtClean="0">
                <a:solidFill>
                  <a:srgbClr val="C0504D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</a:rPr>
              <a:t>(</a:t>
            </a:r>
            <a:r>
              <a:rPr lang="ru-RU" sz="1800" b="1" dirty="0">
                <a:solidFill>
                  <a:srgbClr val="C0504D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</a:rPr>
              <a:t>головной </a:t>
            </a:r>
            <a:r>
              <a:rPr lang="ru-RU" sz="1800" b="1" dirty="0" smtClean="0">
                <a:solidFill>
                  <a:srgbClr val="C0504D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</a:rPr>
              <a:t>вуз, </a:t>
            </a:r>
            <a:r>
              <a:rPr lang="ru-RU" sz="1800" b="1" dirty="0">
                <a:solidFill>
                  <a:srgbClr val="C0504D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</a:rPr>
              <a:t>бюджетная </a:t>
            </a:r>
            <a:r>
              <a:rPr lang="ru-RU" sz="1800" b="1" dirty="0" smtClean="0">
                <a:solidFill>
                  <a:srgbClr val="C0504D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</a:rPr>
              <a:t>основа)</a:t>
            </a:r>
            <a:endParaRPr lang="ru" sz="1600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/>
            </a:endParaRPr>
          </a:p>
        </p:txBody>
      </p:sp>
      <p:sp>
        <p:nvSpPr>
          <p:cNvPr id="6" name="object 12"/>
          <p:cNvSpPr/>
          <p:nvPr/>
        </p:nvSpPr>
        <p:spPr>
          <a:xfrm>
            <a:off x="0" y="-12191"/>
            <a:ext cx="2194687" cy="667512"/>
          </a:xfrm>
          <a:custGeom>
            <a:avLst/>
            <a:gdLst/>
            <a:ahLst/>
            <a:cxnLst/>
            <a:rect l="l" t="t" r="r" b="b"/>
            <a:pathLst>
              <a:path w="3599815" h="939165">
                <a:moveTo>
                  <a:pt x="0" y="938783"/>
                </a:moveTo>
                <a:lnTo>
                  <a:pt x="3599688" y="938783"/>
                </a:lnTo>
                <a:lnTo>
                  <a:pt x="3599688" y="0"/>
                </a:lnTo>
                <a:lnTo>
                  <a:pt x="0" y="0"/>
                </a:lnTo>
                <a:lnTo>
                  <a:pt x="0" y="938783"/>
                </a:lnTo>
                <a:close/>
              </a:path>
            </a:pathLst>
          </a:custGeom>
          <a:solidFill>
            <a:srgbClr val="952A27"/>
          </a:solidFill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2671" y="91440"/>
            <a:ext cx="215201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ОБРАЗОВАТЕЛЬНАЯ ДЕЯТЕЛЬНОСТЬ</a:t>
            </a:r>
            <a:endParaRPr lang="ru-RU" b="1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object 6"/>
          <p:cNvSpPr/>
          <p:nvPr/>
        </p:nvSpPr>
        <p:spPr>
          <a:xfrm>
            <a:off x="2532441" y="3519182"/>
            <a:ext cx="778493" cy="1050900"/>
          </a:xfrm>
          <a:custGeom>
            <a:avLst/>
            <a:gdLst/>
            <a:ahLst/>
            <a:cxnLst/>
            <a:rect l="l" t="t" r="r" b="b"/>
            <a:pathLst>
              <a:path w="2197735" h="1972310">
                <a:moveTo>
                  <a:pt x="0" y="1972056"/>
                </a:moveTo>
                <a:lnTo>
                  <a:pt x="2197607" y="1972056"/>
                </a:lnTo>
                <a:lnTo>
                  <a:pt x="2197607" y="0"/>
                </a:lnTo>
                <a:lnTo>
                  <a:pt x="0" y="0"/>
                </a:lnTo>
                <a:lnTo>
                  <a:pt x="0" y="1972056"/>
                </a:lnTo>
                <a:close/>
              </a:path>
            </a:pathLst>
          </a:custGeom>
          <a:solidFill>
            <a:schemeClr val="accent1"/>
          </a:solidFill>
          <a:ln w="28575"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 wrap="square" lIns="0" tIns="0" rIns="0" bIns="0" rtlCol="0"/>
          <a:lstStyle/>
          <a:p>
            <a:pPr defTabSz="912905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sz="1800" kern="0" dirty="0" smtClean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3" name="object 7"/>
          <p:cNvSpPr/>
          <p:nvPr/>
        </p:nvSpPr>
        <p:spPr>
          <a:xfrm>
            <a:off x="3795294" y="2444657"/>
            <a:ext cx="778493" cy="2119329"/>
          </a:xfrm>
          <a:custGeom>
            <a:avLst/>
            <a:gdLst/>
            <a:ahLst/>
            <a:cxnLst/>
            <a:rect l="l" t="t" r="r" b="b"/>
            <a:pathLst>
              <a:path w="2197734" h="2405379">
                <a:moveTo>
                  <a:pt x="0" y="2404872"/>
                </a:moveTo>
                <a:lnTo>
                  <a:pt x="2197607" y="2404872"/>
                </a:lnTo>
                <a:lnTo>
                  <a:pt x="2197607" y="0"/>
                </a:lnTo>
                <a:lnTo>
                  <a:pt x="0" y="0"/>
                </a:lnTo>
                <a:lnTo>
                  <a:pt x="0" y="2404872"/>
                </a:lnTo>
                <a:close/>
              </a:path>
            </a:pathLst>
          </a:custGeom>
          <a:solidFill>
            <a:schemeClr val="accent1"/>
          </a:solidFill>
          <a:ln w="28575"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 wrap="square" lIns="0" tIns="0" rIns="0" bIns="0" rtlCol="0"/>
          <a:lstStyle/>
          <a:p>
            <a:pPr defTabSz="912905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sz="1800" kern="0" dirty="0" smtClean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643711" y="4689965"/>
            <a:ext cx="4255195" cy="338439"/>
          </a:xfrm>
          <a:prstGeom prst="rect">
            <a:avLst/>
          </a:prstGeom>
          <a:noFill/>
        </p:spPr>
        <p:txBody>
          <a:bodyPr wrap="square" lIns="91326" tIns="45663" rIns="91326" bIns="45663" rtlCol="0">
            <a:spAutoFit/>
          </a:bodyPr>
          <a:lstStyle/>
          <a:p>
            <a:pPr defTabSz="91326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kern="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2016                 2017                 2018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520651" y="3632174"/>
            <a:ext cx="844341" cy="461550"/>
          </a:xfrm>
          <a:prstGeom prst="rect">
            <a:avLst/>
          </a:prstGeom>
          <a:noFill/>
        </p:spPr>
        <p:txBody>
          <a:bodyPr wrap="square" lIns="91326" tIns="45663" rIns="91326" bIns="45663" rtlCol="0">
            <a:spAutoFit/>
          </a:bodyPr>
          <a:lstStyle/>
          <a:p>
            <a:pPr defTabSz="91326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kern="0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61,2</a:t>
            </a:r>
          </a:p>
        </p:txBody>
      </p:sp>
      <p:sp>
        <p:nvSpPr>
          <p:cNvPr id="18" name="object 7"/>
          <p:cNvSpPr/>
          <p:nvPr/>
        </p:nvSpPr>
        <p:spPr>
          <a:xfrm>
            <a:off x="5114562" y="1684115"/>
            <a:ext cx="763205" cy="2885967"/>
          </a:xfrm>
          <a:custGeom>
            <a:avLst/>
            <a:gdLst/>
            <a:ahLst/>
            <a:cxnLst/>
            <a:rect l="l" t="t" r="r" b="b"/>
            <a:pathLst>
              <a:path w="2197734" h="2405379">
                <a:moveTo>
                  <a:pt x="0" y="2404872"/>
                </a:moveTo>
                <a:lnTo>
                  <a:pt x="2197607" y="2404872"/>
                </a:lnTo>
                <a:lnTo>
                  <a:pt x="2197607" y="0"/>
                </a:lnTo>
                <a:lnTo>
                  <a:pt x="0" y="0"/>
                </a:lnTo>
                <a:lnTo>
                  <a:pt x="0" y="2404872"/>
                </a:lnTo>
                <a:close/>
              </a:path>
            </a:pathLst>
          </a:custGeom>
          <a:solidFill>
            <a:schemeClr val="accent1"/>
          </a:solidFill>
          <a:ln w="28575"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 wrap="square" lIns="0" tIns="0" rIns="0" bIns="0" rtlCol="0"/>
          <a:lstStyle/>
          <a:p>
            <a:pPr defTabSz="912905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sz="1800" kern="0" dirty="0" smtClean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3790141" y="2495478"/>
            <a:ext cx="796243" cy="461550"/>
          </a:xfrm>
          <a:prstGeom prst="rect">
            <a:avLst/>
          </a:prstGeom>
          <a:noFill/>
        </p:spPr>
        <p:txBody>
          <a:bodyPr wrap="square" lIns="91326" tIns="45663" rIns="91326" bIns="45663" rtlCol="0">
            <a:spAutoFit/>
          </a:bodyPr>
          <a:lstStyle/>
          <a:p>
            <a:pPr defTabSz="91326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kern="0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65,6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5113416" y="1676510"/>
            <a:ext cx="811896" cy="461550"/>
          </a:xfrm>
          <a:prstGeom prst="rect">
            <a:avLst/>
          </a:prstGeom>
          <a:noFill/>
        </p:spPr>
        <p:txBody>
          <a:bodyPr wrap="square" lIns="91326" tIns="45663" rIns="91326" bIns="45663" rtlCol="0">
            <a:spAutoFit/>
          </a:bodyPr>
          <a:lstStyle/>
          <a:p>
            <a:pPr defTabSz="91326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kern="0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70,1</a:t>
            </a:r>
          </a:p>
        </p:txBody>
      </p:sp>
      <p:sp>
        <p:nvSpPr>
          <p:cNvPr id="28" name="object 44"/>
          <p:cNvSpPr/>
          <p:nvPr/>
        </p:nvSpPr>
        <p:spPr>
          <a:xfrm>
            <a:off x="2505710" y="2895472"/>
            <a:ext cx="844550" cy="433070"/>
          </a:xfrm>
          <a:custGeom>
            <a:avLst/>
            <a:gdLst/>
            <a:ahLst/>
            <a:cxnLst/>
            <a:rect l="l" t="t" r="r" b="b"/>
            <a:pathLst>
              <a:path w="844550" h="433070">
                <a:moveTo>
                  <a:pt x="422148" y="0"/>
                </a:moveTo>
                <a:lnTo>
                  <a:pt x="359760" y="2346"/>
                </a:lnTo>
                <a:lnTo>
                  <a:pt x="300216" y="9163"/>
                </a:lnTo>
                <a:lnTo>
                  <a:pt x="244169" y="20115"/>
                </a:lnTo>
                <a:lnTo>
                  <a:pt x="192272" y="34867"/>
                </a:lnTo>
                <a:lnTo>
                  <a:pt x="145177" y="53085"/>
                </a:lnTo>
                <a:lnTo>
                  <a:pt x="103536" y="74433"/>
                </a:lnTo>
                <a:lnTo>
                  <a:pt x="68004" y="98576"/>
                </a:lnTo>
                <a:lnTo>
                  <a:pt x="39231" y="125180"/>
                </a:lnTo>
                <a:lnTo>
                  <a:pt x="4576" y="184431"/>
                </a:lnTo>
                <a:lnTo>
                  <a:pt x="0" y="216408"/>
                </a:lnTo>
                <a:lnTo>
                  <a:pt x="4576" y="248384"/>
                </a:lnTo>
                <a:lnTo>
                  <a:pt x="39231" y="307635"/>
                </a:lnTo>
                <a:lnTo>
                  <a:pt x="68004" y="334239"/>
                </a:lnTo>
                <a:lnTo>
                  <a:pt x="103536" y="358382"/>
                </a:lnTo>
                <a:lnTo>
                  <a:pt x="145177" y="379730"/>
                </a:lnTo>
                <a:lnTo>
                  <a:pt x="192272" y="397948"/>
                </a:lnTo>
                <a:lnTo>
                  <a:pt x="244169" y="412700"/>
                </a:lnTo>
                <a:lnTo>
                  <a:pt x="300216" y="423652"/>
                </a:lnTo>
                <a:lnTo>
                  <a:pt x="359760" y="430469"/>
                </a:lnTo>
                <a:lnTo>
                  <a:pt x="422148" y="432815"/>
                </a:lnTo>
                <a:lnTo>
                  <a:pt x="484535" y="430469"/>
                </a:lnTo>
                <a:lnTo>
                  <a:pt x="544079" y="423652"/>
                </a:lnTo>
                <a:lnTo>
                  <a:pt x="600126" y="412700"/>
                </a:lnTo>
                <a:lnTo>
                  <a:pt x="652023" y="397948"/>
                </a:lnTo>
                <a:lnTo>
                  <a:pt x="699118" y="379730"/>
                </a:lnTo>
                <a:lnTo>
                  <a:pt x="740759" y="358382"/>
                </a:lnTo>
                <a:lnTo>
                  <a:pt x="776291" y="334239"/>
                </a:lnTo>
                <a:lnTo>
                  <a:pt x="805064" y="307635"/>
                </a:lnTo>
                <a:lnTo>
                  <a:pt x="839719" y="248384"/>
                </a:lnTo>
                <a:lnTo>
                  <a:pt x="844295" y="216408"/>
                </a:lnTo>
                <a:lnTo>
                  <a:pt x="839719" y="184431"/>
                </a:lnTo>
                <a:lnTo>
                  <a:pt x="805064" y="125180"/>
                </a:lnTo>
                <a:lnTo>
                  <a:pt x="776291" y="98576"/>
                </a:lnTo>
                <a:lnTo>
                  <a:pt x="740759" y="74433"/>
                </a:lnTo>
                <a:lnTo>
                  <a:pt x="699118" y="53085"/>
                </a:lnTo>
                <a:lnTo>
                  <a:pt x="652023" y="34867"/>
                </a:lnTo>
                <a:lnTo>
                  <a:pt x="600126" y="20115"/>
                </a:lnTo>
                <a:lnTo>
                  <a:pt x="544079" y="9163"/>
                </a:lnTo>
                <a:lnTo>
                  <a:pt x="484535" y="2346"/>
                </a:lnTo>
                <a:lnTo>
                  <a:pt x="422148" y="0"/>
                </a:lnTo>
                <a:close/>
              </a:path>
            </a:pathLst>
          </a:custGeom>
          <a:solidFill>
            <a:srgbClr val="99121E"/>
          </a:solidFill>
        </p:spPr>
        <p:txBody>
          <a:bodyPr wrap="square" lIns="0" tIns="0" rIns="0" bIns="0" rtlCol="0"/>
          <a:lstStyle/>
          <a:p>
            <a:pPr defTabSz="914400" eaLnBrk="1" fontAlgn="auto" hangingPunct="1">
              <a:spcBef>
                <a:spcPts val="0"/>
              </a:spcBef>
              <a:spcAft>
                <a:spcPts val="0"/>
              </a:spcAft>
            </a:pPr>
            <a:endParaRPr sz="18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2605274" y="2895472"/>
            <a:ext cx="89726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14400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ru-RU" sz="2000" b="1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63,1</a:t>
            </a:r>
            <a:endParaRPr lang="ru-RU" sz="2000" b="1" dirty="0"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object 44"/>
          <p:cNvSpPr/>
          <p:nvPr/>
        </p:nvSpPr>
        <p:spPr>
          <a:xfrm>
            <a:off x="3778410" y="3221425"/>
            <a:ext cx="844550" cy="433070"/>
          </a:xfrm>
          <a:custGeom>
            <a:avLst/>
            <a:gdLst/>
            <a:ahLst/>
            <a:cxnLst/>
            <a:rect l="l" t="t" r="r" b="b"/>
            <a:pathLst>
              <a:path w="844550" h="433070">
                <a:moveTo>
                  <a:pt x="422148" y="0"/>
                </a:moveTo>
                <a:lnTo>
                  <a:pt x="359760" y="2346"/>
                </a:lnTo>
                <a:lnTo>
                  <a:pt x="300216" y="9163"/>
                </a:lnTo>
                <a:lnTo>
                  <a:pt x="244169" y="20115"/>
                </a:lnTo>
                <a:lnTo>
                  <a:pt x="192272" y="34867"/>
                </a:lnTo>
                <a:lnTo>
                  <a:pt x="145177" y="53085"/>
                </a:lnTo>
                <a:lnTo>
                  <a:pt x="103536" y="74433"/>
                </a:lnTo>
                <a:lnTo>
                  <a:pt x="68004" y="98576"/>
                </a:lnTo>
                <a:lnTo>
                  <a:pt x="39231" y="125180"/>
                </a:lnTo>
                <a:lnTo>
                  <a:pt x="4576" y="184431"/>
                </a:lnTo>
                <a:lnTo>
                  <a:pt x="0" y="216408"/>
                </a:lnTo>
                <a:lnTo>
                  <a:pt x="4576" y="248384"/>
                </a:lnTo>
                <a:lnTo>
                  <a:pt x="39231" y="307635"/>
                </a:lnTo>
                <a:lnTo>
                  <a:pt x="68004" y="334239"/>
                </a:lnTo>
                <a:lnTo>
                  <a:pt x="103536" y="358382"/>
                </a:lnTo>
                <a:lnTo>
                  <a:pt x="145177" y="379730"/>
                </a:lnTo>
                <a:lnTo>
                  <a:pt x="192272" y="397948"/>
                </a:lnTo>
                <a:lnTo>
                  <a:pt x="244169" y="412700"/>
                </a:lnTo>
                <a:lnTo>
                  <a:pt x="300216" y="423652"/>
                </a:lnTo>
                <a:lnTo>
                  <a:pt x="359760" y="430469"/>
                </a:lnTo>
                <a:lnTo>
                  <a:pt x="422148" y="432815"/>
                </a:lnTo>
                <a:lnTo>
                  <a:pt x="484535" y="430469"/>
                </a:lnTo>
                <a:lnTo>
                  <a:pt x="544079" y="423652"/>
                </a:lnTo>
                <a:lnTo>
                  <a:pt x="600126" y="412700"/>
                </a:lnTo>
                <a:lnTo>
                  <a:pt x="652023" y="397948"/>
                </a:lnTo>
                <a:lnTo>
                  <a:pt x="699118" y="379730"/>
                </a:lnTo>
                <a:lnTo>
                  <a:pt x="740759" y="358382"/>
                </a:lnTo>
                <a:lnTo>
                  <a:pt x="776291" y="334239"/>
                </a:lnTo>
                <a:lnTo>
                  <a:pt x="805064" y="307635"/>
                </a:lnTo>
                <a:lnTo>
                  <a:pt x="839719" y="248384"/>
                </a:lnTo>
                <a:lnTo>
                  <a:pt x="844295" y="216408"/>
                </a:lnTo>
                <a:lnTo>
                  <a:pt x="839719" y="184431"/>
                </a:lnTo>
                <a:lnTo>
                  <a:pt x="805064" y="125180"/>
                </a:lnTo>
                <a:lnTo>
                  <a:pt x="776291" y="98576"/>
                </a:lnTo>
                <a:lnTo>
                  <a:pt x="740759" y="74433"/>
                </a:lnTo>
                <a:lnTo>
                  <a:pt x="699118" y="53085"/>
                </a:lnTo>
                <a:lnTo>
                  <a:pt x="652023" y="34867"/>
                </a:lnTo>
                <a:lnTo>
                  <a:pt x="600126" y="20115"/>
                </a:lnTo>
                <a:lnTo>
                  <a:pt x="544079" y="9163"/>
                </a:lnTo>
                <a:lnTo>
                  <a:pt x="484535" y="2346"/>
                </a:lnTo>
                <a:lnTo>
                  <a:pt x="422148" y="0"/>
                </a:lnTo>
                <a:close/>
              </a:path>
            </a:pathLst>
          </a:custGeom>
          <a:solidFill>
            <a:srgbClr val="99121E"/>
          </a:solidFill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3863458" y="3228032"/>
            <a:ext cx="89726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61,5</a:t>
            </a:r>
            <a:endParaRPr lang="ru-RU" sz="2000" b="1" dirty="0"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5" name="object 44"/>
          <p:cNvSpPr/>
          <p:nvPr/>
        </p:nvSpPr>
        <p:spPr>
          <a:xfrm>
            <a:off x="5075114" y="2184257"/>
            <a:ext cx="844550" cy="433070"/>
          </a:xfrm>
          <a:custGeom>
            <a:avLst/>
            <a:gdLst/>
            <a:ahLst/>
            <a:cxnLst/>
            <a:rect l="l" t="t" r="r" b="b"/>
            <a:pathLst>
              <a:path w="844550" h="433070">
                <a:moveTo>
                  <a:pt x="422148" y="0"/>
                </a:moveTo>
                <a:lnTo>
                  <a:pt x="359760" y="2346"/>
                </a:lnTo>
                <a:lnTo>
                  <a:pt x="300216" y="9163"/>
                </a:lnTo>
                <a:lnTo>
                  <a:pt x="244169" y="20115"/>
                </a:lnTo>
                <a:lnTo>
                  <a:pt x="192272" y="34867"/>
                </a:lnTo>
                <a:lnTo>
                  <a:pt x="145177" y="53085"/>
                </a:lnTo>
                <a:lnTo>
                  <a:pt x="103536" y="74433"/>
                </a:lnTo>
                <a:lnTo>
                  <a:pt x="68004" y="98576"/>
                </a:lnTo>
                <a:lnTo>
                  <a:pt x="39231" y="125180"/>
                </a:lnTo>
                <a:lnTo>
                  <a:pt x="4576" y="184431"/>
                </a:lnTo>
                <a:lnTo>
                  <a:pt x="0" y="216408"/>
                </a:lnTo>
                <a:lnTo>
                  <a:pt x="4576" y="248384"/>
                </a:lnTo>
                <a:lnTo>
                  <a:pt x="39231" y="307635"/>
                </a:lnTo>
                <a:lnTo>
                  <a:pt x="68004" y="334239"/>
                </a:lnTo>
                <a:lnTo>
                  <a:pt x="103536" y="358382"/>
                </a:lnTo>
                <a:lnTo>
                  <a:pt x="145177" y="379730"/>
                </a:lnTo>
                <a:lnTo>
                  <a:pt x="192272" y="397948"/>
                </a:lnTo>
                <a:lnTo>
                  <a:pt x="244169" y="412700"/>
                </a:lnTo>
                <a:lnTo>
                  <a:pt x="300216" y="423652"/>
                </a:lnTo>
                <a:lnTo>
                  <a:pt x="359760" y="430469"/>
                </a:lnTo>
                <a:lnTo>
                  <a:pt x="422148" y="432815"/>
                </a:lnTo>
                <a:lnTo>
                  <a:pt x="484535" y="430469"/>
                </a:lnTo>
                <a:lnTo>
                  <a:pt x="544079" y="423652"/>
                </a:lnTo>
                <a:lnTo>
                  <a:pt x="600126" y="412700"/>
                </a:lnTo>
                <a:lnTo>
                  <a:pt x="652023" y="397948"/>
                </a:lnTo>
                <a:lnTo>
                  <a:pt x="699118" y="379730"/>
                </a:lnTo>
                <a:lnTo>
                  <a:pt x="740759" y="358382"/>
                </a:lnTo>
                <a:lnTo>
                  <a:pt x="776291" y="334239"/>
                </a:lnTo>
                <a:lnTo>
                  <a:pt x="805064" y="307635"/>
                </a:lnTo>
                <a:lnTo>
                  <a:pt x="839719" y="248384"/>
                </a:lnTo>
                <a:lnTo>
                  <a:pt x="844295" y="216408"/>
                </a:lnTo>
                <a:lnTo>
                  <a:pt x="839719" y="184431"/>
                </a:lnTo>
                <a:lnTo>
                  <a:pt x="805064" y="125180"/>
                </a:lnTo>
                <a:lnTo>
                  <a:pt x="776291" y="98576"/>
                </a:lnTo>
                <a:lnTo>
                  <a:pt x="740759" y="74433"/>
                </a:lnTo>
                <a:lnTo>
                  <a:pt x="699118" y="53085"/>
                </a:lnTo>
                <a:lnTo>
                  <a:pt x="652023" y="34867"/>
                </a:lnTo>
                <a:lnTo>
                  <a:pt x="600126" y="20115"/>
                </a:lnTo>
                <a:lnTo>
                  <a:pt x="544079" y="9163"/>
                </a:lnTo>
                <a:lnTo>
                  <a:pt x="484535" y="2346"/>
                </a:lnTo>
                <a:lnTo>
                  <a:pt x="422148" y="0"/>
                </a:lnTo>
                <a:close/>
              </a:path>
            </a:pathLst>
          </a:custGeom>
          <a:solidFill>
            <a:srgbClr val="99121E"/>
          </a:solidFill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5186870" y="2196449"/>
            <a:ext cx="78111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68,1</a:t>
            </a:r>
            <a:endParaRPr lang="ru-RU" sz="2000" b="1" dirty="0"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27836" y="97799"/>
            <a:ext cx="769952" cy="740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7" name="object 7"/>
          <p:cNvSpPr/>
          <p:nvPr/>
        </p:nvSpPr>
        <p:spPr>
          <a:xfrm>
            <a:off x="7514146" y="1728963"/>
            <a:ext cx="745934" cy="370798"/>
          </a:xfrm>
          <a:custGeom>
            <a:avLst/>
            <a:gdLst/>
            <a:ahLst/>
            <a:cxnLst/>
            <a:rect l="l" t="t" r="r" b="b"/>
            <a:pathLst>
              <a:path w="2197734" h="2405379">
                <a:moveTo>
                  <a:pt x="0" y="2404872"/>
                </a:moveTo>
                <a:lnTo>
                  <a:pt x="2197607" y="2404872"/>
                </a:lnTo>
                <a:lnTo>
                  <a:pt x="2197607" y="0"/>
                </a:lnTo>
                <a:lnTo>
                  <a:pt x="0" y="0"/>
                </a:lnTo>
                <a:lnTo>
                  <a:pt x="0" y="2404872"/>
                </a:lnTo>
                <a:close/>
              </a:path>
            </a:pathLst>
          </a:custGeom>
          <a:solidFill>
            <a:schemeClr val="accent1"/>
          </a:solidFill>
          <a:ln w="28575"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 wrap="square" lIns="0" tIns="0" rIns="0" bIns="0" rtlCol="0"/>
          <a:lstStyle/>
          <a:p>
            <a:pPr defTabSz="912905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sz="1800" kern="0" dirty="0" smtClean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7556818" y="1754595"/>
            <a:ext cx="66978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</a:t>
            </a:r>
            <a:r>
              <a:rPr lang="ru-RU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акт</a:t>
            </a:r>
            <a:endParaRPr lang="ru-RU" b="1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8" name="object 44"/>
          <p:cNvSpPr/>
          <p:nvPr/>
        </p:nvSpPr>
        <p:spPr>
          <a:xfrm>
            <a:off x="7487735" y="2270449"/>
            <a:ext cx="844550" cy="433070"/>
          </a:xfrm>
          <a:custGeom>
            <a:avLst/>
            <a:gdLst/>
            <a:ahLst/>
            <a:cxnLst/>
            <a:rect l="l" t="t" r="r" b="b"/>
            <a:pathLst>
              <a:path w="844550" h="433070">
                <a:moveTo>
                  <a:pt x="422148" y="0"/>
                </a:moveTo>
                <a:lnTo>
                  <a:pt x="359760" y="2346"/>
                </a:lnTo>
                <a:lnTo>
                  <a:pt x="300216" y="9163"/>
                </a:lnTo>
                <a:lnTo>
                  <a:pt x="244169" y="20115"/>
                </a:lnTo>
                <a:lnTo>
                  <a:pt x="192272" y="34867"/>
                </a:lnTo>
                <a:lnTo>
                  <a:pt x="145177" y="53085"/>
                </a:lnTo>
                <a:lnTo>
                  <a:pt x="103536" y="74433"/>
                </a:lnTo>
                <a:lnTo>
                  <a:pt x="68004" y="98576"/>
                </a:lnTo>
                <a:lnTo>
                  <a:pt x="39231" y="125180"/>
                </a:lnTo>
                <a:lnTo>
                  <a:pt x="4576" y="184431"/>
                </a:lnTo>
                <a:lnTo>
                  <a:pt x="0" y="216408"/>
                </a:lnTo>
                <a:lnTo>
                  <a:pt x="4576" y="248384"/>
                </a:lnTo>
                <a:lnTo>
                  <a:pt x="39231" y="307635"/>
                </a:lnTo>
                <a:lnTo>
                  <a:pt x="68004" y="334239"/>
                </a:lnTo>
                <a:lnTo>
                  <a:pt x="103536" y="358382"/>
                </a:lnTo>
                <a:lnTo>
                  <a:pt x="145177" y="379730"/>
                </a:lnTo>
                <a:lnTo>
                  <a:pt x="192272" y="397948"/>
                </a:lnTo>
                <a:lnTo>
                  <a:pt x="244169" y="412700"/>
                </a:lnTo>
                <a:lnTo>
                  <a:pt x="300216" y="423652"/>
                </a:lnTo>
                <a:lnTo>
                  <a:pt x="359760" y="430469"/>
                </a:lnTo>
                <a:lnTo>
                  <a:pt x="422148" y="432815"/>
                </a:lnTo>
                <a:lnTo>
                  <a:pt x="484535" y="430469"/>
                </a:lnTo>
                <a:lnTo>
                  <a:pt x="544079" y="423652"/>
                </a:lnTo>
                <a:lnTo>
                  <a:pt x="600126" y="412700"/>
                </a:lnTo>
                <a:lnTo>
                  <a:pt x="652023" y="397948"/>
                </a:lnTo>
                <a:lnTo>
                  <a:pt x="699118" y="379730"/>
                </a:lnTo>
                <a:lnTo>
                  <a:pt x="740759" y="358382"/>
                </a:lnTo>
                <a:lnTo>
                  <a:pt x="776291" y="334239"/>
                </a:lnTo>
                <a:lnTo>
                  <a:pt x="805064" y="307635"/>
                </a:lnTo>
                <a:lnTo>
                  <a:pt x="839719" y="248384"/>
                </a:lnTo>
                <a:lnTo>
                  <a:pt x="844295" y="216408"/>
                </a:lnTo>
                <a:lnTo>
                  <a:pt x="839719" y="184431"/>
                </a:lnTo>
                <a:lnTo>
                  <a:pt x="805064" y="125180"/>
                </a:lnTo>
                <a:lnTo>
                  <a:pt x="776291" y="98576"/>
                </a:lnTo>
                <a:lnTo>
                  <a:pt x="740759" y="74433"/>
                </a:lnTo>
                <a:lnTo>
                  <a:pt x="699118" y="53085"/>
                </a:lnTo>
                <a:lnTo>
                  <a:pt x="652023" y="34867"/>
                </a:lnTo>
                <a:lnTo>
                  <a:pt x="600126" y="20115"/>
                </a:lnTo>
                <a:lnTo>
                  <a:pt x="544079" y="9163"/>
                </a:lnTo>
                <a:lnTo>
                  <a:pt x="484535" y="2346"/>
                </a:lnTo>
                <a:lnTo>
                  <a:pt x="422148" y="0"/>
                </a:lnTo>
                <a:close/>
              </a:path>
            </a:pathLst>
          </a:custGeom>
          <a:solidFill>
            <a:srgbClr val="99121E"/>
          </a:solidFill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7447091" y="2325313"/>
            <a:ext cx="89726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План</a:t>
            </a:r>
          </a:p>
        </p:txBody>
      </p:sp>
    </p:spTree>
    <p:extLst>
      <p:ext uri="{BB962C8B-B14F-4D97-AF65-F5344CB8AC3E}">
        <p14:creationId xmlns="" xmlns:p14="http://schemas.microsoft.com/office/powerpoint/2010/main" val="227367163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Прямая соединительная линия 3"/>
          <p:cNvCxnSpPr/>
          <p:nvPr/>
        </p:nvCxnSpPr>
        <p:spPr>
          <a:xfrm flipH="1">
            <a:off x="901497" y="956122"/>
            <a:ext cx="7344579" cy="145"/>
          </a:xfrm>
          <a:prstGeom prst="line">
            <a:avLst/>
          </a:prstGeom>
          <a:ln w="254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Прямоугольник 4"/>
          <p:cNvSpPr/>
          <p:nvPr/>
        </p:nvSpPr>
        <p:spPr>
          <a:xfrm>
            <a:off x="2353990" y="195072"/>
            <a:ext cx="6162122" cy="71628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defTabSz="914059" eaLnBrk="1" fontAlgn="auto" hangingPunct="1">
              <a:lnSpc>
                <a:spcPts val="2904"/>
              </a:lnSpc>
              <a:spcBef>
                <a:spcPts val="0"/>
              </a:spcBef>
              <a:spcAft>
                <a:spcPts val="0"/>
              </a:spcAft>
            </a:pPr>
            <a:r>
              <a:rPr lang="ru" sz="2500" b="1" dirty="0" smtClean="0">
                <a:solidFill>
                  <a:srgbClr val="C0504D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</a:rPr>
              <a:t>1.2 </a:t>
            </a:r>
            <a:r>
              <a:rPr lang="ru-RU" sz="2500" b="1" dirty="0">
                <a:solidFill>
                  <a:srgbClr val="C0504D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</a:rPr>
              <a:t>Средний балл ЕГЭ </a:t>
            </a:r>
            <a:endParaRPr lang="ru-RU" sz="2500" b="1" dirty="0" smtClean="0">
              <a:solidFill>
                <a:srgbClr val="C0504D">
                  <a:lumMod val="75000"/>
                </a:srgb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/>
            </a:endParaRPr>
          </a:p>
          <a:p>
            <a:pPr defTabSz="914059" eaLnBrk="1" fontAlgn="auto" hangingPunct="1">
              <a:lnSpc>
                <a:spcPts val="2904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1800" b="1" dirty="0" smtClean="0">
                <a:solidFill>
                  <a:srgbClr val="C0504D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</a:rPr>
              <a:t>(</a:t>
            </a:r>
            <a:r>
              <a:rPr lang="ru-RU" sz="1800" b="1" dirty="0">
                <a:solidFill>
                  <a:srgbClr val="C0504D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</a:rPr>
              <a:t>головной вуз </a:t>
            </a:r>
            <a:r>
              <a:rPr lang="ru-RU" sz="1800" b="1" dirty="0" smtClean="0">
                <a:solidFill>
                  <a:srgbClr val="C0504D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</a:rPr>
              <a:t>бюджетная </a:t>
            </a:r>
            <a:r>
              <a:rPr lang="ru-RU" sz="1800" b="1" dirty="0">
                <a:solidFill>
                  <a:srgbClr val="C0504D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</a:rPr>
              <a:t>и внебюджетная основа)</a:t>
            </a:r>
            <a:endParaRPr lang="ru" sz="1800" b="1" dirty="0">
              <a:solidFill>
                <a:srgbClr val="C0504D">
                  <a:lumMod val="75000"/>
                </a:srgb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/>
            </a:endParaRPr>
          </a:p>
        </p:txBody>
      </p:sp>
      <p:sp>
        <p:nvSpPr>
          <p:cNvPr id="6" name="object 12"/>
          <p:cNvSpPr/>
          <p:nvPr/>
        </p:nvSpPr>
        <p:spPr>
          <a:xfrm>
            <a:off x="0" y="-12191"/>
            <a:ext cx="2194687" cy="667512"/>
          </a:xfrm>
          <a:custGeom>
            <a:avLst/>
            <a:gdLst/>
            <a:ahLst/>
            <a:cxnLst/>
            <a:rect l="l" t="t" r="r" b="b"/>
            <a:pathLst>
              <a:path w="3599815" h="939165">
                <a:moveTo>
                  <a:pt x="0" y="938783"/>
                </a:moveTo>
                <a:lnTo>
                  <a:pt x="3599688" y="938783"/>
                </a:lnTo>
                <a:lnTo>
                  <a:pt x="3599688" y="0"/>
                </a:lnTo>
                <a:lnTo>
                  <a:pt x="0" y="0"/>
                </a:lnTo>
                <a:lnTo>
                  <a:pt x="0" y="938783"/>
                </a:lnTo>
                <a:close/>
              </a:path>
            </a:pathLst>
          </a:custGeom>
          <a:solidFill>
            <a:srgbClr val="952A27"/>
          </a:solidFill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2671" y="91440"/>
            <a:ext cx="215201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ОБРАЗОВАТЕЛЬНАЯ ДЕЯТЕЛЬНОСТЬ</a:t>
            </a:r>
            <a:endParaRPr lang="ru-RU" b="1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object 6"/>
          <p:cNvSpPr/>
          <p:nvPr/>
        </p:nvSpPr>
        <p:spPr>
          <a:xfrm>
            <a:off x="2532441" y="2822448"/>
            <a:ext cx="778493" cy="1747634"/>
          </a:xfrm>
          <a:custGeom>
            <a:avLst/>
            <a:gdLst/>
            <a:ahLst/>
            <a:cxnLst/>
            <a:rect l="l" t="t" r="r" b="b"/>
            <a:pathLst>
              <a:path w="2197735" h="1972310">
                <a:moveTo>
                  <a:pt x="0" y="1972056"/>
                </a:moveTo>
                <a:lnTo>
                  <a:pt x="2197607" y="1972056"/>
                </a:lnTo>
                <a:lnTo>
                  <a:pt x="2197607" y="0"/>
                </a:lnTo>
                <a:lnTo>
                  <a:pt x="0" y="0"/>
                </a:lnTo>
                <a:lnTo>
                  <a:pt x="0" y="1972056"/>
                </a:lnTo>
                <a:close/>
              </a:path>
            </a:pathLst>
          </a:custGeom>
          <a:solidFill>
            <a:schemeClr val="accent1"/>
          </a:solidFill>
          <a:ln w="28575"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 wrap="square" lIns="0" tIns="0" rIns="0" bIns="0" rtlCol="0"/>
          <a:lstStyle/>
          <a:p>
            <a:pPr defTabSz="912905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sz="1800" kern="0" dirty="0" smtClean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3" name="object 7"/>
          <p:cNvSpPr/>
          <p:nvPr/>
        </p:nvSpPr>
        <p:spPr>
          <a:xfrm>
            <a:off x="3795294" y="2444657"/>
            <a:ext cx="778493" cy="2119329"/>
          </a:xfrm>
          <a:custGeom>
            <a:avLst/>
            <a:gdLst/>
            <a:ahLst/>
            <a:cxnLst/>
            <a:rect l="l" t="t" r="r" b="b"/>
            <a:pathLst>
              <a:path w="2197734" h="2405379">
                <a:moveTo>
                  <a:pt x="0" y="2404872"/>
                </a:moveTo>
                <a:lnTo>
                  <a:pt x="2197607" y="2404872"/>
                </a:lnTo>
                <a:lnTo>
                  <a:pt x="2197607" y="0"/>
                </a:lnTo>
                <a:lnTo>
                  <a:pt x="0" y="0"/>
                </a:lnTo>
                <a:lnTo>
                  <a:pt x="0" y="2404872"/>
                </a:lnTo>
                <a:close/>
              </a:path>
            </a:pathLst>
          </a:custGeom>
          <a:solidFill>
            <a:schemeClr val="accent1"/>
          </a:solidFill>
          <a:ln w="28575"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 wrap="square" lIns="0" tIns="0" rIns="0" bIns="0" rtlCol="0"/>
          <a:lstStyle/>
          <a:p>
            <a:pPr defTabSz="912905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sz="1800" kern="0" dirty="0" smtClean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643711" y="4689965"/>
            <a:ext cx="4255195" cy="338439"/>
          </a:xfrm>
          <a:prstGeom prst="rect">
            <a:avLst/>
          </a:prstGeom>
          <a:noFill/>
        </p:spPr>
        <p:txBody>
          <a:bodyPr wrap="square" lIns="91326" tIns="45663" rIns="91326" bIns="45663" rtlCol="0">
            <a:spAutoFit/>
          </a:bodyPr>
          <a:lstStyle/>
          <a:p>
            <a:pPr defTabSz="91326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kern="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2016                 2017                 2018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439776" y="2788990"/>
            <a:ext cx="1022752" cy="461550"/>
          </a:xfrm>
          <a:prstGeom prst="rect">
            <a:avLst/>
          </a:prstGeom>
          <a:noFill/>
        </p:spPr>
        <p:txBody>
          <a:bodyPr wrap="square" lIns="91326" tIns="45663" rIns="91326" bIns="45663" rtlCol="0">
            <a:spAutoFit/>
          </a:bodyPr>
          <a:lstStyle/>
          <a:p>
            <a:pPr defTabSz="91326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kern="0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60,14</a:t>
            </a:r>
          </a:p>
        </p:txBody>
      </p:sp>
      <p:sp>
        <p:nvSpPr>
          <p:cNvPr id="18" name="object 7"/>
          <p:cNvSpPr/>
          <p:nvPr/>
        </p:nvSpPr>
        <p:spPr>
          <a:xfrm>
            <a:off x="5114562" y="1684115"/>
            <a:ext cx="763205" cy="2885967"/>
          </a:xfrm>
          <a:custGeom>
            <a:avLst/>
            <a:gdLst/>
            <a:ahLst/>
            <a:cxnLst/>
            <a:rect l="l" t="t" r="r" b="b"/>
            <a:pathLst>
              <a:path w="2197734" h="2405379">
                <a:moveTo>
                  <a:pt x="0" y="2404872"/>
                </a:moveTo>
                <a:lnTo>
                  <a:pt x="2197607" y="2404872"/>
                </a:lnTo>
                <a:lnTo>
                  <a:pt x="2197607" y="0"/>
                </a:lnTo>
                <a:lnTo>
                  <a:pt x="0" y="0"/>
                </a:lnTo>
                <a:lnTo>
                  <a:pt x="0" y="2404872"/>
                </a:lnTo>
                <a:close/>
              </a:path>
            </a:pathLst>
          </a:custGeom>
          <a:solidFill>
            <a:schemeClr val="accent1"/>
          </a:solidFill>
          <a:ln w="28575"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 wrap="square" lIns="0" tIns="0" rIns="0" bIns="0" rtlCol="0"/>
          <a:lstStyle/>
          <a:p>
            <a:pPr defTabSz="912905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sz="1800" kern="0" dirty="0" smtClean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3717410" y="2432588"/>
            <a:ext cx="994798" cy="461550"/>
          </a:xfrm>
          <a:prstGeom prst="rect">
            <a:avLst/>
          </a:prstGeom>
          <a:noFill/>
        </p:spPr>
        <p:txBody>
          <a:bodyPr wrap="square" lIns="91326" tIns="45663" rIns="91326" bIns="45663" rtlCol="0">
            <a:spAutoFit/>
          </a:bodyPr>
          <a:lstStyle/>
          <a:p>
            <a:pPr defTabSz="91326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kern="0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63,23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5218271" y="1652126"/>
            <a:ext cx="616824" cy="461550"/>
          </a:xfrm>
          <a:prstGeom prst="rect">
            <a:avLst/>
          </a:prstGeom>
          <a:noFill/>
        </p:spPr>
        <p:txBody>
          <a:bodyPr wrap="square" lIns="91326" tIns="45663" rIns="91326" bIns="45663" rtlCol="0">
            <a:spAutoFit/>
          </a:bodyPr>
          <a:lstStyle/>
          <a:p>
            <a:pPr defTabSz="91326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kern="0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67</a:t>
            </a:r>
          </a:p>
        </p:txBody>
      </p:sp>
      <p:sp>
        <p:nvSpPr>
          <p:cNvPr id="28" name="object 44"/>
          <p:cNvSpPr/>
          <p:nvPr/>
        </p:nvSpPr>
        <p:spPr>
          <a:xfrm>
            <a:off x="2505710" y="3169792"/>
            <a:ext cx="844550" cy="433070"/>
          </a:xfrm>
          <a:custGeom>
            <a:avLst/>
            <a:gdLst/>
            <a:ahLst/>
            <a:cxnLst/>
            <a:rect l="l" t="t" r="r" b="b"/>
            <a:pathLst>
              <a:path w="844550" h="433070">
                <a:moveTo>
                  <a:pt x="422148" y="0"/>
                </a:moveTo>
                <a:lnTo>
                  <a:pt x="359760" y="2346"/>
                </a:lnTo>
                <a:lnTo>
                  <a:pt x="300216" y="9163"/>
                </a:lnTo>
                <a:lnTo>
                  <a:pt x="244169" y="20115"/>
                </a:lnTo>
                <a:lnTo>
                  <a:pt x="192272" y="34867"/>
                </a:lnTo>
                <a:lnTo>
                  <a:pt x="145177" y="53085"/>
                </a:lnTo>
                <a:lnTo>
                  <a:pt x="103536" y="74433"/>
                </a:lnTo>
                <a:lnTo>
                  <a:pt x="68004" y="98576"/>
                </a:lnTo>
                <a:lnTo>
                  <a:pt x="39231" y="125180"/>
                </a:lnTo>
                <a:lnTo>
                  <a:pt x="4576" y="184431"/>
                </a:lnTo>
                <a:lnTo>
                  <a:pt x="0" y="216408"/>
                </a:lnTo>
                <a:lnTo>
                  <a:pt x="4576" y="248384"/>
                </a:lnTo>
                <a:lnTo>
                  <a:pt x="39231" y="307635"/>
                </a:lnTo>
                <a:lnTo>
                  <a:pt x="68004" y="334239"/>
                </a:lnTo>
                <a:lnTo>
                  <a:pt x="103536" y="358382"/>
                </a:lnTo>
                <a:lnTo>
                  <a:pt x="145177" y="379730"/>
                </a:lnTo>
                <a:lnTo>
                  <a:pt x="192272" y="397948"/>
                </a:lnTo>
                <a:lnTo>
                  <a:pt x="244169" y="412700"/>
                </a:lnTo>
                <a:lnTo>
                  <a:pt x="300216" y="423652"/>
                </a:lnTo>
                <a:lnTo>
                  <a:pt x="359760" y="430469"/>
                </a:lnTo>
                <a:lnTo>
                  <a:pt x="422148" y="432815"/>
                </a:lnTo>
                <a:lnTo>
                  <a:pt x="484535" y="430469"/>
                </a:lnTo>
                <a:lnTo>
                  <a:pt x="544079" y="423652"/>
                </a:lnTo>
                <a:lnTo>
                  <a:pt x="600126" y="412700"/>
                </a:lnTo>
                <a:lnTo>
                  <a:pt x="652023" y="397948"/>
                </a:lnTo>
                <a:lnTo>
                  <a:pt x="699118" y="379730"/>
                </a:lnTo>
                <a:lnTo>
                  <a:pt x="740759" y="358382"/>
                </a:lnTo>
                <a:lnTo>
                  <a:pt x="776291" y="334239"/>
                </a:lnTo>
                <a:lnTo>
                  <a:pt x="805064" y="307635"/>
                </a:lnTo>
                <a:lnTo>
                  <a:pt x="839719" y="248384"/>
                </a:lnTo>
                <a:lnTo>
                  <a:pt x="844295" y="216408"/>
                </a:lnTo>
                <a:lnTo>
                  <a:pt x="839719" y="184431"/>
                </a:lnTo>
                <a:lnTo>
                  <a:pt x="805064" y="125180"/>
                </a:lnTo>
                <a:lnTo>
                  <a:pt x="776291" y="98576"/>
                </a:lnTo>
                <a:lnTo>
                  <a:pt x="740759" y="74433"/>
                </a:lnTo>
                <a:lnTo>
                  <a:pt x="699118" y="53085"/>
                </a:lnTo>
                <a:lnTo>
                  <a:pt x="652023" y="34867"/>
                </a:lnTo>
                <a:lnTo>
                  <a:pt x="600126" y="20115"/>
                </a:lnTo>
                <a:lnTo>
                  <a:pt x="544079" y="9163"/>
                </a:lnTo>
                <a:lnTo>
                  <a:pt x="484535" y="2346"/>
                </a:lnTo>
                <a:lnTo>
                  <a:pt x="422148" y="0"/>
                </a:lnTo>
                <a:close/>
              </a:path>
            </a:pathLst>
          </a:custGeom>
          <a:solidFill>
            <a:srgbClr val="99121E"/>
          </a:solidFill>
        </p:spPr>
        <p:txBody>
          <a:bodyPr wrap="square" lIns="0" tIns="0" rIns="0" bIns="0" rtlCol="0"/>
          <a:lstStyle/>
          <a:p>
            <a:pPr defTabSz="914400" eaLnBrk="1" fontAlgn="auto" hangingPunct="1">
              <a:spcBef>
                <a:spcPts val="0"/>
              </a:spcBef>
              <a:spcAft>
                <a:spcPts val="0"/>
              </a:spcAft>
            </a:pPr>
            <a:endParaRPr sz="18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2681990" y="3186272"/>
            <a:ext cx="55498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14400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ru-RU" sz="2000" b="1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60</a:t>
            </a:r>
            <a:endParaRPr lang="ru-RU" sz="2000" b="1" dirty="0"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object 44"/>
          <p:cNvSpPr/>
          <p:nvPr/>
        </p:nvSpPr>
        <p:spPr>
          <a:xfrm>
            <a:off x="3778410" y="3148273"/>
            <a:ext cx="844550" cy="433070"/>
          </a:xfrm>
          <a:custGeom>
            <a:avLst/>
            <a:gdLst/>
            <a:ahLst/>
            <a:cxnLst/>
            <a:rect l="l" t="t" r="r" b="b"/>
            <a:pathLst>
              <a:path w="844550" h="433070">
                <a:moveTo>
                  <a:pt x="422148" y="0"/>
                </a:moveTo>
                <a:lnTo>
                  <a:pt x="359760" y="2346"/>
                </a:lnTo>
                <a:lnTo>
                  <a:pt x="300216" y="9163"/>
                </a:lnTo>
                <a:lnTo>
                  <a:pt x="244169" y="20115"/>
                </a:lnTo>
                <a:lnTo>
                  <a:pt x="192272" y="34867"/>
                </a:lnTo>
                <a:lnTo>
                  <a:pt x="145177" y="53085"/>
                </a:lnTo>
                <a:lnTo>
                  <a:pt x="103536" y="74433"/>
                </a:lnTo>
                <a:lnTo>
                  <a:pt x="68004" y="98576"/>
                </a:lnTo>
                <a:lnTo>
                  <a:pt x="39231" y="125180"/>
                </a:lnTo>
                <a:lnTo>
                  <a:pt x="4576" y="184431"/>
                </a:lnTo>
                <a:lnTo>
                  <a:pt x="0" y="216408"/>
                </a:lnTo>
                <a:lnTo>
                  <a:pt x="4576" y="248384"/>
                </a:lnTo>
                <a:lnTo>
                  <a:pt x="39231" y="307635"/>
                </a:lnTo>
                <a:lnTo>
                  <a:pt x="68004" y="334239"/>
                </a:lnTo>
                <a:lnTo>
                  <a:pt x="103536" y="358382"/>
                </a:lnTo>
                <a:lnTo>
                  <a:pt x="145177" y="379730"/>
                </a:lnTo>
                <a:lnTo>
                  <a:pt x="192272" y="397948"/>
                </a:lnTo>
                <a:lnTo>
                  <a:pt x="244169" y="412700"/>
                </a:lnTo>
                <a:lnTo>
                  <a:pt x="300216" y="423652"/>
                </a:lnTo>
                <a:lnTo>
                  <a:pt x="359760" y="430469"/>
                </a:lnTo>
                <a:lnTo>
                  <a:pt x="422148" y="432815"/>
                </a:lnTo>
                <a:lnTo>
                  <a:pt x="484535" y="430469"/>
                </a:lnTo>
                <a:lnTo>
                  <a:pt x="544079" y="423652"/>
                </a:lnTo>
                <a:lnTo>
                  <a:pt x="600126" y="412700"/>
                </a:lnTo>
                <a:lnTo>
                  <a:pt x="652023" y="397948"/>
                </a:lnTo>
                <a:lnTo>
                  <a:pt x="699118" y="379730"/>
                </a:lnTo>
                <a:lnTo>
                  <a:pt x="740759" y="358382"/>
                </a:lnTo>
                <a:lnTo>
                  <a:pt x="776291" y="334239"/>
                </a:lnTo>
                <a:lnTo>
                  <a:pt x="805064" y="307635"/>
                </a:lnTo>
                <a:lnTo>
                  <a:pt x="839719" y="248384"/>
                </a:lnTo>
                <a:lnTo>
                  <a:pt x="844295" y="216408"/>
                </a:lnTo>
                <a:lnTo>
                  <a:pt x="839719" y="184431"/>
                </a:lnTo>
                <a:lnTo>
                  <a:pt x="805064" y="125180"/>
                </a:lnTo>
                <a:lnTo>
                  <a:pt x="776291" y="98576"/>
                </a:lnTo>
                <a:lnTo>
                  <a:pt x="740759" y="74433"/>
                </a:lnTo>
                <a:lnTo>
                  <a:pt x="699118" y="53085"/>
                </a:lnTo>
                <a:lnTo>
                  <a:pt x="652023" y="34867"/>
                </a:lnTo>
                <a:lnTo>
                  <a:pt x="600126" y="20115"/>
                </a:lnTo>
                <a:lnTo>
                  <a:pt x="544079" y="9163"/>
                </a:lnTo>
                <a:lnTo>
                  <a:pt x="484535" y="2346"/>
                </a:lnTo>
                <a:lnTo>
                  <a:pt x="422148" y="0"/>
                </a:lnTo>
                <a:close/>
              </a:path>
            </a:pathLst>
          </a:custGeom>
          <a:solidFill>
            <a:srgbClr val="99121E"/>
          </a:solidFill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3930642" y="3162097"/>
            <a:ext cx="56833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60</a:t>
            </a:r>
            <a:endParaRPr lang="ru-RU" sz="2000" b="1" dirty="0"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5" name="object 44"/>
          <p:cNvSpPr/>
          <p:nvPr/>
        </p:nvSpPr>
        <p:spPr>
          <a:xfrm>
            <a:off x="5075114" y="3129137"/>
            <a:ext cx="844550" cy="433070"/>
          </a:xfrm>
          <a:custGeom>
            <a:avLst/>
            <a:gdLst/>
            <a:ahLst/>
            <a:cxnLst/>
            <a:rect l="l" t="t" r="r" b="b"/>
            <a:pathLst>
              <a:path w="844550" h="433070">
                <a:moveTo>
                  <a:pt x="422148" y="0"/>
                </a:moveTo>
                <a:lnTo>
                  <a:pt x="359760" y="2346"/>
                </a:lnTo>
                <a:lnTo>
                  <a:pt x="300216" y="9163"/>
                </a:lnTo>
                <a:lnTo>
                  <a:pt x="244169" y="20115"/>
                </a:lnTo>
                <a:lnTo>
                  <a:pt x="192272" y="34867"/>
                </a:lnTo>
                <a:lnTo>
                  <a:pt x="145177" y="53085"/>
                </a:lnTo>
                <a:lnTo>
                  <a:pt x="103536" y="74433"/>
                </a:lnTo>
                <a:lnTo>
                  <a:pt x="68004" y="98576"/>
                </a:lnTo>
                <a:lnTo>
                  <a:pt x="39231" y="125180"/>
                </a:lnTo>
                <a:lnTo>
                  <a:pt x="4576" y="184431"/>
                </a:lnTo>
                <a:lnTo>
                  <a:pt x="0" y="216408"/>
                </a:lnTo>
                <a:lnTo>
                  <a:pt x="4576" y="248384"/>
                </a:lnTo>
                <a:lnTo>
                  <a:pt x="39231" y="307635"/>
                </a:lnTo>
                <a:lnTo>
                  <a:pt x="68004" y="334239"/>
                </a:lnTo>
                <a:lnTo>
                  <a:pt x="103536" y="358382"/>
                </a:lnTo>
                <a:lnTo>
                  <a:pt x="145177" y="379730"/>
                </a:lnTo>
                <a:lnTo>
                  <a:pt x="192272" y="397948"/>
                </a:lnTo>
                <a:lnTo>
                  <a:pt x="244169" y="412700"/>
                </a:lnTo>
                <a:lnTo>
                  <a:pt x="300216" y="423652"/>
                </a:lnTo>
                <a:lnTo>
                  <a:pt x="359760" y="430469"/>
                </a:lnTo>
                <a:lnTo>
                  <a:pt x="422148" y="432815"/>
                </a:lnTo>
                <a:lnTo>
                  <a:pt x="484535" y="430469"/>
                </a:lnTo>
                <a:lnTo>
                  <a:pt x="544079" y="423652"/>
                </a:lnTo>
                <a:lnTo>
                  <a:pt x="600126" y="412700"/>
                </a:lnTo>
                <a:lnTo>
                  <a:pt x="652023" y="397948"/>
                </a:lnTo>
                <a:lnTo>
                  <a:pt x="699118" y="379730"/>
                </a:lnTo>
                <a:lnTo>
                  <a:pt x="740759" y="358382"/>
                </a:lnTo>
                <a:lnTo>
                  <a:pt x="776291" y="334239"/>
                </a:lnTo>
                <a:lnTo>
                  <a:pt x="805064" y="307635"/>
                </a:lnTo>
                <a:lnTo>
                  <a:pt x="839719" y="248384"/>
                </a:lnTo>
                <a:lnTo>
                  <a:pt x="844295" y="216408"/>
                </a:lnTo>
                <a:lnTo>
                  <a:pt x="839719" y="184431"/>
                </a:lnTo>
                <a:lnTo>
                  <a:pt x="805064" y="125180"/>
                </a:lnTo>
                <a:lnTo>
                  <a:pt x="776291" y="98576"/>
                </a:lnTo>
                <a:lnTo>
                  <a:pt x="740759" y="74433"/>
                </a:lnTo>
                <a:lnTo>
                  <a:pt x="699118" y="53085"/>
                </a:lnTo>
                <a:lnTo>
                  <a:pt x="652023" y="34867"/>
                </a:lnTo>
                <a:lnTo>
                  <a:pt x="600126" y="20115"/>
                </a:lnTo>
                <a:lnTo>
                  <a:pt x="544079" y="9163"/>
                </a:lnTo>
                <a:lnTo>
                  <a:pt x="484535" y="2346"/>
                </a:lnTo>
                <a:lnTo>
                  <a:pt x="422148" y="0"/>
                </a:lnTo>
                <a:close/>
              </a:path>
            </a:pathLst>
          </a:custGeom>
          <a:solidFill>
            <a:srgbClr val="99121E"/>
          </a:solidFill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5315334" y="3141329"/>
            <a:ext cx="60433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60</a:t>
            </a:r>
            <a:endParaRPr lang="ru-RU" sz="2000" b="1" dirty="0"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27836" y="97799"/>
            <a:ext cx="769952" cy="740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7" name="object 7"/>
          <p:cNvSpPr/>
          <p:nvPr/>
        </p:nvSpPr>
        <p:spPr>
          <a:xfrm>
            <a:off x="7514146" y="1728963"/>
            <a:ext cx="745934" cy="370798"/>
          </a:xfrm>
          <a:custGeom>
            <a:avLst/>
            <a:gdLst/>
            <a:ahLst/>
            <a:cxnLst/>
            <a:rect l="l" t="t" r="r" b="b"/>
            <a:pathLst>
              <a:path w="2197734" h="2405379">
                <a:moveTo>
                  <a:pt x="0" y="2404872"/>
                </a:moveTo>
                <a:lnTo>
                  <a:pt x="2197607" y="2404872"/>
                </a:lnTo>
                <a:lnTo>
                  <a:pt x="2197607" y="0"/>
                </a:lnTo>
                <a:lnTo>
                  <a:pt x="0" y="0"/>
                </a:lnTo>
                <a:lnTo>
                  <a:pt x="0" y="2404872"/>
                </a:lnTo>
                <a:close/>
              </a:path>
            </a:pathLst>
          </a:custGeom>
          <a:solidFill>
            <a:schemeClr val="accent1"/>
          </a:solidFill>
          <a:ln w="28575"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 wrap="square" lIns="0" tIns="0" rIns="0" bIns="0" rtlCol="0"/>
          <a:lstStyle/>
          <a:p>
            <a:pPr defTabSz="912905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sz="1800" kern="0" dirty="0" smtClean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7556818" y="1754595"/>
            <a:ext cx="66978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</a:t>
            </a:r>
            <a:r>
              <a:rPr lang="ru-RU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акт</a:t>
            </a:r>
            <a:endParaRPr lang="ru-RU" b="1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8" name="object 44"/>
          <p:cNvSpPr/>
          <p:nvPr/>
        </p:nvSpPr>
        <p:spPr>
          <a:xfrm>
            <a:off x="7487735" y="2270449"/>
            <a:ext cx="844550" cy="433070"/>
          </a:xfrm>
          <a:custGeom>
            <a:avLst/>
            <a:gdLst/>
            <a:ahLst/>
            <a:cxnLst/>
            <a:rect l="l" t="t" r="r" b="b"/>
            <a:pathLst>
              <a:path w="844550" h="433070">
                <a:moveTo>
                  <a:pt x="422148" y="0"/>
                </a:moveTo>
                <a:lnTo>
                  <a:pt x="359760" y="2346"/>
                </a:lnTo>
                <a:lnTo>
                  <a:pt x="300216" y="9163"/>
                </a:lnTo>
                <a:lnTo>
                  <a:pt x="244169" y="20115"/>
                </a:lnTo>
                <a:lnTo>
                  <a:pt x="192272" y="34867"/>
                </a:lnTo>
                <a:lnTo>
                  <a:pt x="145177" y="53085"/>
                </a:lnTo>
                <a:lnTo>
                  <a:pt x="103536" y="74433"/>
                </a:lnTo>
                <a:lnTo>
                  <a:pt x="68004" y="98576"/>
                </a:lnTo>
                <a:lnTo>
                  <a:pt x="39231" y="125180"/>
                </a:lnTo>
                <a:lnTo>
                  <a:pt x="4576" y="184431"/>
                </a:lnTo>
                <a:lnTo>
                  <a:pt x="0" y="216408"/>
                </a:lnTo>
                <a:lnTo>
                  <a:pt x="4576" y="248384"/>
                </a:lnTo>
                <a:lnTo>
                  <a:pt x="39231" y="307635"/>
                </a:lnTo>
                <a:lnTo>
                  <a:pt x="68004" y="334239"/>
                </a:lnTo>
                <a:lnTo>
                  <a:pt x="103536" y="358382"/>
                </a:lnTo>
                <a:lnTo>
                  <a:pt x="145177" y="379730"/>
                </a:lnTo>
                <a:lnTo>
                  <a:pt x="192272" y="397948"/>
                </a:lnTo>
                <a:lnTo>
                  <a:pt x="244169" y="412700"/>
                </a:lnTo>
                <a:lnTo>
                  <a:pt x="300216" y="423652"/>
                </a:lnTo>
                <a:lnTo>
                  <a:pt x="359760" y="430469"/>
                </a:lnTo>
                <a:lnTo>
                  <a:pt x="422148" y="432815"/>
                </a:lnTo>
                <a:lnTo>
                  <a:pt x="484535" y="430469"/>
                </a:lnTo>
                <a:lnTo>
                  <a:pt x="544079" y="423652"/>
                </a:lnTo>
                <a:lnTo>
                  <a:pt x="600126" y="412700"/>
                </a:lnTo>
                <a:lnTo>
                  <a:pt x="652023" y="397948"/>
                </a:lnTo>
                <a:lnTo>
                  <a:pt x="699118" y="379730"/>
                </a:lnTo>
                <a:lnTo>
                  <a:pt x="740759" y="358382"/>
                </a:lnTo>
                <a:lnTo>
                  <a:pt x="776291" y="334239"/>
                </a:lnTo>
                <a:lnTo>
                  <a:pt x="805064" y="307635"/>
                </a:lnTo>
                <a:lnTo>
                  <a:pt x="839719" y="248384"/>
                </a:lnTo>
                <a:lnTo>
                  <a:pt x="844295" y="216408"/>
                </a:lnTo>
                <a:lnTo>
                  <a:pt x="839719" y="184431"/>
                </a:lnTo>
                <a:lnTo>
                  <a:pt x="805064" y="125180"/>
                </a:lnTo>
                <a:lnTo>
                  <a:pt x="776291" y="98576"/>
                </a:lnTo>
                <a:lnTo>
                  <a:pt x="740759" y="74433"/>
                </a:lnTo>
                <a:lnTo>
                  <a:pt x="699118" y="53085"/>
                </a:lnTo>
                <a:lnTo>
                  <a:pt x="652023" y="34867"/>
                </a:lnTo>
                <a:lnTo>
                  <a:pt x="600126" y="20115"/>
                </a:lnTo>
                <a:lnTo>
                  <a:pt x="544079" y="9163"/>
                </a:lnTo>
                <a:lnTo>
                  <a:pt x="484535" y="2346"/>
                </a:lnTo>
                <a:lnTo>
                  <a:pt x="422148" y="0"/>
                </a:lnTo>
                <a:close/>
              </a:path>
            </a:pathLst>
          </a:custGeom>
          <a:solidFill>
            <a:srgbClr val="99121E"/>
          </a:solidFill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7447091" y="2325313"/>
            <a:ext cx="89726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План</a:t>
            </a:r>
          </a:p>
        </p:txBody>
      </p:sp>
    </p:spTree>
    <p:extLst>
      <p:ext uri="{BB962C8B-B14F-4D97-AF65-F5344CB8AC3E}">
        <p14:creationId xmlns="" xmlns:p14="http://schemas.microsoft.com/office/powerpoint/2010/main" val="311216010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Прямая соединительная линия 3"/>
          <p:cNvCxnSpPr/>
          <p:nvPr/>
        </p:nvCxnSpPr>
        <p:spPr>
          <a:xfrm flipH="1">
            <a:off x="898480" y="1199962"/>
            <a:ext cx="7344579" cy="145"/>
          </a:xfrm>
          <a:prstGeom prst="line">
            <a:avLst/>
          </a:prstGeom>
          <a:ln w="254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Прямоугольник 4"/>
          <p:cNvSpPr/>
          <p:nvPr/>
        </p:nvSpPr>
        <p:spPr>
          <a:xfrm>
            <a:off x="2264211" y="62305"/>
            <a:ext cx="6697638" cy="711887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endParaRPr lang="ru" sz="2400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/>
            </a:endParaRPr>
          </a:p>
        </p:txBody>
      </p:sp>
      <p:grpSp>
        <p:nvGrpSpPr>
          <p:cNvPr id="9" name="Группа 8"/>
          <p:cNvGrpSpPr/>
          <p:nvPr/>
        </p:nvGrpSpPr>
        <p:grpSpPr>
          <a:xfrm>
            <a:off x="6096" y="1"/>
            <a:ext cx="2194687" cy="667512"/>
            <a:chOff x="0" y="-12191"/>
            <a:chExt cx="2194687" cy="667512"/>
          </a:xfrm>
        </p:grpSpPr>
        <p:sp>
          <p:nvSpPr>
            <p:cNvPr id="6" name="object 12"/>
            <p:cNvSpPr/>
            <p:nvPr/>
          </p:nvSpPr>
          <p:spPr>
            <a:xfrm>
              <a:off x="0" y="-12191"/>
              <a:ext cx="2194687" cy="667512"/>
            </a:xfrm>
            <a:custGeom>
              <a:avLst/>
              <a:gdLst/>
              <a:ahLst/>
              <a:cxnLst/>
              <a:rect l="l" t="t" r="r" b="b"/>
              <a:pathLst>
                <a:path w="3599815" h="939165">
                  <a:moveTo>
                    <a:pt x="0" y="938783"/>
                  </a:moveTo>
                  <a:lnTo>
                    <a:pt x="3599688" y="938783"/>
                  </a:lnTo>
                  <a:lnTo>
                    <a:pt x="3599688" y="0"/>
                  </a:lnTo>
                  <a:lnTo>
                    <a:pt x="0" y="0"/>
                  </a:lnTo>
                  <a:lnTo>
                    <a:pt x="0" y="938783"/>
                  </a:lnTo>
                  <a:close/>
                </a:path>
              </a:pathLst>
            </a:custGeom>
            <a:solidFill>
              <a:srgbClr val="952A27"/>
            </a:solidFill>
          </p:spPr>
          <p:txBody>
            <a:bodyPr wrap="square" lIns="0" tIns="0" rIns="0" bIns="0" rtlCol="0"/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42672" y="116087"/>
              <a:ext cx="2152015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1100" b="1" dirty="0" smtClean="0">
                  <a:solidFill>
                    <a:prstClr val="white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ОБРАЗОВАТЕЛЬНАЯ ДЕЯТЕЛЬНОСТЬ</a:t>
              </a:r>
              <a:endParaRPr lang="ru-RU" sz="1100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13" name="object 7"/>
          <p:cNvSpPr/>
          <p:nvPr/>
        </p:nvSpPr>
        <p:spPr>
          <a:xfrm>
            <a:off x="3240558" y="1728963"/>
            <a:ext cx="990066" cy="2652144"/>
          </a:xfrm>
          <a:custGeom>
            <a:avLst/>
            <a:gdLst/>
            <a:ahLst/>
            <a:cxnLst/>
            <a:rect l="l" t="t" r="r" b="b"/>
            <a:pathLst>
              <a:path w="2197734" h="2405379">
                <a:moveTo>
                  <a:pt x="0" y="2404872"/>
                </a:moveTo>
                <a:lnTo>
                  <a:pt x="2197607" y="2404872"/>
                </a:lnTo>
                <a:lnTo>
                  <a:pt x="2197607" y="0"/>
                </a:lnTo>
                <a:lnTo>
                  <a:pt x="0" y="0"/>
                </a:lnTo>
                <a:lnTo>
                  <a:pt x="0" y="2404872"/>
                </a:lnTo>
                <a:close/>
              </a:path>
            </a:pathLst>
          </a:custGeom>
          <a:solidFill>
            <a:schemeClr val="accent1"/>
          </a:solidFill>
          <a:ln w="28575"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 wrap="square" lIns="0" tIns="0" rIns="0" bIns="0" rtlCol="0"/>
          <a:lstStyle/>
          <a:p>
            <a:pPr defTabSz="912905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sz="1800" kern="0" dirty="0" smtClean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421955" y="4494097"/>
            <a:ext cx="2277806" cy="338439"/>
          </a:xfrm>
          <a:prstGeom prst="rect">
            <a:avLst/>
          </a:prstGeom>
          <a:noFill/>
        </p:spPr>
        <p:txBody>
          <a:bodyPr wrap="square" lIns="91326" tIns="45663" rIns="91326" bIns="45663" rtlCol="0">
            <a:spAutoFit/>
          </a:bodyPr>
          <a:lstStyle/>
          <a:p>
            <a:pPr defTabSz="91326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kern="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2017                   2018</a:t>
            </a:r>
          </a:p>
        </p:txBody>
      </p:sp>
      <p:sp>
        <p:nvSpPr>
          <p:cNvPr id="18" name="object 7"/>
          <p:cNvSpPr/>
          <p:nvPr/>
        </p:nvSpPr>
        <p:spPr>
          <a:xfrm>
            <a:off x="4645152" y="2592659"/>
            <a:ext cx="1005840" cy="1772241"/>
          </a:xfrm>
          <a:custGeom>
            <a:avLst/>
            <a:gdLst/>
            <a:ahLst/>
            <a:cxnLst/>
            <a:rect l="l" t="t" r="r" b="b"/>
            <a:pathLst>
              <a:path w="2197734" h="2405379">
                <a:moveTo>
                  <a:pt x="0" y="2404872"/>
                </a:moveTo>
                <a:lnTo>
                  <a:pt x="2197607" y="2404872"/>
                </a:lnTo>
                <a:lnTo>
                  <a:pt x="2197607" y="0"/>
                </a:lnTo>
                <a:lnTo>
                  <a:pt x="0" y="0"/>
                </a:lnTo>
                <a:lnTo>
                  <a:pt x="0" y="2404872"/>
                </a:lnTo>
                <a:close/>
              </a:path>
            </a:pathLst>
          </a:custGeom>
          <a:solidFill>
            <a:schemeClr val="accent1"/>
          </a:solidFill>
          <a:ln w="28575"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 wrap="square" lIns="0" tIns="0" rIns="0" bIns="0" rtlCol="0"/>
          <a:lstStyle/>
          <a:p>
            <a:pPr defTabSz="912905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sz="1800" kern="0" dirty="0" smtClean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3359475" y="1754595"/>
            <a:ext cx="752227" cy="461550"/>
          </a:xfrm>
          <a:prstGeom prst="rect">
            <a:avLst/>
          </a:prstGeom>
          <a:noFill/>
        </p:spPr>
        <p:txBody>
          <a:bodyPr wrap="square" lIns="91326" tIns="45663" rIns="91326" bIns="45663" rtlCol="0">
            <a:spAutoFit/>
          </a:bodyPr>
          <a:lstStyle/>
          <a:p>
            <a:pPr defTabSz="91326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kern="0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385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4779275" y="2620537"/>
            <a:ext cx="847344" cy="461550"/>
          </a:xfrm>
          <a:prstGeom prst="rect">
            <a:avLst/>
          </a:prstGeom>
          <a:noFill/>
        </p:spPr>
        <p:txBody>
          <a:bodyPr wrap="square" lIns="91326" tIns="45663" rIns="91326" bIns="45663" rtlCol="0">
            <a:spAutoFit/>
          </a:bodyPr>
          <a:lstStyle/>
          <a:p>
            <a:pPr defTabSz="91326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kern="0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290</a:t>
            </a:r>
          </a:p>
        </p:txBody>
      </p:sp>
      <p:grpSp>
        <p:nvGrpSpPr>
          <p:cNvPr id="8" name="Группа 7"/>
          <p:cNvGrpSpPr/>
          <p:nvPr/>
        </p:nvGrpSpPr>
        <p:grpSpPr>
          <a:xfrm>
            <a:off x="4756288" y="2157651"/>
            <a:ext cx="844550" cy="445262"/>
            <a:chOff x="5062922" y="2342753"/>
            <a:chExt cx="844550" cy="445262"/>
          </a:xfrm>
        </p:grpSpPr>
        <p:sp>
          <p:nvSpPr>
            <p:cNvPr id="35" name="object 44"/>
            <p:cNvSpPr/>
            <p:nvPr/>
          </p:nvSpPr>
          <p:spPr>
            <a:xfrm>
              <a:off x="5062922" y="2354945"/>
              <a:ext cx="844550" cy="433070"/>
            </a:xfrm>
            <a:custGeom>
              <a:avLst/>
              <a:gdLst/>
              <a:ahLst/>
              <a:cxnLst/>
              <a:rect l="l" t="t" r="r" b="b"/>
              <a:pathLst>
                <a:path w="844550" h="433070">
                  <a:moveTo>
                    <a:pt x="422148" y="0"/>
                  </a:moveTo>
                  <a:lnTo>
                    <a:pt x="359760" y="2346"/>
                  </a:lnTo>
                  <a:lnTo>
                    <a:pt x="300216" y="9163"/>
                  </a:lnTo>
                  <a:lnTo>
                    <a:pt x="244169" y="20115"/>
                  </a:lnTo>
                  <a:lnTo>
                    <a:pt x="192272" y="34867"/>
                  </a:lnTo>
                  <a:lnTo>
                    <a:pt x="145177" y="53085"/>
                  </a:lnTo>
                  <a:lnTo>
                    <a:pt x="103536" y="74433"/>
                  </a:lnTo>
                  <a:lnTo>
                    <a:pt x="68004" y="98576"/>
                  </a:lnTo>
                  <a:lnTo>
                    <a:pt x="39231" y="125180"/>
                  </a:lnTo>
                  <a:lnTo>
                    <a:pt x="4576" y="184431"/>
                  </a:lnTo>
                  <a:lnTo>
                    <a:pt x="0" y="216408"/>
                  </a:lnTo>
                  <a:lnTo>
                    <a:pt x="4576" y="248384"/>
                  </a:lnTo>
                  <a:lnTo>
                    <a:pt x="39231" y="307635"/>
                  </a:lnTo>
                  <a:lnTo>
                    <a:pt x="68004" y="334239"/>
                  </a:lnTo>
                  <a:lnTo>
                    <a:pt x="103536" y="358382"/>
                  </a:lnTo>
                  <a:lnTo>
                    <a:pt x="145177" y="379730"/>
                  </a:lnTo>
                  <a:lnTo>
                    <a:pt x="192272" y="397948"/>
                  </a:lnTo>
                  <a:lnTo>
                    <a:pt x="244169" y="412700"/>
                  </a:lnTo>
                  <a:lnTo>
                    <a:pt x="300216" y="423652"/>
                  </a:lnTo>
                  <a:lnTo>
                    <a:pt x="359760" y="430469"/>
                  </a:lnTo>
                  <a:lnTo>
                    <a:pt x="422148" y="432815"/>
                  </a:lnTo>
                  <a:lnTo>
                    <a:pt x="484535" y="430469"/>
                  </a:lnTo>
                  <a:lnTo>
                    <a:pt x="544079" y="423652"/>
                  </a:lnTo>
                  <a:lnTo>
                    <a:pt x="600126" y="412700"/>
                  </a:lnTo>
                  <a:lnTo>
                    <a:pt x="652023" y="397948"/>
                  </a:lnTo>
                  <a:lnTo>
                    <a:pt x="699118" y="379730"/>
                  </a:lnTo>
                  <a:lnTo>
                    <a:pt x="740759" y="358382"/>
                  </a:lnTo>
                  <a:lnTo>
                    <a:pt x="776291" y="334239"/>
                  </a:lnTo>
                  <a:lnTo>
                    <a:pt x="805064" y="307635"/>
                  </a:lnTo>
                  <a:lnTo>
                    <a:pt x="839719" y="248384"/>
                  </a:lnTo>
                  <a:lnTo>
                    <a:pt x="844295" y="216408"/>
                  </a:lnTo>
                  <a:lnTo>
                    <a:pt x="839719" y="184431"/>
                  </a:lnTo>
                  <a:lnTo>
                    <a:pt x="805064" y="125180"/>
                  </a:lnTo>
                  <a:lnTo>
                    <a:pt x="776291" y="98576"/>
                  </a:lnTo>
                  <a:lnTo>
                    <a:pt x="740759" y="74433"/>
                  </a:lnTo>
                  <a:lnTo>
                    <a:pt x="699118" y="53085"/>
                  </a:lnTo>
                  <a:lnTo>
                    <a:pt x="652023" y="34867"/>
                  </a:lnTo>
                  <a:lnTo>
                    <a:pt x="600126" y="20115"/>
                  </a:lnTo>
                  <a:lnTo>
                    <a:pt x="544079" y="9163"/>
                  </a:lnTo>
                  <a:lnTo>
                    <a:pt x="484535" y="2346"/>
                  </a:lnTo>
                  <a:lnTo>
                    <a:pt x="422148" y="0"/>
                  </a:lnTo>
                  <a:close/>
                </a:path>
              </a:pathLst>
            </a:custGeom>
            <a:solidFill>
              <a:srgbClr val="99121E"/>
            </a:solidFill>
          </p:spPr>
          <p:txBody>
            <a:bodyPr wrap="square" lIns="0" tIns="0" rIns="0" bIns="0" rtlCol="0"/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5144525" y="2342753"/>
              <a:ext cx="730112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2000" b="1" dirty="0" smtClean="0">
                  <a:solidFill>
                    <a:prstClr val="white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331</a:t>
              </a:r>
              <a:endParaRPr lang="ru-RU" sz="2000" b="1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37" name="object 7"/>
          <p:cNvSpPr/>
          <p:nvPr/>
        </p:nvSpPr>
        <p:spPr>
          <a:xfrm>
            <a:off x="6825298" y="1728963"/>
            <a:ext cx="745934" cy="370798"/>
          </a:xfrm>
          <a:custGeom>
            <a:avLst/>
            <a:gdLst/>
            <a:ahLst/>
            <a:cxnLst/>
            <a:rect l="l" t="t" r="r" b="b"/>
            <a:pathLst>
              <a:path w="2197734" h="2405379">
                <a:moveTo>
                  <a:pt x="0" y="2404872"/>
                </a:moveTo>
                <a:lnTo>
                  <a:pt x="2197607" y="2404872"/>
                </a:lnTo>
                <a:lnTo>
                  <a:pt x="2197607" y="0"/>
                </a:lnTo>
                <a:lnTo>
                  <a:pt x="0" y="0"/>
                </a:lnTo>
                <a:lnTo>
                  <a:pt x="0" y="2404872"/>
                </a:lnTo>
                <a:close/>
              </a:path>
            </a:pathLst>
          </a:custGeom>
          <a:solidFill>
            <a:schemeClr val="accent1"/>
          </a:solidFill>
          <a:ln w="28575"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 wrap="square" lIns="0" tIns="0" rIns="0" bIns="0" rtlCol="0"/>
          <a:lstStyle/>
          <a:p>
            <a:pPr defTabSz="912905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sz="1800" kern="0" dirty="0" smtClean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6867970" y="1754595"/>
            <a:ext cx="66978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</a:t>
            </a:r>
            <a:r>
              <a:rPr lang="ru-RU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акт</a:t>
            </a:r>
            <a:endParaRPr lang="ru-RU" b="1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9" name="object 44"/>
          <p:cNvSpPr/>
          <p:nvPr/>
        </p:nvSpPr>
        <p:spPr>
          <a:xfrm>
            <a:off x="6798887" y="2270449"/>
            <a:ext cx="844550" cy="433070"/>
          </a:xfrm>
          <a:custGeom>
            <a:avLst/>
            <a:gdLst/>
            <a:ahLst/>
            <a:cxnLst/>
            <a:rect l="l" t="t" r="r" b="b"/>
            <a:pathLst>
              <a:path w="844550" h="433070">
                <a:moveTo>
                  <a:pt x="422148" y="0"/>
                </a:moveTo>
                <a:lnTo>
                  <a:pt x="359760" y="2346"/>
                </a:lnTo>
                <a:lnTo>
                  <a:pt x="300216" y="9163"/>
                </a:lnTo>
                <a:lnTo>
                  <a:pt x="244169" y="20115"/>
                </a:lnTo>
                <a:lnTo>
                  <a:pt x="192272" y="34867"/>
                </a:lnTo>
                <a:lnTo>
                  <a:pt x="145177" y="53085"/>
                </a:lnTo>
                <a:lnTo>
                  <a:pt x="103536" y="74433"/>
                </a:lnTo>
                <a:lnTo>
                  <a:pt x="68004" y="98576"/>
                </a:lnTo>
                <a:lnTo>
                  <a:pt x="39231" y="125180"/>
                </a:lnTo>
                <a:lnTo>
                  <a:pt x="4576" y="184431"/>
                </a:lnTo>
                <a:lnTo>
                  <a:pt x="0" y="216408"/>
                </a:lnTo>
                <a:lnTo>
                  <a:pt x="4576" y="248384"/>
                </a:lnTo>
                <a:lnTo>
                  <a:pt x="39231" y="307635"/>
                </a:lnTo>
                <a:lnTo>
                  <a:pt x="68004" y="334239"/>
                </a:lnTo>
                <a:lnTo>
                  <a:pt x="103536" y="358382"/>
                </a:lnTo>
                <a:lnTo>
                  <a:pt x="145177" y="379730"/>
                </a:lnTo>
                <a:lnTo>
                  <a:pt x="192272" y="397948"/>
                </a:lnTo>
                <a:lnTo>
                  <a:pt x="244169" y="412700"/>
                </a:lnTo>
                <a:lnTo>
                  <a:pt x="300216" y="423652"/>
                </a:lnTo>
                <a:lnTo>
                  <a:pt x="359760" y="430469"/>
                </a:lnTo>
                <a:lnTo>
                  <a:pt x="422148" y="432815"/>
                </a:lnTo>
                <a:lnTo>
                  <a:pt x="484535" y="430469"/>
                </a:lnTo>
                <a:lnTo>
                  <a:pt x="544079" y="423652"/>
                </a:lnTo>
                <a:lnTo>
                  <a:pt x="600126" y="412700"/>
                </a:lnTo>
                <a:lnTo>
                  <a:pt x="652023" y="397948"/>
                </a:lnTo>
                <a:lnTo>
                  <a:pt x="699118" y="379730"/>
                </a:lnTo>
                <a:lnTo>
                  <a:pt x="740759" y="358382"/>
                </a:lnTo>
                <a:lnTo>
                  <a:pt x="776291" y="334239"/>
                </a:lnTo>
                <a:lnTo>
                  <a:pt x="805064" y="307635"/>
                </a:lnTo>
                <a:lnTo>
                  <a:pt x="839719" y="248384"/>
                </a:lnTo>
                <a:lnTo>
                  <a:pt x="844295" y="216408"/>
                </a:lnTo>
                <a:lnTo>
                  <a:pt x="839719" y="184431"/>
                </a:lnTo>
                <a:lnTo>
                  <a:pt x="805064" y="125180"/>
                </a:lnTo>
                <a:lnTo>
                  <a:pt x="776291" y="98576"/>
                </a:lnTo>
                <a:lnTo>
                  <a:pt x="740759" y="74433"/>
                </a:lnTo>
                <a:lnTo>
                  <a:pt x="699118" y="53085"/>
                </a:lnTo>
                <a:lnTo>
                  <a:pt x="652023" y="34867"/>
                </a:lnTo>
                <a:lnTo>
                  <a:pt x="600126" y="20115"/>
                </a:lnTo>
                <a:lnTo>
                  <a:pt x="544079" y="9163"/>
                </a:lnTo>
                <a:lnTo>
                  <a:pt x="484535" y="2346"/>
                </a:lnTo>
                <a:lnTo>
                  <a:pt x="422148" y="0"/>
                </a:lnTo>
                <a:close/>
              </a:path>
            </a:pathLst>
          </a:custGeom>
          <a:solidFill>
            <a:srgbClr val="99121E"/>
          </a:solidFill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6758243" y="2325313"/>
            <a:ext cx="89726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План</a:t>
            </a:r>
          </a:p>
        </p:txBody>
      </p:sp>
      <p:pic>
        <p:nvPicPr>
          <p:cNvPr id="41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23540" y="128279"/>
            <a:ext cx="769952" cy="740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2396593" y="291085"/>
            <a:ext cx="5846466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200" b="1" dirty="0" smtClean="0">
                <a:solidFill>
                  <a:srgbClr val="C0504D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</a:rPr>
              <a:t>2. </a:t>
            </a:r>
            <a:r>
              <a:rPr lang="ru-RU" sz="2500" b="1" dirty="0">
                <a:solidFill>
                  <a:srgbClr val="C0504D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</a:rPr>
              <a:t>Объем научных и методических материалов, ед.</a:t>
            </a:r>
          </a:p>
        </p:txBody>
      </p:sp>
    </p:spTree>
    <p:extLst>
      <p:ext uri="{BB962C8B-B14F-4D97-AF65-F5344CB8AC3E}">
        <p14:creationId xmlns="" xmlns:p14="http://schemas.microsoft.com/office/powerpoint/2010/main" val="226288310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Прямая соединительная линия 3"/>
          <p:cNvCxnSpPr/>
          <p:nvPr/>
        </p:nvCxnSpPr>
        <p:spPr>
          <a:xfrm flipH="1">
            <a:off x="709504" y="1199962"/>
            <a:ext cx="7344579" cy="145"/>
          </a:xfrm>
          <a:prstGeom prst="line">
            <a:avLst/>
          </a:prstGeom>
          <a:ln w="254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Прямоугольник 4"/>
          <p:cNvSpPr/>
          <p:nvPr/>
        </p:nvSpPr>
        <p:spPr>
          <a:xfrm>
            <a:off x="2434905" y="230124"/>
            <a:ext cx="5621503" cy="951549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defTabSz="914059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ru" sz="2000" b="1" dirty="0" smtClean="0">
                <a:solidFill>
                  <a:srgbClr val="C0504D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</a:rPr>
              <a:t>3. Удельный вес  магистрантов и аспирантов в общем контингенте обучающихся, %</a:t>
            </a:r>
            <a:endParaRPr lang="ru" sz="2000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/>
            </a:endParaRPr>
          </a:p>
        </p:txBody>
      </p:sp>
      <p:sp>
        <p:nvSpPr>
          <p:cNvPr id="6" name="object 12"/>
          <p:cNvSpPr/>
          <p:nvPr/>
        </p:nvSpPr>
        <p:spPr>
          <a:xfrm>
            <a:off x="0" y="-12191"/>
            <a:ext cx="2194687" cy="667512"/>
          </a:xfrm>
          <a:custGeom>
            <a:avLst/>
            <a:gdLst/>
            <a:ahLst/>
            <a:cxnLst/>
            <a:rect l="l" t="t" r="r" b="b"/>
            <a:pathLst>
              <a:path w="3599815" h="939165">
                <a:moveTo>
                  <a:pt x="0" y="938783"/>
                </a:moveTo>
                <a:lnTo>
                  <a:pt x="3599688" y="938783"/>
                </a:lnTo>
                <a:lnTo>
                  <a:pt x="3599688" y="0"/>
                </a:lnTo>
                <a:lnTo>
                  <a:pt x="0" y="0"/>
                </a:lnTo>
                <a:lnTo>
                  <a:pt x="0" y="938783"/>
                </a:lnTo>
                <a:close/>
              </a:path>
            </a:pathLst>
          </a:custGeom>
          <a:solidFill>
            <a:srgbClr val="952A27"/>
          </a:solidFill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2671" y="91440"/>
            <a:ext cx="215201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ОБРАЗОВАТЕЛЬНАЯ ДЕЯТЕЛЬНОСТЬ</a:t>
            </a:r>
            <a:endParaRPr lang="ru-RU" b="1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object 6"/>
          <p:cNvSpPr/>
          <p:nvPr/>
        </p:nvSpPr>
        <p:spPr>
          <a:xfrm>
            <a:off x="2465385" y="2801054"/>
            <a:ext cx="778493" cy="1805603"/>
          </a:xfrm>
          <a:custGeom>
            <a:avLst/>
            <a:gdLst/>
            <a:ahLst/>
            <a:cxnLst/>
            <a:rect l="l" t="t" r="r" b="b"/>
            <a:pathLst>
              <a:path w="2197735" h="1972310">
                <a:moveTo>
                  <a:pt x="0" y="1972056"/>
                </a:moveTo>
                <a:lnTo>
                  <a:pt x="2197607" y="1972056"/>
                </a:lnTo>
                <a:lnTo>
                  <a:pt x="2197607" y="0"/>
                </a:lnTo>
                <a:lnTo>
                  <a:pt x="0" y="0"/>
                </a:lnTo>
                <a:lnTo>
                  <a:pt x="0" y="1972056"/>
                </a:lnTo>
                <a:close/>
              </a:path>
            </a:pathLst>
          </a:custGeom>
          <a:solidFill>
            <a:schemeClr val="accent1"/>
          </a:solidFill>
          <a:ln w="28575"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 wrap="square" lIns="0" tIns="0" rIns="0" bIns="0" rtlCol="0"/>
          <a:lstStyle/>
          <a:p>
            <a:pPr defTabSz="912905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sz="1800" kern="0" dirty="0" smtClean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3" name="object 7"/>
          <p:cNvSpPr/>
          <p:nvPr/>
        </p:nvSpPr>
        <p:spPr>
          <a:xfrm>
            <a:off x="3795294" y="2456687"/>
            <a:ext cx="778493" cy="2143875"/>
          </a:xfrm>
          <a:custGeom>
            <a:avLst/>
            <a:gdLst/>
            <a:ahLst/>
            <a:cxnLst/>
            <a:rect l="l" t="t" r="r" b="b"/>
            <a:pathLst>
              <a:path w="2197734" h="2405379">
                <a:moveTo>
                  <a:pt x="0" y="2404872"/>
                </a:moveTo>
                <a:lnTo>
                  <a:pt x="2197607" y="2404872"/>
                </a:lnTo>
                <a:lnTo>
                  <a:pt x="2197607" y="0"/>
                </a:lnTo>
                <a:lnTo>
                  <a:pt x="0" y="0"/>
                </a:lnTo>
                <a:lnTo>
                  <a:pt x="0" y="2404872"/>
                </a:lnTo>
                <a:close/>
              </a:path>
            </a:pathLst>
          </a:custGeom>
          <a:solidFill>
            <a:schemeClr val="accent1"/>
          </a:solidFill>
          <a:ln w="28575"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 wrap="square" lIns="0" tIns="0" rIns="0" bIns="0" rtlCol="0"/>
          <a:lstStyle/>
          <a:p>
            <a:pPr defTabSz="912905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sz="1800" kern="0" dirty="0" smtClean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495362" y="4689964"/>
            <a:ext cx="4255195" cy="338439"/>
          </a:xfrm>
          <a:prstGeom prst="rect">
            <a:avLst/>
          </a:prstGeom>
          <a:noFill/>
        </p:spPr>
        <p:txBody>
          <a:bodyPr wrap="square" lIns="91326" tIns="45663" rIns="91326" bIns="45663" rtlCol="0">
            <a:spAutoFit/>
          </a:bodyPr>
          <a:lstStyle/>
          <a:p>
            <a:pPr defTabSz="91326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kern="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2016                   2017                  2018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465786" y="2867468"/>
            <a:ext cx="819958" cy="461550"/>
          </a:xfrm>
          <a:prstGeom prst="rect">
            <a:avLst/>
          </a:prstGeom>
          <a:noFill/>
        </p:spPr>
        <p:txBody>
          <a:bodyPr wrap="square" lIns="91326" tIns="45663" rIns="91326" bIns="45663" rtlCol="0">
            <a:spAutoFit/>
          </a:bodyPr>
          <a:lstStyle/>
          <a:p>
            <a:pPr defTabSz="91326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kern="0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30,3</a:t>
            </a:r>
          </a:p>
        </p:txBody>
      </p:sp>
      <p:sp>
        <p:nvSpPr>
          <p:cNvPr id="18" name="object 7"/>
          <p:cNvSpPr/>
          <p:nvPr/>
        </p:nvSpPr>
        <p:spPr>
          <a:xfrm>
            <a:off x="5114562" y="1948419"/>
            <a:ext cx="811198" cy="2658239"/>
          </a:xfrm>
          <a:custGeom>
            <a:avLst/>
            <a:gdLst/>
            <a:ahLst/>
            <a:cxnLst/>
            <a:rect l="l" t="t" r="r" b="b"/>
            <a:pathLst>
              <a:path w="2197734" h="2405379">
                <a:moveTo>
                  <a:pt x="0" y="2404872"/>
                </a:moveTo>
                <a:lnTo>
                  <a:pt x="2197607" y="2404872"/>
                </a:lnTo>
                <a:lnTo>
                  <a:pt x="2197607" y="0"/>
                </a:lnTo>
                <a:lnTo>
                  <a:pt x="0" y="0"/>
                </a:lnTo>
                <a:lnTo>
                  <a:pt x="0" y="2404872"/>
                </a:lnTo>
                <a:close/>
              </a:path>
            </a:pathLst>
          </a:custGeom>
          <a:solidFill>
            <a:schemeClr val="accent1"/>
          </a:solidFill>
          <a:ln w="28575"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 wrap="square" lIns="0" tIns="0" rIns="0" bIns="0" rtlCol="0"/>
          <a:lstStyle/>
          <a:p>
            <a:pPr defTabSz="912905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sz="1800" kern="0" dirty="0" smtClean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3811585" y="2405918"/>
            <a:ext cx="790147" cy="461550"/>
          </a:xfrm>
          <a:prstGeom prst="rect">
            <a:avLst/>
          </a:prstGeom>
          <a:noFill/>
        </p:spPr>
        <p:txBody>
          <a:bodyPr wrap="square" lIns="91326" tIns="45663" rIns="91326" bIns="45663" rtlCol="0">
            <a:spAutoFit/>
          </a:bodyPr>
          <a:lstStyle/>
          <a:p>
            <a:pPr defTabSz="91326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kern="0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31,2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5053602" y="1909259"/>
            <a:ext cx="1011918" cy="461550"/>
          </a:xfrm>
          <a:prstGeom prst="rect">
            <a:avLst/>
          </a:prstGeom>
          <a:noFill/>
        </p:spPr>
        <p:txBody>
          <a:bodyPr wrap="square" lIns="91326" tIns="45663" rIns="91326" bIns="45663" rtlCol="0">
            <a:spAutoFit/>
          </a:bodyPr>
          <a:lstStyle/>
          <a:p>
            <a:pPr defTabSz="91326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kern="0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33,02</a:t>
            </a:r>
          </a:p>
        </p:txBody>
      </p:sp>
      <p:grpSp>
        <p:nvGrpSpPr>
          <p:cNvPr id="2" name="Группа 1"/>
          <p:cNvGrpSpPr/>
          <p:nvPr/>
        </p:nvGrpSpPr>
        <p:grpSpPr>
          <a:xfrm>
            <a:off x="2422713" y="2358813"/>
            <a:ext cx="1009016" cy="433070"/>
            <a:chOff x="2597150" y="2895472"/>
            <a:chExt cx="1009016" cy="433070"/>
          </a:xfrm>
        </p:grpSpPr>
        <p:sp>
          <p:nvSpPr>
            <p:cNvPr id="28" name="object 44"/>
            <p:cNvSpPr/>
            <p:nvPr/>
          </p:nvSpPr>
          <p:spPr>
            <a:xfrm>
              <a:off x="2597150" y="2895472"/>
              <a:ext cx="844550" cy="433070"/>
            </a:xfrm>
            <a:custGeom>
              <a:avLst/>
              <a:gdLst/>
              <a:ahLst/>
              <a:cxnLst/>
              <a:rect l="l" t="t" r="r" b="b"/>
              <a:pathLst>
                <a:path w="844550" h="433070">
                  <a:moveTo>
                    <a:pt x="422148" y="0"/>
                  </a:moveTo>
                  <a:lnTo>
                    <a:pt x="359760" y="2346"/>
                  </a:lnTo>
                  <a:lnTo>
                    <a:pt x="300216" y="9163"/>
                  </a:lnTo>
                  <a:lnTo>
                    <a:pt x="244169" y="20115"/>
                  </a:lnTo>
                  <a:lnTo>
                    <a:pt x="192272" y="34867"/>
                  </a:lnTo>
                  <a:lnTo>
                    <a:pt x="145177" y="53085"/>
                  </a:lnTo>
                  <a:lnTo>
                    <a:pt x="103536" y="74433"/>
                  </a:lnTo>
                  <a:lnTo>
                    <a:pt x="68004" y="98576"/>
                  </a:lnTo>
                  <a:lnTo>
                    <a:pt x="39231" y="125180"/>
                  </a:lnTo>
                  <a:lnTo>
                    <a:pt x="4576" y="184431"/>
                  </a:lnTo>
                  <a:lnTo>
                    <a:pt x="0" y="216408"/>
                  </a:lnTo>
                  <a:lnTo>
                    <a:pt x="4576" y="248384"/>
                  </a:lnTo>
                  <a:lnTo>
                    <a:pt x="39231" y="307635"/>
                  </a:lnTo>
                  <a:lnTo>
                    <a:pt x="68004" y="334239"/>
                  </a:lnTo>
                  <a:lnTo>
                    <a:pt x="103536" y="358382"/>
                  </a:lnTo>
                  <a:lnTo>
                    <a:pt x="145177" y="379730"/>
                  </a:lnTo>
                  <a:lnTo>
                    <a:pt x="192272" y="397948"/>
                  </a:lnTo>
                  <a:lnTo>
                    <a:pt x="244169" y="412700"/>
                  </a:lnTo>
                  <a:lnTo>
                    <a:pt x="300216" y="423652"/>
                  </a:lnTo>
                  <a:lnTo>
                    <a:pt x="359760" y="430469"/>
                  </a:lnTo>
                  <a:lnTo>
                    <a:pt x="422148" y="432815"/>
                  </a:lnTo>
                  <a:lnTo>
                    <a:pt x="484535" y="430469"/>
                  </a:lnTo>
                  <a:lnTo>
                    <a:pt x="544079" y="423652"/>
                  </a:lnTo>
                  <a:lnTo>
                    <a:pt x="600126" y="412700"/>
                  </a:lnTo>
                  <a:lnTo>
                    <a:pt x="652023" y="397948"/>
                  </a:lnTo>
                  <a:lnTo>
                    <a:pt x="699118" y="379730"/>
                  </a:lnTo>
                  <a:lnTo>
                    <a:pt x="740759" y="358382"/>
                  </a:lnTo>
                  <a:lnTo>
                    <a:pt x="776291" y="334239"/>
                  </a:lnTo>
                  <a:lnTo>
                    <a:pt x="805064" y="307635"/>
                  </a:lnTo>
                  <a:lnTo>
                    <a:pt x="839719" y="248384"/>
                  </a:lnTo>
                  <a:lnTo>
                    <a:pt x="844295" y="216408"/>
                  </a:lnTo>
                  <a:lnTo>
                    <a:pt x="839719" y="184431"/>
                  </a:lnTo>
                  <a:lnTo>
                    <a:pt x="805064" y="125180"/>
                  </a:lnTo>
                  <a:lnTo>
                    <a:pt x="776291" y="98576"/>
                  </a:lnTo>
                  <a:lnTo>
                    <a:pt x="740759" y="74433"/>
                  </a:lnTo>
                  <a:lnTo>
                    <a:pt x="699118" y="53085"/>
                  </a:lnTo>
                  <a:lnTo>
                    <a:pt x="652023" y="34867"/>
                  </a:lnTo>
                  <a:lnTo>
                    <a:pt x="600126" y="20115"/>
                  </a:lnTo>
                  <a:lnTo>
                    <a:pt x="544079" y="9163"/>
                  </a:lnTo>
                  <a:lnTo>
                    <a:pt x="484535" y="2346"/>
                  </a:lnTo>
                  <a:lnTo>
                    <a:pt x="422148" y="0"/>
                  </a:lnTo>
                  <a:close/>
                </a:path>
              </a:pathLst>
            </a:custGeom>
            <a:solidFill>
              <a:srgbClr val="99121E"/>
            </a:solidFill>
          </p:spPr>
          <p:txBody>
            <a:bodyPr wrap="square" lIns="0" tIns="0" rIns="0" bIns="0" rtlCol="0"/>
            <a:lstStyle/>
            <a:p>
              <a:pPr defTabSz="914400"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sz="18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2708906" y="2895472"/>
              <a:ext cx="89726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defTabSz="914400" eaLnBrk="1" fontAlgn="auto" hangingPunct="1">
                <a:spcBef>
                  <a:spcPts val="0"/>
                </a:spcBef>
                <a:spcAft>
                  <a:spcPts val="0"/>
                </a:spcAft>
              </a:pPr>
              <a:r>
                <a:rPr lang="ru-RU" sz="2000" b="1" dirty="0" smtClean="0">
                  <a:solidFill>
                    <a:prstClr val="white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31,2</a:t>
              </a:r>
              <a:endParaRPr lang="ru-RU" sz="2000" b="1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3" name="Группа 2"/>
          <p:cNvGrpSpPr/>
          <p:nvPr/>
        </p:nvGrpSpPr>
        <p:grpSpPr>
          <a:xfrm>
            <a:off x="3715627" y="1785392"/>
            <a:ext cx="982308" cy="433070"/>
            <a:chOff x="3778410" y="3221425"/>
            <a:chExt cx="982308" cy="433070"/>
          </a:xfrm>
        </p:grpSpPr>
        <p:sp>
          <p:nvSpPr>
            <p:cNvPr id="30" name="object 44"/>
            <p:cNvSpPr/>
            <p:nvPr/>
          </p:nvSpPr>
          <p:spPr>
            <a:xfrm>
              <a:off x="3778410" y="3221425"/>
              <a:ext cx="844550" cy="433070"/>
            </a:xfrm>
            <a:custGeom>
              <a:avLst/>
              <a:gdLst/>
              <a:ahLst/>
              <a:cxnLst/>
              <a:rect l="l" t="t" r="r" b="b"/>
              <a:pathLst>
                <a:path w="844550" h="433070">
                  <a:moveTo>
                    <a:pt x="422148" y="0"/>
                  </a:moveTo>
                  <a:lnTo>
                    <a:pt x="359760" y="2346"/>
                  </a:lnTo>
                  <a:lnTo>
                    <a:pt x="300216" y="9163"/>
                  </a:lnTo>
                  <a:lnTo>
                    <a:pt x="244169" y="20115"/>
                  </a:lnTo>
                  <a:lnTo>
                    <a:pt x="192272" y="34867"/>
                  </a:lnTo>
                  <a:lnTo>
                    <a:pt x="145177" y="53085"/>
                  </a:lnTo>
                  <a:lnTo>
                    <a:pt x="103536" y="74433"/>
                  </a:lnTo>
                  <a:lnTo>
                    <a:pt x="68004" y="98576"/>
                  </a:lnTo>
                  <a:lnTo>
                    <a:pt x="39231" y="125180"/>
                  </a:lnTo>
                  <a:lnTo>
                    <a:pt x="4576" y="184431"/>
                  </a:lnTo>
                  <a:lnTo>
                    <a:pt x="0" y="216408"/>
                  </a:lnTo>
                  <a:lnTo>
                    <a:pt x="4576" y="248384"/>
                  </a:lnTo>
                  <a:lnTo>
                    <a:pt x="39231" y="307635"/>
                  </a:lnTo>
                  <a:lnTo>
                    <a:pt x="68004" y="334239"/>
                  </a:lnTo>
                  <a:lnTo>
                    <a:pt x="103536" y="358382"/>
                  </a:lnTo>
                  <a:lnTo>
                    <a:pt x="145177" y="379730"/>
                  </a:lnTo>
                  <a:lnTo>
                    <a:pt x="192272" y="397948"/>
                  </a:lnTo>
                  <a:lnTo>
                    <a:pt x="244169" y="412700"/>
                  </a:lnTo>
                  <a:lnTo>
                    <a:pt x="300216" y="423652"/>
                  </a:lnTo>
                  <a:lnTo>
                    <a:pt x="359760" y="430469"/>
                  </a:lnTo>
                  <a:lnTo>
                    <a:pt x="422148" y="432815"/>
                  </a:lnTo>
                  <a:lnTo>
                    <a:pt x="484535" y="430469"/>
                  </a:lnTo>
                  <a:lnTo>
                    <a:pt x="544079" y="423652"/>
                  </a:lnTo>
                  <a:lnTo>
                    <a:pt x="600126" y="412700"/>
                  </a:lnTo>
                  <a:lnTo>
                    <a:pt x="652023" y="397948"/>
                  </a:lnTo>
                  <a:lnTo>
                    <a:pt x="699118" y="379730"/>
                  </a:lnTo>
                  <a:lnTo>
                    <a:pt x="740759" y="358382"/>
                  </a:lnTo>
                  <a:lnTo>
                    <a:pt x="776291" y="334239"/>
                  </a:lnTo>
                  <a:lnTo>
                    <a:pt x="805064" y="307635"/>
                  </a:lnTo>
                  <a:lnTo>
                    <a:pt x="839719" y="248384"/>
                  </a:lnTo>
                  <a:lnTo>
                    <a:pt x="844295" y="216408"/>
                  </a:lnTo>
                  <a:lnTo>
                    <a:pt x="839719" y="184431"/>
                  </a:lnTo>
                  <a:lnTo>
                    <a:pt x="805064" y="125180"/>
                  </a:lnTo>
                  <a:lnTo>
                    <a:pt x="776291" y="98576"/>
                  </a:lnTo>
                  <a:lnTo>
                    <a:pt x="740759" y="74433"/>
                  </a:lnTo>
                  <a:lnTo>
                    <a:pt x="699118" y="53085"/>
                  </a:lnTo>
                  <a:lnTo>
                    <a:pt x="652023" y="34867"/>
                  </a:lnTo>
                  <a:lnTo>
                    <a:pt x="600126" y="20115"/>
                  </a:lnTo>
                  <a:lnTo>
                    <a:pt x="544079" y="9163"/>
                  </a:lnTo>
                  <a:lnTo>
                    <a:pt x="484535" y="2346"/>
                  </a:lnTo>
                  <a:lnTo>
                    <a:pt x="422148" y="0"/>
                  </a:lnTo>
                  <a:close/>
                </a:path>
              </a:pathLst>
            </a:custGeom>
            <a:solidFill>
              <a:srgbClr val="99121E"/>
            </a:solidFill>
          </p:spPr>
          <p:txBody>
            <a:bodyPr wrap="square" lIns="0" tIns="0" rIns="0" bIns="0" rtlCol="0"/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3863458" y="3228032"/>
              <a:ext cx="89726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2000" b="1" dirty="0" smtClean="0">
                  <a:solidFill>
                    <a:prstClr val="white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34,8</a:t>
              </a:r>
              <a:endParaRPr lang="ru-RU" sz="2000" b="1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8" name="Группа 7"/>
          <p:cNvGrpSpPr/>
          <p:nvPr/>
        </p:nvGrpSpPr>
        <p:grpSpPr>
          <a:xfrm>
            <a:off x="5070455" y="1241804"/>
            <a:ext cx="911158" cy="433070"/>
            <a:chOff x="5075114" y="2184257"/>
            <a:chExt cx="911158" cy="433070"/>
          </a:xfrm>
        </p:grpSpPr>
        <p:sp>
          <p:nvSpPr>
            <p:cNvPr id="35" name="object 44"/>
            <p:cNvSpPr/>
            <p:nvPr/>
          </p:nvSpPr>
          <p:spPr>
            <a:xfrm>
              <a:off x="5075114" y="2184257"/>
              <a:ext cx="844550" cy="433070"/>
            </a:xfrm>
            <a:custGeom>
              <a:avLst/>
              <a:gdLst/>
              <a:ahLst/>
              <a:cxnLst/>
              <a:rect l="l" t="t" r="r" b="b"/>
              <a:pathLst>
                <a:path w="844550" h="433070">
                  <a:moveTo>
                    <a:pt x="422148" y="0"/>
                  </a:moveTo>
                  <a:lnTo>
                    <a:pt x="359760" y="2346"/>
                  </a:lnTo>
                  <a:lnTo>
                    <a:pt x="300216" y="9163"/>
                  </a:lnTo>
                  <a:lnTo>
                    <a:pt x="244169" y="20115"/>
                  </a:lnTo>
                  <a:lnTo>
                    <a:pt x="192272" y="34867"/>
                  </a:lnTo>
                  <a:lnTo>
                    <a:pt x="145177" y="53085"/>
                  </a:lnTo>
                  <a:lnTo>
                    <a:pt x="103536" y="74433"/>
                  </a:lnTo>
                  <a:lnTo>
                    <a:pt x="68004" y="98576"/>
                  </a:lnTo>
                  <a:lnTo>
                    <a:pt x="39231" y="125180"/>
                  </a:lnTo>
                  <a:lnTo>
                    <a:pt x="4576" y="184431"/>
                  </a:lnTo>
                  <a:lnTo>
                    <a:pt x="0" y="216408"/>
                  </a:lnTo>
                  <a:lnTo>
                    <a:pt x="4576" y="248384"/>
                  </a:lnTo>
                  <a:lnTo>
                    <a:pt x="39231" y="307635"/>
                  </a:lnTo>
                  <a:lnTo>
                    <a:pt x="68004" y="334239"/>
                  </a:lnTo>
                  <a:lnTo>
                    <a:pt x="103536" y="358382"/>
                  </a:lnTo>
                  <a:lnTo>
                    <a:pt x="145177" y="379730"/>
                  </a:lnTo>
                  <a:lnTo>
                    <a:pt x="192272" y="397948"/>
                  </a:lnTo>
                  <a:lnTo>
                    <a:pt x="244169" y="412700"/>
                  </a:lnTo>
                  <a:lnTo>
                    <a:pt x="300216" y="423652"/>
                  </a:lnTo>
                  <a:lnTo>
                    <a:pt x="359760" y="430469"/>
                  </a:lnTo>
                  <a:lnTo>
                    <a:pt x="422148" y="432815"/>
                  </a:lnTo>
                  <a:lnTo>
                    <a:pt x="484535" y="430469"/>
                  </a:lnTo>
                  <a:lnTo>
                    <a:pt x="544079" y="423652"/>
                  </a:lnTo>
                  <a:lnTo>
                    <a:pt x="600126" y="412700"/>
                  </a:lnTo>
                  <a:lnTo>
                    <a:pt x="652023" y="397948"/>
                  </a:lnTo>
                  <a:lnTo>
                    <a:pt x="699118" y="379730"/>
                  </a:lnTo>
                  <a:lnTo>
                    <a:pt x="740759" y="358382"/>
                  </a:lnTo>
                  <a:lnTo>
                    <a:pt x="776291" y="334239"/>
                  </a:lnTo>
                  <a:lnTo>
                    <a:pt x="805064" y="307635"/>
                  </a:lnTo>
                  <a:lnTo>
                    <a:pt x="839719" y="248384"/>
                  </a:lnTo>
                  <a:lnTo>
                    <a:pt x="844295" y="216408"/>
                  </a:lnTo>
                  <a:lnTo>
                    <a:pt x="839719" y="184431"/>
                  </a:lnTo>
                  <a:lnTo>
                    <a:pt x="805064" y="125180"/>
                  </a:lnTo>
                  <a:lnTo>
                    <a:pt x="776291" y="98576"/>
                  </a:lnTo>
                  <a:lnTo>
                    <a:pt x="740759" y="74433"/>
                  </a:lnTo>
                  <a:lnTo>
                    <a:pt x="699118" y="53085"/>
                  </a:lnTo>
                  <a:lnTo>
                    <a:pt x="652023" y="34867"/>
                  </a:lnTo>
                  <a:lnTo>
                    <a:pt x="600126" y="20115"/>
                  </a:lnTo>
                  <a:lnTo>
                    <a:pt x="544079" y="9163"/>
                  </a:lnTo>
                  <a:lnTo>
                    <a:pt x="484535" y="2346"/>
                  </a:lnTo>
                  <a:lnTo>
                    <a:pt x="422148" y="0"/>
                  </a:lnTo>
                  <a:close/>
                </a:path>
              </a:pathLst>
            </a:custGeom>
            <a:solidFill>
              <a:srgbClr val="99121E"/>
            </a:solidFill>
          </p:spPr>
          <p:txBody>
            <a:bodyPr wrap="square" lIns="0" tIns="0" rIns="0" bIns="0" rtlCol="0"/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5075114" y="2196449"/>
              <a:ext cx="911158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2000" b="1" dirty="0" smtClean="0">
                  <a:solidFill>
                    <a:prstClr val="white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37,9</a:t>
              </a:r>
              <a:endParaRPr lang="ru-RU" sz="2000" b="1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08847" y="91441"/>
            <a:ext cx="744231" cy="7704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7" name="object 7"/>
          <p:cNvSpPr/>
          <p:nvPr/>
        </p:nvSpPr>
        <p:spPr>
          <a:xfrm>
            <a:off x="7483666" y="1728963"/>
            <a:ext cx="745934" cy="370798"/>
          </a:xfrm>
          <a:custGeom>
            <a:avLst/>
            <a:gdLst/>
            <a:ahLst/>
            <a:cxnLst/>
            <a:rect l="l" t="t" r="r" b="b"/>
            <a:pathLst>
              <a:path w="2197734" h="2405379">
                <a:moveTo>
                  <a:pt x="0" y="2404872"/>
                </a:moveTo>
                <a:lnTo>
                  <a:pt x="2197607" y="2404872"/>
                </a:lnTo>
                <a:lnTo>
                  <a:pt x="2197607" y="0"/>
                </a:lnTo>
                <a:lnTo>
                  <a:pt x="0" y="0"/>
                </a:lnTo>
                <a:lnTo>
                  <a:pt x="0" y="2404872"/>
                </a:lnTo>
                <a:close/>
              </a:path>
            </a:pathLst>
          </a:custGeom>
          <a:solidFill>
            <a:schemeClr val="accent1"/>
          </a:solidFill>
          <a:ln w="28575"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 wrap="square" lIns="0" tIns="0" rIns="0" bIns="0" rtlCol="0"/>
          <a:lstStyle/>
          <a:p>
            <a:pPr defTabSz="912905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sz="1800" kern="0" dirty="0" smtClean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7526338" y="1754595"/>
            <a:ext cx="66978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</a:t>
            </a:r>
            <a:r>
              <a:rPr lang="ru-RU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акт</a:t>
            </a:r>
            <a:endParaRPr lang="ru-RU" b="1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9" name="object 44"/>
          <p:cNvSpPr/>
          <p:nvPr/>
        </p:nvSpPr>
        <p:spPr>
          <a:xfrm>
            <a:off x="7457255" y="2270449"/>
            <a:ext cx="844550" cy="433070"/>
          </a:xfrm>
          <a:custGeom>
            <a:avLst/>
            <a:gdLst/>
            <a:ahLst/>
            <a:cxnLst/>
            <a:rect l="l" t="t" r="r" b="b"/>
            <a:pathLst>
              <a:path w="844550" h="433070">
                <a:moveTo>
                  <a:pt x="422148" y="0"/>
                </a:moveTo>
                <a:lnTo>
                  <a:pt x="359760" y="2346"/>
                </a:lnTo>
                <a:lnTo>
                  <a:pt x="300216" y="9163"/>
                </a:lnTo>
                <a:lnTo>
                  <a:pt x="244169" y="20115"/>
                </a:lnTo>
                <a:lnTo>
                  <a:pt x="192272" y="34867"/>
                </a:lnTo>
                <a:lnTo>
                  <a:pt x="145177" y="53085"/>
                </a:lnTo>
                <a:lnTo>
                  <a:pt x="103536" y="74433"/>
                </a:lnTo>
                <a:lnTo>
                  <a:pt x="68004" y="98576"/>
                </a:lnTo>
                <a:lnTo>
                  <a:pt x="39231" y="125180"/>
                </a:lnTo>
                <a:lnTo>
                  <a:pt x="4576" y="184431"/>
                </a:lnTo>
                <a:lnTo>
                  <a:pt x="0" y="216408"/>
                </a:lnTo>
                <a:lnTo>
                  <a:pt x="4576" y="248384"/>
                </a:lnTo>
                <a:lnTo>
                  <a:pt x="39231" y="307635"/>
                </a:lnTo>
                <a:lnTo>
                  <a:pt x="68004" y="334239"/>
                </a:lnTo>
                <a:lnTo>
                  <a:pt x="103536" y="358382"/>
                </a:lnTo>
                <a:lnTo>
                  <a:pt x="145177" y="379730"/>
                </a:lnTo>
                <a:lnTo>
                  <a:pt x="192272" y="397948"/>
                </a:lnTo>
                <a:lnTo>
                  <a:pt x="244169" y="412700"/>
                </a:lnTo>
                <a:lnTo>
                  <a:pt x="300216" y="423652"/>
                </a:lnTo>
                <a:lnTo>
                  <a:pt x="359760" y="430469"/>
                </a:lnTo>
                <a:lnTo>
                  <a:pt x="422148" y="432815"/>
                </a:lnTo>
                <a:lnTo>
                  <a:pt x="484535" y="430469"/>
                </a:lnTo>
                <a:lnTo>
                  <a:pt x="544079" y="423652"/>
                </a:lnTo>
                <a:lnTo>
                  <a:pt x="600126" y="412700"/>
                </a:lnTo>
                <a:lnTo>
                  <a:pt x="652023" y="397948"/>
                </a:lnTo>
                <a:lnTo>
                  <a:pt x="699118" y="379730"/>
                </a:lnTo>
                <a:lnTo>
                  <a:pt x="740759" y="358382"/>
                </a:lnTo>
                <a:lnTo>
                  <a:pt x="776291" y="334239"/>
                </a:lnTo>
                <a:lnTo>
                  <a:pt x="805064" y="307635"/>
                </a:lnTo>
                <a:lnTo>
                  <a:pt x="839719" y="248384"/>
                </a:lnTo>
                <a:lnTo>
                  <a:pt x="844295" y="216408"/>
                </a:lnTo>
                <a:lnTo>
                  <a:pt x="839719" y="184431"/>
                </a:lnTo>
                <a:lnTo>
                  <a:pt x="805064" y="125180"/>
                </a:lnTo>
                <a:lnTo>
                  <a:pt x="776291" y="98576"/>
                </a:lnTo>
                <a:lnTo>
                  <a:pt x="740759" y="74433"/>
                </a:lnTo>
                <a:lnTo>
                  <a:pt x="699118" y="53085"/>
                </a:lnTo>
                <a:lnTo>
                  <a:pt x="652023" y="34867"/>
                </a:lnTo>
                <a:lnTo>
                  <a:pt x="600126" y="20115"/>
                </a:lnTo>
                <a:lnTo>
                  <a:pt x="544079" y="9163"/>
                </a:lnTo>
                <a:lnTo>
                  <a:pt x="484535" y="2346"/>
                </a:lnTo>
                <a:lnTo>
                  <a:pt x="422148" y="0"/>
                </a:lnTo>
                <a:close/>
              </a:path>
            </a:pathLst>
          </a:custGeom>
          <a:solidFill>
            <a:srgbClr val="99121E"/>
          </a:solidFill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7416611" y="2325313"/>
            <a:ext cx="89726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План</a:t>
            </a:r>
          </a:p>
        </p:txBody>
      </p:sp>
    </p:spTree>
    <p:extLst>
      <p:ext uri="{BB962C8B-B14F-4D97-AF65-F5344CB8AC3E}">
        <p14:creationId xmlns="" xmlns:p14="http://schemas.microsoft.com/office/powerpoint/2010/main" val="296624543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Прямая соединительная линия 3"/>
          <p:cNvCxnSpPr/>
          <p:nvPr/>
        </p:nvCxnSpPr>
        <p:spPr>
          <a:xfrm flipH="1">
            <a:off x="709504" y="1199962"/>
            <a:ext cx="7344579" cy="145"/>
          </a:xfrm>
          <a:prstGeom prst="line">
            <a:avLst/>
          </a:prstGeom>
          <a:ln w="254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object 12"/>
          <p:cNvSpPr/>
          <p:nvPr/>
        </p:nvSpPr>
        <p:spPr>
          <a:xfrm>
            <a:off x="0" y="-12191"/>
            <a:ext cx="2194687" cy="667512"/>
          </a:xfrm>
          <a:custGeom>
            <a:avLst/>
            <a:gdLst/>
            <a:ahLst/>
            <a:cxnLst/>
            <a:rect l="l" t="t" r="r" b="b"/>
            <a:pathLst>
              <a:path w="3599815" h="939165">
                <a:moveTo>
                  <a:pt x="0" y="938783"/>
                </a:moveTo>
                <a:lnTo>
                  <a:pt x="3599688" y="938783"/>
                </a:lnTo>
                <a:lnTo>
                  <a:pt x="3599688" y="0"/>
                </a:lnTo>
                <a:lnTo>
                  <a:pt x="0" y="0"/>
                </a:lnTo>
                <a:lnTo>
                  <a:pt x="0" y="938783"/>
                </a:lnTo>
                <a:close/>
              </a:path>
            </a:pathLst>
          </a:custGeom>
          <a:solidFill>
            <a:srgbClr val="952A27"/>
          </a:solidFill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2671" y="91440"/>
            <a:ext cx="215201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ОБРАЗОВАТЕЛЬНАЯ ДЕЯТЕЛЬНОСТЬ</a:t>
            </a:r>
            <a:endParaRPr lang="ru-RU" b="1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object 6"/>
          <p:cNvSpPr/>
          <p:nvPr/>
        </p:nvSpPr>
        <p:spPr>
          <a:xfrm>
            <a:off x="2465385" y="2400792"/>
            <a:ext cx="778493" cy="2169290"/>
          </a:xfrm>
          <a:custGeom>
            <a:avLst/>
            <a:gdLst/>
            <a:ahLst/>
            <a:cxnLst/>
            <a:rect l="l" t="t" r="r" b="b"/>
            <a:pathLst>
              <a:path w="2197735" h="1972310">
                <a:moveTo>
                  <a:pt x="0" y="1972056"/>
                </a:moveTo>
                <a:lnTo>
                  <a:pt x="2197607" y="1972056"/>
                </a:lnTo>
                <a:lnTo>
                  <a:pt x="2197607" y="0"/>
                </a:lnTo>
                <a:lnTo>
                  <a:pt x="0" y="0"/>
                </a:lnTo>
                <a:lnTo>
                  <a:pt x="0" y="1972056"/>
                </a:lnTo>
                <a:close/>
              </a:path>
            </a:pathLst>
          </a:custGeom>
          <a:solidFill>
            <a:schemeClr val="accent1"/>
          </a:solidFill>
          <a:ln w="28575"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 wrap="square" lIns="0" tIns="0" rIns="0" bIns="0" rtlCol="0"/>
          <a:lstStyle/>
          <a:p>
            <a:pPr defTabSz="912905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sz="1800" kern="0" dirty="0" smtClean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3" name="object 7"/>
          <p:cNvSpPr/>
          <p:nvPr/>
        </p:nvSpPr>
        <p:spPr>
          <a:xfrm>
            <a:off x="3795294" y="2617327"/>
            <a:ext cx="778493" cy="1946659"/>
          </a:xfrm>
          <a:custGeom>
            <a:avLst/>
            <a:gdLst/>
            <a:ahLst/>
            <a:cxnLst/>
            <a:rect l="l" t="t" r="r" b="b"/>
            <a:pathLst>
              <a:path w="2197734" h="2405379">
                <a:moveTo>
                  <a:pt x="0" y="2404872"/>
                </a:moveTo>
                <a:lnTo>
                  <a:pt x="2197607" y="2404872"/>
                </a:lnTo>
                <a:lnTo>
                  <a:pt x="2197607" y="0"/>
                </a:lnTo>
                <a:lnTo>
                  <a:pt x="0" y="0"/>
                </a:lnTo>
                <a:lnTo>
                  <a:pt x="0" y="2404872"/>
                </a:lnTo>
                <a:close/>
              </a:path>
            </a:pathLst>
          </a:custGeom>
          <a:solidFill>
            <a:schemeClr val="accent1"/>
          </a:solidFill>
          <a:ln w="28575"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 wrap="square" lIns="0" tIns="0" rIns="0" bIns="0" rtlCol="0"/>
          <a:lstStyle/>
          <a:p>
            <a:pPr defTabSz="912905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sz="1800" kern="0" dirty="0" smtClean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495362" y="4689964"/>
            <a:ext cx="4255195" cy="338439"/>
          </a:xfrm>
          <a:prstGeom prst="rect">
            <a:avLst/>
          </a:prstGeom>
          <a:noFill/>
        </p:spPr>
        <p:txBody>
          <a:bodyPr wrap="square" lIns="91326" tIns="45663" rIns="91326" bIns="45663" rtlCol="0">
            <a:spAutoFit/>
          </a:bodyPr>
          <a:lstStyle/>
          <a:p>
            <a:pPr defTabSz="91326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kern="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2016                 2017                 2018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465786" y="2355404"/>
            <a:ext cx="819958" cy="461550"/>
          </a:xfrm>
          <a:prstGeom prst="rect">
            <a:avLst/>
          </a:prstGeom>
          <a:noFill/>
        </p:spPr>
        <p:txBody>
          <a:bodyPr wrap="square" lIns="91326" tIns="45663" rIns="91326" bIns="45663" rtlCol="0">
            <a:spAutoFit/>
          </a:bodyPr>
          <a:lstStyle/>
          <a:p>
            <a:pPr defTabSz="91326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kern="0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34,1</a:t>
            </a:r>
          </a:p>
        </p:txBody>
      </p:sp>
      <p:sp>
        <p:nvSpPr>
          <p:cNvPr id="18" name="object 7"/>
          <p:cNvSpPr/>
          <p:nvPr/>
        </p:nvSpPr>
        <p:spPr>
          <a:xfrm>
            <a:off x="5114562" y="1684115"/>
            <a:ext cx="763205" cy="2885967"/>
          </a:xfrm>
          <a:custGeom>
            <a:avLst/>
            <a:gdLst/>
            <a:ahLst/>
            <a:cxnLst/>
            <a:rect l="l" t="t" r="r" b="b"/>
            <a:pathLst>
              <a:path w="2197734" h="2405379">
                <a:moveTo>
                  <a:pt x="0" y="2404872"/>
                </a:moveTo>
                <a:lnTo>
                  <a:pt x="2197607" y="2404872"/>
                </a:lnTo>
                <a:lnTo>
                  <a:pt x="2197607" y="0"/>
                </a:lnTo>
                <a:lnTo>
                  <a:pt x="0" y="0"/>
                </a:lnTo>
                <a:lnTo>
                  <a:pt x="0" y="2404872"/>
                </a:lnTo>
                <a:close/>
              </a:path>
            </a:pathLst>
          </a:custGeom>
          <a:solidFill>
            <a:schemeClr val="accent1"/>
          </a:solidFill>
          <a:ln w="28575"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 wrap="square" lIns="0" tIns="0" rIns="0" bIns="0" rtlCol="0"/>
          <a:lstStyle/>
          <a:p>
            <a:pPr defTabSz="912905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sz="1800" kern="0" dirty="0" smtClean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3796237" y="2550342"/>
            <a:ext cx="790147" cy="461550"/>
          </a:xfrm>
          <a:prstGeom prst="rect">
            <a:avLst/>
          </a:prstGeom>
          <a:noFill/>
        </p:spPr>
        <p:txBody>
          <a:bodyPr wrap="square" lIns="91326" tIns="45663" rIns="91326" bIns="45663" rtlCol="0">
            <a:spAutoFit/>
          </a:bodyPr>
          <a:lstStyle/>
          <a:p>
            <a:pPr defTabSz="91326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kern="0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31,9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5210953" y="1656586"/>
            <a:ext cx="726551" cy="461550"/>
          </a:xfrm>
          <a:prstGeom prst="rect">
            <a:avLst/>
          </a:prstGeom>
          <a:noFill/>
        </p:spPr>
        <p:txBody>
          <a:bodyPr wrap="square" lIns="91326" tIns="45663" rIns="91326" bIns="45663" rtlCol="0">
            <a:spAutoFit/>
          </a:bodyPr>
          <a:lstStyle/>
          <a:p>
            <a:pPr defTabSz="91326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kern="0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38</a:t>
            </a:r>
          </a:p>
        </p:txBody>
      </p:sp>
      <p:grpSp>
        <p:nvGrpSpPr>
          <p:cNvPr id="2" name="Группа 1"/>
          <p:cNvGrpSpPr/>
          <p:nvPr/>
        </p:nvGrpSpPr>
        <p:grpSpPr>
          <a:xfrm>
            <a:off x="2434905" y="3071251"/>
            <a:ext cx="1009016" cy="433070"/>
            <a:chOff x="2597150" y="2895472"/>
            <a:chExt cx="1009016" cy="433070"/>
          </a:xfrm>
        </p:grpSpPr>
        <p:sp>
          <p:nvSpPr>
            <p:cNvPr id="28" name="object 44"/>
            <p:cNvSpPr/>
            <p:nvPr/>
          </p:nvSpPr>
          <p:spPr>
            <a:xfrm>
              <a:off x="2597150" y="2895472"/>
              <a:ext cx="844550" cy="433070"/>
            </a:xfrm>
            <a:custGeom>
              <a:avLst/>
              <a:gdLst/>
              <a:ahLst/>
              <a:cxnLst/>
              <a:rect l="l" t="t" r="r" b="b"/>
              <a:pathLst>
                <a:path w="844550" h="433070">
                  <a:moveTo>
                    <a:pt x="422148" y="0"/>
                  </a:moveTo>
                  <a:lnTo>
                    <a:pt x="359760" y="2346"/>
                  </a:lnTo>
                  <a:lnTo>
                    <a:pt x="300216" y="9163"/>
                  </a:lnTo>
                  <a:lnTo>
                    <a:pt x="244169" y="20115"/>
                  </a:lnTo>
                  <a:lnTo>
                    <a:pt x="192272" y="34867"/>
                  </a:lnTo>
                  <a:lnTo>
                    <a:pt x="145177" y="53085"/>
                  </a:lnTo>
                  <a:lnTo>
                    <a:pt x="103536" y="74433"/>
                  </a:lnTo>
                  <a:lnTo>
                    <a:pt x="68004" y="98576"/>
                  </a:lnTo>
                  <a:lnTo>
                    <a:pt x="39231" y="125180"/>
                  </a:lnTo>
                  <a:lnTo>
                    <a:pt x="4576" y="184431"/>
                  </a:lnTo>
                  <a:lnTo>
                    <a:pt x="0" y="216408"/>
                  </a:lnTo>
                  <a:lnTo>
                    <a:pt x="4576" y="248384"/>
                  </a:lnTo>
                  <a:lnTo>
                    <a:pt x="39231" y="307635"/>
                  </a:lnTo>
                  <a:lnTo>
                    <a:pt x="68004" y="334239"/>
                  </a:lnTo>
                  <a:lnTo>
                    <a:pt x="103536" y="358382"/>
                  </a:lnTo>
                  <a:lnTo>
                    <a:pt x="145177" y="379730"/>
                  </a:lnTo>
                  <a:lnTo>
                    <a:pt x="192272" y="397948"/>
                  </a:lnTo>
                  <a:lnTo>
                    <a:pt x="244169" y="412700"/>
                  </a:lnTo>
                  <a:lnTo>
                    <a:pt x="300216" y="423652"/>
                  </a:lnTo>
                  <a:lnTo>
                    <a:pt x="359760" y="430469"/>
                  </a:lnTo>
                  <a:lnTo>
                    <a:pt x="422148" y="432815"/>
                  </a:lnTo>
                  <a:lnTo>
                    <a:pt x="484535" y="430469"/>
                  </a:lnTo>
                  <a:lnTo>
                    <a:pt x="544079" y="423652"/>
                  </a:lnTo>
                  <a:lnTo>
                    <a:pt x="600126" y="412700"/>
                  </a:lnTo>
                  <a:lnTo>
                    <a:pt x="652023" y="397948"/>
                  </a:lnTo>
                  <a:lnTo>
                    <a:pt x="699118" y="379730"/>
                  </a:lnTo>
                  <a:lnTo>
                    <a:pt x="740759" y="358382"/>
                  </a:lnTo>
                  <a:lnTo>
                    <a:pt x="776291" y="334239"/>
                  </a:lnTo>
                  <a:lnTo>
                    <a:pt x="805064" y="307635"/>
                  </a:lnTo>
                  <a:lnTo>
                    <a:pt x="839719" y="248384"/>
                  </a:lnTo>
                  <a:lnTo>
                    <a:pt x="844295" y="216408"/>
                  </a:lnTo>
                  <a:lnTo>
                    <a:pt x="839719" y="184431"/>
                  </a:lnTo>
                  <a:lnTo>
                    <a:pt x="805064" y="125180"/>
                  </a:lnTo>
                  <a:lnTo>
                    <a:pt x="776291" y="98576"/>
                  </a:lnTo>
                  <a:lnTo>
                    <a:pt x="740759" y="74433"/>
                  </a:lnTo>
                  <a:lnTo>
                    <a:pt x="699118" y="53085"/>
                  </a:lnTo>
                  <a:lnTo>
                    <a:pt x="652023" y="34867"/>
                  </a:lnTo>
                  <a:lnTo>
                    <a:pt x="600126" y="20115"/>
                  </a:lnTo>
                  <a:lnTo>
                    <a:pt x="544079" y="9163"/>
                  </a:lnTo>
                  <a:lnTo>
                    <a:pt x="484535" y="2346"/>
                  </a:lnTo>
                  <a:lnTo>
                    <a:pt x="422148" y="0"/>
                  </a:lnTo>
                  <a:close/>
                </a:path>
              </a:pathLst>
            </a:custGeom>
            <a:solidFill>
              <a:srgbClr val="99121E"/>
            </a:solidFill>
          </p:spPr>
          <p:txBody>
            <a:bodyPr wrap="square" lIns="0" tIns="0" rIns="0" bIns="0" rtlCol="0"/>
            <a:lstStyle/>
            <a:p>
              <a:pPr defTabSz="914400"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sz="18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2708906" y="2895472"/>
              <a:ext cx="89726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defTabSz="914400" eaLnBrk="1" fontAlgn="auto" hangingPunct="1">
                <a:spcBef>
                  <a:spcPts val="0"/>
                </a:spcBef>
                <a:spcAft>
                  <a:spcPts val="0"/>
                </a:spcAft>
              </a:pPr>
              <a:r>
                <a:rPr lang="ru-RU" sz="2000" b="1" dirty="0" smtClean="0">
                  <a:solidFill>
                    <a:prstClr val="white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27,8</a:t>
              </a:r>
              <a:endParaRPr lang="ru-RU" sz="2000" b="1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3" name="Группа 2"/>
          <p:cNvGrpSpPr/>
          <p:nvPr/>
        </p:nvGrpSpPr>
        <p:grpSpPr>
          <a:xfrm>
            <a:off x="3778410" y="3014161"/>
            <a:ext cx="982308" cy="433070"/>
            <a:chOff x="3778410" y="3221425"/>
            <a:chExt cx="982308" cy="433070"/>
          </a:xfrm>
        </p:grpSpPr>
        <p:sp>
          <p:nvSpPr>
            <p:cNvPr id="30" name="object 44"/>
            <p:cNvSpPr/>
            <p:nvPr/>
          </p:nvSpPr>
          <p:spPr>
            <a:xfrm>
              <a:off x="3778410" y="3221425"/>
              <a:ext cx="844550" cy="433070"/>
            </a:xfrm>
            <a:custGeom>
              <a:avLst/>
              <a:gdLst/>
              <a:ahLst/>
              <a:cxnLst/>
              <a:rect l="l" t="t" r="r" b="b"/>
              <a:pathLst>
                <a:path w="844550" h="433070">
                  <a:moveTo>
                    <a:pt x="422148" y="0"/>
                  </a:moveTo>
                  <a:lnTo>
                    <a:pt x="359760" y="2346"/>
                  </a:lnTo>
                  <a:lnTo>
                    <a:pt x="300216" y="9163"/>
                  </a:lnTo>
                  <a:lnTo>
                    <a:pt x="244169" y="20115"/>
                  </a:lnTo>
                  <a:lnTo>
                    <a:pt x="192272" y="34867"/>
                  </a:lnTo>
                  <a:lnTo>
                    <a:pt x="145177" y="53085"/>
                  </a:lnTo>
                  <a:lnTo>
                    <a:pt x="103536" y="74433"/>
                  </a:lnTo>
                  <a:lnTo>
                    <a:pt x="68004" y="98576"/>
                  </a:lnTo>
                  <a:lnTo>
                    <a:pt x="39231" y="125180"/>
                  </a:lnTo>
                  <a:lnTo>
                    <a:pt x="4576" y="184431"/>
                  </a:lnTo>
                  <a:lnTo>
                    <a:pt x="0" y="216408"/>
                  </a:lnTo>
                  <a:lnTo>
                    <a:pt x="4576" y="248384"/>
                  </a:lnTo>
                  <a:lnTo>
                    <a:pt x="39231" y="307635"/>
                  </a:lnTo>
                  <a:lnTo>
                    <a:pt x="68004" y="334239"/>
                  </a:lnTo>
                  <a:lnTo>
                    <a:pt x="103536" y="358382"/>
                  </a:lnTo>
                  <a:lnTo>
                    <a:pt x="145177" y="379730"/>
                  </a:lnTo>
                  <a:lnTo>
                    <a:pt x="192272" y="397948"/>
                  </a:lnTo>
                  <a:lnTo>
                    <a:pt x="244169" y="412700"/>
                  </a:lnTo>
                  <a:lnTo>
                    <a:pt x="300216" y="423652"/>
                  </a:lnTo>
                  <a:lnTo>
                    <a:pt x="359760" y="430469"/>
                  </a:lnTo>
                  <a:lnTo>
                    <a:pt x="422148" y="432815"/>
                  </a:lnTo>
                  <a:lnTo>
                    <a:pt x="484535" y="430469"/>
                  </a:lnTo>
                  <a:lnTo>
                    <a:pt x="544079" y="423652"/>
                  </a:lnTo>
                  <a:lnTo>
                    <a:pt x="600126" y="412700"/>
                  </a:lnTo>
                  <a:lnTo>
                    <a:pt x="652023" y="397948"/>
                  </a:lnTo>
                  <a:lnTo>
                    <a:pt x="699118" y="379730"/>
                  </a:lnTo>
                  <a:lnTo>
                    <a:pt x="740759" y="358382"/>
                  </a:lnTo>
                  <a:lnTo>
                    <a:pt x="776291" y="334239"/>
                  </a:lnTo>
                  <a:lnTo>
                    <a:pt x="805064" y="307635"/>
                  </a:lnTo>
                  <a:lnTo>
                    <a:pt x="839719" y="248384"/>
                  </a:lnTo>
                  <a:lnTo>
                    <a:pt x="844295" y="216408"/>
                  </a:lnTo>
                  <a:lnTo>
                    <a:pt x="839719" y="184431"/>
                  </a:lnTo>
                  <a:lnTo>
                    <a:pt x="805064" y="125180"/>
                  </a:lnTo>
                  <a:lnTo>
                    <a:pt x="776291" y="98576"/>
                  </a:lnTo>
                  <a:lnTo>
                    <a:pt x="740759" y="74433"/>
                  </a:lnTo>
                  <a:lnTo>
                    <a:pt x="699118" y="53085"/>
                  </a:lnTo>
                  <a:lnTo>
                    <a:pt x="652023" y="34867"/>
                  </a:lnTo>
                  <a:lnTo>
                    <a:pt x="600126" y="20115"/>
                  </a:lnTo>
                  <a:lnTo>
                    <a:pt x="544079" y="9163"/>
                  </a:lnTo>
                  <a:lnTo>
                    <a:pt x="484535" y="2346"/>
                  </a:lnTo>
                  <a:lnTo>
                    <a:pt x="422148" y="0"/>
                  </a:lnTo>
                  <a:close/>
                </a:path>
              </a:pathLst>
            </a:custGeom>
            <a:solidFill>
              <a:srgbClr val="99121E"/>
            </a:solidFill>
          </p:spPr>
          <p:txBody>
            <a:bodyPr wrap="square" lIns="0" tIns="0" rIns="0" bIns="0" rtlCol="0"/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3863458" y="3228032"/>
              <a:ext cx="89726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2000" b="1" dirty="0" smtClean="0">
                  <a:solidFill>
                    <a:prstClr val="white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28,4</a:t>
              </a:r>
              <a:endParaRPr lang="ru-RU" sz="2000" b="1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8" name="Группа 7"/>
          <p:cNvGrpSpPr/>
          <p:nvPr/>
        </p:nvGrpSpPr>
        <p:grpSpPr>
          <a:xfrm>
            <a:off x="5081210" y="2762679"/>
            <a:ext cx="990406" cy="433070"/>
            <a:chOff x="5075114" y="2184257"/>
            <a:chExt cx="990406" cy="433070"/>
          </a:xfrm>
        </p:grpSpPr>
        <p:sp>
          <p:nvSpPr>
            <p:cNvPr id="35" name="object 44"/>
            <p:cNvSpPr/>
            <p:nvPr/>
          </p:nvSpPr>
          <p:spPr>
            <a:xfrm>
              <a:off x="5075114" y="2184257"/>
              <a:ext cx="844550" cy="433070"/>
            </a:xfrm>
            <a:custGeom>
              <a:avLst/>
              <a:gdLst/>
              <a:ahLst/>
              <a:cxnLst/>
              <a:rect l="l" t="t" r="r" b="b"/>
              <a:pathLst>
                <a:path w="844550" h="433070">
                  <a:moveTo>
                    <a:pt x="422148" y="0"/>
                  </a:moveTo>
                  <a:lnTo>
                    <a:pt x="359760" y="2346"/>
                  </a:lnTo>
                  <a:lnTo>
                    <a:pt x="300216" y="9163"/>
                  </a:lnTo>
                  <a:lnTo>
                    <a:pt x="244169" y="20115"/>
                  </a:lnTo>
                  <a:lnTo>
                    <a:pt x="192272" y="34867"/>
                  </a:lnTo>
                  <a:lnTo>
                    <a:pt x="145177" y="53085"/>
                  </a:lnTo>
                  <a:lnTo>
                    <a:pt x="103536" y="74433"/>
                  </a:lnTo>
                  <a:lnTo>
                    <a:pt x="68004" y="98576"/>
                  </a:lnTo>
                  <a:lnTo>
                    <a:pt x="39231" y="125180"/>
                  </a:lnTo>
                  <a:lnTo>
                    <a:pt x="4576" y="184431"/>
                  </a:lnTo>
                  <a:lnTo>
                    <a:pt x="0" y="216408"/>
                  </a:lnTo>
                  <a:lnTo>
                    <a:pt x="4576" y="248384"/>
                  </a:lnTo>
                  <a:lnTo>
                    <a:pt x="39231" y="307635"/>
                  </a:lnTo>
                  <a:lnTo>
                    <a:pt x="68004" y="334239"/>
                  </a:lnTo>
                  <a:lnTo>
                    <a:pt x="103536" y="358382"/>
                  </a:lnTo>
                  <a:lnTo>
                    <a:pt x="145177" y="379730"/>
                  </a:lnTo>
                  <a:lnTo>
                    <a:pt x="192272" y="397948"/>
                  </a:lnTo>
                  <a:lnTo>
                    <a:pt x="244169" y="412700"/>
                  </a:lnTo>
                  <a:lnTo>
                    <a:pt x="300216" y="423652"/>
                  </a:lnTo>
                  <a:lnTo>
                    <a:pt x="359760" y="430469"/>
                  </a:lnTo>
                  <a:lnTo>
                    <a:pt x="422148" y="432815"/>
                  </a:lnTo>
                  <a:lnTo>
                    <a:pt x="484535" y="430469"/>
                  </a:lnTo>
                  <a:lnTo>
                    <a:pt x="544079" y="423652"/>
                  </a:lnTo>
                  <a:lnTo>
                    <a:pt x="600126" y="412700"/>
                  </a:lnTo>
                  <a:lnTo>
                    <a:pt x="652023" y="397948"/>
                  </a:lnTo>
                  <a:lnTo>
                    <a:pt x="699118" y="379730"/>
                  </a:lnTo>
                  <a:lnTo>
                    <a:pt x="740759" y="358382"/>
                  </a:lnTo>
                  <a:lnTo>
                    <a:pt x="776291" y="334239"/>
                  </a:lnTo>
                  <a:lnTo>
                    <a:pt x="805064" y="307635"/>
                  </a:lnTo>
                  <a:lnTo>
                    <a:pt x="839719" y="248384"/>
                  </a:lnTo>
                  <a:lnTo>
                    <a:pt x="844295" y="216408"/>
                  </a:lnTo>
                  <a:lnTo>
                    <a:pt x="839719" y="184431"/>
                  </a:lnTo>
                  <a:lnTo>
                    <a:pt x="805064" y="125180"/>
                  </a:lnTo>
                  <a:lnTo>
                    <a:pt x="776291" y="98576"/>
                  </a:lnTo>
                  <a:lnTo>
                    <a:pt x="740759" y="74433"/>
                  </a:lnTo>
                  <a:lnTo>
                    <a:pt x="699118" y="53085"/>
                  </a:lnTo>
                  <a:lnTo>
                    <a:pt x="652023" y="34867"/>
                  </a:lnTo>
                  <a:lnTo>
                    <a:pt x="600126" y="20115"/>
                  </a:lnTo>
                  <a:lnTo>
                    <a:pt x="544079" y="9163"/>
                  </a:lnTo>
                  <a:lnTo>
                    <a:pt x="484535" y="2346"/>
                  </a:lnTo>
                  <a:lnTo>
                    <a:pt x="422148" y="0"/>
                  </a:lnTo>
                  <a:close/>
                </a:path>
              </a:pathLst>
            </a:custGeom>
            <a:solidFill>
              <a:srgbClr val="99121E"/>
            </a:solidFill>
          </p:spPr>
          <p:txBody>
            <a:bodyPr wrap="square" lIns="0" tIns="0" rIns="0" bIns="0" rtlCol="0"/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5075114" y="2196449"/>
              <a:ext cx="990406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2000" b="1" dirty="0" smtClean="0">
                  <a:solidFill>
                    <a:prstClr val="white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28,98</a:t>
              </a:r>
              <a:endParaRPr lang="ru-RU" sz="2000" b="1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pic>
        <p:nvPicPr>
          <p:cNvPr id="27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5685" y="94489"/>
            <a:ext cx="769952" cy="740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" name="Прямоугольник 15"/>
          <p:cNvSpPr/>
          <p:nvPr/>
        </p:nvSpPr>
        <p:spPr>
          <a:xfrm>
            <a:off x="2300382" y="323500"/>
            <a:ext cx="6136481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>
                <a:solidFill>
                  <a:srgbClr val="C0504D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</a:rPr>
              <a:t>4. Установленная доля магистров и аспирантов, поступивших из других вузов, %</a:t>
            </a:r>
          </a:p>
        </p:txBody>
      </p:sp>
      <p:sp>
        <p:nvSpPr>
          <p:cNvPr id="37" name="object 7"/>
          <p:cNvSpPr/>
          <p:nvPr/>
        </p:nvSpPr>
        <p:spPr>
          <a:xfrm>
            <a:off x="7483666" y="1728963"/>
            <a:ext cx="745934" cy="370798"/>
          </a:xfrm>
          <a:custGeom>
            <a:avLst/>
            <a:gdLst/>
            <a:ahLst/>
            <a:cxnLst/>
            <a:rect l="l" t="t" r="r" b="b"/>
            <a:pathLst>
              <a:path w="2197734" h="2405379">
                <a:moveTo>
                  <a:pt x="0" y="2404872"/>
                </a:moveTo>
                <a:lnTo>
                  <a:pt x="2197607" y="2404872"/>
                </a:lnTo>
                <a:lnTo>
                  <a:pt x="2197607" y="0"/>
                </a:lnTo>
                <a:lnTo>
                  <a:pt x="0" y="0"/>
                </a:lnTo>
                <a:lnTo>
                  <a:pt x="0" y="2404872"/>
                </a:lnTo>
                <a:close/>
              </a:path>
            </a:pathLst>
          </a:custGeom>
          <a:solidFill>
            <a:schemeClr val="accent1"/>
          </a:solidFill>
          <a:ln w="28575"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 wrap="square" lIns="0" tIns="0" rIns="0" bIns="0" rtlCol="0"/>
          <a:lstStyle/>
          <a:p>
            <a:pPr defTabSz="912905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sz="1800" kern="0" dirty="0" smtClean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7526338" y="1754595"/>
            <a:ext cx="66978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</a:t>
            </a:r>
            <a:r>
              <a:rPr lang="ru-RU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акт</a:t>
            </a:r>
            <a:endParaRPr lang="ru-RU" b="1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9" name="object 44"/>
          <p:cNvSpPr/>
          <p:nvPr/>
        </p:nvSpPr>
        <p:spPr>
          <a:xfrm>
            <a:off x="7457255" y="2270449"/>
            <a:ext cx="844550" cy="433070"/>
          </a:xfrm>
          <a:custGeom>
            <a:avLst/>
            <a:gdLst/>
            <a:ahLst/>
            <a:cxnLst/>
            <a:rect l="l" t="t" r="r" b="b"/>
            <a:pathLst>
              <a:path w="844550" h="433070">
                <a:moveTo>
                  <a:pt x="422148" y="0"/>
                </a:moveTo>
                <a:lnTo>
                  <a:pt x="359760" y="2346"/>
                </a:lnTo>
                <a:lnTo>
                  <a:pt x="300216" y="9163"/>
                </a:lnTo>
                <a:lnTo>
                  <a:pt x="244169" y="20115"/>
                </a:lnTo>
                <a:lnTo>
                  <a:pt x="192272" y="34867"/>
                </a:lnTo>
                <a:lnTo>
                  <a:pt x="145177" y="53085"/>
                </a:lnTo>
                <a:lnTo>
                  <a:pt x="103536" y="74433"/>
                </a:lnTo>
                <a:lnTo>
                  <a:pt x="68004" y="98576"/>
                </a:lnTo>
                <a:lnTo>
                  <a:pt x="39231" y="125180"/>
                </a:lnTo>
                <a:lnTo>
                  <a:pt x="4576" y="184431"/>
                </a:lnTo>
                <a:lnTo>
                  <a:pt x="0" y="216408"/>
                </a:lnTo>
                <a:lnTo>
                  <a:pt x="4576" y="248384"/>
                </a:lnTo>
                <a:lnTo>
                  <a:pt x="39231" y="307635"/>
                </a:lnTo>
                <a:lnTo>
                  <a:pt x="68004" y="334239"/>
                </a:lnTo>
                <a:lnTo>
                  <a:pt x="103536" y="358382"/>
                </a:lnTo>
                <a:lnTo>
                  <a:pt x="145177" y="379730"/>
                </a:lnTo>
                <a:lnTo>
                  <a:pt x="192272" y="397948"/>
                </a:lnTo>
                <a:lnTo>
                  <a:pt x="244169" y="412700"/>
                </a:lnTo>
                <a:lnTo>
                  <a:pt x="300216" y="423652"/>
                </a:lnTo>
                <a:lnTo>
                  <a:pt x="359760" y="430469"/>
                </a:lnTo>
                <a:lnTo>
                  <a:pt x="422148" y="432815"/>
                </a:lnTo>
                <a:lnTo>
                  <a:pt x="484535" y="430469"/>
                </a:lnTo>
                <a:lnTo>
                  <a:pt x="544079" y="423652"/>
                </a:lnTo>
                <a:lnTo>
                  <a:pt x="600126" y="412700"/>
                </a:lnTo>
                <a:lnTo>
                  <a:pt x="652023" y="397948"/>
                </a:lnTo>
                <a:lnTo>
                  <a:pt x="699118" y="379730"/>
                </a:lnTo>
                <a:lnTo>
                  <a:pt x="740759" y="358382"/>
                </a:lnTo>
                <a:lnTo>
                  <a:pt x="776291" y="334239"/>
                </a:lnTo>
                <a:lnTo>
                  <a:pt x="805064" y="307635"/>
                </a:lnTo>
                <a:lnTo>
                  <a:pt x="839719" y="248384"/>
                </a:lnTo>
                <a:lnTo>
                  <a:pt x="844295" y="216408"/>
                </a:lnTo>
                <a:lnTo>
                  <a:pt x="839719" y="184431"/>
                </a:lnTo>
                <a:lnTo>
                  <a:pt x="805064" y="125180"/>
                </a:lnTo>
                <a:lnTo>
                  <a:pt x="776291" y="98576"/>
                </a:lnTo>
                <a:lnTo>
                  <a:pt x="740759" y="74433"/>
                </a:lnTo>
                <a:lnTo>
                  <a:pt x="699118" y="53085"/>
                </a:lnTo>
                <a:lnTo>
                  <a:pt x="652023" y="34867"/>
                </a:lnTo>
                <a:lnTo>
                  <a:pt x="600126" y="20115"/>
                </a:lnTo>
                <a:lnTo>
                  <a:pt x="544079" y="9163"/>
                </a:lnTo>
                <a:lnTo>
                  <a:pt x="484535" y="2346"/>
                </a:lnTo>
                <a:lnTo>
                  <a:pt x="422148" y="0"/>
                </a:lnTo>
                <a:close/>
              </a:path>
            </a:pathLst>
          </a:custGeom>
          <a:solidFill>
            <a:srgbClr val="99121E"/>
          </a:solidFill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7416611" y="2325313"/>
            <a:ext cx="89726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План</a:t>
            </a:r>
          </a:p>
        </p:txBody>
      </p:sp>
    </p:spTree>
    <p:extLst>
      <p:ext uri="{BB962C8B-B14F-4D97-AF65-F5344CB8AC3E}">
        <p14:creationId xmlns="" xmlns:p14="http://schemas.microsoft.com/office/powerpoint/2010/main" val="236380725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Прямая соединительная линия 3"/>
          <p:cNvCxnSpPr/>
          <p:nvPr/>
        </p:nvCxnSpPr>
        <p:spPr>
          <a:xfrm flipH="1">
            <a:off x="709504" y="1199962"/>
            <a:ext cx="7344579" cy="145"/>
          </a:xfrm>
          <a:prstGeom prst="line">
            <a:avLst/>
          </a:prstGeom>
          <a:ln w="254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object 12"/>
          <p:cNvSpPr/>
          <p:nvPr/>
        </p:nvSpPr>
        <p:spPr>
          <a:xfrm>
            <a:off x="0" y="-12191"/>
            <a:ext cx="2194687" cy="667512"/>
          </a:xfrm>
          <a:custGeom>
            <a:avLst/>
            <a:gdLst/>
            <a:ahLst/>
            <a:cxnLst/>
            <a:rect l="l" t="t" r="r" b="b"/>
            <a:pathLst>
              <a:path w="3599815" h="939165">
                <a:moveTo>
                  <a:pt x="0" y="938783"/>
                </a:moveTo>
                <a:lnTo>
                  <a:pt x="3599688" y="938783"/>
                </a:lnTo>
                <a:lnTo>
                  <a:pt x="3599688" y="0"/>
                </a:lnTo>
                <a:lnTo>
                  <a:pt x="0" y="0"/>
                </a:lnTo>
                <a:lnTo>
                  <a:pt x="0" y="938783"/>
                </a:lnTo>
                <a:close/>
              </a:path>
            </a:pathLst>
          </a:custGeom>
          <a:solidFill>
            <a:srgbClr val="952A27"/>
          </a:solidFill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2671" y="91440"/>
            <a:ext cx="215201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ОБРАЗОВАТЕЛЬНАЯ ДЕЯТЕЛЬНОСТЬ</a:t>
            </a:r>
            <a:endParaRPr lang="ru-RU" b="1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object 6"/>
          <p:cNvSpPr/>
          <p:nvPr/>
        </p:nvSpPr>
        <p:spPr>
          <a:xfrm>
            <a:off x="2495865" y="2204451"/>
            <a:ext cx="778493" cy="2365631"/>
          </a:xfrm>
          <a:custGeom>
            <a:avLst/>
            <a:gdLst/>
            <a:ahLst/>
            <a:cxnLst/>
            <a:rect l="l" t="t" r="r" b="b"/>
            <a:pathLst>
              <a:path w="2197735" h="1972310">
                <a:moveTo>
                  <a:pt x="0" y="1972056"/>
                </a:moveTo>
                <a:lnTo>
                  <a:pt x="2197607" y="1972056"/>
                </a:lnTo>
                <a:lnTo>
                  <a:pt x="2197607" y="0"/>
                </a:lnTo>
                <a:lnTo>
                  <a:pt x="0" y="0"/>
                </a:lnTo>
                <a:lnTo>
                  <a:pt x="0" y="1972056"/>
                </a:lnTo>
                <a:close/>
              </a:path>
            </a:pathLst>
          </a:custGeom>
          <a:solidFill>
            <a:schemeClr val="accent1"/>
          </a:solidFill>
          <a:ln w="28575"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 wrap="square" lIns="0" tIns="0" rIns="0" bIns="0" rtlCol="0"/>
          <a:lstStyle/>
          <a:p>
            <a:pPr defTabSz="912905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sz="1800" kern="0" dirty="0" smtClean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3" name="object 7"/>
          <p:cNvSpPr/>
          <p:nvPr/>
        </p:nvSpPr>
        <p:spPr>
          <a:xfrm>
            <a:off x="3795294" y="2617327"/>
            <a:ext cx="778493" cy="1946659"/>
          </a:xfrm>
          <a:custGeom>
            <a:avLst/>
            <a:gdLst/>
            <a:ahLst/>
            <a:cxnLst/>
            <a:rect l="l" t="t" r="r" b="b"/>
            <a:pathLst>
              <a:path w="2197734" h="2405379">
                <a:moveTo>
                  <a:pt x="0" y="2404872"/>
                </a:moveTo>
                <a:lnTo>
                  <a:pt x="2197607" y="2404872"/>
                </a:lnTo>
                <a:lnTo>
                  <a:pt x="2197607" y="0"/>
                </a:lnTo>
                <a:lnTo>
                  <a:pt x="0" y="0"/>
                </a:lnTo>
                <a:lnTo>
                  <a:pt x="0" y="2404872"/>
                </a:lnTo>
                <a:close/>
              </a:path>
            </a:pathLst>
          </a:custGeom>
          <a:solidFill>
            <a:schemeClr val="accent1"/>
          </a:solidFill>
          <a:ln w="28575"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 wrap="square" lIns="0" tIns="0" rIns="0" bIns="0" rtlCol="0"/>
          <a:lstStyle/>
          <a:p>
            <a:pPr defTabSz="912905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sz="1800" kern="0" dirty="0" smtClean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507554" y="4689965"/>
            <a:ext cx="4255195" cy="338439"/>
          </a:xfrm>
          <a:prstGeom prst="rect">
            <a:avLst/>
          </a:prstGeom>
          <a:noFill/>
        </p:spPr>
        <p:txBody>
          <a:bodyPr wrap="square" lIns="91326" tIns="45663" rIns="91326" bIns="45663" rtlCol="0">
            <a:spAutoFit/>
          </a:bodyPr>
          <a:lstStyle/>
          <a:p>
            <a:pPr defTabSz="91326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kern="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2016                 2017                 2018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570559" y="2168477"/>
            <a:ext cx="819958" cy="461550"/>
          </a:xfrm>
          <a:prstGeom prst="rect">
            <a:avLst/>
          </a:prstGeom>
          <a:noFill/>
        </p:spPr>
        <p:txBody>
          <a:bodyPr wrap="square" lIns="91326" tIns="45663" rIns="91326" bIns="45663" rtlCol="0">
            <a:spAutoFit/>
          </a:bodyPr>
          <a:lstStyle/>
          <a:p>
            <a:pPr defTabSz="91326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kern="0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7,2</a:t>
            </a:r>
          </a:p>
        </p:txBody>
      </p:sp>
      <p:sp>
        <p:nvSpPr>
          <p:cNvPr id="18" name="object 7"/>
          <p:cNvSpPr/>
          <p:nvPr/>
        </p:nvSpPr>
        <p:spPr>
          <a:xfrm>
            <a:off x="5114562" y="1684115"/>
            <a:ext cx="763205" cy="2885967"/>
          </a:xfrm>
          <a:custGeom>
            <a:avLst/>
            <a:gdLst/>
            <a:ahLst/>
            <a:cxnLst/>
            <a:rect l="l" t="t" r="r" b="b"/>
            <a:pathLst>
              <a:path w="2197734" h="2405379">
                <a:moveTo>
                  <a:pt x="0" y="2404872"/>
                </a:moveTo>
                <a:lnTo>
                  <a:pt x="2197607" y="2404872"/>
                </a:lnTo>
                <a:lnTo>
                  <a:pt x="2197607" y="0"/>
                </a:lnTo>
                <a:lnTo>
                  <a:pt x="0" y="0"/>
                </a:lnTo>
                <a:lnTo>
                  <a:pt x="0" y="2404872"/>
                </a:lnTo>
                <a:close/>
              </a:path>
            </a:pathLst>
          </a:custGeom>
          <a:solidFill>
            <a:schemeClr val="accent1"/>
          </a:solidFill>
          <a:ln w="28575"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 wrap="square" lIns="0" tIns="0" rIns="0" bIns="0" rtlCol="0"/>
          <a:lstStyle/>
          <a:p>
            <a:pPr defTabSz="912905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sz="1800" kern="0" dirty="0" smtClean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3845005" y="2550342"/>
            <a:ext cx="790147" cy="461550"/>
          </a:xfrm>
          <a:prstGeom prst="rect">
            <a:avLst/>
          </a:prstGeom>
          <a:noFill/>
        </p:spPr>
        <p:txBody>
          <a:bodyPr wrap="square" lIns="91326" tIns="45663" rIns="91326" bIns="45663" rtlCol="0">
            <a:spAutoFit/>
          </a:bodyPr>
          <a:lstStyle/>
          <a:p>
            <a:pPr defTabSz="91326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kern="0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5,8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5157312" y="1615597"/>
            <a:ext cx="726551" cy="461550"/>
          </a:xfrm>
          <a:prstGeom prst="rect">
            <a:avLst/>
          </a:prstGeom>
          <a:noFill/>
        </p:spPr>
        <p:txBody>
          <a:bodyPr wrap="square" lIns="91326" tIns="45663" rIns="91326" bIns="45663" rtlCol="0">
            <a:spAutoFit/>
          </a:bodyPr>
          <a:lstStyle/>
          <a:p>
            <a:pPr defTabSz="91326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kern="0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7,5</a:t>
            </a:r>
          </a:p>
        </p:txBody>
      </p:sp>
      <p:grpSp>
        <p:nvGrpSpPr>
          <p:cNvPr id="2" name="Группа 1"/>
          <p:cNvGrpSpPr/>
          <p:nvPr/>
        </p:nvGrpSpPr>
        <p:grpSpPr>
          <a:xfrm>
            <a:off x="2465385" y="3272419"/>
            <a:ext cx="1009016" cy="433070"/>
            <a:chOff x="2597150" y="2895472"/>
            <a:chExt cx="1009016" cy="433070"/>
          </a:xfrm>
        </p:grpSpPr>
        <p:sp>
          <p:nvSpPr>
            <p:cNvPr id="28" name="object 44"/>
            <p:cNvSpPr/>
            <p:nvPr/>
          </p:nvSpPr>
          <p:spPr>
            <a:xfrm>
              <a:off x="2597150" y="2895472"/>
              <a:ext cx="844550" cy="433070"/>
            </a:xfrm>
            <a:custGeom>
              <a:avLst/>
              <a:gdLst/>
              <a:ahLst/>
              <a:cxnLst/>
              <a:rect l="l" t="t" r="r" b="b"/>
              <a:pathLst>
                <a:path w="844550" h="433070">
                  <a:moveTo>
                    <a:pt x="422148" y="0"/>
                  </a:moveTo>
                  <a:lnTo>
                    <a:pt x="359760" y="2346"/>
                  </a:lnTo>
                  <a:lnTo>
                    <a:pt x="300216" y="9163"/>
                  </a:lnTo>
                  <a:lnTo>
                    <a:pt x="244169" y="20115"/>
                  </a:lnTo>
                  <a:lnTo>
                    <a:pt x="192272" y="34867"/>
                  </a:lnTo>
                  <a:lnTo>
                    <a:pt x="145177" y="53085"/>
                  </a:lnTo>
                  <a:lnTo>
                    <a:pt x="103536" y="74433"/>
                  </a:lnTo>
                  <a:lnTo>
                    <a:pt x="68004" y="98576"/>
                  </a:lnTo>
                  <a:lnTo>
                    <a:pt x="39231" y="125180"/>
                  </a:lnTo>
                  <a:lnTo>
                    <a:pt x="4576" y="184431"/>
                  </a:lnTo>
                  <a:lnTo>
                    <a:pt x="0" y="216408"/>
                  </a:lnTo>
                  <a:lnTo>
                    <a:pt x="4576" y="248384"/>
                  </a:lnTo>
                  <a:lnTo>
                    <a:pt x="39231" y="307635"/>
                  </a:lnTo>
                  <a:lnTo>
                    <a:pt x="68004" y="334239"/>
                  </a:lnTo>
                  <a:lnTo>
                    <a:pt x="103536" y="358382"/>
                  </a:lnTo>
                  <a:lnTo>
                    <a:pt x="145177" y="379730"/>
                  </a:lnTo>
                  <a:lnTo>
                    <a:pt x="192272" y="397948"/>
                  </a:lnTo>
                  <a:lnTo>
                    <a:pt x="244169" y="412700"/>
                  </a:lnTo>
                  <a:lnTo>
                    <a:pt x="300216" y="423652"/>
                  </a:lnTo>
                  <a:lnTo>
                    <a:pt x="359760" y="430469"/>
                  </a:lnTo>
                  <a:lnTo>
                    <a:pt x="422148" y="432815"/>
                  </a:lnTo>
                  <a:lnTo>
                    <a:pt x="484535" y="430469"/>
                  </a:lnTo>
                  <a:lnTo>
                    <a:pt x="544079" y="423652"/>
                  </a:lnTo>
                  <a:lnTo>
                    <a:pt x="600126" y="412700"/>
                  </a:lnTo>
                  <a:lnTo>
                    <a:pt x="652023" y="397948"/>
                  </a:lnTo>
                  <a:lnTo>
                    <a:pt x="699118" y="379730"/>
                  </a:lnTo>
                  <a:lnTo>
                    <a:pt x="740759" y="358382"/>
                  </a:lnTo>
                  <a:lnTo>
                    <a:pt x="776291" y="334239"/>
                  </a:lnTo>
                  <a:lnTo>
                    <a:pt x="805064" y="307635"/>
                  </a:lnTo>
                  <a:lnTo>
                    <a:pt x="839719" y="248384"/>
                  </a:lnTo>
                  <a:lnTo>
                    <a:pt x="844295" y="216408"/>
                  </a:lnTo>
                  <a:lnTo>
                    <a:pt x="839719" y="184431"/>
                  </a:lnTo>
                  <a:lnTo>
                    <a:pt x="805064" y="125180"/>
                  </a:lnTo>
                  <a:lnTo>
                    <a:pt x="776291" y="98576"/>
                  </a:lnTo>
                  <a:lnTo>
                    <a:pt x="740759" y="74433"/>
                  </a:lnTo>
                  <a:lnTo>
                    <a:pt x="699118" y="53085"/>
                  </a:lnTo>
                  <a:lnTo>
                    <a:pt x="652023" y="34867"/>
                  </a:lnTo>
                  <a:lnTo>
                    <a:pt x="600126" y="20115"/>
                  </a:lnTo>
                  <a:lnTo>
                    <a:pt x="544079" y="9163"/>
                  </a:lnTo>
                  <a:lnTo>
                    <a:pt x="484535" y="2346"/>
                  </a:lnTo>
                  <a:lnTo>
                    <a:pt x="422148" y="0"/>
                  </a:lnTo>
                  <a:close/>
                </a:path>
              </a:pathLst>
            </a:custGeom>
            <a:solidFill>
              <a:srgbClr val="99121E"/>
            </a:solidFill>
          </p:spPr>
          <p:txBody>
            <a:bodyPr wrap="square" lIns="0" tIns="0" rIns="0" bIns="0" rtlCol="0"/>
            <a:lstStyle/>
            <a:p>
              <a:pPr defTabSz="914400"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sz="18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2708906" y="2895472"/>
              <a:ext cx="89726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defTabSz="914400" eaLnBrk="1" fontAlgn="auto" hangingPunct="1">
                <a:spcBef>
                  <a:spcPts val="0"/>
                </a:spcBef>
                <a:spcAft>
                  <a:spcPts val="0"/>
                </a:spcAft>
              </a:pPr>
              <a:r>
                <a:rPr lang="ru-RU" sz="2000" b="1" dirty="0" smtClean="0">
                  <a:solidFill>
                    <a:prstClr val="white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3,5</a:t>
              </a:r>
              <a:endParaRPr lang="ru-RU" sz="2000" b="1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3" name="Группа 2"/>
          <p:cNvGrpSpPr/>
          <p:nvPr/>
        </p:nvGrpSpPr>
        <p:grpSpPr>
          <a:xfrm>
            <a:off x="3766218" y="2941009"/>
            <a:ext cx="844550" cy="433070"/>
            <a:chOff x="3778410" y="3221425"/>
            <a:chExt cx="844550" cy="433070"/>
          </a:xfrm>
        </p:grpSpPr>
        <p:sp>
          <p:nvSpPr>
            <p:cNvPr id="30" name="object 44"/>
            <p:cNvSpPr/>
            <p:nvPr/>
          </p:nvSpPr>
          <p:spPr>
            <a:xfrm>
              <a:off x="3778410" y="3221425"/>
              <a:ext cx="844550" cy="433070"/>
            </a:xfrm>
            <a:custGeom>
              <a:avLst/>
              <a:gdLst/>
              <a:ahLst/>
              <a:cxnLst/>
              <a:rect l="l" t="t" r="r" b="b"/>
              <a:pathLst>
                <a:path w="844550" h="433070">
                  <a:moveTo>
                    <a:pt x="422148" y="0"/>
                  </a:moveTo>
                  <a:lnTo>
                    <a:pt x="359760" y="2346"/>
                  </a:lnTo>
                  <a:lnTo>
                    <a:pt x="300216" y="9163"/>
                  </a:lnTo>
                  <a:lnTo>
                    <a:pt x="244169" y="20115"/>
                  </a:lnTo>
                  <a:lnTo>
                    <a:pt x="192272" y="34867"/>
                  </a:lnTo>
                  <a:lnTo>
                    <a:pt x="145177" y="53085"/>
                  </a:lnTo>
                  <a:lnTo>
                    <a:pt x="103536" y="74433"/>
                  </a:lnTo>
                  <a:lnTo>
                    <a:pt x="68004" y="98576"/>
                  </a:lnTo>
                  <a:lnTo>
                    <a:pt x="39231" y="125180"/>
                  </a:lnTo>
                  <a:lnTo>
                    <a:pt x="4576" y="184431"/>
                  </a:lnTo>
                  <a:lnTo>
                    <a:pt x="0" y="216408"/>
                  </a:lnTo>
                  <a:lnTo>
                    <a:pt x="4576" y="248384"/>
                  </a:lnTo>
                  <a:lnTo>
                    <a:pt x="39231" y="307635"/>
                  </a:lnTo>
                  <a:lnTo>
                    <a:pt x="68004" y="334239"/>
                  </a:lnTo>
                  <a:lnTo>
                    <a:pt x="103536" y="358382"/>
                  </a:lnTo>
                  <a:lnTo>
                    <a:pt x="145177" y="379730"/>
                  </a:lnTo>
                  <a:lnTo>
                    <a:pt x="192272" y="397948"/>
                  </a:lnTo>
                  <a:lnTo>
                    <a:pt x="244169" y="412700"/>
                  </a:lnTo>
                  <a:lnTo>
                    <a:pt x="300216" y="423652"/>
                  </a:lnTo>
                  <a:lnTo>
                    <a:pt x="359760" y="430469"/>
                  </a:lnTo>
                  <a:lnTo>
                    <a:pt x="422148" y="432815"/>
                  </a:lnTo>
                  <a:lnTo>
                    <a:pt x="484535" y="430469"/>
                  </a:lnTo>
                  <a:lnTo>
                    <a:pt x="544079" y="423652"/>
                  </a:lnTo>
                  <a:lnTo>
                    <a:pt x="600126" y="412700"/>
                  </a:lnTo>
                  <a:lnTo>
                    <a:pt x="652023" y="397948"/>
                  </a:lnTo>
                  <a:lnTo>
                    <a:pt x="699118" y="379730"/>
                  </a:lnTo>
                  <a:lnTo>
                    <a:pt x="740759" y="358382"/>
                  </a:lnTo>
                  <a:lnTo>
                    <a:pt x="776291" y="334239"/>
                  </a:lnTo>
                  <a:lnTo>
                    <a:pt x="805064" y="307635"/>
                  </a:lnTo>
                  <a:lnTo>
                    <a:pt x="839719" y="248384"/>
                  </a:lnTo>
                  <a:lnTo>
                    <a:pt x="844295" y="216408"/>
                  </a:lnTo>
                  <a:lnTo>
                    <a:pt x="839719" y="184431"/>
                  </a:lnTo>
                  <a:lnTo>
                    <a:pt x="805064" y="125180"/>
                  </a:lnTo>
                  <a:lnTo>
                    <a:pt x="776291" y="98576"/>
                  </a:lnTo>
                  <a:lnTo>
                    <a:pt x="740759" y="74433"/>
                  </a:lnTo>
                  <a:lnTo>
                    <a:pt x="699118" y="53085"/>
                  </a:lnTo>
                  <a:lnTo>
                    <a:pt x="652023" y="34867"/>
                  </a:lnTo>
                  <a:lnTo>
                    <a:pt x="600126" y="20115"/>
                  </a:lnTo>
                  <a:lnTo>
                    <a:pt x="544079" y="9163"/>
                  </a:lnTo>
                  <a:lnTo>
                    <a:pt x="484535" y="2346"/>
                  </a:lnTo>
                  <a:lnTo>
                    <a:pt x="422148" y="0"/>
                  </a:lnTo>
                  <a:close/>
                </a:path>
              </a:pathLst>
            </a:custGeom>
            <a:solidFill>
              <a:srgbClr val="99121E"/>
            </a:solidFill>
          </p:spPr>
          <p:txBody>
            <a:bodyPr wrap="square" lIns="0" tIns="0" rIns="0" bIns="0" rtlCol="0"/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3893938" y="3228032"/>
              <a:ext cx="710329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2000" b="1" dirty="0" smtClean="0">
                  <a:solidFill>
                    <a:prstClr val="white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5,5</a:t>
              </a:r>
              <a:endParaRPr lang="ru-RU" sz="2000" b="1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8" name="Группа 7"/>
          <p:cNvGrpSpPr/>
          <p:nvPr/>
        </p:nvGrpSpPr>
        <p:grpSpPr>
          <a:xfrm>
            <a:off x="5075808" y="2014712"/>
            <a:ext cx="844550" cy="433070"/>
            <a:chOff x="5075114" y="2726182"/>
            <a:chExt cx="844550" cy="433070"/>
          </a:xfrm>
        </p:grpSpPr>
        <p:sp>
          <p:nvSpPr>
            <p:cNvPr id="35" name="object 44"/>
            <p:cNvSpPr/>
            <p:nvPr/>
          </p:nvSpPr>
          <p:spPr>
            <a:xfrm>
              <a:off x="5075114" y="2726182"/>
              <a:ext cx="844550" cy="433070"/>
            </a:xfrm>
            <a:custGeom>
              <a:avLst/>
              <a:gdLst/>
              <a:ahLst/>
              <a:cxnLst/>
              <a:rect l="l" t="t" r="r" b="b"/>
              <a:pathLst>
                <a:path w="844550" h="433070">
                  <a:moveTo>
                    <a:pt x="422148" y="0"/>
                  </a:moveTo>
                  <a:lnTo>
                    <a:pt x="359760" y="2346"/>
                  </a:lnTo>
                  <a:lnTo>
                    <a:pt x="300216" y="9163"/>
                  </a:lnTo>
                  <a:lnTo>
                    <a:pt x="244169" y="20115"/>
                  </a:lnTo>
                  <a:lnTo>
                    <a:pt x="192272" y="34867"/>
                  </a:lnTo>
                  <a:lnTo>
                    <a:pt x="145177" y="53085"/>
                  </a:lnTo>
                  <a:lnTo>
                    <a:pt x="103536" y="74433"/>
                  </a:lnTo>
                  <a:lnTo>
                    <a:pt x="68004" y="98576"/>
                  </a:lnTo>
                  <a:lnTo>
                    <a:pt x="39231" y="125180"/>
                  </a:lnTo>
                  <a:lnTo>
                    <a:pt x="4576" y="184431"/>
                  </a:lnTo>
                  <a:lnTo>
                    <a:pt x="0" y="216408"/>
                  </a:lnTo>
                  <a:lnTo>
                    <a:pt x="4576" y="248384"/>
                  </a:lnTo>
                  <a:lnTo>
                    <a:pt x="39231" y="307635"/>
                  </a:lnTo>
                  <a:lnTo>
                    <a:pt x="68004" y="334239"/>
                  </a:lnTo>
                  <a:lnTo>
                    <a:pt x="103536" y="358382"/>
                  </a:lnTo>
                  <a:lnTo>
                    <a:pt x="145177" y="379730"/>
                  </a:lnTo>
                  <a:lnTo>
                    <a:pt x="192272" y="397948"/>
                  </a:lnTo>
                  <a:lnTo>
                    <a:pt x="244169" y="412700"/>
                  </a:lnTo>
                  <a:lnTo>
                    <a:pt x="300216" y="423652"/>
                  </a:lnTo>
                  <a:lnTo>
                    <a:pt x="359760" y="430469"/>
                  </a:lnTo>
                  <a:lnTo>
                    <a:pt x="422148" y="432815"/>
                  </a:lnTo>
                  <a:lnTo>
                    <a:pt x="484535" y="430469"/>
                  </a:lnTo>
                  <a:lnTo>
                    <a:pt x="544079" y="423652"/>
                  </a:lnTo>
                  <a:lnTo>
                    <a:pt x="600126" y="412700"/>
                  </a:lnTo>
                  <a:lnTo>
                    <a:pt x="652023" y="397948"/>
                  </a:lnTo>
                  <a:lnTo>
                    <a:pt x="699118" y="379730"/>
                  </a:lnTo>
                  <a:lnTo>
                    <a:pt x="740759" y="358382"/>
                  </a:lnTo>
                  <a:lnTo>
                    <a:pt x="776291" y="334239"/>
                  </a:lnTo>
                  <a:lnTo>
                    <a:pt x="805064" y="307635"/>
                  </a:lnTo>
                  <a:lnTo>
                    <a:pt x="839719" y="248384"/>
                  </a:lnTo>
                  <a:lnTo>
                    <a:pt x="844295" y="216408"/>
                  </a:lnTo>
                  <a:lnTo>
                    <a:pt x="839719" y="184431"/>
                  </a:lnTo>
                  <a:lnTo>
                    <a:pt x="805064" y="125180"/>
                  </a:lnTo>
                  <a:lnTo>
                    <a:pt x="776291" y="98576"/>
                  </a:lnTo>
                  <a:lnTo>
                    <a:pt x="740759" y="74433"/>
                  </a:lnTo>
                  <a:lnTo>
                    <a:pt x="699118" y="53085"/>
                  </a:lnTo>
                  <a:lnTo>
                    <a:pt x="652023" y="34867"/>
                  </a:lnTo>
                  <a:lnTo>
                    <a:pt x="600126" y="20115"/>
                  </a:lnTo>
                  <a:lnTo>
                    <a:pt x="544079" y="9163"/>
                  </a:lnTo>
                  <a:lnTo>
                    <a:pt x="484535" y="2346"/>
                  </a:lnTo>
                  <a:lnTo>
                    <a:pt x="422148" y="0"/>
                  </a:lnTo>
                  <a:close/>
                </a:path>
              </a:pathLst>
            </a:custGeom>
            <a:solidFill>
              <a:srgbClr val="99121E"/>
            </a:solidFill>
          </p:spPr>
          <p:txBody>
            <a:bodyPr wrap="square" lIns="0" tIns="0" rIns="0" bIns="0" rtlCol="0"/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5204857" y="2726182"/>
              <a:ext cx="60433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2000" b="1" dirty="0" smtClean="0">
                  <a:solidFill>
                    <a:prstClr val="white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7,5</a:t>
              </a:r>
              <a:endParaRPr lang="ru-RU" sz="2000" b="1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pic>
        <p:nvPicPr>
          <p:cNvPr id="27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40900" y="88137"/>
            <a:ext cx="769952" cy="740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7" name="object 7"/>
          <p:cNvSpPr/>
          <p:nvPr/>
        </p:nvSpPr>
        <p:spPr>
          <a:xfrm>
            <a:off x="7483666" y="1728963"/>
            <a:ext cx="745934" cy="370798"/>
          </a:xfrm>
          <a:custGeom>
            <a:avLst/>
            <a:gdLst/>
            <a:ahLst/>
            <a:cxnLst/>
            <a:rect l="l" t="t" r="r" b="b"/>
            <a:pathLst>
              <a:path w="2197734" h="2405379">
                <a:moveTo>
                  <a:pt x="0" y="2404872"/>
                </a:moveTo>
                <a:lnTo>
                  <a:pt x="2197607" y="2404872"/>
                </a:lnTo>
                <a:lnTo>
                  <a:pt x="2197607" y="0"/>
                </a:lnTo>
                <a:lnTo>
                  <a:pt x="0" y="0"/>
                </a:lnTo>
                <a:lnTo>
                  <a:pt x="0" y="2404872"/>
                </a:lnTo>
                <a:close/>
              </a:path>
            </a:pathLst>
          </a:custGeom>
          <a:solidFill>
            <a:schemeClr val="accent1"/>
          </a:solidFill>
          <a:ln w="28575"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 wrap="square" lIns="0" tIns="0" rIns="0" bIns="0" rtlCol="0"/>
          <a:lstStyle/>
          <a:p>
            <a:pPr defTabSz="912905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sz="1800" kern="0" dirty="0" smtClean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7526338" y="1754595"/>
            <a:ext cx="66978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</a:t>
            </a:r>
            <a:r>
              <a:rPr lang="ru-RU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акт</a:t>
            </a:r>
            <a:endParaRPr lang="ru-RU" b="1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9" name="object 44"/>
          <p:cNvSpPr/>
          <p:nvPr/>
        </p:nvSpPr>
        <p:spPr>
          <a:xfrm>
            <a:off x="7457255" y="2270449"/>
            <a:ext cx="844550" cy="433070"/>
          </a:xfrm>
          <a:custGeom>
            <a:avLst/>
            <a:gdLst/>
            <a:ahLst/>
            <a:cxnLst/>
            <a:rect l="l" t="t" r="r" b="b"/>
            <a:pathLst>
              <a:path w="844550" h="433070">
                <a:moveTo>
                  <a:pt x="422148" y="0"/>
                </a:moveTo>
                <a:lnTo>
                  <a:pt x="359760" y="2346"/>
                </a:lnTo>
                <a:lnTo>
                  <a:pt x="300216" y="9163"/>
                </a:lnTo>
                <a:lnTo>
                  <a:pt x="244169" y="20115"/>
                </a:lnTo>
                <a:lnTo>
                  <a:pt x="192272" y="34867"/>
                </a:lnTo>
                <a:lnTo>
                  <a:pt x="145177" y="53085"/>
                </a:lnTo>
                <a:lnTo>
                  <a:pt x="103536" y="74433"/>
                </a:lnTo>
                <a:lnTo>
                  <a:pt x="68004" y="98576"/>
                </a:lnTo>
                <a:lnTo>
                  <a:pt x="39231" y="125180"/>
                </a:lnTo>
                <a:lnTo>
                  <a:pt x="4576" y="184431"/>
                </a:lnTo>
                <a:lnTo>
                  <a:pt x="0" y="216408"/>
                </a:lnTo>
                <a:lnTo>
                  <a:pt x="4576" y="248384"/>
                </a:lnTo>
                <a:lnTo>
                  <a:pt x="39231" y="307635"/>
                </a:lnTo>
                <a:lnTo>
                  <a:pt x="68004" y="334239"/>
                </a:lnTo>
                <a:lnTo>
                  <a:pt x="103536" y="358382"/>
                </a:lnTo>
                <a:lnTo>
                  <a:pt x="145177" y="379730"/>
                </a:lnTo>
                <a:lnTo>
                  <a:pt x="192272" y="397948"/>
                </a:lnTo>
                <a:lnTo>
                  <a:pt x="244169" y="412700"/>
                </a:lnTo>
                <a:lnTo>
                  <a:pt x="300216" y="423652"/>
                </a:lnTo>
                <a:lnTo>
                  <a:pt x="359760" y="430469"/>
                </a:lnTo>
                <a:lnTo>
                  <a:pt x="422148" y="432815"/>
                </a:lnTo>
                <a:lnTo>
                  <a:pt x="484535" y="430469"/>
                </a:lnTo>
                <a:lnTo>
                  <a:pt x="544079" y="423652"/>
                </a:lnTo>
                <a:lnTo>
                  <a:pt x="600126" y="412700"/>
                </a:lnTo>
                <a:lnTo>
                  <a:pt x="652023" y="397948"/>
                </a:lnTo>
                <a:lnTo>
                  <a:pt x="699118" y="379730"/>
                </a:lnTo>
                <a:lnTo>
                  <a:pt x="740759" y="358382"/>
                </a:lnTo>
                <a:lnTo>
                  <a:pt x="776291" y="334239"/>
                </a:lnTo>
                <a:lnTo>
                  <a:pt x="805064" y="307635"/>
                </a:lnTo>
                <a:lnTo>
                  <a:pt x="839719" y="248384"/>
                </a:lnTo>
                <a:lnTo>
                  <a:pt x="844295" y="216408"/>
                </a:lnTo>
                <a:lnTo>
                  <a:pt x="839719" y="184431"/>
                </a:lnTo>
                <a:lnTo>
                  <a:pt x="805064" y="125180"/>
                </a:lnTo>
                <a:lnTo>
                  <a:pt x="776291" y="98576"/>
                </a:lnTo>
                <a:lnTo>
                  <a:pt x="740759" y="74433"/>
                </a:lnTo>
                <a:lnTo>
                  <a:pt x="699118" y="53085"/>
                </a:lnTo>
                <a:lnTo>
                  <a:pt x="652023" y="34867"/>
                </a:lnTo>
                <a:lnTo>
                  <a:pt x="600126" y="20115"/>
                </a:lnTo>
                <a:lnTo>
                  <a:pt x="544079" y="9163"/>
                </a:lnTo>
                <a:lnTo>
                  <a:pt x="484535" y="2346"/>
                </a:lnTo>
                <a:lnTo>
                  <a:pt x="422148" y="0"/>
                </a:lnTo>
                <a:close/>
              </a:path>
            </a:pathLst>
          </a:custGeom>
          <a:solidFill>
            <a:srgbClr val="99121E"/>
          </a:solidFill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7416611" y="2325313"/>
            <a:ext cx="89726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План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2331272" y="190464"/>
            <a:ext cx="5730739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 smtClean="0">
                <a:solidFill>
                  <a:srgbClr val="C0504D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</a:rPr>
              <a:t>6. Удельный  </a:t>
            </a:r>
            <a:r>
              <a:rPr lang="ru-RU" sz="2000" b="1" dirty="0">
                <a:solidFill>
                  <a:srgbClr val="C0504D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</a:rPr>
              <a:t>вес студентов инженерных специальностей, с которыми заключены договоры о целевом обучении, %</a:t>
            </a:r>
          </a:p>
        </p:txBody>
      </p:sp>
    </p:spTree>
    <p:extLst>
      <p:ext uri="{BB962C8B-B14F-4D97-AF65-F5344CB8AC3E}">
        <p14:creationId xmlns="" xmlns:p14="http://schemas.microsoft.com/office/powerpoint/2010/main" val="17612827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Прямая соединительная линия 3"/>
          <p:cNvCxnSpPr/>
          <p:nvPr/>
        </p:nvCxnSpPr>
        <p:spPr>
          <a:xfrm flipH="1">
            <a:off x="709504" y="1199962"/>
            <a:ext cx="7344579" cy="145"/>
          </a:xfrm>
          <a:prstGeom prst="line">
            <a:avLst/>
          </a:prstGeom>
          <a:ln w="254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Прямоугольник 4"/>
          <p:cNvSpPr/>
          <p:nvPr/>
        </p:nvSpPr>
        <p:spPr>
          <a:xfrm>
            <a:off x="2245831" y="483170"/>
            <a:ext cx="6395182" cy="71628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defTabSz="914059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ru" sz="2000" b="1" dirty="0" smtClean="0">
                <a:solidFill>
                  <a:srgbClr val="C0504D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</a:rPr>
              <a:t>1. Объем НИР и НИОКР в расчете на одного </a:t>
            </a:r>
          </a:p>
          <a:p>
            <a:pPr defTabSz="914059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ru" sz="2000" b="1" dirty="0" smtClean="0">
                <a:solidFill>
                  <a:srgbClr val="C0504D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</a:rPr>
              <a:t>НПР, тыс.руб</a:t>
            </a:r>
            <a:endParaRPr lang="ru" sz="2000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/>
            </a:endParaRPr>
          </a:p>
        </p:txBody>
      </p:sp>
      <p:sp>
        <p:nvSpPr>
          <p:cNvPr id="6" name="object 12"/>
          <p:cNvSpPr/>
          <p:nvPr/>
        </p:nvSpPr>
        <p:spPr>
          <a:xfrm>
            <a:off x="0" y="-12191"/>
            <a:ext cx="2194687" cy="667512"/>
          </a:xfrm>
          <a:custGeom>
            <a:avLst/>
            <a:gdLst/>
            <a:ahLst/>
            <a:cxnLst/>
            <a:rect l="l" t="t" r="r" b="b"/>
            <a:pathLst>
              <a:path w="3599815" h="939165">
                <a:moveTo>
                  <a:pt x="0" y="938783"/>
                </a:moveTo>
                <a:lnTo>
                  <a:pt x="3599688" y="938783"/>
                </a:lnTo>
                <a:lnTo>
                  <a:pt x="3599688" y="0"/>
                </a:lnTo>
                <a:lnTo>
                  <a:pt x="0" y="0"/>
                </a:lnTo>
                <a:lnTo>
                  <a:pt x="0" y="938783"/>
                </a:lnTo>
                <a:close/>
              </a:path>
            </a:pathLst>
          </a:custGeom>
          <a:solidFill>
            <a:srgbClr val="952A27"/>
          </a:solidFill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-73153" y="-42672"/>
            <a:ext cx="2334769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НАУЧНО-ИССЛЕДОВАТЕЛЬСКАЯ ДЕЯТЕЛЬНОСТЬ</a:t>
            </a:r>
            <a:endParaRPr lang="ru-RU" b="1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object 6"/>
          <p:cNvSpPr/>
          <p:nvPr/>
        </p:nvSpPr>
        <p:spPr>
          <a:xfrm>
            <a:off x="2194687" y="3627120"/>
            <a:ext cx="1079671" cy="942961"/>
          </a:xfrm>
          <a:custGeom>
            <a:avLst/>
            <a:gdLst/>
            <a:ahLst/>
            <a:cxnLst/>
            <a:rect l="l" t="t" r="r" b="b"/>
            <a:pathLst>
              <a:path w="2197735" h="1972310">
                <a:moveTo>
                  <a:pt x="0" y="1972056"/>
                </a:moveTo>
                <a:lnTo>
                  <a:pt x="2197607" y="1972056"/>
                </a:lnTo>
                <a:lnTo>
                  <a:pt x="2197607" y="0"/>
                </a:lnTo>
                <a:lnTo>
                  <a:pt x="0" y="0"/>
                </a:lnTo>
                <a:lnTo>
                  <a:pt x="0" y="1972056"/>
                </a:lnTo>
                <a:close/>
              </a:path>
            </a:pathLst>
          </a:custGeom>
          <a:solidFill>
            <a:schemeClr val="accent1"/>
          </a:solidFill>
          <a:ln w="28575"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 wrap="square" lIns="0" tIns="0" rIns="0" bIns="0" rtlCol="0"/>
          <a:lstStyle/>
          <a:p>
            <a:pPr defTabSz="912905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sz="1800" kern="0" dirty="0" smtClean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3" name="object 7"/>
          <p:cNvSpPr/>
          <p:nvPr/>
        </p:nvSpPr>
        <p:spPr>
          <a:xfrm>
            <a:off x="3795294" y="3407664"/>
            <a:ext cx="1099794" cy="1156323"/>
          </a:xfrm>
          <a:custGeom>
            <a:avLst/>
            <a:gdLst/>
            <a:ahLst/>
            <a:cxnLst/>
            <a:rect l="l" t="t" r="r" b="b"/>
            <a:pathLst>
              <a:path w="2197734" h="2405379">
                <a:moveTo>
                  <a:pt x="0" y="2404872"/>
                </a:moveTo>
                <a:lnTo>
                  <a:pt x="2197607" y="2404872"/>
                </a:lnTo>
                <a:lnTo>
                  <a:pt x="2197607" y="0"/>
                </a:lnTo>
                <a:lnTo>
                  <a:pt x="0" y="0"/>
                </a:lnTo>
                <a:lnTo>
                  <a:pt x="0" y="2404872"/>
                </a:lnTo>
                <a:close/>
              </a:path>
            </a:pathLst>
          </a:custGeom>
          <a:solidFill>
            <a:schemeClr val="accent1"/>
          </a:solidFill>
          <a:ln w="28575"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 wrap="square" lIns="0" tIns="0" rIns="0" bIns="0" rtlCol="0"/>
          <a:lstStyle/>
          <a:p>
            <a:pPr defTabSz="912905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sz="1800" kern="0" dirty="0" smtClean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507554" y="4689965"/>
            <a:ext cx="4255195" cy="338439"/>
          </a:xfrm>
          <a:prstGeom prst="rect">
            <a:avLst/>
          </a:prstGeom>
          <a:noFill/>
        </p:spPr>
        <p:txBody>
          <a:bodyPr wrap="square" lIns="91326" tIns="45663" rIns="91326" bIns="45663" rtlCol="0">
            <a:spAutoFit/>
          </a:bodyPr>
          <a:lstStyle/>
          <a:p>
            <a:pPr defTabSz="91326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kern="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2016                       2017                     2018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261616" y="3677949"/>
            <a:ext cx="950976" cy="461550"/>
          </a:xfrm>
          <a:prstGeom prst="rect">
            <a:avLst/>
          </a:prstGeom>
          <a:noFill/>
        </p:spPr>
        <p:txBody>
          <a:bodyPr wrap="square" lIns="91326" tIns="45663" rIns="91326" bIns="45663" rtlCol="0">
            <a:spAutoFit/>
          </a:bodyPr>
          <a:lstStyle/>
          <a:p>
            <a:pPr defTabSz="91326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kern="0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644,3</a:t>
            </a:r>
          </a:p>
        </p:txBody>
      </p:sp>
      <p:sp>
        <p:nvSpPr>
          <p:cNvPr id="18" name="object 7"/>
          <p:cNvSpPr/>
          <p:nvPr/>
        </p:nvSpPr>
        <p:spPr>
          <a:xfrm>
            <a:off x="5419361" y="3572256"/>
            <a:ext cx="1127743" cy="997827"/>
          </a:xfrm>
          <a:custGeom>
            <a:avLst/>
            <a:gdLst/>
            <a:ahLst/>
            <a:cxnLst/>
            <a:rect l="l" t="t" r="r" b="b"/>
            <a:pathLst>
              <a:path w="2197734" h="2405379">
                <a:moveTo>
                  <a:pt x="0" y="2404872"/>
                </a:moveTo>
                <a:lnTo>
                  <a:pt x="2197607" y="2404872"/>
                </a:lnTo>
                <a:lnTo>
                  <a:pt x="2197607" y="0"/>
                </a:lnTo>
                <a:lnTo>
                  <a:pt x="0" y="0"/>
                </a:lnTo>
                <a:lnTo>
                  <a:pt x="0" y="2404872"/>
                </a:lnTo>
                <a:close/>
              </a:path>
            </a:pathLst>
          </a:custGeom>
          <a:solidFill>
            <a:schemeClr val="accent1"/>
          </a:solidFill>
          <a:ln w="28575"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 wrap="square" lIns="0" tIns="0" rIns="0" bIns="0" rtlCol="0"/>
          <a:lstStyle/>
          <a:p>
            <a:pPr defTabSz="912905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sz="1800" kern="0" dirty="0" smtClean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3844063" y="3403629"/>
            <a:ext cx="1044930" cy="461550"/>
          </a:xfrm>
          <a:prstGeom prst="rect">
            <a:avLst/>
          </a:prstGeom>
          <a:noFill/>
        </p:spPr>
        <p:txBody>
          <a:bodyPr wrap="square" lIns="91326" tIns="45663" rIns="91326" bIns="45663" rtlCol="0">
            <a:spAutoFit/>
          </a:bodyPr>
          <a:lstStyle/>
          <a:p>
            <a:pPr defTabSz="91326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kern="0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728,3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5472002" y="3528189"/>
            <a:ext cx="1127743" cy="461550"/>
          </a:xfrm>
          <a:prstGeom prst="rect">
            <a:avLst/>
          </a:prstGeom>
          <a:noFill/>
        </p:spPr>
        <p:txBody>
          <a:bodyPr wrap="square" lIns="91326" tIns="45663" rIns="91326" bIns="45663" rtlCol="0">
            <a:spAutoFit/>
          </a:bodyPr>
          <a:lstStyle/>
          <a:p>
            <a:pPr defTabSz="91326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kern="0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666,6</a:t>
            </a:r>
          </a:p>
        </p:txBody>
      </p:sp>
      <p:grpSp>
        <p:nvGrpSpPr>
          <p:cNvPr id="2" name="Группа 1"/>
          <p:cNvGrpSpPr/>
          <p:nvPr/>
        </p:nvGrpSpPr>
        <p:grpSpPr>
          <a:xfrm>
            <a:off x="2245831" y="2219620"/>
            <a:ext cx="899608" cy="433070"/>
            <a:chOff x="2597150" y="2895472"/>
            <a:chExt cx="899608" cy="433070"/>
          </a:xfrm>
        </p:grpSpPr>
        <p:sp>
          <p:nvSpPr>
            <p:cNvPr id="28" name="object 44"/>
            <p:cNvSpPr/>
            <p:nvPr/>
          </p:nvSpPr>
          <p:spPr>
            <a:xfrm>
              <a:off x="2597150" y="2895472"/>
              <a:ext cx="844550" cy="433070"/>
            </a:xfrm>
            <a:custGeom>
              <a:avLst/>
              <a:gdLst/>
              <a:ahLst/>
              <a:cxnLst/>
              <a:rect l="l" t="t" r="r" b="b"/>
              <a:pathLst>
                <a:path w="844550" h="433070">
                  <a:moveTo>
                    <a:pt x="422148" y="0"/>
                  </a:moveTo>
                  <a:lnTo>
                    <a:pt x="359760" y="2346"/>
                  </a:lnTo>
                  <a:lnTo>
                    <a:pt x="300216" y="9163"/>
                  </a:lnTo>
                  <a:lnTo>
                    <a:pt x="244169" y="20115"/>
                  </a:lnTo>
                  <a:lnTo>
                    <a:pt x="192272" y="34867"/>
                  </a:lnTo>
                  <a:lnTo>
                    <a:pt x="145177" y="53085"/>
                  </a:lnTo>
                  <a:lnTo>
                    <a:pt x="103536" y="74433"/>
                  </a:lnTo>
                  <a:lnTo>
                    <a:pt x="68004" y="98576"/>
                  </a:lnTo>
                  <a:lnTo>
                    <a:pt x="39231" y="125180"/>
                  </a:lnTo>
                  <a:lnTo>
                    <a:pt x="4576" y="184431"/>
                  </a:lnTo>
                  <a:lnTo>
                    <a:pt x="0" y="216408"/>
                  </a:lnTo>
                  <a:lnTo>
                    <a:pt x="4576" y="248384"/>
                  </a:lnTo>
                  <a:lnTo>
                    <a:pt x="39231" y="307635"/>
                  </a:lnTo>
                  <a:lnTo>
                    <a:pt x="68004" y="334239"/>
                  </a:lnTo>
                  <a:lnTo>
                    <a:pt x="103536" y="358382"/>
                  </a:lnTo>
                  <a:lnTo>
                    <a:pt x="145177" y="379730"/>
                  </a:lnTo>
                  <a:lnTo>
                    <a:pt x="192272" y="397948"/>
                  </a:lnTo>
                  <a:lnTo>
                    <a:pt x="244169" y="412700"/>
                  </a:lnTo>
                  <a:lnTo>
                    <a:pt x="300216" y="423652"/>
                  </a:lnTo>
                  <a:lnTo>
                    <a:pt x="359760" y="430469"/>
                  </a:lnTo>
                  <a:lnTo>
                    <a:pt x="422148" y="432815"/>
                  </a:lnTo>
                  <a:lnTo>
                    <a:pt x="484535" y="430469"/>
                  </a:lnTo>
                  <a:lnTo>
                    <a:pt x="544079" y="423652"/>
                  </a:lnTo>
                  <a:lnTo>
                    <a:pt x="600126" y="412700"/>
                  </a:lnTo>
                  <a:lnTo>
                    <a:pt x="652023" y="397948"/>
                  </a:lnTo>
                  <a:lnTo>
                    <a:pt x="699118" y="379730"/>
                  </a:lnTo>
                  <a:lnTo>
                    <a:pt x="740759" y="358382"/>
                  </a:lnTo>
                  <a:lnTo>
                    <a:pt x="776291" y="334239"/>
                  </a:lnTo>
                  <a:lnTo>
                    <a:pt x="805064" y="307635"/>
                  </a:lnTo>
                  <a:lnTo>
                    <a:pt x="839719" y="248384"/>
                  </a:lnTo>
                  <a:lnTo>
                    <a:pt x="844295" y="216408"/>
                  </a:lnTo>
                  <a:lnTo>
                    <a:pt x="839719" y="184431"/>
                  </a:lnTo>
                  <a:lnTo>
                    <a:pt x="805064" y="125180"/>
                  </a:lnTo>
                  <a:lnTo>
                    <a:pt x="776291" y="98576"/>
                  </a:lnTo>
                  <a:lnTo>
                    <a:pt x="740759" y="74433"/>
                  </a:lnTo>
                  <a:lnTo>
                    <a:pt x="699118" y="53085"/>
                  </a:lnTo>
                  <a:lnTo>
                    <a:pt x="652023" y="34867"/>
                  </a:lnTo>
                  <a:lnTo>
                    <a:pt x="600126" y="20115"/>
                  </a:lnTo>
                  <a:lnTo>
                    <a:pt x="544079" y="9163"/>
                  </a:lnTo>
                  <a:lnTo>
                    <a:pt x="484535" y="2346"/>
                  </a:lnTo>
                  <a:lnTo>
                    <a:pt x="422148" y="0"/>
                  </a:lnTo>
                  <a:close/>
                </a:path>
              </a:pathLst>
            </a:custGeom>
            <a:solidFill>
              <a:srgbClr val="99121E"/>
            </a:solidFill>
          </p:spPr>
          <p:txBody>
            <a:bodyPr wrap="square" lIns="0" tIns="0" rIns="0" bIns="0" rtlCol="0"/>
            <a:lstStyle/>
            <a:p>
              <a:pPr defTabSz="914400"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sz="18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2643318" y="2895472"/>
              <a:ext cx="85344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defTabSz="914400" eaLnBrk="1" fontAlgn="auto" hangingPunct="1">
                <a:spcBef>
                  <a:spcPts val="0"/>
                </a:spcBef>
                <a:spcAft>
                  <a:spcPts val="0"/>
                </a:spcAft>
              </a:pPr>
              <a:r>
                <a:rPr lang="ru-RU" sz="2000" b="1" dirty="0" smtClean="0">
                  <a:solidFill>
                    <a:prstClr val="white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938,8</a:t>
              </a:r>
              <a:endParaRPr lang="ru-RU" sz="2000" b="1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3" name="Группа 2"/>
          <p:cNvGrpSpPr/>
          <p:nvPr/>
        </p:nvGrpSpPr>
        <p:grpSpPr>
          <a:xfrm>
            <a:off x="3874714" y="1666113"/>
            <a:ext cx="844551" cy="433070"/>
            <a:chOff x="3778410" y="3221425"/>
            <a:chExt cx="844551" cy="433070"/>
          </a:xfrm>
        </p:grpSpPr>
        <p:sp>
          <p:nvSpPr>
            <p:cNvPr id="30" name="object 44"/>
            <p:cNvSpPr/>
            <p:nvPr/>
          </p:nvSpPr>
          <p:spPr>
            <a:xfrm>
              <a:off x="3778410" y="3221425"/>
              <a:ext cx="844550" cy="433070"/>
            </a:xfrm>
            <a:custGeom>
              <a:avLst/>
              <a:gdLst/>
              <a:ahLst/>
              <a:cxnLst/>
              <a:rect l="l" t="t" r="r" b="b"/>
              <a:pathLst>
                <a:path w="844550" h="433070">
                  <a:moveTo>
                    <a:pt x="422148" y="0"/>
                  </a:moveTo>
                  <a:lnTo>
                    <a:pt x="359760" y="2346"/>
                  </a:lnTo>
                  <a:lnTo>
                    <a:pt x="300216" y="9163"/>
                  </a:lnTo>
                  <a:lnTo>
                    <a:pt x="244169" y="20115"/>
                  </a:lnTo>
                  <a:lnTo>
                    <a:pt x="192272" y="34867"/>
                  </a:lnTo>
                  <a:lnTo>
                    <a:pt x="145177" y="53085"/>
                  </a:lnTo>
                  <a:lnTo>
                    <a:pt x="103536" y="74433"/>
                  </a:lnTo>
                  <a:lnTo>
                    <a:pt x="68004" y="98576"/>
                  </a:lnTo>
                  <a:lnTo>
                    <a:pt x="39231" y="125180"/>
                  </a:lnTo>
                  <a:lnTo>
                    <a:pt x="4576" y="184431"/>
                  </a:lnTo>
                  <a:lnTo>
                    <a:pt x="0" y="216408"/>
                  </a:lnTo>
                  <a:lnTo>
                    <a:pt x="4576" y="248384"/>
                  </a:lnTo>
                  <a:lnTo>
                    <a:pt x="39231" y="307635"/>
                  </a:lnTo>
                  <a:lnTo>
                    <a:pt x="68004" y="334239"/>
                  </a:lnTo>
                  <a:lnTo>
                    <a:pt x="103536" y="358382"/>
                  </a:lnTo>
                  <a:lnTo>
                    <a:pt x="145177" y="379730"/>
                  </a:lnTo>
                  <a:lnTo>
                    <a:pt x="192272" y="397948"/>
                  </a:lnTo>
                  <a:lnTo>
                    <a:pt x="244169" y="412700"/>
                  </a:lnTo>
                  <a:lnTo>
                    <a:pt x="300216" y="423652"/>
                  </a:lnTo>
                  <a:lnTo>
                    <a:pt x="359760" y="430469"/>
                  </a:lnTo>
                  <a:lnTo>
                    <a:pt x="422148" y="432815"/>
                  </a:lnTo>
                  <a:lnTo>
                    <a:pt x="484535" y="430469"/>
                  </a:lnTo>
                  <a:lnTo>
                    <a:pt x="544079" y="423652"/>
                  </a:lnTo>
                  <a:lnTo>
                    <a:pt x="600126" y="412700"/>
                  </a:lnTo>
                  <a:lnTo>
                    <a:pt x="652023" y="397948"/>
                  </a:lnTo>
                  <a:lnTo>
                    <a:pt x="699118" y="379730"/>
                  </a:lnTo>
                  <a:lnTo>
                    <a:pt x="740759" y="358382"/>
                  </a:lnTo>
                  <a:lnTo>
                    <a:pt x="776291" y="334239"/>
                  </a:lnTo>
                  <a:lnTo>
                    <a:pt x="805064" y="307635"/>
                  </a:lnTo>
                  <a:lnTo>
                    <a:pt x="839719" y="248384"/>
                  </a:lnTo>
                  <a:lnTo>
                    <a:pt x="844295" y="216408"/>
                  </a:lnTo>
                  <a:lnTo>
                    <a:pt x="839719" y="184431"/>
                  </a:lnTo>
                  <a:lnTo>
                    <a:pt x="805064" y="125180"/>
                  </a:lnTo>
                  <a:lnTo>
                    <a:pt x="776291" y="98576"/>
                  </a:lnTo>
                  <a:lnTo>
                    <a:pt x="740759" y="74433"/>
                  </a:lnTo>
                  <a:lnTo>
                    <a:pt x="699118" y="53085"/>
                  </a:lnTo>
                  <a:lnTo>
                    <a:pt x="652023" y="34867"/>
                  </a:lnTo>
                  <a:lnTo>
                    <a:pt x="600126" y="20115"/>
                  </a:lnTo>
                  <a:lnTo>
                    <a:pt x="544079" y="9163"/>
                  </a:lnTo>
                  <a:lnTo>
                    <a:pt x="484535" y="2346"/>
                  </a:lnTo>
                  <a:lnTo>
                    <a:pt x="422148" y="0"/>
                  </a:lnTo>
                  <a:close/>
                </a:path>
              </a:pathLst>
            </a:custGeom>
            <a:solidFill>
              <a:srgbClr val="99121E"/>
            </a:solidFill>
          </p:spPr>
          <p:txBody>
            <a:bodyPr wrap="square" lIns="0" tIns="0" rIns="0" bIns="0" rtlCol="0"/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3778411" y="3221425"/>
              <a:ext cx="84455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2000" b="1" dirty="0" smtClean="0">
                  <a:solidFill>
                    <a:prstClr val="white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1102</a:t>
              </a:r>
              <a:endParaRPr lang="ru-RU" sz="2000" b="1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8" name="Группа 7"/>
          <p:cNvGrpSpPr/>
          <p:nvPr/>
        </p:nvGrpSpPr>
        <p:grpSpPr>
          <a:xfrm>
            <a:off x="5419361" y="1335562"/>
            <a:ext cx="1024111" cy="433070"/>
            <a:chOff x="5005853" y="2184257"/>
            <a:chExt cx="1024111" cy="433070"/>
          </a:xfrm>
        </p:grpSpPr>
        <p:sp>
          <p:nvSpPr>
            <p:cNvPr id="35" name="object 44"/>
            <p:cNvSpPr/>
            <p:nvPr/>
          </p:nvSpPr>
          <p:spPr>
            <a:xfrm>
              <a:off x="5075114" y="2184257"/>
              <a:ext cx="844550" cy="433070"/>
            </a:xfrm>
            <a:custGeom>
              <a:avLst/>
              <a:gdLst/>
              <a:ahLst/>
              <a:cxnLst/>
              <a:rect l="l" t="t" r="r" b="b"/>
              <a:pathLst>
                <a:path w="844550" h="433070">
                  <a:moveTo>
                    <a:pt x="422148" y="0"/>
                  </a:moveTo>
                  <a:lnTo>
                    <a:pt x="359760" y="2346"/>
                  </a:lnTo>
                  <a:lnTo>
                    <a:pt x="300216" y="9163"/>
                  </a:lnTo>
                  <a:lnTo>
                    <a:pt x="244169" y="20115"/>
                  </a:lnTo>
                  <a:lnTo>
                    <a:pt x="192272" y="34867"/>
                  </a:lnTo>
                  <a:lnTo>
                    <a:pt x="145177" y="53085"/>
                  </a:lnTo>
                  <a:lnTo>
                    <a:pt x="103536" y="74433"/>
                  </a:lnTo>
                  <a:lnTo>
                    <a:pt x="68004" y="98576"/>
                  </a:lnTo>
                  <a:lnTo>
                    <a:pt x="39231" y="125180"/>
                  </a:lnTo>
                  <a:lnTo>
                    <a:pt x="4576" y="184431"/>
                  </a:lnTo>
                  <a:lnTo>
                    <a:pt x="0" y="216408"/>
                  </a:lnTo>
                  <a:lnTo>
                    <a:pt x="4576" y="248384"/>
                  </a:lnTo>
                  <a:lnTo>
                    <a:pt x="39231" y="307635"/>
                  </a:lnTo>
                  <a:lnTo>
                    <a:pt x="68004" y="334239"/>
                  </a:lnTo>
                  <a:lnTo>
                    <a:pt x="103536" y="358382"/>
                  </a:lnTo>
                  <a:lnTo>
                    <a:pt x="145177" y="379730"/>
                  </a:lnTo>
                  <a:lnTo>
                    <a:pt x="192272" y="397948"/>
                  </a:lnTo>
                  <a:lnTo>
                    <a:pt x="244169" y="412700"/>
                  </a:lnTo>
                  <a:lnTo>
                    <a:pt x="300216" y="423652"/>
                  </a:lnTo>
                  <a:lnTo>
                    <a:pt x="359760" y="430469"/>
                  </a:lnTo>
                  <a:lnTo>
                    <a:pt x="422148" y="432815"/>
                  </a:lnTo>
                  <a:lnTo>
                    <a:pt x="484535" y="430469"/>
                  </a:lnTo>
                  <a:lnTo>
                    <a:pt x="544079" y="423652"/>
                  </a:lnTo>
                  <a:lnTo>
                    <a:pt x="600126" y="412700"/>
                  </a:lnTo>
                  <a:lnTo>
                    <a:pt x="652023" y="397948"/>
                  </a:lnTo>
                  <a:lnTo>
                    <a:pt x="699118" y="379730"/>
                  </a:lnTo>
                  <a:lnTo>
                    <a:pt x="740759" y="358382"/>
                  </a:lnTo>
                  <a:lnTo>
                    <a:pt x="776291" y="334239"/>
                  </a:lnTo>
                  <a:lnTo>
                    <a:pt x="805064" y="307635"/>
                  </a:lnTo>
                  <a:lnTo>
                    <a:pt x="839719" y="248384"/>
                  </a:lnTo>
                  <a:lnTo>
                    <a:pt x="844295" y="216408"/>
                  </a:lnTo>
                  <a:lnTo>
                    <a:pt x="839719" y="184431"/>
                  </a:lnTo>
                  <a:lnTo>
                    <a:pt x="805064" y="125180"/>
                  </a:lnTo>
                  <a:lnTo>
                    <a:pt x="776291" y="98576"/>
                  </a:lnTo>
                  <a:lnTo>
                    <a:pt x="740759" y="74433"/>
                  </a:lnTo>
                  <a:lnTo>
                    <a:pt x="699118" y="53085"/>
                  </a:lnTo>
                  <a:lnTo>
                    <a:pt x="652023" y="34867"/>
                  </a:lnTo>
                  <a:lnTo>
                    <a:pt x="600126" y="20115"/>
                  </a:lnTo>
                  <a:lnTo>
                    <a:pt x="544079" y="9163"/>
                  </a:lnTo>
                  <a:lnTo>
                    <a:pt x="484535" y="2346"/>
                  </a:lnTo>
                  <a:lnTo>
                    <a:pt x="422148" y="0"/>
                  </a:lnTo>
                  <a:close/>
                </a:path>
              </a:pathLst>
            </a:custGeom>
            <a:solidFill>
              <a:srgbClr val="99121E"/>
            </a:solidFill>
          </p:spPr>
          <p:txBody>
            <a:bodyPr wrap="square" lIns="0" tIns="0" rIns="0" bIns="0" rtlCol="0"/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5005853" y="2184257"/>
              <a:ext cx="1024111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2000" b="1" dirty="0" smtClean="0">
                  <a:solidFill>
                    <a:prstClr val="white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1285,6</a:t>
              </a:r>
              <a:endParaRPr lang="ru-RU" sz="2000" b="1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pic>
        <p:nvPicPr>
          <p:cNvPr id="27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08847" y="70874"/>
            <a:ext cx="744231" cy="7704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7" name="object 7"/>
          <p:cNvSpPr/>
          <p:nvPr/>
        </p:nvSpPr>
        <p:spPr>
          <a:xfrm>
            <a:off x="7757986" y="1789923"/>
            <a:ext cx="745934" cy="370798"/>
          </a:xfrm>
          <a:custGeom>
            <a:avLst/>
            <a:gdLst/>
            <a:ahLst/>
            <a:cxnLst/>
            <a:rect l="l" t="t" r="r" b="b"/>
            <a:pathLst>
              <a:path w="2197734" h="2405379">
                <a:moveTo>
                  <a:pt x="0" y="2404872"/>
                </a:moveTo>
                <a:lnTo>
                  <a:pt x="2197607" y="2404872"/>
                </a:lnTo>
                <a:lnTo>
                  <a:pt x="2197607" y="0"/>
                </a:lnTo>
                <a:lnTo>
                  <a:pt x="0" y="0"/>
                </a:lnTo>
                <a:lnTo>
                  <a:pt x="0" y="2404872"/>
                </a:lnTo>
                <a:close/>
              </a:path>
            </a:pathLst>
          </a:custGeom>
          <a:solidFill>
            <a:schemeClr val="accent1"/>
          </a:solidFill>
          <a:ln w="28575"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 wrap="square" lIns="0" tIns="0" rIns="0" bIns="0" rtlCol="0"/>
          <a:lstStyle/>
          <a:p>
            <a:pPr defTabSz="912905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sz="1800" kern="0" dirty="0" smtClean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7800658" y="1815555"/>
            <a:ext cx="66978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</a:t>
            </a:r>
            <a:r>
              <a:rPr lang="ru-RU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акт</a:t>
            </a:r>
            <a:endParaRPr lang="ru-RU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9" name="object 44"/>
          <p:cNvSpPr/>
          <p:nvPr/>
        </p:nvSpPr>
        <p:spPr>
          <a:xfrm>
            <a:off x="7731575" y="2331409"/>
            <a:ext cx="844550" cy="433070"/>
          </a:xfrm>
          <a:custGeom>
            <a:avLst/>
            <a:gdLst/>
            <a:ahLst/>
            <a:cxnLst/>
            <a:rect l="l" t="t" r="r" b="b"/>
            <a:pathLst>
              <a:path w="844550" h="433070">
                <a:moveTo>
                  <a:pt x="422148" y="0"/>
                </a:moveTo>
                <a:lnTo>
                  <a:pt x="359760" y="2346"/>
                </a:lnTo>
                <a:lnTo>
                  <a:pt x="300216" y="9163"/>
                </a:lnTo>
                <a:lnTo>
                  <a:pt x="244169" y="20115"/>
                </a:lnTo>
                <a:lnTo>
                  <a:pt x="192272" y="34867"/>
                </a:lnTo>
                <a:lnTo>
                  <a:pt x="145177" y="53085"/>
                </a:lnTo>
                <a:lnTo>
                  <a:pt x="103536" y="74433"/>
                </a:lnTo>
                <a:lnTo>
                  <a:pt x="68004" y="98576"/>
                </a:lnTo>
                <a:lnTo>
                  <a:pt x="39231" y="125180"/>
                </a:lnTo>
                <a:lnTo>
                  <a:pt x="4576" y="184431"/>
                </a:lnTo>
                <a:lnTo>
                  <a:pt x="0" y="216408"/>
                </a:lnTo>
                <a:lnTo>
                  <a:pt x="4576" y="248384"/>
                </a:lnTo>
                <a:lnTo>
                  <a:pt x="39231" y="307635"/>
                </a:lnTo>
                <a:lnTo>
                  <a:pt x="68004" y="334239"/>
                </a:lnTo>
                <a:lnTo>
                  <a:pt x="103536" y="358382"/>
                </a:lnTo>
                <a:lnTo>
                  <a:pt x="145177" y="379730"/>
                </a:lnTo>
                <a:lnTo>
                  <a:pt x="192272" y="397948"/>
                </a:lnTo>
                <a:lnTo>
                  <a:pt x="244169" y="412700"/>
                </a:lnTo>
                <a:lnTo>
                  <a:pt x="300216" y="423652"/>
                </a:lnTo>
                <a:lnTo>
                  <a:pt x="359760" y="430469"/>
                </a:lnTo>
                <a:lnTo>
                  <a:pt x="422148" y="432815"/>
                </a:lnTo>
                <a:lnTo>
                  <a:pt x="484535" y="430469"/>
                </a:lnTo>
                <a:lnTo>
                  <a:pt x="544079" y="423652"/>
                </a:lnTo>
                <a:lnTo>
                  <a:pt x="600126" y="412700"/>
                </a:lnTo>
                <a:lnTo>
                  <a:pt x="652023" y="397948"/>
                </a:lnTo>
                <a:lnTo>
                  <a:pt x="699118" y="379730"/>
                </a:lnTo>
                <a:lnTo>
                  <a:pt x="740759" y="358382"/>
                </a:lnTo>
                <a:lnTo>
                  <a:pt x="776291" y="334239"/>
                </a:lnTo>
                <a:lnTo>
                  <a:pt x="805064" y="307635"/>
                </a:lnTo>
                <a:lnTo>
                  <a:pt x="839719" y="248384"/>
                </a:lnTo>
                <a:lnTo>
                  <a:pt x="844295" y="216408"/>
                </a:lnTo>
                <a:lnTo>
                  <a:pt x="839719" y="184431"/>
                </a:lnTo>
                <a:lnTo>
                  <a:pt x="805064" y="125180"/>
                </a:lnTo>
                <a:lnTo>
                  <a:pt x="776291" y="98576"/>
                </a:lnTo>
                <a:lnTo>
                  <a:pt x="740759" y="74433"/>
                </a:lnTo>
                <a:lnTo>
                  <a:pt x="699118" y="53085"/>
                </a:lnTo>
                <a:lnTo>
                  <a:pt x="652023" y="34867"/>
                </a:lnTo>
                <a:lnTo>
                  <a:pt x="600126" y="20115"/>
                </a:lnTo>
                <a:lnTo>
                  <a:pt x="544079" y="9163"/>
                </a:lnTo>
                <a:lnTo>
                  <a:pt x="484535" y="2346"/>
                </a:lnTo>
                <a:lnTo>
                  <a:pt x="422148" y="0"/>
                </a:lnTo>
                <a:close/>
              </a:path>
            </a:pathLst>
          </a:custGeom>
          <a:solidFill>
            <a:srgbClr val="99121E"/>
          </a:solidFill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7690931" y="2282641"/>
            <a:ext cx="8972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План</a:t>
            </a:r>
          </a:p>
          <a:p>
            <a:pPr algn="ctr"/>
            <a:r>
              <a:rPr lang="ru-RU" b="1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НИУ</a:t>
            </a:r>
            <a:endParaRPr lang="ru-RU" b="1" dirty="0"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96659077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Прямая соединительная линия 3"/>
          <p:cNvCxnSpPr/>
          <p:nvPr/>
        </p:nvCxnSpPr>
        <p:spPr>
          <a:xfrm flipH="1">
            <a:off x="709504" y="1199962"/>
            <a:ext cx="7344579" cy="145"/>
          </a:xfrm>
          <a:prstGeom prst="line">
            <a:avLst/>
          </a:prstGeom>
          <a:ln w="254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Прямоугольник 4"/>
          <p:cNvSpPr/>
          <p:nvPr/>
        </p:nvSpPr>
        <p:spPr>
          <a:xfrm>
            <a:off x="2376637" y="474539"/>
            <a:ext cx="5220380" cy="71628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defTabSz="914059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ru" sz="2000" b="1" dirty="0" smtClean="0">
                <a:solidFill>
                  <a:srgbClr val="C0504D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</a:rPr>
              <a:t>7. Установленная доля иностранного контингента,%</a:t>
            </a:r>
            <a:endParaRPr lang="ru" sz="2000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/>
            </a:endParaRPr>
          </a:p>
        </p:txBody>
      </p:sp>
      <p:sp>
        <p:nvSpPr>
          <p:cNvPr id="6" name="object 12"/>
          <p:cNvSpPr/>
          <p:nvPr/>
        </p:nvSpPr>
        <p:spPr>
          <a:xfrm>
            <a:off x="0" y="-12191"/>
            <a:ext cx="2194687" cy="667512"/>
          </a:xfrm>
          <a:custGeom>
            <a:avLst/>
            <a:gdLst/>
            <a:ahLst/>
            <a:cxnLst/>
            <a:rect l="l" t="t" r="r" b="b"/>
            <a:pathLst>
              <a:path w="3599815" h="939165">
                <a:moveTo>
                  <a:pt x="0" y="938783"/>
                </a:moveTo>
                <a:lnTo>
                  <a:pt x="3599688" y="938783"/>
                </a:lnTo>
                <a:lnTo>
                  <a:pt x="3599688" y="0"/>
                </a:lnTo>
                <a:lnTo>
                  <a:pt x="0" y="0"/>
                </a:lnTo>
                <a:lnTo>
                  <a:pt x="0" y="938783"/>
                </a:lnTo>
                <a:close/>
              </a:path>
            </a:pathLst>
          </a:custGeom>
          <a:solidFill>
            <a:srgbClr val="952A27"/>
          </a:solidFill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2671" y="91440"/>
            <a:ext cx="215201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МЕЖДУНАРОДНАЯ ДЕЯТЕЛЬНОСТЬ</a:t>
            </a:r>
            <a:endParaRPr lang="ru-RU" b="1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object 6"/>
          <p:cNvSpPr/>
          <p:nvPr/>
        </p:nvSpPr>
        <p:spPr>
          <a:xfrm>
            <a:off x="2495865" y="2962657"/>
            <a:ext cx="778493" cy="1607426"/>
          </a:xfrm>
          <a:custGeom>
            <a:avLst/>
            <a:gdLst/>
            <a:ahLst/>
            <a:cxnLst/>
            <a:rect l="l" t="t" r="r" b="b"/>
            <a:pathLst>
              <a:path w="2197735" h="1972310">
                <a:moveTo>
                  <a:pt x="0" y="1972056"/>
                </a:moveTo>
                <a:lnTo>
                  <a:pt x="2197607" y="1972056"/>
                </a:lnTo>
                <a:lnTo>
                  <a:pt x="2197607" y="0"/>
                </a:lnTo>
                <a:lnTo>
                  <a:pt x="0" y="0"/>
                </a:lnTo>
                <a:lnTo>
                  <a:pt x="0" y="1972056"/>
                </a:lnTo>
                <a:close/>
              </a:path>
            </a:pathLst>
          </a:custGeom>
          <a:solidFill>
            <a:schemeClr val="accent1"/>
          </a:solidFill>
          <a:ln w="28575"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 wrap="square" lIns="0" tIns="0" rIns="0" bIns="0" rtlCol="0"/>
          <a:lstStyle/>
          <a:p>
            <a:pPr defTabSz="912905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sz="1800" kern="0" dirty="0" smtClean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3" name="object 7"/>
          <p:cNvSpPr/>
          <p:nvPr/>
        </p:nvSpPr>
        <p:spPr>
          <a:xfrm>
            <a:off x="3795294" y="2267713"/>
            <a:ext cx="778493" cy="2296274"/>
          </a:xfrm>
          <a:custGeom>
            <a:avLst/>
            <a:gdLst/>
            <a:ahLst/>
            <a:cxnLst/>
            <a:rect l="l" t="t" r="r" b="b"/>
            <a:pathLst>
              <a:path w="2197734" h="2405379">
                <a:moveTo>
                  <a:pt x="0" y="2404872"/>
                </a:moveTo>
                <a:lnTo>
                  <a:pt x="2197607" y="2404872"/>
                </a:lnTo>
                <a:lnTo>
                  <a:pt x="2197607" y="0"/>
                </a:lnTo>
                <a:lnTo>
                  <a:pt x="0" y="0"/>
                </a:lnTo>
                <a:lnTo>
                  <a:pt x="0" y="2404872"/>
                </a:lnTo>
                <a:close/>
              </a:path>
            </a:pathLst>
          </a:custGeom>
          <a:solidFill>
            <a:schemeClr val="accent1"/>
          </a:solidFill>
          <a:ln w="28575"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 wrap="square" lIns="0" tIns="0" rIns="0" bIns="0" rtlCol="0"/>
          <a:lstStyle/>
          <a:p>
            <a:pPr defTabSz="912905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sz="1800" kern="0" dirty="0" smtClean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507554" y="4689965"/>
            <a:ext cx="4255195" cy="338439"/>
          </a:xfrm>
          <a:prstGeom prst="rect">
            <a:avLst/>
          </a:prstGeom>
          <a:noFill/>
        </p:spPr>
        <p:txBody>
          <a:bodyPr wrap="square" lIns="91326" tIns="45663" rIns="91326" bIns="45663" rtlCol="0">
            <a:spAutoFit/>
          </a:bodyPr>
          <a:lstStyle/>
          <a:p>
            <a:pPr defTabSz="91326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kern="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2016                 2017                 2018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495865" y="2970795"/>
            <a:ext cx="819958" cy="461550"/>
          </a:xfrm>
          <a:prstGeom prst="rect">
            <a:avLst/>
          </a:prstGeom>
          <a:noFill/>
        </p:spPr>
        <p:txBody>
          <a:bodyPr wrap="square" lIns="91326" tIns="45663" rIns="91326" bIns="45663" rtlCol="0">
            <a:spAutoFit/>
          </a:bodyPr>
          <a:lstStyle/>
          <a:p>
            <a:pPr defTabSz="91326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kern="0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10,1</a:t>
            </a:r>
          </a:p>
        </p:txBody>
      </p:sp>
      <p:sp>
        <p:nvSpPr>
          <p:cNvPr id="18" name="object 7"/>
          <p:cNvSpPr/>
          <p:nvPr/>
        </p:nvSpPr>
        <p:spPr>
          <a:xfrm>
            <a:off x="5114562" y="1548385"/>
            <a:ext cx="763205" cy="3021698"/>
          </a:xfrm>
          <a:custGeom>
            <a:avLst/>
            <a:gdLst/>
            <a:ahLst/>
            <a:cxnLst/>
            <a:rect l="l" t="t" r="r" b="b"/>
            <a:pathLst>
              <a:path w="2197734" h="2405379">
                <a:moveTo>
                  <a:pt x="0" y="2404872"/>
                </a:moveTo>
                <a:lnTo>
                  <a:pt x="2197607" y="2404872"/>
                </a:lnTo>
                <a:lnTo>
                  <a:pt x="2197607" y="0"/>
                </a:lnTo>
                <a:lnTo>
                  <a:pt x="0" y="0"/>
                </a:lnTo>
                <a:lnTo>
                  <a:pt x="0" y="2404872"/>
                </a:lnTo>
                <a:close/>
              </a:path>
            </a:pathLst>
          </a:custGeom>
          <a:solidFill>
            <a:schemeClr val="accent1"/>
          </a:solidFill>
          <a:ln w="28575"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 wrap="square" lIns="0" tIns="0" rIns="0" bIns="0" rtlCol="0"/>
          <a:lstStyle/>
          <a:p>
            <a:pPr defTabSz="912905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sz="1800" kern="0" dirty="0" smtClean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3778114" y="2264703"/>
            <a:ext cx="790147" cy="461550"/>
          </a:xfrm>
          <a:prstGeom prst="rect">
            <a:avLst/>
          </a:prstGeom>
          <a:noFill/>
        </p:spPr>
        <p:txBody>
          <a:bodyPr wrap="square" lIns="91326" tIns="45663" rIns="91326" bIns="45663" rtlCol="0">
            <a:spAutoFit/>
          </a:bodyPr>
          <a:lstStyle/>
          <a:p>
            <a:pPr defTabSz="91326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kern="0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10,8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5101448" y="1518817"/>
            <a:ext cx="830183" cy="461550"/>
          </a:xfrm>
          <a:prstGeom prst="rect">
            <a:avLst/>
          </a:prstGeom>
          <a:noFill/>
        </p:spPr>
        <p:txBody>
          <a:bodyPr wrap="square" lIns="91326" tIns="45663" rIns="91326" bIns="45663" rtlCol="0">
            <a:spAutoFit/>
          </a:bodyPr>
          <a:lstStyle/>
          <a:p>
            <a:pPr defTabSz="91326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kern="0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12,1</a:t>
            </a:r>
          </a:p>
        </p:txBody>
      </p:sp>
      <p:grpSp>
        <p:nvGrpSpPr>
          <p:cNvPr id="2" name="Группа 1"/>
          <p:cNvGrpSpPr/>
          <p:nvPr/>
        </p:nvGrpSpPr>
        <p:grpSpPr>
          <a:xfrm>
            <a:off x="2465385" y="3354842"/>
            <a:ext cx="844550" cy="433070"/>
            <a:chOff x="2597150" y="2895472"/>
            <a:chExt cx="844550" cy="433070"/>
          </a:xfrm>
        </p:grpSpPr>
        <p:sp>
          <p:nvSpPr>
            <p:cNvPr id="28" name="object 44"/>
            <p:cNvSpPr/>
            <p:nvPr/>
          </p:nvSpPr>
          <p:spPr>
            <a:xfrm>
              <a:off x="2597150" y="2895472"/>
              <a:ext cx="844550" cy="433070"/>
            </a:xfrm>
            <a:custGeom>
              <a:avLst/>
              <a:gdLst/>
              <a:ahLst/>
              <a:cxnLst/>
              <a:rect l="l" t="t" r="r" b="b"/>
              <a:pathLst>
                <a:path w="844550" h="433070">
                  <a:moveTo>
                    <a:pt x="422148" y="0"/>
                  </a:moveTo>
                  <a:lnTo>
                    <a:pt x="359760" y="2346"/>
                  </a:lnTo>
                  <a:lnTo>
                    <a:pt x="300216" y="9163"/>
                  </a:lnTo>
                  <a:lnTo>
                    <a:pt x="244169" y="20115"/>
                  </a:lnTo>
                  <a:lnTo>
                    <a:pt x="192272" y="34867"/>
                  </a:lnTo>
                  <a:lnTo>
                    <a:pt x="145177" y="53085"/>
                  </a:lnTo>
                  <a:lnTo>
                    <a:pt x="103536" y="74433"/>
                  </a:lnTo>
                  <a:lnTo>
                    <a:pt x="68004" y="98576"/>
                  </a:lnTo>
                  <a:lnTo>
                    <a:pt x="39231" y="125180"/>
                  </a:lnTo>
                  <a:lnTo>
                    <a:pt x="4576" y="184431"/>
                  </a:lnTo>
                  <a:lnTo>
                    <a:pt x="0" y="216408"/>
                  </a:lnTo>
                  <a:lnTo>
                    <a:pt x="4576" y="248384"/>
                  </a:lnTo>
                  <a:lnTo>
                    <a:pt x="39231" y="307635"/>
                  </a:lnTo>
                  <a:lnTo>
                    <a:pt x="68004" y="334239"/>
                  </a:lnTo>
                  <a:lnTo>
                    <a:pt x="103536" y="358382"/>
                  </a:lnTo>
                  <a:lnTo>
                    <a:pt x="145177" y="379730"/>
                  </a:lnTo>
                  <a:lnTo>
                    <a:pt x="192272" y="397948"/>
                  </a:lnTo>
                  <a:lnTo>
                    <a:pt x="244169" y="412700"/>
                  </a:lnTo>
                  <a:lnTo>
                    <a:pt x="300216" y="423652"/>
                  </a:lnTo>
                  <a:lnTo>
                    <a:pt x="359760" y="430469"/>
                  </a:lnTo>
                  <a:lnTo>
                    <a:pt x="422148" y="432815"/>
                  </a:lnTo>
                  <a:lnTo>
                    <a:pt x="484535" y="430469"/>
                  </a:lnTo>
                  <a:lnTo>
                    <a:pt x="544079" y="423652"/>
                  </a:lnTo>
                  <a:lnTo>
                    <a:pt x="600126" y="412700"/>
                  </a:lnTo>
                  <a:lnTo>
                    <a:pt x="652023" y="397948"/>
                  </a:lnTo>
                  <a:lnTo>
                    <a:pt x="699118" y="379730"/>
                  </a:lnTo>
                  <a:lnTo>
                    <a:pt x="740759" y="358382"/>
                  </a:lnTo>
                  <a:lnTo>
                    <a:pt x="776291" y="334239"/>
                  </a:lnTo>
                  <a:lnTo>
                    <a:pt x="805064" y="307635"/>
                  </a:lnTo>
                  <a:lnTo>
                    <a:pt x="839719" y="248384"/>
                  </a:lnTo>
                  <a:lnTo>
                    <a:pt x="844295" y="216408"/>
                  </a:lnTo>
                  <a:lnTo>
                    <a:pt x="839719" y="184431"/>
                  </a:lnTo>
                  <a:lnTo>
                    <a:pt x="805064" y="125180"/>
                  </a:lnTo>
                  <a:lnTo>
                    <a:pt x="776291" y="98576"/>
                  </a:lnTo>
                  <a:lnTo>
                    <a:pt x="740759" y="74433"/>
                  </a:lnTo>
                  <a:lnTo>
                    <a:pt x="699118" y="53085"/>
                  </a:lnTo>
                  <a:lnTo>
                    <a:pt x="652023" y="34867"/>
                  </a:lnTo>
                  <a:lnTo>
                    <a:pt x="600126" y="20115"/>
                  </a:lnTo>
                  <a:lnTo>
                    <a:pt x="544079" y="9163"/>
                  </a:lnTo>
                  <a:lnTo>
                    <a:pt x="484535" y="2346"/>
                  </a:lnTo>
                  <a:lnTo>
                    <a:pt x="422148" y="0"/>
                  </a:lnTo>
                  <a:close/>
                </a:path>
              </a:pathLst>
            </a:custGeom>
            <a:solidFill>
              <a:srgbClr val="99121E"/>
            </a:solidFill>
          </p:spPr>
          <p:txBody>
            <a:bodyPr wrap="square" lIns="0" tIns="0" rIns="0" bIns="0" rtlCol="0"/>
            <a:lstStyle/>
            <a:p>
              <a:pPr defTabSz="914400"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sz="18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2764576" y="2895472"/>
              <a:ext cx="641547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defTabSz="914400" eaLnBrk="1" fontAlgn="auto" hangingPunct="1">
                <a:spcBef>
                  <a:spcPts val="0"/>
                </a:spcBef>
                <a:spcAft>
                  <a:spcPts val="0"/>
                </a:spcAft>
              </a:pPr>
              <a:r>
                <a:rPr lang="ru-RU" sz="2000" b="1" dirty="0" smtClean="0">
                  <a:solidFill>
                    <a:prstClr val="white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10</a:t>
              </a:r>
              <a:endParaRPr lang="ru-RU" sz="2000" b="1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3" name="Группа 2"/>
          <p:cNvGrpSpPr/>
          <p:nvPr/>
        </p:nvGrpSpPr>
        <p:grpSpPr>
          <a:xfrm>
            <a:off x="3766217" y="2678025"/>
            <a:ext cx="844550" cy="433070"/>
            <a:chOff x="3778410" y="3221425"/>
            <a:chExt cx="844550" cy="433070"/>
          </a:xfrm>
        </p:grpSpPr>
        <p:sp>
          <p:nvSpPr>
            <p:cNvPr id="30" name="object 44"/>
            <p:cNvSpPr/>
            <p:nvPr/>
          </p:nvSpPr>
          <p:spPr>
            <a:xfrm>
              <a:off x="3778410" y="3221425"/>
              <a:ext cx="844550" cy="433070"/>
            </a:xfrm>
            <a:custGeom>
              <a:avLst/>
              <a:gdLst/>
              <a:ahLst/>
              <a:cxnLst/>
              <a:rect l="l" t="t" r="r" b="b"/>
              <a:pathLst>
                <a:path w="844550" h="433070">
                  <a:moveTo>
                    <a:pt x="422148" y="0"/>
                  </a:moveTo>
                  <a:lnTo>
                    <a:pt x="359760" y="2346"/>
                  </a:lnTo>
                  <a:lnTo>
                    <a:pt x="300216" y="9163"/>
                  </a:lnTo>
                  <a:lnTo>
                    <a:pt x="244169" y="20115"/>
                  </a:lnTo>
                  <a:lnTo>
                    <a:pt x="192272" y="34867"/>
                  </a:lnTo>
                  <a:lnTo>
                    <a:pt x="145177" y="53085"/>
                  </a:lnTo>
                  <a:lnTo>
                    <a:pt x="103536" y="74433"/>
                  </a:lnTo>
                  <a:lnTo>
                    <a:pt x="68004" y="98576"/>
                  </a:lnTo>
                  <a:lnTo>
                    <a:pt x="39231" y="125180"/>
                  </a:lnTo>
                  <a:lnTo>
                    <a:pt x="4576" y="184431"/>
                  </a:lnTo>
                  <a:lnTo>
                    <a:pt x="0" y="216408"/>
                  </a:lnTo>
                  <a:lnTo>
                    <a:pt x="4576" y="248384"/>
                  </a:lnTo>
                  <a:lnTo>
                    <a:pt x="39231" y="307635"/>
                  </a:lnTo>
                  <a:lnTo>
                    <a:pt x="68004" y="334239"/>
                  </a:lnTo>
                  <a:lnTo>
                    <a:pt x="103536" y="358382"/>
                  </a:lnTo>
                  <a:lnTo>
                    <a:pt x="145177" y="379730"/>
                  </a:lnTo>
                  <a:lnTo>
                    <a:pt x="192272" y="397948"/>
                  </a:lnTo>
                  <a:lnTo>
                    <a:pt x="244169" y="412700"/>
                  </a:lnTo>
                  <a:lnTo>
                    <a:pt x="300216" y="423652"/>
                  </a:lnTo>
                  <a:lnTo>
                    <a:pt x="359760" y="430469"/>
                  </a:lnTo>
                  <a:lnTo>
                    <a:pt x="422148" y="432815"/>
                  </a:lnTo>
                  <a:lnTo>
                    <a:pt x="484535" y="430469"/>
                  </a:lnTo>
                  <a:lnTo>
                    <a:pt x="544079" y="423652"/>
                  </a:lnTo>
                  <a:lnTo>
                    <a:pt x="600126" y="412700"/>
                  </a:lnTo>
                  <a:lnTo>
                    <a:pt x="652023" y="397948"/>
                  </a:lnTo>
                  <a:lnTo>
                    <a:pt x="699118" y="379730"/>
                  </a:lnTo>
                  <a:lnTo>
                    <a:pt x="740759" y="358382"/>
                  </a:lnTo>
                  <a:lnTo>
                    <a:pt x="776291" y="334239"/>
                  </a:lnTo>
                  <a:lnTo>
                    <a:pt x="805064" y="307635"/>
                  </a:lnTo>
                  <a:lnTo>
                    <a:pt x="839719" y="248384"/>
                  </a:lnTo>
                  <a:lnTo>
                    <a:pt x="844295" y="216408"/>
                  </a:lnTo>
                  <a:lnTo>
                    <a:pt x="839719" y="184431"/>
                  </a:lnTo>
                  <a:lnTo>
                    <a:pt x="805064" y="125180"/>
                  </a:lnTo>
                  <a:lnTo>
                    <a:pt x="776291" y="98576"/>
                  </a:lnTo>
                  <a:lnTo>
                    <a:pt x="740759" y="74433"/>
                  </a:lnTo>
                  <a:lnTo>
                    <a:pt x="699118" y="53085"/>
                  </a:lnTo>
                  <a:lnTo>
                    <a:pt x="652023" y="34867"/>
                  </a:lnTo>
                  <a:lnTo>
                    <a:pt x="600126" y="20115"/>
                  </a:lnTo>
                  <a:lnTo>
                    <a:pt x="544079" y="9163"/>
                  </a:lnTo>
                  <a:lnTo>
                    <a:pt x="484535" y="2346"/>
                  </a:lnTo>
                  <a:lnTo>
                    <a:pt x="422148" y="0"/>
                  </a:lnTo>
                  <a:close/>
                </a:path>
              </a:pathLst>
            </a:custGeom>
            <a:solidFill>
              <a:srgbClr val="99121E"/>
            </a:solidFill>
          </p:spPr>
          <p:txBody>
            <a:bodyPr wrap="square" lIns="0" tIns="0" rIns="0" bIns="0" rtlCol="0"/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3845170" y="3228032"/>
              <a:ext cx="710329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2000" b="1" dirty="0" smtClean="0">
                  <a:solidFill>
                    <a:prstClr val="white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10,5</a:t>
              </a:r>
              <a:endParaRPr lang="ru-RU" sz="2000" b="1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8" name="Группа 7"/>
          <p:cNvGrpSpPr/>
          <p:nvPr/>
        </p:nvGrpSpPr>
        <p:grpSpPr>
          <a:xfrm>
            <a:off x="5075338" y="2249596"/>
            <a:ext cx="856293" cy="433070"/>
            <a:chOff x="5075114" y="2184257"/>
            <a:chExt cx="856293" cy="433070"/>
          </a:xfrm>
        </p:grpSpPr>
        <p:sp>
          <p:nvSpPr>
            <p:cNvPr id="35" name="object 44"/>
            <p:cNvSpPr/>
            <p:nvPr/>
          </p:nvSpPr>
          <p:spPr>
            <a:xfrm>
              <a:off x="5075114" y="2184257"/>
              <a:ext cx="844550" cy="433070"/>
            </a:xfrm>
            <a:custGeom>
              <a:avLst/>
              <a:gdLst/>
              <a:ahLst/>
              <a:cxnLst/>
              <a:rect l="l" t="t" r="r" b="b"/>
              <a:pathLst>
                <a:path w="844550" h="433070">
                  <a:moveTo>
                    <a:pt x="422148" y="0"/>
                  </a:moveTo>
                  <a:lnTo>
                    <a:pt x="359760" y="2346"/>
                  </a:lnTo>
                  <a:lnTo>
                    <a:pt x="300216" y="9163"/>
                  </a:lnTo>
                  <a:lnTo>
                    <a:pt x="244169" y="20115"/>
                  </a:lnTo>
                  <a:lnTo>
                    <a:pt x="192272" y="34867"/>
                  </a:lnTo>
                  <a:lnTo>
                    <a:pt x="145177" y="53085"/>
                  </a:lnTo>
                  <a:lnTo>
                    <a:pt x="103536" y="74433"/>
                  </a:lnTo>
                  <a:lnTo>
                    <a:pt x="68004" y="98576"/>
                  </a:lnTo>
                  <a:lnTo>
                    <a:pt x="39231" y="125180"/>
                  </a:lnTo>
                  <a:lnTo>
                    <a:pt x="4576" y="184431"/>
                  </a:lnTo>
                  <a:lnTo>
                    <a:pt x="0" y="216408"/>
                  </a:lnTo>
                  <a:lnTo>
                    <a:pt x="4576" y="248384"/>
                  </a:lnTo>
                  <a:lnTo>
                    <a:pt x="39231" y="307635"/>
                  </a:lnTo>
                  <a:lnTo>
                    <a:pt x="68004" y="334239"/>
                  </a:lnTo>
                  <a:lnTo>
                    <a:pt x="103536" y="358382"/>
                  </a:lnTo>
                  <a:lnTo>
                    <a:pt x="145177" y="379730"/>
                  </a:lnTo>
                  <a:lnTo>
                    <a:pt x="192272" y="397948"/>
                  </a:lnTo>
                  <a:lnTo>
                    <a:pt x="244169" y="412700"/>
                  </a:lnTo>
                  <a:lnTo>
                    <a:pt x="300216" y="423652"/>
                  </a:lnTo>
                  <a:lnTo>
                    <a:pt x="359760" y="430469"/>
                  </a:lnTo>
                  <a:lnTo>
                    <a:pt x="422148" y="432815"/>
                  </a:lnTo>
                  <a:lnTo>
                    <a:pt x="484535" y="430469"/>
                  </a:lnTo>
                  <a:lnTo>
                    <a:pt x="544079" y="423652"/>
                  </a:lnTo>
                  <a:lnTo>
                    <a:pt x="600126" y="412700"/>
                  </a:lnTo>
                  <a:lnTo>
                    <a:pt x="652023" y="397948"/>
                  </a:lnTo>
                  <a:lnTo>
                    <a:pt x="699118" y="379730"/>
                  </a:lnTo>
                  <a:lnTo>
                    <a:pt x="740759" y="358382"/>
                  </a:lnTo>
                  <a:lnTo>
                    <a:pt x="776291" y="334239"/>
                  </a:lnTo>
                  <a:lnTo>
                    <a:pt x="805064" y="307635"/>
                  </a:lnTo>
                  <a:lnTo>
                    <a:pt x="839719" y="248384"/>
                  </a:lnTo>
                  <a:lnTo>
                    <a:pt x="844295" y="216408"/>
                  </a:lnTo>
                  <a:lnTo>
                    <a:pt x="839719" y="184431"/>
                  </a:lnTo>
                  <a:lnTo>
                    <a:pt x="805064" y="125180"/>
                  </a:lnTo>
                  <a:lnTo>
                    <a:pt x="776291" y="98576"/>
                  </a:lnTo>
                  <a:lnTo>
                    <a:pt x="740759" y="74433"/>
                  </a:lnTo>
                  <a:lnTo>
                    <a:pt x="699118" y="53085"/>
                  </a:lnTo>
                  <a:lnTo>
                    <a:pt x="652023" y="34867"/>
                  </a:lnTo>
                  <a:lnTo>
                    <a:pt x="600126" y="20115"/>
                  </a:lnTo>
                  <a:lnTo>
                    <a:pt x="544079" y="9163"/>
                  </a:lnTo>
                  <a:lnTo>
                    <a:pt x="484535" y="2346"/>
                  </a:lnTo>
                  <a:lnTo>
                    <a:pt x="422148" y="0"/>
                  </a:lnTo>
                  <a:close/>
                </a:path>
              </a:pathLst>
            </a:custGeom>
            <a:solidFill>
              <a:srgbClr val="99121E"/>
            </a:solidFill>
          </p:spPr>
          <p:txBody>
            <a:bodyPr wrap="square" lIns="0" tIns="0" rIns="0" bIns="0" rtlCol="0"/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5075114" y="2196449"/>
              <a:ext cx="856293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2000" b="1" dirty="0" smtClean="0">
                  <a:solidFill>
                    <a:prstClr val="white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10,79</a:t>
              </a:r>
              <a:endParaRPr lang="ru-RU" sz="2000" b="1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pic>
        <p:nvPicPr>
          <p:cNvPr id="27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23540" y="128279"/>
            <a:ext cx="769952" cy="740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7" name="object 7"/>
          <p:cNvSpPr/>
          <p:nvPr/>
        </p:nvSpPr>
        <p:spPr>
          <a:xfrm>
            <a:off x="7483666" y="1728963"/>
            <a:ext cx="745934" cy="370798"/>
          </a:xfrm>
          <a:custGeom>
            <a:avLst/>
            <a:gdLst/>
            <a:ahLst/>
            <a:cxnLst/>
            <a:rect l="l" t="t" r="r" b="b"/>
            <a:pathLst>
              <a:path w="2197734" h="2405379">
                <a:moveTo>
                  <a:pt x="0" y="2404872"/>
                </a:moveTo>
                <a:lnTo>
                  <a:pt x="2197607" y="2404872"/>
                </a:lnTo>
                <a:lnTo>
                  <a:pt x="2197607" y="0"/>
                </a:lnTo>
                <a:lnTo>
                  <a:pt x="0" y="0"/>
                </a:lnTo>
                <a:lnTo>
                  <a:pt x="0" y="2404872"/>
                </a:lnTo>
                <a:close/>
              </a:path>
            </a:pathLst>
          </a:custGeom>
          <a:solidFill>
            <a:schemeClr val="accent1"/>
          </a:solidFill>
          <a:ln w="28575"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 wrap="square" lIns="0" tIns="0" rIns="0" bIns="0" rtlCol="0"/>
          <a:lstStyle/>
          <a:p>
            <a:pPr defTabSz="912905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sz="1800" kern="0" dirty="0" smtClean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7526338" y="1754595"/>
            <a:ext cx="66978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</a:t>
            </a:r>
            <a:r>
              <a:rPr lang="ru-RU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акт</a:t>
            </a:r>
            <a:endParaRPr lang="ru-RU" b="1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9" name="object 44"/>
          <p:cNvSpPr/>
          <p:nvPr/>
        </p:nvSpPr>
        <p:spPr>
          <a:xfrm>
            <a:off x="7457255" y="2270449"/>
            <a:ext cx="844550" cy="433070"/>
          </a:xfrm>
          <a:custGeom>
            <a:avLst/>
            <a:gdLst/>
            <a:ahLst/>
            <a:cxnLst/>
            <a:rect l="l" t="t" r="r" b="b"/>
            <a:pathLst>
              <a:path w="844550" h="433070">
                <a:moveTo>
                  <a:pt x="422148" y="0"/>
                </a:moveTo>
                <a:lnTo>
                  <a:pt x="359760" y="2346"/>
                </a:lnTo>
                <a:lnTo>
                  <a:pt x="300216" y="9163"/>
                </a:lnTo>
                <a:lnTo>
                  <a:pt x="244169" y="20115"/>
                </a:lnTo>
                <a:lnTo>
                  <a:pt x="192272" y="34867"/>
                </a:lnTo>
                <a:lnTo>
                  <a:pt x="145177" y="53085"/>
                </a:lnTo>
                <a:lnTo>
                  <a:pt x="103536" y="74433"/>
                </a:lnTo>
                <a:lnTo>
                  <a:pt x="68004" y="98576"/>
                </a:lnTo>
                <a:lnTo>
                  <a:pt x="39231" y="125180"/>
                </a:lnTo>
                <a:lnTo>
                  <a:pt x="4576" y="184431"/>
                </a:lnTo>
                <a:lnTo>
                  <a:pt x="0" y="216408"/>
                </a:lnTo>
                <a:lnTo>
                  <a:pt x="4576" y="248384"/>
                </a:lnTo>
                <a:lnTo>
                  <a:pt x="39231" y="307635"/>
                </a:lnTo>
                <a:lnTo>
                  <a:pt x="68004" y="334239"/>
                </a:lnTo>
                <a:lnTo>
                  <a:pt x="103536" y="358382"/>
                </a:lnTo>
                <a:lnTo>
                  <a:pt x="145177" y="379730"/>
                </a:lnTo>
                <a:lnTo>
                  <a:pt x="192272" y="397948"/>
                </a:lnTo>
                <a:lnTo>
                  <a:pt x="244169" y="412700"/>
                </a:lnTo>
                <a:lnTo>
                  <a:pt x="300216" y="423652"/>
                </a:lnTo>
                <a:lnTo>
                  <a:pt x="359760" y="430469"/>
                </a:lnTo>
                <a:lnTo>
                  <a:pt x="422148" y="432815"/>
                </a:lnTo>
                <a:lnTo>
                  <a:pt x="484535" y="430469"/>
                </a:lnTo>
                <a:lnTo>
                  <a:pt x="544079" y="423652"/>
                </a:lnTo>
                <a:lnTo>
                  <a:pt x="600126" y="412700"/>
                </a:lnTo>
                <a:lnTo>
                  <a:pt x="652023" y="397948"/>
                </a:lnTo>
                <a:lnTo>
                  <a:pt x="699118" y="379730"/>
                </a:lnTo>
                <a:lnTo>
                  <a:pt x="740759" y="358382"/>
                </a:lnTo>
                <a:lnTo>
                  <a:pt x="776291" y="334239"/>
                </a:lnTo>
                <a:lnTo>
                  <a:pt x="805064" y="307635"/>
                </a:lnTo>
                <a:lnTo>
                  <a:pt x="839719" y="248384"/>
                </a:lnTo>
                <a:lnTo>
                  <a:pt x="844295" y="216408"/>
                </a:lnTo>
                <a:lnTo>
                  <a:pt x="839719" y="184431"/>
                </a:lnTo>
                <a:lnTo>
                  <a:pt x="805064" y="125180"/>
                </a:lnTo>
                <a:lnTo>
                  <a:pt x="776291" y="98576"/>
                </a:lnTo>
                <a:lnTo>
                  <a:pt x="740759" y="74433"/>
                </a:lnTo>
                <a:lnTo>
                  <a:pt x="699118" y="53085"/>
                </a:lnTo>
                <a:lnTo>
                  <a:pt x="652023" y="34867"/>
                </a:lnTo>
                <a:lnTo>
                  <a:pt x="600126" y="20115"/>
                </a:lnTo>
                <a:lnTo>
                  <a:pt x="544079" y="9163"/>
                </a:lnTo>
                <a:lnTo>
                  <a:pt x="484535" y="2346"/>
                </a:lnTo>
                <a:lnTo>
                  <a:pt x="422148" y="0"/>
                </a:lnTo>
                <a:close/>
              </a:path>
            </a:pathLst>
          </a:custGeom>
          <a:solidFill>
            <a:srgbClr val="99121E"/>
          </a:solidFill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7416611" y="2325313"/>
            <a:ext cx="89726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План</a:t>
            </a:r>
          </a:p>
        </p:txBody>
      </p:sp>
    </p:spTree>
    <p:extLst>
      <p:ext uri="{BB962C8B-B14F-4D97-AF65-F5344CB8AC3E}">
        <p14:creationId xmlns="" xmlns:p14="http://schemas.microsoft.com/office/powerpoint/2010/main" val="111713843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Прямая соединительная линия 3"/>
          <p:cNvCxnSpPr/>
          <p:nvPr/>
        </p:nvCxnSpPr>
        <p:spPr>
          <a:xfrm flipH="1">
            <a:off x="709504" y="1199962"/>
            <a:ext cx="7344579" cy="145"/>
          </a:xfrm>
          <a:prstGeom prst="line">
            <a:avLst/>
          </a:prstGeom>
          <a:ln w="254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Прямоугольник 4"/>
          <p:cNvSpPr/>
          <p:nvPr/>
        </p:nvSpPr>
        <p:spPr>
          <a:xfrm>
            <a:off x="2236429" y="277345"/>
            <a:ext cx="6527082" cy="890966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defTabSz="914059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ru" sz="1800" b="1" dirty="0" smtClean="0">
                <a:solidFill>
                  <a:srgbClr val="C0504D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</a:rPr>
              <a:t>8. Число зарубежных ведущих профессоров, преподавателей и исследователей, работающих в университете не менее 1 семестра, чел.</a:t>
            </a:r>
            <a:endParaRPr lang="ru" sz="1800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/>
            </a:endParaRPr>
          </a:p>
        </p:txBody>
      </p:sp>
      <p:sp>
        <p:nvSpPr>
          <p:cNvPr id="6" name="object 12"/>
          <p:cNvSpPr/>
          <p:nvPr/>
        </p:nvSpPr>
        <p:spPr>
          <a:xfrm>
            <a:off x="0" y="-12191"/>
            <a:ext cx="2194687" cy="667512"/>
          </a:xfrm>
          <a:custGeom>
            <a:avLst/>
            <a:gdLst/>
            <a:ahLst/>
            <a:cxnLst/>
            <a:rect l="l" t="t" r="r" b="b"/>
            <a:pathLst>
              <a:path w="3599815" h="939165">
                <a:moveTo>
                  <a:pt x="0" y="938783"/>
                </a:moveTo>
                <a:lnTo>
                  <a:pt x="3599688" y="938783"/>
                </a:lnTo>
                <a:lnTo>
                  <a:pt x="3599688" y="0"/>
                </a:lnTo>
                <a:lnTo>
                  <a:pt x="0" y="0"/>
                </a:lnTo>
                <a:lnTo>
                  <a:pt x="0" y="938783"/>
                </a:lnTo>
                <a:close/>
              </a:path>
            </a:pathLst>
          </a:custGeom>
          <a:solidFill>
            <a:srgbClr val="952A27"/>
          </a:solidFill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2671" y="91440"/>
            <a:ext cx="215201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МЕЖДУНАРОДНАЯ ДЕЯТЕЛЬНОСТЬ</a:t>
            </a:r>
            <a:endParaRPr lang="ru-RU" b="1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object 6"/>
          <p:cNvSpPr/>
          <p:nvPr/>
        </p:nvSpPr>
        <p:spPr>
          <a:xfrm>
            <a:off x="2495865" y="2962657"/>
            <a:ext cx="778493" cy="1607426"/>
          </a:xfrm>
          <a:custGeom>
            <a:avLst/>
            <a:gdLst/>
            <a:ahLst/>
            <a:cxnLst/>
            <a:rect l="l" t="t" r="r" b="b"/>
            <a:pathLst>
              <a:path w="2197735" h="1972310">
                <a:moveTo>
                  <a:pt x="0" y="1972056"/>
                </a:moveTo>
                <a:lnTo>
                  <a:pt x="2197607" y="1972056"/>
                </a:lnTo>
                <a:lnTo>
                  <a:pt x="2197607" y="0"/>
                </a:lnTo>
                <a:lnTo>
                  <a:pt x="0" y="0"/>
                </a:lnTo>
                <a:lnTo>
                  <a:pt x="0" y="1972056"/>
                </a:lnTo>
                <a:close/>
              </a:path>
            </a:pathLst>
          </a:custGeom>
          <a:solidFill>
            <a:schemeClr val="accent1"/>
          </a:solidFill>
          <a:ln w="28575"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 wrap="square" lIns="0" tIns="0" rIns="0" bIns="0" rtlCol="0"/>
          <a:lstStyle/>
          <a:p>
            <a:pPr defTabSz="912905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sz="1800" kern="0" dirty="0" smtClean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3" name="object 7"/>
          <p:cNvSpPr/>
          <p:nvPr/>
        </p:nvSpPr>
        <p:spPr>
          <a:xfrm>
            <a:off x="3795294" y="2267713"/>
            <a:ext cx="778493" cy="2296274"/>
          </a:xfrm>
          <a:custGeom>
            <a:avLst/>
            <a:gdLst/>
            <a:ahLst/>
            <a:cxnLst/>
            <a:rect l="l" t="t" r="r" b="b"/>
            <a:pathLst>
              <a:path w="2197734" h="2405379">
                <a:moveTo>
                  <a:pt x="0" y="2404872"/>
                </a:moveTo>
                <a:lnTo>
                  <a:pt x="2197607" y="2404872"/>
                </a:lnTo>
                <a:lnTo>
                  <a:pt x="2197607" y="0"/>
                </a:lnTo>
                <a:lnTo>
                  <a:pt x="0" y="0"/>
                </a:lnTo>
                <a:lnTo>
                  <a:pt x="0" y="2404872"/>
                </a:lnTo>
                <a:close/>
              </a:path>
            </a:pathLst>
          </a:custGeom>
          <a:solidFill>
            <a:schemeClr val="accent1"/>
          </a:solidFill>
          <a:ln w="28575"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 wrap="square" lIns="0" tIns="0" rIns="0" bIns="0" rtlCol="0"/>
          <a:lstStyle/>
          <a:p>
            <a:pPr defTabSz="912905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sz="1800" kern="0" dirty="0" smtClean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507554" y="4689965"/>
            <a:ext cx="4255195" cy="338439"/>
          </a:xfrm>
          <a:prstGeom prst="rect">
            <a:avLst/>
          </a:prstGeom>
          <a:noFill/>
        </p:spPr>
        <p:txBody>
          <a:bodyPr wrap="square" lIns="91326" tIns="45663" rIns="91326" bIns="45663" rtlCol="0">
            <a:spAutoFit/>
          </a:bodyPr>
          <a:lstStyle/>
          <a:p>
            <a:pPr defTabSz="91326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kern="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2016                 2017                 2018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693771" y="2913889"/>
            <a:ext cx="527751" cy="461550"/>
          </a:xfrm>
          <a:prstGeom prst="rect">
            <a:avLst/>
          </a:prstGeom>
          <a:noFill/>
        </p:spPr>
        <p:txBody>
          <a:bodyPr wrap="square" lIns="91326" tIns="45663" rIns="91326" bIns="45663" rtlCol="0">
            <a:spAutoFit/>
          </a:bodyPr>
          <a:lstStyle/>
          <a:p>
            <a:pPr defTabSz="91326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kern="0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</a:p>
        </p:txBody>
      </p:sp>
      <p:sp>
        <p:nvSpPr>
          <p:cNvPr id="18" name="object 7"/>
          <p:cNvSpPr/>
          <p:nvPr/>
        </p:nvSpPr>
        <p:spPr>
          <a:xfrm>
            <a:off x="5114562" y="1548385"/>
            <a:ext cx="763205" cy="3021698"/>
          </a:xfrm>
          <a:custGeom>
            <a:avLst/>
            <a:gdLst/>
            <a:ahLst/>
            <a:cxnLst/>
            <a:rect l="l" t="t" r="r" b="b"/>
            <a:pathLst>
              <a:path w="2197734" h="2405379">
                <a:moveTo>
                  <a:pt x="0" y="2404872"/>
                </a:moveTo>
                <a:lnTo>
                  <a:pt x="2197607" y="2404872"/>
                </a:lnTo>
                <a:lnTo>
                  <a:pt x="2197607" y="0"/>
                </a:lnTo>
                <a:lnTo>
                  <a:pt x="0" y="0"/>
                </a:lnTo>
                <a:lnTo>
                  <a:pt x="0" y="2404872"/>
                </a:lnTo>
                <a:close/>
              </a:path>
            </a:pathLst>
          </a:custGeom>
          <a:solidFill>
            <a:schemeClr val="accent1"/>
          </a:solidFill>
          <a:ln w="28575"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 wrap="square" lIns="0" tIns="0" rIns="0" bIns="0" rtlCol="0"/>
          <a:lstStyle/>
          <a:p>
            <a:pPr defTabSz="912905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sz="1800" kern="0" dirty="0" smtClean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3971579" y="2264703"/>
            <a:ext cx="425921" cy="461550"/>
          </a:xfrm>
          <a:prstGeom prst="rect">
            <a:avLst/>
          </a:prstGeom>
          <a:noFill/>
        </p:spPr>
        <p:txBody>
          <a:bodyPr wrap="square" lIns="91326" tIns="45663" rIns="91326" bIns="45663" rtlCol="0">
            <a:spAutoFit/>
          </a:bodyPr>
          <a:lstStyle/>
          <a:p>
            <a:pPr defTabSz="91326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kern="0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5205080" y="1521256"/>
            <a:ext cx="830183" cy="461550"/>
          </a:xfrm>
          <a:prstGeom prst="rect">
            <a:avLst/>
          </a:prstGeom>
          <a:noFill/>
        </p:spPr>
        <p:txBody>
          <a:bodyPr wrap="square" lIns="91326" tIns="45663" rIns="91326" bIns="45663" rtlCol="0">
            <a:spAutoFit/>
          </a:bodyPr>
          <a:lstStyle/>
          <a:p>
            <a:pPr defTabSz="91326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kern="0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14</a:t>
            </a:r>
          </a:p>
        </p:txBody>
      </p:sp>
      <p:grpSp>
        <p:nvGrpSpPr>
          <p:cNvPr id="2" name="Группа 1"/>
          <p:cNvGrpSpPr/>
          <p:nvPr/>
        </p:nvGrpSpPr>
        <p:grpSpPr>
          <a:xfrm>
            <a:off x="2465385" y="3354842"/>
            <a:ext cx="844550" cy="433070"/>
            <a:chOff x="2597150" y="2895472"/>
            <a:chExt cx="844550" cy="433070"/>
          </a:xfrm>
        </p:grpSpPr>
        <p:sp>
          <p:nvSpPr>
            <p:cNvPr id="28" name="object 44"/>
            <p:cNvSpPr/>
            <p:nvPr/>
          </p:nvSpPr>
          <p:spPr>
            <a:xfrm>
              <a:off x="2597150" y="2895472"/>
              <a:ext cx="844550" cy="433070"/>
            </a:xfrm>
            <a:custGeom>
              <a:avLst/>
              <a:gdLst/>
              <a:ahLst/>
              <a:cxnLst/>
              <a:rect l="l" t="t" r="r" b="b"/>
              <a:pathLst>
                <a:path w="844550" h="433070">
                  <a:moveTo>
                    <a:pt x="422148" y="0"/>
                  </a:moveTo>
                  <a:lnTo>
                    <a:pt x="359760" y="2346"/>
                  </a:lnTo>
                  <a:lnTo>
                    <a:pt x="300216" y="9163"/>
                  </a:lnTo>
                  <a:lnTo>
                    <a:pt x="244169" y="20115"/>
                  </a:lnTo>
                  <a:lnTo>
                    <a:pt x="192272" y="34867"/>
                  </a:lnTo>
                  <a:lnTo>
                    <a:pt x="145177" y="53085"/>
                  </a:lnTo>
                  <a:lnTo>
                    <a:pt x="103536" y="74433"/>
                  </a:lnTo>
                  <a:lnTo>
                    <a:pt x="68004" y="98576"/>
                  </a:lnTo>
                  <a:lnTo>
                    <a:pt x="39231" y="125180"/>
                  </a:lnTo>
                  <a:lnTo>
                    <a:pt x="4576" y="184431"/>
                  </a:lnTo>
                  <a:lnTo>
                    <a:pt x="0" y="216408"/>
                  </a:lnTo>
                  <a:lnTo>
                    <a:pt x="4576" y="248384"/>
                  </a:lnTo>
                  <a:lnTo>
                    <a:pt x="39231" y="307635"/>
                  </a:lnTo>
                  <a:lnTo>
                    <a:pt x="68004" y="334239"/>
                  </a:lnTo>
                  <a:lnTo>
                    <a:pt x="103536" y="358382"/>
                  </a:lnTo>
                  <a:lnTo>
                    <a:pt x="145177" y="379730"/>
                  </a:lnTo>
                  <a:lnTo>
                    <a:pt x="192272" y="397948"/>
                  </a:lnTo>
                  <a:lnTo>
                    <a:pt x="244169" y="412700"/>
                  </a:lnTo>
                  <a:lnTo>
                    <a:pt x="300216" y="423652"/>
                  </a:lnTo>
                  <a:lnTo>
                    <a:pt x="359760" y="430469"/>
                  </a:lnTo>
                  <a:lnTo>
                    <a:pt x="422148" y="432815"/>
                  </a:lnTo>
                  <a:lnTo>
                    <a:pt x="484535" y="430469"/>
                  </a:lnTo>
                  <a:lnTo>
                    <a:pt x="544079" y="423652"/>
                  </a:lnTo>
                  <a:lnTo>
                    <a:pt x="600126" y="412700"/>
                  </a:lnTo>
                  <a:lnTo>
                    <a:pt x="652023" y="397948"/>
                  </a:lnTo>
                  <a:lnTo>
                    <a:pt x="699118" y="379730"/>
                  </a:lnTo>
                  <a:lnTo>
                    <a:pt x="740759" y="358382"/>
                  </a:lnTo>
                  <a:lnTo>
                    <a:pt x="776291" y="334239"/>
                  </a:lnTo>
                  <a:lnTo>
                    <a:pt x="805064" y="307635"/>
                  </a:lnTo>
                  <a:lnTo>
                    <a:pt x="839719" y="248384"/>
                  </a:lnTo>
                  <a:lnTo>
                    <a:pt x="844295" y="216408"/>
                  </a:lnTo>
                  <a:lnTo>
                    <a:pt x="839719" y="184431"/>
                  </a:lnTo>
                  <a:lnTo>
                    <a:pt x="805064" y="125180"/>
                  </a:lnTo>
                  <a:lnTo>
                    <a:pt x="776291" y="98576"/>
                  </a:lnTo>
                  <a:lnTo>
                    <a:pt x="740759" y="74433"/>
                  </a:lnTo>
                  <a:lnTo>
                    <a:pt x="699118" y="53085"/>
                  </a:lnTo>
                  <a:lnTo>
                    <a:pt x="652023" y="34867"/>
                  </a:lnTo>
                  <a:lnTo>
                    <a:pt x="600126" y="20115"/>
                  </a:lnTo>
                  <a:lnTo>
                    <a:pt x="544079" y="9163"/>
                  </a:lnTo>
                  <a:lnTo>
                    <a:pt x="484535" y="2346"/>
                  </a:lnTo>
                  <a:lnTo>
                    <a:pt x="422148" y="0"/>
                  </a:lnTo>
                  <a:close/>
                </a:path>
              </a:pathLst>
            </a:custGeom>
            <a:solidFill>
              <a:srgbClr val="99121E"/>
            </a:solidFill>
          </p:spPr>
          <p:txBody>
            <a:bodyPr wrap="square" lIns="0" tIns="0" rIns="0" bIns="0" rtlCol="0"/>
            <a:lstStyle/>
            <a:p>
              <a:pPr defTabSz="914400"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sz="18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2851623" y="2906890"/>
              <a:ext cx="320773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defTabSz="914400" eaLnBrk="1" fontAlgn="auto" hangingPunct="1">
                <a:spcBef>
                  <a:spcPts val="0"/>
                </a:spcBef>
                <a:spcAft>
                  <a:spcPts val="0"/>
                </a:spcAft>
              </a:pPr>
              <a:r>
                <a:rPr lang="ru-RU" sz="2000" b="1" dirty="0" smtClean="0">
                  <a:solidFill>
                    <a:prstClr val="white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5</a:t>
              </a:r>
              <a:endParaRPr lang="ru-RU" sz="2000" b="1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3" name="Группа 2"/>
          <p:cNvGrpSpPr/>
          <p:nvPr/>
        </p:nvGrpSpPr>
        <p:grpSpPr>
          <a:xfrm>
            <a:off x="3766217" y="2678025"/>
            <a:ext cx="844550" cy="433070"/>
            <a:chOff x="3778410" y="3221425"/>
            <a:chExt cx="844550" cy="433070"/>
          </a:xfrm>
        </p:grpSpPr>
        <p:sp>
          <p:nvSpPr>
            <p:cNvPr id="30" name="object 44"/>
            <p:cNvSpPr/>
            <p:nvPr/>
          </p:nvSpPr>
          <p:spPr>
            <a:xfrm>
              <a:off x="3778410" y="3221425"/>
              <a:ext cx="844550" cy="433070"/>
            </a:xfrm>
            <a:custGeom>
              <a:avLst/>
              <a:gdLst/>
              <a:ahLst/>
              <a:cxnLst/>
              <a:rect l="l" t="t" r="r" b="b"/>
              <a:pathLst>
                <a:path w="844550" h="433070">
                  <a:moveTo>
                    <a:pt x="422148" y="0"/>
                  </a:moveTo>
                  <a:lnTo>
                    <a:pt x="359760" y="2346"/>
                  </a:lnTo>
                  <a:lnTo>
                    <a:pt x="300216" y="9163"/>
                  </a:lnTo>
                  <a:lnTo>
                    <a:pt x="244169" y="20115"/>
                  </a:lnTo>
                  <a:lnTo>
                    <a:pt x="192272" y="34867"/>
                  </a:lnTo>
                  <a:lnTo>
                    <a:pt x="145177" y="53085"/>
                  </a:lnTo>
                  <a:lnTo>
                    <a:pt x="103536" y="74433"/>
                  </a:lnTo>
                  <a:lnTo>
                    <a:pt x="68004" y="98576"/>
                  </a:lnTo>
                  <a:lnTo>
                    <a:pt x="39231" y="125180"/>
                  </a:lnTo>
                  <a:lnTo>
                    <a:pt x="4576" y="184431"/>
                  </a:lnTo>
                  <a:lnTo>
                    <a:pt x="0" y="216408"/>
                  </a:lnTo>
                  <a:lnTo>
                    <a:pt x="4576" y="248384"/>
                  </a:lnTo>
                  <a:lnTo>
                    <a:pt x="39231" y="307635"/>
                  </a:lnTo>
                  <a:lnTo>
                    <a:pt x="68004" y="334239"/>
                  </a:lnTo>
                  <a:lnTo>
                    <a:pt x="103536" y="358382"/>
                  </a:lnTo>
                  <a:lnTo>
                    <a:pt x="145177" y="379730"/>
                  </a:lnTo>
                  <a:lnTo>
                    <a:pt x="192272" y="397948"/>
                  </a:lnTo>
                  <a:lnTo>
                    <a:pt x="244169" y="412700"/>
                  </a:lnTo>
                  <a:lnTo>
                    <a:pt x="300216" y="423652"/>
                  </a:lnTo>
                  <a:lnTo>
                    <a:pt x="359760" y="430469"/>
                  </a:lnTo>
                  <a:lnTo>
                    <a:pt x="422148" y="432815"/>
                  </a:lnTo>
                  <a:lnTo>
                    <a:pt x="484535" y="430469"/>
                  </a:lnTo>
                  <a:lnTo>
                    <a:pt x="544079" y="423652"/>
                  </a:lnTo>
                  <a:lnTo>
                    <a:pt x="600126" y="412700"/>
                  </a:lnTo>
                  <a:lnTo>
                    <a:pt x="652023" y="397948"/>
                  </a:lnTo>
                  <a:lnTo>
                    <a:pt x="699118" y="379730"/>
                  </a:lnTo>
                  <a:lnTo>
                    <a:pt x="740759" y="358382"/>
                  </a:lnTo>
                  <a:lnTo>
                    <a:pt x="776291" y="334239"/>
                  </a:lnTo>
                  <a:lnTo>
                    <a:pt x="805064" y="307635"/>
                  </a:lnTo>
                  <a:lnTo>
                    <a:pt x="839719" y="248384"/>
                  </a:lnTo>
                  <a:lnTo>
                    <a:pt x="844295" y="216408"/>
                  </a:lnTo>
                  <a:lnTo>
                    <a:pt x="839719" y="184431"/>
                  </a:lnTo>
                  <a:lnTo>
                    <a:pt x="805064" y="125180"/>
                  </a:lnTo>
                  <a:lnTo>
                    <a:pt x="776291" y="98576"/>
                  </a:lnTo>
                  <a:lnTo>
                    <a:pt x="740759" y="74433"/>
                  </a:lnTo>
                  <a:lnTo>
                    <a:pt x="699118" y="53085"/>
                  </a:lnTo>
                  <a:lnTo>
                    <a:pt x="652023" y="34867"/>
                  </a:lnTo>
                  <a:lnTo>
                    <a:pt x="600126" y="20115"/>
                  </a:lnTo>
                  <a:lnTo>
                    <a:pt x="544079" y="9163"/>
                  </a:lnTo>
                  <a:lnTo>
                    <a:pt x="484535" y="2346"/>
                  </a:lnTo>
                  <a:lnTo>
                    <a:pt x="422148" y="0"/>
                  </a:lnTo>
                  <a:close/>
                </a:path>
              </a:pathLst>
            </a:custGeom>
            <a:solidFill>
              <a:srgbClr val="99121E"/>
            </a:solidFill>
          </p:spPr>
          <p:txBody>
            <a:bodyPr wrap="square" lIns="0" tIns="0" rIns="0" bIns="0" rtlCol="0"/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4038471" y="3228032"/>
              <a:ext cx="355515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2000" b="1" dirty="0" smtClean="0">
                  <a:solidFill>
                    <a:prstClr val="white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9</a:t>
              </a:r>
              <a:endParaRPr lang="ru-RU" sz="2000" b="1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8" name="Группа 7"/>
          <p:cNvGrpSpPr/>
          <p:nvPr/>
        </p:nvGrpSpPr>
        <p:grpSpPr>
          <a:xfrm>
            <a:off x="5114562" y="1965351"/>
            <a:ext cx="856293" cy="433070"/>
            <a:chOff x="5075114" y="2184257"/>
            <a:chExt cx="856293" cy="433070"/>
          </a:xfrm>
        </p:grpSpPr>
        <p:sp>
          <p:nvSpPr>
            <p:cNvPr id="35" name="object 44"/>
            <p:cNvSpPr/>
            <p:nvPr/>
          </p:nvSpPr>
          <p:spPr>
            <a:xfrm>
              <a:off x="5075114" y="2184257"/>
              <a:ext cx="844550" cy="433070"/>
            </a:xfrm>
            <a:custGeom>
              <a:avLst/>
              <a:gdLst/>
              <a:ahLst/>
              <a:cxnLst/>
              <a:rect l="l" t="t" r="r" b="b"/>
              <a:pathLst>
                <a:path w="844550" h="433070">
                  <a:moveTo>
                    <a:pt x="422148" y="0"/>
                  </a:moveTo>
                  <a:lnTo>
                    <a:pt x="359760" y="2346"/>
                  </a:lnTo>
                  <a:lnTo>
                    <a:pt x="300216" y="9163"/>
                  </a:lnTo>
                  <a:lnTo>
                    <a:pt x="244169" y="20115"/>
                  </a:lnTo>
                  <a:lnTo>
                    <a:pt x="192272" y="34867"/>
                  </a:lnTo>
                  <a:lnTo>
                    <a:pt x="145177" y="53085"/>
                  </a:lnTo>
                  <a:lnTo>
                    <a:pt x="103536" y="74433"/>
                  </a:lnTo>
                  <a:lnTo>
                    <a:pt x="68004" y="98576"/>
                  </a:lnTo>
                  <a:lnTo>
                    <a:pt x="39231" y="125180"/>
                  </a:lnTo>
                  <a:lnTo>
                    <a:pt x="4576" y="184431"/>
                  </a:lnTo>
                  <a:lnTo>
                    <a:pt x="0" y="216408"/>
                  </a:lnTo>
                  <a:lnTo>
                    <a:pt x="4576" y="248384"/>
                  </a:lnTo>
                  <a:lnTo>
                    <a:pt x="39231" y="307635"/>
                  </a:lnTo>
                  <a:lnTo>
                    <a:pt x="68004" y="334239"/>
                  </a:lnTo>
                  <a:lnTo>
                    <a:pt x="103536" y="358382"/>
                  </a:lnTo>
                  <a:lnTo>
                    <a:pt x="145177" y="379730"/>
                  </a:lnTo>
                  <a:lnTo>
                    <a:pt x="192272" y="397948"/>
                  </a:lnTo>
                  <a:lnTo>
                    <a:pt x="244169" y="412700"/>
                  </a:lnTo>
                  <a:lnTo>
                    <a:pt x="300216" y="423652"/>
                  </a:lnTo>
                  <a:lnTo>
                    <a:pt x="359760" y="430469"/>
                  </a:lnTo>
                  <a:lnTo>
                    <a:pt x="422148" y="432815"/>
                  </a:lnTo>
                  <a:lnTo>
                    <a:pt x="484535" y="430469"/>
                  </a:lnTo>
                  <a:lnTo>
                    <a:pt x="544079" y="423652"/>
                  </a:lnTo>
                  <a:lnTo>
                    <a:pt x="600126" y="412700"/>
                  </a:lnTo>
                  <a:lnTo>
                    <a:pt x="652023" y="397948"/>
                  </a:lnTo>
                  <a:lnTo>
                    <a:pt x="699118" y="379730"/>
                  </a:lnTo>
                  <a:lnTo>
                    <a:pt x="740759" y="358382"/>
                  </a:lnTo>
                  <a:lnTo>
                    <a:pt x="776291" y="334239"/>
                  </a:lnTo>
                  <a:lnTo>
                    <a:pt x="805064" y="307635"/>
                  </a:lnTo>
                  <a:lnTo>
                    <a:pt x="839719" y="248384"/>
                  </a:lnTo>
                  <a:lnTo>
                    <a:pt x="844295" y="216408"/>
                  </a:lnTo>
                  <a:lnTo>
                    <a:pt x="839719" y="184431"/>
                  </a:lnTo>
                  <a:lnTo>
                    <a:pt x="805064" y="125180"/>
                  </a:lnTo>
                  <a:lnTo>
                    <a:pt x="776291" y="98576"/>
                  </a:lnTo>
                  <a:lnTo>
                    <a:pt x="740759" y="74433"/>
                  </a:lnTo>
                  <a:lnTo>
                    <a:pt x="699118" y="53085"/>
                  </a:lnTo>
                  <a:lnTo>
                    <a:pt x="652023" y="34867"/>
                  </a:lnTo>
                  <a:lnTo>
                    <a:pt x="600126" y="20115"/>
                  </a:lnTo>
                  <a:lnTo>
                    <a:pt x="544079" y="9163"/>
                  </a:lnTo>
                  <a:lnTo>
                    <a:pt x="484535" y="2346"/>
                  </a:lnTo>
                  <a:lnTo>
                    <a:pt x="422148" y="0"/>
                  </a:lnTo>
                  <a:close/>
                </a:path>
              </a:pathLst>
            </a:custGeom>
            <a:solidFill>
              <a:srgbClr val="99121E"/>
            </a:solidFill>
          </p:spPr>
          <p:txBody>
            <a:bodyPr wrap="square" lIns="0" tIns="0" rIns="0" bIns="0" rtlCol="0"/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5204856" y="2196449"/>
              <a:ext cx="726551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2000" b="1" dirty="0" smtClean="0">
                  <a:solidFill>
                    <a:prstClr val="white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13</a:t>
              </a:r>
              <a:endParaRPr lang="ru-RU" sz="2000" b="1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pic>
        <p:nvPicPr>
          <p:cNvPr id="27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23540" y="128279"/>
            <a:ext cx="769952" cy="740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7" name="object 7"/>
          <p:cNvSpPr/>
          <p:nvPr/>
        </p:nvSpPr>
        <p:spPr>
          <a:xfrm>
            <a:off x="7483666" y="1728963"/>
            <a:ext cx="745934" cy="370798"/>
          </a:xfrm>
          <a:custGeom>
            <a:avLst/>
            <a:gdLst/>
            <a:ahLst/>
            <a:cxnLst/>
            <a:rect l="l" t="t" r="r" b="b"/>
            <a:pathLst>
              <a:path w="2197734" h="2405379">
                <a:moveTo>
                  <a:pt x="0" y="2404872"/>
                </a:moveTo>
                <a:lnTo>
                  <a:pt x="2197607" y="2404872"/>
                </a:lnTo>
                <a:lnTo>
                  <a:pt x="2197607" y="0"/>
                </a:lnTo>
                <a:lnTo>
                  <a:pt x="0" y="0"/>
                </a:lnTo>
                <a:lnTo>
                  <a:pt x="0" y="2404872"/>
                </a:lnTo>
                <a:close/>
              </a:path>
            </a:pathLst>
          </a:custGeom>
          <a:solidFill>
            <a:schemeClr val="accent1"/>
          </a:solidFill>
          <a:ln w="28575"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 wrap="square" lIns="0" tIns="0" rIns="0" bIns="0" rtlCol="0"/>
          <a:lstStyle/>
          <a:p>
            <a:pPr defTabSz="912905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sz="1800" kern="0" dirty="0" smtClean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7526338" y="1754595"/>
            <a:ext cx="66978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</a:t>
            </a:r>
            <a:r>
              <a:rPr lang="ru-RU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акт</a:t>
            </a:r>
            <a:endParaRPr lang="ru-RU" b="1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9" name="object 44"/>
          <p:cNvSpPr/>
          <p:nvPr/>
        </p:nvSpPr>
        <p:spPr>
          <a:xfrm>
            <a:off x="7457255" y="2270449"/>
            <a:ext cx="844550" cy="433070"/>
          </a:xfrm>
          <a:custGeom>
            <a:avLst/>
            <a:gdLst/>
            <a:ahLst/>
            <a:cxnLst/>
            <a:rect l="l" t="t" r="r" b="b"/>
            <a:pathLst>
              <a:path w="844550" h="433070">
                <a:moveTo>
                  <a:pt x="422148" y="0"/>
                </a:moveTo>
                <a:lnTo>
                  <a:pt x="359760" y="2346"/>
                </a:lnTo>
                <a:lnTo>
                  <a:pt x="300216" y="9163"/>
                </a:lnTo>
                <a:lnTo>
                  <a:pt x="244169" y="20115"/>
                </a:lnTo>
                <a:lnTo>
                  <a:pt x="192272" y="34867"/>
                </a:lnTo>
                <a:lnTo>
                  <a:pt x="145177" y="53085"/>
                </a:lnTo>
                <a:lnTo>
                  <a:pt x="103536" y="74433"/>
                </a:lnTo>
                <a:lnTo>
                  <a:pt x="68004" y="98576"/>
                </a:lnTo>
                <a:lnTo>
                  <a:pt x="39231" y="125180"/>
                </a:lnTo>
                <a:lnTo>
                  <a:pt x="4576" y="184431"/>
                </a:lnTo>
                <a:lnTo>
                  <a:pt x="0" y="216408"/>
                </a:lnTo>
                <a:lnTo>
                  <a:pt x="4576" y="248384"/>
                </a:lnTo>
                <a:lnTo>
                  <a:pt x="39231" y="307635"/>
                </a:lnTo>
                <a:lnTo>
                  <a:pt x="68004" y="334239"/>
                </a:lnTo>
                <a:lnTo>
                  <a:pt x="103536" y="358382"/>
                </a:lnTo>
                <a:lnTo>
                  <a:pt x="145177" y="379730"/>
                </a:lnTo>
                <a:lnTo>
                  <a:pt x="192272" y="397948"/>
                </a:lnTo>
                <a:lnTo>
                  <a:pt x="244169" y="412700"/>
                </a:lnTo>
                <a:lnTo>
                  <a:pt x="300216" y="423652"/>
                </a:lnTo>
                <a:lnTo>
                  <a:pt x="359760" y="430469"/>
                </a:lnTo>
                <a:lnTo>
                  <a:pt x="422148" y="432815"/>
                </a:lnTo>
                <a:lnTo>
                  <a:pt x="484535" y="430469"/>
                </a:lnTo>
                <a:lnTo>
                  <a:pt x="544079" y="423652"/>
                </a:lnTo>
                <a:lnTo>
                  <a:pt x="600126" y="412700"/>
                </a:lnTo>
                <a:lnTo>
                  <a:pt x="652023" y="397948"/>
                </a:lnTo>
                <a:lnTo>
                  <a:pt x="699118" y="379730"/>
                </a:lnTo>
                <a:lnTo>
                  <a:pt x="740759" y="358382"/>
                </a:lnTo>
                <a:lnTo>
                  <a:pt x="776291" y="334239"/>
                </a:lnTo>
                <a:lnTo>
                  <a:pt x="805064" y="307635"/>
                </a:lnTo>
                <a:lnTo>
                  <a:pt x="839719" y="248384"/>
                </a:lnTo>
                <a:lnTo>
                  <a:pt x="844295" y="216408"/>
                </a:lnTo>
                <a:lnTo>
                  <a:pt x="839719" y="184431"/>
                </a:lnTo>
                <a:lnTo>
                  <a:pt x="805064" y="125180"/>
                </a:lnTo>
                <a:lnTo>
                  <a:pt x="776291" y="98576"/>
                </a:lnTo>
                <a:lnTo>
                  <a:pt x="740759" y="74433"/>
                </a:lnTo>
                <a:lnTo>
                  <a:pt x="699118" y="53085"/>
                </a:lnTo>
                <a:lnTo>
                  <a:pt x="652023" y="34867"/>
                </a:lnTo>
                <a:lnTo>
                  <a:pt x="600126" y="20115"/>
                </a:lnTo>
                <a:lnTo>
                  <a:pt x="544079" y="9163"/>
                </a:lnTo>
                <a:lnTo>
                  <a:pt x="484535" y="2346"/>
                </a:lnTo>
                <a:lnTo>
                  <a:pt x="422148" y="0"/>
                </a:lnTo>
                <a:close/>
              </a:path>
            </a:pathLst>
          </a:custGeom>
          <a:solidFill>
            <a:srgbClr val="99121E"/>
          </a:solidFill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7416611" y="2325313"/>
            <a:ext cx="89726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План</a:t>
            </a:r>
          </a:p>
        </p:txBody>
      </p:sp>
    </p:spTree>
    <p:extLst>
      <p:ext uri="{BB962C8B-B14F-4D97-AF65-F5344CB8AC3E}">
        <p14:creationId xmlns="" xmlns:p14="http://schemas.microsoft.com/office/powerpoint/2010/main" val="336578678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Прямая соединительная линия 3"/>
          <p:cNvCxnSpPr/>
          <p:nvPr/>
        </p:nvCxnSpPr>
        <p:spPr>
          <a:xfrm flipH="1">
            <a:off x="898480" y="1199962"/>
            <a:ext cx="7344579" cy="145"/>
          </a:xfrm>
          <a:prstGeom prst="line">
            <a:avLst/>
          </a:prstGeom>
          <a:ln w="254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Прямоугольник 4"/>
          <p:cNvSpPr/>
          <p:nvPr/>
        </p:nvSpPr>
        <p:spPr>
          <a:xfrm>
            <a:off x="2264211" y="62305"/>
            <a:ext cx="6697638" cy="711887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endParaRPr lang="ru" sz="2400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/>
            </a:endParaRPr>
          </a:p>
        </p:txBody>
      </p:sp>
      <p:grpSp>
        <p:nvGrpSpPr>
          <p:cNvPr id="9" name="Группа 8"/>
          <p:cNvGrpSpPr/>
          <p:nvPr/>
        </p:nvGrpSpPr>
        <p:grpSpPr>
          <a:xfrm>
            <a:off x="6096" y="1"/>
            <a:ext cx="2194687" cy="667512"/>
            <a:chOff x="0" y="-12191"/>
            <a:chExt cx="2194687" cy="667512"/>
          </a:xfrm>
        </p:grpSpPr>
        <p:sp>
          <p:nvSpPr>
            <p:cNvPr id="6" name="object 12"/>
            <p:cNvSpPr/>
            <p:nvPr/>
          </p:nvSpPr>
          <p:spPr>
            <a:xfrm>
              <a:off x="0" y="-12191"/>
              <a:ext cx="2194687" cy="667512"/>
            </a:xfrm>
            <a:custGeom>
              <a:avLst/>
              <a:gdLst/>
              <a:ahLst/>
              <a:cxnLst/>
              <a:rect l="l" t="t" r="r" b="b"/>
              <a:pathLst>
                <a:path w="3599815" h="939165">
                  <a:moveTo>
                    <a:pt x="0" y="938783"/>
                  </a:moveTo>
                  <a:lnTo>
                    <a:pt x="3599688" y="938783"/>
                  </a:lnTo>
                  <a:lnTo>
                    <a:pt x="3599688" y="0"/>
                  </a:lnTo>
                  <a:lnTo>
                    <a:pt x="0" y="0"/>
                  </a:lnTo>
                  <a:lnTo>
                    <a:pt x="0" y="938783"/>
                  </a:lnTo>
                  <a:close/>
                </a:path>
              </a:pathLst>
            </a:custGeom>
            <a:solidFill>
              <a:srgbClr val="952A27"/>
            </a:solidFill>
          </p:spPr>
          <p:txBody>
            <a:bodyPr wrap="square" lIns="0" tIns="0" rIns="0" bIns="0" rtlCol="0"/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42672" y="116087"/>
              <a:ext cx="2152015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1100" b="1" dirty="0" smtClean="0">
                  <a:solidFill>
                    <a:prstClr val="white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ОБРАЗОВАТЕЛЬНАЯ ДЕЯТЕЛЬНОСТЬ</a:t>
              </a:r>
              <a:endParaRPr lang="ru-RU" sz="1100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13" name="object 7"/>
          <p:cNvSpPr/>
          <p:nvPr/>
        </p:nvSpPr>
        <p:spPr>
          <a:xfrm>
            <a:off x="3223831" y="1728963"/>
            <a:ext cx="990066" cy="2652144"/>
          </a:xfrm>
          <a:custGeom>
            <a:avLst/>
            <a:gdLst/>
            <a:ahLst/>
            <a:cxnLst/>
            <a:rect l="l" t="t" r="r" b="b"/>
            <a:pathLst>
              <a:path w="2197734" h="2405379">
                <a:moveTo>
                  <a:pt x="0" y="2404872"/>
                </a:moveTo>
                <a:lnTo>
                  <a:pt x="2197607" y="2404872"/>
                </a:lnTo>
                <a:lnTo>
                  <a:pt x="2197607" y="0"/>
                </a:lnTo>
                <a:lnTo>
                  <a:pt x="0" y="0"/>
                </a:lnTo>
                <a:lnTo>
                  <a:pt x="0" y="2404872"/>
                </a:lnTo>
                <a:close/>
              </a:path>
            </a:pathLst>
          </a:custGeom>
          <a:solidFill>
            <a:schemeClr val="accent1"/>
          </a:solidFill>
          <a:ln w="28575"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 wrap="square" lIns="0" tIns="0" rIns="0" bIns="0" rtlCol="0"/>
          <a:lstStyle/>
          <a:p>
            <a:pPr defTabSz="912905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sz="1800" kern="0" dirty="0" smtClean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421955" y="4494097"/>
            <a:ext cx="2277806" cy="338439"/>
          </a:xfrm>
          <a:prstGeom prst="rect">
            <a:avLst/>
          </a:prstGeom>
          <a:noFill/>
        </p:spPr>
        <p:txBody>
          <a:bodyPr wrap="square" lIns="91326" tIns="45663" rIns="91326" bIns="45663" rtlCol="0">
            <a:spAutoFit/>
          </a:bodyPr>
          <a:lstStyle/>
          <a:p>
            <a:pPr defTabSz="91326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kern="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2017                   2018</a:t>
            </a:r>
          </a:p>
        </p:txBody>
      </p:sp>
      <p:sp>
        <p:nvSpPr>
          <p:cNvPr id="18" name="object 7"/>
          <p:cNvSpPr/>
          <p:nvPr/>
        </p:nvSpPr>
        <p:spPr>
          <a:xfrm>
            <a:off x="4661879" y="2408663"/>
            <a:ext cx="1005840" cy="1961811"/>
          </a:xfrm>
          <a:custGeom>
            <a:avLst/>
            <a:gdLst/>
            <a:ahLst/>
            <a:cxnLst/>
            <a:rect l="l" t="t" r="r" b="b"/>
            <a:pathLst>
              <a:path w="2197734" h="2405379">
                <a:moveTo>
                  <a:pt x="0" y="2404872"/>
                </a:moveTo>
                <a:lnTo>
                  <a:pt x="2197607" y="2404872"/>
                </a:lnTo>
                <a:lnTo>
                  <a:pt x="2197607" y="0"/>
                </a:lnTo>
                <a:lnTo>
                  <a:pt x="0" y="0"/>
                </a:lnTo>
                <a:lnTo>
                  <a:pt x="0" y="2404872"/>
                </a:lnTo>
                <a:close/>
              </a:path>
            </a:pathLst>
          </a:custGeom>
          <a:solidFill>
            <a:schemeClr val="accent1"/>
          </a:solidFill>
          <a:ln w="28575"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 wrap="square" lIns="0" tIns="0" rIns="0" bIns="0" rtlCol="0"/>
          <a:lstStyle/>
          <a:p>
            <a:pPr defTabSz="912905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sz="1800" kern="0" dirty="0" smtClean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3478397" y="1754595"/>
            <a:ext cx="752227" cy="461550"/>
          </a:xfrm>
          <a:prstGeom prst="rect">
            <a:avLst/>
          </a:prstGeom>
          <a:noFill/>
        </p:spPr>
        <p:txBody>
          <a:bodyPr wrap="square" lIns="91326" tIns="45663" rIns="91326" bIns="45663" rtlCol="0">
            <a:spAutoFit/>
          </a:bodyPr>
          <a:lstStyle/>
          <a:p>
            <a:pPr defTabSz="91326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kern="0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57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4917688" y="2358482"/>
            <a:ext cx="624468" cy="399994"/>
          </a:xfrm>
          <a:prstGeom prst="rect">
            <a:avLst/>
          </a:prstGeom>
          <a:noFill/>
        </p:spPr>
        <p:txBody>
          <a:bodyPr wrap="square" lIns="91326" tIns="45663" rIns="91326" bIns="45663" rtlCol="0">
            <a:spAutoFit/>
          </a:bodyPr>
          <a:lstStyle/>
          <a:p>
            <a:pPr defTabSz="91326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kern="0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53</a:t>
            </a:r>
          </a:p>
        </p:txBody>
      </p:sp>
      <p:grpSp>
        <p:nvGrpSpPr>
          <p:cNvPr id="8" name="Группа 7"/>
          <p:cNvGrpSpPr/>
          <p:nvPr/>
        </p:nvGrpSpPr>
        <p:grpSpPr>
          <a:xfrm>
            <a:off x="4691313" y="2665626"/>
            <a:ext cx="1006960" cy="445262"/>
            <a:chOff x="5062922" y="2342753"/>
            <a:chExt cx="909251" cy="445262"/>
          </a:xfrm>
        </p:grpSpPr>
        <p:sp>
          <p:nvSpPr>
            <p:cNvPr id="35" name="object 44"/>
            <p:cNvSpPr/>
            <p:nvPr/>
          </p:nvSpPr>
          <p:spPr>
            <a:xfrm>
              <a:off x="5062922" y="2354945"/>
              <a:ext cx="844550" cy="433070"/>
            </a:xfrm>
            <a:custGeom>
              <a:avLst/>
              <a:gdLst/>
              <a:ahLst/>
              <a:cxnLst/>
              <a:rect l="l" t="t" r="r" b="b"/>
              <a:pathLst>
                <a:path w="844550" h="433070">
                  <a:moveTo>
                    <a:pt x="422148" y="0"/>
                  </a:moveTo>
                  <a:lnTo>
                    <a:pt x="359760" y="2346"/>
                  </a:lnTo>
                  <a:lnTo>
                    <a:pt x="300216" y="9163"/>
                  </a:lnTo>
                  <a:lnTo>
                    <a:pt x="244169" y="20115"/>
                  </a:lnTo>
                  <a:lnTo>
                    <a:pt x="192272" y="34867"/>
                  </a:lnTo>
                  <a:lnTo>
                    <a:pt x="145177" y="53085"/>
                  </a:lnTo>
                  <a:lnTo>
                    <a:pt x="103536" y="74433"/>
                  </a:lnTo>
                  <a:lnTo>
                    <a:pt x="68004" y="98576"/>
                  </a:lnTo>
                  <a:lnTo>
                    <a:pt x="39231" y="125180"/>
                  </a:lnTo>
                  <a:lnTo>
                    <a:pt x="4576" y="184431"/>
                  </a:lnTo>
                  <a:lnTo>
                    <a:pt x="0" y="216408"/>
                  </a:lnTo>
                  <a:lnTo>
                    <a:pt x="4576" y="248384"/>
                  </a:lnTo>
                  <a:lnTo>
                    <a:pt x="39231" y="307635"/>
                  </a:lnTo>
                  <a:lnTo>
                    <a:pt x="68004" y="334239"/>
                  </a:lnTo>
                  <a:lnTo>
                    <a:pt x="103536" y="358382"/>
                  </a:lnTo>
                  <a:lnTo>
                    <a:pt x="145177" y="379730"/>
                  </a:lnTo>
                  <a:lnTo>
                    <a:pt x="192272" y="397948"/>
                  </a:lnTo>
                  <a:lnTo>
                    <a:pt x="244169" y="412700"/>
                  </a:lnTo>
                  <a:lnTo>
                    <a:pt x="300216" y="423652"/>
                  </a:lnTo>
                  <a:lnTo>
                    <a:pt x="359760" y="430469"/>
                  </a:lnTo>
                  <a:lnTo>
                    <a:pt x="422148" y="432815"/>
                  </a:lnTo>
                  <a:lnTo>
                    <a:pt x="484535" y="430469"/>
                  </a:lnTo>
                  <a:lnTo>
                    <a:pt x="544079" y="423652"/>
                  </a:lnTo>
                  <a:lnTo>
                    <a:pt x="600126" y="412700"/>
                  </a:lnTo>
                  <a:lnTo>
                    <a:pt x="652023" y="397948"/>
                  </a:lnTo>
                  <a:lnTo>
                    <a:pt x="699118" y="379730"/>
                  </a:lnTo>
                  <a:lnTo>
                    <a:pt x="740759" y="358382"/>
                  </a:lnTo>
                  <a:lnTo>
                    <a:pt x="776291" y="334239"/>
                  </a:lnTo>
                  <a:lnTo>
                    <a:pt x="805064" y="307635"/>
                  </a:lnTo>
                  <a:lnTo>
                    <a:pt x="839719" y="248384"/>
                  </a:lnTo>
                  <a:lnTo>
                    <a:pt x="844295" y="216408"/>
                  </a:lnTo>
                  <a:lnTo>
                    <a:pt x="839719" y="184431"/>
                  </a:lnTo>
                  <a:lnTo>
                    <a:pt x="805064" y="125180"/>
                  </a:lnTo>
                  <a:lnTo>
                    <a:pt x="776291" y="98576"/>
                  </a:lnTo>
                  <a:lnTo>
                    <a:pt x="740759" y="74433"/>
                  </a:lnTo>
                  <a:lnTo>
                    <a:pt x="699118" y="53085"/>
                  </a:lnTo>
                  <a:lnTo>
                    <a:pt x="652023" y="34867"/>
                  </a:lnTo>
                  <a:lnTo>
                    <a:pt x="600126" y="20115"/>
                  </a:lnTo>
                  <a:lnTo>
                    <a:pt x="544079" y="9163"/>
                  </a:lnTo>
                  <a:lnTo>
                    <a:pt x="484535" y="2346"/>
                  </a:lnTo>
                  <a:lnTo>
                    <a:pt x="422148" y="0"/>
                  </a:lnTo>
                  <a:close/>
                </a:path>
              </a:pathLst>
            </a:custGeom>
            <a:solidFill>
              <a:srgbClr val="99121E"/>
            </a:solidFill>
          </p:spPr>
          <p:txBody>
            <a:bodyPr wrap="square" lIns="0" tIns="0" rIns="0" bIns="0" rtlCol="0"/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5242061" y="2342753"/>
              <a:ext cx="730112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2000" b="1" dirty="0" smtClean="0">
                  <a:solidFill>
                    <a:prstClr val="white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51</a:t>
              </a:r>
              <a:endParaRPr lang="ru-RU" sz="2000" b="1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37" name="object 7"/>
          <p:cNvSpPr/>
          <p:nvPr/>
        </p:nvSpPr>
        <p:spPr>
          <a:xfrm>
            <a:off x="6825298" y="1728963"/>
            <a:ext cx="745934" cy="370798"/>
          </a:xfrm>
          <a:custGeom>
            <a:avLst/>
            <a:gdLst/>
            <a:ahLst/>
            <a:cxnLst/>
            <a:rect l="l" t="t" r="r" b="b"/>
            <a:pathLst>
              <a:path w="2197734" h="2405379">
                <a:moveTo>
                  <a:pt x="0" y="2404872"/>
                </a:moveTo>
                <a:lnTo>
                  <a:pt x="2197607" y="2404872"/>
                </a:lnTo>
                <a:lnTo>
                  <a:pt x="2197607" y="0"/>
                </a:lnTo>
                <a:lnTo>
                  <a:pt x="0" y="0"/>
                </a:lnTo>
                <a:lnTo>
                  <a:pt x="0" y="2404872"/>
                </a:lnTo>
                <a:close/>
              </a:path>
            </a:pathLst>
          </a:custGeom>
          <a:solidFill>
            <a:schemeClr val="accent1"/>
          </a:solidFill>
          <a:ln w="28575"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 wrap="square" lIns="0" tIns="0" rIns="0" bIns="0" rtlCol="0"/>
          <a:lstStyle/>
          <a:p>
            <a:pPr defTabSz="912905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sz="1800" kern="0" dirty="0" smtClean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6867970" y="1754595"/>
            <a:ext cx="66978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</a:t>
            </a:r>
            <a:r>
              <a:rPr lang="ru-RU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акт</a:t>
            </a:r>
            <a:endParaRPr lang="ru-RU" b="1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9" name="object 44"/>
          <p:cNvSpPr/>
          <p:nvPr/>
        </p:nvSpPr>
        <p:spPr>
          <a:xfrm>
            <a:off x="6798887" y="2270449"/>
            <a:ext cx="844550" cy="433070"/>
          </a:xfrm>
          <a:custGeom>
            <a:avLst/>
            <a:gdLst/>
            <a:ahLst/>
            <a:cxnLst/>
            <a:rect l="l" t="t" r="r" b="b"/>
            <a:pathLst>
              <a:path w="844550" h="433070">
                <a:moveTo>
                  <a:pt x="422148" y="0"/>
                </a:moveTo>
                <a:lnTo>
                  <a:pt x="359760" y="2346"/>
                </a:lnTo>
                <a:lnTo>
                  <a:pt x="300216" y="9163"/>
                </a:lnTo>
                <a:lnTo>
                  <a:pt x="244169" y="20115"/>
                </a:lnTo>
                <a:lnTo>
                  <a:pt x="192272" y="34867"/>
                </a:lnTo>
                <a:lnTo>
                  <a:pt x="145177" y="53085"/>
                </a:lnTo>
                <a:lnTo>
                  <a:pt x="103536" y="74433"/>
                </a:lnTo>
                <a:lnTo>
                  <a:pt x="68004" y="98576"/>
                </a:lnTo>
                <a:lnTo>
                  <a:pt x="39231" y="125180"/>
                </a:lnTo>
                <a:lnTo>
                  <a:pt x="4576" y="184431"/>
                </a:lnTo>
                <a:lnTo>
                  <a:pt x="0" y="216408"/>
                </a:lnTo>
                <a:lnTo>
                  <a:pt x="4576" y="248384"/>
                </a:lnTo>
                <a:lnTo>
                  <a:pt x="39231" y="307635"/>
                </a:lnTo>
                <a:lnTo>
                  <a:pt x="68004" y="334239"/>
                </a:lnTo>
                <a:lnTo>
                  <a:pt x="103536" y="358382"/>
                </a:lnTo>
                <a:lnTo>
                  <a:pt x="145177" y="379730"/>
                </a:lnTo>
                <a:lnTo>
                  <a:pt x="192272" y="397948"/>
                </a:lnTo>
                <a:lnTo>
                  <a:pt x="244169" y="412700"/>
                </a:lnTo>
                <a:lnTo>
                  <a:pt x="300216" y="423652"/>
                </a:lnTo>
                <a:lnTo>
                  <a:pt x="359760" y="430469"/>
                </a:lnTo>
                <a:lnTo>
                  <a:pt x="422148" y="432815"/>
                </a:lnTo>
                <a:lnTo>
                  <a:pt x="484535" y="430469"/>
                </a:lnTo>
                <a:lnTo>
                  <a:pt x="544079" y="423652"/>
                </a:lnTo>
                <a:lnTo>
                  <a:pt x="600126" y="412700"/>
                </a:lnTo>
                <a:lnTo>
                  <a:pt x="652023" y="397948"/>
                </a:lnTo>
                <a:lnTo>
                  <a:pt x="699118" y="379730"/>
                </a:lnTo>
                <a:lnTo>
                  <a:pt x="740759" y="358382"/>
                </a:lnTo>
                <a:lnTo>
                  <a:pt x="776291" y="334239"/>
                </a:lnTo>
                <a:lnTo>
                  <a:pt x="805064" y="307635"/>
                </a:lnTo>
                <a:lnTo>
                  <a:pt x="839719" y="248384"/>
                </a:lnTo>
                <a:lnTo>
                  <a:pt x="844295" y="216408"/>
                </a:lnTo>
                <a:lnTo>
                  <a:pt x="839719" y="184431"/>
                </a:lnTo>
                <a:lnTo>
                  <a:pt x="805064" y="125180"/>
                </a:lnTo>
                <a:lnTo>
                  <a:pt x="776291" y="98576"/>
                </a:lnTo>
                <a:lnTo>
                  <a:pt x="740759" y="74433"/>
                </a:lnTo>
                <a:lnTo>
                  <a:pt x="699118" y="53085"/>
                </a:lnTo>
                <a:lnTo>
                  <a:pt x="652023" y="34867"/>
                </a:lnTo>
                <a:lnTo>
                  <a:pt x="600126" y="20115"/>
                </a:lnTo>
                <a:lnTo>
                  <a:pt x="544079" y="9163"/>
                </a:lnTo>
                <a:lnTo>
                  <a:pt x="484535" y="2346"/>
                </a:lnTo>
                <a:lnTo>
                  <a:pt x="422148" y="0"/>
                </a:lnTo>
                <a:close/>
              </a:path>
            </a:pathLst>
          </a:custGeom>
          <a:solidFill>
            <a:srgbClr val="99121E"/>
          </a:solidFill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6758243" y="2325313"/>
            <a:ext cx="89726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План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2470288" y="405903"/>
            <a:ext cx="561910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800" b="1" dirty="0">
                <a:solidFill>
                  <a:srgbClr val="C0504D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</a:rPr>
              <a:t>9. Уровень остаточных знаний обучающихся по </a:t>
            </a:r>
            <a:r>
              <a:rPr lang="ru-RU" sz="1800" b="1" dirty="0" smtClean="0">
                <a:solidFill>
                  <a:srgbClr val="C0504D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</a:rPr>
              <a:t>дисциплинам, </a:t>
            </a:r>
            <a:r>
              <a:rPr lang="ru-RU" sz="1800" b="1" dirty="0">
                <a:solidFill>
                  <a:srgbClr val="C0504D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</a:rPr>
              <a:t>%</a:t>
            </a:r>
          </a:p>
        </p:txBody>
      </p:sp>
      <p:pic>
        <p:nvPicPr>
          <p:cNvPr id="2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08847" y="91441"/>
            <a:ext cx="744231" cy="7704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1" name="Группа 20"/>
          <p:cNvGrpSpPr/>
          <p:nvPr/>
        </p:nvGrpSpPr>
        <p:grpSpPr>
          <a:xfrm>
            <a:off x="3271392" y="2606153"/>
            <a:ext cx="886948" cy="445262"/>
            <a:chOff x="5085225" y="2342753"/>
            <a:chExt cx="886948" cy="445262"/>
          </a:xfrm>
        </p:grpSpPr>
        <p:sp>
          <p:nvSpPr>
            <p:cNvPr id="23" name="object 44"/>
            <p:cNvSpPr/>
            <p:nvPr/>
          </p:nvSpPr>
          <p:spPr>
            <a:xfrm>
              <a:off x="5085225" y="2354945"/>
              <a:ext cx="844550" cy="433070"/>
            </a:xfrm>
            <a:custGeom>
              <a:avLst/>
              <a:gdLst/>
              <a:ahLst/>
              <a:cxnLst/>
              <a:rect l="l" t="t" r="r" b="b"/>
              <a:pathLst>
                <a:path w="844550" h="433070">
                  <a:moveTo>
                    <a:pt x="422148" y="0"/>
                  </a:moveTo>
                  <a:lnTo>
                    <a:pt x="359760" y="2346"/>
                  </a:lnTo>
                  <a:lnTo>
                    <a:pt x="300216" y="9163"/>
                  </a:lnTo>
                  <a:lnTo>
                    <a:pt x="244169" y="20115"/>
                  </a:lnTo>
                  <a:lnTo>
                    <a:pt x="192272" y="34867"/>
                  </a:lnTo>
                  <a:lnTo>
                    <a:pt x="145177" y="53085"/>
                  </a:lnTo>
                  <a:lnTo>
                    <a:pt x="103536" y="74433"/>
                  </a:lnTo>
                  <a:lnTo>
                    <a:pt x="68004" y="98576"/>
                  </a:lnTo>
                  <a:lnTo>
                    <a:pt x="39231" y="125180"/>
                  </a:lnTo>
                  <a:lnTo>
                    <a:pt x="4576" y="184431"/>
                  </a:lnTo>
                  <a:lnTo>
                    <a:pt x="0" y="216408"/>
                  </a:lnTo>
                  <a:lnTo>
                    <a:pt x="4576" y="248384"/>
                  </a:lnTo>
                  <a:lnTo>
                    <a:pt x="39231" y="307635"/>
                  </a:lnTo>
                  <a:lnTo>
                    <a:pt x="68004" y="334239"/>
                  </a:lnTo>
                  <a:lnTo>
                    <a:pt x="103536" y="358382"/>
                  </a:lnTo>
                  <a:lnTo>
                    <a:pt x="145177" y="379730"/>
                  </a:lnTo>
                  <a:lnTo>
                    <a:pt x="192272" y="397948"/>
                  </a:lnTo>
                  <a:lnTo>
                    <a:pt x="244169" y="412700"/>
                  </a:lnTo>
                  <a:lnTo>
                    <a:pt x="300216" y="423652"/>
                  </a:lnTo>
                  <a:lnTo>
                    <a:pt x="359760" y="430469"/>
                  </a:lnTo>
                  <a:lnTo>
                    <a:pt x="422148" y="432815"/>
                  </a:lnTo>
                  <a:lnTo>
                    <a:pt x="484535" y="430469"/>
                  </a:lnTo>
                  <a:lnTo>
                    <a:pt x="544079" y="423652"/>
                  </a:lnTo>
                  <a:lnTo>
                    <a:pt x="600126" y="412700"/>
                  </a:lnTo>
                  <a:lnTo>
                    <a:pt x="652023" y="397948"/>
                  </a:lnTo>
                  <a:lnTo>
                    <a:pt x="699118" y="379730"/>
                  </a:lnTo>
                  <a:lnTo>
                    <a:pt x="740759" y="358382"/>
                  </a:lnTo>
                  <a:lnTo>
                    <a:pt x="776291" y="334239"/>
                  </a:lnTo>
                  <a:lnTo>
                    <a:pt x="805064" y="307635"/>
                  </a:lnTo>
                  <a:lnTo>
                    <a:pt x="839719" y="248384"/>
                  </a:lnTo>
                  <a:lnTo>
                    <a:pt x="844295" y="216408"/>
                  </a:lnTo>
                  <a:lnTo>
                    <a:pt x="839719" y="184431"/>
                  </a:lnTo>
                  <a:lnTo>
                    <a:pt x="805064" y="125180"/>
                  </a:lnTo>
                  <a:lnTo>
                    <a:pt x="776291" y="98576"/>
                  </a:lnTo>
                  <a:lnTo>
                    <a:pt x="740759" y="74433"/>
                  </a:lnTo>
                  <a:lnTo>
                    <a:pt x="699118" y="53085"/>
                  </a:lnTo>
                  <a:lnTo>
                    <a:pt x="652023" y="34867"/>
                  </a:lnTo>
                  <a:lnTo>
                    <a:pt x="600126" y="20115"/>
                  </a:lnTo>
                  <a:lnTo>
                    <a:pt x="544079" y="9163"/>
                  </a:lnTo>
                  <a:lnTo>
                    <a:pt x="484535" y="2346"/>
                  </a:lnTo>
                  <a:lnTo>
                    <a:pt x="422148" y="0"/>
                  </a:lnTo>
                  <a:close/>
                </a:path>
              </a:pathLst>
            </a:custGeom>
            <a:solidFill>
              <a:srgbClr val="99121E"/>
            </a:solidFill>
          </p:spPr>
          <p:txBody>
            <a:bodyPr wrap="square" lIns="0" tIns="0" rIns="0" bIns="0" rtlCol="0"/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5242061" y="2342753"/>
              <a:ext cx="730112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2000" b="1" dirty="0" smtClean="0">
                  <a:solidFill>
                    <a:prstClr val="white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51</a:t>
              </a:r>
              <a:endParaRPr lang="ru-RU" sz="2000" b="1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pic>
        <p:nvPicPr>
          <p:cNvPr id="27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63054" y="94547"/>
            <a:ext cx="786467" cy="7568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="" xmlns:p14="http://schemas.microsoft.com/office/powerpoint/2010/main" val="282144310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Прямая соединительная линия 3"/>
          <p:cNvCxnSpPr/>
          <p:nvPr/>
        </p:nvCxnSpPr>
        <p:spPr>
          <a:xfrm flipH="1">
            <a:off x="898480" y="1199962"/>
            <a:ext cx="7344579" cy="145"/>
          </a:xfrm>
          <a:prstGeom prst="line">
            <a:avLst/>
          </a:prstGeom>
          <a:ln w="254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Прямоугольник 4"/>
          <p:cNvSpPr/>
          <p:nvPr/>
        </p:nvSpPr>
        <p:spPr>
          <a:xfrm>
            <a:off x="2264211" y="62305"/>
            <a:ext cx="6697638" cy="711887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endParaRPr lang="ru" sz="2400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/>
            </a:endParaRPr>
          </a:p>
        </p:txBody>
      </p:sp>
      <p:grpSp>
        <p:nvGrpSpPr>
          <p:cNvPr id="9" name="Группа 8"/>
          <p:cNvGrpSpPr/>
          <p:nvPr/>
        </p:nvGrpSpPr>
        <p:grpSpPr>
          <a:xfrm>
            <a:off x="6096" y="1"/>
            <a:ext cx="2194687" cy="667512"/>
            <a:chOff x="0" y="-12191"/>
            <a:chExt cx="2194687" cy="667512"/>
          </a:xfrm>
        </p:grpSpPr>
        <p:sp>
          <p:nvSpPr>
            <p:cNvPr id="6" name="object 12"/>
            <p:cNvSpPr/>
            <p:nvPr/>
          </p:nvSpPr>
          <p:spPr>
            <a:xfrm>
              <a:off x="0" y="-12191"/>
              <a:ext cx="2194687" cy="667512"/>
            </a:xfrm>
            <a:custGeom>
              <a:avLst/>
              <a:gdLst/>
              <a:ahLst/>
              <a:cxnLst/>
              <a:rect l="l" t="t" r="r" b="b"/>
              <a:pathLst>
                <a:path w="3599815" h="939165">
                  <a:moveTo>
                    <a:pt x="0" y="938783"/>
                  </a:moveTo>
                  <a:lnTo>
                    <a:pt x="3599688" y="938783"/>
                  </a:lnTo>
                  <a:lnTo>
                    <a:pt x="3599688" y="0"/>
                  </a:lnTo>
                  <a:lnTo>
                    <a:pt x="0" y="0"/>
                  </a:lnTo>
                  <a:lnTo>
                    <a:pt x="0" y="938783"/>
                  </a:lnTo>
                  <a:close/>
                </a:path>
              </a:pathLst>
            </a:custGeom>
            <a:solidFill>
              <a:srgbClr val="952A27"/>
            </a:solidFill>
          </p:spPr>
          <p:txBody>
            <a:bodyPr wrap="square" lIns="0" tIns="0" rIns="0" bIns="0" rtlCol="0"/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42672" y="116087"/>
              <a:ext cx="2152015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1100" b="1" dirty="0" smtClean="0">
                  <a:solidFill>
                    <a:prstClr val="white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ОБРАЗОВАТЕЛЬНАЯ ДЕЯТЕЛЬНОСТЬ</a:t>
              </a:r>
              <a:endParaRPr lang="ru-RU" sz="1100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13" name="object 7"/>
          <p:cNvSpPr/>
          <p:nvPr/>
        </p:nvSpPr>
        <p:spPr>
          <a:xfrm>
            <a:off x="3246134" y="1922323"/>
            <a:ext cx="990066" cy="2443380"/>
          </a:xfrm>
          <a:custGeom>
            <a:avLst/>
            <a:gdLst/>
            <a:ahLst/>
            <a:cxnLst/>
            <a:rect l="l" t="t" r="r" b="b"/>
            <a:pathLst>
              <a:path w="2197734" h="2405379">
                <a:moveTo>
                  <a:pt x="0" y="2404872"/>
                </a:moveTo>
                <a:lnTo>
                  <a:pt x="2197607" y="2404872"/>
                </a:lnTo>
                <a:lnTo>
                  <a:pt x="2197607" y="0"/>
                </a:lnTo>
                <a:lnTo>
                  <a:pt x="0" y="0"/>
                </a:lnTo>
                <a:lnTo>
                  <a:pt x="0" y="2404872"/>
                </a:lnTo>
                <a:close/>
              </a:path>
            </a:pathLst>
          </a:custGeom>
          <a:solidFill>
            <a:schemeClr val="accent1"/>
          </a:solidFill>
          <a:ln w="28575"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 wrap="square" lIns="0" tIns="0" rIns="0" bIns="0" rtlCol="0"/>
          <a:lstStyle/>
          <a:p>
            <a:pPr defTabSz="912905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sz="1800" kern="0" dirty="0" smtClean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421955" y="4494097"/>
            <a:ext cx="2277806" cy="338439"/>
          </a:xfrm>
          <a:prstGeom prst="rect">
            <a:avLst/>
          </a:prstGeom>
          <a:noFill/>
        </p:spPr>
        <p:txBody>
          <a:bodyPr wrap="square" lIns="91326" tIns="45663" rIns="91326" bIns="45663" rtlCol="0">
            <a:spAutoFit/>
          </a:bodyPr>
          <a:lstStyle/>
          <a:p>
            <a:pPr defTabSz="91326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kern="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2017                   2018</a:t>
            </a:r>
          </a:p>
        </p:txBody>
      </p:sp>
      <p:sp>
        <p:nvSpPr>
          <p:cNvPr id="18" name="object 7"/>
          <p:cNvSpPr/>
          <p:nvPr/>
        </p:nvSpPr>
        <p:spPr>
          <a:xfrm>
            <a:off x="4645152" y="1973766"/>
            <a:ext cx="1005840" cy="2413436"/>
          </a:xfrm>
          <a:custGeom>
            <a:avLst/>
            <a:gdLst/>
            <a:ahLst/>
            <a:cxnLst/>
            <a:rect l="l" t="t" r="r" b="b"/>
            <a:pathLst>
              <a:path w="2197734" h="2405379">
                <a:moveTo>
                  <a:pt x="0" y="2404872"/>
                </a:moveTo>
                <a:lnTo>
                  <a:pt x="2197607" y="2404872"/>
                </a:lnTo>
                <a:lnTo>
                  <a:pt x="2197607" y="0"/>
                </a:lnTo>
                <a:lnTo>
                  <a:pt x="0" y="0"/>
                </a:lnTo>
                <a:lnTo>
                  <a:pt x="0" y="2404872"/>
                </a:lnTo>
                <a:close/>
              </a:path>
            </a:pathLst>
          </a:custGeom>
          <a:solidFill>
            <a:schemeClr val="accent1"/>
          </a:solidFill>
          <a:ln w="28575"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 wrap="square" lIns="0" tIns="0" rIns="0" bIns="0" rtlCol="0"/>
          <a:lstStyle/>
          <a:p>
            <a:pPr defTabSz="912905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sz="1800" kern="0" dirty="0" smtClean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3376203" y="1965742"/>
            <a:ext cx="752227" cy="461550"/>
          </a:xfrm>
          <a:prstGeom prst="rect">
            <a:avLst/>
          </a:prstGeom>
          <a:noFill/>
        </p:spPr>
        <p:txBody>
          <a:bodyPr wrap="square" lIns="91326" tIns="45663" rIns="91326" bIns="45663" rtlCol="0">
            <a:spAutoFit/>
          </a:bodyPr>
          <a:lstStyle/>
          <a:p>
            <a:pPr defTabSz="91326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kern="0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137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4757657" y="1966565"/>
            <a:ext cx="755904" cy="461550"/>
          </a:xfrm>
          <a:prstGeom prst="rect">
            <a:avLst/>
          </a:prstGeom>
          <a:noFill/>
        </p:spPr>
        <p:txBody>
          <a:bodyPr wrap="square" lIns="91326" tIns="45663" rIns="91326" bIns="45663" rtlCol="0">
            <a:spAutoFit/>
          </a:bodyPr>
          <a:lstStyle/>
          <a:p>
            <a:pPr defTabSz="91326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kern="0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137</a:t>
            </a:r>
          </a:p>
        </p:txBody>
      </p:sp>
      <p:grpSp>
        <p:nvGrpSpPr>
          <p:cNvPr id="8" name="Группа 7"/>
          <p:cNvGrpSpPr/>
          <p:nvPr/>
        </p:nvGrpSpPr>
        <p:grpSpPr>
          <a:xfrm>
            <a:off x="4713616" y="1554147"/>
            <a:ext cx="844550" cy="445262"/>
            <a:chOff x="5062922" y="2342753"/>
            <a:chExt cx="844550" cy="445262"/>
          </a:xfrm>
        </p:grpSpPr>
        <p:sp>
          <p:nvSpPr>
            <p:cNvPr id="35" name="object 44"/>
            <p:cNvSpPr/>
            <p:nvPr/>
          </p:nvSpPr>
          <p:spPr>
            <a:xfrm>
              <a:off x="5062922" y="2354945"/>
              <a:ext cx="844550" cy="433070"/>
            </a:xfrm>
            <a:custGeom>
              <a:avLst/>
              <a:gdLst/>
              <a:ahLst/>
              <a:cxnLst/>
              <a:rect l="l" t="t" r="r" b="b"/>
              <a:pathLst>
                <a:path w="844550" h="433070">
                  <a:moveTo>
                    <a:pt x="422148" y="0"/>
                  </a:moveTo>
                  <a:lnTo>
                    <a:pt x="359760" y="2346"/>
                  </a:lnTo>
                  <a:lnTo>
                    <a:pt x="300216" y="9163"/>
                  </a:lnTo>
                  <a:lnTo>
                    <a:pt x="244169" y="20115"/>
                  </a:lnTo>
                  <a:lnTo>
                    <a:pt x="192272" y="34867"/>
                  </a:lnTo>
                  <a:lnTo>
                    <a:pt x="145177" y="53085"/>
                  </a:lnTo>
                  <a:lnTo>
                    <a:pt x="103536" y="74433"/>
                  </a:lnTo>
                  <a:lnTo>
                    <a:pt x="68004" y="98576"/>
                  </a:lnTo>
                  <a:lnTo>
                    <a:pt x="39231" y="125180"/>
                  </a:lnTo>
                  <a:lnTo>
                    <a:pt x="4576" y="184431"/>
                  </a:lnTo>
                  <a:lnTo>
                    <a:pt x="0" y="216408"/>
                  </a:lnTo>
                  <a:lnTo>
                    <a:pt x="4576" y="248384"/>
                  </a:lnTo>
                  <a:lnTo>
                    <a:pt x="39231" y="307635"/>
                  </a:lnTo>
                  <a:lnTo>
                    <a:pt x="68004" y="334239"/>
                  </a:lnTo>
                  <a:lnTo>
                    <a:pt x="103536" y="358382"/>
                  </a:lnTo>
                  <a:lnTo>
                    <a:pt x="145177" y="379730"/>
                  </a:lnTo>
                  <a:lnTo>
                    <a:pt x="192272" y="397948"/>
                  </a:lnTo>
                  <a:lnTo>
                    <a:pt x="244169" y="412700"/>
                  </a:lnTo>
                  <a:lnTo>
                    <a:pt x="300216" y="423652"/>
                  </a:lnTo>
                  <a:lnTo>
                    <a:pt x="359760" y="430469"/>
                  </a:lnTo>
                  <a:lnTo>
                    <a:pt x="422148" y="432815"/>
                  </a:lnTo>
                  <a:lnTo>
                    <a:pt x="484535" y="430469"/>
                  </a:lnTo>
                  <a:lnTo>
                    <a:pt x="544079" y="423652"/>
                  </a:lnTo>
                  <a:lnTo>
                    <a:pt x="600126" y="412700"/>
                  </a:lnTo>
                  <a:lnTo>
                    <a:pt x="652023" y="397948"/>
                  </a:lnTo>
                  <a:lnTo>
                    <a:pt x="699118" y="379730"/>
                  </a:lnTo>
                  <a:lnTo>
                    <a:pt x="740759" y="358382"/>
                  </a:lnTo>
                  <a:lnTo>
                    <a:pt x="776291" y="334239"/>
                  </a:lnTo>
                  <a:lnTo>
                    <a:pt x="805064" y="307635"/>
                  </a:lnTo>
                  <a:lnTo>
                    <a:pt x="839719" y="248384"/>
                  </a:lnTo>
                  <a:lnTo>
                    <a:pt x="844295" y="216408"/>
                  </a:lnTo>
                  <a:lnTo>
                    <a:pt x="839719" y="184431"/>
                  </a:lnTo>
                  <a:lnTo>
                    <a:pt x="805064" y="125180"/>
                  </a:lnTo>
                  <a:lnTo>
                    <a:pt x="776291" y="98576"/>
                  </a:lnTo>
                  <a:lnTo>
                    <a:pt x="740759" y="74433"/>
                  </a:lnTo>
                  <a:lnTo>
                    <a:pt x="699118" y="53085"/>
                  </a:lnTo>
                  <a:lnTo>
                    <a:pt x="652023" y="34867"/>
                  </a:lnTo>
                  <a:lnTo>
                    <a:pt x="600126" y="20115"/>
                  </a:lnTo>
                  <a:lnTo>
                    <a:pt x="544079" y="9163"/>
                  </a:lnTo>
                  <a:lnTo>
                    <a:pt x="484535" y="2346"/>
                  </a:lnTo>
                  <a:lnTo>
                    <a:pt x="422148" y="0"/>
                  </a:lnTo>
                  <a:close/>
                </a:path>
              </a:pathLst>
            </a:custGeom>
            <a:solidFill>
              <a:srgbClr val="99121E"/>
            </a:solidFill>
          </p:spPr>
          <p:txBody>
            <a:bodyPr wrap="square" lIns="0" tIns="0" rIns="0" bIns="0" rtlCol="0"/>
            <a:lstStyle/>
            <a:p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5137043" y="2342753"/>
              <a:ext cx="730112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endParaRPr lang="ru-RU" sz="2000" b="1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37" name="object 7"/>
          <p:cNvSpPr/>
          <p:nvPr/>
        </p:nvSpPr>
        <p:spPr>
          <a:xfrm>
            <a:off x="6825298" y="1728963"/>
            <a:ext cx="745934" cy="370798"/>
          </a:xfrm>
          <a:custGeom>
            <a:avLst/>
            <a:gdLst/>
            <a:ahLst/>
            <a:cxnLst/>
            <a:rect l="l" t="t" r="r" b="b"/>
            <a:pathLst>
              <a:path w="2197734" h="2405379">
                <a:moveTo>
                  <a:pt x="0" y="2404872"/>
                </a:moveTo>
                <a:lnTo>
                  <a:pt x="2197607" y="2404872"/>
                </a:lnTo>
                <a:lnTo>
                  <a:pt x="2197607" y="0"/>
                </a:lnTo>
                <a:lnTo>
                  <a:pt x="0" y="0"/>
                </a:lnTo>
                <a:lnTo>
                  <a:pt x="0" y="2404872"/>
                </a:lnTo>
                <a:close/>
              </a:path>
            </a:pathLst>
          </a:custGeom>
          <a:solidFill>
            <a:schemeClr val="accent1"/>
          </a:solidFill>
          <a:ln w="28575"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 wrap="square" lIns="0" tIns="0" rIns="0" bIns="0" rtlCol="0"/>
          <a:lstStyle/>
          <a:p>
            <a:pPr defTabSz="912905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sz="1800" kern="0" dirty="0" smtClean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6867970" y="1754595"/>
            <a:ext cx="66978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</a:t>
            </a:r>
            <a:r>
              <a:rPr lang="ru-RU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акт</a:t>
            </a:r>
            <a:endParaRPr lang="ru-RU" b="1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9" name="object 44"/>
          <p:cNvSpPr/>
          <p:nvPr/>
        </p:nvSpPr>
        <p:spPr>
          <a:xfrm>
            <a:off x="6798887" y="2270449"/>
            <a:ext cx="844550" cy="433070"/>
          </a:xfrm>
          <a:custGeom>
            <a:avLst/>
            <a:gdLst/>
            <a:ahLst/>
            <a:cxnLst/>
            <a:rect l="l" t="t" r="r" b="b"/>
            <a:pathLst>
              <a:path w="844550" h="433070">
                <a:moveTo>
                  <a:pt x="422148" y="0"/>
                </a:moveTo>
                <a:lnTo>
                  <a:pt x="359760" y="2346"/>
                </a:lnTo>
                <a:lnTo>
                  <a:pt x="300216" y="9163"/>
                </a:lnTo>
                <a:lnTo>
                  <a:pt x="244169" y="20115"/>
                </a:lnTo>
                <a:lnTo>
                  <a:pt x="192272" y="34867"/>
                </a:lnTo>
                <a:lnTo>
                  <a:pt x="145177" y="53085"/>
                </a:lnTo>
                <a:lnTo>
                  <a:pt x="103536" y="74433"/>
                </a:lnTo>
                <a:lnTo>
                  <a:pt x="68004" y="98576"/>
                </a:lnTo>
                <a:lnTo>
                  <a:pt x="39231" y="125180"/>
                </a:lnTo>
                <a:lnTo>
                  <a:pt x="4576" y="184431"/>
                </a:lnTo>
                <a:lnTo>
                  <a:pt x="0" y="216408"/>
                </a:lnTo>
                <a:lnTo>
                  <a:pt x="4576" y="248384"/>
                </a:lnTo>
                <a:lnTo>
                  <a:pt x="39231" y="307635"/>
                </a:lnTo>
                <a:lnTo>
                  <a:pt x="68004" y="334239"/>
                </a:lnTo>
                <a:lnTo>
                  <a:pt x="103536" y="358382"/>
                </a:lnTo>
                <a:lnTo>
                  <a:pt x="145177" y="379730"/>
                </a:lnTo>
                <a:lnTo>
                  <a:pt x="192272" y="397948"/>
                </a:lnTo>
                <a:lnTo>
                  <a:pt x="244169" y="412700"/>
                </a:lnTo>
                <a:lnTo>
                  <a:pt x="300216" y="423652"/>
                </a:lnTo>
                <a:lnTo>
                  <a:pt x="359760" y="430469"/>
                </a:lnTo>
                <a:lnTo>
                  <a:pt x="422148" y="432815"/>
                </a:lnTo>
                <a:lnTo>
                  <a:pt x="484535" y="430469"/>
                </a:lnTo>
                <a:lnTo>
                  <a:pt x="544079" y="423652"/>
                </a:lnTo>
                <a:lnTo>
                  <a:pt x="600126" y="412700"/>
                </a:lnTo>
                <a:lnTo>
                  <a:pt x="652023" y="397948"/>
                </a:lnTo>
                <a:lnTo>
                  <a:pt x="699118" y="379730"/>
                </a:lnTo>
                <a:lnTo>
                  <a:pt x="740759" y="358382"/>
                </a:lnTo>
                <a:lnTo>
                  <a:pt x="776291" y="334239"/>
                </a:lnTo>
                <a:lnTo>
                  <a:pt x="805064" y="307635"/>
                </a:lnTo>
                <a:lnTo>
                  <a:pt x="839719" y="248384"/>
                </a:lnTo>
                <a:lnTo>
                  <a:pt x="844295" y="216408"/>
                </a:lnTo>
                <a:lnTo>
                  <a:pt x="839719" y="184431"/>
                </a:lnTo>
                <a:lnTo>
                  <a:pt x="805064" y="125180"/>
                </a:lnTo>
                <a:lnTo>
                  <a:pt x="776291" y="98576"/>
                </a:lnTo>
                <a:lnTo>
                  <a:pt x="740759" y="74433"/>
                </a:lnTo>
                <a:lnTo>
                  <a:pt x="699118" y="53085"/>
                </a:lnTo>
                <a:lnTo>
                  <a:pt x="652023" y="34867"/>
                </a:lnTo>
                <a:lnTo>
                  <a:pt x="600126" y="20115"/>
                </a:lnTo>
                <a:lnTo>
                  <a:pt x="544079" y="9163"/>
                </a:lnTo>
                <a:lnTo>
                  <a:pt x="484535" y="2346"/>
                </a:lnTo>
                <a:lnTo>
                  <a:pt x="422148" y="0"/>
                </a:lnTo>
                <a:close/>
              </a:path>
            </a:pathLst>
          </a:custGeom>
          <a:solidFill>
            <a:srgbClr val="99121E"/>
          </a:solidFill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6758243" y="2325313"/>
            <a:ext cx="89726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План</a:t>
            </a:r>
          </a:p>
        </p:txBody>
      </p:sp>
      <p:pic>
        <p:nvPicPr>
          <p:cNvPr id="2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08847" y="91441"/>
            <a:ext cx="744231" cy="7704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2346971" y="344347"/>
            <a:ext cx="582167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800" b="1" dirty="0">
                <a:solidFill>
                  <a:srgbClr val="C0504D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</a:rPr>
              <a:t>10. Повышение квалификации работников ППС по </a:t>
            </a:r>
            <a:r>
              <a:rPr lang="ru-RU" sz="1800" b="1" dirty="0" err="1">
                <a:solidFill>
                  <a:srgbClr val="C0504D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</a:rPr>
              <a:t>профстандарту</a:t>
            </a:r>
            <a:r>
              <a:rPr lang="ru-RU" sz="1800" b="1" dirty="0">
                <a:solidFill>
                  <a:srgbClr val="C0504D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</a:rPr>
              <a:t>, чел. </a:t>
            </a:r>
          </a:p>
        </p:txBody>
      </p:sp>
      <p:pic>
        <p:nvPicPr>
          <p:cNvPr id="21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0213" y="88137"/>
            <a:ext cx="800639" cy="7705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3" name="Прямоугольник 22"/>
          <p:cNvSpPr/>
          <p:nvPr/>
        </p:nvSpPr>
        <p:spPr>
          <a:xfrm>
            <a:off x="4839628" y="1589050"/>
            <a:ext cx="65792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91326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800" b="1" kern="0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137</a:t>
            </a:r>
          </a:p>
        </p:txBody>
      </p:sp>
    </p:spTree>
    <p:extLst>
      <p:ext uri="{BB962C8B-B14F-4D97-AF65-F5344CB8AC3E}">
        <p14:creationId xmlns="" xmlns:p14="http://schemas.microsoft.com/office/powerpoint/2010/main" val="211484434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Прямая соединительная линия 3"/>
          <p:cNvCxnSpPr/>
          <p:nvPr/>
        </p:nvCxnSpPr>
        <p:spPr>
          <a:xfrm flipH="1">
            <a:off x="898480" y="1199962"/>
            <a:ext cx="7344579" cy="145"/>
          </a:xfrm>
          <a:prstGeom prst="line">
            <a:avLst/>
          </a:prstGeom>
          <a:ln w="254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Прямоугольник 4"/>
          <p:cNvSpPr/>
          <p:nvPr/>
        </p:nvSpPr>
        <p:spPr>
          <a:xfrm>
            <a:off x="2264211" y="62305"/>
            <a:ext cx="6697638" cy="711887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endParaRPr lang="ru" sz="2400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/>
            </a:endParaRPr>
          </a:p>
        </p:txBody>
      </p:sp>
      <p:grpSp>
        <p:nvGrpSpPr>
          <p:cNvPr id="9" name="Группа 8"/>
          <p:cNvGrpSpPr/>
          <p:nvPr/>
        </p:nvGrpSpPr>
        <p:grpSpPr>
          <a:xfrm>
            <a:off x="6096" y="1"/>
            <a:ext cx="2194687" cy="667512"/>
            <a:chOff x="0" y="-12191"/>
            <a:chExt cx="2194687" cy="667512"/>
          </a:xfrm>
        </p:grpSpPr>
        <p:sp>
          <p:nvSpPr>
            <p:cNvPr id="6" name="object 12"/>
            <p:cNvSpPr/>
            <p:nvPr/>
          </p:nvSpPr>
          <p:spPr>
            <a:xfrm>
              <a:off x="0" y="-12191"/>
              <a:ext cx="2194687" cy="667512"/>
            </a:xfrm>
            <a:custGeom>
              <a:avLst/>
              <a:gdLst/>
              <a:ahLst/>
              <a:cxnLst/>
              <a:rect l="l" t="t" r="r" b="b"/>
              <a:pathLst>
                <a:path w="3599815" h="939165">
                  <a:moveTo>
                    <a:pt x="0" y="938783"/>
                  </a:moveTo>
                  <a:lnTo>
                    <a:pt x="3599688" y="938783"/>
                  </a:lnTo>
                  <a:lnTo>
                    <a:pt x="3599688" y="0"/>
                  </a:lnTo>
                  <a:lnTo>
                    <a:pt x="0" y="0"/>
                  </a:lnTo>
                  <a:lnTo>
                    <a:pt x="0" y="938783"/>
                  </a:lnTo>
                  <a:close/>
                </a:path>
              </a:pathLst>
            </a:custGeom>
            <a:solidFill>
              <a:srgbClr val="952A27"/>
            </a:solidFill>
          </p:spPr>
          <p:txBody>
            <a:bodyPr wrap="square" lIns="0" tIns="0" rIns="0" bIns="0" rtlCol="0"/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42672" y="116087"/>
              <a:ext cx="2152015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1100" b="1" dirty="0" smtClean="0">
                  <a:solidFill>
                    <a:prstClr val="white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ОБРАЗОВАТЕЛЬНАЯ ДЕЯТЕЛЬНОСТЬ</a:t>
              </a:r>
              <a:endParaRPr lang="ru-RU" sz="1100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13" name="object 7"/>
          <p:cNvSpPr/>
          <p:nvPr/>
        </p:nvSpPr>
        <p:spPr>
          <a:xfrm>
            <a:off x="3240558" y="1957039"/>
            <a:ext cx="990066" cy="2424068"/>
          </a:xfrm>
          <a:custGeom>
            <a:avLst/>
            <a:gdLst/>
            <a:ahLst/>
            <a:cxnLst/>
            <a:rect l="l" t="t" r="r" b="b"/>
            <a:pathLst>
              <a:path w="2197734" h="2405379">
                <a:moveTo>
                  <a:pt x="0" y="2404872"/>
                </a:moveTo>
                <a:lnTo>
                  <a:pt x="2197607" y="2404872"/>
                </a:lnTo>
                <a:lnTo>
                  <a:pt x="2197607" y="0"/>
                </a:lnTo>
                <a:lnTo>
                  <a:pt x="0" y="0"/>
                </a:lnTo>
                <a:lnTo>
                  <a:pt x="0" y="2404872"/>
                </a:lnTo>
                <a:close/>
              </a:path>
            </a:pathLst>
          </a:custGeom>
          <a:solidFill>
            <a:schemeClr val="accent1"/>
          </a:solidFill>
          <a:ln w="28575"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 wrap="square" lIns="0" tIns="0" rIns="0" bIns="0" rtlCol="0"/>
          <a:lstStyle/>
          <a:p>
            <a:pPr defTabSz="912905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sz="1800" kern="0" dirty="0" smtClean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421955" y="4494097"/>
            <a:ext cx="2277806" cy="338439"/>
          </a:xfrm>
          <a:prstGeom prst="rect">
            <a:avLst/>
          </a:prstGeom>
          <a:noFill/>
        </p:spPr>
        <p:txBody>
          <a:bodyPr wrap="square" lIns="91326" tIns="45663" rIns="91326" bIns="45663" rtlCol="0">
            <a:spAutoFit/>
          </a:bodyPr>
          <a:lstStyle/>
          <a:p>
            <a:pPr defTabSz="91326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kern="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2017                   2018</a:t>
            </a:r>
          </a:p>
        </p:txBody>
      </p:sp>
      <p:sp>
        <p:nvSpPr>
          <p:cNvPr id="18" name="object 7"/>
          <p:cNvSpPr/>
          <p:nvPr/>
        </p:nvSpPr>
        <p:spPr>
          <a:xfrm>
            <a:off x="4650729" y="1984917"/>
            <a:ext cx="1005840" cy="2396710"/>
          </a:xfrm>
          <a:custGeom>
            <a:avLst/>
            <a:gdLst/>
            <a:ahLst/>
            <a:cxnLst/>
            <a:rect l="l" t="t" r="r" b="b"/>
            <a:pathLst>
              <a:path w="2197734" h="2405379">
                <a:moveTo>
                  <a:pt x="0" y="2404872"/>
                </a:moveTo>
                <a:lnTo>
                  <a:pt x="2197607" y="2404872"/>
                </a:lnTo>
                <a:lnTo>
                  <a:pt x="2197607" y="0"/>
                </a:lnTo>
                <a:lnTo>
                  <a:pt x="0" y="0"/>
                </a:lnTo>
                <a:lnTo>
                  <a:pt x="0" y="2404872"/>
                </a:lnTo>
                <a:close/>
              </a:path>
            </a:pathLst>
          </a:custGeom>
          <a:solidFill>
            <a:schemeClr val="accent1"/>
          </a:solidFill>
          <a:ln w="28575"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 wrap="square" lIns="0" tIns="0" rIns="0" bIns="0" rtlCol="0"/>
          <a:lstStyle/>
          <a:p>
            <a:pPr defTabSz="912905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sz="1800" kern="0" dirty="0" smtClean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3386437" y="2012040"/>
            <a:ext cx="752227" cy="461550"/>
          </a:xfrm>
          <a:prstGeom prst="rect">
            <a:avLst/>
          </a:prstGeom>
          <a:noFill/>
        </p:spPr>
        <p:txBody>
          <a:bodyPr wrap="square" lIns="91326" tIns="45663" rIns="91326" bIns="45663" rtlCol="0">
            <a:spAutoFit/>
          </a:bodyPr>
          <a:lstStyle/>
          <a:p>
            <a:pPr defTabSz="91326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kern="0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138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4767077" y="2057400"/>
            <a:ext cx="791089" cy="461550"/>
          </a:xfrm>
          <a:prstGeom prst="rect">
            <a:avLst/>
          </a:prstGeom>
          <a:noFill/>
        </p:spPr>
        <p:txBody>
          <a:bodyPr wrap="square" lIns="91326" tIns="45663" rIns="91326" bIns="45663" rtlCol="0">
            <a:spAutoFit/>
          </a:bodyPr>
          <a:lstStyle/>
          <a:p>
            <a:pPr defTabSz="91326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kern="0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138</a:t>
            </a:r>
          </a:p>
        </p:txBody>
      </p:sp>
      <p:grpSp>
        <p:nvGrpSpPr>
          <p:cNvPr id="8" name="Группа 7"/>
          <p:cNvGrpSpPr/>
          <p:nvPr/>
        </p:nvGrpSpPr>
        <p:grpSpPr>
          <a:xfrm>
            <a:off x="4695328" y="1566339"/>
            <a:ext cx="844550" cy="445262"/>
            <a:chOff x="5062922" y="2342753"/>
            <a:chExt cx="844550" cy="445262"/>
          </a:xfrm>
        </p:grpSpPr>
        <p:sp>
          <p:nvSpPr>
            <p:cNvPr id="35" name="object 44"/>
            <p:cNvSpPr/>
            <p:nvPr/>
          </p:nvSpPr>
          <p:spPr>
            <a:xfrm>
              <a:off x="5062922" y="2354945"/>
              <a:ext cx="844550" cy="433070"/>
            </a:xfrm>
            <a:custGeom>
              <a:avLst/>
              <a:gdLst/>
              <a:ahLst/>
              <a:cxnLst/>
              <a:rect l="l" t="t" r="r" b="b"/>
              <a:pathLst>
                <a:path w="844550" h="433070">
                  <a:moveTo>
                    <a:pt x="422148" y="0"/>
                  </a:moveTo>
                  <a:lnTo>
                    <a:pt x="359760" y="2346"/>
                  </a:lnTo>
                  <a:lnTo>
                    <a:pt x="300216" y="9163"/>
                  </a:lnTo>
                  <a:lnTo>
                    <a:pt x="244169" y="20115"/>
                  </a:lnTo>
                  <a:lnTo>
                    <a:pt x="192272" y="34867"/>
                  </a:lnTo>
                  <a:lnTo>
                    <a:pt x="145177" y="53085"/>
                  </a:lnTo>
                  <a:lnTo>
                    <a:pt x="103536" y="74433"/>
                  </a:lnTo>
                  <a:lnTo>
                    <a:pt x="68004" y="98576"/>
                  </a:lnTo>
                  <a:lnTo>
                    <a:pt x="39231" y="125180"/>
                  </a:lnTo>
                  <a:lnTo>
                    <a:pt x="4576" y="184431"/>
                  </a:lnTo>
                  <a:lnTo>
                    <a:pt x="0" y="216408"/>
                  </a:lnTo>
                  <a:lnTo>
                    <a:pt x="4576" y="248384"/>
                  </a:lnTo>
                  <a:lnTo>
                    <a:pt x="39231" y="307635"/>
                  </a:lnTo>
                  <a:lnTo>
                    <a:pt x="68004" y="334239"/>
                  </a:lnTo>
                  <a:lnTo>
                    <a:pt x="103536" y="358382"/>
                  </a:lnTo>
                  <a:lnTo>
                    <a:pt x="145177" y="379730"/>
                  </a:lnTo>
                  <a:lnTo>
                    <a:pt x="192272" y="397948"/>
                  </a:lnTo>
                  <a:lnTo>
                    <a:pt x="244169" y="412700"/>
                  </a:lnTo>
                  <a:lnTo>
                    <a:pt x="300216" y="423652"/>
                  </a:lnTo>
                  <a:lnTo>
                    <a:pt x="359760" y="430469"/>
                  </a:lnTo>
                  <a:lnTo>
                    <a:pt x="422148" y="432815"/>
                  </a:lnTo>
                  <a:lnTo>
                    <a:pt x="484535" y="430469"/>
                  </a:lnTo>
                  <a:lnTo>
                    <a:pt x="544079" y="423652"/>
                  </a:lnTo>
                  <a:lnTo>
                    <a:pt x="600126" y="412700"/>
                  </a:lnTo>
                  <a:lnTo>
                    <a:pt x="652023" y="397948"/>
                  </a:lnTo>
                  <a:lnTo>
                    <a:pt x="699118" y="379730"/>
                  </a:lnTo>
                  <a:lnTo>
                    <a:pt x="740759" y="358382"/>
                  </a:lnTo>
                  <a:lnTo>
                    <a:pt x="776291" y="334239"/>
                  </a:lnTo>
                  <a:lnTo>
                    <a:pt x="805064" y="307635"/>
                  </a:lnTo>
                  <a:lnTo>
                    <a:pt x="839719" y="248384"/>
                  </a:lnTo>
                  <a:lnTo>
                    <a:pt x="844295" y="216408"/>
                  </a:lnTo>
                  <a:lnTo>
                    <a:pt x="839719" y="184431"/>
                  </a:lnTo>
                  <a:lnTo>
                    <a:pt x="805064" y="125180"/>
                  </a:lnTo>
                  <a:lnTo>
                    <a:pt x="776291" y="98576"/>
                  </a:lnTo>
                  <a:lnTo>
                    <a:pt x="740759" y="74433"/>
                  </a:lnTo>
                  <a:lnTo>
                    <a:pt x="699118" y="53085"/>
                  </a:lnTo>
                  <a:lnTo>
                    <a:pt x="652023" y="34867"/>
                  </a:lnTo>
                  <a:lnTo>
                    <a:pt x="600126" y="20115"/>
                  </a:lnTo>
                  <a:lnTo>
                    <a:pt x="544079" y="9163"/>
                  </a:lnTo>
                  <a:lnTo>
                    <a:pt x="484535" y="2346"/>
                  </a:lnTo>
                  <a:lnTo>
                    <a:pt x="422148" y="0"/>
                  </a:lnTo>
                  <a:close/>
                </a:path>
              </a:pathLst>
            </a:custGeom>
            <a:solidFill>
              <a:srgbClr val="99121E"/>
            </a:solidFill>
          </p:spPr>
          <p:txBody>
            <a:bodyPr wrap="square" lIns="0" tIns="0" rIns="0" bIns="0" rtlCol="0"/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5150610" y="2342753"/>
              <a:ext cx="730112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2000" b="1" dirty="0" smtClean="0">
                  <a:solidFill>
                    <a:prstClr val="white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307</a:t>
              </a:r>
              <a:endParaRPr lang="ru-RU" sz="2000" b="1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37" name="object 7"/>
          <p:cNvSpPr/>
          <p:nvPr/>
        </p:nvSpPr>
        <p:spPr>
          <a:xfrm>
            <a:off x="6825298" y="1728963"/>
            <a:ext cx="745934" cy="370798"/>
          </a:xfrm>
          <a:custGeom>
            <a:avLst/>
            <a:gdLst/>
            <a:ahLst/>
            <a:cxnLst/>
            <a:rect l="l" t="t" r="r" b="b"/>
            <a:pathLst>
              <a:path w="2197734" h="2405379">
                <a:moveTo>
                  <a:pt x="0" y="2404872"/>
                </a:moveTo>
                <a:lnTo>
                  <a:pt x="2197607" y="2404872"/>
                </a:lnTo>
                <a:lnTo>
                  <a:pt x="2197607" y="0"/>
                </a:lnTo>
                <a:lnTo>
                  <a:pt x="0" y="0"/>
                </a:lnTo>
                <a:lnTo>
                  <a:pt x="0" y="2404872"/>
                </a:lnTo>
                <a:close/>
              </a:path>
            </a:pathLst>
          </a:custGeom>
          <a:solidFill>
            <a:schemeClr val="accent1"/>
          </a:solidFill>
          <a:ln w="28575"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 wrap="square" lIns="0" tIns="0" rIns="0" bIns="0" rtlCol="0"/>
          <a:lstStyle/>
          <a:p>
            <a:pPr defTabSz="912905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sz="1800" kern="0" dirty="0" smtClean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6867970" y="1754595"/>
            <a:ext cx="66978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</a:t>
            </a:r>
            <a:r>
              <a:rPr lang="ru-RU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акт</a:t>
            </a:r>
            <a:endParaRPr lang="ru-RU" b="1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9" name="object 44"/>
          <p:cNvSpPr/>
          <p:nvPr/>
        </p:nvSpPr>
        <p:spPr>
          <a:xfrm>
            <a:off x="6798887" y="2270449"/>
            <a:ext cx="844550" cy="433070"/>
          </a:xfrm>
          <a:custGeom>
            <a:avLst/>
            <a:gdLst/>
            <a:ahLst/>
            <a:cxnLst/>
            <a:rect l="l" t="t" r="r" b="b"/>
            <a:pathLst>
              <a:path w="844550" h="433070">
                <a:moveTo>
                  <a:pt x="422148" y="0"/>
                </a:moveTo>
                <a:lnTo>
                  <a:pt x="359760" y="2346"/>
                </a:lnTo>
                <a:lnTo>
                  <a:pt x="300216" y="9163"/>
                </a:lnTo>
                <a:lnTo>
                  <a:pt x="244169" y="20115"/>
                </a:lnTo>
                <a:lnTo>
                  <a:pt x="192272" y="34867"/>
                </a:lnTo>
                <a:lnTo>
                  <a:pt x="145177" y="53085"/>
                </a:lnTo>
                <a:lnTo>
                  <a:pt x="103536" y="74433"/>
                </a:lnTo>
                <a:lnTo>
                  <a:pt x="68004" y="98576"/>
                </a:lnTo>
                <a:lnTo>
                  <a:pt x="39231" y="125180"/>
                </a:lnTo>
                <a:lnTo>
                  <a:pt x="4576" y="184431"/>
                </a:lnTo>
                <a:lnTo>
                  <a:pt x="0" y="216408"/>
                </a:lnTo>
                <a:lnTo>
                  <a:pt x="4576" y="248384"/>
                </a:lnTo>
                <a:lnTo>
                  <a:pt x="39231" y="307635"/>
                </a:lnTo>
                <a:lnTo>
                  <a:pt x="68004" y="334239"/>
                </a:lnTo>
                <a:lnTo>
                  <a:pt x="103536" y="358382"/>
                </a:lnTo>
                <a:lnTo>
                  <a:pt x="145177" y="379730"/>
                </a:lnTo>
                <a:lnTo>
                  <a:pt x="192272" y="397948"/>
                </a:lnTo>
                <a:lnTo>
                  <a:pt x="244169" y="412700"/>
                </a:lnTo>
                <a:lnTo>
                  <a:pt x="300216" y="423652"/>
                </a:lnTo>
                <a:lnTo>
                  <a:pt x="359760" y="430469"/>
                </a:lnTo>
                <a:lnTo>
                  <a:pt x="422148" y="432815"/>
                </a:lnTo>
                <a:lnTo>
                  <a:pt x="484535" y="430469"/>
                </a:lnTo>
                <a:lnTo>
                  <a:pt x="544079" y="423652"/>
                </a:lnTo>
                <a:lnTo>
                  <a:pt x="600126" y="412700"/>
                </a:lnTo>
                <a:lnTo>
                  <a:pt x="652023" y="397948"/>
                </a:lnTo>
                <a:lnTo>
                  <a:pt x="699118" y="379730"/>
                </a:lnTo>
                <a:lnTo>
                  <a:pt x="740759" y="358382"/>
                </a:lnTo>
                <a:lnTo>
                  <a:pt x="776291" y="334239"/>
                </a:lnTo>
                <a:lnTo>
                  <a:pt x="805064" y="307635"/>
                </a:lnTo>
                <a:lnTo>
                  <a:pt x="839719" y="248384"/>
                </a:lnTo>
                <a:lnTo>
                  <a:pt x="844295" y="216408"/>
                </a:lnTo>
                <a:lnTo>
                  <a:pt x="839719" y="184431"/>
                </a:lnTo>
                <a:lnTo>
                  <a:pt x="805064" y="125180"/>
                </a:lnTo>
                <a:lnTo>
                  <a:pt x="776291" y="98576"/>
                </a:lnTo>
                <a:lnTo>
                  <a:pt x="740759" y="74433"/>
                </a:lnTo>
                <a:lnTo>
                  <a:pt x="699118" y="53085"/>
                </a:lnTo>
                <a:lnTo>
                  <a:pt x="652023" y="34867"/>
                </a:lnTo>
                <a:lnTo>
                  <a:pt x="600126" y="20115"/>
                </a:lnTo>
                <a:lnTo>
                  <a:pt x="544079" y="9163"/>
                </a:lnTo>
                <a:lnTo>
                  <a:pt x="484535" y="2346"/>
                </a:lnTo>
                <a:lnTo>
                  <a:pt x="422148" y="0"/>
                </a:lnTo>
                <a:close/>
              </a:path>
            </a:pathLst>
          </a:custGeom>
          <a:solidFill>
            <a:srgbClr val="99121E"/>
          </a:solidFill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6758243" y="2325313"/>
            <a:ext cx="89726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План</a:t>
            </a:r>
          </a:p>
        </p:txBody>
      </p:sp>
      <p:pic>
        <p:nvPicPr>
          <p:cNvPr id="2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08847" y="91441"/>
            <a:ext cx="744231" cy="7704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2356818" y="420546"/>
            <a:ext cx="511078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800" b="1" dirty="0">
                <a:solidFill>
                  <a:srgbClr val="C0504D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</a:rPr>
              <a:t>11. Повышение квалификации работников по ИКТ, чел. на конец учебного года</a:t>
            </a:r>
          </a:p>
        </p:txBody>
      </p:sp>
      <p:pic>
        <p:nvPicPr>
          <p:cNvPr id="21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57478" y="64703"/>
            <a:ext cx="836014" cy="8045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="" xmlns:p14="http://schemas.microsoft.com/office/powerpoint/2010/main" val="211484434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Прямая соединительная линия 3"/>
          <p:cNvCxnSpPr/>
          <p:nvPr/>
        </p:nvCxnSpPr>
        <p:spPr>
          <a:xfrm flipH="1">
            <a:off x="709504" y="1199962"/>
            <a:ext cx="7344579" cy="145"/>
          </a:xfrm>
          <a:prstGeom prst="line">
            <a:avLst/>
          </a:prstGeom>
          <a:ln w="254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Прямоугольник 4"/>
          <p:cNvSpPr/>
          <p:nvPr/>
        </p:nvSpPr>
        <p:spPr>
          <a:xfrm>
            <a:off x="2328673" y="348484"/>
            <a:ext cx="5510783" cy="71628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defTabSz="914059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ru" sz="1800" b="1" dirty="0" smtClean="0">
                <a:solidFill>
                  <a:srgbClr val="C0504D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</a:rPr>
              <a:t>1. Значение средней з/п ППС по отношению </a:t>
            </a:r>
          </a:p>
          <a:p>
            <a:pPr defTabSz="914059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ru" sz="1800" b="1" dirty="0" smtClean="0">
                <a:solidFill>
                  <a:srgbClr val="C0504D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</a:rPr>
              <a:t>к средней з/п по региону, %</a:t>
            </a:r>
            <a:endParaRPr lang="ru" sz="1800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/>
            </a:endParaRPr>
          </a:p>
        </p:txBody>
      </p:sp>
      <p:sp>
        <p:nvSpPr>
          <p:cNvPr id="6" name="object 12"/>
          <p:cNvSpPr/>
          <p:nvPr/>
        </p:nvSpPr>
        <p:spPr>
          <a:xfrm>
            <a:off x="0" y="-12191"/>
            <a:ext cx="2194687" cy="667512"/>
          </a:xfrm>
          <a:custGeom>
            <a:avLst/>
            <a:gdLst/>
            <a:ahLst/>
            <a:cxnLst/>
            <a:rect l="l" t="t" r="r" b="b"/>
            <a:pathLst>
              <a:path w="3599815" h="939165">
                <a:moveTo>
                  <a:pt x="0" y="938783"/>
                </a:moveTo>
                <a:lnTo>
                  <a:pt x="3599688" y="938783"/>
                </a:lnTo>
                <a:lnTo>
                  <a:pt x="3599688" y="0"/>
                </a:lnTo>
                <a:lnTo>
                  <a:pt x="0" y="0"/>
                </a:lnTo>
                <a:lnTo>
                  <a:pt x="0" y="938783"/>
                </a:lnTo>
                <a:close/>
              </a:path>
            </a:pathLst>
          </a:custGeom>
          <a:solidFill>
            <a:srgbClr val="952A27"/>
          </a:solidFill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2671" y="-42672"/>
            <a:ext cx="2152015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ФИНАНСОВО-ЭКОНОМИЧЕСКАЯ ДЕЯТЕЛЬНОСТЬ</a:t>
            </a:r>
          </a:p>
        </p:txBody>
      </p:sp>
      <p:sp>
        <p:nvSpPr>
          <p:cNvPr id="12" name="object 6"/>
          <p:cNvSpPr/>
          <p:nvPr/>
        </p:nvSpPr>
        <p:spPr>
          <a:xfrm>
            <a:off x="2222565" y="2723127"/>
            <a:ext cx="926272" cy="1804268"/>
          </a:xfrm>
          <a:custGeom>
            <a:avLst/>
            <a:gdLst/>
            <a:ahLst/>
            <a:cxnLst/>
            <a:rect l="l" t="t" r="r" b="b"/>
            <a:pathLst>
              <a:path w="2197735" h="1972310">
                <a:moveTo>
                  <a:pt x="0" y="1972056"/>
                </a:moveTo>
                <a:lnTo>
                  <a:pt x="2197607" y="1972056"/>
                </a:lnTo>
                <a:lnTo>
                  <a:pt x="2197607" y="0"/>
                </a:lnTo>
                <a:lnTo>
                  <a:pt x="0" y="0"/>
                </a:lnTo>
                <a:lnTo>
                  <a:pt x="0" y="1972056"/>
                </a:lnTo>
                <a:close/>
              </a:path>
            </a:pathLst>
          </a:custGeom>
          <a:solidFill>
            <a:schemeClr val="accent1"/>
          </a:solidFill>
          <a:ln w="28575"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 wrap="square" lIns="0" tIns="0" rIns="0" bIns="0" rtlCol="0"/>
          <a:lstStyle/>
          <a:p>
            <a:pPr algn="ctr"/>
            <a:r>
              <a:rPr lang="ru-RU" sz="1800" b="1" kern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171,89</a:t>
            </a:r>
            <a:endParaRPr lang="ru-RU" sz="1800" dirty="0"/>
          </a:p>
        </p:txBody>
      </p:sp>
      <p:sp>
        <p:nvSpPr>
          <p:cNvPr id="13" name="object 7"/>
          <p:cNvSpPr/>
          <p:nvPr/>
        </p:nvSpPr>
        <p:spPr>
          <a:xfrm>
            <a:off x="3900400" y="2168913"/>
            <a:ext cx="987551" cy="2361621"/>
          </a:xfrm>
          <a:custGeom>
            <a:avLst/>
            <a:gdLst/>
            <a:ahLst/>
            <a:cxnLst/>
            <a:rect l="l" t="t" r="r" b="b"/>
            <a:pathLst>
              <a:path w="2197734" h="2405379">
                <a:moveTo>
                  <a:pt x="0" y="2404872"/>
                </a:moveTo>
                <a:lnTo>
                  <a:pt x="2197607" y="2404872"/>
                </a:lnTo>
                <a:lnTo>
                  <a:pt x="2197607" y="0"/>
                </a:lnTo>
                <a:lnTo>
                  <a:pt x="0" y="0"/>
                </a:lnTo>
                <a:lnTo>
                  <a:pt x="0" y="2404872"/>
                </a:lnTo>
                <a:close/>
              </a:path>
            </a:pathLst>
          </a:custGeom>
          <a:solidFill>
            <a:schemeClr val="accent1"/>
          </a:solidFill>
          <a:ln w="28575"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 wrap="square" lIns="0" tIns="0" rIns="0" bIns="0" rtlCol="0"/>
          <a:lstStyle/>
          <a:p>
            <a:pPr defTabSz="91326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 sz="1800" b="1" kern="0" dirty="0" smtClean="0"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defTabSz="91326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 sz="1800" b="1" kern="0" dirty="0" smtClean="0"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507554" y="4689965"/>
            <a:ext cx="4255195" cy="338439"/>
          </a:xfrm>
          <a:prstGeom prst="rect">
            <a:avLst/>
          </a:prstGeom>
          <a:noFill/>
        </p:spPr>
        <p:txBody>
          <a:bodyPr wrap="square" lIns="91326" tIns="45663" rIns="91326" bIns="45663" rtlCol="0">
            <a:spAutoFit/>
          </a:bodyPr>
          <a:lstStyle/>
          <a:p>
            <a:pPr defTabSz="91326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kern="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2016                       2017                       2018</a:t>
            </a:r>
          </a:p>
        </p:txBody>
      </p:sp>
      <p:sp>
        <p:nvSpPr>
          <p:cNvPr id="18" name="object 7"/>
          <p:cNvSpPr/>
          <p:nvPr/>
        </p:nvSpPr>
        <p:spPr>
          <a:xfrm>
            <a:off x="5543363" y="1632315"/>
            <a:ext cx="987534" cy="2887587"/>
          </a:xfrm>
          <a:custGeom>
            <a:avLst/>
            <a:gdLst/>
            <a:ahLst/>
            <a:cxnLst/>
            <a:rect l="l" t="t" r="r" b="b"/>
            <a:pathLst>
              <a:path w="2197734" h="2405379">
                <a:moveTo>
                  <a:pt x="0" y="2404872"/>
                </a:moveTo>
                <a:lnTo>
                  <a:pt x="2197607" y="2404872"/>
                </a:lnTo>
                <a:lnTo>
                  <a:pt x="2197607" y="0"/>
                </a:lnTo>
                <a:lnTo>
                  <a:pt x="0" y="0"/>
                </a:lnTo>
                <a:lnTo>
                  <a:pt x="0" y="2404872"/>
                </a:lnTo>
                <a:close/>
              </a:path>
            </a:pathLst>
          </a:custGeom>
          <a:solidFill>
            <a:schemeClr val="accent1"/>
          </a:solidFill>
          <a:ln w="28575"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 wrap="square" lIns="0" tIns="0" rIns="0" bIns="0" rtlCol="0"/>
          <a:lstStyle/>
          <a:p>
            <a:pPr defTabSz="912905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sz="1800" kern="0" dirty="0" smtClean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5562609" y="1633848"/>
            <a:ext cx="1127743" cy="399994"/>
          </a:xfrm>
          <a:prstGeom prst="rect">
            <a:avLst/>
          </a:prstGeom>
          <a:noFill/>
        </p:spPr>
        <p:txBody>
          <a:bodyPr wrap="square" lIns="91326" tIns="45663" rIns="91326" bIns="45663" rtlCol="0">
            <a:spAutoFit/>
          </a:bodyPr>
          <a:lstStyle/>
          <a:p>
            <a:pPr defTabSz="91326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kern="0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223,6</a:t>
            </a:r>
          </a:p>
        </p:txBody>
      </p:sp>
      <p:grpSp>
        <p:nvGrpSpPr>
          <p:cNvPr id="8" name="Группа 7"/>
          <p:cNvGrpSpPr/>
          <p:nvPr/>
        </p:nvGrpSpPr>
        <p:grpSpPr>
          <a:xfrm>
            <a:off x="5631053" y="2195324"/>
            <a:ext cx="844550" cy="433070"/>
            <a:chOff x="5075114" y="2184257"/>
            <a:chExt cx="844550" cy="433070"/>
          </a:xfrm>
        </p:grpSpPr>
        <p:sp>
          <p:nvSpPr>
            <p:cNvPr id="35" name="object 44"/>
            <p:cNvSpPr/>
            <p:nvPr/>
          </p:nvSpPr>
          <p:spPr>
            <a:xfrm>
              <a:off x="5075114" y="2184257"/>
              <a:ext cx="844550" cy="433070"/>
            </a:xfrm>
            <a:custGeom>
              <a:avLst/>
              <a:gdLst/>
              <a:ahLst/>
              <a:cxnLst/>
              <a:rect l="l" t="t" r="r" b="b"/>
              <a:pathLst>
                <a:path w="844550" h="433070">
                  <a:moveTo>
                    <a:pt x="422148" y="0"/>
                  </a:moveTo>
                  <a:lnTo>
                    <a:pt x="359760" y="2346"/>
                  </a:lnTo>
                  <a:lnTo>
                    <a:pt x="300216" y="9163"/>
                  </a:lnTo>
                  <a:lnTo>
                    <a:pt x="244169" y="20115"/>
                  </a:lnTo>
                  <a:lnTo>
                    <a:pt x="192272" y="34867"/>
                  </a:lnTo>
                  <a:lnTo>
                    <a:pt x="145177" y="53085"/>
                  </a:lnTo>
                  <a:lnTo>
                    <a:pt x="103536" y="74433"/>
                  </a:lnTo>
                  <a:lnTo>
                    <a:pt x="68004" y="98576"/>
                  </a:lnTo>
                  <a:lnTo>
                    <a:pt x="39231" y="125180"/>
                  </a:lnTo>
                  <a:lnTo>
                    <a:pt x="4576" y="184431"/>
                  </a:lnTo>
                  <a:lnTo>
                    <a:pt x="0" y="216408"/>
                  </a:lnTo>
                  <a:lnTo>
                    <a:pt x="4576" y="248384"/>
                  </a:lnTo>
                  <a:lnTo>
                    <a:pt x="39231" y="307635"/>
                  </a:lnTo>
                  <a:lnTo>
                    <a:pt x="68004" y="334239"/>
                  </a:lnTo>
                  <a:lnTo>
                    <a:pt x="103536" y="358382"/>
                  </a:lnTo>
                  <a:lnTo>
                    <a:pt x="145177" y="379730"/>
                  </a:lnTo>
                  <a:lnTo>
                    <a:pt x="192272" y="397948"/>
                  </a:lnTo>
                  <a:lnTo>
                    <a:pt x="244169" y="412700"/>
                  </a:lnTo>
                  <a:lnTo>
                    <a:pt x="300216" y="423652"/>
                  </a:lnTo>
                  <a:lnTo>
                    <a:pt x="359760" y="430469"/>
                  </a:lnTo>
                  <a:lnTo>
                    <a:pt x="422148" y="432815"/>
                  </a:lnTo>
                  <a:lnTo>
                    <a:pt x="484535" y="430469"/>
                  </a:lnTo>
                  <a:lnTo>
                    <a:pt x="544079" y="423652"/>
                  </a:lnTo>
                  <a:lnTo>
                    <a:pt x="600126" y="412700"/>
                  </a:lnTo>
                  <a:lnTo>
                    <a:pt x="652023" y="397948"/>
                  </a:lnTo>
                  <a:lnTo>
                    <a:pt x="699118" y="379730"/>
                  </a:lnTo>
                  <a:lnTo>
                    <a:pt x="740759" y="358382"/>
                  </a:lnTo>
                  <a:lnTo>
                    <a:pt x="776291" y="334239"/>
                  </a:lnTo>
                  <a:lnTo>
                    <a:pt x="805064" y="307635"/>
                  </a:lnTo>
                  <a:lnTo>
                    <a:pt x="839719" y="248384"/>
                  </a:lnTo>
                  <a:lnTo>
                    <a:pt x="844295" y="216408"/>
                  </a:lnTo>
                  <a:lnTo>
                    <a:pt x="839719" y="184431"/>
                  </a:lnTo>
                  <a:lnTo>
                    <a:pt x="805064" y="125180"/>
                  </a:lnTo>
                  <a:lnTo>
                    <a:pt x="776291" y="98576"/>
                  </a:lnTo>
                  <a:lnTo>
                    <a:pt x="740759" y="74433"/>
                  </a:lnTo>
                  <a:lnTo>
                    <a:pt x="699118" y="53085"/>
                  </a:lnTo>
                  <a:lnTo>
                    <a:pt x="652023" y="34867"/>
                  </a:lnTo>
                  <a:lnTo>
                    <a:pt x="600126" y="20115"/>
                  </a:lnTo>
                  <a:lnTo>
                    <a:pt x="544079" y="9163"/>
                  </a:lnTo>
                  <a:lnTo>
                    <a:pt x="484535" y="2346"/>
                  </a:lnTo>
                  <a:lnTo>
                    <a:pt x="422148" y="0"/>
                  </a:lnTo>
                  <a:close/>
                </a:path>
              </a:pathLst>
            </a:custGeom>
            <a:solidFill>
              <a:srgbClr val="99121E"/>
            </a:solidFill>
          </p:spPr>
          <p:txBody>
            <a:bodyPr wrap="square" lIns="0" tIns="0" rIns="0" bIns="0" rtlCol="0"/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5186494" y="2184257"/>
              <a:ext cx="707136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2000" b="1" dirty="0" smtClean="0">
                  <a:solidFill>
                    <a:prstClr val="white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200</a:t>
              </a:r>
              <a:endParaRPr lang="ru-RU" sz="2000" b="1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pic>
        <p:nvPicPr>
          <p:cNvPr id="27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23540" y="128279"/>
            <a:ext cx="769952" cy="740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7" name="object 7"/>
          <p:cNvSpPr/>
          <p:nvPr/>
        </p:nvSpPr>
        <p:spPr>
          <a:xfrm>
            <a:off x="7654354" y="1728963"/>
            <a:ext cx="745934" cy="370798"/>
          </a:xfrm>
          <a:custGeom>
            <a:avLst/>
            <a:gdLst/>
            <a:ahLst/>
            <a:cxnLst/>
            <a:rect l="l" t="t" r="r" b="b"/>
            <a:pathLst>
              <a:path w="2197734" h="2405379">
                <a:moveTo>
                  <a:pt x="0" y="2404872"/>
                </a:moveTo>
                <a:lnTo>
                  <a:pt x="2197607" y="2404872"/>
                </a:lnTo>
                <a:lnTo>
                  <a:pt x="2197607" y="0"/>
                </a:lnTo>
                <a:lnTo>
                  <a:pt x="0" y="0"/>
                </a:lnTo>
                <a:lnTo>
                  <a:pt x="0" y="2404872"/>
                </a:lnTo>
                <a:close/>
              </a:path>
            </a:pathLst>
          </a:custGeom>
          <a:solidFill>
            <a:schemeClr val="accent1"/>
          </a:solidFill>
          <a:ln w="28575"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 wrap="square" lIns="0" tIns="0" rIns="0" bIns="0" rtlCol="0"/>
          <a:lstStyle/>
          <a:p>
            <a:pPr defTabSz="912905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sz="1800" kern="0" dirty="0" smtClean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7697026" y="1754595"/>
            <a:ext cx="66978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</a:t>
            </a:r>
            <a:r>
              <a:rPr lang="ru-RU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акт</a:t>
            </a:r>
            <a:endParaRPr lang="ru-RU" b="1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9" name="object 44"/>
          <p:cNvSpPr/>
          <p:nvPr/>
        </p:nvSpPr>
        <p:spPr>
          <a:xfrm>
            <a:off x="7627943" y="2270449"/>
            <a:ext cx="844550" cy="433070"/>
          </a:xfrm>
          <a:custGeom>
            <a:avLst/>
            <a:gdLst/>
            <a:ahLst/>
            <a:cxnLst/>
            <a:rect l="l" t="t" r="r" b="b"/>
            <a:pathLst>
              <a:path w="844550" h="433070">
                <a:moveTo>
                  <a:pt x="422148" y="0"/>
                </a:moveTo>
                <a:lnTo>
                  <a:pt x="359760" y="2346"/>
                </a:lnTo>
                <a:lnTo>
                  <a:pt x="300216" y="9163"/>
                </a:lnTo>
                <a:lnTo>
                  <a:pt x="244169" y="20115"/>
                </a:lnTo>
                <a:lnTo>
                  <a:pt x="192272" y="34867"/>
                </a:lnTo>
                <a:lnTo>
                  <a:pt x="145177" y="53085"/>
                </a:lnTo>
                <a:lnTo>
                  <a:pt x="103536" y="74433"/>
                </a:lnTo>
                <a:lnTo>
                  <a:pt x="68004" y="98576"/>
                </a:lnTo>
                <a:lnTo>
                  <a:pt x="39231" y="125180"/>
                </a:lnTo>
                <a:lnTo>
                  <a:pt x="4576" y="184431"/>
                </a:lnTo>
                <a:lnTo>
                  <a:pt x="0" y="216408"/>
                </a:lnTo>
                <a:lnTo>
                  <a:pt x="4576" y="248384"/>
                </a:lnTo>
                <a:lnTo>
                  <a:pt x="39231" y="307635"/>
                </a:lnTo>
                <a:lnTo>
                  <a:pt x="68004" y="334239"/>
                </a:lnTo>
                <a:lnTo>
                  <a:pt x="103536" y="358382"/>
                </a:lnTo>
                <a:lnTo>
                  <a:pt x="145177" y="379730"/>
                </a:lnTo>
                <a:lnTo>
                  <a:pt x="192272" y="397948"/>
                </a:lnTo>
                <a:lnTo>
                  <a:pt x="244169" y="412700"/>
                </a:lnTo>
                <a:lnTo>
                  <a:pt x="300216" y="423652"/>
                </a:lnTo>
                <a:lnTo>
                  <a:pt x="359760" y="430469"/>
                </a:lnTo>
                <a:lnTo>
                  <a:pt x="422148" y="432815"/>
                </a:lnTo>
                <a:lnTo>
                  <a:pt x="484535" y="430469"/>
                </a:lnTo>
                <a:lnTo>
                  <a:pt x="544079" y="423652"/>
                </a:lnTo>
                <a:lnTo>
                  <a:pt x="600126" y="412700"/>
                </a:lnTo>
                <a:lnTo>
                  <a:pt x="652023" y="397948"/>
                </a:lnTo>
                <a:lnTo>
                  <a:pt x="699118" y="379730"/>
                </a:lnTo>
                <a:lnTo>
                  <a:pt x="740759" y="358382"/>
                </a:lnTo>
                <a:lnTo>
                  <a:pt x="776291" y="334239"/>
                </a:lnTo>
                <a:lnTo>
                  <a:pt x="805064" y="307635"/>
                </a:lnTo>
                <a:lnTo>
                  <a:pt x="839719" y="248384"/>
                </a:lnTo>
                <a:lnTo>
                  <a:pt x="844295" y="216408"/>
                </a:lnTo>
                <a:lnTo>
                  <a:pt x="839719" y="184431"/>
                </a:lnTo>
                <a:lnTo>
                  <a:pt x="805064" y="125180"/>
                </a:lnTo>
                <a:lnTo>
                  <a:pt x="776291" y="98576"/>
                </a:lnTo>
                <a:lnTo>
                  <a:pt x="740759" y="74433"/>
                </a:lnTo>
                <a:lnTo>
                  <a:pt x="699118" y="53085"/>
                </a:lnTo>
                <a:lnTo>
                  <a:pt x="652023" y="34867"/>
                </a:lnTo>
                <a:lnTo>
                  <a:pt x="600126" y="20115"/>
                </a:lnTo>
                <a:lnTo>
                  <a:pt x="544079" y="9163"/>
                </a:lnTo>
                <a:lnTo>
                  <a:pt x="484535" y="2346"/>
                </a:lnTo>
                <a:lnTo>
                  <a:pt x="422148" y="0"/>
                </a:lnTo>
                <a:close/>
              </a:path>
            </a:pathLst>
          </a:custGeom>
          <a:solidFill>
            <a:srgbClr val="99121E"/>
          </a:solidFill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7587299" y="2325313"/>
            <a:ext cx="89726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План</a:t>
            </a:r>
          </a:p>
        </p:txBody>
      </p:sp>
      <p:sp>
        <p:nvSpPr>
          <p:cNvPr id="19" name="object 44"/>
          <p:cNvSpPr/>
          <p:nvPr/>
        </p:nvSpPr>
        <p:spPr>
          <a:xfrm>
            <a:off x="3954652" y="2509417"/>
            <a:ext cx="844550" cy="433070"/>
          </a:xfrm>
          <a:custGeom>
            <a:avLst/>
            <a:gdLst/>
            <a:ahLst/>
            <a:cxnLst/>
            <a:rect l="l" t="t" r="r" b="b"/>
            <a:pathLst>
              <a:path w="844550" h="433070">
                <a:moveTo>
                  <a:pt x="422148" y="0"/>
                </a:moveTo>
                <a:lnTo>
                  <a:pt x="359760" y="2346"/>
                </a:lnTo>
                <a:lnTo>
                  <a:pt x="300216" y="9163"/>
                </a:lnTo>
                <a:lnTo>
                  <a:pt x="244169" y="20115"/>
                </a:lnTo>
                <a:lnTo>
                  <a:pt x="192272" y="34867"/>
                </a:lnTo>
                <a:lnTo>
                  <a:pt x="145177" y="53085"/>
                </a:lnTo>
                <a:lnTo>
                  <a:pt x="103536" y="74433"/>
                </a:lnTo>
                <a:lnTo>
                  <a:pt x="68004" y="98576"/>
                </a:lnTo>
                <a:lnTo>
                  <a:pt x="39231" y="125180"/>
                </a:lnTo>
                <a:lnTo>
                  <a:pt x="4576" y="184431"/>
                </a:lnTo>
                <a:lnTo>
                  <a:pt x="0" y="216408"/>
                </a:lnTo>
                <a:lnTo>
                  <a:pt x="4576" y="248384"/>
                </a:lnTo>
                <a:lnTo>
                  <a:pt x="39231" y="307635"/>
                </a:lnTo>
                <a:lnTo>
                  <a:pt x="68004" y="334239"/>
                </a:lnTo>
                <a:lnTo>
                  <a:pt x="103536" y="358382"/>
                </a:lnTo>
                <a:lnTo>
                  <a:pt x="145177" y="379730"/>
                </a:lnTo>
                <a:lnTo>
                  <a:pt x="192272" y="397948"/>
                </a:lnTo>
                <a:lnTo>
                  <a:pt x="244169" y="412700"/>
                </a:lnTo>
                <a:lnTo>
                  <a:pt x="300216" y="423652"/>
                </a:lnTo>
                <a:lnTo>
                  <a:pt x="359760" y="430469"/>
                </a:lnTo>
                <a:lnTo>
                  <a:pt x="422148" y="432815"/>
                </a:lnTo>
                <a:lnTo>
                  <a:pt x="484535" y="430469"/>
                </a:lnTo>
                <a:lnTo>
                  <a:pt x="544079" y="423652"/>
                </a:lnTo>
                <a:lnTo>
                  <a:pt x="600126" y="412700"/>
                </a:lnTo>
                <a:lnTo>
                  <a:pt x="652023" y="397948"/>
                </a:lnTo>
                <a:lnTo>
                  <a:pt x="699118" y="379730"/>
                </a:lnTo>
                <a:lnTo>
                  <a:pt x="740759" y="358382"/>
                </a:lnTo>
                <a:lnTo>
                  <a:pt x="776291" y="334239"/>
                </a:lnTo>
                <a:lnTo>
                  <a:pt x="805064" y="307635"/>
                </a:lnTo>
                <a:lnTo>
                  <a:pt x="839719" y="248384"/>
                </a:lnTo>
                <a:lnTo>
                  <a:pt x="844295" y="216408"/>
                </a:lnTo>
                <a:lnTo>
                  <a:pt x="839719" y="184431"/>
                </a:lnTo>
                <a:lnTo>
                  <a:pt x="805064" y="125180"/>
                </a:lnTo>
                <a:lnTo>
                  <a:pt x="776291" y="98576"/>
                </a:lnTo>
                <a:lnTo>
                  <a:pt x="740759" y="74433"/>
                </a:lnTo>
                <a:lnTo>
                  <a:pt x="699118" y="53085"/>
                </a:lnTo>
                <a:lnTo>
                  <a:pt x="652023" y="34867"/>
                </a:lnTo>
                <a:lnTo>
                  <a:pt x="600126" y="20115"/>
                </a:lnTo>
                <a:lnTo>
                  <a:pt x="544079" y="9163"/>
                </a:lnTo>
                <a:lnTo>
                  <a:pt x="484535" y="2346"/>
                </a:lnTo>
                <a:lnTo>
                  <a:pt x="422148" y="0"/>
                </a:lnTo>
                <a:close/>
              </a:path>
            </a:pathLst>
          </a:custGeom>
          <a:solidFill>
            <a:srgbClr val="99121E"/>
          </a:solidFill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4070195" y="2497872"/>
            <a:ext cx="73040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180</a:t>
            </a:r>
            <a:endParaRPr lang="ru-RU" sz="2000" b="1" dirty="0"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object 44"/>
          <p:cNvSpPr/>
          <p:nvPr/>
        </p:nvSpPr>
        <p:spPr>
          <a:xfrm>
            <a:off x="2228073" y="3007504"/>
            <a:ext cx="844550" cy="433070"/>
          </a:xfrm>
          <a:custGeom>
            <a:avLst/>
            <a:gdLst/>
            <a:ahLst/>
            <a:cxnLst/>
            <a:rect l="l" t="t" r="r" b="b"/>
            <a:pathLst>
              <a:path w="844550" h="433070">
                <a:moveTo>
                  <a:pt x="422148" y="0"/>
                </a:moveTo>
                <a:lnTo>
                  <a:pt x="359760" y="2346"/>
                </a:lnTo>
                <a:lnTo>
                  <a:pt x="300216" y="9163"/>
                </a:lnTo>
                <a:lnTo>
                  <a:pt x="244169" y="20115"/>
                </a:lnTo>
                <a:lnTo>
                  <a:pt x="192272" y="34867"/>
                </a:lnTo>
                <a:lnTo>
                  <a:pt x="145177" y="53085"/>
                </a:lnTo>
                <a:lnTo>
                  <a:pt x="103536" y="74433"/>
                </a:lnTo>
                <a:lnTo>
                  <a:pt x="68004" y="98576"/>
                </a:lnTo>
                <a:lnTo>
                  <a:pt x="39231" y="125180"/>
                </a:lnTo>
                <a:lnTo>
                  <a:pt x="4576" y="184431"/>
                </a:lnTo>
                <a:lnTo>
                  <a:pt x="0" y="216408"/>
                </a:lnTo>
                <a:lnTo>
                  <a:pt x="4576" y="248384"/>
                </a:lnTo>
                <a:lnTo>
                  <a:pt x="39231" y="307635"/>
                </a:lnTo>
                <a:lnTo>
                  <a:pt x="68004" y="334239"/>
                </a:lnTo>
                <a:lnTo>
                  <a:pt x="103536" y="358382"/>
                </a:lnTo>
                <a:lnTo>
                  <a:pt x="145177" y="379730"/>
                </a:lnTo>
                <a:lnTo>
                  <a:pt x="192272" y="397948"/>
                </a:lnTo>
                <a:lnTo>
                  <a:pt x="244169" y="412700"/>
                </a:lnTo>
                <a:lnTo>
                  <a:pt x="300216" y="423652"/>
                </a:lnTo>
                <a:lnTo>
                  <a:pt x="359760" y="430469"/>
                </a:lnTo>
                <a:lnTo>
                  <a:pt x="422148" y="432815"/>
                </a:lnTo>
                <a:lnTo>
                  <a:pt x="484535" y="430469"/>
                </a:lnTo>
                <a:lnTo>
                  <a:pt x="544079" y="423652"/>
                </a:lnTo>
                <a:lnTo>
                  <a:pt x="600126" y="412700"/>
                </a:lnTo>
                <a:lnTo>
                  <a:pt x="652023" y="397948"/>
                </a:lnTo>
                <a:lnTo>
                  <a:pt x="699118" y="379730"/>
                </a:lnTo>
                <a:lnTo>
                  <a:pt x="740759" y="358382"/>
                </a:lnTo>
                <a:lnTo>
                  <a:pt x="776291" y="334239"/>
                </a:lnTo>
                <a:lnTo>
                  <a:pt x="805064" y="307635"/>
                </a:lnTo>
                <a:lnTo>
                  <a:pt x="839719" y="248384"/>
                </a:lnTo>
                <a:lnTo>
                  <a:pt x="844295" y="216408"/>
                </a:lnTo>
                <a:lnTo>
                  <a:pt x="839719" y="184431"/>
                </a:lnTo>
                <a:lnTo>
                  <a:pt x="805064" y="125180"/>
                </a:lnTo>
                <a:lnTo>
                  <a:pt x="776291" y="98576"/>
                </a:lnTo>
                <a:lnTo>
                  <a:pt x="740759" y="74433"/>
                </a:lnTo>
                <a:lnTo>
                  <a:pt x="699118" y="53085"/>
                </a:lnTo>
                <a:lnTo>
                  <a:pt x="652023" y="34867"/>
                </a:lnTo>
                <a:lnTo>
                  <a:pt x="600126" y="20115"/>
                </a:lnTo>
                <a:lnTo>
                  <a:pt x="544079" y="9163"/>
                </a:lnTo>
                <a:lnTo>
                  <a:pt x="484535" y="2346"/>
                </a:lnTo>
                <a:lnTo>
                  <a:pt x="422148" y="0"/>
                </a:lnTo>
                <a:close/>
              </a:path>
            </a:pathLst>
          </a:custGeom>
          <a:solidFill>
            <a:srgbClr val="99121E"/>
          </a:solidFill>
        </p:spPr>
        <p:txBody>
          <a:bodyPr wrap="square" lIns="0" tIns="0" rIns="0" bIns="0" rtlCol="0"/>
          <a:lstStyle/>
          <a:p>
            <a:endParaRPr dirty="0">
              <a:solidFill>
                <a:prstClr val="black"/>
              </a:solidFill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3953108" y="2085278"/>
            <a:ext cx="98688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kern="0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209,7</a:t>
            </a:r>
            <a:endParaRPr lang="ru-RU" sz="2000" dirty="0"/>
          </a:p>
        </p:txBody>
      </p:sp>
      <p:sp>
        <p:nvSpPr>
          <p:cNvPr id="25" name="TextBox 24"/>
          <p:cNvSpPr txBox="1"/>
          <p:nvPr/>
        </p:nvSpPr>
        <p:spPr>
          <a:xfrm>
            <a:off x="2347331" y="3021980"/>
            <a:ext cx="64119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150</a:t>
            </a:r>
          </a:p>
        </p:txBody>
      </p:sp>
    </p:spTree>
    <p:extLst>
      <p:ext uri="{BB962C8B-B14F-4D97-AF65-F5344CB8AC3E}">
        <p14:creationId xmlns="" xmlns:p14="http://schemas.microsoft.com/office/powerpoint/2010/main" val="401442127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Прямая соединительная линия 3"/>
          <p:cNvCxnSpPr/>
          <p:nvPr/>
        </p:nvCxnSpPr>
        <p:spPr>
          <a:xfrm flipH="1">
            <a:off x="709504" y="1199962"/>
            <a:ext cx="7344579" cy="145"/>
          </a:xfrm>
          <a:prstGeom prst="line">
            <a:avLst/>
          </a:prstGeom>
          <a:ln w="254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Прямоугольник 4"/>
          <p:cNvSpPr/>
          <p:nvPr/>
        </p:nvSpPr>
        <p:spPr>
          <a:xfrm>
            <a:off x="2328673" y="348484"/>
            <a:ext cx="5510783" cy="71628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defTabSz="914059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ru" sz="1800" b="1" dirty="0" smtClean="0">
                <a:solidFill>
                  <a:srgbClr val="C0504D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</a:rPr>
              <a:t>2. Значение средней з/п НПР по отношению </a:t>
            </a:r>
          </a:p>
          <a:p>
            <a:pPr defTabSz="914059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ru" sz="1800" b="1" dirty="0" smtClean="0">
                <a:solidFill>
                  <a:srgbClr val="C0504D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</a:rPr>
              <a:t>к средней з/п по региону, %</a:t>
            </a:r>
            <a:endParaRPr lang="ru" sz="1800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/>
            </a:endParaRPr>
          </a:p>
        </p:txBody>
      </p:sp>
      <p:sp>
        <p:nvSpPr>
          <p:cNvPr id="6" name="object 12"/>
          <p:cNvSpPr/>
          <p:nvPr/>
        </p:nvSpPr>
        <p:spPr>
          <a:xfrm>
            <a:off x="0" y="-12191"/>
            <a:ext cx="2194687" cy="667512"/>
          </a:xfrm>
          <a:custGeom>
            <a:avLst/>
            <a:gdLst/>
            <a:ahLst/>
            <a:cxnLst/>
            <a:rect l="l" t="t" r="r" b="b"/>
            <a:pathLst>
              <a:path w="3599815" h="939165">
                <a:moveTo>
                  <a:pt x="0" y="938783"/>
                </a:moveTo>
                <a:lnTo>
                  <a:pt x="3599688" y="938783"/>
                </a:lnTo>
                <a:lnTo>
                  <a:pt x="3599688" y="0"/>
                </a:lnTo>
                <a:lnTo>
                  <a:pt x="0" y="0"/>
                </a:lnTo>
                <a:lnTo>
                  <a:pt x="0" y="938783"/>
                </a:lnTo>
                <a:close/>
              </a:path>
            </a:pathLst>
          </a:custGeom>
          <a:solidFill>
            <a:srgbClr val="952A27"/>
          </a:solidFill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2671" y="-42672"/>
            <a:ext cx="2152015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ФИНАНСОВО-ЭКОНОМИЧЕСКАЯ ДЕЯТЕЛЬНОСТЬ</a:t>
            </a:r>
          </a:p>
        </p:txBody>
      </p:sp>
      <p:sp>
        <p:nvSpPr>
          <p:cNvPr id="12" name="object 6"/>
          <p:cNvSpPr/>
          <p:nvPr/>
        </p:nvSpPr>
        <p:spPr>
          <a:xfrm>
            <a:off x="2194688" y="2834640"/>
            <a:ext cx="926272" cy="1735442"/>
          </a:xfrm>
          <a:custGeom>
            <a:avLst/>
            <a:gdLst/>
            <a:ahLst/>
            <a:cxnLst/>
            <a:rect l="l" t="t" r="r" b="b"/>
            <a:pathLst>
              <a:path w="2197735" h="1972310">
                <a:moveTo>
                  <a:pt x="0" y="1972056"/>
                </a:moveTo>
                <a:lnTo>
                  <a:pt x="2197607" y="1972056"/>
                </a:lnTo>
                <a:lnTo>
                  <a:pt x="2197607" y="0"/>
                </a:lnTo>
                <a:lnTo>
                  <a:pt x="0" y="0"/>
                </a:lnTo>
                <a:lnTo>
                  <a:pt x="0" y="1972056"/>
                </a:lnTo>
                <a:close/>
              </a:path>
            </a:pathLst>
          </a:custGeom>
          <a:solidFill>
            <a:schemeClr val="accent1"/>
          </a:solidFill>
          <a:ln w="28575"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 wrap="square" lIns="0" tIns="0" rIns="0" bIns="0" rtlCol="0"/>
          <a:lstStyle/>
          <a:p>
            <a:pPr defTabSz="912905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sz="1800" kern="0" dirty="0" smtClean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3" name="object 7"/>
          <p:cNvSpPr/>
          <p:nvPr/>
        </p:nvSpPr>
        <p:spPr>
          <a:xfrm>
            <a:off x="3889248" y="1770561"/>
            <a:ext cx="987551" cy="2765549"/>
          </a:xfrm>
          <a:custGeom>
            <a:avLst/>
            <a:gdLst/>
            <a:ahLst/>
            <a:cxnLst/>
            <a:rect l="l" t="t" r="r" b="b"/>
            <a:pathLst>
              <a:path w="2197734" h="2405379">
                <a:moveTo>
                  <a:pt x="0" y="2404872"/>
                </a:moveTo>
                <a:lnTo>
                  <a:pt x="2197607" y="2404872"/>
                </a:lnTo>
                <a:lnTo>
                  <a:pt x="2197607" y="0"/>
                </a:lnTo>
                <a:lnTo>
                  <a:pt x="0" y="0"/>
                </a:lnTo>
                <a:lnTo>
                  <a:pt x="0" y="2404872"/>
                </a:lnTo>
                <a:close/>
              </a:path>
            </a:pathLst>
          </a:custGeom>
          <a:solidFill>
            <a:schemeClr val="accent1"/>
          </a:solidFill>
          <a:ln w="28575"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 wrap="square" lIns="0" tIns="0" rIns="0" bIns="0" rtlCol="0"/>
          <a:lstStyle/>
          <a:p>
            <a:pPr defTabSz="912905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sz="1800" kern="0" dirty="0" smtClean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507554" y="4689965"/>
            <a:ext cx="4255195" cy="338439"/>
          </a:xfrm>
          <a:prstGeom prst="rect">
            <a:avLst/>
          </a:prstGeom>
          <a:noFill/>
        </p:spPr>
        <p:txBody>
          <a:bodyPr wrap="square" lIns="91326" tIns="45663" rIns="91326" bIns="45663" rtlCol="0">
            <a:spAutoFit/>
          </a:bodyPr>
          <a:lstStyle/>
          <a:p>
            <a:pPr defTabSz="91326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kern="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2016                       2017                       2018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225797" y="2738728"/>
            <a:ext cx="1048562" cy="461550"/>
          </a:xfrm>
          <a:prstGeom prst="rect">
            <a:avLst/>
          </a:prstGeom>
          <a:noFill/>
        </p:spPr>
        <p:txBody>
          <a:bodyPr wrap="square" lIns="91326" tIns="45663" rIns="91326" bIns="45663" rtlCol="0">
            <a:spAutoFit/>
          </a:bodyPr>
          <a:lstStyle/>
          <a:p>
            <a:pPr defTabSz="91326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kern="0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171,9</a:t>
            </a:r>
          </a:p>
        </p:txBody>
      </p:sp>
      <p:sp>
        <p:nvSpPr>
          <p:cNvPr id="18" name="object 7"/>
          <p:cNvSpPr/>
          <p:nvPr/>
        </p:nvSpPr>
        <p:spPr>
          <a:xfrm>
            <a:off x="5565666" y="1682496"/>
            <a:ext cx="987534" cy="2887587"/>
          </a:xfrm>
          <a:custGeom>
            <a:avLst/>
            <a:gdLst/>
            <a:ahLst/>
            <a:cxnLst/>
            <a:rect l="l" t="t" r="r" b="b"/>
            <a:pathLst>
              <a:path w="2197734" h="2405379">
                <a:moveTo>
                  <a:pt x="0" y="2404872"/>
                </a:moveTo>
                <a:lnTo>
                  <a:pt x="2197607" y="2404872"/>
                </a:lnTo>
                <a:lnTo>
                  <a:pt x="2197607" y="0"/>
                </a:lnTo>
                <a:lnTo>
                  <a:pt x="0" y="0"/>
                </a:lnTo>
                <a:lnTo>
                  <a:pt x="0" y="2404872"/>
                </a:lnTo>
                <a:close/>
              </a:path>
            </a:pathLst>
          </a:custGeom>
          <a:solidFill>
            <a:schemeClr val="accent1"/>
          </a:solidFill>
          <a:ln w="28575"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 wrap="square" lIns="0" tIns="0" rIns="0" bIns="0" rtlCol="0"/>
          <a:lstStyle/>
          <a:p>
            <a:pPr defTabSz="912905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sz="1800" kern="0" dirty="0" smtClean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4019995" y="1733774"/>
            <a:ext cx="924401" cy="461550"/>
          </a:xfrm>
          <a:prstGeom prst="rect">
            <a:avLst/>
          </a:prstGeom>
          <a:noFill/>
        </p:spPr>
        <p:txBody>
          <a:bodyPr wrap="square" lIns="91326" tIns="45663" rIns="91326" bIns="45663" rtlCol="0">
            <a:spAutoFit/>
          </a:bodyPr>
          <a:lstStyle/>
          <a:p>
            <a:pPr defTabSz="91326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kern="0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209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5562609" y="1633848"/>
            <a:ext cx="1127743" cy="461550"/>
          </a:xfrm>
          <a:prstGeom prst="rect">
            <a:avLst/>
          </a:prstGeom>
          <a:noFill/>
        </p:spPr>
        <p:txBody>
          <a:bodyPr wrap="square" lIns="91326" tIns="45663" rIns="91326" bIns="45663" rtlCol="0">
            <a:spAutoFit/>
          </a:bodyPr>
          <a:lstStyle/>
          <a:p>
            <a:pPr defTabSz="91326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kern="0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210,4</a:t>
            </a:r>
          </a:p>
        </p:txBody>
      </p:sp>
      <p:grpSp>
        <p:nvGrpSpPr>
          <p:cNvPr id="2" name="Группа 1"/>
          <p:cNvGrpSpPr/>
          <p:nvPr/>
        </p:nvGrpSpPr>
        <p:grpSpPr>
          <a:xfrm>
            <a:off x="2239833" y="3156595"/>
            <a:ext cx="844550" cy="433070"/>
            <a:chOff x="2597150" y="2895472"/>
            <a:chExt cx="844550" cy="433070"/>
          </a:xfrm>
        </p:grpSpPr>
        <p:sp>
          <p:nvSpPr>
            <p:cNvPr id="28" name="object 44"/>
            <p:cNvSpPr/>
            <p:nvPr/>
          </p:nvSpPr>
          <p:spPr>
            <a:xfrm>
              <a:off x="2597150" y="2895472"/>
              <a:ext cx="844550" cy="433070"/>
            </a:xfrm>
            <a:custGeom>
              <a:avLst/>
              <a:gdLst/>
              <a:ahLst/>
              <a:cxnLst/>
              <a:rect l="l" t="t" r="r" b="b"/>
              <a:pathLst>
                <a:path w="844550" h="433070">
                  <a:moveTo>
                    <a:pt x="422148" y="0"/>
                  </a:moveTo>
                  <a:lnTo>
                    <a:pt x="359760" y="2346"/>
                  </a:lnTo>
                  <a:lnTo>
                    <a:pt x="300216" y="9163"/>
                  </a:lnTo>
                  <a:lnTo>
                    <a:pt x="244169" y="20115"/>
                  </a:lnTo>
                  <a:lnTo>
                    <a:pt x="192272" y="34867"/>
                  </a:lnTo>
                  <a:lnTo>
                    <a:pt x="145177" y="53085"/>
                  </a:lnTo>
                  <a:lnTo>
                    <a:pt x="103536" y="74433"/>
                  </a:lnTo>
                  <a:lnTo>
                    <a:pt x="68004" y="98576"/>
                  </a:lnTo>
                  <a:lnTo>
                    <a:pt x="39231" y="125180"/>
                  </a:lnTo>
                  <a:lnTo>
                    <a:pt x="4576" y="184431"/>
                  </a:lnTo>
                  <a:lnTo>
                    <a:pt x="0" y="216408"/>
                  </a:lnTo>
                  <a:lnTo>
                    <a:pt x="4576" y="248384"/>
                  </a:lnTo>
                  <a:lnTo>
                    <a:pt x="39231" y="307635"/>
                  </a:lnTo>
                  <a:lnTo>
                    <a:pt x="68004" y="334239"/>
                  </a:lnTo>
                  <a:lnTo>
                    <a:pt x="103536" y="358382"/>
                  </a:lnTo>
                  <a:lnTo>
                    <a:pt x="145177" y="379730"/>
                  </a:lnTo>
                  <a:lnTo>
                    <a:pt x="192272" y="397948"/>
                  </a:lnTo>
                  <a:lnTo>
                    <a:pt x="244169" y="412700"/>
                  </a:lnTo>
                  <a:lnTo>
                    <a:pt x="300216" y="423652"/>
                  </a:lnTo>
                  <a:lnTo>
                    <a:pt x="359760" y="430469"/>
                  </a:lnTo>
                  <a:lnTo>
                    <a:pt x="422148" y="432815"/>
                  </a:lnTo>
                  <a:lnTo>
                    <a:pt x="484535" y="430469"/>
                  </a:lnTo>
                  <a:lnTo>
                    <a:pt x="544079" y="423652"/>
                  </a:lnTo>
                  <a:lnTo>
                    <a:pt x="600126" y="412700"/>
                  </a:lnTo>
                  <a:lnTo>
                    <a:pt x="652023" y="397948"/>
                  </a:lnTo>
                  <a:lnTo>
                    <a:pt x="699118" y="379730"/>
                  </a:lnTo>
                  <a:lnTo>
                    <a:pt x="740759" y="358382"/>
                  </a:lnTo>
                  <a:lnTo>
                    <a:pt x="776291" y="334239"/>
                  </a:lnTo>
                  <a:lnTo>
                    <a:pt x="805064" y="307635"/>
                  </a:lnTo>
                  <a:lnTo>
                    <a:pt x="839719" y="248384"/>
                  </a:lnTo>
                  <a:lnTo>
                    <a:pt x="844295" y="216408"/>
                  </a:lnTo>
                  <a:lnTo>
                    <a:pt x="839719" y="184431"/>
                  </a:lnTo>
                  <a:lnTo>
                    <a:pt x="805064" y="125180"/>
                  </a:lnTo>
                  <a:lnTo>
                    <a:pt x="776291" y="98576"/>
                  </a:lnTo>
                  <a:lnTo>
                    <a:pt x="740759" y="74433"/>
                  </a:lnTo>
                  <a:lnTo>
                    <a:pt x="699118" y="53085"/>
                  </a:lnTo>
                  <a:lnTo>
                    <a:pt x="652023" y="34867"/>
                  </a:lnTo>
                  <a:lnTo>
                    <a:pt x="600126" y="20115"/>
                  </a:lnTo>
                  <a:lnTo>
                    <a:pt x="544079" y="9163"/>
                  </a:lnTo>
                  <a:lnTo>
                    <a:pt x="484535" y="2346"/>
                  </a:lnTo>
                  <a:lnTo>
                    <a:pt x="422148" y="0"/>
                  </a:lnTo>
                  <a:close/>
                </a:path>
              </a:pathLst>
            </a:custGeom>
            <a:solidFill>
              <a:srgbClr val="99121E"/>
            </a:solidFill>
          </p:spPr>
          <p:txBody>
            <a:bodyPr wrap="square" lIns="0" tIns="0" rIns="0" bIns="0" rtlCol="0"/>
            <a:lstStyle/>
            <a:p>
              <a:pPr defTabSz="914400"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sz="18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2685990" y="2895472"/>
              <a:ext cx="731519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defTabSz="914400" eaLnBrk="1" fontAlgn="auto" hangingPunct="1">
                <a:spcBef>
                  <a:spcPts val="0"/>
                </a:spcBef>
                <a:spcAft>
                  <a:spcPts val="0"/>
                </a:spcAft>
              </a:pPr>
              <a:r>
                <a:rPr lang="ru-RU" sz="2000" b="1" dirty="0" smtClean="0">
                  <a:solidFill>
                    <a:prstClr val="white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150</a:t>
              </a:r>
              <a:endParaRPr lang="ru-RU" sz="2000" b="1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3" name="Группа 2"/>
          <p:cNvGrpSpPr/>
          <p:nvPr/>
        </p:nvGrpSpPr>
        <p:grpSpPr>
          <a:xfrm>
            <a:off x="3949098" y="2271042"/>
            <a:ext cx="844550" cy="433070"/>
            <a:chOff x="3778410" y="2953794"/>
            <a:chExt cx="844550" cy="433070"/>
          </a:xfrm>
        </p:grpSpPr>
        <p:sp>
          <p:nvSpPr>
            <p:cNvPr id="30" name="object 44"/>
            <p:cNvSpPr/>
            <p:nvPr/>
          </p:nvSpPr>
          <p:spPr>
            <a:xfrm>
              <a:off x="3778410" y="2953794"/>
              <a:ext cx="844550" cy="433070"/>
            </a:xfrm>
            <a:custGeom>
              <a:avLst/>
              <a:gdLst/>
              <a:ahLst/>
              <a:cxnLst/>
              <a:rect l="l" t="t" r="r" b="b"/>
              <a:pathLst>
                <a:path w="844550" h="433070">
                  <a:moveTo>
                    <a:pt x="422148" y="0"/>
                  </a:moveTo>
                  <a:lnTo>
                    <a:pt x="359760" y="2346"/>
                  </a:lnTo>
                  <a:lnTo>
                    <a:pt x="300216" y="9163"/>
                  </a:lnTo>
                  <a:lnTo>
                    <a:pt x="244169" y="20115"/>
                  </a:lnTo>
                  <a:lnTo>
                    <a:pt x="192272" y="34867"/>
                  </a:lnTo>
                  <a:lnTo>
                    <a:pt x="145177" y="53085"/>
                  </a:lnTo>
                  <a:lnTo>
                    <a:pt x="103536" y="74433"/>
                  </a:lnTo>
                  <a:lnTo>
                    <a:pt x="68004" y="98576"/>
                  </a:lnTo>
                  <a:lnTo>
                    <a:pt x="39231" y="125180"/>
                  </a:lnTo>
                  <a:lnTo>
                    <a:pt x="4576" y="184431"/>
                  </a:lnTo>
                  <a:lnTo>
                    <a:pt x="0" y="216408"/>
                  </a:lnTo>
                  <a:lnTo>
                    <a:pt x="4576" y="248384"/>
                  </a:lnTo>
                  <a:lnTo>
                    <a:pt x="39231" y="307635"/>
                  </a:lnTo>
                  <a:lnTo>
                    <a:pt x="68004" y="334239"/>
                  </a:lnTo>
                  <a:lnTo>
                    <a:pt x="103536" y="358382"/>
                  </a:lnTo>
                  <a:lnTo>
                    <a:pt x="145177" y="379730"/>
                  </a:lnTo>
                  <a:lnTo>
                    <a:pt x="192272" y="397948"/>
                  </a:lnTo>
                  <a:lnTo>
                    <a:pt x="244169" y="412700"/>
                  </a:lnTo>
                  <a:lnTo>
                    <a:pt x="300216" y="423652"/>
                  </a:lnTo>
                  <a:lnTo>
                    <a:pt x="359760" y="430469"/>
                  </a:lnTo>
                  <a:lnTo>
                    <a:pt x="422148" y="432815"/>
                  </a:lnTo>
                  <a:lnTo>
                    <a:pt x="484535" y="430469"/>
                  </a:lnTo>
                  <a:lnTo>
                    <a:pt x="544079" y="423652"/>
                  </a:lnTo>
                  <a:lnTo>
                    <a:pt x="600126" y="412700"/>
                  </a:lnTo>
                  <a:lnTo>
                    <a:pt x="652023" y="397948"/>
                  </a:lnTo>
                  <a:lnTo>
                    <a:pt x="699118" y="379730"/>
                  </a:lnTo>
                  <a:lnTo>
                    <a:pt x="740759" y="358382"/>
                  </a:lnTo>
                  <a:lnTo>
                    <a:pt x="776291" y="334239"/>
                  </a:lnTo>
                  <a:lnTo>
                    <a:pt x="805064" y="307635"/>
                  </a:lnTo>
                  <a:lnTo>
                    <a:pt x="839719" y="248384"/>
                  </a:lnTo>
                  <a:lnTo>
                    <a:pt x="844295" y="216408"/>
                  </a:lnTo>
                  <a:lnTo>
                    <a:pt x="839719" y="184431"/>
                  </a:lnTo>
                  <a:lnTo>
                    <a:pt x="805064" y="125180"/>
                  </a:lnTo>
                  <a:lnTo>
                    <a:pt x="776291" y="98576"/>
                  </a:lnTo>
                  <a:lnTo>
                    <a:pt x="740759" y="74433"/>
                  </a:lnTo>
                  <a:lnTo>
                    <a:pt x="699118" y="53085"/>
                  </a:lnTo>
                  <a:lnTo>
                    <a:pt x="652023" y="34867"/>
                  </a:lnTo>
                  <a:lnTo>
                    <a:pt x="600126" y="20115"/>
                  </a:lnTo>
                  <a:lnTo>
                    <a:pt x="544079" y="9163"/>
                  </a:lnTo>
                  <a:lnTo>
                    <a:pt x="484535" y="2346"/>
                  </a:lnTo>
                  <a:lnTo>
                    <a:pt x="422148" y="0"/>
                  </a:lnTo>
                  <a:close/>
                </a:path>
              </a:pathLst>
            </a:custGeom>
            <a:solidFill>
              <a:srgbClr val="99121E"/>
            </a:solidFill>
          </p:spPr>
          <p:txBody>
            <a:bodyPr wrap="square" lIns="0" tIns="0" rIns="0" bIns="0" rtlCol="0"/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3875947" y="2957601"/>
              <a:ext cx="625092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2000" b="1" dirty="0" smtClean="0">
                  <a:solidFill>
                    <a:prstClr val="white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200</a:t>
              </a:r>
              <a:endParaRPr lang="ru-RU" sz="2000" b="1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8" name="Группа 7"/>
          <p:cNvGrpSpPr/>
          <p:nvPr/>
        </p:nvGrpSpPr>
        <p:grpSpPr>
          <a:xfrm>
            <a:off x="5631053" y="2195324"/>
            <a:ext cx="844550" cy="433070"/>
            <a:chOff x="5075114" y="2184257"/>
            <a:chExt cx="844550" cy="433070"/>
          </a:xfrm>
        </p:grpSpPr>
        <p:sp>
          <p:nvSpPr>
            <p:cNvPr id="35" name="object 44"/>
            <p:cNvSpPr/>
            <p:nvPr/>
          </p:nvSpPr>
          <p:spPr>
            <a:xfrm>
              <a:off x="5075114" y="2184257"/>
              <a:ext cx="844550" cy="433070"/>
            </a:xfrm>
            <a:custGeom>
              <a:avLst/>
              <a:gdLst/>
              <a:ahLst/>
              <a:cxnLst/>
              <a:rect l="l" t="t" r="r" b="b"/>
              <a:pathLst>
                <a:path w="844550" h="433070">
                  <a:moveTo>
                    <a:pt x="422148" y="0"/>
                  </a:moveTo>
                  <a:lnTo>
                    <a:pt x="359760" y="2346"/>
                  </a:lnTo>
                  <a:lnTo>
                    <a:pt x="300216" y="9163"/>
                  </a:lnTo>
                  <a:lnTo>
                    <a:pt x="244169" y="20115"/>
                  </a:lnTo>
                  <a:lnTo>
                    <a:pt x="192272" y="34867"/>
                  </a:lnTo>
                  <a:lnTo>
                    <a:pt x="145177" y="53085"/>
                  </a:lnTo>
                  <a:lnTo>
                    <a:pt x="103536" y="74433"/>
                  </a:lnTo>
                  <a:lnTo>
                    <a:pt x="68004" y="98576"/>
                  </a:lnTo>
                  <a:lnTo>
                    <a:pt x="39231" y="125180"/>
                  </a:lnTo>
                  <a:lnTo>
                    <a:pt x="4576" y="184431"/>
                  </a:lnTo>
                  <a:lnTo>
                    <a:pt x="0" y="216408"/>
                  </a:lnTo>
                  <a:lnTo>
                    <a:pt x="4576" y="248384"/>
                  </a:lnTo>
                  <a:lnTo>
                    <a:pt x="39231" y="307635"/>
                  </a:lnTo>
                  <a:lnTo>
                    <a:pt x="68004" y="334239"/>
                  </a:lnTo>
                  <a:lnTo>
                    <a:pt x="103536" y="358382"/>
                  </a:lnTo>
                  <a:lnTo>
                    <a:pt x="145177" y="379730"/>
                  </a:lnTo>
                  <a:lnTo>
                    <a:pt x="192272" y="397948"/>
                  </a:lnTo>
                  <a:lnTo>
                    <a:pt x="244169" y="412700"/>
                  </a:lnTo>
                  <a:lnTo>
                    <a:pt x="300216" y="423652"/>
                  </a:lnTo>
                  <a:lnTo>
                    <a:pt x="359760" y="430469"/>
                  </a:lnTo>
                  <a:lnTo>
                    <a:pt x="422148" y="432815"/>
                  </a:lnTo>
                  <a:lnTo>
                    <a:pt x="484535" y="430469"/>
                  </a:lnTo>
                  <a:lnTo>
                    <a:pt x="544079" y="423652"/>
                  </a:lnTo>
                  <a:lnTo>
                    <a:pt x="600126" y="412700"/>
                  </a:lnTo>
                  <a:lnTo>
                    <a:pt x="652023" y="397948"/>
                  </a:lnTo>
                  <a:lnTo>
                    <a:pt x="699118" y="379730"/>
                  </a:lnTo>
                  <a:lnTo>
                    <a:pt x="740759" y="358382"/>
                  </a:lnTo>
                  <a:lnTo>
                    <a:pt x="776291" y="334239"/>
                  </a:lnTo>
                  <a:lnTo>
                    <a:pt x="805064" y="307635"/>
                  </a:lnTo>
                  <a:lnTo>
                    <a:pt x="839719" y="248384"/>
                  </a:lnTo>
                  <a:lnTo>
                    <a:pt x="844295" y="216408"/>
                  </a:lnTo>
                  <a:lnTo>
                    <a:pt x="839719" y="184431"/>
                  </a:lnTo>
                  <a:lnTo>
                    <a:pt x="805064" y="125180"/>
                  </a:lnTo>
                  <a:lnTo>
                    <a:pt x="776291" y="98576"/>
                  </a:lnTo>
                  <a:lnTo>
                    <a:pt x="740759" y="74433"/>
                  </a:lnTo>
                  <a:lnTo>
                    <a:pt x="699118" y="53085"/>
                  </a:lnTo>
                  <a:lnTo>
                    <a:pt x="652023" y="34867"/>
                  </a:lnTo>
                  <a:lnTo>
                    <a:pt x="600126" y="20115"/>
                  </a:lnTo>
                  <a:lnTo>
                    <a:pt x="544079" y="9163"/>
                  </a:lnTo>
                  <a:lnTo>
                    <a:pt x="484535" y="2346"/>
                  </a:lnTo>
                  <a:lnTo>
                    <a:pt x="422148" y="0"/>
                  </a:lnTo>
                  <a:close/>
                </a:path>
              </a:pathLst>
            </a:custGeom>
            <a:solidFill>
              <a:srgbClr val="99121E"/>
            </a:solidFill>
          </p:spPr>
          <p:txBody>
            <a:bodyPr wrap="square" lIns="0" tIns="0" rIns="0" bIns="0" rtlCol="0"/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5186494" y="2184257"/>
              <a:ext cx="707136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2000" b="1" dirty="0" smtClean="0">
                  <a:solidFill>
                    <a:prstClr val="white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200</a:t>
              </a:r>
              <a:endParaRPr lang="ru-RU" sz="2000" b="1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pic>
        <p:nvPicPr>
          <p:cNvPr id="27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23540" y="128279"/>
            <a:ext cx="769952" cy="740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7" name="object 7"/>
          <p:cNvSpPr/>
          <p:nvPr/>
        </p:nvSpPr>
        <p:spPr>
          <a:xfrm>
            <a:off x="7654354" y="1728963"/>
            <a:ext cx="745934" cy="370798"/>
          </a:xfrm>
          <a:custGeom>
            <a:avLst/>
            <a:gdLst/>
            <a:ahLst/>
            <a:cxnLst/>
            <a:rect l="l" t="t" r="r" b="b"/>
            <a:pathLst>
              <a:path w="2197734" h="2405379">
                <a:moveTo>
                  <a:pt x="0" y="2404872"/>
                </a:moveTo>
                <a:lnTo>
                  <a:pt x="2197607" y="2404872"/>
                </a:lnTo>
                <a:lnTo>
                  <a:pt x="2197607" y="0"/>
                </a:lnTo>
                <a:lnTo>
                  <a:pt x="0" y="0"/>
                </a:lnTo>
                <a:lnTo>
                  <a:pt x="0" y="2404872"/>
                </a:lnTo>
                <a:close/>
              </a:path>
            </a:pathLst>
          </a:custGeom>
          <a:solidFill>
            <a:schemeClr val="accent1"/>
          </a:solidFill>
          <a:ln w="28575"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 wrap="square" lIns="0" tIns="0" rIns="0" bIns="0" rtlCol="0"/>
          <a:lstStyle/>
          <a:p>
            <a:pPr defTabSz="912905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sz="1800" kern="0" dirty="0" smtClean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7697026" y="1754595"/>
            <a:ext cx="66978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</a:t>
            </a:r>
            <a:r>
              <a:rPr lang="ru-RU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акт</a:t>
            </a:r>
            <a:endParaRPr lang="ru-RU" b="1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9" name="object 44"/>
          <p:cNvSpPr/>
          <p:nvPr/>
        </p:nvSpPr>
        <p:spPr>
          <a:xfrm>
            <a:off x="7627943" y="2270449"/>
            <a:ext cx="844550" cy="433070"/>
          </a:xfrm>
          <a:custGeom>
            <a:avLst/>
            <a:gdLst/>
            <a:ahLst/>
            <a:cxnLst/>
            <a:rect l="l" t="t" r="r" b="b"/>
            <a:pathLst>
              <a:path w="844550" h="433070">
                <a:moveTo>
                  <a:pt x="422148" y="0"/>
                </a:moveTo>
                <a:lnTo>
                  <a:pt x="359760" y="2346"/>
                </a:lnTo>
                <a:lnTo>
                  <a:pt x="300216" y="9163"/>
                </a:lnTo>
                <a:lnTo>
                  <a:pt x="244169" y="20115"/>
                </a:lnTo>
                <a:lnTo>
                  <a:pt x="192272" y="34867"/>
                </a:lnTo>
                <a:lnTo>
                  <a:pt x="145177" y="53085"/>
                </a:lnTo>
                <a:lnTo>
                  <a:pt x="103536" y="74433"/>
                </a:lnTo>
                <a:lnTo>
                  <a:pt x="68004" y="98576"/>
                </a:lnTo>
                <a:lnTo>
                  <a:pt x="39231" y="125180"/>
                </a:lnTo>
                <a:lnTo>
                  <a:pt x="4576" y="184431"/>
                </a:lnTo>
                <a:lnTo>
                  <a:pt x="0" y="216408"/>
                </a:lnTo>
                <a:lnTo>
                  <a:pt x="4576" y="248384"/>
                </a:lnTo>
                <a:lnTo>
                  <a:pt x="39231" y="307635"/>
                </a:lnTo>
                <a:lnTo>
                  <a:pt x="68004" y="334239"/>
                </a:lnTo>
                <a:lnTo>
                  <a:pt x="103536" y="358382"/>
                </a:lnTo>
                <a:lnTo>
                  <a:pt x="145177" y="379730"/>
                </a:lnTo>
                <a:lnTo>
                  <a:pt x="192272" y="397948"/>
                </a:lnTo>
                <a:lnTo>
                  <a:pt x="244169" y="412700"/>
                </a:lnTo>
                <a:lnTo>
                  <a:pt x="300216" y="423652"/>
                </a:lnTo>
                <a:lnTo>
                  <a:pt x="359760" y="430469"/>
                </a:lnTo>
                <a:lnTo>
                  <a:pt x="422148" y="432815"/>
                </a:lnTo>
                <a:lnTo>
                  <a:pt x="484535" y="430469"/>
                </a:lnTo>
                <a:lnTo>
                  <a:pt x="544079" y="423652"/>
                </a:lnTo>
                <a:lnTo>
                  <a:pt x="600126" y="412700"/>
                </a:lnTo>
                <a:lnTo>
                  <a:pt x="652023" y="397948"/>
                </a:lnTo>
                <a:lnTo>
                  <a:pt x="699118" y="379730"/>
                </a:lnTo>
                <a:lnTo>
                  <a:pt x="740759" y="358382"/>
                </a:lnTo>
                <a:lnTo>
                  <a:pt x="776291" y="334239"/>
                </a:lnTo>
                <a:lnTo>
                  <a:pt x="805064" y="307635"/>
                </a:lnTo>
                <a:lnTo>
                  <a:pt x="839719" y="248384"/>
                </a:lnTo>
                <a:lnTo>
                  <a:pt x="844295" y="216408"/>
                </a:lnTo>
                <a:lnTo>
                  <a:pt x="839719" y="184431"/>
                </a:lnTo>
                <a:lnTo>
                  <a:pt x="805064" y="125180"/>
                </a:lnTo>
                <a:lnTo>
                  <a:pt x="776291" y="98576"/>
                </a:lnTo>
                <a:lnTo>
                  <a:pt x="740759" y="74433"/>
                </a:lnTo>
                <a:lnTo>
                  <a:pt x="699118" y="53085"/>
                </a:lnTo>
                <a:lnTo>
                  <a:pt x="652023" y="34867"/>
                </a:lnTo>
                <a:lnTo>
                  <a:pt x="600126" y="20115"/>
                </a:lnTo>
                <a:lnTo>
                  <a:pt x="544079" y="9163"/>
                </a:lnTo>
                <a:lnTo>
                  <a:pt x="484535" y="2346"/>
                </a:lnTo>
                <a:lnTo>
                  <a:pt x="422148" y="0"/>
                </a:lnTo>
                <a:close/>
              </a:path>
            </a:pathLst>
          </a:custGeom>
          <a:solidFill>
            <a:srgbClr val="99121E"/>
          </a:solidFill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7587299" y="2325313"/>
            <a:ext cx="89726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План</a:t>
            </a:r>
          </a:p>
        </p:txBody>
      </p:sp>
    </p:spTree>
    <p:extLst>
      <p:ext uri="{BB962C8B-B14F-4D97-AF65-F5344CB8AC3E}">
        <p14:creationId xmlns="" xmlns:p14="http://schemas.microsoft.com/office/powerpoint/2010/main" val="364590858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Группа 8"/>
          <p:cNvGrpSpPr/>
          <p:nvPr/>
        </p:nvGrpSpPr>
        <p:grpSpPr>
          <a:xfrm>
            <a:off x="0" y="-54864"/>
            <a:ext cx="9117835" cy="5083267"/>
            <a:chOff x="0" y="-54864"/>
            <a:chExt cx="9117835" cy="5083267"/>
          </a:xfrm>
        </p:grpSpPr>
        <p:cxnSp>
          <p:nvCxnSpPr>
            <p:cNvPr id="4" name="Прямая соединительная линия 3"/>
            <p:cNvCxnSpPr/>
            <p:nvPr/>
          </p:nvCxnSpPr>
          <p:spPr>
            <a:xfrm flipH="1">
              <a:off x="709504" y="1199962"/>
              <a:ext cx="7344579" cy="145"/>
            </a:xfrm>
            <a:prstGeom prst="line">
              <a:avLst/>
            </a:prstGeom>
            <a:ln w="2540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" name="Прямоугольник 4"/>
            <p:cNvSpPr/>
            <p:nvPr/>
          </p:nvSpPr>
          <p:spPr>
            <a:xfrm>
              <a:off x="2317790" y="244847"/>
              <a:ext cx="6055813" cy="716280"/>
            </a:xfrm>
            <a:prstGeom prst="rect">
              <a:avLst/>
            </a:prstGeom>
          </p:spPr>
          <p:txBody>
            <a:bodyPr lIns="0" tIns="0" rIns="0" bIns="0">
              <a:noAutofit/>
            </a:bodyPr>
            <a:lstStyle/>
            <a:p>
              <a:pPr defTabSz="914059" eaLnBrk="1" fontAlgn="auto" hangingPunct="1">
                <a:spcBef>
                  <a:spcPts val="0"/>
                </a:spcBef>
                <a:spcAft>
                  <a:spcPts val="0"/>
                </a:spcAft>
              </a:pPr>
              <a:r>
                <a:rPr lang="ru" sz="1800" b="1" dirty="0">
                  <a:solidFill>
                    <a:srgbClr val="C0504D">
                      <a:lumMod val="75000"/>
                    </a:srgb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/>
                </a:rPr>
                <a:t>4</a:t>
              </a:r>
              <a:r>
                <a:rPr lang="ru" sz="1800" b="1" dirty="0" smtClean="0">
                  <a:solidFill>
                    <a:srgbClr val="C0504D">
                      <a:lumMod val="75000"/>
                    </a:srgb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/>
                </a:rPr>
                <a:t>.1 Доля доходов из средств от приносящей доход деятельности в доходах по всем видам финансового обеспечения (деятельности), %</a:t>
              </a:r>
              <a:endParaRPr lang="ru" sz="18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</a:endParaRPr>
            </a:p>
          </p:txBody>
        </p:sp>
        <p:sp>
          <p:nvSpPr>
            <p:cNvPr id="6" name="object 12"/>
            <p:cNvSpPr/>
            <p:nvPr/>
          </p:nvSpPr>
          <p:spPr>
            <a:xfrm>
              <a:off x="0" y="-12191"/>
              <a:ext cx="2194687" cy="667512"/>
            </a:xfrm>
            <a:custGeom>
              <a:avLst/>
              <a:gdLst/>
              <a:ahLst/>
              <a:cxnLst/>
              <a:rect l="l" t="t" r="r" b="b"/>
              <a:pathLst>
                <a:path w="3599815" h="939165">
                  <a:moveTo>
                    <a:pt x="0" y="938783"/>
                  </a:moveTo>
                  <a:lnTo>
                    <a:pt x="3599688" y="938783"/>
                  </a:lnTo>
                  <a:lnTo>
                    <a:pt x="3599688" y="0"/>
                  </a:lnTo>
                  <a:lnTo>
                    <a:pt x="0" y="0"/>
                  </a:lnTo>
                  <a:lnTo>
                    <a:pt x="0" y="938783"/>
                  </a:lnTo>
                  <a:close/>
                </a:path>
              </a:pathLst>
            </a:custGeom>
            <a:solidFill>
              <a:srgbClr val="952A27"/>
            </a:solidFill>
          </p:spPr>
          <p:txBody>
            <a:bodyPr wrap="square" lIns="0" tIns="0" rIns="0" bIns="0" rtlCol="0"/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36575" y="-54864"/>
              <a:ext cx="2152015" cy="7386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b="1" dirty="0">
                  <a:solidFill>
                    <a:prstClr val="white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ФИНАНСОВО-ЭКОНОМИЧЕСКАЯ ДЕЯТЕЛЬНОСТЬ</a:t>
              </a:r>
            </a:p>
          </p:txBody>
        </p:sp>
        <p:sp>
          <p:nvSpPr>
            <p:cNvPr id="12" name="object 6"/>
            <p:cNvSpPr/>
            <p:nvPr/>
          </p:nvSpPr>
          <p:spPr>
            <a:xfrm>
              <a:off x="2465385" y="3035808"/>
              <a:ext cx="778493" cy="1534273"/>
            </a:xfrm>
            <a:custGeom>
              <a:avLst/>
              <a:gdLst/>
              <a:ahLst/>
              <a:cxnLst/>
              <a:rect l="l" t="t" r="r" b="b"/>
              <a:pathLst>
                <a:path w="2197735" h="1972310">
                  <a:moveTo>
                    <a:pt x="0" y="1972056"/>
                  </a:moveTo>
                  <a:lnTo>
                    <a:pt x="2197607" y="1972056"/>
                  </a:lnTo>
                  <a:lnTo>
                    <a:pt x="2197607" y="0"/>
                  </a:lnTo>
                  <a:lnTo>
                    <a:pt x="0" y="0"/>
                  </a:lnTo>
                  <a:lnTo>
                    <a:pt x="0" y="1972056"/>
                  </a:lnTo>
                  <a:close/>
                </a:path>
              </a:pathLst>
            </a:custGeom>
            <a:solidFill>
              <a:schemeClr val="accent1"/>
            </a:solidFill>
            <a:ln w="28575">
              <a:noFill/>
            </a:ln>
            <a:effectLst/>
            <a:scene3d>
              <a:camera prst="orthographicFront">
                <a:rot lat="0" lon="0" rev="0"/>
              </a:camera>
              <a:lightRig rig="contrasting" dir="t">
                <a:rot lat="0" lon="0" rev="1500000"/>
              </a:lightRig>
            </a:scene3d>
            <a:sp3d prstMaterial="metal">
              <a:bevelT w="88900" h="88900"/>
            </a:sp3d>
          </p:spPr>
          <p:txBody>
            <a:bodyPr wrap="square" lIns="0" tIns="0" rIns="0" bIns="0" rtlCol="0"/>
            <a:lstStyle/>
            <a:p>
              <a:pPr defTabSz="912905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sz="1800" kern="0" dirty="0" smtClean="0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13" name="object 7"/>
            <p:cNvSpPr/>
            <p:nvPr/>
          </p:nvSpPr>
          <p:spPr>
            <a:xfrm>
              <a:off x="3795294" y="3324533"/>
              <a:ext cx="778493" cy="1239453"/>
            </a:xfrm>
            <a:custGeom>
              <a:avLst/>
              <a:gdLst/>
              <a:ahLst/>
              <a:cxnLst/>
              <a:rect l="l" t="t" r="r" b="b"/>
              <a:pathLst>
                <a:path w="2197734" h="2405379">
                  <a:moveTo>
                    <a:pt x="0" y="2404872"/>
                  </a:moveTo>
                  <a:lnTo>
                    <a:pt x="2197607" y="2404872"/>
                  </a:lnTo>
                  <a:lnTo>
                    <a:pt x="2197607" y="0"/>
                  </a:lnTo>
                  <a:lnTo>
                    <a:pt x="0" y="0"/>
                  </a:lnTo>
                  <a:lnTo>
                    <a:pt x="0" y="2404872"/>
                  </a:lnTo>
                  <a:close/>
                </a:path>
              </a:pathLst>
            </a:custGeom>
            <a:solidFill>
              <a:schemeClr val="accent1"/>
            </a:solidFill>
            <a:ln w="28575">
              <a:noFill/>
            </a:ln>
            <a:effectLst/>
            <a:scene3d>
              <a:camera prst="orthographicFront">
                <a:rot lat="0" lon="0" rev="0"/>
              </a:camera>
              <a:lightRig rig="contrasting" dir="t">
                <a:rot lat="0" lon="0" rev="1500000"/>
              </a:lightRig>
            </a:scene3d>
            <a:sp3d prstMaterial="metal">
              <a:bevelT w="88900" h="88900"/>
            </a:sp3d>
          </p:spPr>
          <p:txBody>
            <a:bodyPr wrap="square" lIns="0" tIns="0" rIns="0" bIns="0" rtlCol="0"/>
            <a:lstStyle/>
            <a:p>
              <a:pPr defTabSz="912905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sz="1800" kern="0" dirty="0" smtClean="0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2495362" y="4689964"/>
              <a:ext cx="4255195" cy="338439"/>
            </a:xfrm>
            <a:prstGeom prst="rect">
              <a:avLst/>
            </a:prstGeom>
            <a:noFill/>
          </p:spPr>
          <p:txBody>
            <a:bodyPr wrap="square" lIns="91326" tIns="45663" rIns="91326" bIns="45663" rtlCol="0">
              <a:spAutoFit/>
            </a:bodyPr>
            <a:lstStyle/>
            <a:p>
              <a:pPr defTabSz="913269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1600" b="1" kern="0" dirty="0" smtClean="0">
                  <a:solidFill>
                    <a:prstClr val="black">
                      <a:lumMod val="75000"/>
                      <a:lumOff val="25000"/>
                    </a:prst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2016                   2017                  2018</a:t>
              </a:r>
              <a:r>
                <a:rPr lang="ru-RU" b="1" kern="0" dirty="0" smtClean="0">
                  <a:solidFill>
                    <a:prstClr val="black">
                      <a:lumMod val="75000"/>
                      <a:lumOff val="25000"/>
                    </a:prst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(октябрь)</a:t>
              </a:r>
              <a:endParaRPr lang="ru-RU" sz="1600" b="1" kern="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2399328" y="2954423"/>
              <a:ext cx="965664" cy="461550"/>
            </a:xfrm>
            <a:prstGeom prst="rect">
              <a:avLst/>
            </a:prstGeom>
            <a:noFill/>
          </p:spPr>
          <p:txBody>
            <a:bodyPr wrap="square" lIns="91326" tIns="45663" rIns="91326" bIns="45663" rtlCol="0">
              <a:spAutoFit/>
            </a:bodyPr>
            <a:lstStyle/>
            <a:p>
              <a:pPr defTabSz="913269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2400" b="1" kern="0" dirty="0" smtClean="0">
                  <a:solidFill>
                    <a:prstClr val="white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39,02</a:t>
              </a:r>
            </a:p>
          </p:txBody>
        </p:sp>
        <p:sp>
          <p:nvSpPr>
            <p:cNvPr id="18" name="object 7"/>
            <p:cNvSpPr/>
            <p:nvPr/>
          </p:nvSpPr>
          <p:spPr>
            <a:xfrm>
              <a:off x="5114562" y="3723130"/>
              <a:ext cx="811198" cy="846952"/>
            </a:xfrm>
            <a:custGeom>
              <a:avLst/>
              <a:gdLst/>
              <a:ahLst/>
              <a:cxnLst/>
              <a:rect l="l" t="t" r="r" b="b"/>
              <a:pathLst>
                <a:path w="2197734" h="2405379">
                  <a:moveTo>
                    <a:pt x="0" y="2404872"/>
                  </a:moveTo>
                  <a:lnTo>
                    <a:pt x="2197607" y="2404872"/>
                  </a:lnTo>
                  <a:lnTo>
                    <a:pt x="2197607" y="0"/>
                  </a:lnTo>
                  <a:lnTo>
                    <a:pt x="0" y="0"/>
                  </a:lnTo>
                  <a:lnTo>
                    <a:pt x="0" y="2404872"/>
                  </a:lnTo>
                  <a:close/>
                </a:path>
              </a:pathLst>
            </a:custGeom>
            <a:solidFill>
              <a:schemeClr val="accent1"/>
            </a:solidFill>
            <a:ln w="28575">
              <a:noFill/>
            </a:ln>
            <a:effectLst/>
            <a:scene3d>
              <a:camera prst="orthographicFront">
                <a:rot lat="0" lon="0" rev="0"/>
              </a:camera>
              <a:lightRig rig="contrasting" dir="t">
                <a:rot lat="0" lon="0" rev="1500000"/>
              </a:lightRig>
            </a:scene3d>
            <a:sp3d prstMaterial="metal">
              <a:bevelT w="88900" h="88900"/>
            </a:sp3d>
          </p:spPr>
          <p:txBody>
            <a:bodyPr wrap="square" lIns="0" tIns="0" rIns="0" bIns="0" rtlCol="0"/>
            <a:lstStyle/>
            <a:p>
              <a:pPr defTabSz="912905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sz="1800" kern="0" dirty="0" smtClean="0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23" name="object 7"/>
            <p:cNvSpPr/>
            <p:nvPr/>
          </p:nvSpPr>
          <p:spPr>
            <a:xfrm>
              <a:off x="7130099" y="1965351"/>
              <a:ext cx="424246" cy="239100"/>
            </a:xfrm>
            <a:custGeom>
              <a:avLst/>
              <a:gdLst/>
              <a:ahLst/>
              <a:cxnLst/>
              <a:rect l="l" t="t" r="r" b="b"/>
              <a:pathLst>
                <a:path w="2197734" h="2405379">
                  <a:moveTo>
                    <a:pt x="0" y="2404872"/>
                  </a:moveTo>
                  <a:lnTo>
                    <a:pt x="2197607" y="2404872"/>
                  </a:lnTo>
                  <a:lnTo>
                    <a:pt x="2197607" y="0"/>
                  </a:lnTo>
                  <a:lnTo>
                    <a:pt x="0" y="0"/>
                  </a:lnTo>
                  <a:lnTo>
                    <a:pt x="0" y="2404872"/>
                  </a:lnTo>
                  <a:close/>
                </a:path>
              </a:pathLst>
            </a:custGeom>
            <a:solidFill>
              <a:schemeClr val="accent1"/>
            </a:solidFill>
            <a:ln w="28575">
              <a:noFill/>
            </a:ln>
            <a:effectLst/>
            <a:scene3d>
              <a:camera prst="orthographicFront">
                <a:rot lat="0" lon="0" rev="0"/>
              </a:camera>
              <a:lightRig rig="contrasting" dir="t">
                <a:rot lat="0" lon="0" rev="1500000"/>
              </a:lightRig>
            </a:scene3d>
            <a:sp3d prstMaterial="metal">
              <a:bevelT w="88900" h="88900"/>
            </a:sp3d>
          </p:spPr>
          <p:txBody>
            <a:bodyPr wrap="square" lIns="0" tIns="0" rIns="0" bIns="0" rtlCol="0"/>
            <a:lstStyle/>
            <a:p>
              <a:pPr defTabSz="912905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sz="1800" kern="0" dirty="0" smtClean="0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3795294" y="3324534"/>
              <a:ext cx="790147" cy="461550"/>
            </a:xfrm>
            <a:prstGeom prst="rect">
              <a:avLst/>
            </a:prstGeom>
            <a:noFill/>
          </p:spPr>
          <p:txBody>
            <a:bodyPr wrap="square" lIns="91326" tIns="45663" rIns="91326" bIns="45663" rtlCol="0">
              <a:spAutoFit/>
            </a:bodyPr>
            <a:lstStyle/>
            <a:p>
              <a:pPr defTabSz="913269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2400" b="1" kern="0" dirty="0" smtClean="0">
                  <a:solidFill>
                    <a:prstClr val="white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38,3</a:t>
              </a:r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5114563" y="3723130"/>
              <a:ext cx="822942" cy="461550"/>
            </a:xfrm>
            <a:prstGeom prst="rect">
              <a:avLst/>
            </a:prstGeom>
            <a:noFill/>
          </p:spPr>
          <p:txBody>
            <a:bodyPr wrap="square" lIns="91326" tIns="45663" rIns="91326" bIns="45663" rtlCol="0">
              <a:spAutoFit/>
            </a:bodyPr>
            <a:lstStyle/>
            <a:p>
              <a:pPr defTabSz="913269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2400" b="1" kern="0" dirty="0" smtClean="0">
                  <a:solidFill>
                    <a:prstClr val="white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36,6</a:t>
              </a:r>
            </a:p>
          </p:txBody>
        </p:sp>
        <p:grpSp>
          <p:nvGrpSpPr>
            <p:cNvPr id="2" name="Группа 1"/>
            <p:cNvGrpSpPr/>
            <p:nvPr/>
          </p:nvGrpSpPr>
          <p:grpSpPr>
            <a:xfrm>
              <a:off x="2399328" y="2037988"/>
              <a:ext cx="844550" cy="433070"/>
              <a:chOff x="2597150" y="2895472"/>
              <a:chExt cx="844550" cy="433070"/>
            </a:xfrm>
          </p:grpSpPr>
          <p:sp>
            <p:nvSpPr>
              <p:cNvPr id="28" name="object 44"/>
              <p:cNvSpPr/>
              <p:nvPr/>
            </p:nvSpPr>
            <p:spPr>
              <a:xfrm>
                <a:off x="2597150" y="2895472"/>
                <a:ext cx="844550" cy="433070"/>
              </a:xfrm>
              <a:custGeom>
                <a:avLst/>
                <a:gdLst/>
                <a:ahLst/>
                <a:cxnLst/>
                <a:rect l="l" t="t" r="r" b="b"/>
                <a:pathLst>
                  <a:path w="844550" h="433070">
                    <a:moveTo>
                      <a:pt x="422148" y="0"/>
                    </a:moveTo>
                    <a:lnTo>
                      <a:pt x="359760" y="2346"/>
                    </a:lnTo>
                    <a:lnTo>
                      <a:pt x="300216" y="9163"/>
                    </a:lnTo>
                    <a:lnTo>
                      <a:pt x="244169" y="20115"/>
                    </a:lnTo>
                    <a:lnTo>
                      <a:pt x="192272" y="34867"/>
                    </a:lnTo>
                    <a:lnTo>
                      <a:pt x="145177" y="53085"/>
                    </a:lnTo>
                    <a:lnTo>
                      <a:pt x="103536" y="74433"/>
                    </a:lnTo>
                    <a:lnTo>
                      <a:pt x="68004" y="98576"/>
                    </a:lnTo>
                    <a:lnTo>
                      <a:pt x="39231" y="125180"/>
                    </a:lnTo>
                    <a:lnTo>
                      <a:pt x="4576" y="184431"/>
                    </a:lnTo>
                    <a:lnTo>
                      <a:pt x="0" y="216408"/>
                    </a:lnTo>
                    <a:lnTo>
                      <a:pt x="4576" y="248384"/>
                    </a:lnTo>
                    <a:lnTo>
                      <a:pt x="39231" y="307635"/>
                    </a:lnTo>
                    <a:lnTo>
                      <a:pt x="68004" y="334239"/>
                    </a:lnTo>
                    <a:lnTo>
                      <a:pt x="103536" y="358382"/>
                    </a:lnTo>
                    <a:lnTo>
                      <a:pt x="145177" y="379730"/>
                    </a:lnTo>
                    <a:lnTo>
                      <a:pt x="192272" y="397948"/>
                    </a:lnTo>
                    <a:lnTo>
                      <a:pt x="244169" y="412700"/>
                    </a:lnTo>
                    <a:lnTo>
                      <a:pt x="300216" y="423652"/>
                    </a:lnTo>
                    <a:lnTo>
                      <a:pt x="359760" y="430469"/>
                    </a:lnTo>
                    <a:lnTo>
                      <a:pt x="422148" y="432815"/>
                    </a:lnTo>
                    <a:lnTo>
                      <a:pt x="484535" y="430469"/>
                    </a:lnTo>
                    <a:lnTo>
                      <a:pt x="544079" y="423652"/>
                    </a:lnTo>
                    <a:lnTo>
                      <a:pt x="600126" y="412700"/>
                    </a:lnTo>
                    <a:lnTo>
                      <a:pt x="652023" y="397948"/>
                    </a:lnTo>
                    <a:lnTo>
                      <a:pt x="699118" y="379730"/>
                    </a:lnTo>
                    <a:lnTo>
                      <a:pt x="740759" y="358382"/>
                    </a:lnTo>
                    <a:lnTo>
                      <a:pt x="776291" y="334239"/>
                    </a:lnTo>
                    <a:lnTo>
                      <a:pt x="805064" y="307635"/>
                    </a:lnTo>
                    <a:lnTo>
                      <a:pt x="839719" y="248384"/>
                    </a:lnTo>
                    <a:lnTo>
                      <a:pt x="844295" y="216408"/>
                    </a:lnTo>
                    <a:lnTo>
                      <a:pt x="839719" y="184431"/>
                    </a:lnTo>
                    <a:lnTo>
                      <a:pt x="805064" y="125180"/>
                    </a:lnTo>
                    <a:lnTo>
                      <a:pt x="776291" y="98576"/>
                    </a:lnTo>
                    <a:lnTo>
                      <a:pt x="740759" y="74433"/>
                    </a:lnTo>
                    <a:lnTo>
                      <a:pt x="699118" y="53085"/>
                    </a:lnTo>
                    <a:lnTo>
                      <a:pt x="652023" y="34867"/>
                    </a:lnTo>
                    <a:lnTo>
                      <a:pt x="600126" y="20115"/>
                    </a:lnTo>
                    <a:lnTo>
                      <a:pt x="544079" y="9163"/>
                    </a:lnTo>
                    <a:lnTo>
                      <a:pt x="484535" y="2346"/>
                    </a:lnTo>
                    <a:lnTo>
                      <a:pt x="422148" y="0"/>
                    </a:lnTo>
                    <a:close/>
                  </a:path>
                </a:pathLst>
              </a:custGeom>
              <a:solidFill>
                <a:srgbClr val="99121E"/>
              </a:solidFill>
            </p:spPr>
            <p:txBody>
              <a:bodyPr wrap="square" lIns="0" tIns="0" rIns="0" bIns="0" rtlCol="0"/>
              <a:lstStyle/>
              <a:p>
                <a:pPr defTabSz="914400" eaLnBrk="1" fontAlgn="auto" hangingPunct="1">
                  <a:spcBef>
                    <a:spcPts val="0"/>
                  </a:spcBef>
                  <a:spcAft>
                    <a:spcPts val="0"/>
                  </a:spcAft>
                </a:pPr>
                <a:endParaRPr sz="1800" dirty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9" name="TextBox 28"/>
              <p:cNvSpPr txBox="1"/>
              <p:nvPr/>
            </p:nvSpPr>
            <p:spPr>
              <a:xfrm>
                <a:off x="2775962" y="2895472"/>
                <a:ext cx="647643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defTabSz="914400" eaLnBrk="1" fontAlgn="auto" hangingPunct="1">
                  <a:spcBef>
                    <a:spcPts val="0"/>
                  </a:spcBef>
                  <a:spcAft>
                    <a:spcPts val="0"/>
                  </a:spcAft>
                </a:pPr>
                <a:r>
                  <a:rPr lang="ru-RU" sz="2000" b="1" dirty="0" smtClean="0">
                    <a:solidFill>
                      <a:prstClr val="white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Arial" panose="020B0604020202020204" pitchFamily="34" charset="0"/>
                    <a:cs typeface="Arial" panose="020B0604020202020204" pitchFamily="34" charset="0"/>
                  </a:rPr>
                  <a:t>53</a:t>
                </a:r>
                <a:endParaRPr lang="ru-RU" sz="2000" b="1" dirty="0">
                  <a:solidFill>
                    <a:prstClr val="white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grpSp>
          <p:nvGrpSpPr>
            <p:cNvPr id="3" name="Группа 2"/>
            <p:cNvGrpSpPr/>
            <p:nvPr/>
          </p:nvGrpSpPr>
          <p:grpSpPr>
            <a:xfrm>
              <a:off x="3715627" y="1748816"/>
              <a:ext cx="844550" cy="433070"/>
              <a:chOff x="3778410" y="3221425"/>
              <a:chExt cx="844550" cy="433070"/>
            </a:xfrm>
          </p:grpSpPr>
          <p:sp>
            <p:nvSpPr>
              <p:cNvPr id="30" name="object 44"/>
              <p:cNvSpPr/>
              <p:nvPr/>
            </p:nvSpPr>
            <p:spPr>
              <a:xfrm>
                <a:off x="3778410" y="3221425"/>
                <a:ext cx="844550" cy="433070"/>
              </a:xfrm>
              <a:custGeom>
                <a:avLst/>
                <a:gdLst/>
                <a:ahLst/>
                <a:cxnLst/>
                <a:rect l="l" t="t" r="r" b="b"/>
                <a:pathLst>
                  <a:path w="844550" h="433070">
                    <a:moveTo>
                      <a:pt x="422148" y="0"/>
                    </a:moveTo>
                    <a:lnTo>
                      <a:pt x="359760" y="2346"/>
                    </a:lnTo>
                    <a:lnTo>
                      <a:pt x="300216" y="9163"/>
                    </a:lnTo>
                    <a:lnTo>
                      <a:pt x="244169" y="20115"/>
                    </a:lnTo>
                    <a:lnTo>
                      <a:pt x="192272" y="34867"/>
                    </a:lnTo>
                    <a:lnTo>
                      <a:pt x="145177" y="53085"/>
                    </a:lnTo>
                    <a:lnTo>
                      <a:pt x="103536" y="74433"/>
                    </a:lnTo>
                    <a:lnTo>
                      <a:pt x="68004" y="98576"/>
                    </a:lnTo>
                    <a:lnTo>
                      <a:pt x="39231" y="125180"/>
                    </a:lnTo>
                    <a:lnTo>
                      <a:pt x="4576" y="184431"/>
                    </a:lnTo>
                    <a:lnTo>
                      <a:pt x="0" y="216408"/>
                    </a:lnTo>
                    <a:lnTo>
                      <a:pt x="4576" y="248384"/>
                    </a:lnTo>
                    <a:lnTo>
                      <a:pt x="39231" y="307635"/>
                    </a:lnTo>
                    <a:lnTo>
                      <a:pt x="68004" y="334239"/>
                    </a:lnTo>
                    <a:lnTo>
                      <a:pt x="103536" y="358382"/>
                    </a:lnTo>
                    <a:lnTo>
                      <a:pt x="145177" y="379730"/>
                    </a:lnTo>
                    <a:lnTo>
                      <a:pt x="192272" y="397948"/>
                    </a:lnTo>
                    <a:lnTo>
                      <a:pt x="244169" y="412700"/>
                    </a:lnTo>
                    <a:lnTo>
                      <a:pt x="300216" y="423652"/>
                    </a:lnTo>
                    <a:lnTo>
                      <a:pt x="359760" y="430469"/>
                    </a:lnTo>
                    <a:lnTo>
                      <a:pt x="422148" y="432815"/>
                    </a:lnTo>
                    <a:lnTo>
                      <a:pt x="484535" y="430469"/>
                    </a:lnTo>
                    <a:lnTo>
                      <a:pt x="544079" y="423652"/>
                    </a:lnTo>
                    <a:lnTo>
                      <a:pt x="600126" y="412700"/>
                    </a:lnTo>
                    <a:lnTo>
                      <a:pt x="652023" y="397948"/>
                    </a:lnTo>
                    <a:lnTo>
                      <a:pt x="699118" y="379730"/>
                    </a:lnTo>
                    <a:lnTo>
                      <a:pt x="740759" y="358382"/>
                    </a:lnTo>
                    <a:lnTo>
                      <a:pt x="776291" y="334239"/>
                    </a:lnTo>
                    <a:lnTo>
                      <a:pt x="805064" y="307635"/>
                    </a:lnTo>
                    <a:lnTo>
                      <a:pt x="839719" y="248384"/>
                    </a:lnTo>
                    <a:lnTo>
                      <a:pt x="844295" y="216408"/>
                    </a:lnTo>
                    <a:lnTo>
                      <a:pt x="839719" y="184431"/>
                    </a:lnTo>
                    <a:lnTo>
                      <a:pt x="805064" y="125180"/>
                    </a:lnTo>
                    <a:lnTo>
                      <a:pt x="776291" y="98576"/>
                    </a:lnTo>
                    <a:lnTo>
                      <a:pt x="740759" y="74433"/>
                    </a:lnTo>
                    <a:lnTo>
                      <a:pt x="699118" y="53085"/>
                    </a:lnTo>
                    <a:lnTo>
                      <a:pt x="652023" y="34867"/>
                    </a:lnTo>
                    <a:lnTo>
                      <a:pt x="600126" y="20115"/>
                    </a:lnTo>
                    <a:lnTo>
                      <a:pt x="544079" y="9163"/>
                    </a:lnTo>
                    <a:lnTo>
                      <a:pt x="484535" y="2346"/>
                    </a:lnTo>
                    <a:lnTo>
                      <a:pt x="422148" y="0"/>
                    </a:lnTo>
                    <a:close/>
                  </a:path>
                </a:pathLst>
              </a:custGeom>
              <a:solidFill>
                <a:srgbClr val="99121E"/>
              </a:solidFill>
            </p:spPr>
            <p:txBody>
              <a:bodyPr wrap="square" lIns="0" tIns="0" rIns="0" bIns="0" rtlCol="0"/>
              <a:lstStyle/>
              <a:p>
                <a:endParaRPr>
                  <a:solidFill>
                    <a:prstClr val="black"/>
                  </a:solidFill>
                </a:endParaRPr>
              </a:p>
            </p:txBody>
          </p:sp>
          <p:sp>
            <p:nvSpPr>
              <p:cNvPr id="31" name="TextBox 30"/>
              <p:cNvSpPr txBox="1"/>
              <p:nvPr/>
            </p:nvSpPr>
            <p:spPr>
              <a:xfrm>
                <a:off x="3973186" y="3228032"/>
                <a:ext cx="533581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sz="2000" b="1" dirty="0" smtClean="0">
                    <a:solidFill>
                      <a:prstClr val="white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Arial" panose="020B0604020202020204" pitchFamily="34" charset="0"/>
                    <a:cs typeface="Arial" panose="020B0604020202020204" pitchFamily="34" charset="0"/>
                  </a:rPr>
                  <a:t>55</a:t>
                </a:r>
                <a:endParaRPr lang="ru-RU" sz="2000" b="1" dirty="0">
                  <a:solidFill>
                    <a:prstClr val="white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32" name="TextBox 31"/>
            <p:cNvSpPr txBox="1"/>
            <p:nvPr/>
          </p:nvSpPr>
          <p:spPr>
            <a:xfrm>
              <a:off x="7569451" y="1911843"/>
              <a:ext cx="969264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dirty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Ф</a:t>
              </a:r>
              <a:r>
                <a:rPr lang="ru-RU" dirty="0" smtClean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акт</a:t>
              </a:r>
              <a:endParaRPr lang="ru-RU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3" name="object 44"/>
            <p:cNvSpPr/>
            <p:nvPr/>
          </p:nvSpPr>
          <p:spPr>
            <a:xfrm>
              <a:off x="7061015" y="2331409"/>
              <a:ext cx="844550" cy="433070"/>
            </a:xfrm>
            <a:custGeom>
              <a:avLst/>
              <a:gdLst/>
              <a:ahLst/>
              <a:cxnLst/>
              <a:rect l="l" t="t" r="r" b="b"/>
              <a:pathLst>
                <a:path w="844550" h="433070">
                  <a:moveTo>
                    <a:pt x="422148" y="0"/>
                  </a:moveTo>
                  <a:lnTo>
                    <a:pt x="359760" y="2346"/>
                  </a:lnTo>
                  <a:lnTo>
                    <a:pt x="300216" y="9163"/>
                  </a:lnTo>
                  <a:lnTo>
                    <a:pt x="244169" y="20115"/>
                  </a:lnTo>
                  <a:lnTo>
                    <a:pt x="192272" y="34867"/>
                  </a:lnTo>
                  <a:lnTo>
                    <a:pt x="145177" y="53085"/>
                  </a:lnTo>
                  <a:lnTo>
                    <a:pt x="103536" y="74433"/>
                  </a:lnTo>
                  <a:lnTo>
                    <a:pt x="68004" y="98576"/>
                  </a:lnTo>
                  <a:lnTo>
                    <a:pt x="39231" y="125180"/>
                  </a:lnTo>
                  <a:lnTo>
                    <a:pt x="4576" y="184431"/>
                  </a:lnTo>
                  <a:lnTo>
                    <a:pt x="0" y="216408"/>
                  </a:lnTo>
                  <a:lnTo>
                    <a:pt x="4576" y="248384"/>
                  </a:lnTo>
                  <a:lnTo>
                    <a:pt x="39231" y="307635"/>
                  </a:lnTo>
                  <a:lnTo>
                    <a:pt x="68004" y="334239"/>
                  </a:lnTo>
                  <a:lnTo>
                    <a:pt x="103536" y="358382"/>
                  </a:lnTo>
                  <a:lnTo>
                    <a:pt x="145177" y="379730"/>
                  </a:lnTo>
                  <a:lnTo>
                    <a:pt x="192272" y="397948"/>
                  </a:lnTo>
                  <a:lnTo>
                    <a:pt x="244169" y="412700"/>
                  </a:lnTo>
                  <a:lnTo>
                    <a:pt x="300216" y="423652"/>
                  </a:lnTo>
                  <a:lnTo>
                    <a:pt x="359760" y="430469"/>
                  </a:lnTo>
                  <a:lnTo>
                    <a:pt x="422148" y="432815"/>
                  </a:lnTo>
                  <a:lnTo>
                    <a:pt x="484535" y="430469"/>
                  </a:lnTo>
                  <a:lnTo>
                    <a:pt x="544079" y="423652"/>
                  </a:lnTo>
                  <a:lnTo>
                    <a:pt x="600126" y="412700"/>
                  </a:lnTo>
                  <a:lnTo>
                    <a:pt x="652023" y="397948"/>
                  </a:lnTo>
                  <a:lnTo>
                    <a:pt x="699118" y="379730"/>
                  </a:lnTo>
                  <a:lnTo>
                    <a:pt x="740759" y="358382"/>
                  </a:lnTo>
                  <a:lnTo>
                    <a:pt x="776291" y="334239"/>
                  </a:lnTo>
                  <a:lnTo>
                    <a:pt x="805064" y="307635"/>
                  </a:lnTo>
                  <a:lnTo>
                    <a:pt x="839719" y="248384"/>
                  </a:lnTo>
                  <a:lnTo>
                    <a:pt x="844295" y="216408"/>
                  </a:lnTo>
                  <a:lnTo>
                    <a:pt x="839719" y="184431"/>
                  </a:lnTo>
                  <a:lnTo>
                    <a:pt x="805064" y="125180"/>
                  </a:lnTo>
                  <a:lnTo>
                    <a:pt x="776291" y="98576"/>
                  </a:lnTo>
                  <a:lnTo>
                    <a:pt x="740759" y="74433"/>
                  </a:lnTo>
                  <a:lnTo>
                    <a:pt x="699118" y="53085"/>
                  </a:lnTo>
                  <a:lnTo>
                    <a:pt x="652023" y="34867"/>
                  </a:lnTo>
                  <a:lnTo>
                    <a:pt x="600126" y="20115"/>
                  </a:lnTo>
                  <a:lnTo>
                    <a:pt x="544079" y="9163"/>
                  </a:lnTo>
                  <a:lnTo>
                    <a:pt x="484535" y="2346"/>
                  </a:lnTo>
                  <a:lnTo>
                    <a:pt x="422148" y="0"/>
                  </a:lnTo>
                  <a:close/>
                </a:path>
              </a:pathLst>
            </a:custGeom>
            <a:solidFill>
              <a:srgbClr val="99121E"/>
            </a:solidFill>
          </p:spPr>
          <p:txBody>
            <a:bodyPr wrap="square" lIns="0" tIns="0" rIns="0" bIns="0" rtlCol="0"/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34" name="TextBox 33"/>
            <p:cNvSpPr txBox="1"/>
            <p:nvPr/>
          </p:nvSpPr>
          <p:spPr>
            <a:xfrm>
              <a:off x="7148387" y="2367985"/>
              <a:ext cx="89726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1600" b="1" dirty="0" smtClean="0">
                  <a:solidFill>
                    <a:prstClr val="white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План</a:t>
              </a:r>
              <a:endParaRPr lang="ru-RU" sz="1600" b="1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8" name="Группа 7"/>
            <p:cNvGrpSpPr/>
            <p:nvPr/>
          </p:nvGrpSpPr>
          <p:grpSpPr>
            <a:xfrm>
              <a:off x="5070455" y="1237756"/>
              <a:ext cx="844550" cy="433070"/>
              <a:chOff x="5075114" y="2184257"/>
              <a:chExt cx="844550" cy="433070"/>
            </a:xfrm>
          </p:grpSpPr>
          <p:sp>
            <p:nvSpPr>
              <p:cNvPr id="35" name="object 44"/>
              <p:cNvSpPr/>
              <p:nvPr/>
            </p:nvSpPr>
            <p:spPr>
              <a:xfrm>
                <a:off x="5075114" y="2184257"/>
                <a:ext cx="844550" cy="433070"/>
              </a:xfrm>
              <a:custGeom>
                <a:avLst/>
                <a:gdLst/>
                <a:ahLst/>
                <a:cxnLst/>
                <a:rect l="l" t="t" r="r" b="b"/>
                <a:pathLst>
                  <a:path w="844550" h="433070">
                    <a:moveTo>
                      <a:pt x="422148" y="0"/>
                    </a:moveTo>
                    <a:lnTo>
                      <a:pt x="359760" y="2346"/>
                    </a:lnTo>
                    <a:lnTo>
                      <a:pt x="300216" y="9163"/>
                    </a:lnTo>
                    <a:lnTo>
                      <a:pt x="244169" y="20115"/>
                    </a:lnTo>
                    <a:lnTo>
                      <a:pt x="192272" y="34867"/>
                    </a:lnTo>
                    <a:lnTo>
                      <a:pt x="145177" y="53085"/>
                    </a:lnTo>
                    <a:lnTo>
                      <a:pt x="103536" y="74433"/>
                    </a:lnTo>
                    <a:lnTo>
                      <a:pt x="68004" y="98576"/>
                    </a:lnTo>
                    <a:lnTo>
                      <a:pt x="39231" y="125180"/>
                    </a:lnTo>
                    <a:lnTo>
                      <a:pt x="4576" y="184431"/>
                    </a:lnTo>
                    <a:lnTo>
                      <a:pt x="0" y="216408"/>
                    </a:lnTo>
                    <a:lnTo>
                      <a:pt x="4576" y="248384"/>
                    </a:lnTo>
                    <a:lnTo>
                      <a:pt x="39231" y="307635"/>
                    </a:lnTo>
                    <a:lnTo>
                      <a:pt x="68004" y="334239"/>
                    </a:lnTo>
                    <a:lnTo>
                      <a:pt x="103536" y="358382"/>
                    </a:lnTo>
                    <a:lnTo>
                      <a:pt x="145177" y="379730"/>
                    </a:lnTo>
                    <a:lnTo>
                      <a:pt x="192272" y="397948"/>
                    </a:lnTo>
                    <a:lnTo>
                      <a:pt x="244169" y="412700"/>
                    </a:lnTo>
                    <a:lnTo>
                      <a:pt x="300216" y="423652"/>
                    </a:lnTo>
                    <a:lnTo>
                      <a:pt x="359760" y="430469"/>
                    </a:lnTo>
                    <a:lnTo>
                      <a:pt x="422148" y="432815"/>
                    </a:lnTo>
                    <a:lnTo>
                      <a:pt x="484535" y="430469"/>
                    </a:lnTo>
                    <a:lnTo>
                      <a:pt x="544079" y="423652"/>
                    </a:lnTo>
                    <a:lnTo>
                      <a:pt x="600126" y="412700"/>
                    </a:lnTo>
                    <a:lnTo>
                      <a:pt x="652023" y="397948"/>
                    </a:lnTo>
                    <a:lnTo>
                      <a:pt x="699118" y="379730"/>
                    </a:lnTo>
                    <a:lnTo>
                      <a:pt x="740759" y="358382"/>
                    </a:lnTo>
                    <a:lnTo>
                      <a:pt x="776291" y="334239"/>
                    </a:lnTo>
                    <a:lnTo>
                      <a:pt x="805064" y="307635"/>
                    </a:lnTo>
                    <a:lnTo>
                      <a:pt x="839719" y="248384"/>
                    </a:lnTo>
                    <a:lnTo>
                      <a:pt x="844295" y="216408"/>
                    </a:lnTo>
                    <a:lnTo>
                      <a:pt x="839719" y="184431"/>
                    </a:lnTo>
                    <a:lnTo>
                      <a:pt x="805064" y="125180"/>
                    </a:lnTo>
                    <a:lnTo>
                      <a:pt x="776291" y="98576"/>
                    </a:lnTo>
                    <a:lnTo>
                      <a:pt x="740759" y="74433"/>
                    </a:lnTo>
                    <a:lnTo>
                      <a:pt x="699118" y="53085"/>
                    </a:lnTo>
                    <a:lnTo>
                      <a:pt x="652023" y="34867"/>
                    </a:lnTo>
                    <a:lnTo>
                      <a:pt x="600126" y="20115"/>
                    </a:lnTo>
                    <a:lnTo>
                      <a:pt x="544079" y="9163"/>
                    </a:lnTo>
                    <a:lnTo>
                      <a:pt x="484535" y="2346"/>
                    </a:lnTo>
                    <a:lnTo>
                      <a:pt x="422148" y="0"/>
                    </a:lnTo>
                    <a:close/>
                  </a:path>
                </a:pathLst>
              </a:custGeom>
              <a:solidFill>
                <a:srgbClr val="99121E"/>
              </a:solidFill>
            </p:spPr>
            <p:txBody>
              <a:bodyPr wrap="square" lIns="0" tIns="0" rIns="0" bIns="0" rtlCol="0"/>
              <a:lstStyle/>
              <a:p>
                <a:endParaRPr>
                  <a:solidFill>
                    <a:prstClr val="black"/>
                  </a:solidFill>
                </a:endParaRPr>
              </a:p>
            </p:txBody>
          </p:sp>
          <p:sp>
            <p:nvSpPr>
              <p:cNvPr id="36" name="TextBox 35"/>
              <p:cNvSpPr txBox="1"/>
              <p:nvPr/>
            </p:nvSpPr>
            <p:spPr>
              <a:xfrm>
                <a:off x="5256411" y="2184257"/>
                <a:ext cx="604921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sz="2000" b="1" dirty="0" smtClean="0">
                    <a:solidFill>
                      <a:prstClr val="white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Arial" panose="020B0604020202020204" pitchFamily="34" charset="0"/>
                    <a:cs typeface="Arial" panose="020B0604020202020204" pitchFamily="34" charset="0"/>
                  </a:rPr>
                  <a:t>59</a:t>
                </a:r>
                <a:endParaRPr lang="ru-RU" sz="2000" b="1" dirty="0">
                  <a:solidFill>
                    <a:prstClr val="white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pic>
          <p:nvPicPr>
            <p:cNvPr id="27" name="Picture 2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373604" y="84308"/>
              <a:ext cx="744231" cy="7704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="" xmlns:p14="http://schemas.microsoft.com/office/powerpoint/2010/main" val="11509294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Прямая соединительная линия 3"/>
          <p:cNvCxnSpPr/>
          <p:nvPr/>
        </p:nvCxnSpPr>
        <p:spPr>
          <a:xfrm flipH="1">
            <a:off x="709504" y="1199962"/>
            <a:ext cx="7344579" cy="145"/>
          </a:xfrm>
          <a:prstGeom prst="line">
            <a:avLst/>
          </a:prstGeom>
          <a:ln w="254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Прямоугольник 4"/>
          <p:cNvSpPr/>
          <p:nvPr/>
        </p:nvSpPr>
        <p:spPr>
          <a:xfrm>
            <a:off x="2345305" y="229330"/>
            <a:ext cx="6024503" cy="71628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defTabSz="914059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ru" sz="2000" b="1" dirty="0" smtClean="0">
                <a:solidFill>
                  <a:srgbClr val="C0504D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</a:rPr>
              <a:t>4. Доходы образовательной организации </a:t>
            </a:r>
          </a:p>
          <a:p>
            <a:pPr defTabSz="914059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ru" sz="2000" b="1" dirty="0" smtClean="0">
                <a:solidFill>
                  <a:srgbClr val="C0504D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</a:rPr>
              <a:t>из всех источников в расчете на одного НПР, </a:t>
            </a:r>
          </a:p>
          <a:p>
            <a:pPr defTabSz="914059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ru" sz="2000" b="1" dirty="0" smtClean="0">
                <a:solidFill>
                  <a:srgbClr val="C0504D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</a:rPr>
              <a:t>тыс.руб</a:t>
            </a:r>
            <a:endParaRPr lang="ru" sz="2000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/>
            </a:endParaRPr>
          </a:p>
        </p:txBody>
      </p:sp>
      <p:sp>
        <p:nvSpPr>
          <p:cNvPr id="6" name="object 12"/>
          <p:cNvSpPr/>
          <p:nvPr/>
        </p:nvSpPr>
        <p:spPr>
          <a:xfrm>
            <a:off x="0" y="-12191"/>
            <a:ext cx="2194687" cy="667512"/>
          </a:xfrm>
          <a:custGeom>
            <a:avLst/>
            <a:gdLst/>
            <a:ahLst/>
            <a:cxnLst/>
            <a:rect l="l" t="t" r="r" b="b"/>
            <a:pathLst>
              <a:path w="3599815" h="939165">
                <a:moveTo>
                  <a:pt x="0" y="938783"/>
                </a:moveTo>
                <a:lnTo>
                  <a:pt x="3599688" y="938783"/>
                </a:lnTo>
                <a:lnTo>
                  <a:pt x="3599688" y="0"/>
                </a:lnTo>
                <a:lnTo>
                  <a:pt x="0" y="0"/>
                </a:lnTo>
                <a:lnTo>
                  <a:pt x="0" y="938783"/>
                </a:lnTo>
                <a:close/>
              </a:path>
            </a:pathLst>
          </a:custGeom>
          <a:solidFill>
            <a:srgbClr val="952A27"/>
          </a:solidFill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8287" y="-42672"/>
            <a:ext cx="2152015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ФИНАНСОВО-ЭКОНОМИЧЕСКАЯ ДЕЯТЕЛЬНОСТЬ</a:t>
            </a:r>
            <a:endParaRPr lang="ru-RU" b="1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object 6"/>
          <p:cNvSpPr/>
          <p:nvPr/>
        </p:nvSpPr>
        <p:spPr>
          <a:xfrm>
            <a:off x="2194687" y="2834640"/>
            <a:ext cx="1079671" cy="1735442"/>
          </a:xfrm>
          <a:custGeom>
            <a:avLst/>
            <a:gdLst/>
            <a:ahLst/>
            <a:cxnLst/>
            <a:rect l="l" t="t" r="r" b="b"/>
            <a:pathLst>
              <a:path w="2197735" h="1972310">
                <a:moveTo>
                  <a:pt x="0" y="1972056"/>
                </a:moveTo>
                <a:lnTo>
                  <a:pt x="2197607" y="1972056"/>
                </a:lnTo>
                <a:lnTo>
                  <a:pt x="2197607" y="0"/>
                </a:lnTo>
                <a:lnTo>
                  <a:pt x="0" y="0"/>
                </a:lnTo>
                <a:lnTo>
                  <a:pt x="0" y="1972056"/>
                </a:lnTo>
                <a:close/>
              </a:path>
            </a:pathLst>
          </a:custGeom>
          <a:solidFill>
            <a:schemeClr val="accent1"/>
          </a:solidFill>
          <a:ln w="28575"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 wrap="square" lIns="0" tIns="0" rIns="0" bIns="0" rtlCol="0"/>
          <a:lstStyle/>
          <a:p>
            <a:pPr defTabSz="912905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sz="1800" kern="0" dirty="0" smtClean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3" name="object 7"/>
          <p:cNvSpPr/>
          <p:nvPr/>
        </p:nvSpPr>
        <p:spPr>
          <a:xfrm>
            <a:off x="3795294" y="2182116"/>
            <a:ext cx="1099794" cy="2381871"/>
          </a:xfrm>
          <a:custGeom>
            <a:avLst/>
            <a:gdLst/>
            <a:ahLst/>
            <a:cxnLst/>
            <a:rect l="l" t="t" r="r" b="b"/>
            <a:pathLst>
              <a:path w="2197734" h="2405379">
                <a:moveTo>
                  <a:pt x="0" y="2404872"/>
                </a:moveTo>
                <a:lnTo>
                  <a:pt x="2197607" y="2404872"/>
                </a:lnTo>
                <a:lnTo>
                  <a:pt x="2197607" y="0"/>
                </a:lnTo>
                <a:lnTo>
                  <a:pt x="0" y="0"/>
                </a:lnTo>
                <a:lnTo>
                  <a:pt x="0" y="2404872"/>
                </a:lnTo>
                <a:close/>
              </a:path>
            </a:pathLst>
          </a:custGeom>
          <a:solidFill>
            <a:schemeClr val="accent1"/>
          </a:solidFill>
          <a:ln w="28575"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 wrap="square" lIns="0" tIns="0" rIns="0" bIns="0" rtlCol="0"/>
          <a:lstStyle/>
          <a:p>
            <a:pPr defTabSz="912905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sz="1800" kern="0" dirty="0" smtClean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507554" y="4689965"/>
            <a:ext cx="4255195" cy="338439"/>
          </a:xfrm>
          <a:prstGeom prst="rect">
            <a:avLst/>
          </a:prstGeom>
          <a:noFill/>
        </p:spPr>
        <p:txBody>
          <a:bodyPr wrap="square" lIns="91326" tIns="45663" rIns="91326" bIns="45663" rtlCol="0">
            <a:spAutoFit/>
          </a:bodyPr>
          <a:lstStyle/>
          <a:p>
            <a:pPr defTabSz="91326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kern="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2016                       2017             2018 </a:t>
            </a:r>
            <a:r>
              <a:rPr lang="ru-RU" b="1" kern="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(октябрь)</a:t>
            </a:r>
            <a:endParaRPr lang="ru-RU" sz="1600" b="1" kern="0" dirty="0" smtClean="0">
              <a:solidFill>
                <a:prstClr val="black">
                  <a:lumMod val="75000"/>
                  <a:lumOff val="25000"/>
                </a:prst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2170932" y="2738728"/>
            <a:ext cx="1247079" cy="461550"/>
          </a:xfrm>
          <a:prstGeom prst="rect">
            <a:avLst/>
          </a:prstGeom>
          <a:noFill/>
        </p:spPr>
        <p:txBody>
          <a:bodyPr wrap="square" lIns="91326" tIns="45663" rIns="91326" bIns="45663" rtlCol="0">
            <a:spAutoFit/>
          </a:bodyPr>
          <a:lstStyle/>
          <a:p>
            <a:pPr defTabSz="91326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kern="0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2575,6</a:t>
            </a:r>
          </a:p>
        </p:txBody>
      </p:sp>
      <p:sp>
        <p:nvSpPr>
          <p:cNvPr id="18" name="object 7"/>
          <p:cNvSpPr/>
          <p:nvPr/>
        </p:nvSpPr>
        <p:spPr>
          <a:xfrm>
            <a:off x="5376689" y="1517905"/>
            <a:ext cx="1127743" cy="3052178"/>
          </a:xfrm>
          <a:custGeom>
            <a:avLst/>
            <a:gdLst/>
            <a:ahLst/>
            <a:cxnLst/>
            <a:rect l="l" t="t" r="r" b="b"/>
            <a:pathLst>
              <a:path w="2197734" h="2405379">
                <a:moveTo>
                  <a:pt x="0" y="2404872"/>
                </a:moveTo>
                <a:lnTo>
                  <a:pt x="2197607" y="2404872"/>
                </a:lnTo>
                <a:lnTo>
                  <a:pt x="2197607" y="0"/>
                </a:lnTo>
                <a:lnTo>
                  <a:pt x="0" y="0"/>
                </a:lnTo>
                <a:lnTo>
                  <a:pt x="0" y="2404872"/>
                </a:lnTo>
                <a:close/>
              </a:path>
            </a:pathLst>
          </a:custGeom>
          <a:solidFill>
            <a:schemeClr val="accent1"/>
          </a:solidFill>
          <a:ln w="28575"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 wrap="square" lIns="0" tIns="0" rIns="0" bIns="0" rtlCol="0"/>
          <a:lstStyle/>
          <a:p>
            <a:pPr defTabSz="912905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sz="1800" kern="0" dirty="0" smtClean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3688080" y="2127252"/>
            <a:ext cx="1365505" cy="461550"/>
          </a:xfrm>
          <a:prstGeom prst="rect">
            <a:avLst/>
          </a:prstGeom>
          <a:noFill/>
        </p:spPr>
        <p:txBody>
          <a:bodyPr wrap="square" lIns="91326" tIns="45663" rIns="91326" bIns="45663" rtlCol="0">
            <a:spAutoFit/>
          </a:bodyPr>
          <a:lstStyle/>
          <a:p>
            <a:pPr defTabSz="91326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kern="0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2885,25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5376690" y="1517905"/>
            <a:ext cx="1127743" cy="461550"/>
          </a:xfrm>
          <a:prstGeom prst="rect">
            <a:avLst/>
          </a:prstGeom>
          <a:noFill/>
        </p:spPr>
        <p:txBody>
          <a:bodyPr wrap="square" lIns="91326" tIns="45663" rIns="91326" bIns="45663" rtlCol="0">
            <a:spAutoFit/>
          </a:bodyPr>
          <a:lstStyle/>
          <a:p>
            <a:pPr defTabSz="91326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kern="0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3508,5</a:t>
            </a:r>
          </a:p>
        </p:txBody>
      </p:sp>
      <p:grpSp>
        <p:nvGrpSpPr>
          <p:cNvPr id="2" name="Группа 1"/>
          <p:cNvGrpSpPr/>
          <p:nvPr/>
        </p:nvGrpSpPr>
        <p:grpSpPr>
          <a:xfrm>
            <a:off x="2276409" y="3156595"/>
            <a:ext cx="899608" cy="433070"/>
            <a:chOff x="2597150" y="2895472"/>
            <a:chExt cx="899608" cy="433070"/>
          </a:xfrm>
        </p:grpSpPr>
        <p:sp>
          <p:nvSpPr>
            <p:cNvPr id="28" name="object 44"/>
            <p:cNvSpPr/>
            <p:nvPr/>
          </p:nvSpPr>
          <p:spPr>
            <a:xfrm>
              <a:off x="2597150" y="2895472"/>
              <a:ext cx="844550" cy="433070"/>
            </a:xfrm>
            <a:custGeom>
              <a:avLst/>
              <a:gdLst/>
              <a:ahLst/>
              <a:cxnLst/>
              <a:rect l="l" t="t" r="r" b="b"/>
              <a:pathLst>
                <a:path w="844550" h="433070">
                  <a:moveTo>
                    <a:pt x="422148" y="0"/>
                  </a:moveTo>
                  <a:lnTo>
                    <a:pt x="359760" y="2346"/>
                  </a:lnTo>
                  <a:lnTo>
                    <a:pt x="300216" y="9163"/>
                  </a:lnTo>
                  <a:lnTo>
                    <a:pt x="244169" y="20115"/>
                  </a:lnTo>
                  <a:lnTo>
                    <a:pt x="192272" y="34867"/>
                  </a:lnTo>
                  <a:lnTo>
                    <a:pt x="145177" y="53085"/>
                  </a:lnTo>
                  <a:lnTo>
                    <a:pt x="103536" y="74433"/>
                  </a:lnTo>
                  <a:lnTo>
                    <a:pt x="68004" y="98576"/>
                  </a:lnTo>
                  <a:lnTo>
                    <a:pt x="39231" y="125180"/>
                  </a:lnTo>
                  <a:lnTo>
                    <a:pt x="4576" y="184431"/>
                  </a:lnTo>
                  <a:lnTo>
                    <a:pt x="0" y="216408"/>
                  </a:lnTo>
                  <a:lnTo>
                    <a:pt x="4576" y="248384"/>
                  </a:lnTo>
                  <a:lnTo>
                    <a:pt x="39231" y="307635"/>
                  </a:lnTo>
                  <a:lnTo>
                    <a:pt x="68004" y="334239"/>
                  </a:lnTo>
                  <a:lnTo>
                    <a:pt x="103536" y="358382"/>
                  </a:lnTo>
                  <a:lnTo>
                    <a:pt x="145177" y="379730"/>
                  </a:lnTo>
                  <a:lnTo>
                    <a:pt x="192272" y="397948"/>
                  </a:lnTo>
                  <a:lnTo>
                    <a:pt x="244169" y="412700"/>
                  </a:lnTo>
                  <a:lnTo>
                    <a:pt x="300216" y="423652"/>
                  </a:lnTo>
                  <a:lnTo>
                    <a:pt x="359760" y="430469"/>
                  </a:lnTo>
                  <a:lnTo>
                    <a:pt x="422148" y="432815"/>
                  </a:lnTo>
                  <a:lnTo>
                    <a:pt x="484535" y="430469"/>
                  </a:lnTo>
                  <a:lnTo>
                    <a:pt x="544079" y="423652"/>
                  </a:lnTo>
                  <a:lnTo>
                    <a:pt x="600126" y="412700"/>
                  </a:lnTo>
                  <a:lnTo>
                    <a:pt x="652023" y="397948"/>
                  </a:lnTo>
                  <a:lnTo>
                    <a:pt x="699118" y="379730"/>
                  </a:lnTo>
                  <a:lnTo>
                    <a:pt x="740759" y="358382"/>
                  </a:lnTo>
                  <a:lnTo>
                    <a:pt x="776291" y="334239"/>
                  </a:lnTo>
                  <a:lnTo>
                    <a:pt x="805064" y="307635"/>
                  </a:lnTo>
                  <a:lnTo>
                    <a:pt x="839719" y="248384"/>
                  </a:lnTo>
                  <a:lnTo>
                    <a:pt x="844295" y="216408"/>
                  </a:lnTo>
                  <a:lnTo>
                    <a:pt x="839719" y="184431"/>
                  </a:lnTo>
                  <a:lnTo>
                    <a:pt x="805064" y="125180"/>
                  </a:lnTo>
                  <a:lnTo>
                    <a:pt x="776291" y="98576"/>
                  </a:lnTo>
                  <a:lnTo>
                    <a:pt x="740759" y="74433"/>
                  </a:lnTo>
                  <a:lnTo>
                    <a:pt x="699118" y="53085"/>
                  </a:lnTo>
                  <a:lnTo>
                    <a:pt x="652023" y="34867"/>
                  </a:lnTo>
                  <a:lnTo>
                    <a:pt x="600126" y="20115"/>
                  </a:lnTo>
                  <a:lnTo>
                    <a:pt x="544079" y="9163"/>
                  </a:lnTo>
                  <a:lnTo>
                    <a:pt x="484535" y="2346"/>
                  </a:lnTo>
                  <a:lnTo>
                    <a:pt x="422148" y="0"/>
                  </a:lnTo>
                  <a:close/>
                </a:path>
              </a:pathLst>
            </a:custGeom>
            <a:solidFill>
              <a:srgbClr val="99121E"/>
            </a:solidFill>
          </p:spPr>
          <p:txBody>
            <a:bodyPr wrap="square" lIns="0" tIns="0" rIns="0" bIns="0" rtlCol="0"/>
            <a:lstStyle/>
            <a:p>
              <a:pPr defTabSz="914400"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sz="18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2643318" y="2895472"/>
              <a:ext cx="85344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defTabSz="914400" eaLnBrk="1" fontAlgn="auto" hangingPunct="1">
                <a:spcBef>
                  <a:spcPts val="0"/>
                </a:spcBef>
                <a:spcAft>
                  <a:spcPts val="0"/>
                </a:spcAft>
              </a:pPr>
              <a:r>
                <a:rPr lang="ru-RU" sz="2000" b="1" dirty="0" smtClean="0">
                  <a:solidFill>
                    <a:prstClr val="white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2564</a:t>
              </a:r>
              <a:endParaRPr lang="ru-RU" sz="2000" b="1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3" name="Группа 2"/>
          <p:cNvGrpSpPr/>
          <p:nvPr/>
        </p:nvGrpSpPr>
        <p:grpSpPr>
          <a:xfrm>
            <a:off x="3912522" y="2538673"/>
            <a:ext cx="844551" cy="433070"/>
            <a:chOff x="3778410" y="3221425"/>
            <a:chExt cx="844551" cy="433070"/>
          </a:xfrm>
        </p:grpSpPr>
        <p:sp>
          <p:nvSpPr>
            <p:cNvPr id="30" name="object 44"/>
            <p:cNvSpPr/>
            <p:nvPr/>
          </p:nvSpPr>
          <p:spPr>
            <a:xfrm>
              <a:off x="3778410" y="3221425"/>
              <a:ext cx="844550" cy="433070"/>
            </a:xfrm>
            <a:custGeom>
              <a:avLst/>
              <a:gdLst/>
              <a:ahLst/>
              <a:cxnLst/>
              <a:rect l="l" t="t" r="r" b="b"/>
              <a:pathLst>
                <a:path w="844550" h="433070">
                  <a:moveTo>
                    <a:pt x="422148" y="0"/>
                  </a:moveTo>
                  <a:lnTo>
                    <a:pt x="359760" y="2346"/>
                  </a:lnTo>
                  <a:lnTo>
                    <a:pt x="300216" y="9163"/>
                  </a:lnTo>
                  <a:lnTo>
                    <a:pt x="244169" y="20115"/>
                  </a:lnTo>
                  <a:lnTo>
                    <a:pt x="192272" y="34867"/>
                  </a:lnTo>
                  <a:lnTo>
                    <a:pt x="145177" y="53085"/>
                  </a:lnTo>
                  <a:lnTo>
                    <a:pt x="103536" y="74433"/>
                  </a:lnTo>
                  <a:lnTo>
                    <a:pt x="68004" y="98576"/>
                  </a:lnTo>
                  <a:lnTo>
                    <a:pt x="39231" y="125180"/>
                  </a:lnTo>
                  <a:lnTo>
                    <a:pt x="4576" y="184431"/>
                  </a:lnTo>
                  <a:lnTo>
                    <a:pt x="0" y="216408"/>
                  </a:lnTo>
                  <a:lnTo>
                    <a:pt x="4576" y="248384"/>
                  </a:lnTo>
                  <a:lnTo>
                    <a:pt x="39231" y="307635"/>
                  </a:lnTo>
                  <a:lnTo>
                    <a:pt x="68004" y="334239"/>
                  </a:lnTo>
                  <a:lnTo>
                    <a:pt x="103536" y="358382"/>
                  </a:lnTo>
                  <a:lnTo>
                    <a:pt x="145177" y="379730"/>
                  </a:lnTo>
                  <a:lnTo>
                    <a:pt x="192272" y="397948"/>
                  </a:lnTo>
                  <a:lnTo>
                    <a:pt x="244169" y="412700"/>
                  </a:lnTo>
                  <a:lnTo>
                    <a:pt x="300216" y="423652"/>
                  </a:lnTo>
                  <a:lnTo>
                    <a:pt x="359760" y="430469"/>
                  </a:lnTo>
                  <a:lnTo>
                    <a:pt x="422148" y="432815"/>
                  </a:lnTo>
                  <a:lnTo>
                    <a:pt x="484535" y="430469"/>
                  </a:lnTo>
                  <a:lnTo>
                    <a:pt x="544079" y="423652"/>
                  </a:lnTo>
                  <a:lnTo>
                    <a:pt x="600126" y="412700"/>
                  </a:lnTo>
                  <a:lnTo>
                    <a:pt x="652023" y="397948"/>
                  </a:lnTo>
                  <a:lnTo>
                    <a:pt x="699118" y="379730"/>
                  </a:lnTo>
                  <a:lnTo>
                    <a:pt x="740759" y="358382"/>
                  </a:lnTo>
                  <a:lnTo>
                    <a:pt x="776291" y="334239"/>
                  </a:lnTo>
                  <a:lnTo>
                    <a:pt x="805064" y="307635"/>
                  </a:lnTo>
                  <a:lnTo>
                    <a:pt x="839719" y="248384"/>
                  </a:lnTo>
                  <a:lnTo>
                    <a:pt x="844295" y="216408"/>
                  </a:lnTo>
                  <a:lnTo>
                    <a:pt x="839719" y="184431"/>
                  </a:lnTo>
                  <a:lnTo>
                    <a:pt x="805064" y="125180"/>
                  </a:lnTo>
                  <a:lnTo>
                    <a:pt x="776291" y="98576"/>
                  </a:lnTo>
                  <a:lnTo>
                    <a:pt x="740759" y="74433"/>
                  </a:lnTo>
                  <a:lnTo>
                    <a:pt x="699118" y="53085"/>
                  </a:lnTo>
                  <a:lnTo>
                    <a:pt x="652023" y="34867"/>
                  </a:lnTo>
                  <a:lnTo>
                    <a:pt x="600126" y="20115"/>
                  </a:lnTo>
                  <a:lnTo>
                    <a:pt x="544079" y="9163"/>
                  </a:lnTo>
                  <a:lnTo>
                    <a:pt x="484535" y="2346"/>
                  </a:lnTo>
                  <a:lnTo>
                    <a:pt x="422148" y="0"/>
                  </a:lnTo>
                  <a:close/>
                </a:path>
              </a:pathLst>
            </a:custGeom>
            <a:solidFill>
              <a:srgbClr val="99121E"/>
            </a:solidFill>
          </p:spPr>
          <p:txBody>
            <a:bodyPr wrap="square" lIns="0" tIns="0" rIns="0" bIns="0" rtlCol="0"/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3778411" y="3221425"/>
              <a:ext cx="84455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2000" b="1" dirty="0" smtClean="0">
                  <a:solidFill>
                    <a:prstClr val="white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2754</a:t>
              </a:r>
              <a:endParaRPr lang="ru-RU" sz="2000" b="1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8" name="Группа 7"/>
          <p:cNvGrpSpPr/>
          <p:nvPr/>
        </p:nvGrpSpPr>
        <p:grpSpPr>
          <a:xfrm>
            <a:off x="5490845" y="1999557"/>
            <a:ext cx="844550" cy="433070"/>
            <a:chOff x="5075114" y="2184257"/>
            <a:chExt cx="844550" cy="433070"/>
          </a:xfrm>
        </p:grpSpPr>
        <p:sp>
          <p:nvSpPr>
            <p:cNvPr id="35" name="object 44"/>
            <p:cNvSpPr/>
            <p:nvPr/>
          </p:nvSpPr>
          <p:spPr>
            <a:xfrm>
              <a:off x="5075114" y="2184257"/>
              <a:ext cx="844550" cy="433070"/>
            </a:xfrm>
            <a:custGeom>
              <a:avLst/>
              <a:gdLst/>
              <a:ahLst/>
              <a:cxnLst/>
              <a:rect l="l" t="t" r="r" b="b"/>
              <a:pathLst>
                <a:path w="844550" h="433070">
                  <a:moveTo>
                    <a:pt x="422148" y="0"/>
                  </a:moveTo>
                  <a:lnTo>
                    <a:pt x="359760" y="2346"/>
                  </a:lnTo>
                  <a:lnTo>
                    <a:pt x="300216" y="9163"/>
                  </a:lnTo>
                  <a:lnTo>
                    <a:pt x="244169" y="20115"/>
                  </a:lnTo>
                  <a:lnTo>
                    <a:pt x="192272" y="34867"/>
                  </a:lnTo>
                  <a:lnTo>
                    <a:pt x="145177" y="53085"/>
                  </a:lnTo>
                  <a:lnTo>
                    <a:pt x="103536" y="74433"/>
                  </a:lnTo>
                  <a:lnTo>
                    <a:pt x="68004" y="98576"/>
                  </a:lnTo>
                  <a:lnTo>
                    <a:pt x="39231" y="125180"/>
                  </a:lnTo>
                  <a:lnTo>
                    <a:pt x="4576" y="184431"/>
                  </a:lnTo>
                  <a:lnTo>
                    <a:pt x="0" y="216408"/>
                  </a:lnTo>
                  <a:lnTo>
                    <a:pt x="4576" y="248384"/>
                  </a:lnTo>
                  <a:lnTo>
                    <a:pt x="39231" y="307635"/>
                  </a:lnTo>
                  <a:lnTo>
                    <a:pt x="68004" y="334239"/>
                  </a:lnTo>
                  <a:lnTo>
                    <a:pt x="103536" y="358382"/>
                  </a:lnTo>
                  <a:lnTo>
                    <a:pt x="145177" y="379730"/>
                  </a:lnTo>
                  <a:lnTo>
                    <a:pt x="192272" y="397948"/>
                  </a:lnTo>
                  <a:lnTo>
                    <a:pt x="244169" y="412700"/>
                  </a:lnTo>
                  <a:lnTo>
                    <a:pt x="300216" y="423652"/>
                  </a:lnTo>
                  <a:lnTo>
                    <a:pt x="359760" y="430469"/>
                  </a:lnTo>
                  <a:lnTo>
                    <a:pt x="422148" y="432815"/>
                  </a:lnTo>
                  <a:lnTo>
                    <a:pt x="484535" y="430469"/>
                  </a:lnTo>
                  <a:lnTo>
                    <a:pt x="544079" y="423652"/>
                  </a:lnTo>
                  <a:lnTo>
                    <a:pt x="600126" y="412700"/>
                  </a:lnTo>
                  <a:lnTo>
                    <a:pt x="652023" y="397948"/>
                  </a:lnTo>
                  <a:lnTo>
                    <a:pt x="699118" y="379730"/>
                  </a:lnTo>
                  <a:lnTo>
                    <a:pt x="740759" y="358382"/>
                  </a:lnTo>
                  <a:lnTo>
                    <a:pt x="776291" y="334239"/>
                  </a:lnTo>
                  <a:lnTo>
                    <a:pt x="805064" y="307635"/>
                  </a:lnTo>
                  <a:lnTo>
                    <a:pt x="839719" y="248384"/>
                  </a:lnTo>
                  <a:lnTo>
                    <a:pt x="844295" y="216408"/>
                  </a:lnTo>
                  <a:lnTo>
                    <a:pt x="839719" y="184431"/>
                  </a:lnTo>
                  <a:lnTo>
                    <a:pt x="805064" y="125180"/>
                  </a:lnTo>
                  <a:lnTo>
                    <a:pt x="776291" y="98576"/>
                  </a:lnTo>
                  <a:lnTo>
                    <a:pt x="740759" y="74433"/>
                  </a:lnTo>
                  <a:lnTo>
                    <a:pt x="699118" y="53085"/>
                  </a:lnTo>
                  <a:lnTo>
                    <a:pt x="652023" y="34867"/>
                  </a:lnTo>
                  <a:lnTo>
                    <a:pt x="600126" y="20115"/>
                  </a:lnTo>
                  <a:lnTo>
                    <a:pt x="544079" y="9163"/>
                  </a:lnTo>
                  <a:lnTo>
                    <a:pt x="484535" y="2346"/>
                  </a:lnTo>
                  <a:lnTo>
                    <a:pt x="422148" y="0"/>
                  </a:lnTo>
                  <a:close/>
                </a:path>
              </a:pathLst>
            </a:custGeom>
            <a:solidFill>
              <a:srgbClr val="99121E"/>
            </a:solidFill>
          </p:spPr>
          <p:txBody>
            <a:bodyPr wrap="square" lIns="0" tIns="0" rIns="0" bIns="0" rtlCol="0"/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5119437" y="2184257"/>
              <a:ext cx="800227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2000" b="1" dirty="0" smtClean="0">
                  <a:solidFill>
                    <a:prstClr val="white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2954</a:t>
              </a:r>
              <a:endParaRPr lang="ru-RU" sz="2000" b="1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pic>
        <p:nvPicPr>
          <p:cNvPr id="27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53979" y="-8570"/>
            <a:ext cx="769952" cy="740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7" name="object 7"/>
          <p:cNvSpPr/>
          <p:nvPr/>
        </p:nvSpPr>
        <p:spPr>
          <a:xfrm>
            <a:off x="7599490" y="1728963"/>
            <a:ext cx="745934" cy="370798"/>
          </a:xfrm>
          <a:custGeom>
            <a:avLst/>
            <a:gdLst/>
            <a:ahLst/>
            <a:cxnLst/>
            <a:rect l="l" t="t" r="r" b="b"/>
            <a:pathLst>
              <a:path w="2197734" h="2405379">
                <a:moveTo>
                  <a:pt x="0" y="2404872"/>
                </a:moveTo>
                <a:lnTo>
                  <a:pt x="2197607" y="2404872"/>
                </a:lnTo>
                <a:lnTo>
                  <a:pt x="2197607" y="0"/>
                </a:lnTo>
                <a:lnTo>
                  <a:pt x="0" y="0"/>
                </a:lnTo>
                <a:lnTo>
                  <a:pt x="0" y="2404872"/>
                </a:lnTo>
                <a:close/>
              </a:path>
            </a:pathLst>
          </a:custGeom>
          <a:solidFill>
            <a:schemeClr val="accent1"/>
          </a:solidFill>
          <a:ln w="28575"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 wrap="square" lIns="0" tIns="0" rIns="0" bIns="0" rtlCol="0"/>
          <a:lstStyle/>
          <a:p>
            <a:pPr defTabSz="912905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sz="1800" kern="0" dirty="0" smtClean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7642162" y="1754595"/>
            <a:ext cx="66978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</a:t>
            </a:r>
            <a:r>
              <a:rPr lang="ru-RU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акт</a:t>
            </a:r>
            <a:endParaRPr lang="ru-RU" b="1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9" name="object 44"/>
          <p:cNvSpPr/>
          <p:nvPr/>
        </p:nvSpPr>
        <p:spPr>
          <a:xfrm>
            <a:off x="7573079" y="2270449"/>
            <a:ext cx="844550" cy="433070"/>
          </a:xfrm>
          <a:custGeom>
            <a:avLst/>
            <a:gdLst/>
            <a:ahLst/>
            <a:cxnLst/>
            <a:rect l="l" t="t" r="r" b="b"/>
            <a:pathLst>
              <a:path w="844550" h="433070">
                <a:moveTo>
                  <a:pt x="422148" y="0"/>
                </a:moveTo>
                <a:lnTo>
                  <a:pt x="359760" y="2346"/>
                </a:lnTo>
                <a:lnTo>
                  <a:pt x="300216" y="9163"/>
                </a:lnTo>
                <a:lnTo>
                  <a:pt x="244169" y="20115"/>
                </a:lnTo>
                <a:lnTo>
                  <a:pt x="192272" y="34867"/>
                </a:lnTo>
                <a:lnTo>
                  <a:pt x="145177" y="53085"/>
                </a:lnTo>
                <a:lnTo>
                  <a:pt x="103536" y="74433"/>
                </a:lnTo>
                <a:lnTo>
                  <a:pt x="68004" y="98576"/>
                </a:lnTo>
                <a:lnTo>
                  <a:pt x="39231" y="125180"/>
                </a:lnTo>
                <a:lnTo>
                  <a:pt x="4576" y="184431"/>
                </a:lnTo>
                <a:lnTo>
                  <a:pt x="0" y="216408"/>
                </a:lnTo>
                <a:lnTo>
                  <a:pt x="4576" y="248384"/>
                </a:lnTo>
                <a:lnTo>
                  <a:pt x="39231" y="307635"/>
                </a:lnTo>
                <a:lnTo>
                  <a:pt x="68004" y="334239"/>
                </a:lnTo>
                <a:lnTo>
                  <a:pt x="103536" y="358382"/>
                </a:lnTo>
                <a:lnTo>
                  <a:pt x="145177" y="379730"/>
                </a:lnTo>
                <a:lnTo>
                  <a:pt x="192272" y="397948"/>
                </a:lnTo>
                <a:lnTo>
                  <a:pt x="244169" y="412700"/>
                </a:lnTo>
                <a:lnTo>
                  <a:pt x="300216" y="423652"/>
                </a:lnTo>
                <a:lnTo>
                  <a:pt x="359760" y="430469"/>
                </a:lnTo>
                <a:lnTo>
                  <a:pt x="422148" y="432815"/>
                </a:lnTo>
                <a:lnTo>
                  <a:pt x="484535" y="430469"/>
                </a:lnTo>
                <a:lnTo>
                  <a:pt x="544079" y="423652"/>
                </a:lnTo>
                <a:lnTo>
                  <a:pt x="600126" y="412700"/>
                </a:lnTo>
                <a:lnTo>
                  <a:pt x="652023" y="397948"/>
                </a:lnTo>
                <a:lnTo>
                  <a:pt x="699118" y="379730"/>
                </a:lnTo>
                <a:lnTo>
                  <a:pt x="740759" y="358382"/>
                </a:lnTo>
                <a:lnTo>
                  <a:pt x="776291" y="334239"/>
                </a:lnTo>
                <a:lnTo>
                  <a:pt x="805064" y="307635"/>
                </a:lnTo>
                <a:lnTo>
                  <a:pt x="839719" y="248384"/>
                </a:lnTo>
                <a:lnTo>
                  <a:pt x="844295" y="216408"/>
                </a:lnTo>
                <a:lnTo>
                  <a:pt x="839719" y="184431"/>
                </a:lnTo>
                <a:lnTo>
                  <a:pt x="805064" y="125180"/>
                </a:lnTo>
                <a:lnTo>
                  <a:pt x="776291" y="98576"/>
                </a:lnTo>
                <a:lnTo>
                  <a:pt x="740759" y="74433"/>
                </a:lnTo>
                <a:lnTo>
                  <a:pt x="699118" y="53085"/>
                </a:lnTo>
                <a:lnTo>
                  <a:pt x="652023" y="34867"/>
                </a:lnTo>
                <a:lnTo>
                  <a:pt x="600126" y="20115"/>
                </a:lnTo>
                <a:lnTo>
                  <a:pt x="544079" y="9163"/>
                </a:lnTo>
                <a:lnTo>
                  <a:pt x="484535" y="2346"/>
                </a:lnTo>
                <a:lnTo>
                  <a:pt x="422148" y="0"/>
                </a:lnTo>
                <a:close/>
              </a:path>
            </a:pathLst>
          </a:custGeom>
          <a:solidFill>
            <a:srgbClr val="99121E"/>
          </a:solidFill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7532435" y="2325313"/>
            <a:ext cx="89726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План</a:t>
            </a:r>
          </a:p>
        </p:txBody>
      </p:sp>
    </p:spTree>
    <p:extLst>
      <p:ext uri="{BB962C8B-B14F-4D97-AF65-F5344CB8AC3E}">
        <p14:creationId xmlns="" xmlns:p14="http://schemas.microsoft.com/office/powerpoint/2010/main" val="198849890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Прямая соединительная линия 3"/>
          <p:cNvCxnSpPr/>
          <p:nvPr/>
        </p:nvCxnSpPr>
        <p:spPr>
          <a:xfrm flipH="1">
            <a:off x="765929" y="552243"/>
            <a:ext cx="7344579" cy="145"/>
          </a:xfrm>
          <a:prstGeom prst="line">
            <a:avLst/>
          </a:prstGeom>
          <a:ln w="254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2" name="Группа 11"/>
          <p:cNvGrpSpPr/>
          <p:nvPr/>
        </p:nvGrpSpPr>
        <p:grpSpPr>
          <a:xfrm>
            <a:off x="1661754" y="1692997"/>
            <a:ext cx="2069592" cy="2136577"/>
            <a:chOff x="1402080" y="819983"/>
            <a:chExt cx="2069592" cy="2136577"/>
          </a:xfrm>
        </p:grpSpPr>
        <p:sp>
          <p:nvSpPr>
            <p:cNvPr id="6" name="Овал 5"/>
            <p:cNvSpPr/>
            <p:nvPr/>
          </p:nvSpPr>
          <p:spPr>
            <a:xfrm>
              <a:off x="1402080" y="1127760"/>
              <a:ext cx="2066544" cy="1828800"/>
            </a:xfrm>
            <a:prstGeom prst="ellipse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1563624" y="1257330"/>
              <a:ext cx="1743456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9600" b="1" dirty="0" smtClean="0">
                  <a:solidFill>
                    <a:srgbClr val="99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12</a:t>
              </a:r>
              <a:endParaRPr lang="ru-RU" sz="9600" b="1" dirty="0">
                <a:solidFill>
                  <a:srgbClr val="99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1563624" y="819983"/>
              <a:ext cx="1908048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1600" b="1" dirty="0" smtClean="0">
                  <a:solidFill>
                    <a:srgbClr val="99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Программа НИУ</a:t>
              </a:r>
              <a:endParaRPr lang="ru-RU" sz="1600" b="1" dirty="0">
                <a:solidFill>
                  <a:srgbClr val="99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13" name="Группа 12"/>
          <p:cNvGrpSpPr/>
          <p:nvPr/>
        </p:nvGrpSpPr>
        <p:grpSpPr>
          <a:xfrm>
            <a:off x="4698232" y="1661640"/>
            <a:ext cx="2066544" cy="2291347"/>
            <a:chOff x="1402080" y="665213"/>
            <a:chExt cx="2066544" cy="2291347"/>
          </a:xfrm>
        </p:grpSpPr>
        <p:sp>
          <p:nvSpPr>
            <p:cNvPr id="14" name="Овал 13"/>
            <p:cNvSpPr/>
            <p:nvPr/>
          </p:nvSpPr>
          <p:spPr>
            <a:xfrm>
              <a:off x="1402080" y="1127760"/>
              <a:ext cx="2066544" cy="1828800"/>
            </a:xfrm>
            <a:prstGeom prst="ellipse">
              <a:avLst/>
            </a:prstGeom>
            <a:solidFill>
              <a:schemeClr val="accent5">
                <a:lumMod val="60000"/>
                <a:lumOff val="40000"/>
              </a:schemeClr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1563624" y="1257330"/>
              <a:ext cx="1743456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9600" b="1" dirty="0" smtClean="0">
                  <a:solidFill>
                    <a:schemeClr val="accent5">
                      <a:lumMod val="50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7</a:t>
              </a:r>
              <a:endParaRPr lang="ru-RU" sz="9600" b="1" dirty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1517904" y="665213"/>
              <a:ext cx="1908048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b="1" dirty="0" smtClean="0">
                  <a:solidFill>
                    <a:schemeClr val="accent5">
                      <a:lumMod val="50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Мониторинг эффективности</a:t>
              </a:r>
              <a:endParaRPr lang="ru-RU" b="1" dirty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26" name="Прямоугольник 25"/>
          <p:cNvSpPr/>
          <p:nvPr/>
        </p:nvSpPr>
        <p:spPr>
          <a:xfrm>
            <a:off x="813410" y="87720"/>
            <a:ext cx="6551038" cy="77325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defTabSz="914059" eaLnBrk="1" fontAlgn="auto" hangingPunct="1">
              <a:lnSpc>
                <a:spcPts val="2904"/>
              </a:lnSpc>
              <a:spcBef>
                <a:spcPts val="0"/>
              </a:spcBef>
              <a:spcAft>
                <a:spcPts val="5460"/>
              </a:spcAft>
            </a:pPr>
            <a:r>
              <a:rPr lang="ru" sz="2500" b="1" dirty="0" smtClean="0">
                <a:solidFill>
                  <a:srgbClr val="C0504D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</a:rPr>
              <a:t>Показатели университета </a:t>
            </a:r>
            <a:endParaRPr lang="ru" sz="1600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/>
            </a:endParaRPr>
          </a:p>
        </p:txBody>
      </p:sp>
      <p:sp>
        <p:nvSpPr>
          <p:cNvPr id="27" name="Овал 26"/>
          <p:cNvSpPr/>
          <p:nvPr/>
        </p:nvSpPr>
        <p:spPr>
          <a:xfrm>
            <a:off x="3364174" y="1868817"/>
            <a:ext cx="1191100" cy="1147587"/>
          </a:xfrm>
          <a:prstGeom prst="ellipse">
            <a:avLst/>
          </a:prstGeom>
          <a:solidFill>
            <a:schemeClr val="bg1"/>
          </a:solidFill>
          <a:ln>
            <a:solidFill>
              <a:schemeClr val="accent2">
                <a:lumMod val="75000"/>
              </a:schemeClr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Овал 27"/>
          <p:cNvSpPr/>
          <p:nvPr/>
        </p:nvSpPr>
        <p:spPr>
          <a:xfrm>
            <a:off x="6315530" y="1948733"/>
            <a:ext cx="1191100" cy="1147587"/>
          </a:xfrm>
          <a:prstGeom prst="ellipse">
            <a:avLst/>
          </a:prstGeom>
          <a:solidFill>
            <a:schemeClr val="bg1"/>
          </a:solidFill>
          <a:ln>
            <a:solidFill>
              <a:schemeClr val="accent5">
                <a:lumMod val="75000"/>
              </a:schemeClr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TextBox 28"/>
          <p:cNvSpPr txBox="1"/>
          <p:nvPr/>
        </p:nvSpPr>
        <p:spPr>
          <a:xfrm>
            <a:off x="3657600" y="1984918"/>
            <a:ext cx="88094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9</a:t>
            </a:r>
            <a:endParaRPr lang="ru-RU" sz="54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6636834" y="2025805"/>
            <a:ext cx="88094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b="1" dirty="0" smtClean="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7</a:t>
            </a:r>
            <a:endParaRPr lang="ru-RU" sz="5400" b="1" dirty="0">
              <a:solidFill>
                <a:schemeClr val="accent5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7387511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Прямая соединительная линия 3"/>
          <p:cNvCxnSpPr/>
          <p:nvPr/>
        </p:nvCxnSpPr>
        <p:spPr>
          <a:xfrm flipH="1">
            <a:off x="709504" y="1199962"/>
            <a:ext cx="7344579" cy="145"/>
          </a:xfrm>
          <a:prstGeom prst="line">
            <a:avLst/>
          </a:prstGeom>
          <a:ln w="254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Прямоугольник 4"/>
          <p:cNvSpPr/>
          <p:nvPr/>
        </p:nvSpPr>
        <p:spPr>
          <a:xfrm>
            <a:off x="2245831" y="483170"/>
            <a:ext cx="6395182" cy="71628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defTabSz="914059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ru" sz="2000" b="1" dirty="0" smtClean="0">
                <a:solidFill>
                  <a:srgbClr val="C0504D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</a:rPr>
              <a:t>1.1 Объем НИР и НИОКР, млн.руб</a:t>
            </a:r>
            <a:endParaRPr lang="ru" sz="2000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/>
            </a:endParaRPr>
          </a:p>
        </p:txBody>
      </p:sp>
      <p:sp>
        <p:nvSpPr>
          <p:cNvPr id="6" name="object 12"/>
          <p:cNvSpPr/>
          <p:nvPr/>
        </p:nvSpPr>
        <p:spPr>
          <a:xfrm>
            <a:off x="0" y="-12191"/>
            <a:ext cx="2194687" cy="667512"/>
          </a:xfrm>
          <a:custGeom>
            <a:avLst/>
            <a:gdLst/>
            <a:ahLst/>
            <a:cxnLst/>
            <a:rect l="l" t="t" r="r" b="b"/>
            <a:pathLst>
              <a:path w="3599815" h="939165">
                <a:moveTo>
                  <a:pt x="0" y="938783"/>
                </a:moveTo>
                <a:lnTo>
                  <a:pt x="3599688" y="938783"/>
                </a:lnTo>
                <a:lnTo>
                  <a:pt x="3599688" y="0"/>
                </a:lnTo>
                <a:lnTo>
                  <a:pt x="0" y="0"/>
                </a:lnTo>
                <a:lnTo>
                  <a:pt x="0" y="938783"/>
                </a:lnTo>
                <a:close/>
              </a:path>
            </a:pathLst>
          </a:custGeom>
          <a:solidFill>
            <a:srgbClr val="952A27"/>
          </a:solidFill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-73153" y="-42672"/>
            <a:ext cx="2334769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НАУЧНО-ИССЛЕДОВАТЕЛЬСКАЯ ДЕЯТЕЛЬНОСТЬ</a:t>
            </a:r>
            <a:endParaRPr lang="ru-RU" b="1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object 6"/>
          <p:cNvSpPr/>
          <p:nvPr/>
        </p:nvSpPr>
        <p:spPr>
          <a:xfrm>
            <a:off x="2032001" y="1778000"/>
            <a:ext cx="1242358" cy="2792081"/>
          </a:xfrm>
          <a:custGeom>
            <a:avLst/>
            <a:gdLst/>
            <a:ahLst/>
            <a:cxnLst/>
            <a:rect l="l" t="t" r="r" b="b"/>
            <a:pathLst>
              <a:path w="2197735" h="1972310">
                <a:moveTo>
                  <a:pt x="0" y="1972056"/>
                </a:moveTo>
                <a:lnTo>
                  <a:pt x="2197607" y="1972056"/>
                </a:lnTo>
                <a:lnTo>
                  <a:pt x="2197607" y="0"/>
                </a:lnTo>
                <a:lnTo>
                  <a:pt x="0" y="0"/>
                </a:lnTo>
                <a:lnTo>
                  <a:pt x="0" y="1972056"/>
                </a:lnTo>
                <a:close/>
              </a:path>
            </a:pathLst>
          </a:custGeom>
          <a:solidFill>
            <a:schemeClr val="accent1"/>
          </a:solidFill>
          <a:ln w="28575"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 wrap="square" lIns="0" tIns="0" rIns="0" bIns="0" rtlCol="0"/>
          <a:lstStyle/>
          <a:p>
            <a:pPr defTabSz="912905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sz="1800" kern="0" dirty="0" smtClean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3" name="object 7"/>
          <p:cNvSpPr/>
          <p:nvPr/>
        </p:nvSpPr>
        <p:spPr>
          <a:xfrm>
            <a:off x="3750139" y="2460979"/>
            <a:ext cx="1099794" cy="2108654"/>
          </a:xfrm>
          <a:custGeom>
            <a:avLst/>
            <a:gdLst/>
            <a:ahLst/>
            <a:cxnLst/>
            <a:rect l="l" t="t" r="r" b="b"/>
            <a:pathLst>
              <a:path w="2197734" h="2405379">
                <a:moveTo>
                  <a:pt x="0" y="2404872"/>
                </a:moveTo>
                <a:lnTo>
                  <a:pt x="2197607" y="2404872"/>
                </a:lnTo>
                <a:lnTo>
                  <a:pt x="2197607" y="0"/>
                </a:lnTo>
                <a:lnTo>
                  <a:pt x="0" y="0"/>
                </a:lnTo>
                <a:lnTo>
                  <a:pt x="0" y="2404872"/>
                </a:lnTo>
                <a:close/>
              </a:path>
            </a:pathLst>
          </a:custGeom>
          <a:solidFill>
            <a:schemeClr val="accent1"/>
          </a:solidFill>
          <a:ln w="28575"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 wrap="square" lIns="0" tIns="0" rIns="0" bIns="0" rtlCol="0"/>
          <a:lstStyle/>
          <a:p>
            <a:pPr defTabSz="912905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sz="1800" kern="0" dirty="0" smtClean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507554" y="4689965"/>
            <a:ext cx="4255195" cy="338439"/>
          </a:xfrm>
          <a:prstGeom prst="rect">
            <a:avLst/>
          </a:prstGeom>
          <a:noFill/>
        </p:spPr>
        <p:txBody>
          <a:bodyPr wrap="square" lIns="91326" tIns="45663" rIns="91326" bIns="45663" rtlCol="0">
            <a:spAutoFit/>
          </a:bodyPr>
          <a:lstStyle/>
          <a:p>
            <a:pPr defTabSz="91326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kern="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2016                       2017                       2018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032000" y="1789289"/>
            <a:ext cx="1180592" cy="461550"/>
          </a:xfrm>
          <a:prstGeom prst="rect">
            <a:avLst/>
          </a:prstGeom>
          <a:noFill/>
        </p:spPr>
        <p:txBody>
          <a:bodyPr wrap="square" lIns="91326" tIns="45663" rIns="91326" bIns="45663" rtlCol="0">
            <a:spAutoFit/>
          </a:bodyPr>
          <a:lstStyle/>
          <a:p>
            <a:pPr defTabSz="91326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kern="0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1373,3</a:t>
            </a:r>
          </a:p>
        </p:txBody>
      </p:sp>
      <p:sp>
        <p:nvSpPr>
          <p:cNvPr id="18" name="object 7"/>
          <p:cNvSpPr/>
          <p:nvPr/>
        </p:nvSpPr>
        <p:spPr>
          <a:xfrm>
            <a:off x="5419361" y="2731912"/>
            <a:ext cx="1127743" cy="1838172"/>
          </a:xfrm>
          <a:custGeom>
            <a:avLst/>
            <a:gdLst/>
            <a:ahLst/>
            <a:cxnLst/>
            <a:rect l="l" t="t" r="r" b="b"/>
            <a:pathLst>
              <a:path w="2197734" h="2405379">
                <a:moveTo>
                  <a:pt x="0" y="2404872"/>
                </a:moveTo>
                <a:lnTo>
                  <a:pt x="2197607" y="2404872"/>
                </a:lnTo>
                <a:lnTo>
                  <a:pt x="2197607" y="0"/>
                </a:lnTo>
                <a:lnTo>
                  <a:pt x="0" y="0"/>
                </a:lnTo>
                <a:lnTo>
                  <a:pt x="0" y="2404872"/>
                </a:lnTo>
                <a:close/>
              </a:path>
            </a:pathLst>
          </a:custGeom>
          <a:solidFill>
            <a:schemeClr val="accent1"/>
          </a:solidFill>
          <a:ln w="28575"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 wrap="square" lIns="0" tIns="0" rIns="0" bIns="0" rtlCol="0"/>
          <a:lstStyle/>
          <a:p>
            <a:pPr defTabSz="912905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sz="1800" kern="0" dirty="0" smtClean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3815644" y="2466622"/>
            <a:ext cx="1162755" cy="461550"/>
          </a:xfrm>
          <a:prstGeom prst="rect">
            <a:avLst/>
          </a:prstGeom>
          <a:noFill/>
        </p:spPr>
        <p:txBody>
          <a:bodyPr wrap="square" lIns="91326" tIns="45663" rIns="91326" bIns="45663" rtlCol="0">
            <a:spAutoFit/>
          </a:bodyPr>
          <a:lstStyle/>
          <a:p>
            <a:pPr defTabSz="91326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kern="0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916,2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5472002" y="2641600"/>
            <a:ext cx="1127743" cy="461550"/>
          </a:xfrm>
          <a:prstGeom prst="rect">
            <a:avLst/>
          </a:prstGeom>
          <a:noFill/>
        </p:spPr>
        <p:txBody>
          <a:bodyPr wrap="square" lIns="91326" tIns="45663" rIns="91326" bIns="45663" rtlCol="0">
            <a:spAutoFit/>
          </a:bodyPr>
          <a:lstStyle/>
          <a:p>
            <a:pPr defTabSz="91326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kern="0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749,34</a:t>
            </a:r>
          </a:p>
        </p:txBody>
      </p:sp>
      <p:pic>
        <p:nvPicPr>
          <p:cNvPr id="27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08847" y="70874"/>
            <a:ext cx="744231" cy="7704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7" name="object 7"/>
          <p:cNvSpPr/>
          <p:nvPr/>
        </p:nvSpPr>
        <p:spPr>
          <a:xfrm>
            <a:off x="7757986" y="1789923"/>
            <a:ext cx="745934" cy="370798"/>
          </a:xfrm>
          <a:custGeom>
            <a:avLst/>
            <a:gdLst/>
            <a:ahLst/>
            <a:cxnLst/>
            <a:rect l="l" t="t" r="r" b="b"/>
            <a:pathLst>
              <a:path w="2197734" h="2405379">
                <a:moveTo>
                  <a:pt x="0" y="2404872"/>
                </a:moveTo>
                <a:lnTo>
                  <a:pt x="2197607" y="2404872"/>
                </a:lnTo>
                <a:lnTo>
                  <a:pt x="2197607" y="0"/>
                </a:lnTo>
                <a:lnTo>
                  <a:pt x="0" y="0"/>
                </a:lnTo>
                <a:lnTo>
                  <a:pt x="0" y="2404872"/>
                </a:lnTo>
                <a:close/>
              </a:path>
            </a:pathLst>
          </a:custGeom>
          <a:solidFill>
            <a:schemeClr val="accent1"/>
          </a:solidFill>
          <a:ln w="28575"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 wrap="square" lIns="0" tIns="0" rIns="0" bIns="0" rtlCol="0"/>
          <a:lstStyle/>
          <a:p>
            <a:pPr defTabSz="912905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sz="1800" kern="0" dirty="0" smtClean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7800658" y="1815555"/>
            <a:ext cx="66978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</a:t>
            </a:r>
            <a:r>
              <a:rPr lang="ru-RU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акт</a:t>
            </a:r>
            <a:endParaRPr lang="ru-RU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33" name="Группа 32"/>
          <p:cNvGrpSpPr/>
          <p:nvPr/>
        </p:nvGrpSpPr>
        <p:grpSpPr>
          <a:xfrm>
            <a:off x="5221112" y="1952382"/>
            <a:ext cx="1698978" cy="680906"/>
            <a:chOff x="5130800" y="2449093"/>
            <a:chExt cx="1698978" cy="680906"/>
          </a:xfrm>
        </p:grpSpPr>
        <p:cxnSp>
          <p:nvCxnSpPr>
            <p:cNvPr id="11" name="Прямая соединительная линия 10"/>
            <p:cNvCxnSpPr/>
            <p:nvPr/>
          </p:nvCxnSpPr>
          <p:spPr>
            <a:xfrm>
              <a:off x="5232400" y="2760133"/>
              <a:ext cx="1349022" cy="5645"/>
            </a:xfrm>
            <a:prstGeom prst="line">
              <a:avLst/>
            </a:prstGeom>
            <a:ln w="28575">
              <a:solidFill>
                <a:srgbClr val="C00000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7" name="Прямоугольник 16"/>
            <p:cNvSpPr/>
            <p:nvPr/>
          </p:nvSpPr>
          <p:spPr>
            <a:xfrm>
              <a:off x="5446890" y="2449093"/>
              <a:ext cx="1160886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ru-RU" sz="1800" b="1" dirty="0" smtClean="0">
                  <a:solidFill>
                    <a:srgbClr val="C00000"/>
                  </a:solidFill>
                  <a:latin typeface="Times New Roman"/>
                  <a:ea typeface="Times New Roman"/>
                </a:rPr>
                <a:t>1016,98</a:t>
              </a:r>
              <a:endParaRPr lang="ru-RU" sz="1800" dirty="0">
                <a:solidFill>
                  <a:srgbClr val="C00000"/>
                </a:solidFill>
              </a:endParaRPr>
            </a:p>
          </p:txBody>
        </p:sp>
        <p:sp>
          <p:nvSpPr>
            <p:cNvPr id="41" name="Прямоугольник 40"/>
            <p:cNvSpPr/>
            <p:nvPr/>
          </p:nvSpPr>
          <p:spPr>
            <a:xfrm>
              <a:off x="5130800" y="2822222"/>
              <a:ext cx="1698978" cy="30777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0"/>
              <a:r>
                <a:rPr lang="ru-RU" b="1" dirty="0" smtClean="0">
                  <a:solidFill>
                    <a:srgbClr val="C0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/>
                  <a:ea typeface="Times New Roman"/>
                </a:rPr>
                <a:t>(рейтинг ректора)</a:t>
              </a:r>
              <a:endParaRPr lang="ru-RU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</p:spTree>
    <p:extLst>
      <p:ext uri="{BB962C8B-B14F-4D97-AF65-F5344CB8AC3E}">
        <p14:creationId xmlns="" xmlns:p14="http://schemas.microsoft.com/office/powerpoint/2010/main" val="1966590775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Прямая соединительная линия 3"/>
          <p:cNvCxnSpPr/>
          <p:nvPr/>
        </p:nvCxnSpPr>
        <p:spPr>
          <a:xfrm flipH="1">
            <a:off x="782656" y="552243"/>
            <a:ext cx="7344579" cy="145"/>
          </a:xfrm>
          <a:prstGeom prst="line">
            <a:avLst/>
          </a:prstGeom>
          <a:ln w="254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Прямоугольник 25"/>
          <p:cNvSpPr/>
          <p:nvPr/>
        </p:nvSpPr>
        <p:spPr>
          <a:xfrm>
            <a:off x="830137" y="87720"/>
            <a:ext cx="6551038" cy="77325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defTabSz="914059" eaLnBrk="1" fontAlgn="auto" hangingPunct="1">
              <a:lnSpc>
                <a:spcPts val="2904"/>
              </a:lnSpc>
              <a:spcBef>
                <a:spcPts val="0"/>
              </a:spcBef>
              <a:spcAft>
                <a:spcPts val="5460"/>
              </a:spcAft>
            </a:pPr>
            <a:endParaRPr lang="ru" sz="1600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/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925513" y="128916"/>
            <a:ext cx="5575648" cy="4412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914059" eaLnBrk="1" fontAlgn="auto" hangingPunct="1">
              <a:lnSpc>
                <a:spcPts val="2904"/>
              </a:lnSpc>
              <a:spcBef>
                <a:spcPts val="0"/>
              </a:spcBef>
              <a:spcAft>
                <a:spcPts val="5460"/>
              </a:spcAft>
            </a:pPr>
            <a:r>
              <a:rPr lang="ru-RU" sz="2400" b="1" dirty="0" smtClean="0">
                <a:solidFill>
                  <a:srgbClr val="C0504D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</a:rPr>
              <a:t>Проект решения ученого совета</a:t>
            </a:r>
          </a:p>
        </p:txBody>
      </p:sp>
      <p:sp>
        <p:nvSpPr>
          <p:cNvPr id="28" name="Прямоугольник 27"/>
          <p:cNvSpPr/>
          <p:nvPr/>
        </p:nvSpPr>
        <p:spPr>
          <a:xfrm>
            <a:off x="931125" y="864220"/>
            <a:ext cx="7203689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ru-RU" sz="2400" dirty="0" smtClean="0">
                <a:latin typeface="Arial" pitchFamily="34" charset="0"/>
                <a:cs typeface="Arial" pitchFamily="34" charset="0"/>
              </a:rPr>
              <a:t>Принять к сведению предварительные результаты исполнения показателей эффективности КНИТУ в 2018г.</a:t>
            </a:r>
          </a:p>
          <a:p>
            <a:pPr marL="342900" indent="-342900">
              <a:buFont typeface="+mj-lt"/>
              <a:buAutoNum type="arabicPeriod"/>
            </a:pPr>
            <a:endParaRPr lang="ru-RU" sz="2400" dirty="0" smtClean="0">
              <a:latin typeface="Arial" pitchFamily="34" charset="0"/>
              <a:cs typeface="Arial" pitchFamily="34" charset="0"/>
            </a:endParaRPr>
          </a:p>
          <a:p>
            <a:pPr marL="342900" indent="-342900">
              <a:buFont typeface="+mj-lt"/>
              <a:buAutoNum type="arabicPeriod"/>
            </a:pPr>
            <a:endParaRPr lang="ru-RU" sz="2400" dirty="0" smtClean="0">
              <a:latin typeface="Arial" pitchFamily="34" charset="0"/>
              <a:cs typeface="Arial" pitchFamily="34" charset="0"/>
            </a:endParaRPr>
          </a:p>
          <a:p>
            <a:pPr marL="342900" indent="-342900">
              <a:buFont typeface="+mj-lt"/>
              <a:buAutoNum type="arabicPeriod"/>
            </a:pPr>
            <a:r>
              <a:rPr lang="ru-RU" sz="2400" dirty="0" smtClean="0">
                <a:latin typeface="Arial" pitchFamily="34" charset="0"/>
                <a:cs typeface="Arial" pitchFamily="34" charset="0"/>
              </a:rPr>
              <a:t>Принять к сведению информацию о закреплении целевых показателей на 2019 г.</a:t>
            </a:r>
          </a:p>
        </p:txBody>
      </p:sp>
    </p:spTree>
    <p:extLst>
      <p:ext uri="{BB962C8B-B14F-4D97-AF65-F5344CB8AC3E}">
        <p14:creationId xmlns="" xmlns:p14="http://schemas.microsoft.com/office/powerpoint/2010/main" val="1738751185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/>
          <p:cNvSpPr/>
          <p:nvPr/>
        </p:nvSpPr>
        <p:spPr>
          <a:xfrm>
            <a:off x="8260457" y="114743"/>
            <a:ext cx="682751" cy="73761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pPr defTabSz="914400" eaLnBrk="1" fontAlgn="auto" hangingPunct="1">
              <a:spcBef>
                <a:spcPts val="0"/>
              </a:spcBef>
              <a:spcAft>
                <a:spcPts val="0"/>
              </a:spcAft>
            </a:pPr>
            <a:endParaRPr sz="1800">
              <a:solidFill>
                <a:prstClr val="black"/>
              </a:solidFill>
              <a:latin typeface="Calibri"/>
            </a:endParaRPr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 flipH="1">
            <a:off x="915878" y="3004378"/>
            <a:ext cx="7344579" cy="145"/>
          </a:xfrm>
          <a:prstGeom prst="line">
            <a:avLst/>
          </a:prstGeom>
          <a:ln w="254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1302423" y="2050197"/>
            <a:ext cx="657148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</a:rPr>
              <a:t>Благодарю за внимание</a:t>
            </a:r>
          </a:p>
        </p:txBody>
      </p:sp>
    </p:spTree>
    <p:extLst>
      <p:ext uri="{BB962C8B-B14F-4D97-AF65-F5344CB8AC3E}">
        <p14:creationId xmlns="" xmlns:p14="http://schemas.microsoft.com/office/powerpoint/2010/main" val="11749855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Прямая соединительная линия 3"/>
          <p:cNvCxnSpPr/>
          <p:nvPr/>
        </p:nvCxnSpPr>
        <p:spPr>
          <a:xfrm flipH="1">
            <a:off x="709504" y="1199962"/>
            <a:ext cx="7344579" cy="145"/>
          </a:xfrm>
          <a:prstGeom prst="line">
            <a:avLst/>
          </a:prstGeom>
          <a:ln w="254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Прямоугольник 4"/>
          <p:cNvSpPr/>
          <p:nvPr/>
        </p:nvSpPr>
        <p:spPr>
          <a:xfrm>
            <a:off x="2389134" y="459335"/>
            <a:ext cx="4631237" cy="72481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defTabSz="914059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ru" sz="2400" b="1" dirty="0" smtClean="0">
                <a:solidFill>
                  <a:srgbClr val="C0504D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</a:rPr>
              <a:t>2.1 Число публикаций </a:t>
            </a:r>
            <a:r>
              <a:rPr lang="en-US" sz="2400" b="1" dirty="0" err="1" smtClean="0">
                <a:solidFill>
                  <a:srgbClr val="C0504D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</a:rPr>
              <a:t>WoS</a:t>
            </a:r>
            <a:r>
              <a:rPr lang="en-US" sz="2400" b="1" dirty="0" smtClean="0">
                <a:solidFill>
                  <a:srgbClr val="C0504D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</a:rPr>
              <a:t> </a:t>
            </a:r>
            <a:endParaRPr lang="ru-RU" sz="2400" b="1" dirty="0" smtClean="0">
              <a:solidFill>
                <a:srgbClr val="C0504D">
                  <a:lumMod val="75000"/>
                </a:srgb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/>
            </a:endParaRPr>
          </a:p>
          <a:p>
            <a:pPr defTabSz="914059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ru-RU" sz="2400" b="1" dirty="0" smtClean="0">
                <a:solidFill>
                  <a:srgbClr val="C0504D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</a:rPr>
              <a:t>на 100 НПР, ед.</a:t>
            </a:r>
            <a:endParaRPr lang="ru" sz="2400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/>
            </a:endParaRPr>
          </a:p>
        </p:txBody>
      </p:sp>
      <p:grpSp>
        <p:nvGrpSpPr>
          <p:cNvPr id="9" name="Группа 8"/>
          <p:cNvGrpSpPr/>
          <p:nvPr/>
        </p:nvGrpSpPr>
        <p:grpSpPr>
          <a:xfrm>
            <a:off x="6096" y="1"/>
            <a:ext cx="2194687" cy="667512"/>
            <a:chOff x="0" y="-12191"/>
            <a:chExt cx="2194687" cy="667512"/>
          </a:xfrm>
        </p:grpSpPr>
        <p:sp>
          <p:nvSpPr>
            <p:cNvPr id="6" name="object 12"/>
            <p:cNvSpPr/>
            <p:nvPr/>
          </p:nvSpPr>
          <p:spPr>
            <a:xfrm>
              <a:off x="0" y="-12191"/>
              <a:ext cx="2194687" cy="667512"/>
            </a:xfrm>
            <a:custGeom>
              <a:avLst/>
              <a:gdLst/>
              <a:ahLst/>
              <a:cxnLst/>
              <a:rect l="l" t="t" r="r" b="b"/>
              <a:pathLst>
                <a:path w="3599815" h="939165">
                  <a:moveTo>
                    <a:pt x="0" y="938783"/>
                  </a:moveTo>
                  <a:lnTo>
                    <a:pt x="3599688" y="938783"/>
                  </a:lnTo>
                  <a:lnTo>
                    <a:pt x="3599688" y="0"/>
                  </a:lnTo>
                  <a:lnTo>
                    <a:pt x="0" y="0"/>
                  </a:lnTo>
                  <a:lnTo>
                    <a:pt x="0" y="938783"/>
                  </a:lnTo>
                  <a:close/>
                </a:path>
              </a:pathLst>
            </a:custGeom>
            <a:solidFill>
              <a:srgbClr val="952A27"/>
            </a:solidFill>
          </p:spPr>
          <p:txBody>
            <a:bodyPr wrap="square" lIns="0" tIns="0" rIns="0" bIns="0" rtlCol="0"/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42671" y="30480"/>
              <a:ext cx="2152015" cy="6001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1100" b="1" dirty="0" smtClean="0">
                  <a:solidFill>
                    <a:prstClr val="white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НАУЧНО-ИССЛЕДОВАТЕЛЬСКАЯ ДЕЯТЕЛЬНОСТЬ</a:t>
              </a:r>
              <a:endParaRPr lang="ru-RU" sz="1100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12" name="object 6"/>
          <p:cNvSpPr/>
          <p:nvPr/>
        </p:nvSpPr>
        <p:spPr>
          <a:xfrm>
            <a:off x="2495865" y="2884609"/>
            <a:ext cx="778493" cy="1685474"/>
          </a:xfrm>
          <a:custGeom>
            <a:avLst/>
            <a:gdLst/>
            <a:ahLst/>
            <a:cxnLst/>
            <a:rect l="l" t="t" r="r" b="b"/>
            <a:pathLst>
              <a:path w="2197735" h="1972310">
                <a:moveTo>
                  <a:pt x="0" y="1972056"/>
                </a:moveTo>
                <a:lnTo>
                  <a:pt x="2197607" y="1972056"/>
                </a:lnTo>
                <a:lnTo>
                  <a:pt x="2197607" y="0"/>
                </a:lnTo>
                <a:lnTo>
                  <a:pt x="0" y="0"/>
                </a:lnTo>
                <a:lnTo>
                  <a:pt x="0" y="1972056"/>
                </a:lnTo>
                <a:close/>
              </a:path>
            </a:pathLst>
          </a:custGeom>
          <a:solidFill>
            <a:schemeClr val="accent1"/>
          </a:solidFill>
          <a:ln w="28575"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 wrap="square" lIns="0" tIns="0" rIns="0" bIns="0" rtlCol="0"/>
          <a:lstStyle/>
          <a:p>
            <a:pPr defTabSz="912905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sz="1800" kern="0" dirty="0" smtClean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3" name="object 7"/>
          <p:cNvSpPr/>
          <p:nvPr/>
        </p:nvSpPr>
        <p:spPr>
          <a:xfrm>
            <a:off x="3795294" y="1667107"/>
            <a:ext cx="778493" cy="2896880"/>
          </a:xfrm>
          <a:custGeom>
            <a:avLst/>
            <a:gdLst/>
            <a:ahLst/>
            <a:cxnLst/>
            <a:rect l="l" t="t" r="r" b="b"/>
            <a:pathLst>
              <a:path w="2197734" h="2405379">
                <a:moveTo>
                  <a:pt x="0" y="2404872"/>
                </a:moveTo>
                <a:lnTo>
                  <a:pt x="2197607" y="2404872"/>
                </a:lnTo>
                <a:lnTo>
                  <a:pt x="2197607" y="0"/>
                </a:lnTo>
                <a:lnTo>
                  <a:pt x="0" y="0"/>
                </a:lnTo>
                <a:lnTo>
                  <a:pt x="0" y="2404872"/>
                </a:lnTo>
                <a:close/>
              </a:path>
            </a:pathLst>
          </a:custGeom>
          <a:solidFill>
            <a:schemeClr val="accent1"/>
          </a:solidFill>
          <a:ln w="28575"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 wrap="square" lIns="0" tIns="0" rIns="0" bIns="0" rtlCol="0"/>
          <a:lstStyle/>
          <a:p>
            <a:pPr defTabSz="912905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sz="1800" kern="0" dirty="0" smtClean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507554" y="4689965"/>
            <a:ext cx="4255195" cy="338439"/>
          </a:xfrm>
          <a:prstGeom prst="rect">
            <a:avLst/>
          </a:prstGeom>
          <a:noFill/>
        </p:spPr>
        <p:txBody>
          <a:bodyPr wrap="square" lIns="91326" tIns="45663" rIns="91326" bIns="45663" rtlCol="0">
            <a:spAutoFit/>
          </a:bodyPr>
          <a:lstStyle/>
          <a:p>
            <a:pPr defTabSz="91326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kern="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2016                 2017                 2018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621103" y="2932687"/>
            <a:ext cx="573201" cy="461550"/>
          </a:xfrm>
          <a:prstGeom prst="rect">
            <a:avLst/>
          </a:prstGeom>
          <a:noFill/>
        </p:spPr>
        <p:txBody>
          <a:bodyPr wrap="square" lIns="91326" tIns="45663" rIns="91326" bIns="45663" rtlCol="0">
            <a:spAutoFit/>
          </a:bodyPr>
          <a:lstStyle/>
          <a:p>
            <a:pPr defTabSz="91326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kern="0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21</a:t>
            </a:r>
          </a:p>
        </p:txBody>
      </p:sp>
      <p:sp>
        <p:nvSpPr>
          <p:cNvPr id="18" name="object 7"/>
          <p:cNvSpPr/>
          <p:nvPr/>
        </p:nvSpPr>
        <p:spPr>
          <a:xfrm>
            <a:off x="5103410" y="1516566"/>
            <a:ext cx="795585" cy="3014488"/>
          </a:xfrm>
          <a:custGeom>
            <a:avLst/>
            <a:gdLst/>
            <a:ahLst/>
            <a:cxnLst/>
            <a:rect l="l" t="t" r="r" b="b"/>
            <a:pathLst>
              <a:path w="2197734" h="2405379">
                <a:moveTo>
                  <a:pt x="0" y="2404872"/>
                </a:moveTo>
                <a:lnTo>
                  <a:pt x="2197607" y="2404872"/>
                </a:lnTo>
                <a:lnTo>
                  <a:pt x="2197607" y="0"/>
                </a:lnTo>
                <a:lnTo>
                  <a:pt x="0" y="0"/>
                </a:lnTo>
                <a:lnTo>
                  <a:pt x="0" y="2404872"/>
                </a:lnTo>
                <a:close/>
              </a:path>
            </a:pathLst>
          </a:custGeom>
          <a:solidFill>
            <a:schemeClr val="accent1"/>
          </a:solidFill>
          <a:ln w="28575"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 wrap="square" lIns="0" tIns="0" rIns="0" bIns="0" rtlCol="0"/>
          <a:lstStyle/>
          <a:p>
            <a:pPr defTabSz="912905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sz="1800" kern="0" dirty="0" smtClean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3724656" y="1600200"/>
            <a:ext cx="1036320" cy="461550"/>
          </a:xfrm>
          <a:prstGeom prst="rect">
            <a:avLst/>
          </a:prstGeom>
          <a:noFill/>
        </p:spPr>
        <p:txBody>
          <a:bodyPr wrap="square" lIns="91326" tIns="45663" rIns="91326" bIns="45663" rtlCol="0">
            <a:spAutoFit/>
          </a:bodyPr>
          <a:lstStyle/>
          <a:p>
            <a:pPr defTabSz="91326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kern="0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29</a:t>
            </a:r>
            <a:r>
              <a:rPr lang="ru-RU" sz="2400" b="1" kern="0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en-US" sz="2400" b="1" kern="0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ru-RU" sz="2400" b="1" kern="0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5039052" y="1483112"/>
            <a:ext cx="969264" cy="461550"/>
          </a:xfrm>
          <a:prstGeom prst="rect">
            <a:avLst/>
          </a:prstGeom>
          <a:noFill/>
        </p:spPr>
        <p:txBody>
          <a:bodyPr wrap="square" lIns="91326" tIns="45663" rIns="91326" bIns="45663" rtlCol="0">
            <a:spAutoFit/>
          </a:bodyPr>
          <a:lstStyle/>
          <a:p>
            <a:pPr defTabSz="91326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kern="0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30,96</a:t>
            </a:r>
          </a:p>
        </p:txBody>
      </p:sp>
      <p:grpSp>
        <p:nvGrpSpPr>
          <p:cNvPr id="2" name="Группа 1"/>
          <p:cNvGrpSpPr/>
          <p:nvPr/>
        </p:nvGrpSpPr>
        <p:grpSpPr>
          <a:xfrm>
            <a:off x="2465385" y="3345571"/>
            <a:ext cx="844550" cy="433070"/>
            <a:chOff x="2597150" y="2895472"/>
            <a:chExt cx="844550" cy="433070"/>
          </a:xfrm>
        </p:grpSpPr>
        <p:sp>
          <p:nvSpPr>
            <p:cNvPr id="28" name="object 44"/>
            <p:cNvSpPr/>
            <p:nvPr/>
          </p:nvSpPr>
          <p:spPr>
            <a:xfrm>
              <a:off x="2597150" y="2895472"/>
              <a:ext cx="844550" cy="433070"/>
            </a:xfrm>
            <a:custGeom>
              <a:avLst/>
              <a:gdLst/>
              <a:ahLst/>
              <a:cxnLst/>
              <a:rect l="l" t="t" r="r" b="b"/>
              <a:pathLst>
                <a:path w="844550" h="433070">
                  <a:moveTo>
                    <a:pt x="422148" y="0"/>
                  </a:moveTo>
                  <a:lnTo>
                    <a:pt x="359760" y="2346"/>
                  </a:lnTo>
                  <a:lnTo>
                    <a:pt x="300216" y="9163"/>
                  </a:lnTo>
                  <a:lnTo>
                    <a:pt x="244169" y="20115"/>
                  </a:lnTo>
                  <a:lnTo>
                    <a:pt x="192272" y="34867"/>
                  </a:lnTo>
                  <a:lnTo>
                    <a:pt x="145177" y="53085"/>
                  </a:lnTo>
                  <a:lnTo>
                    <a:pt x="103536" y="74433"/>
                  </a:lnTo>
                  <a:lnTo>
                    <a:pt x="68004" y="98576"/>
                  </a:lnTo>
                  <a:lnTo>
                    <a:pt x="39231" y="125180"/>
                  </a:lnTo>
                  <a:lnTo>
                    <a:pt x="4576" y="184431"/>
                  </a:lnTo>
                  <a:lnTo>
                    <a:pt x="0" y="216408"/>
                  </a:lnTo>
                  <a:lnTo>
                    <a:pt x="4576" y="248384"/>
                  </a:lnTo>
                  <a:lnTo>
                    <a:pt x="39231" y="307635"/>
                  </a:lnTo>
                  <a:lnTo>
                    <a:pt x="68004" y="334239"/>
                  </a:lnTo>
                  <a:lnTo>
                    <a:pt x="103536" y="358382"/>
                  </a:lnTo>
                  <a:lnTo>
                    <a:pt x="145177" y="379730"/>
                  </a:lnTo>
                  <a:lnTo>
                    <a:pt x="192272" y="397948"/>
                  </a:lnTo>
                  <a:lnTo>
                    <a:pt x="244169" y="412700"/>
                  </a:lnTo>
                  <a:lnTo>
                    <a:pt x="300216" y="423652"/>
                  </a:lnTo>
                  <a:lnTo>
                    <a:pt x="359760" y="430469"/>
                  </a:lnTo>
                  <a:lnTo>
                    <a:pt x="422148" y="432815"/>
                  </a:lnTo>
                  <a:lnTo>
                    <a:pt x="484535" y="430469"/>
                  </a:lnTo>
                  <a:lnTo>
                    <a:pt x="544079" y="423652"/>
                  </a:lnTo>
                  <a:lnTo>
                    <a:pt x="600126" y="412700"/>
                  </a:lnTo>
                  <a:lnTo>
                    <a:pt x="652023" y="397948"/>
                  </a:lnTo>
                  <a:lnTo>
                    <a:pt x="699118" y="379730"/>
                  </a:lnTo>
                  <a:lnTo>
                    <a:pt x="740759" y="358382"/>
                  </a:lnTo>
                  <a:lnTo>
                    <a:pt x="776291" y="334239"/>
                  </a:lnTo>
                  <a:lnTo>
                    <a:pt x="805064" y="307635"/>
                  </a:lnTo>
                  <a:lnTo>
                    <a:pt x="839719" y="248384"/>
                  </a:lnTo>
                  <a:lnTo>
                    <a:pt x="844295" y="216408"/>
                  </a:lnTo>
                  <a:lnTo>
                    <a:pt x="839719" y="184431"/>
                  </a:lnTo>
                  <a:lnTo>
                    <a:pt x="805064" y="125180"/>
                  </a:lnTo>
                  <a:lnTo>
                    <a:pt x="776291" y="98576"/>
                  </a:lnTo>
                  <a:lnTo>
                    <a:pt x="740759" y="74433"/>
                  </a:lnTo>
                  <a:lnTo>
                    <a:pt x="699118" y="53085"/>
                  </a:lnTo>
                  <a:lnTo>
                    <a:pt x="652023" y="34867"/>
                  </a:lnTo>
                  <a:lnTo>
                    <a:pt x="600126" y="20115"/>
                  </a:lnTo>
                  <a:lnTo>
                    <a:pt x="544079" y="9163"/>
                  </a:lnTo>
                  <a:lnTo>
                    <a:pt x="484535" y="2346"/>
                  </a:lnTo>
                  <a:lnTo>
                    <a:pt x="422148" y="0"/>
                  </a:lnTo>
                  <a:close/>
                </a:path>
              </a:pathLst>
            </a:custGeom>
            <a:solidFill>
              <a:srgbClr val="99121E"/>
            </a:solidFill>
          </p:spPr>
          <p:txBody>
            <a:bodyPr wrap="square" lIns="0" tIns="0" rIns="0" bIns="0" rtlCol="0"/>
            <a:lstStyle/>
            <a:p>
              <a:pPr defTabSz="914400"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sz="18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2774142" y="2895472"/>
              <a:ext cx="551927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defTabSz="914400" eaLnBrk="1" fontAlgn="auto" hangingPunct="1">
                <a:spcBef>
                  <a:spcPts val="0"/>
                </a:spcBef>
                <a:spcAft>
                  <a:spcPts val="0"/>
                </a:spcAft>
              </a:pPr>
              <a:r>
                <a:rPr lang="ru-RU" sz="2000" b="1" dirty="0" smtClean="0">
                  <a:solidFill>
                    <a:prstClr val="white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17</a:t>
              </a:r>
              <a:endParaRPr lang="ru-RU" sz="2000" b="1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3" name="Группа 2"/>
          <p:cNvGrpSpPr/>
          <p:nvPr/>
        </p:nvGrpSpPr>
        <p:grpSpPr>
          <a:xfrm>
            <a:off x="3775445" y="3177702"/>
            <a:ext cx="844550" cy="433070"/>
            <a:chOff x="3778410" y="3221425"/>
            <a:chExt cx="844550" cy="433070"/>
          </a:xfrm>
        </p:grpSpPr>
        <p:sp>
          <p:nvSpPr>
            <p:cNvPr id="30" name="object 44"/>
            <p:cNvSpPr/>
            <p:nvPr/>
          </p:nvSpPr>
          <p:spPr>
            <a:xfrm>
              <a:off x="3778410" y="3221425"/>
              <a:ext cx="844550" cy="433070"/>
            </a:xfrm>
            <a:custGeom>
              <a:avLst/>
              <a:gdLst/>
              <a:ahLst/>
              <a:cxnLst/>
              <a:rect l="l" t="t" r="r" b="b"/>
              <a:pathLst>
                <a:path w="844550" h="433070">
                  <a:moveTo>
                    <a:pt x="422148" y="0"/>
                  </a:moveTo>
                  <a:lnTo>
                    <a:pt x="359760" y="2346"/>
                  </a:lnTo>
                  <a:lnTo>
                    <a:pt x="300216" y="9163"/>
                  </a:lnTo>
                  <a:lnTo>
                    <a:pt x="244169" y="20115"/>
                  </a:lnTo>
                  <a:lnTo>
                    <a:pt x="192272" y="34867"/>
                  </a:lnTo>
                  <a:lnTo>
                    <a:pt x="145177" y="53085"/>
                  </a:lnTo>
                  <a:lnTo>
                    <a:pt x="103536" y="74433"/>
                  </a:lnTo>
                  <a:lnTo>
                    <a:pt x="68004" y="98576"/>
                  </a:lnTo>
                  <a:lnTo>
                    <a:pt x="39231" y="125180"/>
                  </a:lnTo>
                  <a:lnTo>
                    <a:pt x="4576" y="184431"/>
                  </a:lnTo>
                  <a:lnTo>
                    <a:pt x="0" y="216408"/>
                  </a:lnTo>
                  <a:lnTo>
                    <a:pt x="4576" y="248384"/>
                  </a:lnTo>
                  <a:lnTo>
                    <a:pt x="39231" y="307635"/>
                  </a:lnTo>
                  <a:lnTo>
                    <a:pt x="68004" y="334239"/>
                  </a:lnTo>
                  <a:lnTo>
                    <a:pt x="103536" y="358382"/>
                  </a:lnTo>
                  <a:lnTo>
                    <a:pt x="145177" y="379730"/>
                  </a:lnTo>
                  <a:lnTo>
                    <a:pt x="192272" y="397948"/>
                  </a:lnTo>
                  <a:lnTo>
                    <a:pt x="244169" y="412700"/>
                  </a:lnTo>
                  <a:lnTo>
                    <a:pt x="300216" y="423652"/>
                  </a:lnTo>
                  <a:lnTo>
                    <a:pt x="359760" y="430469"/>
                  </a:lnTo>
                  <a:lnTo>
                    <a:pt x="422148" y="432815"/>
                  </a:lnTo>
                  <a:lnTo>
                    <a:pt x="484535" y="430469"/>
                  </a:lnTo>
                  <a:lnTo>
                    <a:pt x="544079" y="423652"/>
                  </a:lnTo>
                  <a:lnTo>
                    <a:pt x="600126" y="412700"/>
                  </a:lnTo>
                  <a:lnTo>
                    <a:pt x="652023" y="397948"/>
                  </a:lnTo>
                  <a:lnTo>
                    <a:pt x="699118" y="379730"/>
                  </a:lnTo>
                  <a:lnTo>
                    <a:pt x="740759" y="358382"/>
                  </a:lnTo>
                  <a:lnTo>
                    <a:pt x="776291" y="334239"/>
                  </a:lnTo>
                  <a:lnTo>
                    <a:pt x="805064" y="307635"/>
                  </a:lnTo>
                  <a:lnTo>
                    <a:pt x="839719" y="248384"/>
                  </a:lnTo>
                  <a:lnTo>
                    <a:pt x="844295" y="216408"/>
                  </a:lnTo>
                  <a:lnTo>
                    <a:pt x="839719" y="184431"/>
                  </a:lnTo>
                  <a:lnTo>
                    <a:pt x="805064" y="125180"/>
                  </a:lnTo>
                  <a:lnTo>
                    <a:pt x="776291" y="98576"/>
                  </a:lnTo>
                  <a:lnTo>
                    <a:pt x="740759" y="74433"/>
                  </a:lnTo>
                  <a:lnTo>
                    <a:pt x="699118" y="53085"/>
                  </a:lnTo>
                  <a:lnTo>
                    <a:pt x="652023" y="34867"/>
                  </a:lnTo>
                  <a:lnTo>
                    <a:pt x="600126" y="20115"/>
                  </a:lnTo>
                  <a:lnTo>
                    <a:pt x="544079" y="9163"/>
                  </a:lnTo>
                  <a:lnTo>
                    <a:pt x="484535" y="2346"/>
                  </a:lnTo>
                  <a:lnTo>
                    <a:pt x="422148" y="0"/>
                  </a:lnTo>
                  <a:close/>
                </a:path>
              </a:pathLst>
            </a:custGeom>
            <a:solidFill>
              <a:srgbClr val="99121E"/>
            </a:solidFill>
          </p:spPr>
          <p:txBody>
            <a:bodyPr wrap="square" lIns="0" tIns="0" rIns="0" bIns="0" rtlCol="0"/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3858768" y="3221425"/>
              <a:ext cx="676656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b="1" dirty="0" smtClean="0">
                  <a:solidFill>
                    <a:prstClr val="white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17</a:t>
              </a:r>
              <a:r>
                <a:rPr lang="ru-RU" sz="2000" b="1" dirty="0" smtClean="0">
                  <a:solidFill>
                    <a:prstClr val="white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,</a:t>
              </a:r>
              <a:r>
                <a:rPr lang="en-US" sz="2000" b="1" dirty="0" smtClean="0">
                  <a:solidFill>
                    <a:prstClr val="white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  <a:endParaRPr lang="ru-RU" sz="2000" b="1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8" name="Группа 7"/>
          <p:cNvGrpSpPr/>
          <p:nvPr/>
        </p:nvGrpSpPr>
        <p:grpSpPr>
          <a:xfrm>
            <a:off x="5071872" y="3073113"/>
            <a:ext cx="880193" cy="433070"/>
            <a:chOff x="5039471" y="2184257"/>
            <a:chExt cx="880193" cy="433070"/>
          </a:xfrm>
        </p:grpSpPr>
        <p:sp>
          <p:nvSpPr>
            <p:cNvPr id="35" name="object 44"/>
            <p:cNvSpPr/>
            <p:nvPr/>
          </p:nvSpPr>
          <p:spPr>
            <a:xfrm>
              <a:off x="5075114" y="2184257"/>
              <a:ext cx="844550" cy="433070"/>
            </a:xfrm>
            <a:custGeom>
              <a:avLst/>
              <a:gdLst/>
              <a:ahLst/>
              <a:cxnLst/>
              <a:rect l="l" t="t" r="r" b="b"/>
              <a:pathLst>
                <a:path w="844550" h="433070">
                  <a:moveTo>
                    <a:pt x="422148" y="0"/>
                  </a:moveTo>
                  <a:lnTo>
                    <a:pt x="359760" y="2346"/>
                  </a:lnTo>
                  <a:lnTo>
                    <a:pt x="300216" y="9163"/>
                  </a:lnTo>
                  <a:lnTo>
                    <a:pt x="244169" y="20115"/>
                  </a:lnTo>
                  <a:lnTo>
                    <a:pt x="192272" y="34867"/>
                  </a:lnTo>
                  <a:lnTo>
                    <a:pt x="145177" y="53085"/>
                  </a:lnTo>
                  <a:lnTo>
                    <a:pt x="103536" y="74433"/>
                  </a:lnTo>
                  <a:lnTo>
                    <a:pt x="68004" y="98576"/>
                  </a:lnTo>
                  <a:lnTo>
                    <a:pt x="39231" y="125180"/>
                  </a:lnTo>
                  <a:lnTo>
                    <a:pt x="4576" y="184431"/>
                  </a:lnTo>
                  <a:lnTo>
                    <a:pt x="0" y="216408"/>
                  </a:lnTo>
                  <a:lnTo>
                    <a:pt x="4576" y="248384"/>
                  </a:lnTo>
                  <a:lnTo>
                    <a:pt x="39231" y="307635"/>
                  </a:lnTo>
                  <a:lnTo>
                    <a:pt x="68004" y="334239"/>
                  </a:lnTo>
                  <a:lnTo>
                    <a:pt x="103536" y="358382"/>
                  </a:lnTo>
                  <a:lnTo>
                    <a:pt x="145177" y="379730"/>
                  </a:lnTo>
                  <a:lnTo>
                    <a:pt x="192272" y="397948"/>
                  </a:lnTo>
                  <a:lnTo>
                    <a:pt x="244169" y="412700"/>
                  </a:lnTo>
                  <a:lnTo>
                    <a:pt x="300216" y="423652"/>
                  </a:lnTo>
                  <a:lnTo>
                    <a:pt x="359760" y="430469"/>
                  </a:lnTo>
                  <a:lnTo>
                    <a:pt x="422148" y="432815"/>
                  </a:lnTo>
                  <a:lnTo>
                    <a:pt x="484535" y="430469"/>
                  </a:lnTo>
                  <a:lnTo>
                    <a:pt x="544079" y="423652"/>
                  </a:lnTo>
                  <a:lnTo>
                    <a:pt x="600126" y="412700"/>
                  </a:lnTo>
                  <a:lnTo>
                    <a:pt x="652023" y="397948"/>
                  </a:lnTo>
                  <a:lnTo>
                    <a:pt x="699118" y="379730"/>
                  </a:lnTo>
                  <a:lnTo>
                    <a:pt x="740759" y="358382"/>
                  </a:lnTo>
                  <a:lnTo>
                    <a:pt x="776291" y="334239"/>
                  </a:lnTo>
                  <a:lnTo>
                    <a:pt x="805064" y="307635"/>
                  </a:lnTo>
                  <a:lnTo>
                    <a:pt x="839719" y="248384"/>
                  </a:lnTo>
                  <a:lnTo>
                    <a:pt x="844295" y="216408"/>
                  </a:lnTo>
                  <a:lnTo>
                    <a:pt x="839719" y="184431"/>
                  </a:lnTo>
                  <a:lnTo>
                    <a:pt x="805064" y="125180"/>
                  </a:lnTo>
                  <a:lnTo>
                    <a:pt x="776291" y="98576"/>
                  </a:lnTo>
                  <a:lnTo>
                    <a:pt x="740759" y="74433"/>
                  </a:lnTo>
                  <a:lnTo>
                    <a:pt x="699118" y="53085"/>
                  </a:lnTo>
                  <a:lnTo>
                    <a:pt x="652023" y="34867"/>
                  </a:lnTo>
                  <a:lnTo>
                    <a:pt x="600126" y="20115"/>
                  </a:lnTo>
                  <a:lnTo>
                    <a:pt x="544079" y="9163"/>
                  </a:lnTo>
                  <a:lnTo>
                    <a:pt x="484535" y="2346"/>
                  </a:lnTo>
                  <a:lnTo>
                    <a:pt x="422148" y="0"/>
                  </a:lnTo>
                  <a:close/>
                </a:path>
              </a:pathLst>
            </a:custGeom>
            <a:solidFill>
              <a:srgbClr val="99121E"/>
            </a:solidFill>
          </p:spPr>
          <p:txBody>
            <a:bodyPr wrap="square" lIns="0" tIns="0" rIns="0" bIns="0" rtlCol="0"/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5039471" y="2184257"/>
              <a:ext cx="879241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b="1" dirty="0" smtClean="0">
                  <a:solidFill>
                    <a:prstClr val="white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17</a:t>
              </a:r>
              <a:r>
                <a:rPr lang="ru-RU" sz="2000" b="1" dirty="0" smtClean="0">
                  <a:solidFill>
                    <a:prstClr val="white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,25</a:t>
              </a:r>
              <a:endParaRPr lang="ru-RU" sz="2000" b="1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pic>
        <p:nvPicPr>
          <p:cNvPr id="37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9641" y="89184"/>
            <a:ext cx="769952" cy="740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8" name="object 7"/>
          <p:cNvSpPr/>
          <p:nvPr/>
        </p:nvSpPr>
        <p:spPr>
          <a:xfrm>
            <a:off x="7087426" y="1789923"/>
            <a:ext cx="745934" cy="370798"/>
          </a:xfrm>
          <a:custGeom>
            <a:avLst/>
            <a:gdLst/>
            <a:ahLst/>
            <a:cxnLst/>
            <a:rect l="l" t="t" r="r" b="b"/>
            <a:pathLst>
              <a:path w="2197734" h="2405379">
                <a:moveTo>
                  <a:pt x="0" y="2404872"/>
                </a:moveTo>
                <a:lnTo>
                  <a:pt x="2197607" y="2404872"/>
                </a:lnTo>
                <a:lnTo>
                  <a:pt x="2197607" y="0"/>
                </a:lnTo>
                <a:lnTo>
                  <a:pt x="0" y="0"/>
                </a:lnTo>
                <a:lnTo>
                  <a:pt x="0" y="2404872"/>
                </a:lnTo>
                <a:close/>
              </a:path>
            </a:pathLst>
          </a:custGeom>
          <a:solidFill>
            <a:schemeClr val="accent1"/>
          </a:solidFill>
          <a:ln w="28575"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 wrap="square" lIns="0" tIns="0" rIns="0" bIns="0" rtlCol="0"/>
          <a:lstStyle/>
          <a:p>
            <a:pPr defTabSz="912905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sz="1800" kern="0" dirty="0" smtClean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7130098" y="1815555"/>
            <a:ext cx="66978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</a:t>
            </a:r>
            <a:r>
              <a:rPr lang="ru-RU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акт</a:t>
            </a:r>
            <a:endParaRPr lang="ru-RU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0" name="object 44"/>
          <p:cNvSpPr/>
          <p:nvPr/>
        </p:nvSpPr>
        <p:spPr>
          <a:xfrm>
            <a:off x="7061015" y="2331409"/>
            <a:ext cx="844550" cy="433070"/>
          </a:xfrm>
          <a:custGeom>
            <a:avLst/>
            <a:gdLst/>
            <a:ahLst/>
            <a:cxnLst/>
            <a:rect l="l" t="t" r="r" b="b"/>
            <a:pathLst>
              <a:path w="844550" h="433070">
                <a:moveTo>
                  <a:pt x="422148" y="0"/>
                </a:moveTo>
                <a:lnTo>
                  <a:pt x="359760" y="2346"/>
                </a:lnTo>
                <a:lnTo>
                  <a:pt x="300216" y="9163"/>
                </a:lnTo>
                <a:lnTo>
                  <a:pt x="244169" y="20115"/>
                </a:lnTo>
                <a:lnTo>
                  <a:pt x="192272" y="34867"/>
                </a:lnTo>
                <a:lnTo>
                  <a:pt x="145177" y="53085"/>
                </a:lnTo>
                <a:lnTo>
                  <a:pt x="103536" y="74433"/>
                </a:lnTo>
                <a:lnTo>
                  <a:pt x="68004" y="98576"/>
                </a:lnTo>
                <a:lnTo>
                  <a:pt x="39231" y="125180"/>
                </a:lnTo>
                <a:lnTo>
                  <a:pt x="4576" y="184431"/>
                </a:lnTo>
                <a:lnTo>
                  <a:pt x="0" y="216408"/>
                </a:lnTo>
                <a:lnTo>
                  <a:pt x="4576" y="248384"/>
                </a:lnTo>
                <a:lnTo>
                  <a:pt x="39231" y="307635"/>
                </a:lnTo>
                <a:lnTo>
                  <a:pt x="68004" y="334239"/>
                </a:lnTo>
                <a:lnTo>
                  <a:pt x="103536" y="358382"/>
                </a:lnTo>
                <a:lnTo>
                  <a:pt x="145177" y="379730"/>
                </a:lnTo>
                <a:lnTo>
                  <a:pt x="192272" y="397948"/>
                </a:lnTo>
                <a:lnTo>
                  <a:pt x="244169" y="412700"/>
                </a:lnTo>
                <a:lnTo>
                  <a:pt x="300216" y="423652"/>
                </a:lnTo>
                <a:lnTo>
                  <a:pt x="359760" y="430469"/>
                </a:lnTo>
                <a:lnTo>
                  <a:pt x="422148" y="432815"/>
                </a:lnTo>
                <a:lnTo>
                  <a:pt x="484535" y="430469"/>
                </a:lnTo>
                <a:lnTo>
                  <a:pt x="544079" y="423652"/>
                </a:lnTo>
                <a:lnTo>
                  <a:pt x="600126" y="412700"/>
                </a:lnTo>
                <a:lnTo>
                  <a:pt x="652023" y="397948"/>
                </a:lnTo>
                <a:lnTo>
                  <a:pt x="699118" y="379730"/>
                </a:lnTo>
                <a:lnTo>
                  <a:pt x="740759" y="358382"/>
                </a:lnTo>
                <a:lnTo>
                  <a:pt x="776291" y="334239"/>
                </a:lnTo>
                <a:lnTo>
                  <a:pt x="805064" y="307635"/>
                </a:lnTo>
                <a:lnTo>
                  <a:pt x="839719" y="248384"/>
                </a:lnTo>
                <a:lnTo>
                  <a:pt x="844295" y="216408"/>
                </a:lnTo>
                <a:lnTo>
                  <a:pt x="839719" y="184431"/>
                </a:lnTo>
                <a:lnTo>
                  <a:pt x="805064" y="125180"/>
                </a:lnTo>
                <a:lnTo>
                  <a:pt x="776291" y="98576"/>
                </a:lnTo>
                <a:lnTo>
                  <a:pt x="740759" y="74433"/>
                </a:lnTo>
                <a:lnTo>
                  <a:pt x="699118" y="53085"/>
                </a:lnTo>
                <a:lnTo>
                  <a:pt x="652023" y="34867"/>
                </a:lnTo>
                <a:lnTo>
                  <a:pt x="600126" y="20115"/>
                </a:lnTo>
                <a:lnTo>
                  <a:pt x="544079" y="9163"/>
                </a:lnTo>
                <a:lnTo>
                  <a:pt x="484535" y="2346"/>
                </a:lnTo>
                <a:lnTo>
                  <a:pt x="422148" y="0"/>
                </a:lnTo>
                <a:close/>
              </a:path>
            </a:pathLst>
          </a:custGeom>
          <a:solidFill>
            <a:srgbClr val="99121E"/>
          </a:solidFill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7020371" y="2282641"/>
            <a:ext cx="8972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План</a:t>
            </a:r>
          </a:p>
          <a:p>
            <a:pPr algn="ctr"/>
            <a:r>
              <a:rPr lang="ru-RU" b="1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НИУ</a:t>
            </a:r>
            <a:endParaRPr lang="ru-RU" b="1" dirty="0"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2900759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Прямая соединительная линия 3"/>
          <p:cNvCxnSpPr/>
          <p:nvPr/>
        </p:nvCxnSpPr>
        <p:spPr>
          <a:xfrm flipH="1">
            <a:off x="709504" y="1199962"/>
            <a:ext cx="7344579" cy="145"/>
          </a:xfrm>
          <a:prstGeom prst="line">
            <a:avLst/>
          </a:prstGeom>
          <a:ln w="254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Прямоугольник 4"/>
          <p:cNvSpPr/>
          <p:nvPr/>
        </p:nvSpPr>
        <p:spPr>
          <a:xfrm>
            <a:off x="2339024" y="484533"/>
            <a:ext cx="4663059" cy="661515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defTabSz="914059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ru" sz="2200" b="1" dirty="0" smtClean="0">
                <a:solidFill>
                  <a:srgbClr val="C0504D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</a:rPr>
              <a:t>2.2 Число публикаций </a:t>
            </a:r>
            <a:r>
              <a:rPr lang="en-US" sz="2200" b="1" dirty="0" smtClean="0">
                <a:solidFill>
                  <a:srgbClr val="C0504D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</a:rPr>
              <a:t>SCOPUS </a:t>
            </a:r>
            <a:endParaRPr lang="ru-RU" sz="2200" b="1" dirty="0" smtClean="0">
              <a:solidFill>
                <a:srgbClr val="C0504D">
                  <a:lumMod val="75000"/>
                </a:srgb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/>
            </a:endParaRPr>
          </a:p>
          <a:p>
            <a:pPr defTabSz="914059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ru-RU" sz="2200" b="1" dirty="0" smtClean="0">
                <a:solidFill>
                  <a:srgbClr val="C0504D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</a:rPr>
              <a:t>на 100 НПР, ед.</a:t>
            </a:r>
            <a:endParaRPr lang="ru" sz="2200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/>
            </a:endParaRPr>
          </a:p>
        </p:txBody>
      </p:sp>
      <p:grpSp>
        <p:nvGrpSpPr>
          <p:cNvPr id="9" name="Группа 8"/>
          <p:cNvGrpSpPr/>
          <p:nvPr/>
        </p:nvGrpSpPr>
        <p:grpSpPr>
          <a:xfrm>
            <a:off x="6096" y="1"/>
            <a:ext cx="2194687" cy="667512"/>
            <a:chOff x="0" y="-12191"/>
            <a:chExt cx="2194687" cy="667512"/>
          </a:xfrm>
        </p:grpSpPr>
        <p:sp>
          <p:nvSpPr>
            <p:cNvPr id="6" name="object 12"/>
            <p:cNvSpPr/>
            <p:nvPr/>
          </p:nvSpPr>
          <p:spPr>
            <a:xfrm>
              <a:off x="0" y="-12191"/>
              <a:ext cx="2194687" cy="667512"/>
            </a:xfrm>
            <a:custGeom>
              <a:avLst/>
              <a:gdLst/>
              <a:ahLst/>
              <a:cxnLst/>
              <a:rect l="l" t="t" r="r" b="b"/>
              <a:pathLst>
                <a:path w="3599815" h="939165">
                  <a:moveTo>
                    <a:pt x="0" y="938783"/>
                  </a:moveTo>
                  <a:lnTo>
                    <a:pt x="3599688" y="938783"/>
                  </a:lnTo>
                  <a:lnTo>
                    <a:pt x="3599688" y="0"/>
                  </a:lnTo>
                  <a:lnTo>
                    <a:pt x="0" y="0"/>
                  </a:lnTo>
                  <a:lnTo>
                    <a:pt x="0" y="938783"/>
                  </a:lnTo>
                  <a:close/>
                </a:path>
              </a:pathLst>
            </a:custGeom>
            <a:solidFill>
              <a:srgbClr val="952A27"/>
            </a:solidFill>
          </p:spPr>
          <p:txBody>
            <a:bodyPr wrap="square" lIns="0" tIns="0" rIns="0" bIns="0" rtlCol="0"/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18287" y="6096"/>
              <a:ext cx="2152015" cy="6001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1100" b="1" dirty="0" smtClean="0">
                  <a:solidFill>
                    <a:prstClr val="white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НАУЧНО-ИССЛЕДОВАТЕЛЬСКАЯ ДЕЯТЕЛЬНОСТЬ</a:t>
              </a:r>
              <a:endParaRPr lang="ru-RU" sz="1100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12" name="object 6"/>
          <p:cNvSpPr/>
          <p:nvPr/>
        </p:nvSpPr>
        <p:spPr>
          <a:xfrm>
            <a:off x="2495865" y="3005839"/>
            <a:ext cx="778493" cy="1564243"/>
          </a:xfrm>
          <a:custGeom>
            <a:avLst/>
            <a:gdLst/>
            <a:ahLst/>
            <a:cxnLst/>
            <a:rect l="l" t="t" r="r" b="b"/>
            <a:pathLst>
              <a:path w="2197735" h="1972310">
                <a:moveTo>
                  <a:pt x="0" y="1972056"/>
                </a:moveTo>
                <a:lnTo>
                  <a:pt x="2197607" y="1972056"/>
                </a:lnTo>
                <a:lnTo>
                  <a:pt x="2197607" y="0"/>
                </a:lnTo>
                <a:lnTo>
                  <a:pt x="0" y="0"/>
                </a:lnTo>
                <a:lnTo>
                  <a:pt x="0" y="1972056"/>
                </a:lnTo>
                <a:close/>
              </a:path>
            </a:pathLst>
          </a:custGeom>
          <a:solidFill>
            <a:schemeClr val="accent1"/>
          </a:solidFill>
          <a:ln w="28575"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 wrap="square" lIns="0" tIns="0" rIns="0" bIns="0" rtlCol="0"/>
          <a:lstStyle/>
          <a:p>
            <a:pPr defTabSz="912905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sz="1800" kern="0" dirty="0" smtClean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3" name="object 7"/>
          <p:cNvSpPr/>
          <p:nvPr/>
        </p:nvSpPr>
        <p:spPr>
          <a:xfrm>
            <a:off x="3795294" y="2002475"/>
            <a:ext cx="778493" cy="2561512"/>
          </a:xfrm>
          <a:custGeom>
            <a:avLst/>
            <a:gdLst/>
            <a:ahLst/>
            <a:cxnLst/>
            <a:rect l="l" t="t" r="r" b="b"/>
            <a:pathLst>
              <a:path w="2197734" h="2405379">
                <a:moveTo>
                  <a:pt x="0" y="2404872"/>
                </a:moveTo>
                <a:lnTo>
                  <a:pt x="2197607" y="2404872"/>
                </a:lnTo>
                <a:lnTo>
                  <a:pt x="2197607" y="0"/>
                </a:lnTo>
                <a:lnTo>
                  <a:pt x="0" y="0"/>
                </a:lnTo>
                <a:lnTo>
                  <a:pt x="0" y="2404872"/>
                </a:lnTo>
                <a:close/>
              </a:path>
            </a:pathLst>
          </a:custGeom>
          <a:solidFill>
            <a:schemeClr val="accent1"/>
          </a:solidFill>
          <a:ln w="28575"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 wrap="square" lIns="0" tIns="0" rIns="0" bIns="0" rtlCol="0"/>
          <a:lstStyle/>
          <a:p>
            <a:pPr defTabSz="912905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sz="1800" kern="0" dirty="0" smtClean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507554" y="4689965"/>
            <a:ext cx="4255195" cy="338439"/>
          </a:xfrm>
          <a:prstGeom prst="rect">
            <a:avLst/>
          </a:prstGeom>
          <a:noFill/>
        </p:spPr>
        <p:txBody>
          <a:bodyPr wrap="square" lIns="91326" tIns="45663" rIns="91326" bIns="45663" rtlCol="0">
            <a:spAutoFit/>
          </a:bodyPr>
          <a:lstStyle/>
          <a:p>
            <a:pPr defTabSz="91326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kern="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2016                 2017                    2018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511375" y="2932687"/>
            <a:ext cx="804849" cy="461550"/>
          </a:xfrm>
          <a:prstGeom prst="rect">
            <a:avLst/>
          </a:prstGeom>
          <a:noFill/>
        </p:spPr>
        <p:txBody>
          <a:bodyPr wrap="square" lIns="91326" tIns="45663" rIns="91326" bIns="45663" rtlCol="0">
            <a:spAutoFit/>
          </a:bodyPr>
          <a:lstStyle/>
          <a:p>
            <a:pPr defTabSz="91326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kern="0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21,1</a:t>
            </a:r>
          </a:p>
        </p:txBody>
      </p:sp>
      <p:sp>
        <p:nvSpPr>
          <p:cNvPr id="18" name="object 7"/>
          <p:cNvSpPr/>
          <p:nvPr/>
        </p:nvSpPr>
        <p:spPr>
          <a:xfrm>
            <a:off x="5114562" y="1354873"/>
            <a:ext cx="763205" cy="3215210"/>
          </a:xfrm>
          <a:custGeom>
            <a:avLst/>
            <a:gdLst/>
            <a:ahLst/>
            <a:cxnLst/>
            <a:rect l="l" t="t" r="r" b="b"/>
            <a:pathLst>
              <a:path w="2197734" h="2405379">
                <a:moveTo>
                  <a:pt x="0" y="2404872"/>
                </a:moveTo>
                <a:lnTo>
                  <a:pt x="2197607" y="2404872"/>
                </a:lnTo>
                <a:lnTo>
                  <a:pt x="2197607" y="0"/>
                </a:lnTo>
                <a:lnTo>
                  <a:pt x="0" y="0"/>
                </a:lnTo>
                <a:lnTo>
                  <a:pt x="0" y="2404872"/>
                </a:lnTo>
                <a:close/>
              </a:path>
            </a:pathLst>
          </a:custGeom>
          <a:solidFill>
            <a:schemeClr val="accent1"/>
          </a:solidFill>
          <a:ln w="28575"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 wrap="square" lIns="0" tIns="0" rIns="0" bIns="0" rtlCol="0"/>
          <a:lstStyle/>
          <a:p>
            <a:pPr defTabSz="912905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sz="1800" kern="0" dirty="0" smtClean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3" name="object 7"/>
          <p:cNvSpPr/>
          <p:nvPr/>
        </p:nvSpPr>
        <p:spPr>
          <a:xfrm>
            <a:off x="7087426" y="1789923"/>
            <a:ext cx="745934" cy="370798"/>
          </a:xfrm>
          <a:custGeom>
            <a:avLst/>
            <a:gdLst/>
            <a:ahLst/>
            <a:cxnLst/>
            <a:rect l="l" t="t" r="r" b="b"/>
            <a:pathLst>
              <a:path w="2197734" h="2405379">
                <a:moveTo>
                  <a:pt x="0" y="2404872"/>
                </a:moveTo>
                <a:lnTo>
                  <a:pt x="2197607" y="2404872"/>
                </a:lnTo>
                <a:lnTo>
                  <a:pt x="2197607" y="0"/>
                </a:lnTo>
                <a:lnTo>
                  <a:pt x="0" y="0"/>
                </a:lnTo>
                <a:lnTo>
                  <a:pt x="0" y="2404872"/>
                </a:lnTo>
                <a:close/>
              </a:path>
            </a:pathLst>
          </a:custGeom>
          <a:solidFill>
            <a:schemeClr val="accent1"/>
          </a:solidFill>
          <a:ln w="28575"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 wrap="square" lIns="0" tIns="0" rIns="0" bIns="0" rtlCol="0"/>
          <a:lstStyle/>
          <a:p>
            <a:pPr defTabSz="912905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sz="1800" kern="0" dirty="0" smtClean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3795294" y="2002475"/>
            <a:ext cx="853777" cy="461550"/>
          </a:xfrm>
          <a:prstGeom prst="rect">
            <a:avLst/>
          </a:prstGeom>
          <a:noFill/>
        </p:spPr>
        <p:txBody>
          <a:bodyPr wrap="square" lIns="91326" tIns="45663" rIns="91326" bIns="45663" rtlCol="0">
            <a:spAutoFit/>
          </a:bodyPr>
          <a:lstStyle/>
          <a:p>
            <a:pPr defTabSz="91326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kern="0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31,7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5023104" y="1393902"/>
            <a:ext cx="984835" cy="461550"/>
          </a:xfrm>
          <a:prstGeom prst="rect">
            <a:avLst/>
          </a:prstGeom>
          <a:noFill/>
        </p:spPr>
        <p:txBody>
          <a:bodyPr wrap="square" lIns="91326" tIns="45663" rIns="91326" bIns="45663" rtlCol="0">
            <a:spAutoFit/>
          </a:bodyPr>
          <a:lstStyle/>
          <a:p>
            <a:pPr defTabSz="91326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kern="0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38,88</a:t>
            </a:r>
          </a:p>
        </p:txBody>
      </p:sp>
      <p:grpSp>
        <p:nvGrpSpPr>
          <p:cNvPr id="2" name="Группа 1"/>
          <p:cNvGrpSpPr/>
          <p:nvPr/>
        </p:nvGrpSpPr>
        <p:grpSpPr>
          <a:xfrm>
            <a:off x="2465385" y="3345571"/>
            <a:ext cx="881319" cy="433070"/>
            <a:chOff x="2597150" y="2895472"/>
            <a:chExt cx="881319" cy="433070"/>
          </a:xfrm>
        </p:grpSpPr>
        <p:sp>
          <p:nvSpPr>
            <p:cNvPr id="28" name="object 44"/>
            <p:cNvSpPr/>
            <p:nvPr/>
          </p:nvSpPr>
          <p:spPr>
            <a:xfrm>
              <a:off x="2597150" y="2895472"/>
              <a:ext cx="844550" cy="433070"/>
            </a:xfrm>
            <a:custGeom>
              <a:avLst/>
              <a:gdLst/>
              <a:ahLst/>
              <a:cxnLst/>
              <a:rect l="l" t="t" r="r" b="b"/>
              <a:pathLst>
                <a:path w="844550" h="433070">
                  <a:moveTo>
                    <a:pt x="422148" y="0"/>
                  </a:moveTo>
                  <a:lnTo>
                    <a:pt x="359760" y="2346"/>
                  </a:lnTo>
                  <a:lnTo>
                    <a:pt x="300216" y="9163"/>
                  </a:lnTo>
                  <a:lnTo>
                    <a:pt x="244169" y="20115"/>
                  </a:lnTo>
                  <a:lnTo>
                    <a:pt x="192272" y="34867"/>
                  </a:lnTo>
                  <a:lnTo>
                    <a:pt x="145177" y="53085"/>
                  </a:lnTo>
                  <a:lnTo>
                    <a:pt x="103536" y="74433"/>
                  </a:lnTo>
                  <a:lnTo>
                    <a:pt x="68004" y="98576"/>
                  </a:lnTo>
                  <a:lnTo>
                    <a:pt x="39231" y="125180"/>
                  </a:lnTo>
                  <a:lnTo>
                    <a:pt x="4576" y="184431"/>
                  </a:lnTo>
                  <a:lnTo>
                    <a:pt x="0" y="216408"/>
                  </a:lnTo>
                  <a:lnTo>
                    <a:pt x="4576" y="248384"/>
                  </a:lnTo>
                  <a:lnTo>
                    <a:pt x="39231" y="307635"/>
                  </a:lnTo>
                  <a:lnTo>
                    <a:pt x="68004" y="334239"/>
                  </a:lnTo>
                  <a:lnTo>
                    <a:pt x="103536" y="358382"/>
                  </a:lnTo>
                  <a:lnTo>
                    <a:pt x="145177" y="379730"/>
                  </a:lnTo>
                  <a:lnTo>
                    <a:pt x="192272" y="397948"/>
                  </a:lnTo>
                  <a:lnTo>
                    <a:pt x="244169" y="412700"/>
                  </a:lnTo>
                  <a:lnTo>
                    <a:pt x="300216" y="423652"/>
                  </a:lnTo>
                  <a:lnTo>
                    <a:pt x="359760" y="430469"/>
                  </a:lnTo>
                  <a:lnTo>
                    <a:pt x="422148" y="432815"/>
                  </a:lnTo>
                  <a:lnTo>
                    <a:pt x="484535" y="430469"/>
                  </a:lnTo>
                  <a:lnTo>
                    <a:pt x="544079" y="423652"/>
                  </a:lnTo>
                  <a:lnTo>
                    <a:pt x="600126" y="412700"/>
                  </a:lnTo>
                  <a:lnTo>
                    <a:pt x="652023" y="397948"/>
                  </a:lnTo>
                  <a:lnTo>
                    <a:pt x="699118" y="379730"/>
                  </a:lnTo>
                  <a:lnTo>
                    <a:pt x="740759" y="358382"/>
                  </a:lnTo>
                  <a:lnTo>
                    <a:pt x="776291" y="334239"/>
                  </a:lnTo>
                  <a:lnTo>
                    <a:pt x="805064" y="307635"/>
                  </a:lnTo>
                  <a:lnTo>
                    <a:pt x="839719" y="248384"/>
                  </a:lnTo>
                  <a:lnTo>
                    <a:pt x="844295" y="216408"/>
                  </a:lnTo>
                  <a:lnTo>
                    <a:pt x="839719" y="184431"/>
                  </a:lnTo>
                  <a:lnTo>
                    <a:pt x="805064" y="125180"/>
                  </a:lnTo>
                  <a:lnTo>
                    <a:pt x="776291" y="98576"/>
                  </a:lnTo>
                  <a:lnTo>
                    <a:pt x="740759" y="74433"/>
                  </a:lnTo>
                  <a:lnTo>
                    <a:pt x="699118" y="53085"/>
                  </a:lnTo>
                  <a:lnTo>
                    <a:pt x="652023" y="34867"/>
                  </a:lnTo>
                  <a:lnTo>
                    <a:pt x="600126" y="20115"/>
                  </a:lnTo>
                  <a:lnTo>
                    <a:pt x="544079" y="9163"/>
                  </a:lnTo>
                  <a:lnTo>
                    <a:pt x="484535" y="2346"/>
                  </a:lnTo>
                  <a:lnTo>
                    <a:pt x="422148" y="0"/>
                  </a:lnTo>
                  <a:close/>
                </a:path>
              </a:pathLst>
            </a:custGeom>
            <a:solidFill>
              <a:srgbClr val="99121E"/>
            </a:solidFill>
          </p:spPr>
          <p:txBody>
            <a:bodyPr wrap="square" lIns="0" tIns="0" rIns="0" bIns="0" rtlCol="0"/>
            <a:lstStyle/>
            <a:p>
              <a:pPr defTabSz="914400"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sz="18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2670510" y="2895472"/>
              <a:ext cx="807959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defTabSz="914400" eaLnBrk="1" fontAlgn="auto" hangingPunct="1">
                <a:spcBef>
                  <a:spcPts val="0"/>
                </a:spcBef>
                <a:spcAft>
                  <a:spcPts val="0"/>
                </a:spcAft>
              </a:pPr>
              <a:r>
                <a:rPr lang="ru-RU" sz="2000" b="1" dirty="0" smtClean="0">
                  <a:solidFill>
                    <a:prstClr val="white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17,2</a:t>
              </a:r>
              <a:endParaRPr lang="ru-RU" sz="2000" b="1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3" name="Группа 2"/>
          <p:cNvGrpSpPr/>
          <p:nvPr/>
        </p:nvGrpSpPr>
        <p:grpSpPr>
          <a:xfrm>
            <a:off x="3766218" y="2831281"/>
            <a:ext cx="844550" cy="433070"/>
            <a:chOff x="3778410" y="3221425"/>
            <a:chExt cx="844550" cy="433070"/>
          </a:xfrm>
        </p:grpSpPr>
        <p:sp>
          <p:nvSpPr>
            <p:cNvPr id="30" name="object 44"/>
            <p:cNvSpPr/>
            <p:nvPr/>
          </p:nvSpPr>
          <p:spPr>
            <a:xfrm>
              <a:off x="3778410" y="3221425"/>
              <a:ext cx="844550" cy="433070"/>
            </a:xfrm>
            <a:custGeom>
              <a:avLst/>
              <a:gdLst/>
              <a:ahLst/>
              <a:cxnLst/>
              <a:rect l="l" t="t" r="r" b="b"/>
              <a:pathLst>
                <a:path w="844550" h="433070">
                  <a:moveTo>
                    <a:pt x="422148" y="0"/>
                  </a:moveTo>
                  <a:lnTo>
                    <a:pt x="359760" y="2346"/>
                  </a:lnTo>
                  <a:lnTo>
                    <a:pt x="300216" y="9163"/>
                  </a:lnTo>
                  <a:lnTo>
                    <a:pt x="244169" y="20115"/>
                  </a:lnTo>
                  <a:lnTo>
                    <a:pt x="192272" y="34867"/>
                  </a:lnTo>
                  <a:lnTo>
                    <a:pt x="145177" y="53085"/>
                  </a:lnTo>
                  <a:lnTo>
                    <a:pt x="103536" y="74433"/>
                  </a:lnTo>
                  <a:lnTo>
                    <a:pt x="68004" y="98576"/>
                  </a:lnTo>
                  <a:lnTo>
                    <a:pt x="39231" y="125180"/>
                  </a:lnTo>
                  <a:lnTo>
                    <a:pt x="4576" y="184431"/>
                  </a:lnTo>
                  <a:lnTo>
                    <a:pt x="0" y="216408"/>
                  </a:lnTo>
                  <a:lnTo>
                    <a:pt x="4576" y="248384"/>
                  </a:lnTo>
                  <a:lnTo>
                    <a:pt x="39231" y="307635"/>
                  </a:lnTo>
                  <a:lnTo>
                    <a:pt x="68004" y="334239"/>
                  </a:lnTo>
                  <a:lnTo>
                    <a:pt x="103536" y="358382"/>
                  </a:lnTo>
                  <a:lnTo>
                    <a:pt x="145177" y="379730"/>
                  </a:lnTo>
                  <a:lnTo>
                    <a:pt x="192272" y="397948"/>
                  </a:lnTo>
                  <a:lnTo>
                    <a:pt x="244169" y="412700"/>
                  </a:lnTo>
                  <a:lnTo>
                    <a:pt x="300216" y="423652"/>
                  </a:lnTo>
                  <a:lnTo>
                    <a:pt x="359760" y="430469"/>
                  </a:lnTo>
                  <a:lnTo>
                    <a:pt x="422148" y="432815"/>
                  </a:lnTo>
                  <a:lnTo>
                    <a:pt x="484535" y="430469"/>
                  </a:lnTo>
                  <a:lnTo>
                    <a:pt x="544079" y="423652"/>
                  </a:lnTo>
                  <a:lnTo>
                    <a:pt x="600126" y="412700"/>
                  </a:lnTo>
                  <a:lnTo>
                    <a:pt x="652023" y="397948"/>
                  </a:lnTo>
                  <a:lnTo>
                    <a:pt x="699118" y="379730"/>
                  </a:lnTo>
                  <a:lnTo>
                    <a:pt x="740759" y="358382"/>
                  </a:lnTo>
                  <a:lnTo>
                    <a:pt x="776291" y="334239"/>
                  </a:lnTo>
                  <a:lnTo>
                    <a:pt x="805064" y="307635"/>
                  </a:lnTo>
                  <a:lnTo>
                    <a:pt x="839719" y="248384"/>
                  </a:lnTo>
                  <a:lnTo>
                    <a:pt x="844295" y="216408"/>
                  </a:lnTo>
                  <a:lnTo>
                    <a:pt x="839719" y="184431"/>
                  </a:lnTo>
                  <a:lnTo>
                    <a:pt x="805064" y="125180"/>
                  </a:lnTo>
                  <a:lnTo>
                    <a:pt x="776291" y="98576"/>
                  </a:lnTo>
                  <a:lnTo>
                    <a:pt x="740759" y="74433"/>
                  </a:lnTo>
                  <a:lnTo>
                    <a:pt x="699118" y="53085"/>
                  </a:lnTo>
                  <a:lnTo>
                    <a:pt x="652023" y="34867"/>
                  </a:lnTo>
                  <a:lnTo>
                    <a:pt x="600126" y="20115"/>
                  </a:lnTo>
                  <a:lnTo>
                    <a:pt x="544079" y="9163"/>
                  </a:lnTo>
                  <a:lnTo>
                    <a:pt x="484535" y="2346"/>
                  </a:lnTo>
                  <a:lnTo>
                    <a:pt x="422148" y="0"/>
                  </a:lnTo>
                  <a:close/>
                </a:path>
              </a:pathLst>
            </a:custGeom>
            <a:solidFill>
              <a:srgbClr val="99121E"/>
            </a:solidFill>
          </p:spPr>
          <p:txBody>
            <a:bodyPr wrap="square" lIns="0" tIns="0" rIns="0" bIns="0" rtlCol="0"/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3858768" y="3221425"/>
              <a:ext cx="676656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2000" b="1" dirty="0" smtClean="0">
                  <a:solidFill>
                    <a:prstClr val="white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21,3</a:t>
              </a:r>
              <a:endParaRPr lang="ru-RU" sz="2000" b="1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32" name="TextBox 31"/>
          <p:cNvSpPr txBox="1"/>
          <p:nvPr/>
        </p:nvSpPr>
        <p:spPr>
          <a:xfrm>
            <a:off x="7130098" y="1815555"/>
            <a:ext cx="66978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</a:t>
            </a:r>
            <a:r>
              <a:rPr lang="ru-RU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акт</a:t>
            </a:r>
            <a:endParaRPr lang="ru-RU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3" name="object 44"/>
          <p:cNvSpPr/>
          <p:nvPr/>
        </p:nvSpPr>
        <p:spPr>
          <a:xfrm>
            <a:off x="7061015" y="2331409"/>
            <a:ext cx="844550" cy="433070"/>
          </a:xfrm>
          <a:custGeom>
            <a:avLst/>
            <a:gdLst/>
            <a:ahLst/>
            <a:cxnLst/>
            <a:rect l="l" t="t" r="r" b="b"/>
            <a:pathLst>
              <a:path w="844550" h="433070">
                <a:moveTo>
                  <a:pt x="422148" y="0"/>
                </a:moveTo>
                <a:lnTo>
                  <a:pt x="359760" y="2346"/>
                </a:lnTo>
                <a:lnTo>
                  <a:pt x="300216" y="9163"/>
                </a:lnTo>
                <a:lnTo>
                  <a:pt x="244169" y="20115"/>
                </a:lnTo>
                <a:lnTo>
                  <a:pt x="192272" y="34867"/>
                </a:lnTo>
                <a:lnTo>
                  <a:pt x="145177" y="53085"/>
                </a:lnTo>
                <a:lnTo>
                  <a:pt x="103536" y="74433"/>
                </a:lnTo>
                <a:lnTo>
                  <a:pt x="68004" y="98576"/>
                </a:lnTo>
                <a:lnTo>
                  <a:pt x="39231" y="125180"/>
                </a:lnTo>
                <a:lnTo>
                  <a:pt x="4576" y="184431"/>
                </a:lnTo>
                <a:lnTo>
                  <a:pt x="0" y="216408"/>
                </a:lnTo>
                <a:lnTo>
                  <a:pt x="4576" y="248384"/>
                </a:lnTo>
                <a:lnTo>
                  <a:pt x="39231" y="307635"/>
                </a:lnTo>
                <a:lnTo>
                  <a:pt x="68004" y="334239"/>
                </a:lnTo>
                <a:lnTo>
                  <a:pt x="103536" y="358382"/>
                </a:lnTo>
                <a:lnTo>
                  <a:pt x="145177" y="379730"/>
                </a:lnTo>
                <a:lnTo>
                  <a:pt x="192272" y="397948"/>
                </a:lnTo>
                <a:lnTo>
                  <a:pt x="244169" y="412700"/>
                </a:lnTo>
                <a:lnTo>
                  <a:pt x="300216" y="423652"/>
                </a:lnTo>
                <a:lnTo>
                  <a:pt x="359760" y="430469"/>
                </a:lnTo>
                <a:lnTo>
                  <a:pt x="422148" y="432815"/>
                </a:lnTo>
                <a:lnTo>
                  <a:pt x="484535" y="430469"/>
                </a:lnTo>
                <a:lnTo>
                  <a:pt x="544079" y="423652"/>
                </a:lnTo>
                <a:lnTo>
                  <a:pt x="600126" y="412700"/>
                </a:lnTo>
                <a:lnTo>
                  <a:pt x="652023" y="397948"/>
                </a:lnTo>
                <a:lnTo>
                  <a:pt x="699118" y="379730"/>
                </a:lnTo>
                <a:lnTo>
                  <a:pt x="740759" y="358382"/>
                </a:lnTo>
                <a:lnTo>
                  <a:pt x="776291" y="334239"/>
                </a:lnTo>
                <a:lnTo>
                  <a:pt x="805064" y="307635"/>
                </a:lnTo>
                <a:lnTo>
                  <a:pt x="839719" y="248384"/>
                </a:lnTo>
                <a:lnTo>
                  <a:pt x="844295" y="216408"/>
                </a:lnTo>
                <a:lnTo>
                  <a:pt x="839719" y="184431"/>
                </a:lnTo>
                <a:lnTo>
                  <a:pt x="805064" y="125180"/>
                </a:lnTo>
                <a:lnTo>
                  <a:pt x="776291" y="98576"/>
                </a:lnTo>
                <a:lnTo>
                  <a:pt x="740759" y="74433"/>
                </a:lnTo>
                <a:lnTo>
                  <a:pt x="699118" y="53085"/>
                </a:lnTo>
                <a:lnTo>
                  <a:pt x="652023" y="34867"/>
                </a:lnTo>
                <a:lnTo>
                  <a:pt x="600126" y="20115"/>
                </a:lnTo>
                <a:lnTo>
                  <a:pt x="544079" y="9163"/>
                </a:lnTo>
                <a:lnTo>
                  <a:pt x="484535" y="2346"/>
                </a:lnTo>
                <a:lnTo>
                  <a:pt x="422148" y="0"/>
                </a:lnTo>
                <a:close/>
              </a:path>
            </a:pathLst>
          </a:custGeom>
          <a:solidFill>
            <a:srgbClr val="99121E"/>
          </a:solidFill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7020371" y="2282641"/>
            <a:ext cx="8972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План</a:t>
            </a:r>
          </a:p>
          <a:p>
            <a:pPr algn="ctr"/>
            <a:r>
              <a:rPr lang="ru-RU" b="1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НИУ</a:t>
            </a:r>
            <a:endParaRPr lang="ru-RU" b="1" dirty="0"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8" name="Группа 7"/>
          <p:cNvGrpSpPr/>
          <p:nvPr/>
        </p:nvGrpSpPr>
        <p:grpSpPr>
          <a:xfrm>
            <a:off x="5098274" y="2464025"/>
            <a:ext cx="844550" cy="433070"/>
            <a:chOff x="5075114" y="2184257"/>
            <a:chExt cx="844550" cy="433070"/>
          </a:xfrm>
        </p:grpSpPr>
        <p:sp>
          <p:nvSpPr>
            <p:cNvPr id="35" name="object 44"/>
            <p:cNvSpPr/>
            <p:nvPr/>
          </p:nvSpPr>
          <p:spPr>
            <a:xfrm>
              <a:off x="5075114" y="2184257"/>
              <a:ext cx="844550" cy="433070"/>
            </a:xfrm>
            <a:custGeom>
              <a:avLst/>
              <a:gdLst/>
              <a:ahLst/>
              <a:cxnLst/>
              <a:rect l="l" t="t" r="r" b="b"/>
              <a:pathLst>
                <a:path w="844550" h="433070">
                  <a:moveTo>
                    <a:pt x="422148" y="0"/>
                  </a:moveTo>
                  <a:lnTo>
                    <a:pt x="359760" y="2346"/>
                  </a:lnTo>
                  <a:lnTo>
                    <a:pt x="300216" y="9163"/>
                  </a:lnTo>
                  <a:lnTo>
                    <a:pt x="244169" y="20115"/>
                  </a:lnTo>
                  <a:lnTo>
                    <a:pt x="192272" y="34867"/>
                  </a:lnTo>
                  <a:lnTo>
                    <a:pt x="145177" y="53085"/>
                  </a:lnTo>
                  <a:lnTo>
                    <a:pt x="103536" y="74433"/>
                  </a:lnTo>
                  <a:lnTo>
                    <a:pt x="68004" y="98576"/>
                  </a:lnTo>
                  <a:lnTo>
                    <a:pt x="39231" y="125180"/>
                  </a:lnTo>
                  <a:lnTo>
                    <a:pt x="4576" y="184431"/>
                  </a:lnTo>
                  <a:lnTo>
                    <a:pt x="0" y="216408"/>
                  </a:lnTo>
                  <a:lnTo>
                    <a:pt x="4576" y="248384"/>
                  </a:lnTo>
                  <a:lnTo>
                    <a:pt x="39231" y="307635"/>
                  </a:lnTo>
                  <a:lnTo>
                    <a:pt x="68004" y="334239"/>
                  </a:lnTo>
                  <a:lnTo>
                    <a:pt x="103536" y="358382"/>
                  </a:lnTo>
                  <a:lnTo>
                    <a:pt x="145177" y="379730"/>
                  </a:lnTo>
                  <a:lnTo>
                    <a:pt x="192272" y="397948"/>
                  </a:lnTo>
                  <a:lnTo>
                    <a:pt x="244169" y="412700"/>
                  </a:lnTo>
                  <a:lnTo>
                    <a:pt x="300216" y="423652"/>
                  </a:lnTo>
                  <a:lnTo>
                    <a:pt x="359760" y="430469"/>
                  </a:lnTo>
                  <a:lnTo>
                    <a:pt x="422148" y="432815"/>
                  </a:lnTo>
                  <a:lnTo>
                    <a:pt x="484535" y="430469"/>
                  </a:lnTo>
                  <a:lnTo>
                    <a:pt x="544079" y="423652"/>
                  </a:lnTo>
                  <a:lnTo>
                    <a:pt x="600126" y="412700"/>
                  </a:lnTo>
                  <a:lnTo>
                    <a:pt x="652023" y="397948"/>
                  </a:lnTo>
                  <a:lnTo>
                    <a:pt x="699118" y="379730"/>
                  </a:lnTo>
                  <a:lnTo>
                    <a:pt x="740759" y="358382"/>
                  </a:lnTo>
                  <a:lnTo>
                    <a:pt x="776291" y="334239"/>
                  </a:lnTo>
                  <a:lnTo>
                    <a:pt x="805064" y="307635"/>
                  </a:lnTo>
                  <a:lnTo>
                    <a:pt x="839719" y="248384"/>
                  </a:lnTo>
                  <a:lnTo>
                    <a:pt x="844295" y="216408"/>
                  </a:lnTo>
                  <a:lnTo>
                    <a:pt x="839719" y="184431"/>
                  </a:lnTo>
                  <a:lnTo>
                    <a:pt x="805064" y="125180"/>
                  </a:lnTo>
                  <a:lnTo>
                    <a:pt x="776291" y="98576"/>
                  </a:lnTo>
                  <a:lnTo>
                    <a:pt x="740759" y="74433"/>
                  </a:lnTo>
                  <a:lnTo>
                    <a:pt x="699118" y="53085"/>
                  </a:lnTo>
                  <a:lnTo>
                    <a:pt x="652023" y="34867"/>
                  </a:lnTo>
                  <a:lnTo>
                    <a:pt x="600126" y="20115"/>
                  </a:lnTo>
                  <a:lnTo>
                    <a:pt x="544079" y="9163"/>
                  </a:lnTo>
                  <a:lnTo>
                    <a:pt x="484535" y="2346"/>
                  </a:lnTo>
                  <a:lnTo>
                    <a:pt x="422148" y="0"/>
                  </a:lnTo>
                  <a:close/>
                </a:path>
              </a:pathLst>
            </a:custGeom>
            <a:solidFill>
              <a:srgbClr val="99121E"/>
            </a:solidFill>
          </p:spPr>
          <p:txBody>
            <a:bodyPr wrap="square" lIns="0" tIns="0" rIns="0" bIns="0" rtlCol="0"/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5125028" y="2184257"/>
              <a:ext cx="763204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2000" b="1" dirty="0" smtClean="0">
                  <a:solidFill>
                    <a:prstClr val="white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23,5</a:t>
              </a:r>
              <a:endParaRPr lang="ru-RU" sz="2000" b="1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pic>
        <p:nvPicPr>
          <p:cNvPr id="27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23540" y="128279"/>
            <a:ext cx="769952" cy="740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="" xmlns:p14="http://schemas.microsoft.com/office/powerpoint/2010/main" val="7209224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Прямая соединительная линия 3"/>
          <p:cNvCxnSpPr/>
          <p:nvPr/>
        </p:nvCxnSpPr>
        <p:spPr>
          <a:xfrm flipH="1">
            <a:off x="709504" y="1199962"/>
            <a:ext cx="7344579" cy="145"/>
          </a:xfrm>
          <a:prstGeom prst="line">
            <a:avLst/>
          </a:prstGeom>
          <a:ln w="254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Прямоугольник 4"/>
          <p:cNvSpPr/>
          <p:nvPr/>
        </p:nvSpPr>
        <p:spPr>
          <a:xfrm>
            <a:off x="2313193" y="467516"/>
            <a:ext cx="4996431" cy="704458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defTabSz="914059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ru" sz="2200" b="1" dirty="0" smtClean="0">
                <a:solidFill>
                  <a:srgbClr val="C0504D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</a:rPr>
              <a:t>2.3 Количество публикаций </a:t>
            </a:r>
            <a:r>
              <a:rPr lang="ru-RU" sz="2200" b="1" dirty="0" smtClean="0">
                <a:solidFill>
                  <a:srgbClr val="C0504D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</a:rPr>
              <a:t>РИНЦ</a:t>
            </a:r>
            <a:r>
              <a:rPr lang="en-US" sz="2200" b="1" dirty="0" smtClean="0">
                <a:solidFill>
                  <a:srgbClr val="C0504D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</a:rPr>
              <a:t> </a:t>
            </a:r>
            <a:endParaRPr lang="ru-RU" sz="2200" b="1" dirty="0" smtClean="0">
              <a:solidFill>
                <a:srgbClr val="C0504D">
                  <a:lumMod val="75000"/>
                </a:srgb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/>
            </a:endParaRPr>
          </a:p>
          <a:p>
            <a:pPr defTabSz="914059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ru-RU" sz="2200" b="1" dirty="0" smtClean="0">
                <a:solidFill>
                  <a:srgbClr val="C0504D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</a:rPr>
              <a:t>на 100 НПР, ед.</a:t>
            </a:r>
            <a:endParaRPr lang="ru" sz="2200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/>
            </a:endParaRPr>
          </a:p>
        </p:txBody>
      </p:sp>
      <p:grpSp>
        <p:nvGrpSpPr>
          <p:cNvPr id="9" name="Группа 8"/>
          <p:cNvGrpSpPr/>
          <p:nvPr/>
        </p:nvGrpSpPr>
        <p:grpSpPr>
          <a:xfrm>
            <a:off x="6096" y="1"/>
            <a:ext cx="2194687" cy="667512"/>
            <a:chOff x="0" y="-12191"/>
            <a:chExt cx="2194687" cy="667512"/>
          </a:xfrm>
        </p:grpSpPr>
        <p:sp>
          <p:nvSpPr>
            <p:cNvPr id="6" name="object 12"/>
            <p:cNvSpPr/>
            <p:nvPr/>
          </p:nvSpPr>
          <p:spPr>
            <a:xfrm>
              <a:off x="0" y="-12191"/>
              <a:ext cx="2194687" cy="667512"/>
            </a:xfrm>
            <a:custGeom>
              <a:avLst/>
              <a:gdLst/>
              <a:ahLst/>
              <a:cxnLst/>
              <a:rect l="l" t="t" r="r" b="b"/>
              <a:pathLst>
                <a:path w="3599815" h="939165">
                  <a:moveTo>
                    <a:pt x="0" y="938783"/>
                  </a:moveTo>
                  <a:lnTo>
                    <a:pt x="3599688" y="938783"/>
                  </a:lnTo>
                  <a:lnTo>
                    <a:pt x="3599688" y="0"/>
                  </a:lnTo>
                  <a:lnTo>
                    <a:pt x="0" y="0"/>
                  </a:lnTo>
                  <a:lnTo>
                    <a:pt x="0" y="938783"/>
                  </a:lnTo>
                  <a:close/>
                </a:path>
              </a:pathLst>
            </a:custGeom>
            <a:solidFill>
              <a:srgbClr val="952A27"/>
            </a:solidFill>
          </p:spPr>
          <p:txBody>
            <a:bodyPr wrap="square" lIns="0" tIns="0" rIns="0" bIns="0" rtlCol="0"/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18287" y="6096"/>
              <a:ext cx="2152015" cy="6001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1100" b="1" dirty="0" smtClean="0">
                  <a:solidFill>
                    <a:prstClr val="white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НАУЧНО-ИССЛЕДОВАТЕЛЬСКАЯ ДЕЯТЕЛЬНОСТЬ</a:t>
              </a:r>
              <a:endParaRPr lang="ru-RU" sz="1100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13" name="object 7"/>
          <p:cNvSpPr/>
          <p:nvPr/>
        </p:nvSpPr>
        <p:spPr>
          <a:xfrm>
            <a:off x="3077738" y="2004771"/>
            <a:ext cx="953506" cy="2498256"/>
          </a:xfrm>
          <a:custGeom>
            <a:avLst/>
            <a:gdLst/>
            <a:ahLst/>
            <a:cxnLst/>
            <a:rect l="l" t="t" r="r" b="b"/>
            <a:pathLst>
              <a:path w="2197734" h="2405379">
                <a:moveTo>
                  <a:pt x="0" y="2404872"/>
                </a:moveTo>
                <a:lnTo>
                  <a:pt x="2197607" y="2404872"/>
                </a:lnTo>
                <a:lnTo>
                  <a:pt x="2197607" y="0"/>
                </a:lnTo>
                <a:lnTo>
                  <a:pt x="0" y="0"/>
                </a:lnTo>
                <a:lnTo>
                  <a:pt x="0" y="2404872"/>
                </a:lnTo>
                <a:close/>
              </a:path>
            </a:pathLst>
          </a:custGeom>
          <a:solidFill>
            <a:schemeClr val="accent1"/>
          </a:solidFill>
          <a:ln w="28575"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 wrap="square" lIns="0" tIns="0" rIns="0" bIns="0" rtlCol="0"/>
          <a:lstStyle/>
          <a:p>
            <a:pPr defTabSz="912905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sz="1800" kern="0" dirty="0" smtClean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360995" y="4629005"/>
            <a:ext cx="2265614" cy="338439"/>
          </a:xfrm>
          <a:prstGeom prst="rect">
            <a:avLst/>
          </a:prstGeom>
          <a:noFill/>
        </p:spPr>
        <p:txBody>
          <a:bodyPr wrap="square" lIns="91326" tIns="45663" rIns="91326" bIns="45663" rtlCol="0">
            <a:spAutoFit/>
          </a:bodyPr>
          <a:lstStyle/>
          <a:p>
            <a:pPr defTabSz="91326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kern="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2017                 2018</a:t>
            </a:r>
          </a:p>
        </p:txBody>
      </p:sp>
      <p:sp>
        <p:nvSpPr>
          <p:cNvPr id="18" name="object 7"/>
          <p:cNvSpPr/>
          <p:nvPr/>
        </p:nvSpPr>
        <p:spPr>
          <a:xfrm>
            <a:off x="4510686" y="2598235"/>
            <a:ext cx="981289" cy="1884556"/>
          </a:xfrm>
          <a:custGeom>
            <a:avLst/>
            <a:gdLst/>
            <a:ahLst/>
            <a:cxnLst/>
            <a:rect l="l" t="t" r="r" b="b"/>
            <a:pathLst>
              <a:path w="2197734" h="2405379">
                <a:moveTo>
                  <a:pt x="0" y="2404872"/>
                </a:moveTo>
                <a:lnTo>
                  <a:pt x="2197607" y="2404872"/>
                </a:lnTo>
                <a:lnTo>
                  <a:pt x="2197607" y="0"/>
                </a:lnTo>
                <a:lnTo>
                  <a:pt x="0" y="0"/>
                </a:lnTo>
                <a:lnTo>
                  <a:pt x="0" y="2404872"/>
                </a:lnTo>
                <a:close/>
              </a:path>
            </a:pathLst>
          </a:custGeom>
          <a:solidFill>
            <a:schemeClr val="accent1"/>
          </a:solidFill>
          <a:ln w="28575"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 wrap="square" lIns="0" tIns="0" rIns="0" bIns="0" rtlCol="0"/>
          <a:lstStyle/>
          <a:p>
            <a:pPr defTabSz="912905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sz="1800" kern="0" dirty="0" smtClean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3055434" y="2150263"/>
            <a:ext cx="1304692" cy="399994"/>
          </a:xfrm>
          <a:prstGeom prst="rect">
            <a:avLst/>
          </a:prstGeom>
          <a:noFill/>
        </p:spPr>
        <p:txBody>
          <a:bodyPr wrap="square" lIns="91326" tIns="45663" rIns="91326" bIns="45663" rtlCol="0">
            <a:spAutoFit/>
          </a:bodyPr>
          <a:lstStyle/>
          <a:p>
            <a:pPr defTabSz="91326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kern="0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210,25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4467703" y="2531327"/>
            <a:ext cx="1146936" cy="461550"/>
          </a:xfrm>
          <a:prstGeom prst="rect">
            <a:avLst/>
          </a:prstGeom>
          <a:noFill/>
        </p:spPr>
        <p:txBody>
          <a:bodyPr wrap="square" lIns="91326" tIns="45663" rIns="91326" bIns="45663" rtlCol="0">
            <a:spAutoFit/>
          </a:bodyPr>
          <a:lstStyle/>
          <a:p>
            <a:pPr defTabSz="91326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kern="0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168,15</a:t>
            </a:r>
          </a:p>
        </p:txBody>
      </p:sp>
      <p:grpSp>
        <p:nvGrpSpPr>
          <p:cNvPr id="8" name="Группа 7"/>
          <p:cNvGrpSpPr/>
          <p:nvPr/>
        </p:nvGrpSpPr>
        <p:grpSpPr>
          <a:xfrm>
            <a:off x="4496437" y="1842308"/>
            <a:ext cx="966100" cy="433070"/>
            <a:chOff x="5021396" y="1885553"/>
            <a:chExt cx="966100" cy="433070"/>
          </a:xfrm>
        </p:grpSpPr>
        <p:sp>
          <p:nvSpPr>
            <p:cNvPr id="35" name="object 44"/>
            <p:cNvSpPr/>
            <p:nvPr/>
          </p:nvSpPr>
          <p:spPr>
            <a:xfrm>
              <a:off x="5075114" y="1885553"/>
              <a:ext cx="844550" cy="433070"/>
            </a:xfrm>
            <a:custGeom>
              <a:avLst/>
              <a:gdLst/>
              <a:ahLst/>
              <a:cxnLst/>
              <a:rect l="l" t="t" r="r" b="b"/>
              <a:pathLst>
                <a:path w="844550" h="433070">
                  <a:moveTo>
                    <a:pt x="422148" y="0"/>
                  </a:moveTo>
                  <a:lnTo>
                    <a:pt x="359760" y="2346"/>
                  </a:lnTo>
                  <a:lnTo>
                    <a:pt x="300216" y="9163"/>
                  </a:lnTo>
                  <a:lnTo>
                    <a:pt x="244169" y="20115"/>
                  </a:lnTo>
                  <a:lnTo>
                    <a:pt x="192272" y="34867"/>
                  </a:lnTo>
                  <a:lnTo>
                    <a:pt x="145177" y="53085"/>
                  </a:lnTo>
                  <a:lnTo>
                    <a:pt x="103536" y="74433"/>
                  </a:lnTo>
                  <a:lnTo>
                    <a:pt x="68004" y="98576"/>
                  </a:lnTo>
                  <a:lnTo>
                    <a:pt x="39231" y="125180"/>
                  </a:lnTo>
                  <a:lnTo>
                    <a:pt x="4576" y="184431"/>
                  </a:lnTo>
                  <a:lnTo>
                    <a:pt x="0" y="216408"/>
                  </a:lnTo>
                  <a:lnTo>
                    <a:pt x="4576" y="248384"/>
                  </a:lnTo>
                  <a:lnTo>
                    <a:pt x="39231" y="307635"/>
                  </a:lnTo>
                  <a:lnTo>
                    <a:pt x="68004" y="334239"/>
                  </a:lnTo>
                  <a:lnTo>
                    <a:pt x="103536" y="358382"/>
                  </a:lnTo>
                  <a:lnTo>
                    <a:pt x="145177" y="379730"/>
                  </a:lnTo>
                  <a:lnTo>
                    <a:pt x="192272" y="397948"/>
                  </a:lnTo>
                  <a:lnTo>
                    <a:pt x="244169" y="412700"/>
                  </a:lnTo>
                  <a:lnTo>
                    <a:pt x="300216" y="423652"/>
                  </a:lnTo>
                  <a:lnTo>
                    <a:pt x="359760" y="430469"/>
                  </a:lnTo>
                  <a:lnTo>
                    <a:pt x="422148" y="432815"/>
                  </a:lnTo>
                  <a:lnTo>
                    <a:pt x="484535" y="430469"/>
                  </a:lnTo>
                  <a:lnTo>
                    <a:pt x="544079" y="423652"/>
                  </a:lnTo>
                  <a:lnTo>
                    <a:pt x="600126" y="412700"/>
                  </a:lnTo>
                  <a:lnTo>
                    <a:pt x="652023" y="397948"/>
                  </a:lnTo>
                  <a:lnTo>
                    <a:pt x="699118" y="379730"/>
                  </a:lnTo>
                  <a:lnTo>
                    <a:pt x="740759" y="358382"/>
                  </a:lnTo>
                  <a:lnTo>
                    <a:pt x="776291" y="334239"/>
                  </a:lnTo>
                  <a:lnTo>
                    <a:pt x="805064" y="307635"/>
                  </a:lnTo>
                  <a:lnTo>
                    <a:pt x="839719" y="248384"/>
                  </a:lnTo>
                  <a:lnTo>
                    <a:pt x="844295" y="216408"/>
                  </a:lnTo>
                  <a:lnTo>
                    <a:pt x="839719" y="184431"/>
                  </a:lnTo>
                  <a:lnTo>
                    <a:pt x="805064" y="125180"/>
                  </a:lnTo>
                  <a:lnTo>
                    <a:pt x="776291" y="98576"/>
                  </a:lnTo>
                  <a:lnTo>
                    <a:pt x="740759" y="74433"/>
                  </a:lnTo>
                  <a:lnTo>
                    <a:pt x="699118" y="53085"/>
                  </a:lnTo>
                  <a:lnTo>
                    <a:pt x="652023" y="34867"/>
                  </a:lnTo>
                  <a:lnTo>
                    <a:pt x="600126" y="20115"/>
                  </a:lnTo>
                  <a:lnTo>
                    <a:pt x="544079" y="9163"/>
                  </a:lnTo>
                  <a:lnTo>
                    <a:pt x="484535" y="2346"/>
                  </a:lnTo>
                  <a:lnTo>
                    <a:pt x="422148" y="0"/>
                  </a:lnTo>
                  <a:close/>
                </a:path>
              </a:pathLst>
            </a:custGeom>
            <a:solidFill>
              <a:srgbClr val="99121E"/>
            </a:solidFill>
          </p:spPr>
          <p:txBody>
            <a:bodyPr wrap="square" lIns="0" tIns="0" rIns="0" bIns="0" rtlCol="0"/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5021396" y="1885553"/>
              <a:ext cx="9661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2000" b="1" dirty="0" smtClean="0">
                  <a:solidFill>
                    <a:prstClr val="white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210,25</a:t>
              </a:r>
              <a:endParaRPr lang="ru-RU" sz="2000" b="1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37" name="object 7"/>
          <p:cNvSpPr/>
          <p:nvPr/>
        </p:nvSpPr>
        <p:spPr>
          <a:xfrm>
            <a:off x="6544882" y="1728963"/>
            <a:ext cx="745934" cy="370798"/>
          </a:xfrm>
          <a:custGeom>
            <a:avLst/>
            <a:gdLst/>
            <a:ahLst/>
            <a:cxnLst/>
            <a:rect l="l" t="t" r="r" b="b"/>
            <a:pathLst>
              <a:path w="2197734" h="2405379">
                <a:moveTo>
                  <a:pt x="0" y="2404872"/>
                </a:moveTo>
                <a:lnTo>
                  <a:pt x="2197607" y="2404872"/>
                </a:lnTo>
                <a:lnTo>
                  <a:pt x="2197607" y="0"/>
                </a:lnTo>
                <a:lnTo>
                  <a:pt x="0" y="0"/>
                </a:lnTo>
                <a:lnTo>
                  <a:pt x="0" y="2404872"/>
                </a:lnTo>
                <a:close/>
              </a:path>
            </a:pathLst>
          </a:custGeom>
          <a:solidFill>
            <a:schemeClr val="accent1"/>
          </a:solidFill>
          <a:ln w="28575"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 wrap="square" lIns="0" tIns="0" rIns="0" bIns="0" rtlCol="0"/>
          <a:lstStyle/>
          <a:p>
            <a:pPr defTabSz="912905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sz="1800" kern="0" dirty="0" smtClean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6587554" y="1754595"/>
            <a:ext cx="66978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</a:t>
            </a:r>
            <a:r>
              <a:rPr lang="ru-RU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акт</a:t>
            </a:r>
            <a:endParaRPr lang="ru-RU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9" name="object 44"/>
          <p:cNvSpPr/>
          <p:nvPr/>
        </p:nvSpPr>
        <p:spPr>
          <a:xfrm>
            <a:off x="6518471" y="2270449"/>
            <a:ext cx="844550" cy="433070"/>
          </a:xfrm>
          <a:custGeom>
            <a:avLst/>
            <a:gdLst/>
            <a:ahLst/>
            <a:cxnLst/>
            <a:rect l="l" t="t" r="r" b="b"/>
            <a:pathLst>
              <a:path w="844550" h="433070">
                <a:moveTo>
                  <a:pt x="422148" y="0"/>
                </a:moveTo>
                <a:lnTo>
                  <a:pt x="359760" y="2346"/>
                </a:lnTo>
                <a:lnTo>
                  <a:pt x="300216" y="9163"/>
                </a:lnTo>
                <a:lnTo>
                  <a:pt x="244169" y="20115"/>
                </a:lnTo>
                <a:lnTo>
                  <a:pt x="192272" y="34867"/>
                </a:lnTo>
                <a:lnTo>
                  <a:pt x="145177" y="53085"/>
                </a:lnTo>
                <a:lnTo>
                  <a:pt x="103536" y="74433"/>
                </a:lnTo>
                <a:lnTo>
                  <a:pt x="68004" y="98576"/>
                </a:lnTo>
                <a:lnTo>
                  <a:pt x="39231" y="125180"/>
                </a:lnTo>
                <a:lnTo>
                  <a:pt x="4576" y="184431"/>
                </a:lnTo>
                <a:lnTo>
                  <a:pt x="0" y="216408"/>
                </a:lnTo>
                <a:lnTo>
                  <a:pt x="4576" y="248384"/>
                </a:lnTo>
                <a:lnTo>
                  <a:pt x="39231" y="307635"/>
                </a:lnTo>
                <a:lnTo>
                  <a:pt x="68004" y="334239"/>
                </a:lnTo>
                <a:lnTo>
                  <a:pt x="103536" y="358382"/>
                </a:lnTo>
                <a:lnTo>
                  <a:pt x="145177" y="379730"/>
                </a:lnTo>
                <a:lnTo>
                  <a:pt x="192272" y="397948"/>
                </a:lnTo>
                <a:lnTo>
                  <a:pt x="244169" y="412700"/>
                </a:lnTo>
                <a:lnTo>
                  <a:pt x="300216" y="423652"/>
                </a:lnTo>
                <a:lnTo>
                  <a:pt x="359760" y="430469"/>
                </a:lnTo>
                <a:lnTo>
                  <a:pt x="422148" y="432815"/>
                </a:lnTo>
                <a:lnTo>
                  <a:pt x="484535" y="430469"/>
                </a:lnTo>
                <a:lnTo>
                  <a:pt x="544079" y="423652"/>
                </a:lnTo>
                <a:lnTo>
                  <a:pt x="600126" y="412700"/>
                </a:lnTo>
                <a:lnTo>
                  <a:pt x="652023" y="397948"/>
                </a:lnTo>
                <a:lnTo>
                  <a:pt x="699118" y="379730"/>
                </a:lnTo>
                <a:lnTo>
                  <a:pt x="740759" y="358382"/>
                </a:lnTo>
                <a:lnTo>
                  <a:pt x="776291" y="334239"/>
                </a:lnTo>
                <a:lnTo>
                  <a:pt x="805064" y="307635"/>
                </a:lnTo>
                <a:lnTo>
                  <a:pt x="839719" y="248384"/>
                </a:lnTo>
                <a:lnTo>
                  <a:pt x="844295" y="216408"/>
                </a:lnTo>
                <a:lnTo>
                  <a:pt x="839719" y="184431"/>
                </a:lnTo>
                <a:lnTo>
                  <a:pt x="805064" y="125180"/>
                </a:lnTo>
                <a:lnTo>
                  <a:pt x="776291" y="98576"/>
                </a:lnTo>
                <a:lnTo>
                  <a:pt x="740759" y="74433"/>
                </a:lnTo>
                <a:lnTo>
                  <a:pt x="699118" y="53085"/>
                </a:lnTo>
                <a:lnTo>
                  <a:pt x="652023" y="34867"/>
                </a:lnTo>
                <a:lnTo>
                  <a:pt x="600126" y="20115"/>
                </a:lnTo>
                <a:lnTo>
                  <a:pt x="544079" y="9163"/>
                </a:lnTo>
                <a:lnTo>
                  <a:pt x="484535" y="2346"/>
                </a:lnTo>
                <a:lnTo>
                  <a:pt x="422148" y="0"/>
                </a:lnTo>
                <a:close/>
              </a:path>
            </a:pathLst>
          </a:custGeom>
          <a:solidFill>
            <a:srgbClr val="99121E"/>
          </a:solidFill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6477827" y="2325313"/>
            <a:ext cx="89726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План</a:t>
            </a:r>
          </a:p>
        </p:txBody>
      </p:sp>
      <p:pic>
        <p:nvPicPr>
          <p:cNvPr id="41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08847" y="91441"/>
            <a:ext cx="744231" cy="7704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="" xmlns:p14="http://schemas.microsoft.com/office/powerpoint/2010/main" val="146341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Прямая соединительная линия 3"/>
          <p:cNvCxnSpPr/>
          <p:nvPr/>
        </p:nvCxnSpPr>
        <p:spPr>
          <a:xfrm flipH="1">
            <a:off x="898480" y="1199962"/>
            <a:ext cx="7344579" cy="145"/>
          </a:xfrm>
          <a:prstGeom prst="line">
            <a:avLst/>
          </a:prstGeom>
          <a:ln w="254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Прямоугольник 4"/>
          <p:cNvSpPr/>
          <p:nvPr/>
        </p:nvSpPr>
        <p:spPr>
          <a:xfrm>
            <a:off x="2369004" y="358633"/>
            <a:ext cx="5992241" cy="711887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defTabSz="914059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ru" sz="2400" b="1" dirty="0" smtClean="0">
                <a:solidFill>
                  <a:srgbClr val="C0504D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</a:rPr>
              <a:t>3.1 Число цитирований публикаций </a:t>
            </a:r>
            <a:r>
              <a:rPr lang="en-US" sz="2400" b="1" dirty="0" err="1" smtClean="0">
                <a:solidFill>
                  <a:srgbClr val="C0504D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</a:rPr>
              <a:t>WoS</a:t>
            </a:r>
            <a:r>
              <a:rPr lang="en-US" sz="2400" b="1" dirty="0" smtClean="0">
                <a:solidFill>
                  <a:srgbClr val="C0504D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</a:rPr>
              <a:t> </a:t>
            </a:r>
            <a:r>
              <a:rPr lang="ru-RU" sz="2400" b="1" dirty="0" smtClean="0">
                <a:solidFill>
                  <a:srgbClr val="C0504D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</a:rPr>
              <a:t>на 100 НПР, ед.</a:t>
            </a:r>
            <a:endParaRPr lang="ru" sz="2400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/>
            </a:endParaRPr>
          </a:p>
        </p:txBody>
      </p:sp>
      <p:grpSp>
        <p:nvGrpSpPr>
          <p:cNvPr id="9" name="Группа 8"/>
          <p:cNvGrpSpPr/>
          <p:nvPr/>
        </p:nvGrpSpPr>
        <p:grpSpPr>
          <a:xfrm>
            <a:off x="6096" y="-54864"/>
            <a:ext cx="2194687" cy="769441"/>
            <a:chOff x="0" y="-67056"/>
            <a:chExt cx="2194687" cy="769441"/>
          </a:xfrm>
        </p:grpSpPr>
        <p:sp>
          <p:nvSpPr>
            <p:cNvPr id="6" name="object 12"/>
            <p:cNvSpPr/>
            <p:nvPr/>
          </p:nvSpPr>
          <p:spPr>
            <a:xfrm>
              <a:off x="0" y="-12191"/>
              <a:ext cx="2194687" cy="667512"/>
            </a:xfrm>
            <a:custGeom>
              <a:avLst/>
              <a:gdLst/>
              <a:ahLst/>
              <a:cxnLst/>
              <a:rect l="l" t="t" r="r" b="b"/>
              <a:pathLst>
                <a:path w="3599815" h="939165">
                  <a:moveTo>
                    <a:pt x="0" y="938783"/>
                  </a:moveTo>
                  <a:lnTo>
                    <a:pt x="3599688" y="938783"/>
                  </a:lnTo>
                  <a:lnTo>
                    <a:pt x="3599688" y="0"/>
                  </a:lnTo>
                  <a:lnTo>
                    <a:pt x="0" y="0"/>
                  </a:lnTo>
                  <a:lnTo>
                    <a:pt x="0" y="938783"/>
                  </a:lnTo>
                  <a:close/>
                </a:path>
              </a:pathLst>
            </a:custGeom>
            <a:solidFill>
              <a:srgbClr val="952A27"/>
            </a:solidFill>
          </p:spPr>
          <p:txBody>
            <a:bodyPr wrap="square" lIns="0" tIns="0" rIns="0" bIns="0" rtlCol="0"/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42671" y="-67056"/>
              <a:ext cx="2152015" cy="7694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1100" b="1" dirty="0" smtClean="0">
                  <a:solidFill>
                    <a:prstClr val="white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НАУЧНО-ИССЛЕДОВАТЕЛЬСКАЯ </a:t>
              </a:r>
              <a:r>
                <a:rPr lang="ru-RU" sz="1100" b="1" dirty="0">
                  <a:solidFill>
                    <a:prstClr val="white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И</a:t>
              </a:r>
              <a:r>
                <a:rPr lang="ru-RU" sz="1100" b="1" dirty="0" smtClean="0">
                  <a:solidFill>
                    <a:prstClr val="white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ИННОВАЦИОННАЯ ДЕЯТЕЛЬНОСТЬ</a:t>
              </a:r>
              <a:endParaRPr lang="ru-RU" sz="1100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12" name="object 6"/>
          <p:cNvSpPr/>
          <p:nvPr/>
        </p:nvSpPr>
        <p:spPr>
          <a:xfrm>
            <a:off x="2334995" y="2065731"/>
            <a:ext cx="951782" cy="2493737"/>
          </a:xfrm>
          <a:custGeom>
            <a:avLst/>
            <a:gdLst/>
            <a:ahLst/>
            <a:cxnLst/>
            <a:rect l="l" t="t" r="r" b="b"/>
            <a:pathLst>
              <a:path w="2197735" h="1972310">
                <a:moveTo>
                  <a:pt x="0" y="1972056"/>
                </a:moveTo>
                <a:lnTo>
                  <a:pt x="2197607" y="1972056"/>
                </a:lnTo>
                <a:lnTo>
                  <a:pt x="2197607" y="0"/>
                </a:lnTo>
                <a:lnTo>
                  <a:pt x="0" y="0"/>
                </a:lnTo>
                <a:lnTo>
                  <a:pt x="0" y="1972056"/>
                </a:lnTo>
                <a:close/>
              </a:path>
            </a:pathLst>
          </a:custGeom>
          <a:solidFill>
            <a:schemeClr val="accent1"/>
          </a:solidFill>
          <a:ln w="28575"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 wrap="square" lIns="0" tIns="0" rIns="0" bIns="0" rtlCol="0"/>
          <a:lstStyle/>
          <a:p>
            <a:pPr defTabSz="912905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sz="1800" kern="0" dirty="0" smtClean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3" name="object 7"/>
          <p:cNvSpPr/>
          <p:nvPr/>
        </p:nvSpPr>
        <p:spPr>
          <a:xfrm>
            <a:off x="3795294" y="1432040"/>
            <a:ext cx="990066" cy="3137523"/>
          </a:xfrm>
          <a:custGeom>
            <a:avLst/>
            <a:gdLst/>
            <a:ahLst/>
            <a:cxnLst/>
            <a:rect l="l" t="t" r="r" b="b"/>
            <a:pathLst>
              <a:path w="2197734" h="2405379">
                <a:moveTo>
                  <a:pt x="0" y="2404872"/>
                </a:moveTo>
                <a:lnTo>
                  <a:pt x="2197607" y="2404872"/>
                </a:lnTo>
                <a:lnTo>
                  <a:pt x="2197607" y="0"/>
                </a:lnTo>
                <a:lnTo>
                  <a:pt x="0" y="0"/>
                </a:lnTo>
                <a:lnTo>
                  <a:pt x="0" y="2404872"/>
                </a:lnTo>
                <a:close/>
              </a:path>
            </a:pathLst>
          </a:custGeom>
          <a:solidFill>
            <a:schemeClr val="accent1"/>
          </a:solidFill>
          <a:ln w="28575"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 wrap="square" lIns="0" tIns="0" rIns="0" bIns="0" rtlCol="0"/>
          <a:lstStyle/>
          <a:p>
            <a:pPr defTabSz="912905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sz="1800" kern="0" dirty="0" smtClean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507554" y="4689965"/>
            <a:ext cx="4255195" cy="338439"/>
          </a:xfrm>
          <a:prstGeom prst="rect">
            <a:avLst/>
          </a:prstGeom>
          <a:noFill/>
        </p:spPr>
        <p:txBody>
          <a:bodyPr wrap="square" lIns="91326" tIns="45663" rIns="91326" bIns="45663" rtlCol="0">
            <a:spAutoFit/>
          </a:bodyPr>
          <a:lstStyle/>
          <a:p>
            <a:pPr defTabSz="91326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kern="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2016                     2017                   2018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311859" y="2030037"/>
            <a:ext cx="951782" cy="461550"/>
          </a:xfrm>
          <a:prstGeom prst="rect">
            <a:avLst/>
          </a:prstGeom>
          <a:noFill/>
        </p:spPr>
        <p:txBody>
          <a:bodyPr wrap="square" lIns="91326" tIns="45663" rIns="91326" bIns="45663" rtlCol="0">
            <a:spAutoFit/>
          </a:bodyPr>
          <a:lstStyle/>
          <a:p>
            <a:pPr defTabSz="91326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kern="0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189</a:t>
            </a:r>
            <a:r>
              <a:rPr lang="ru-RU" sz="2400" b="1" kern="0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en-US" sz="2400" b="1" kern="0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endParaRPr lang="ru-RU" sz="2400" b="1" kern="0" dirty="0" smtClean="0"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object 7"/>
          <p:cNvSpPr/>
          <p:nvPr/>
        </p:nvSpPr>
        <p:spPr>
          <a:xfrm>
            <a:off x="5256330" y="2358485"/>
            <a:ext cx="1021805" cy="2199928"/>
          </a:xfrm>
          <a:custGeom>
            <a:avLst/>
            <a:gdLst/>
            <a:ahLst/>
            <a:cxnLst/>
            <a:rect l="l" t="t" r="r" b="b"/>
            <a:pathLst>
              <a:path w="2197734" h="2405379">
                <a:moveTo>
                  <a:pt x="0" y="2404872"/>
                </a:moveTo>
                <a:lnTo>
                  <a:pt x="2197607" y="2404872"/>
                </a:lnTo>
                <a:lnTo>
                  <a:pt x="2197607" y="0"/>
                </a:lnTo>
                <a:lnTo>
                  <a:pt x="0" y="0"/>
                </a:lnTo>
                <a:lnTo>
                  <a:pt x="0" y="2404872"/>
                </a:lnTo>
                <a:close/>
              </a:path>
            </a:pathLst>
          </a:custGeom>
          <a:solidFill>
            <a:schemeClr val="accent1"/>
          </a:solidFill>
          <a:ln w="28575"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 wrap="square" lIns="0" tIns="0" rIns="0" bIns="0" rtlCol="0"/>
          <a:lstStyle/>
          <a:p>
            <a:pPr defTabSz="912905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sz="1800" kern="0" dirty="0" smtClean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3718560" y="1402661"/>
            <a:ext cx="1176528" cy="461550"/>
          </a:xfrm>
          <a:prstGeom prst="rect">
            <a:avLst/>
          </a:prstGeom>
          <a:noFill/>
        </p:spPr>
        <p:txBody>
          <a:bodyPr wrap="square" lIns="91326" tIns="45663" rIns="91326" bIns="45663" rtlCol="0">
            <a:spAutoFit/>
          </a:bodyPr>
          <a:lstStyle/>
          <a:p>
            <a:pPr defTabSz="91326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kern="0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235,97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5263376" y="2358483"/>
            <a:ext cx="992457" cy="461550"/>
          </a:xfrm>
          <a:prstGeom prst="rect">
            <a:avLst/>
          </a:prstGeom>
          <a:noFill/>
        </p:spPr>
        <p:txBody>
          <a:bodyPr wrap="square" lIns="91326" tIns="45663" rIns="91326" bIns="45663" rtlCol="0">
            <a:spAutoFit/>
          </a:bodyPr>
          <a:lstStyle/>
          <a:p>
            <a:pPr defTabSz="91326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kern="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179,9</a:t>
            </a:r>
          </a:p>
        </p:txBody>
      </p:sp>
      <p:grpSp>
        <p:nvGrpSpPr>
          <p:cNvPr id="2" name="Группа 1"/>
          <p:cNvGrpSpPr/>
          <p:nvPr/>
        </p:nvGrpSpPr>
        <p:grpSpPr>
          <a:xfrm>
            <a:off x="2383763" y="3076722"/>
            <a:ext cx="968425" cy="433070"/>
            <a:chOff x="2597150" y="2895472"/>
            <a:chExt cx="968425" cy="433070"/>
          </a:xfrm>
        </p:grpSpPr>
        <p:sp>
          <p:nvSpPr>
            <p:cNvPr id="28" name="object 44"/>
            <p:cNvSpPr/>
            <p:nvPr/>
          </p:nvSpPr>
          <p:spPr>
            <a:xfrm>
              <a:off x="2597150" y="2895472"/>
              <a:ext cx="844550" cy="433070"/>
            </a:xfrm>
            <a:custGeom>
              <a:avLst/>
              <a:gdLst/>
              <a:ahLst/>
              <a:cxnLst/>
              <a:rect l="l" t="t" r="r" b="b"/>
              <a:pathLst>
                <a:path w="844550" h="433070">
                  <a:moveTo>
                    <a:pt x="422148" y="0"/>
                  </a:moveTo>
                  <a:lnTo>
                    <a:pt x="359760" y="2346"/>
                  </a:lnTo>
                  <a:lnTo>
                    <a:pt x="300216" y="9163"/>
                  </a:lnTo>
                  <a:lnTo>
                    <a:pt x="244169" y="20115"/>
                  </a:lnTo>
                  <a:lnTo>
                    <a:pt x="192272" y="34867"/>
                  </a:lnTo>
                  <a:lnTo>
                    <a:pt x="145177" y="53085"/>
                  </a:lnTo>
                  <a:lnTo>
                    <a:pt x="103536" y="74433"/>
                  </a:lnTo>
                  <a:lnTo>
                    <a:pt x="68004" y="98576"/>
                  </a:lnTo>
                  <a:lnTo>
                    <a:pt x="39231" y="125180"/>
                  </a:lnTo>
                  <a:lnTo>
                    <a:pt x="4576" y="184431"/>
                  </a:lnTo>
                  <a:lnTo>
                    <a:pt x="0" y="216408"/>
                  </a:lnTo>
                  <a:lnTo>
                    <a:pt x="4576" y="248384"/>
                  </a:lnTo>
                  <a:lnTo>
                    <a:pt x="39231" y="307635"/>
                  </a:lnTo>
                  <a:lnTo>
                    <a:pt x="68004" y="334239"/>
                  </a:lnTo>
                  <a:lnTo>
                    <a:pt x="103536" y="358382"/>
                  </a:lnTo>
                  <a:lnTo>
                    <a:pt x="145177" y="379730"/>
                  </a:lnTo>
                  <a:lnTo>
                    <a:pt x="192272" y="397948"/>
                  </a:lnTo>
                  <a:lnTo>
                    <a:pt x="244169" y="412700"/>
                  </a:lnTo>
                  <a:lnTo>
                    <a:pt x="300216" y="423652"/>
                  </a:lnTo>
                  <a:lnTo>
                    <a:pt x="359760" y="430469"/>
                  </a:lnTo>
                  <a:lnTo>
                    <a:pt x="422148" y="432815"/>
                  </a:lnTo>
                  <a:lnTo>
                    <a:pt x="484535" y="430469"/>
                  </a:lnTo>
                  <a:lnTo>
                    <a:pt x="544079" y="423652"/>
                  </a:lnTo>
                  <a:lnTo>
                    <a:pt x="600126" y="412700"/>
                  </a:lnTo>
                  <a:lnTo>
                    <a:pt x="652023" y="397948"/>
                  </a:lnTo>
                  <a:lnTo>
                    <a:pt x="699118" y="379730"/>
                  </a:lnTo>
                  <a:lnTo>
                    <a:pt x="740759" y="358382"/>
                  </a:lnTo>
                  <a:lnTo>
                    <a:pt x="776291" y="334239"/>
                  </a:lnTo>
                  <a:lnTo>
                    <a:pt x="805064" y="307635"/>
                  </a:lnTo>
                  <a:lnTo>
                    <a:pt x="839719" y="248384"/>
                  </a:lnTo>
                  <a:lnTo>
                    <a:pt x="844295" y="216408"/>
                  </a:lnTo>
                  <a:lnTo>
                    <a:pt x="839719" y="184431"/>
                  </a:lnTo>
                  <a:lnTo>
                    <a:pt x="805064" y="125180"/>
                  </a:lnTo>
                  <a:lnTo>
                    <a:pt x="776291" y="98576"/>
                  </a:lnTo>
                  <a:lnTo>
                    <a:pt x="740759" y="74433"/>
                  </a:lnTo>
                  <a:lnTo>
                    <a:pt x="699118" y="53085"/>
                  </a:lnTo>
                  <a:lnTo>
                    <a:pt x="652023" y="34867"/>
                  </a:lnTo>
                  <a:lnTo>
                    <a:pt x="600126" y="20115"/>
                  </a:lnTo>
                  <a:lnTo>
                    <a:pt x="544079" y="9163"/>
                  </a:lnTo>
                  <a:lnTo>
                    <a:pt x="484535" y="2346"/>
                  </a:lnTo>
                  <a:lnTo>
                    <a:pt x="422148" y="0"/>
                  </a:lnTo>
                  <a:close/>
                </a:path>
              </a:pathLst>
            </a:custGeom>
            <a:solidFill>
              <a:srgbClr val="99121E"/>
            </a:solidFill>
          </p:spPr>
          <p:txBody>
            <a:bodyPr wrap="square" lIns="0" tIns="0" rIns="0" bIns="0" rtlCol="0"/>
            <a:lstStyle/>
            <a:p>
              <a:pPr defTabSz="914400"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sz="18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2621130" y="2911952"/>
              <a:ext cx="944445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defTabSz="914400" eaLnBrk="1" fontAlgn="auto" hangingPunct="1">
                <a:spcBef>
                  <a:spcPts val="0"/>
                </a:spcBef>
                <a:spcAft>
                  <a:spcPts val="0"/>
                </a:spcAft>
              </a:pPr>
              <a:r>
                <a:rPr lang="ru-RU" sz="2000" b="1" dirty="0" smtClean="0">
                  <a:solidFill>
                    <a:prstClr val="white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15</a:t>
              </a:r>
              <a:r>
                <a:rPr lang="en-US" sz="2000" b="1" dirty="0" smtClean="0">
                  <a:solidFill>
                    <a:prstClr val="white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3</a:t>
              </a:r>
              <a:r>
                <a:rPr lang="ru-RU" sz="2000" b="1" dirty="0" smtClean="0">
                  <a:solidFill>
                    <a:prstClr val="white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,</a:t>
              </a:r>
              <a:r>
                <a:rPr lang="en-US" sz="2000" b="1" dirty="0" smtClean="0">
                  <a:solidFill>
                    <a:prstClr val="white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8</a:t>
              </a:r>
              <a:endParaRPr lang="ru-RU" sz="2000" b="1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3" name="Группа 2"/>
          <p:cNvGrpSpPr/>
          <p:nvPr/>
        </p:nvGrpSpPr>
        <p:grpSpPr>
          <a:xfrm>
            <a:off x="3858768" y="2937037"/>
            <a:ext cx="844550" cy="433070"/>
            <a:chOff x="3790602" y="3294577"/>
            <a:chExt cx="844550" cy="433070"/>
          </a:xfrm>
        </p:grpSpPr>
        <p:sp>
          <p:nvSpPr>
            <p:cNvPr id="30" name="object 44"/>
            <p:cNvSpPr/>
            <p:nvPr/>
          </p:nvSpPr>
          <p:spPr>
            <a:xfrm>
              <a:off x="3790602" y="3294577"/>
              <a:ext cx="844550" cy="433070"/>
            </a:xfrm>
            <a:custGeom>
              <a:avLst/>
              <a:gdLst/>
              <a:ahLst/>
              <a:cxnLst/>
              <a:rect l="l" t="t" r="r" b="b"/>
              <a:pathLst>
                <a:path w="844550" h="433070">
                  <a:moveTo>
                    <a:pt x="422148" y="0"/>
                  </a:moveTo>
                  <a:lnTo>
                    <a:pt x="359760" y="2346"/>
                  </a:lnTo>
                  <a:lnTo>
                    <a:pt x="300216" y="9163"/>
                  </a:lnTo>
                  <a:lnTo>
                    <a:pt x="244169" y="20115"/>
                  </a:lnTo>
                  <a:lnTo>
                    <a:pt x="192272" y="34867"/>
                  </a:lnTo>
                  <a:lnTo>
                    <a:pt x="145177" y="53085"/>
                  </a:lnTo>
                  <a:lnTo>
                    <a:pt x="103536" y="74433"/>
                  </a:lnTo>
                  <a:lnTo>
                    <a:pt x="68004" y="98576"/>
                  </a:lnTo>
                  <a:lnTo>
                    <a:pt x="39231" y="125180"/>
                  </a:lnTo>
                  <a:lnTo>
                    <a:pt x="4576" y="184431"/>
                  </a:lnTo>
                  <a:lnTo>
                    <a:pt x="0" y="216408"/>
                  </a:lnTo>
                  <a:lnTo>
                    <a:pt x="4576" y="248384"/>
                  </a:lnTo>
                  <a:lnTo>
                    <a:pt x="39231" y="307635"/>
                  </a:lnTo>
                  <a:lnTo>
                    <a:pt x="68004" y="334239"/>
                  </a:lnTo>
                  <a:lnTo>
                    <a:pt x="103536" y="358382"/>
                  </a:lnTo>
                  <a:lnTo>
                    <a:pt x="145177" y="379730"/>
                  </a:lnTo>
                  <a:lnTo>
                    <a:pt x="192272" y="397948"/>
                  </a:lnTo>
                  <a:lnTo>
                    <a:pt x="244169" y="412700"/>
                  </a:lnTo>
                  <a:lnTo>
                    <a:pt x="300216" y="423652"/>
                  </a:lnTo>
                  <a:lnTo>
                    <a:pt x="359760" y="430469"/>
                  </a:lnTo>
                  <a:lnTo>
                    <a:pt x="422148" y="432815"/>
                  </a:lnTo>
                  <a:lnTo>
                    <a:pt x="484535" y="430469"/>
                  </a:lnTo>
                  <a:lnTo>
                    <a:pt x="544079" y="423652"/>
                  </a:lnTo>
                  <a:lnTo>
                    <a:pt x="600126" y="412700"/>
                  </a:lnTo>
                  <a:lnTo>
                    <a:pt x="652023" y="397948"/>
                  </a:lnTo>
                  <a:lnTo>
                    <a:pt x="699118" y="379730"/>
                  </a:lnTo>
                  <a:lnTo>
                    <a:pt x="740759" y="358382"/>
                  </a:lnTo>
                  <a:lnTo>
                    <a:pt x="776291" y="334239"/>
                  </a:lnTo>
                  <a:lnTo>
                    <a:pt x="805064" y="307635"/>
                  </a:lnTo>
                  <a:lnTo>
                    <a:pt x="839719" y="248384"/>
                  </a:lnTo>
                  <a:lnTo>
                    <a:pt x="844295" y="216408"/>
                  </a:lnTo>
                  <a:lnTo>
                    <a:pt x="839719" y="184431"/>
                  </a:lnTo>
                  <a:lnTo>
                    <a:pt x="805064" y="125180"/>
                  </a:lnTo>
                  <a:lnTo>
                    <a:pt x="776291" y="98576"/>
                  </a:lnTo>
                  <a:lnTo>
                    <a:pt x="740759" y="74433"/>
                  </a:lnTo>
                  <a:lnTo>
                    <a:pt x="699118" y="53085"/>
                  </a:lnTo>
                  <a:lnTo>
                    <a:pt x="652023" y="34867"/>
                  </a:lnTo>
                  <a:lnTo>
                    <a:pt x="600126" y="20115"/>
                  </a:lnTo>
                  <a:lnTo>
                    <a:pt x="544079" y="9163"/>
                  </a:lnTo>
                  <a:lnTo>
                    <a:pt x="484535" y="2346"/>
                  </a:lnTo>
                  <a:lnTo>
                    <a:pt x="422148" y="0"/>
                  </a:lnTo>
                  <a:close/>
                </a:path>
              </a:pathLst>
            </a:custGeom>
            <a:solidFill>
              <a:srgbClr val="99121E"/>
            </a:solidFill>
          </p:spPr>
          <p:txBody>
            <a:bodyPr wrap="square" lIns="0" tIns="0" rIns="0" bIns="0" rtlCol="0"/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3790602" y="3294577"/>
              <a:ext cx="84455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2000" b="1" dirty="0" smtClean="0">
                  <a:solidFill>
                    <a:prstClr val="white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15</a:t>
              </a:r>
              <a:r>
                <a:rPr lang="en-US" sz="2000" b="1" dirty="0" smtClean="0">
                  <a:solidFill>
                    <a:prstClr val="white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5</a:t>
              </a:r>
              <a:r>
                <a:rPr lang="ru-RU" sz="2000" b="1" dirty="0" smtClean="0">
                  <a:solidFill>
                    <a:prstClr val="white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,</a:t>
              </a:r>
              <a:r>
                <a:rPr lang="en-US" sz="2000" b="1" dirty="0" smtClean="0">
                  <a:solidFill>
                    <a:prstClr val="white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7</a:t>
              </a:r>
              <a:endParaRPr lang="ru-RU" sz="2000" b="1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8" name="Группа 7"/>
          <p:cNvGrpSpPr/>
          <p:nvPr/>
        </p:nvGrpSpPr>
        <p:grpSpPr>
          <a:xfrm>
            <a:off x="5315731" y="2815683"/>
            <a:ext cx="844551" cy="440473"/>
            <a:chOff x="5117785" y="2379329"/>
            <a:chExt cx="844551" cy="433070"/>
          </a:xfrm>
        </p:grpSpPr>
        <p:sp>
          <p:nvSpPr>
            <p:cNvPr id="35" name="object 44"/>
            <p:cNvSpPr/>
            <p:nvPr/>
          </p:nvSpPr>
          <p:spPr>
            <a:xfrm>
              <a:off x="5117786" y="2379329"/>
              <a:ext cx="844550" cy="433070"/>
            </a:xfrm>
            <a:custGeom>
              <a:avLst/>
              <a:gdLst/>
              <a:ahLst/>
              <a:cxnLst/>
              <a:rect l="l" t="t" r="r" b="b"/>
              <a:pathLst>
                <a:path w="844550" h="433070">
                  <a:moveTo>
                    <a:pt x="422148" y="0"/>
                  </a:moveTo>
                  <a:lnTo>
                    <a:pt x="359760" y="2346"/>
                  </a:lnTo>
                  <a:lnTo>
                    <a:pt x="300216" y="9163"/>
                  </a:lnTo>
                  <a:lnTo>
                    <a:pt x="244169" y="20115"/>
                  </a:lnTo>
                  <a:lnTo>
                    <a:pt x="192272" y="34867"/>
                  </a:lnTo>
                  <a:lnTo>
                    <a:pt x="145177" y="53085"/>
                  </a:lnTo>
                  <a:lnTo>
                    <a:pt x="103536" y="74433"/>
                  </a:lnTo>
                  <a:lnTo>
                    <a:pt x="68004" y="98576"/>
                  </a:lnTo>
                  <a:lnTo>
                    <a:pt x="39231" y="125180"/>
                  </a:lnTo>
                  <a:lnTo>
                    <a:pt x="4576" y="184431"/>
                  </a:lnTo>
                  <a:lnTo>
                    <a:pt x="0" y="216408"/>
                  </a:lnTo>
                  <a:lnTo>
                    <a:pt x="4576" y="248384"/>
                  </a:lnTo>
                  <a:lnTo>
                    <a:pt x="39231" y="307635"/>
                  </a:lnTo>
                  <a:lnTo>
                    <a:pt x="68004" y="334239"/>
                  </a:lnTo>
                  <a:lnTo>
                    <a:pt x="103536" y="358382"/>
                  </a:lnTo>
                  <a:lnTo>
                    <a:pt x="145177" y="379730"/>
                  </a:lnTo>
                  <a:lnTo>
                    <a:pt x="192272" y="397948"/>
                  </a:lnTo>
                  <a:lnTo>
                    <a:pt x="244169" y="412700"/>
                  </a:lnTo>
                  <a:lnTo>
                    <a:pt x="300216" y="423652"/>
                  </a:lnTo>
                  <a:lnTo>
                    <a:pt x="359760" y="430469"/>
                  </a:lnTo>
                  <a:lnTo>
                    <a:pt x="422148" y="432815"/>
                  </a:lnTo>
                  <a:lnTo>
                    <a:pt x="484535" y="430469"/>
                  </a:lnTo>
                  <a:lnTo>
                    <a:pt x="544079" y="423652"/>
                  </a:lnTo>
                  <a:lnTo>
                    <a:pt x="600126" y="412700"/>
                  </a:lnTo>
                  <a:lnTo>
                    <a:pt x="652023" y="397948"/>
                  </a:lnTo>
                  <a:lnTo>
                    <a:pt x="699118" y="379730"/>
                  </a:lnTo>
                  <a:lnTo>
                    <a:pt x="740759" y="358382"/>
                  </a:lnTo>
                  <a:lnTo>
                    <a:pt x="776291" y="334239"/>
                  </a:lnTo>
                  <a:lnTo>
                    <a:pt x="805064" y="307635"/>
                  </a:lnTo>
                  <a:lnTo>
                    <a:pt x="839719" y="248384"/>
                  </a:lnTo>
                  <a:lnTo>
                    <a:pt x="844295" y="216408"/>
                  </a:lnTo>
                  <a:lnTo>
                    <a:pt x="839719" y="184431"/>
                  </a:lnTo>
                  <a:lnTo>
                    <a:pt x="805064" y="125180"/>
                  </a:lnTo>
                  <a:lnTo>
                    <a:pt x="776291" y="98576"/>
                  </a:lnTo>
                  <a:lnTo>
                    <a:pt x="740759" y="74433"/>
                  </a:lnTo>
                  <a:lnTo>
                    <a:pt x="699118" y="53085"/>
                  </a:lnTo>
                  <a:lnTo>
                    <a:pt x="652023" y="34867"/>
                  </a:lnTo>
                  <a:lnTo>
                    <a:pt x="600126" y="20115"/>
                  </a:lnTo>
                  <a:lnTo>
                    <a:pt x="544079" y="9163"/>
                  </a:lnTo>
                  <a:lnTo>
                    <a:pt x="484535" y="2346"/>
                  </a:lnTo>
                  <a:lnTo>
                    <a:pt x="422148" y="0"/>
                  </a:lnTo>
                  <a:close/>
                </a:path>
              </a:pathLst>
            </a:custGeom>
            <a:solidFill>
              <a:srgbClr val="99121E"/>
            </a:solidFill>
          </p:spPr>
          <p:txBody>
            <a:bodyPr wrap="square" lIns="0" tIns="0" rIns="0" bIns="0" rtlCol="0"/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5117785" y="2379329"/>
              <a:ext cx="844551" cy="33497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2000" b="1" dirty="0" smtClean="0">
                  <a:solidFill>
                    <a:prstClr val="white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15</a:t>
              </a:r>
              <a:r>
                <a:rPr lang="en-US" sz="2000" b="1" dirty="0" smtClean="0">
                  <a:solidFill>
                    <a:prstClr val="white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6</a:t>
              </a:r>
              <a:r>
                <a:rPr lang="ru-RU" sz="2000" b="1" dirty="0" smtClean="0">
                  <a:solidFill>
                    <a:prstClr val="white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,</a:t>
              </a:r>
              <a:r>
                <a:rPr lang="en-US" sz="2000" b="1" dirty="0" smtClean="0">
                  <a:solidFill>
                    <a:prstClr val="white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  <a:endParaRPr lang="ru-RU" sz="2000" b="1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37" name="object 7"/>
          <p:cNvSpPr/>
          <p:nvPr/>
        </p:nvSpPr>
        <p:spPr>
          <a:xfrm>
            <a:off x="7428802" y="1728963"/>
            <a:ext cx="745934" cy="370798"/>
          </a:xfrm>
          <a:custGeom>
            <a:avLst/>
            <a:gdLst/>
            <a:ahLst/>
            <a:cxnLst/>
            <a:rect l="l" t="t" r="r" b="b"/>
            <a:pathLst>
              <a:path w="2197734" h="2405379">
                <a:moveTo>
                  <a:pt x="0" y="2404872"/>
                </a:moveTo>
                <a:lnTo>
                  <a:pt x="2197607" y="2404872"/>
                </a:lnTo>
                <a:lnTo>
                  <a:pt x="2197607" y="0"/>
                </a:lnTo>
                <a:lnTo>
                  <a:pt x="0" y="0"/>
                </a:lnTo>
                <a:lnTo>
                  <a:pt x="0" y="2404872"/>
                </a:lnTo>
                <a:close/>
              </a:path>
            </a:pathLst>
          </a:custGeom>
          <a:solidFill>
            <a:schemeClr val="accent1"/>
          </a:solidFill>
          <a:ln w="28575"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 wrap="square" lIns="0" tIns="0" rIns="0" bIns="0" rtlCol="0"/>
          <a:lstStyle/>
          <a:p>
            <a:pPr defTabSz="912905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sz="1800" kern="0" dirty="0" smtClean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7471474" y="1754595"/>
            <a:ext cx="66978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</a:t>
            </a:r>
            <a:r>
              <a:rPr lang="ru-RU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акт</a:t>
            </a:r>
            <a:endParaRPr lang="ru-RU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9" name="object 44"/>
          <p:cNvSpPr/>
          <p:nvPr/>
        </p:nvSpPr>
        <p:spPr>
          <a:xfrm>
            <a:off x="7402391" y="2270449"/>
            <a:ext cx="844550" cy="433070"/>
          </a:xfrm>
          <a:custGeom>
            <a:avLst/>
            <a:gdLst/>
            <a:ahLst/>
            <a:cxnLst/>
            <a:rect l="l" t="t" r="r" b="b"/>
            <a:pathLst>
              <a:path w="844550" h="433070">
                <a:moveTo>
                  <a:pt x="422148" y="0"/>
                </a:moveTo>
                <a:lnTo>
                  <a:pt x="359760" y="2346"/>
                </a:lnTo>
                <a:lnTo>
                  <a:pt x="300216" y="9163"/>
                </a:lnTo>
                <a:lnTo>
                  <a:pt x="244169" y="20115"/>
                </a:lnTo>
                <a:lnTo>
                  <a:pt x="192272" y="34867"/>
                </a:lnTo>
                <a:lnTo>
                  <a:pt x="145177" y="53085"/>
                </a:lnTo>
                <a:lnTo>
                  <a:pt x="103536" y="74433"/>
                </a:lnTo>
                <a:lnTo>
                  <a:pt x="68004" y="98576"/>
                </a:lnTo>
                <a:lnTo>
                  <a:pt x="39231" y="125180"/>
                </a:lnTo>
                <a:lnTo>
                  <a:pt x="4576" y="184431"/>
                </a:lnTo>
                <a:lnTo>
                  <a:pt x="0" y="216408"/>
                </a:lnTo>
                <a:lnTo>
                  <a:pt x="4576" y="248384"/>
                </a:lnTo>
                <a:lnTo>
                  <a:pt x="39231" y="307635"/>
                </a:lnTo>
                <a:lnTo>
                  <a:pt x="68004" y="334239"/>
                </a:lnTo>
                <a:lnTo>
                  <a:pt x="103536" y="358382"/>
                </a:lnTo>
                <a:lnTo>
                  <a:pt x="145177" y="379730"/>
                </a:lnTo>
                <a:lnTo>
                  <a:pt x="192272" y="397948"/>
                </a:lnTo>
                <a:lnTo>
                  <a:pt x="244169" y="412700"/>
                </a:lnTo>
                <a:lnTo>
                  <a:pt x="300216" y="423652"/>
                </a:lnTo>
                <a:lnTo>
                  <a:pt x="359760" y="430469"/>
                </a:lnTo>
                <a:lnTo>
                  <a:pt x="422148" y="432815"/>
                </a:lnTo>
                <a:lnTo>
                  <a:pt x="484535" y="430469"/>
                </a:lnTo>
                <a:lnTo>
                  <a:pt x="544079" y="423652"/>
                </a:lnTo>
                <a:lnTo>
                  <a:pt x="600126" y="412700"/>
                </a:lnTo>
                <a:lnTo>
                  <a:pt x="652023" y="397948"/>
                </a:lnTo>
                <a:lnTo>
                  <a:pt x="699118" y="379730"/>
                </a:lnTo>
                <a:lnTo>
                  <a:pt x="740759" y="358382"/>
                </a:lnTo>
                <a:lnTo>
                  <a:pt x="776291" y="334239"/>
                </a:lnTo>
                <a:lnTo>
                  <a:pt x="805064" y="307635"/>
                </a:lnTo>
                <a:lnTo>
                  <a:pt x="839719" y="248384"/>
                </a:lnTo>
                <a:lnTo>
                  <a:pt x="844295" y="216408"/>
                </a:lnTo>
                <a:lnTo>
                  <a:pt x="839719" y="184431"/>
                </a:lnTo>
                <a:lnTo>
                  <a:pt x="805064" y="125180"/>
                </a:lnTo>
                <a:lnTo>
                  <a:pt x="776291" y="98576"/>
                </a:lnTo>
                <a:lnTo>
                  <a:pt x="740759" y="74433"/>
                </a:lnTo>
                <a:lnTo>
                  <a:pt x="699118" y="53085"/>
                </a:lnTo>
                <a:lnTo>
                  <a:pt x="652023" y="34867"/>
                </a:lnTo>
                <a:lnTo>
                  <a:pt x="600126" y="20115"/>
                </a:lnTo>
                <a:lnTo>
                  <a:pt x="544079" y="9163"/>
                </a:lnTo>
                <a:lnTo>
                  <a:pt x="484535" y="2346"/>
                </a:lnTo>
                <a:lnTo>
                  <a:pt x="422148" y="0"/>
                </a:lnTo>
                <a:close/>
              </a:path>
            </a:pathLst>
          </a:custGeom>
          <a:solidFill>
            <a:srgbClr val="99121E"/>
          </a:solidFill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7361747" y="2325313"/>
            <a:ext cx="89726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План</a:t>
            </a:r>
          </a:p>
        </p:txBody>
      </p:sp>
      <p:pic>
        <p:nvPicPr>
          <p:cNvPr id="41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23540" y="128279"/>
            <a:ext cx="769952" cy="740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="" xmlns:p14="http://schemas.microsoft.com/office/powerpoint/2010/main" val="75813110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Прямая соединительная линия 3"/>
          <p:cNvCxnSpPr/>
          <p:nvPr/>
        </p:nvCxnSpPr>
        <p:spPr>
          <a:xfrm flipH="1">
            <a:off x="898480" y="1199962"/>
            <a:ext cx="7344579" cy="145"/>
          </a:xfrm>
          <a:prstGeom prst="line">
            <a:avLst/>
          </a:prstGeom>
          <a:ln w="254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Прямоугольник 4"/>
          <p:cNvSpPr/>
          <p:nvPr/>
        </p:nvSpPr>
        <p:spPr>
          <a:xfrm>
            <a:off x="2334996" y="333757"/>
            <a:ext cx="6395182" cy="763523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defTabSz="914059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ru" sz="2400" b="1" dirty="0" smtClean="0">
                <a:solidFill>
                  <a:srgbClr val="C0504D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</a:rPr>
              <a:t>3.2 Число цитирований публикаций </a:t>
            </a:r>
          </a:p>
          <a:p>
            <a:pPr defTabSz="914059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sz="2400" b="1" dirty="0" smtClean="0">
                <a:solidFill>
                  <a:srgbClr val="C0504D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</a:rPr>
              <a:t>SCOPUS </a:t>
            </a:r>
            <a:r>
              <a:rPr lang="ru-RU" sz="2400" b="1" dirty="0" smtClean="0">
                <a:solidFill>
                  <a:srgbClr val="C0504D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</a:rPr>
              <a:t>на 100 НПР, ед.</a:t>
            </a:r>
            <a:endParaRPr lang="ru" sz="2400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/>
            </a:endParaRPr>
          </a:p>
        </p:txBody>
      </p:sp>
      <p:grpSp>
        <p:nvGrpSpPr>
          <p:cNvPr id="9" name="Группа 8"/>
          <p:cNvGrpSpPr/>
          <p:nvPr/>
        </p:nvGrpSpPr>
        <p:grpSpPr>
          <a:xfrm>
            <a:off x="6096" y="1"/>
            <a:ext cx="2194687" cy="667512"/>
            <a:chOff x="0" y="-12191"/>
            <a:chExt cx="2194687" cy="667512"/>
          </a:xfrm>
        </p:grpSpPr>
        <p:sp>
          <p:nvSpPr>
            <p:cNvPr id="6" name="object 12"/>
            <p:cNvSpPr/>
            <p:nvPr/>
          </p:nvSpPr>
          <p:spPr>
            <a:xfrm>
              <a:off x="0" y="-12191"/>
              <a:ext cx="2194687" cy="667512"/>
            </a:xfrm>
            <a:custGeom>
              <a:avLst/>
              <a:gdLst/>
              <a:ahLst/>
              <a:cxnLst/>
              <a:rect l="l" t="t" r="r" b="b"/>
              <a:pathLst>
                <a:path w="3599815" h="939165">
                  <a:moveTo>
                    <a:pt x="0" y="938783"/>
                  </a:moveTo>
                  <a:lnTo>
                    <a:pt x="3599688" y="938783"/>
                  </a:lnTo>
                  <a:lnTo>
                    <a:pt x="3599688" y="0"/>
                  </a:lnTo>
                  <a:lnTo>
                    <a:pt x="0" y="0"/>
                  </a:lnTo>
                  <a:lnTo>
                    <a:pt x="0" y="938783"/>
                  </a:lnTo>
                  <a:close/>
                </a:path>
              </a:pathLst>
            </a:custGeom>
            <a:solidFill>
              <a:srgbClr val="952A27"/>
            </a:solidFill>
          </p:spPr>
          <p:txBody>
            <a:bodyPr wrap="square" lIns="0" tIns="0" rIns="0" bIns="0" rtlCol="0"/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36575" y="18288"/>
              <a:ext cx="2152015" cy="6001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1100" b="1" dirty="0" smtClean="0">
                  <a:solidFill>
                    <a:prstClr val="white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НАУЧНО-ИССЛЕДОВАТЕЛЬСКАЯ ДЕЯТЕЛЬНОСТЬ</a:t>
              </a:r>
              <a:endParaRPr lang="ru-RU" sz="1100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12" name="object 6"/>
          <p:cNvSpPr/>
          <p:nvPr/>
        </p:nvSpPr>
        <p:spPr>
          <a:xfrm>
            <a:off x="2334995" y="2331409"/>
            <a:ext cx="951782" cy="2228059"/>
          </a:xfrm>
          <a:custGeom>
            <a:avLst/>
            <a:gdLst/>
            <a:ahLst/>
            <a:cxnLst/>
            <a:rect l="l" t="t" r="r" b="b"/>
            <a:pathLst>
              <a:path w="2197735" h="1972310">
                <a:moveTo>
                  <a:pt x="0" y="1972056"/>
                </a:moveTo>
                <a:lnTo>
                  <a:pt x="2197607" y="1972056"/>
                </a:lnTo>
                <a:lnTo>
                  <a:pt x="2197607" y="0"/>
                </a:lnTo>
                <a:lnTo>
                  <a:pt x="0" y="0"/>
                </a:lnTo>
                <a:lnTo>
                  <a:pt x="0" y="1972056"/>
                </a:lnTo>
                <a:close/>
              </a:path>
            </a:pathLst>
          </a:custGeom>
          <a:solidFill>
            <a:schemeClr val="accent1"/>
          </a:solidFill>
          <a:ln w="28575"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 wrap="square" lIns="0" tIns="0" rIns="0" bIns="0" rtlCol="0"/>
          <a:lstStyle/>
          <a:p>
            <a:pPr defTabSz="912905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sz="1800" kern="0" dirty="0" smtClean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3" name="object 7"/>
          <p:cNvSpPr/>
          <p:nvPr/>
        </p:nvSpPr>
        <p:spPr>
          <a:xfrm>
            <a:off x="3795294" y="1426464"/>
            <a:ext cx="990066" cy="3137523"/>
          </a:xfrm>
          <a:custGeom>
            <a:avLst/>
            <a:gdLst/>
            <a:ahLst/>
            <a:cxnLst/>
            <a:rect l="l" t="t" r="r" b="b"/>
            <a:pathLst>
              <a:path w="2197734" h="2405379">
                <a:moveTo>
                  <a:pt x="0" y="2404872"/>
                </a:moveTo>
                <a:lnTo>
                  <a:pt x="2197607" y="2404872"/>
                </a:lnTo>
                <a:lnTo>
                  <a:pt x="2197607" y="0"/>
                </a:lnTo>
                <a:lnTo>
                  <a:pt x="0" y="0"/>
                </a:lnTo>
                <a:lnTo>
                  <a:pt x="0" y="2404872"/>
                </a:lnTo>
                <a:close/>
              </a:path>
            </a:pathLst>
          </a:custGeom>
          <a:solidFill>
            <a:schemeClr val="accent1"/>
          </a:solidFill>
          <a:ln w="28575"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 wrap="square" lIns="0" tIns="0" rIns="0" bIns="0" rtlCol="0"/>
          <a:lstStyle/>
          <a:p>
            <a:pPr defTabSz="912905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sz="1800" kern="0" dirty="0" smtClean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507554" y="4689965"/>
            <a:ext cx="4255195" cy="338439"/>
          </a:xfrm>
          <a:prstGeom prst="rect">
            <a:avLst/>
          </a:prstGeom>
          <a:noFill/>
        </p:spPr>
        <p:txBody>
          <a:bodyPr wrap="square" lIns="91326" tIns="45663" rIns="91326" bIns="45663" rtlCol="0">
            <a:spAutoFit/>
          </a:bodyPr>
          <a:lstStyle/>
          <a:p>
            <a:pPr defTabSz="91326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kern="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2016                     2017                   2018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334996" y="2378942"/>
            <a:ext cx="951782" cy="461550"/>
          </a:xfrm>
          <a:prstGeom prst="rect">
            <a:avLst/>
          </a:prstGeom>
          <a:noFill/>
        </p:spPr>
        <p:txBody>
          <a:bodyPr wrap="square" lIns="91326" tIns="45663" rIns="91326" bIns="45663" rtlCol="0">
            <a:spAutoFit/>
          </a:bodyPr>
          <a:lstStyle/>
          <a:p>
            <a:pPr defTabSz="91326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kern="0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205,4</a:t>
            </a:r>
          </a:p>
        </p:txBody>
      </p:sp>
      <p:sp>
        <p:nvSpPr>
          <p:cNvPr id="18" name="object 7"/>
          <p:cNvSpPr/>
          <p:nvPr/>
        </p:nvSpPr>
        <p:spPr>
          <a:xfrm>
            <a:off x="5273058" y="1505415"/>
            <a:ext cx="981438" cy="3064669"/>
          </a:xfrm>
          <a:custGeom>
            <a:avLst/>
            <a:gdLst/>
            <a:ahLst/>
            <a:cxnLst/>
            <a:rect l="l" t="t" r="r" b="b"/>
            <a:pathLst>
              <a:path w="2197734" h="2405379">
                <a:moveTo>
                  <a:pt x="0" y="2404872"/>
                </a:moveTo>
                <a:lnTo>
                  <a:pt x="2197607" y="2404872"/>
                </a:lnTo>
                <a:lnTo>
                  <a:pt x="2197607" y="0"/>
                </a:lnTo>
                <a:lnTo>
                  <a:pt x="0" y="0"/>
                </a:lnTo>
                <a:lnTo>
                  <a:pt x="0" y="2404872"/>
                </a:lnTo>
                <a:close/>
              </a:path>
            </a:pathLst>
          </a:custGeom>
          <a:solidFill>
            <a:schemeClr val="accent1"/>
          </a:solidFill>
          <a:ln w="28575"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 wrap="square" lIns="0" tIns="0" rIns="0" bIns="0" rtlCol="0"/>
          <a:lstStyle/>
          <a:p>
            <a:pPr defTabSz="912905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sz="1800" kern="0" dirty="0" smtClean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3724656" y="1460809"/>
            <a:ext cx="1139952" cy="461550"/>
          </a:xfrm>
          <a:prstGeom prst="rect">
            <a:avLst/>
          </a:prstGeom>
          <a:noFill/>
        </p:spPr>
        <p:txBody>
          <a:bodyPr wrap="square" lIns="91326" tIns="45663" rIns="91326" bIns="45663" rtlCol="0">
            <a:spAutoFit/>
          </a:bodyPr>
          <a:lstStyle/>
          <a:p>
            <a:pPr defTabSz="91326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kern="0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233,66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5187696" y="1527717"/>
            <a:ext cx="1188719" cy="461550"/>
          </a:xfrm>
          <a:prstGeom prst="rect">
            <a:avLst/>
          </a:prstGeom>
          <a:noFill/>
        </p:spPr>
        <p:txBody>
          <a:bodyPr wrap="square" lIns="91326" tIns="45663" rIns="91326" bIns="45663" rtlCol="0">
            <a:spAutoFit/>
          </a:bodyPr>
          <a:lstStyle/>
          <a:p>
            <a:pPr defTabSz="91326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kern="0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230,19</a:t>
            </a:r>
          </a:p>
        </p:txBody>
      </p:sp>
      <p:grpSp>
        <p:nvGrpSpPr>
          <p:cNvPr id="2" name="Группа 1"/>
          <p:cNvGrpSpPr/>
          <p:nvPr/>
        </p:nvGrpSpPr>
        <p:grpSpPr>
          <a:xfrm>
            <a:off x="2402051" y="3741186"/>
            <a:ext cx="968425" cy="433070"/>
            <a:chOff x="2597150" y="2895472"/>
            <a:chExt cx="968425" cy="433070"/>
          </a:xfrm>
        </p:grpSpPr>
        <p:sp>
          <p:nvSpPr>
            <p:cNvPr id="28" name="object 44"/>
            <p:cNvSpPr/>
            <p:nvPr/>
          </p:nvSpPr>
          <p:spPr>
            <a:xfrm>
              <a:off x="2597150" y="2895472"/>
              <a:ext cx="844550" cy="433070"/>
            </a:xfrm>
            <a:custGeom>
              <a:avLst/>
              <a:gdLst/>
              <a:ahLst/>
              <a:cxnLst/>
              <a:rect l="l" t="t" r="r" b="b"/>
              <a:pathLst>
                <a:path w="844550" h="433070">
                  <a:moveTo>
                    <a:pt x="422148" y="0"/>
                  </a:moveTo>
                  <a:lnTo>
                    <a:pt x="359760" y="2346"/>
                  </a:lnTo>
                  <a:lnTo>
                    <a:pt x="300216" y="9163"/>
                  </a:lnTo>
                  <a:lnTo>
                    <a:pt x="244169" y="20115"/>
                  </a:lnTo>
                  <a:lnTo>
                    <a:pt x="192272" y="34867"/>
                  </a:lnTo>
                  <a:lnTo>
                    <a:pt x="145177" y="53085"/>
                  </a:lnTo>
                  <a:lnTo>
                    <a:pt x="103536" y="74433"/>
                  </a:lnTo>
                  <a:lnTo>
                    <a:pt x="68004" y="98576"/>
                  </a:lnTo>
                  <a:lnTo>
                    <a:pt x="39231" y="125180"/>
                  </a:lnTo>
                  <a:lnTo>
                    <a:pt x="4576" y="184431"/>
                  </a:lnTo>
                  <a:lnTo>
                    <a:pt x="0" y="216408"/>
                  </a:lnTo>
                  <a:lnTo>
                    <a:pt x="4576" y="248384"/>
                  </a:lnTo>
                  <a:lnTo>
                    <a:pt x="39231" y="307635"/>
                  </a:lnTo>
                  <a:lnTo>
                    <a:pt x="68004" y="334239"/>
                  </a:lnTo>
                  <a:lnTo>
                    <a:pt x="103536" y="358382"/>
                  </a:lnTo>
                  <a:lnTo>
                    <a:pt x="145177" y="379730"/>
                  </a:lnTo>
                  <a:lnTo>
                    <a:pt x="192272" y="397948"/>
                  </a:lnTo>
                  <a:lnTo>
                    <a:pt x="244169" y="412700"/>
                  </a:lnTo>
                  <a:lnTo>
                    <a:pt x="300216" y="423652"/>
                  </a:lnTo>
                  <a:lnTo>
                    <a:pt x="359760" y="430469"/>
                  </a:lnTo>
                  <a:lnTo>
                    <a:pt x="422148" y="432815"/>
                  </a:lnTo>
                  <a:lnTo>
                    <a:pt x="484535" y="430469"/>
                  </a:lnTo>
                  <a:lnTo>
                    <a:pt x="544079" y="423652"/>
                  </a:lnTo>
                  <a:lnTo>
                    <a:pt x="600126" y="412700"/>
                  </a:lnTo>
                  <a:lnTo>
                    <a:pt x="652023" y="397948"/>
                  </a:lnTo>
                  <a:lnTo>
                    <a:pt x="699118" y="379730"/>
                  </a:lnTo>
                  <a:lnTo>
                    <a:pt x="740759" y="358382"/>
                  </a:lnTo>
                  <a:lnTo>
                    <a:pt x="776291" y="334239"/>
                  </a:lnTo>
                  <a:lnTo>
                    <a:pt x="805064" y="307635"/>
                  </a:lnTo>
                  <a:lnTo>
                    <a:pt x="839719" y="248384"/>
                  </a:lnTo>
                  <a:lnTo>
                    <a:pt x="844295" y="216408"/>
                  </a:lnTo>
                  <a:lnTo>
                    <a:pt x="839719" y="184431"/>
                  </a:lnTo>
                  <a:lnTo>
                    <a:pt x="805064" y="125180"/>
                  </a:lnTo>
                  <a:lnTo>
                    <a:pt x="776291" y="98576"/>
                  </a:lnTo>
                  <a:lnTo>
                    <a:pt x="740759" y="74433"/>
                  </a:lnTo>
                  <a:lnTo>
                    <a:pt x="699118" y="53085"/>
                  </a:lnTo>
                  <a:lnTo>
                    <a:pt x="652023" y="34867"/>
                  </a:lnTo>
                  <a:lnTo>
                    <a:pt x="600126" y="20115"/>
                  </a:lnTo>
                  <a:lnTo>
                    <a:pt x="544079" y="9163"/>
                  </a:lnTo>
                  <a:lnTo>
                    <a:pt x="484535" y="2346"/>
                  </a:lnTo>
                  <a:lnTo>
                    <a:pt x="422148" y="0"/>
                  </a:lnTo>
                  <a:close/>
                </a:path>
              </a:pathLst>
            </a:custGeom>
            <a:solidFill>
              <a:srgbClr val="99121E"/>
            </a:solidFill>
          </p:spPr>
          <p:txBody>
            <a:bodyPr wrap="square" lIns="0" tIns="0" rIns="0" bIns="0" rtlCol="0"/>
            <a:lstStyle/>
            <a:p>
              <a:pPr defTabSz="914400"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sz="18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2621130" y="2911952"/>
              <a:ext cx="944445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defTabSz="914400" eaLnBrk="1" fontAlgn="auto" hangingPunct="1">
                <a:spcBef>
                  <a:spcPts val="0"/>
                </a:spcBef>
                <a:spcAft>
                  <a:spcPts val="0"/>
                </a:spcAft>
              </a:pPr>
              <a:r>
                <a:rPr lang="ru-RU" sz="2000" b="1" dirty="0" smtClean="0">
                  <a:solidFill>
                    <a:prstClr val="white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150,4</a:t>
              </a:r>
              <a:endParaRPr lang="ru-RU" sz="2000" b="1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3" name="Группа 2"/>
          <p:cNvGrpSpPr/>
          <p:nvPr/>
        </p:nvGrpSpPr>
        <p:grpSpPr>
          <a:xfrm>
            <a:off x="3846576" y="3394237"/>
            <a:ext cx="844550" cy="433070"/>
            <a:chOff x="3778410" y="3221425"/>
            <a:chExt cx="844550" cy="433070"/>
          </a:xfrm>
        </p:grpSpPr>
        <p:sp>
          <p:nvSpPr>
            <p:cNvPr id="30" name="object 44"/>
            <p:cNvSpPr/>
            <p:nvPr/>
          </p:nvSpPr>
          <p:spPr>
            <a:xfrm>
              <a:off x="3778410" y="3221425"/>
              <a:ext cx="844550" cy="433070"/>
            </a:xfrm>
            <a:custGeom>
              <a:avLst/>
              <a:gdLst/>
              <a:ahLst/>
              <a:cxnLst/>
              <a:rect l="l" t="t" r="r" b="b"/>
              <a:pathLst>
                <a:path w="844550" h="433070">
                  <a:moveTo>
                    <a:pt x="422148" y="0"/>
                  </a:moveTo>
                  <a:lnTo>
                    <a:pt x="359760" y="2346"/>
                  </a:lnTo>
                  <a:lnTo>
                    <a:pt x="300216" y="9163"/>
                  </a:lnTo>
                  <a:lnTo>
                    <a:pt x="244169" y="20115"/>
                  </a:lnTo>
                  <a:lnTo>
                    <a:pt x="192272" y="34867"/>
                  </a:lnTo>
                  <a:lnTo>
                    <a:pt x="145177" y="53085"/>
                  </a:lnTo>
                  <a:lnTo>
                    <a:pt x="103536" y="74433"/>
                  </a:lnTo>
                  <a:lnTo>
                    <a:pt x="68004" y="98576"/>
                  </a:lnTo>
                  <a:lnTo>
                    <a:pt x="39231" y="125180"/>
                  </a:lnTo>
                  <a:lnTo>
                    <a:pt x="4576" y="184431"/>
                  </a:lnTo>
                  <a:lnTo>
                    <a:pt x="0" y="216408"/>
                  </a:lnTo>
                  <a:lnTo>
                    <a:pt x="4576" y="248384"/>
                  </a:lnTo>
                  <a:lnTo>
                    <a:pt x="39231" y="307635"/>
                  </a:lnTo>
                  <a:lnTo>
                    <a:pt x="68004" y="334239"/>
                  </a:lnTo>
                  <a:lnTo>
                    <a:pt x="103536" y="358382"/>
                  </a:lnTo>
                  <a:lnTo>
                    <a:pt x="145177" y="379730"/>
                  </a:lnTo>
                  <a:lnTo>
                    <a:pt x="192272" y="397948"/>
                  </a:lnTo>
                  <a:lnTo>
                    <a:pt x="244169" y="412700"/>
                  </a:lnTo>
                  <a:lnTo>
                    <a:pt x="300216" y="423652"/>
                  </a:lnTo>
                  <a:lnTo>
                    <a:pt x="359760" y="430469"/>
                  </a:lnTo>
                  <a:lnTo>
                    <a:pt x="422148" y="432815"/>
                  </a:lnTo>
                  <a:lnTo>
                    <a:pt x="484535" y="430469"/>
                  </a:lnTo>
                  <a:lnTo>
                    <a:pt x="544079" y="423652"/>
                  </a:lnTo>
                  <a:lnTo>
                    <a:pt x="600126" y="412700"/>
                  </a:lnTo>
                  <a:lnTo>
                    <a:pt x="652023" y="397948"/>
                  </a:lnTo>
                  <a:lnTo>
                    <a:pt x="699118" y="379730"/>
                  </a:lnTo>
                  <a:lnTo>
                    <a:pt x="740759" y="358382"/>
                  </a:lnTo>
                  <a:lnTo>
                    <a:pt x="776291" y="334239"/>
                  </a:lnTo>
                  <a:lnTo>
                    <a:pt x="805064" y="307635"/>
                  </a:lnTo>
                  <a:lnTo>
                    <a:pt x="839719" y="248384"/>
                  </a:lnTo>
                  <a:lnTo>
                    <a:pt x="844295" y="216408"/>
                  </a:lnTo>
                  <a:lnTo>
                    <a:pt x="839719" y="184431"/>
                  </a:lnTo>
                  <a:lnTo>
                    <a:pt x="805064" y="125180"/>
                  </a:lnTo>
                  <a:lnTo>
                    <a:pt x="776291" y="98576"/>
                  </a:lnTo>
                  <a:lnTo>
                    <a:pt x="740759" y="74433"/>
                  </a:lnTo>
                  <a:lnTo>
                    <a:pt x="699118" y="53085"/>
                  </a:lnTo>
                  <a:lnTo>
                    <a:pt x="652023" y="34867"/>
                  </a:lnTo>
                  <a:lnTo>
                    <a:pt x="600126" y="20115"/>
                  </a:lnTo>
                  <a:lnTo>
                    <a:pt x="544079" y="9163"/>
                  </a:lnTo>
                  <a:lnTo>
                    <a:pt x="484535" y="2346"/>
                  </a:lnTo>
                  <a:lnTo>
                    <a:pt x="422148" y="0"/>
                  </a:lnTo>
                  <a:close/>
                </a:path>
              </a:pathLst>
            </a:custGeom>
            <a:solidFill>
              <a:srgbClr val="99121E"/>
            </a:solidFill>
          </p:spPr>
          <p:txBody>
            <a:bodyPr wrap="square" lIns="0" tIns="0" rIns="0" bIns="0" rtlCol="0"/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3778410" y="3221425"/>
              <a:ext cx="84455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2000" b="1" dirty="0" smtClean="0">
                  <a:solidFill>
                    <a:prstClr val="white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152,3</a:t>
              </a:r>
              <a:endParaRPr lang="ru-RU" sz="2000" b="1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8" name="Группа 7"/>
          <p:cNvGrpSpPr/>
          <p:nvPr/>
        </p:nvGrpSpPr>
        <p:grpSpPr>
          <a:xfrm>
            <a:off x="5323825" y="3311369"/>
            <a:ext cx="844551" cy="433070"/>
            <a:chOff x="5075113" y="2184257"/>
            <a:chExt cx="844551" cy="433070"/>
          </a:xfrm>
        </p:grpSpPr>
        <p:sp>
          <p:nvSpPr>
            <p:cNvPr id="35" name="object 44"/>
            <p:cNvSpPr/>
            <p:nvPr/>
          </p:nvSpPr>
          <p:spPr>
            <a:xfrm>
              <a:off x="5075114" y="2184257"/>
              <a:ext cx="844550" cy="433070"/>
            </a:xfrm>
            <a:custGeom>
              <a:avLst/>
              <a:gdLst/>
              <a:ahLst/>
              <a:cxnLst/>
              <a:rect l="l" t="t" r="r" b="b"/>
              <a:pathLst>
                <a:path w="844550" h="433070">
                  <a:moveTo>
                    <a:pt x="422148" y="0"/>
                  </a:moveTo>
                  <a:lnTo>
                    <a:pt x="359760" y="2346"/>
                  </a:lnTo>
                  <a:lnTo>
                    <a:pt x="300216" y="9163"/>
                  </a:lnTo>
                  <a:lnTo>
                    <a:pt x="244169" y="20115"/>
                  </a:lnTo>
                  <a:lnTo>
                    <a:pt x="192272" y="34867"/>
                  </a:lnTo>
                  <a:lnTo>
                    <a:pt x="145177" y="53085"/>
                  </a:lnTo>
                  <a:lnTo>
                    <a:pt x="103536" y="74433"/>
                  </a:lnTo>
                  <a:lnTo>
                    <a:pt x="68004" y="98576"/>
                  </a:lnTo>
                  <a:lnTo>
                    <a:pt x="39231" y="125180"/>
                  </a:lnTo>
                  <a:lnTo>
                    <a:pt x="4576" y="184431"/>
                  </a:lnTo>
                  <a:lnTo>
                    <a:pt x="0" y="216408"/>
                  </a:lnTo>
                  <a:lnTo>
                    <a:pt x="4576" y="248384"/>
                  </a:lnTo>
                  <a:lnTo>
                    <a:pt x="39231" y="307635"/>
                  </a:lnTo>
                  <a:lnTo>
                    <a:pt x="68004" y="334239"/>
                  </a:lnTo>
                  <a:lnTo>
                    <a:pt x="103536" y="358382"/>
                  </a:lnTo>
                  <a:lnTo>
                    <a:pt x="145177" y="379730"/>
                  </a:lnTo>
                  <a:lnTo>
                    <a:pt x="192272" y="397948"/>
                  </a:lnTo>
                  <a:lnTo>
                    <a:pt x="244169" y="412700"/>
                  </a:lnTo>
                  <a:lnTo>
                    <a:pt x="300216" y="423652"/>
                  </a:lnTo>
                  <a:lnTo>
                    <a:pt x="359760" y="430469"/>
                  </a:lnTo>
                  <a:lnTo>
                    <a:pt x="422148" y="432815"/>
                  </a:lnTo>
                  <a:lnTo>
                    <a:pt x="484535" y="430469"/>
                  </a:lnTo>
                  <a:lnTo>
                    <a:pt x="544079" y="423652"/>
                  </a:lnTo>
                  <a:lnTo>
                    <a:pt x="600126" y="412700"/>
                  </a:lnTo>
                  <a:lnTo>
                    <a:pt x="652023" y="397948"/>
                  </a:lnTo>
                  <a:lnTo>
                    <a:pt x="699118" y="379730"/>
                  </a:lnTo>
                  <a:lnTo>
                    <a:pt x="740759" y="358382"/>
                  </a:lnTo>
                  <a:lnTo>
                    <a:pt x="776291" y="334239"/>
                  </a:lnTo>
                  <a:lnTo>
                    <a:pt x="805064" y="307635"/>
                  </a:lnTo>
                  <a:lnTo>
                    <a:pt x="839719" y="248384"/>
                  </a:lnTo>
                  <a:lnTo>
                    <a:pt x="844295" y="216408"/>
                  </a:lnTo>
                  <a:lnTo>
                    <a:pt x="839719" y="184431"/>
                  </a:lnTo>
                  <a:lnTo>
                    <a:pt x="805064" y="125180"/>
                  </a:lnTo>
                  <a:lnTo>
                    <a:pt x="776291" y="98576"/>
                  </a:lnTo>
                  <a:lnTo>
                    <a:pt x="740759" y="74433"/>
                  </a:lnTo>
                  <a:lnTo>
                    <a:pt x="699118" y="53085"/>
                  </a:lnTo>
                  <a:lnTo>
                    <a:pt x="652023" y="34867"/>
                  </a:lnTo>
                  <a:lnTo>
                    <a:pt x="600126" y="20115"/>
                  </a:lnTo>
                  <a:lnTo>
                    <a:pt x="544079" y="9163"/>
                  </a:lnTo>
                  <a:lnTo>
                    <a:pt x="484535" y="2346"/>
                  </a:lnTo>
                  <a:lnTo>
                    <a:pt x="422148" y="0"/>
                  </a:lnTo>
                  <a:close/>
                </a:path>
              </a:pathLst>
            </a:custGeom>
            <a:solidFill>
              <a:srgbClr val="99121E"/>
            </a:solidFill>
          </p:spPr>
          <p:txBody>
            <a:bodyPr wrap="square" lIns="0" tIns="0" rIns="0" bIns="0" rtlCol="0"/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5075113" y="2184257"/>
              <a:ext cx="844551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2000" b="1" dirty="0" smtClean="0">
                  <a:solidFill>
                    <a:prstClr val="white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152,6</a:t>
              </a:r>
              <a:endParaRPr lang="ru-RU" sz="2000" b="1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pic>
        <p:nvPicPr>
          <p:cNvPr id="27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91260" y="85934"/>
            <a:ext cx="769952" cy="740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7" name="object 7"/>
          <p:cNvSpPr/>
          <p:nvPr/>
        </p:nvSpPr>
        <p:spPr>
          <a:xfrm>
            <a:off x="7282498" y="1789923"/>
            <a:ext cx="745934" cy="370798"/>
          </a:xfrm>
          <a:custGeom>
            <a:avLst/>
            <a:gdLst/>
            <a:ahLst/>
            <a:cxnLst/>
            <a:rect l="l" t="t" r="r" b="b"/>
            <a:pathLst>
              <a:path w="2197734" h="2405379">
                <a:moveTo>
                  <a:pt x="0" y="2404872"/>
                </a:moveTo>
                <a:lnTo>
                  <a:pt x="2197607" y="2404872"/>
                </a:lnTo>
                <a:lnTo>
                  <a:pt x="2197607" y="0"/>
                </a:lnTo>
                <a:lnTo>
                  <a:pt x="0" y="0"/>
                </a:lnTo>
                <a:lnTo>
                  <a:pt x="0" y="2404872"/>
                </a:lnTo>
                <a:close/>
              </a:path>
            </a:pathLst>
          </a:custGeom>
          <a:solidFill>
            <a:schemeClr val="accent1"/>
          </a:solidFill>
          <a:ln w="28575"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 wrap="square" lIns="0" tIns="0" rIns="0" bIns="0" rtlCol="0"/>
          <a:lstStyle/>
          <a:p>
            <a:pPr defTabSz="912905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sz="1800" kern="0" dirty="0" smtClean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7325170" y="1815555"/>
            <a:ext cx="66978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</a:t>
            </a:r>
            <a:r>
              <a:rPr lang="ru-RU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акт</a:t>
            </a:r>
            <a:endParaRPr lang="ru-RU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9" name="object 44"/>
          <p:cNvSpPr/>
          <p:nvPr/>
        </p:nvSpPr>
        <p:spPr>
          <a:xfrm>
            <a:off x="7256087" y="2331409"/>
            <a:ext cx="844550" cy="433070"/>
          </a:xfrm>
          <a:custGeom>
            <a:avLst/>
            <a:gdLst/>
            <a:ahLst/>
            <a:cxnLst/>
            <a:rect l="l" t="t" r="r" b="b"/>
            <a:pathLst>
              <a:path w="844550" h="433070">
                <a:moveTo>
                  <a:pt x="422148" y="0"/>
                </a:moveTo>
                <a:lnTo>
                  <a:pt x="359760" y="2346"/>
                </a:lnTo>
                <a:lnTo>
                  <a:pt x="300216" y="9163"/>
                </a:lnTo>
                <a:lnTo>
                  <a:pt x="244169" y="20115"/>
                </a:lnTo>
                <a:lnTo>
                  <a:pt x="192272" y="34867"/>
                </a:lnTo>
                <a:lnTo>
                  <a:pt x="145177" y="53085"/>
                </a:lnTo>
                <a:lnTo>
                  <a:pt x="103536" y="74433"/>
                </a:lnTo>
                <a:lnTo>
                  <a:pt x="68004" y="98576"/>
                </a:lnTo>
                <a:lnTo>
                  <a:pt x="39231" y="125180"/>
                </a:lnTo>
                <a:lnTo>
                  <a:pt x="4576" y="184431"/>
                </a:lnTo>
                <a:lnTo>
                  <a:pt x="0" y="216408"/>
                </a:lnTo>
                <a:lnTo>
                  <a:pt x="4576" y="248384"/>
                </a:lnTo>
                <a:lnTo>
                  <a:pt x="39231" y="307635"/>
                </a:lnTo>
                <a:lnTo>
                  <a:pt x="68004" y="334239"/>
                </a:lnTo>
                <a:lnTo>
                  <a:pt x="103536" y="358382"/>
                </a:lnTo>
                <a:lnTo>
                  <a:pt x="145177" y="379730"/>
                </a:lnTo>
                <a:lnTo>
                  <a:pt x="192272" y="397948"/>
                </a:lnTo>
                <a:lnTo>
                  <a:pt x="244169" y="412700"/>
                </a:lnTo>
                <a:lnTo>
                  <a:pt x="300216" y="423652"/>
                </a:lnTo>
                <a:lnTo>
                  <a:pt x="359760" y="430469"/>
                </a:lnTo>
                <a:lnTo>
                  <a:pt x="422148" y="432815"/>
                </a:lnTo>
                <a:lnTo>
                  <a:pt x="484535" y="430469"/>
                </a:lnTo>
                <a:lnTo>
                  <a:pt x="544079" y="423652"/>
                </a:lnTo>
                <a:lnTo>
                  <a:pt x="600126" y="412700"/>
                </a:lnTo>
                <a:lnTo>
                  <a:pt x="652023" y="397948"/>
                </a:lnTo>
                <a:lnTo>
                  <a:pt x="699118" y="379730"/>
                </a:lnTo>
                <a:lnTo>
                  <a:pt x="740759" y="358382"/>
                </a:lnTo>
                <a:lnTo>
                  <a:pt x="776291" y="334239"/>
                </a:lnTo>
                <a:lnTo>
                  <a:pt x="805064" y="307635"/>
                </a:lnTo>
                <a:lnTo>
                  <a:pt x="839719" y="248384"/>
                </a:lnTo>
                <a:lnTo>
                  <a:pt x="844295" y="216408"/>
                </a:lnTo>
                <a:lnTo>
                  <a:pt x="839719" y="184431"/>
                </a:lnTo>
                <a:lnTo>
                  <a:pt x="805064" y="125180"/>
                </a:lnTo>
                <a:lnTo>
                  <a:pt x="776291" y="98576"/>
                </a:lnTo>
                <a:lnTo>
                  <a:pt x="740759" y="74433"/>
                </a:lnTo>
                <a:lnTo>
                  <a:pt x="699118" y="53085"/>
                </a:lnTo>
                <a:lnTo>
                  <a:pt x="652023" y="34867"/>
                </a:lnTo>
                <a:lnTo>
                  <a:pt x="600126" y="20115"/>
                </a:lnTo>
                <a:lnTo>
                  <a:pt x="544079" y="9163"/>
                </a:lnTo>
                <a:lnTo>
                  <a:pt x="484535" y="2346"/>
                </a:lnTo>
                <a:lnTo>
                  <a:pt x="422148" y="0"/>
                </a:lnTo>
                <a:close/>
              </a:path>
            </a:pathLst>
          </a:custGeom>
          <a:solidFill>
            <a:srgbClr val="99121E"/>
          </a:solidFill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7215443" y="2282641"/>
            <a:ext cx="8972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План</a:t>
            </a:r>
          </a:p>
          <a:p>
            <a:pPr algn="ctr"/>
            <a:r>
              <a:rPr lang="ru-RU" b="1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НИУ</a:t>
            </a:r>
            <a:endParaRPr lang="ru-RU" b="1" dirty="0"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9031791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Прямая соединительная линия 3"/>
          <p:cNvCxnSpPr/>
          <p:nvPr/>
        </p:nvCxnSpPr>
        <p:spPr>
          <a:xfrm flipH="1">
            <a:off x="898480" y="1199962"/>
            <a:ext cx="7344579" cy="145"/>
          </a:xfrm>
          <a:prstGeom prst="line">
            <a:avLst/>
          </a:prstGeom>
          <a:ln w="254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Прямоугольник 4"/>
          <p:cNvSpPr/>
          <p:nvPr/>
        </p:nvSpPr>
        <p:spPr>
          <a:xfrm>
            <a:off x="2395854" y="421969"/>
            <a:ext cx="5992241" cy="711887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defTabSz="914059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ru" sz="2400" b="1" dirty="0" smtClean="0">
                <a:solidFill>
                  <a:srgbClr val="C0504D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</a:rPr>
              <a:t>3.3 Число цитирований публикаций </a:t>
            </a:r>
            <a:r>
              <a:rPr lang="ru-RU" sz="2200" b="1" dirty="0">
                <a:solidFill>
                  <a:srgbClr val="C0504D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</a:rPr>
              <a:t>РИНЦ</a:t>
            </a:r>
            <a:r>
              <a:rPr lang="en-US" sz="2400" b="1" dirty="0" smtClean="0">
                <a:solidFill>
                  <a:srgbClr val="C0504D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</a:rPr>
              <a:t> </a:t>
            </a:r>
            <a:r>
              <a:rPr lang="ru-RU" sz="2400" b="1" dirty="0" smtClean="0">
                <a:solidFill>
                  <a:srgbClr val="C0504D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</a:rPr>
              <a:t>на 100 НПР, ед.</a:t>
            </a:r>
            <a:endParaRPr lang="ru" sz="2400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/>
            </a:endParaRPr>
          </a:p>
        </p:txBody>
      </p:sp>
      <p:grpSp>
        <p:nvGrpSpPr>
          <p:cNvPr id="9" name="Группа 8"/>
          <p:cNvGrpSpPr/>
          <p:nvPr/>
        </p:nvGrpSpPr>
        <p:grpSpPr>
          <a:xfrm>
            <a:off x="6096" y="1"/>
            <a:ext cx="2194687" cy="667512"/>
            <a:chOff x="0" y="-12191"/>
            <a:chExt cx="2194687" cy="667512"/>
          </a:xfrm>
        </p:grpSpPr>
        <p:sp>
          <p:nvSpPr>
            <p:cNvPr id="6" name="object 12"/>
            <p:cNvSpPr/>
            <p:nvPr/>
          </p:nvSpPr>
          <p:spPr>
            <a:xfrm>
              <a:off x="0" y="-12191"/>
              <a:ext cx="2194687" cy="667512"/>
            </a:xfrm>
            <a:custGeom>
              <a:avLst/>
              <a:gdLst/>
              <a:ahLst/>
              <a:cxnLst/>
              <a:rect l="l" t="t" r="r" b="b"/>
              <a:pathLst>
                <a:path w="3599815" h="939165">
                  <a:moveTo>
                    <a:pt x="0" y="938783"/>
                  </a:moveTo>
                  <a:lnTo>
                    <a:pt x="3599688" y="938783"/>
                  </a:lnTo>
                  <a:lnTo>
                    <a:pt x="3599688" y="0"/>
                  </a:lnTo>
                  <a:lnTo>
                    <a:pt x="0" y="0"/>
                  </a:lnTo>
                  <a:lnTo>
                    <a:pt x="0" y="938783"/>
                  </a:lnTo>
                  <a:close/>
                </a:path>
              </a:pathLst>
            </a:custGeom>
            <a:solidFill>
              <a:srgbClr val="952A27"/>
            </a:solidFill>
          </p:spPr>
          <p:txBody>
            <a:bodyPr wrap="square" lIns="0" tIns="0" rIns="0" bIns="0" rtlCol="0"/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42671" y="36576"/>
              <a:ext cx="2152015" cy="6001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1100" b="1" dirty="0" smtClean="0">
                  <a:solidFill>
                    <a:prstClr val="white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НАУЧНО-ИССЛЕДОВАТЕЛЬСКАЯ ДЕЯТЕЛЬНОСТЬ</a:t>
              </a:r>
              <a:endParaRPr lang="ru-RU" sz="1100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13" name="object 7"/>
          <p:cNvSpPr/>
          <p:nvPr/>
        </p:nvSpPr>
        <p:spPr>
          <a:xfrm>
            <a:off x="3240558" y="2185105"/>
            <a:ext cx="990066" cy="2196002"/>
          </a:xfrm>
          <a:custGeom>
            <a:avLst/>
            <a:gdLst/>
            <a:ahLst/>
            <a:cxnLst/>
            <a:rect l="l" t="t" r="r" b="b"/>
            <a:pathLst>
              <a:path w="2197734" h="2405379">
                <a:moveTo>
                  <a:pt x="0" y="2404872"/>
                </a:moveTo>
                <a:lnTo>
                  <a:pt x="2197607" y="2404872"/>
                </a:lnTo>
                <a:lnTo>
                  <a:pt x="2197607" y="0"/>
                </a:lnTo>
                <a:lnTo>
                  <a:pt x="0" y="0"/>
                </a:lnTo>
                <a:lnTo>
                  <a:pt x="0" y="2404872"/>
                </a:lnTo>
                <a:close/>
              </a:path>
            </a:pathLst>
          </a:custGeom>
          <a:solidFill>
            <a:schemeClr val="accent1"/>
          </a:solidFill>
          <a:ln w="28575"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 wrap="square" lIns="0" tIns="0" rIns="0" bIns="0" rtlCol="0"/>
          <a:lstStyle/>
          <a:p>
            <a:pPr defTabSz="912905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sz="1800" kern="0" dirty="0" smtClean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421955" y="4494097"/>
            <a:ext cx="2277806" cy="338439"/>
          </a:xfrm>
          <a:prstGeom prst="rect">
            <a:avLst/>
          </a:prstGeom>
          <a:noFill/>
        </p:spPr>
        <p:txBody>
          <a:bodyPr wrap="square" lIns="91326" tIns="45663" rIns="91326" bIns="45663" rtlCol="0">
            <a:spAutoFit/>
          </a:bodyPr>
          <a:lstStyle/>
          <a:p>
            <a:pPr defTabSz="91326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kern="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2017                   2018</a:t>
            </a:r>
          </a:p>
        </p:txBody>
      </p:sp>
      <p:sp>
        <p:nvSpPr>
          <p:cNvPr id="18" name="object 7"/>
          <p:cNvSpPr/>
          <p:nvPr/>
        </p:nvSpPr>
        <p:spPr>
          <a:xfrm>
            <a:off x="4622848" y="1667107"/>
            <a:ext cx="1092151" cy="2720096"/>
          </a:xfrm>
          <a:custGeom>
            <a:avLst/>
            <a:gdLst/>
            <a:ahLst/>
            <a:cxnLst/>
            <a:rect l="l" t="t" r="r" b="b"/>
            <a:pathLst>
              <a:path w="2197734" h="2405379">
                <a:moveTo>
                  <a:pt x="0" y="2404872"/>
                </a:moveTo>
                <a:lnTo>
                  <a:pt x="2197607" y="2404872"/>
                </a:lnTo>
                <a:lnTo>
                  <a:pt x="2197607" y="0"/>
                </a:lnTo>
                <a:lnTo>
                  <a:pt x="0" y="0"/>
                </a:lnTo>
                <a:lnTo>
                  <a:pt x="0" y="2404872"/>
                </a:lnTo>
                <a:close/>
              </a:path>
            </a:pathLst>
          </a:custGeom>
          <a:solidFill>
            <a:schemeClr val="accent1"/>
          </a:solidFill>
          <a:ln w="28575"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 wrap="square" lIns="0" tIns="0" rIns="0" bIns="0" rtlCol="0"/>
          <a:lstStyle/>
          <a:p>
            <a:pPr defTabSz="912905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sz="1800" kern="0" dirty="0" smtClean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3240558" y="2184035"/>
            <a:ext cx="988956" cy="461550"/>
          </a:xfrm>
          <a:prstGeom prst="rect">
            <a:avLst/>
          </a:prstGeom>
          <a:noFill/>
        </p:spPr>
        <p:txBody>
          <a:bodyPr wrap="square" lIns="91326" tIns="45663" rIns="91326" bIns="45663" rtlCol="0">
            <a:spAutoFit/>
          </a:bodyPr>
          <a:lstStyle/>
          <a:p>
            <a:pPr defTabSz="91326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kern="0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1453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4709169" y="1655956"/>
            <a:ext cx="950977" cy="461550"/>
          </a:xfrm>
          <a:prstGeom prst="rect">
            <a:avLst/>
          </a:prstGeom>
          <a:noFill/>
        </p:spPr>
        <p:txBody>
          <a:bodyPr wrap="square" lIns="91326" tIns="45663" rIns="91326" bIns="45663" rtlCol="0">
            <a:spAutoFit/>
          </a:bodyPr>
          <a:lstStyle/>
          <a:p>
            <a:pPr defTabSz="91326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kern="0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1496</a:t>
            </a:r>
          </a:p>
        </p:txBody>
      </p:sp>
      <p:grpSp>
        <p:nvGrpSpPr>
          <p:cNvPr id="8" name="Группа 7"/>
          <p:cNvGrpSpPr/>
          <p:nvPr/>
        </p:nvGrpSpPr>
        <p:grpSpPr>
          <a:xfrm>
            <a:off x="4768479" y="2194227"/>
            <a:ext cx="844551" cy="433070"/>
            <a:chOff x="5075113" y="2184257"/>
            <a:chExt cx="844551" cy="433070"/>
          </a:xfrm>
        </p:grpSpPr>
        <p:sp>
          <p:nvSpPr>
            <p:cNvPr id="35" name="object 44"/>
            <p:cNvSpPr/>
            <p:nvPr/>
          </p:nvSpPr>
          <p:spPr>
            <a:xfrm>
              <a:off x="5075114" y="2184257"/>
              <a:ext cx="844550" cy="433070"/>
            </a:xfrm>
            <a:custGeom>
              <a:avLst/>
              <a:gdLst/>
              <a:ahLst/>
              <a:cxnLst/>
              <a:rect l="l" t="t" r="r" b="b"/>
              <a:pathLst>
                <a:path w="844550" h="433070">
                  <a:moveTo>
                    <a:pt x="422148" y="0"/>
                  </a:moveTo>
                  <a:lnTo>
                    <a:pt x="359760" y="2346"/>
                  </a:lnTo>
                  <a:lnTo>
                    <a:pt x="300216" y="9163"/>
                  </a:lnTo>
                  <a:lnTo>
                    <a:pt x="244169" y="20115"/>
                  </a:lnTo>
                  <a:lnTo>
                    <a:pt x="192272" y="34867"/>
                  </a:lnTo>
                  <a:lnTo>
                    <a:pt x="145177" y="53085"/>
                  </a:lnTo>
                  <a:lnTo>
                    <a:pt x="103536" y="74433"/>
                  </a:lnTo>
                  <a:lnTo>
                    <a:pt x="68004" y="98576"/>
                  </a:lnTo>
                  <a:lnTo>
                    <a:pt x="39231" y="125180"/>
                  </a:lnTo>
                  <a:lnTo>
                    <a:pt x="4576" y="184431"/>
                  </a:lnTo>
                  <a:lnTo>
                    <a:pt x="0" y="216408"/>
                  </a:lnTo>
                  <a:lnTo>
                    <a:pt x="4576" y="248384"/>
                  </a:lnTo>
                  <a:lnTo>
                    <a:pt x="39231" y="307635"/>
                  </a:lnTo>
                  <a:lnTo>
                    <a:pt x="68004" y="334239"/>
                  </a:lnTo>
                  <a:lnTo>
                    <a:pt x="103536" y="358382"/>
                  </a:lnTo>
                  <a:lnTo>
                    <a:pt x="145177" y="379730"/>
                  </a:lnTo>
                  <a:lnTo>
                    <a:pt x="192272" y="397948"/>
                  </a:lnTo>
                  <a:lnTo>
                    <a:pt x="244169" y="412700"/>
                  </a:lnTo>
                  <a:lnTo>
                    <a:pt x="300216" y="423652"/>
                  </a:lnTo>
                  <a:lnTo>
                    <a:pt x="359760" y="430469"/>
                  </a:lnTo>
                  <a:lnTo>
                    <a:pt x="422148" y="432815"/>
                  </a:lnTo>
                  <a:lnTo>
                    <a:pt x="484535" y="430469"/>
                  </a:lnTo>
                  <a:lnTo>
                    <a:pt x="544079" y="423652"/>
                  </a:lnTo>
                  <a:lnTo>
                    <a:pt x="600126" y="412700"/>
                  </a:lnTo>
                  <a:lnTo>
                    <a:pt x="652023" y="397948"/>
                  </a:lnTo>
                  <a:lnTo>
                    <a:pt x="699118" y="379730"/>
                  </a:lnTo>
                  <a:lnTo>
                    <a:pt x="740759" y="358382"/>
                  </a:lnTo>
                  <a:lnTo>
                    <a:pt x="776291" y="334239"/>
                  </a:lnTo>
                  <a:lnTo>
                    <a:pt x="805064" y="307635"/>
                  </a:lnTo>
                  <a:lnTo>
                    <a:pt x="839719" y="248384"/>
                  </a:lnTo>
                  <a:lnTo>
                    <a:pt x="844295" y="216408"/>
                  </a:lnTo>
                  <a:lnTo>
                    <a:pt x="839719" y="184431"/>
                  </a:lnTo>
                  <a:lnTo>
                    <a:pt x="805064" y="125180"/>
                  </a:lnTo>
                  <a:lnTo>
                    <a:pt x="776291" y="98576"/>
                  </a:lnTo>
                  <a:lnTo>
                    <a:pt x="740759" y="74433"/>
                  </a:lnTo>
                  <a:lnTo>
                    <a:pt x="699118" y="53085"/>
                  </a:lnTo>
                  <a:lnTo>
                    <a:pt x="652023" y="34867"/>
                  </a:lnTo>
                  <a:lnTo>
                    <a:pt x="600126" y="20115"/>
                  </a:lnTo>
                  <a:lnTo>
                    <a:pt x="544079" y="9163"/>
                  </a:lnTo>
                  <a:lnTo>
                    <a:pt x="484535" y="2346"/>
                  </a:lnTo>
                  <a:lnTo>
                    <a:pt x="422148" y="0"/>
                  </a:lnTo>
                  <a:close/>
                </a:path>
              </a:pathLst>
            </a:custGeom>
            <a:solidFill>
              <a:srgbClr val="99121E"/>
            </a:solidFill>
          </p:spPr>
          <p:txBody>
            <a:bodyPr wrap="square" lIns="0" tIns="0" rIns="0" bIns="0" rtlCol="0"/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5075113" y="2184257"/>
              <a:ext cx="844551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2000" b="1" dirty="0" smtClean="0">
                  <a:solidFill>
                    <a:prstClr val="white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1453</a:t>
              </a:r>
              <a:endParaRPr lang="ru-RU" sz="2000" b="1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37" name="object 7"/>
          <p:cNvSpPr/>
          <p:nvPr/>
        </p:nvSpPr>
        <p:spPr>
          <a:xfrm>
            <a:off x="6825298" y="1728963"/>
            <a:ext cx="745934" cy="370798"/>
          </a:xfrm>
          <a:custGeom>
            <a:avLst/>
            <a:gdLst/>
            <a:ahLst/>
            <a:cxnLst/>
            <a:rect l="l" t="t" r="r" b="b"/>
            <a:pathLst>
              <a:path w="2197734" h="2405379">
                <a:moveTo>
                  <a:pt x="0" y="2404872"/>
                </a:moveTo>
                <a:lnTo>
                  <a:pt x="2197607" y="2404872"/>
                </a:lnTo>
                <a:lnTo>
                  <a:pt x="2197607" y="0"/>
                </a:lnTo>
                <a:lnTo>
                  <a:pt x="0" y="0"/>
                </a:lnTo>
                <a:lnTo>
                  <a:pt x="0" y="2404872"/>
                </a:lnTo>
                <a:close/>
              </a:path>
            </a:pathLst>
          </a:custGeom>
          <a:solidFill>
            <a:schemeClr val="accent1"/>
          </a:solidFill>
          <a:ln w="28575"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 wrap="square" lIns="0" tIns="0" rIns="0" bIns="0" rtlCol="0"/>
          <a:lstStyle/>
          <a:p>
            <a:pPr defTabSz="912905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sz="1800" kern="0" dirty="0" smtClean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6867970" y="1754595"/>
            <a:ext cx="66978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</a:t>
            </a:r>
            <a:r>
              <a:rPr lang="ru-RU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акт</a:t>
            </a:r>
            <a:endParaRPr lang="ru-RU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9" name="object 44"/>
          <p:cNvSpPr/>
          <p:nvPr/>
        </p:nvSpPr>
        <p:spPr>
          <a:xfrm>
            <a:off x="6798887" y="2270449"/>
            <a:ext cx="844550" cy="433070"/>
          </a:xfrm>
          <a:custGeom>
            <a:avLst/>
            <a:gdLst/>
            <a:ahLst/>
            <a:cxnLst/>
            <a:rect l="l" t="t" r="r" b="b"/>
            <a:pathLst>
              <a:path w="844550" h="433070">
                <a:moveTo>
                  <a:pt x="422148" y="0"/>
                </a:moveTo>
                <a:lnTo>
                  <a:pt x="359760" y="2346"/>
                </a:lnTo>
                <a:lnTo>
                  <a:pt x="300216" y="9163"/>
                </a:lnTo>
                <a:lnTo>
                  <a:pt x="244169" y="20115"/>
                </a:lnTo>
                <a:lnTo>
                  <a:pt x="192272" y="34867"/>
                </a:lnTo>
                <a:lnTo>
                  <a:pt x="145177" y="53085"/>
                </a:lnTo>
                <a:lnTo>
                  <a:pt x="103536" y="74433"/>
                </a:lnTo>
                <a:lnTo>
                  <a:pt x="68004" y="98576"/>
                </a:lnTo>
                <a:lnTo>
                  <a:pt x="39231" y="125180"/>
                </a:lnTo>
                <a:lnTo>
                  <a:pt x="4576" y="184431"/>
                </a:lnTo>
                <a:lnTo>
                  <a:pt x="0" y="216408"/>
                </a:lnTo>
                <a:lnTo>
                  <a:pt x="4576" y="248384"/>
                </a:lnTo>
                <a:lnTo>
                  <a:pt x="39231" y="307635"/>
                </a:lnTo>
                <a:lnTo>
                  <a:pt x="68004" y="334239"/>
                </a:lnTo>
                <a:lnTo>
                  <a:pt x="103536" y="358382"/>
                </a:lnTo>
                <a:lnTo>
                  <a:pt x="145177" y="379730"/>
                </a:lnTo>
                <a:lnTo>
                  <a:pt x="192272" y="397948"/>
                </a:lnTo>
                <a:lnTo>
                  <a:pt x="244169" y="412700"/>
                </a:lnTo>
                <a:lnTo>
                  <a:pt x="300216" y="423652"/>
                </a:lnTo>
                <a:lnTo>
                  <a:pt x="359760" y="430469"/>
                </a:lnTo>
                <a:lnTo>
                  <a:pt x="422148" y="432815"/>
                </a:lnTo>
                <a:lnTo>
                  <a:pt x="484535" y="430469"/>
                </a:lnTo>
                <a:lnTo>
                  <a:pt x="544079" y="423652"/>
                </a:lnTo>
                <a:lnTo>
                  <a:pt x="600126" y="412700"/>
                </a:lnTo>
                <a:lnTo>
                  <a:pt x="652023" y="397948"/>
                </a:lnTo>
                <a:lnTo>
                  <a:pt x="699118" y="379730"/>
                </a:lnTo>
                <a:lnTo>
                  <a:pt x="740759" y="358382"/>
                </a:lnTo>
                <a:lnTo>
                  <a:pt x="776291" y="334239"/>
                </a:lnTo>
                <a:lnTo>
                  <a:pt x="805064" y="307635"/>
                </a:lnTo>
                <a:lnTo>
                  <a:pt x="839719" y="248384"/>
                </a:lnTo>
                <a:lnTo>
                  <a:pt x="844295" y="216408"/>
                </a:lnTo>
                <a:lnTo>
                  <a:pt x="839719" y="184431"/>
                </a:lnTo>
                <a:lnTo>
                  <a:pt x="805064" y="125180"/>
                </a:lnTo>
                <a:lnTo>
                  <a:pt x="776291" y="98576"/>
                </a:lnTo>
                <a:lnTo>
                  <a:pt x="740759" y="74433"/>
                </a:lnTo>
                <a:lnTo>
                  <a:pt x="699118" y="53085"/>
                </a:lnTo>
                <a:lnTo>
                  <a:pt x="652023" y="34867"/>
                </a:lnTo>
                <a:lnTo>
                  <a:pt x="600126" y="20115"/>
                </a:lnTo>
                <a:lnTo>
                  <a:pt x="544079" y="9163"/>
                </a:lnTo>
                <a:lnTo>
                  <a:pt x="484535" y="2346"/>
                </a:lnTo>
                <a:lnTo>
                  <a:pt x="422148" y="0"/>
                </a:lnTo>
                <a:close/>
              </a:path>
            </a:pathLst>
          </a:custGeom>
          <a:solidFill>
            <a:srgbClr val="99121E"/>
          </a:solidFill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6758243" y="2325313"/>
            <a:ext cx="89726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План</a:t>
            </a:r>
          </a:p>
        </p:txBody>
      </p:sp>
      <p:pic>
        <p:nvPicPr>
          <p:cNvPr id="41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23540" y="128279"/>
            <a:ext cx="769952" cy="740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="" xmlns:p14="http://schemas.microsoft.com/office/powerpoint/2010/main" val="11530339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22624</TotalTime>
  <Words>738</Words>
  <Application>Microsoft Office PowerPoint</Application>
  <PresentationFormat>Экран (16:9)</PresentationFormat>
  <Paragraphs>300</Paragraphs>
  <Slides>31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31</vt:i4>
      </vt:variant>
    </vt:vector>
  </HeadingPairs>
  <TitlesOfParts>
    <vt:vector size="32" baseType="lpstr">
      <vt:lpstr>Тема Office</vt:lpstr>
      <vt:lpstr> О целевых показателях эффективности университета  по состоянию на 21 декабря 2018 г.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  <vt:lpstr>Слайд 22</vt:lpstr>
      <vt:lpstr>Слайд 23</vt:lpstr>
      <vt:lpstr>Слайд 24</vt:lpstr>
      <vt:lpstr>Слайд 25</vt:lpstr>
      <vt:lpstr>Слайд 26</vt:lpstr>
      <vt:lpstr>Слайд 27</vt:lpstr>
      <vt:lpstr>Слайд 28</vt:lpstr>
      <vt:lpstr>Слайд 29</vt:lpstr>
      <vt:lpstr>Слайд 30</vt:lpstr>
      <vt:lpstr>Слайд 31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Реестр патентов  КФУ</dc:title>
  <dc:creator>Айдар Динмухаметов</dc:creator>
  <cp:lastModifiedBy>User</cp:lastModifiedBy>
  <cp:revision>2928</cp:revision>
  <cp:lastPrinted>2018-10-10T11:47:20Z</cp:lastPrinted>
  <dcterms:created xsi:type="dcterms:W3CDTF">2016-01-26T13:19:05Z</dcterms:created>
  <dcterms:modified xsi:type="dcterms:W3CDTF">2018-12-24T05:36:43Z</dcterms:modified>
</cp:coreProperties>
</file>