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4204" r:id="rId1"/>
  </p:sldMasterIdLst>
  <p:notesMasterIdLst>
    <p:notesMasterId r:id="rId17"/>
  </p:notesMasterIdLst>
  <p:sldIdLst>
    <p:sldId id="256" r:id="rId2"/>
    <p:sldId id="282" r:id="rId3"/>
    <p:sldId id="257" r:id="rId4"/>
    <p:sldId id="273" r:id="rId5"/>
    <p:sldId id="277" r:id="rId6"/>
    <p:sldId id="278" r:id="rId7"/>
    <p:sldId id="279" r:id="rId8"/>
    <p:sldId id="280" r:id="rId9"/>
    <p:sldId id="281" r:id="rId10"/>
    <p:sldId id="284" r:id="rId11"/>
    <p:sldId id="285" r:id="rId12"/>
    <p:sldId id="287" r:id="rId13"/>
    <p:sldId id="286" r:id="rId14"/>
    <p:sldId id="272" r:id="rId15"/>
    <p:sldId id="271" r:id="rId16"/>
  </p:sldIdLst>
  <p:sldSz cx="9144000" cy="6858000" type="screen4x3"/>
  <p:notesSz cx="7010400" cy="9236075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mv="urn:schemas-microsoft-com:mac:vml" xmlns:p14="http://schemas.microsoft.com/office/powerpoint/2010/main" xmlns="">
        <p14:section name="Default Section" id="{48051953-9E4E-4F94-9DC7-53A7CE07B16F}">
          <p14:sldIdLst>
            <p14:sldId id="256"/>
            <p14:sldId id="282"/>
            <p14:sldId id="257"/>
            <p14:sldId id="273"/>
            <p14:sldId id="277"/>
            <p14:sldId id="278"/>
            <p14:sldId id="279"/>
            <p14:sldId id="280"/>
            <p14:sldId id="281"/>
            <p14:sldId id="284"/>
            <p14:sldId id="285"/>
          </p14:sldIdLst>
        </p14:section>
        <p14:section name="Untitled Section" id="{A0E83E62-4AD2-430F-B68A-D86CF1A3A7EC}">
          <p14:sldIdLst>
            <p14:sldId id="287"/>
            <p14:sldId id="286"/>
            <p14:sldId id="272"/>
            <p14:sldId id="27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>
    <p:present/>
    <p:sldAll/>
    <p:penClr>
      <a:prstClr val="red"/>
    </p:penClr>
    <p:extLst>
      <p:ext uri="{EC167BDD-8182-4AB7-AECC-EB403E3ABB37}">
        <p14:laserClr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mv="urn:schemas-microsoft-com:mac:vml" xmlns:p14="http://schemas.microsoft.com/office/powerpoint/2010/main" xmlns="">
          <a:srgbClr val="FF0000"/>
        </p14:laserClr>
      </p:ext>
      <p:ext uri="{2FDB2607-1784-4EEB-B798-7EB5836EED8A}">
        <p14:showMediaCtrls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mv="urn:schemas-microsoft-com:mac:vml" xmlns:p14="http://schemas.microsoft.com/office/powerpoint/2010/main" xmlns="" val="1"/>
      </p:ext>
    </p:extLst>
  </p:showPr>
  <p:clrMru>
    <a:srgbClr val="00682F"/>
    <a:srgbClr val="FFD051"/>
    <a:srgbClr val="BB4B00"/>
    <a:srgbClr val="F77900"/>
  </p:clrMru>
  <p:extLst>
    <p:ext uri="{E76CE94A-603C-4142-B9EB-6D1370010A27}">
      <p14:discardImageEditData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mv="urn:schemas-microsoft-com:mac:vml" xmlns:p14="http://schemas.microsoft.com/office/powerpoint/2010/main" xmlns="" val="0"/>
    </p:ext>
    <p:ext uri="{D31A062A-798A-4329-ABDD-BBA856620510}">
      <p14:defaultImageDpi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mv="urn:schemas-microsoft-com:mac:vml"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34545" autoAdjust="0"/>
    <p:restoredTop sz="99202" autoAdjust="0"/>
  </p:normalViewPr>
  <p:slideViewPr>
    <p:cSldViewPr snapToGrid="0" snapToObjects="1">
      <p:cViewPr>
        <p:scale>
          <a:sx n="75" d="100"/>
          <a:sy n="75" d="100"/>
        </p:scale>
        <p:origin x="-592" y="-7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32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116" cy="46224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1615" y="0"/>
            <a:ext cx="3037116" cy="46224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B8AAF19-4064-4E30-99BC-9262788B9DD4}" type="datetimeFigureOut">
              <a:rPr lang="en-US"/>
              <a:pPr>
                <a:defRPr/>
              </a:pPr>
              <a:t>6/13/13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874" y="4387653"/>
            <a:ext cx="5608654" cy="41557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352"/>
            <a:ext cx="3037116" cy="4622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1615" y="8772352"/>
            <a:ext cx="3037116" cy="4622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8D0AF1A-F377-4872-A21D-7EFD845319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mv="urn:schemas-microsoft-com:mac:vml" xmlns:p14="http://schemas.microsoft.com/office/powerpoint/2010/main" xmlns="" val="9624746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0" y="3379788"/>
            <a:ext cx="7543800" cy="2603500"/>
            <a:chOff x="-1" y="3379694"/>
            <a:chExt cx="7543801" cy="2604247"/>
          </a:xfrm>
        </p:grpSpPr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-1" y="3379694"/>
              <a:ext cx="7543801" cy="2604247"/>
              <a:chOff x="-1" y="3379694"/>
              <a:chExt cx="7543801" cy="2604247"/>
            </a:xfrm>
          </p:grpSpPr>
          <p:sp>
            <p:nvSpPr>
              <p:cNvPr id="7" name="Snip Single Corner Rectangle 14"/>
              <p:cNvSpPr/>
              <p:nvPr/>
            </p:nvSpPr>
            <p:spPr>
              <a:xfrm flipV="1">
                <a:off x="-1" y="3392398"/>
                <a:ext cx="7543801" cy="2591543"/>
              </a:xfrm>
              <a:prstGeom prst="snip1Rect">
                <a:avLst>
                  <a:gd name="adj" fmla="val 737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635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cxnSp>
            <p:nvCxnSpPr>
              <p:cNvPr id="8" name="Straight Connector 15"/>
              <p:cNvCxnSpPr/>
              <p:nvPr/>
            </p:nvCxnSpPr>
            <p:spPr>
              <a:xfrm>
                <a:off x="-1" y="3379694"/>
                <a:ext cx="7543801" cy="1587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ardrop 12"/>
            <p:cNvSpPr/>
            <p:nvPr/>
          </p:nvSpPr>
          <p:spPr>
            <a:xfrm>
              <a:off x="6818313" y="3621063"/>
              <a:ext cx="393700" cy="395400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3913281"/>
            <a:ext cx="5867400" cy="1470025"/>
          </a:xfrm>
        </p:spPr>
        <p:txBody>
          <a:bodyPr>
            <a:normAutofit/>
          </a:bodyPr>
          <a:lstStyle>
            <a:lvl1pPr algn="r">
              <a:defRPr sz="4600"/>
            </a:lvl1pPr>
          </a:lstStyle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396753"/>
            <a:ext cx="5867400" cy="573741"/>
          </a:xfrm>
        </p:spPr>
        <p:txBody>
          <a:bodyPr>
            <a:normAutofit/>
          </a:bodyPr>
          <a:lstStyle>
            <a:lvl1pPr marL="0" indent="0" algn="r">
              <a:spcBef>
                <a:spcPct val="0"/>
              </a:spcBef>
              <a:buNone/>
              <a:defRPr sz="14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-733424" y="4503737"/>
            <a:ext cx="2057400" cy="365125"/>
          </a:xfrm>
        </p:spPr>
        <p:txBody>
          <a:bodyPr tIns="0" bIns="0" anchor="b" anchorCtr="0"/>
          <a:lstStyle>
            <a:lvl1pPr>
              <a:defRPr sz="1400" b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C1E8ADBE-6C7A-48A5-AB47-9D94D6BCD947}" type="datetimeFigureOut">
              <a:rPr lang="en-US"/>
              <a:pPr>
                <a:defRPr/>
              </a:pPr>
              <a:t>6/13/13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-357187" y="4503737"/>
            <a:ext cx="2057400" cy="365125"/>
          </a:xfrm>
        </p:spPr>
        <p:txBody>
          <a:bodyPr tIns="0" bIns="0" anchor="t" anchorCtr="0"/>
          <a:lstStyle>
            <a:lvl1pPr algn="l">
              <a:defRPr b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228600" y="228600"/>
            <a:ext cx="4251325" cy="6388100"/>
            <a:chOff x="228600" y="228600"/>
            <a:chExt cx="4251960" cy="6387352"/>
          </a:xfrm>
        </p:grpSpPr>
        <p:sp>
          <p:nvSpPr>
            <p:cNvPr id="6" name="Snip Diagonal Corner Rectangle 11"/>
            <p:cNvSpPr/>
            <p:nvPr/>
          </p:nvSpPr>
          <p:spPr>
            <a:xfrm flipV="1">
              <a:off x="228600" y="228600"/>
              <a:ext cx="4251960" cy="6387352"/>
            </a:xfrm>
            <a:prstGeom prst="snip2DiagRect">
              <a:avLst>
                <a:gd name="adj1" fmla="val 0"/>
                <a:gd name="adj2" fmla="val 3794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Teardrop 12"/>
            <p:cNvSpPr>
              <a:spLocks noChangeAspect="1"/>
            </p:cNvSpPr>
            <p:nvPr/>
          </p:nvSpPr>
          <p:spPr>
            <a:xfrm>
              <a:off x="3886746" y="431776"/>
              <a:ext cx="354066" cy="355558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2176272"/>
            <a:ext cx="3657600" cy="1161288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4654475" y="228600"/>
            <a:ext cx="4251960" cy="6391656"/>
          </a:xfrm>
          <a:prstGeom prst="snip2DiagRect">
            <a:avLst>
              <a:gd name="adj1" fmla="val 0"/>
              <a:gd name="adj2" fmla="val 4017"/>
            </a:avLst>
          </a:prstGeom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SzPct val="90000"/>
              <a:buFont typeface="Wingdings 2" pitchFamily="18" charset="2"/>
              <a:buNone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2" y="3342401"/>
            <a:ext cx="3657600" cy="2595282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758825" y="6300788"/>
            <a:ext cx="12985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662F9E-49B0-4BA4-AC44-E371D8BCE36A}" type="datetimeFigureOut">
              <a:rPr lang="en-US"/>
              <a:pPr>
                <a:defRPr/>
              </a:pPr>
              <a:t>6/13/13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57400" y="6300788"/>
            <a:ext cx="23415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01625" y="6300788"/>
            <a:ext cx="447675" cy="365125"/>
          </a:xfrm>
        </p:spPr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8B0C82BB-4198-4FCF-AFC4-4733F05044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Diagonal Corner Rectangle 8"/>
          <p:cNvSpPr/>
          <p:nvPr/>
        </p:nvSpPr>
        <p:spPr>
          <a:xfrm flipV="1">
            <a:off x="228600" y="4648200"/>
            <a:ext cx="8686800" cy="1963738"/>
          </a:xfrm>
          <a:prstGeom prst="snip2DiagRect">
            <a:avLst>
              <a:gd name="adj1" fmla="val 0"/>
              <a:gd name="adj2" fmla="val 9373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48200"/>
            <a:ext cx="8153400" cy="6096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257799"/>
            <a:ext cx="8156448" cy="820272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ct val="0"/>
              </a:spcBef>
              <a:buNone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flipH="1">
            <a:off x="228600" y="228600"/>
            <a:ext cx="8677835" cy="4267200"/>
          </a:xfrm>
          <a:prstGeom prst="snip2DiagRect">
            <a:avLst>
              <a:gd name="adj1" fmla="val 0"/>
              <a:gd name="adj2" fmla="val 4332"/>
            </a:avLst>
          </a:prstGeom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SzPct val="90000"/>
              <a:buFont typeface="Wingdings 2" pitchFamily="18" charset="2"/>
              <a:buNone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Click icon to add picture</a:t>
            </a:r>
            <a:endParaRPr noProof="0"/>
          </a:p>
        </p:txBody>
      </p:sp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23B94-B71D-4134-93E3-284DF46DDC03}" type="datetimeFigureOut">
              <a:rPr lang="en-US"/>
              <a:pPr>
                <a:defRPr/>
              </a:pPr>
              <a:t>6/13/13</a:t>
            </a:fld>
            <a:endParaRPr lang="en-US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FFE40-7D24-4CA5-B78B-AF68D0A5829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823EB-CF60-4F10-9FA5-4543F4CD28F1}" type="datetimeFigureOut">
              <a:rPr lang="en-US"/>
              <a:pPr>
                <a:defRPr/>
              </a:pPr>
              <a:t>6/13/13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A8361-8D2E-4771-AB36-ED372BDBFE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8"/>
          <p:cNvSpPr/>
          <p:nvPr/>
        </p:nvSpPr>
        <p:spPr>
          <a:xfrm flipV="1">
            <a:off x="228600" y="1708150"/>
            <a:ext cx="8686800" cy="4908550"/>
          </a:xfrm>
          <a:prstGeom prst="snip2DiagRect">
            <a:avLst>
              <a:gd name="adj1" fmla="val 0"/>
              <a:gd name="adj2" fmla="val 4003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5" name="Snip Diagonal Corner Rectangle 9"/>
          <p:cNvSpPr/>
          <p:nvPr/>
        </p:nvSpPr>
        <p:spPr>
          <a:xfrm flipV="1">
            <a:off x="228600" y="228600"/>
            <a:ext cx="8686800" cy="1277938"/>
          </a:xfrm>
          <a:prstGeom prst="snip2DiagRect">
            <a:avLst>
              <a:gd name="adj1" fmla="val 0"/>
              <a:gd name="adj2" fmla="val 11674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D5CE8-FDED-4D93-ACD3-4A8040B61258}" type="datetimeFigureOut">
              <a:rPr lang="en-US"/>
              <a:pPr>
                <a:defRPr/>
              </a:pPr>
              <a:t>6/13/13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72B6A-92D6-4636-9D79-2555E88FE1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7"/>
          <p:cNvSpPr/>
          <p:nvPr/>
        </p:nvSpPr>
        <p:spPr>
          <a:xfrm flipV="1">
            <a:off x="228600" y="228600"/>
            <a:ext cx="8686800" cy="6388100"/>
          </a:xfrm>
          <a:prstGeom prst="snip2DiagRect">
            <a:avLst>
              <a:gd name="adj1" fmla="val 0"/>
              <a:gd name="adj2" fmla="val 2529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7600" y="838201"/>
            <a:ext cx="1219200" cy="51054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838201"/>
            <a:ext cx="6307138" cy="51054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621EB-EEDF-4E9A-B091-1367ABD77D31}" type="datetimeFigureOut">
              <a:rPr lang="en-US"/>
              <a:pPr>
                <a:defRPr/>
              </a:pPr>
              <a:t>6/13/13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1BF31-3656-42EC-9E39-F2DC327EAB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8"/>
          <p:cNvSpPr/>
          <p:nvPr/>
        </p:nvSpPr>
        <p:spPr>
          <a:xfrm flipV="1">
            <a:off x="228600" y="1708150"/>
            <a:ext cx="8686800" cy="4908550"/>
          </a:xfrm>
          <a:prstGeom prst="snip2DiagRect">
            <a:avLst>
              <a:gd name="adj1" fmla="val 0"/>
              <a:gd name="adj2" fmla="val 4003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5" name="Snip Diagonal Corner Rectangle 9"/>
          <p:cNvSpPr/>
          <p:nvPr/>
        </p:nvSpPr>
        <p:spPr>
          <a:xfrm flipV="1">
            <a:off x="228600" y="228600"/>
            <a:ext cx="8686800" cy="1277938"/>
          </a:xfrm>
          <a:prstGeom prst="snip2DiagRect">
            <a:avLst>
              <a:gd name="adj1" fmla="val 0"/>
              <a:gd name="adj2" fmla="val 11674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E537C-9D5F-4AA9-AE03-1B13F25BF462}" type="datetimeFigureOut">
              <a:rPr lang="en-US"/>
              <a:pPr>
                <a:defRPr/>
              </a:pPr>
              <a:t>6/13/13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E9FC1-8C4E-4948-B3DE-62A9D35149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0" y="3379788"/>
            <a:ext cx="7543800" cy="2603500"/>
            <a:chOff x="-1" y="3379694"/>
            <a:chExt cx="7543801" cy="2604247"/>
          </a:xfrm>
        </p:grpSpPr>
        <p:grpSp>
          <p:nvGrpSpPr>
            <p:cNvPr id="6" name="Group 11"/>
            <p:cNvGrpSpPr>
              <a:grpSpLocks/>
            </p:cNvGrpSpPr>
            <p:nvPr/>
          </p:nvGrpSpPr>
          <p:grpSpPr bwMode="auto">
            <a:xfrm>
              <a:off x="-1" y="3379694"/>
              <a:ext cx="7543801" cy="2604247"/>
              <a:chOff x="-1" y="3379694"/>
              <a:chExt cx="7543801" cy="2604247"/>
            </a:xfrm>
          </p:grpSpPr>
          <p:sp>
            <p:nvSpPr>
              <p:cNvPr id="8" name="Snip Single Corner Rectangle 16"/>
              <p:cNvSpPr/>
              <p:nvPr/>
            </p:nvSpPr>
            <p:spPr>
              <a:xfrm flipV="1">
                <a:off x="-1" y="3392398"/>
                <a:ext cx="7543801" cy="2591543"/>
              </a:xfrm>
              <a:prstGeom prst="snip1Rect">
                <a:avLst>
                  <a:gd name="adj" fmla="val 737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635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cxnSp>
            <p:nvCxnSpPr>
              <p:cNvPr id="9" name="Straight Connector 17"/>
              <p:cNvCxnSpPr/>
              <p:nvPr/>
            </p:nvCxnSpPr>
            <p:spPr>
              <a:xfrm>
                <a:off x="-1" y="3379694"/>
                <a:ext cx="7543801" cy="1587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Teardrop 15"/>
            <p:cNvSpPr/>
            <p:nvPr/>
          </p:nvSpPr>
          <p:spPr>
            <a:xfrm>
              <a:off x="6818313" y="3621063"/>
              <a:ext cx="393700" cy="395400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3913281"/>
            <a:ext cx="5867400" cy="1470025"/>
          </a:xfrm>
        </p:spPr>
        <p:txBody>
          <a:bodyPr>
            <a:normAutofit/>
          </a:bodyPr>
          <a:lstStyle>
            <a:lvl1pPr algn="r">
              <a:defRPr sz="4600"/>
            </a:lvl1pPr>
          </a:lstStyle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396753"/>
            <a:ext cx="5867400" cy="573741"/>
          </a:xfrm>
        </p:spPr>
        <p:txBody>
          <a:bodyPr>
            <a:normAutofit/>
          </a:bodyPr>
          <a:lstStyle>
            <a:lvl1pPr marL="0" indent="0" algn="r">
              <a:spcBef>
                <a:spcPct val="0"/>
              </a:spcBef>
              <a:buNone/>
              <a:defRPr sz="14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0" y="676835"/>
            <a:ext cx="7543800" cy="2587752"/>
          </a:xfrm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ru-RU" noProof="0" smtClean="0"/>
              <a:t>Click icon to add picture</a:t>
            </a:r>
            <a:endParaRPr noProof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3"/>
          </p:nvPr>
        </p:nvSpPr>
        <p:spPr>
          <a:xfrm rot="16200000">
            <a:off x="-733424" y="4503737"/>
            <a:ext cx="2057400" cy="365125"/>
          </a:xfrm>
        </p:spPr>
        <p:txBody>
          <a:bodyPr tIns="0" bIns="0" anchor="b" anchorCtr="0"/>
          <a:lstStyle>
            <a:lvl1pPr>
              <a:defRPr sz="1400" b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D8529E97-31E0-4386-A114-5FF8A0DF0E69}" type="datetimeFigureOut">
              <a:rPr lang="en-US"/>
              <a:pPr>
                <a:defRPr/>
              </a:pPr>
              <a:t>6/13/13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4"/>
          </p:nvPr>
        </p:nvSpPr>
        <p:spPr>
          <a:xfrm rot="16200000">
            <a:off x="-357187" y="4503737"/>
            <a:ext cx="2057400" cy="365125"/>
          </a:xfrm>
        </p:spPr>
        <p:txBody>
          <a:bodyPr tIns="0" bIns="0" anchor="t" anchorCtr="0"/>
          <a:lstStyle>
            <a:lvl1pPr algn="l">
              <a:defRPr b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 flipH="1">
            <a:off x="1600200" y="2127250"/>
            <a:ext cx="7543800" cy="2603500"/>
            <a:chOff x="-1" y="3379694"/>
            <a:chExt cx="7543801" cy="2604247"/>
          </a:xfrm>
        </p:grpSpPr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-1" y="3379694"/>
              <a:ext cx="7543801" cy="2604247"/>
              <a:chOff x="-1" y="3379694"/>
              <a:chExt cx="7543801" cy="2604247"/>
            </a:xfrm>
          </p:grpSpPr>
          <p:sp>
            <p:nvSpPr>
              <p:cNvPr id="7" name="Snip Single Corner Rectangle 9"/>
              <p:cNvSpPr/>
              <p:nvPr/>
            </p:nvSpPr>
            <p:spPr>
              <a:xfrm flipV="1">
                <a:off x="-1" y="3392398"/>
                <a:ext cx="7543801" cy="2591543"/>
              </a:xfrm>
              <a:prstGeom prst="snip1Rect">
                <a:avLst>
                  <a:gd name="adj" fmla="val 737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635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cxnSp>
            <p:nvCxnSpPr>
              <p:cNvPr id="8" name="Straight Connector 10"/>
              <p:cNvCxnSpPr/>
              <p:nvPr/>
            </p:nvCxnSpPr>
            <p:spPr>
              <a:xfrm>
                <a:off x="-1" y="3379694"/>
                <a:ext cx="7543801" cy="1588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ardrop 8"/>
            <p:cNvSpPr/>
            <p:nvPr/>
          </p:nvSpPr>
          <p:spPr>
            <a:xfrm flipH="1">
              <a:off x="228599" y="3621063"/>
              <a:ext cx="393700" cy="395401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6105" y="2653553"/>
            <a:ext cx="5870448" cy="1472184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6105" y="4134881"/>
            <a:ext cx="5870448" cy="576072"/>
          </a:xfr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SzPct val="90000"/>
              <a:buFont typeface="Wingdings 2" pitchFamily="18" charset="2"/>
              <a:buNone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0"/>
          </p:nvPr>
        </p:nvSpPr>
        <p:spPr>
          <a:xfrm rot="16200000">
            <a:off x="8034338" y="3475037"/>
            <a:ext cx="1828800" cy="365125"/>
          </a:xfrm>
        </p:spPr>
        <p:txBody>
          <a:bodyPr wrap="square" tIns="0" bIns="0" numCol="1" anchor="t" anchorCtr="0" compatLnSpc="1">
            <a:prstTxWarp prst="textNoShape">
              <a:avLst/>
            </a:prstTxWarp>
          </a:bodyPr>
          <a:lstStyle>
            <a:lvl1pPr algn="l"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BFBFBF"/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1"/>
          </p:nvPr>
        </p:nvSpPr>
        <p:spPr>
          <a:xfrm rot="16200000">
            <a:off x="7658101" y="3475037"/>
            <a:ext cx="1828800" cy="365125"/>
          </a:xfrm>
        </p:spPr>
        <p:txBody>
          <a:bodyPr wrap="square" tIns="0" bIns="0" numCol="1" anchor="b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z="1400">
                <a:solidFill>
                  <a:srgbClr val="7F7F7F"/>
                </a:solidFill>
              </a:defRPr>
            </a:lvl1pPr>
          </a:lstStyle>
          <a:p>
            <a:fld id="{AAAB8D33-E5FF-4722-9093-A386F07997C7}" type="datetimeFigureOut">
              <a:rPr lang="en-US"/>
              <a:pPr/>
              <a:t>6/13/13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Diagonal Corner Rectangle 10"/>
          <p:cNvSpPr/>
          <p:nvPr/>
        </p:nvSpPr>
        <p:spPr>
          <a:xfrm flipV="1">
            <a:off x="228600" y="1708150"/>
            <a:ext cx="8686800" cy="4908550"/>
          </a:xfrm>
          <a:prstGeom prst="snip2DiagRect">
            <a:avLst>
              <a:gd name="adj1" fmla="val 0"/>
              <a:gd name="adj2" fmla="val 4003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Snip Diagonal Corner Rectangle 11"/>
          <p:cNvSpPr/>
          <p:nvPr/>
        </p:nvSpPr>
        <p:spPr>
          <a:xfrm flipV="1">
            <a:off x="228600" y="228600"/>
            <a:ext cx="8686800" cy="1277938"/>
          </a:xfrm>
          <a:prstGeom prst="snip2DiagRect">
            <a:avLst>
              <a:gd name="adj1" fmla="val 0"/>
              <a:gd name="adj2" fmla="val 11674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95833"/>
            <a:ext cx="7583488" cy="1143000"/>
          </a:xfrm>
        </p:spPr>
        <p:txBody>
          <a:bodyPr/>
          <a:lstStyle/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1" y="1981201"/>
            <a:ext cx="3657600" cy="3975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5351" y="1981201"/>
            <a:ext cx="3657600" cy="3975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44CFF-7E46-469A-A354-282AAC22C477}" type="datetimeFigureOut">
              <a:rPr lang="en-US"/>
              <a:pPr>
                <a:defRPr/>
              </a:pPr>
              <a:t>6/13/13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BA513-0E17-4071-82EB-7960E12706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nip Diagonal Corner Rectangle 11"/>
          <p:cNvSpPr/>
          <p:nvPr/>
        </p:nvSpPr>
        <p:spPr>
          <a:xfrm flipV="1">
            <a:off x="228600" y="1708150"/>
            <a:ext cx="8686800" cy="4908550"/>
          </a:xfrm>
          <a:prstGeom prst="snip2DiagRect">
            <a:avLst>
              <a:gd name="adj1" fmla="val 0"/>
              <a:gd name="adj2" fmla="val 4003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" name="Snip Diagonal Corner Rectangle 12"/>
          <p:cNvSpPr/>
          <p:nvPr/>
        </p:nvSpPr>
        <p:spPr>
          <a:xfrm flipV="1">
            <a:off x="228600" y="228600"/>
            <a:ext cx="8686800" cy="1277938"/>
          </a:xfrm>
          <a:prstGeom prst="snip2DiagRect">
            <a:avLst>
              <a:gd name="adj1" fmla="val 0"/>
              <a:gd name="adj2" fmla="val 11674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95833"/>
            <a:ext cx="758348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52426"/>
            <a:ext cx="3657600" cy="868362"/>
          </a:xfrm>
        </p:spPr>
        <p:txBody>
          <a:bodyPr anchor="ctr">
            <a:noAutofit/>
          </a:bodyPr>
          <a:lstStyle>
            <a:lvl1pPr marL="0" indent="0" algn="ctr">
              <a:spcBef>
                <a:spcPct val="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743200"/>
            <a:ext cx="3657600" cy="32131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1" y="1852426"/>
            <a:ext cx="3657600" cy="868362"/>
          </a:xfrm>
        </p:spPr>
        <p:txBody>
          <a:bodyPr anchor="ctr">
            <a:noAutofit/>
          </a:bodyPr>
          <a:lstStyle>
            <a:lvl1pPr marL="0" indent="0" algn="ctr">
              <a:spcBef>
                <a:spcPct val="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1" y="2743200"/>
            <a:ext cx="3657600" cy="32131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473A0-2819-41AC-8B1F-9A80EA6519E1}" type="datetimeFigureOut">
              <a:rPr lang="en-US"/>
              <a:pPr>
                <a:defRPr/>
              </a:pPr>
              <a:t>6/13/13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936E8-8852-4AD8-A0D4-6C14A242D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nip Diagonal Corner Rectangle 8"/>
          <p:cNvSpPr/>
          <p:nvPr/>
        </p:nvSpPr>
        <p:spPr>
          <a:xfrm flipV="1">
            <a:off x="228600" y="1708150"/>
            <a:ext cx="8686800" cy="4908550"/>
          </a:xfrm>
          <a:prstGeom prst="snip2DiagRect">
            <a:avLst>
              <a:gd name="adj1" fmla="val 0"/>
              <a:gd name="adj2" fmla="val 4003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4" name="Snip Diagonal Corner Rectangle 9"/>
          <p:cNvSpPr/>
          <p:nvPr/>
        </p:nvSpPr>
        <p:spPr>
          <a:xfrm flipV="1">
            <a:off x="228600" y="228600"/>
            <a:ext cx="8686800" cy="1277938"/>
          </a:xfrm>
          <a:prstGeom prst="snip2DiagRect">
            <a:avLst>
              <a:gd name="adj1" fmla="val 0"/>
              <a:gd name="adj2" fmla="val 11674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5C702-6C1B-406D-9FFE-8227B8DE4A6B}" type="datetimeFigureOut">
              <a:rPr lang="en-US"/>
              <a:pPr>
                <a:defRPr/>
              </a:pPr>
              <a:t>6/13/13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B0331-6A93-4B58-8B95-F4297C5C7E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Diagonal Corner Rectangle 5"/>
          <p:cNvSpPr/>
          <p:nvPr/>
        </p:nvSpPr>
        <p:spPr>
          <a:xfrm flipV="1">
            <a:off x="228600" y="228600"/>
            <a:ext cx="8686800" cy="6388100"/>
          </a:xfrm>
          <a:prstGeom prst="snip2DiagRect">
            <a:avLst>
              <a:gd name="adj1" fmla="val 0"/>
              <a:gd name="adj2" fmla="val 2529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C7214-34AD-48DD-9007-AD46ADBFD4E1}" type="datetimeFigureOut">
              <a:rPr lang="en-US"/>
              <a:pPr>
                <a:defRPr/>
              </a:pPr>
              <a:t>6/13/13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72CAE-9B5D-4047-BB28-6A0B9EC6DB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228600" y="228600"/>
            <a:ext cx="4251325" cy="6388100"/>
            <a:chOff x="228600" y="228600"/>
            <a:chExt cx="4251960" cy="6387352"/>
          </a:xfrm>
        </p:grpSpPr>
        <p:sp>
          <p:nvSpPr>
            <p:cNvPr id="6" name="Snip Diagonal Corner Rectangle 12"/>
            <p:cNvSpPr/>
            <p:nvPr/>
          </p:nvSpPr>
          <p:spPr>
            <a:xfrm flipV="1">
              <a:off x="228600" y="228600"/>
              <a:ext cx="4251960" cy="6387352"/>
            </a:xfrm>
            <a:prstGeom prst="snip2DiagRect">
              <a:avLst>
                <a:gd name="adj1" fmla="val 0"/>
                <a:gd name="adj2" fmla="val 3794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Teardrop 13"/>
            <p:cNvSpPr>
              <a:spLocks noChangeAspect="1"/>
            </p:cNvSpPr>
            <p:nvPr/>
          </p:nvSpPr>
          <p:spPr>
            <a:xfrm>
              <a:off x="3886746" y="431776"/>
              <a:ext cx="354066" cy="355558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8" name="Snip Diagonal Corner Rectangle 14"/>
          <p:cNvSpPr/>
          <p:nvPr/>
        </p:nvSpPr>
        <p:spPr>
          <a:xfrm flipV="1">
            <a:off x="4648200" y="228600"/>
            <a:ext cx="4251325" cy="6388100"/>
          </a:xfrm>
          <a:prstGeom prst="snip2DiagRect">
            <a:avLst>
              <a:gd name="adj1" fmla="val 0"/>
              <a:gd name="adj2" fmla="val 3794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780" y="2177303"/>
            <a:ext cx="3657600" cy="1162050"/>
          </a:xfrm>
        </p:spPr>
        <p:txBody>
          <a:bodyPr>
            <a:normAutofit/>
          </a:bodyPr>
          <a:lstStyle>
            <a:lvl1pPr algn="l">
              <a:defRPr sz="3000" b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5380" y="609600"/>
            <a:ext cx="3657600" cy="53340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5780" y="3352799"/>
            <a:ext cx="3657600" cy="2590801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>
          <a:xfrm>
            <a:off x="762000" y="6297613"/>
            <a:ext cx="1295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73C82-7765-409E-9EB5-39ED55662A5D}" type="datetimeFigureOut">
              <a:rPr lang="en-US"/>
              <a:pPr>
                <a:defRPr/>
              </a:pPr>
              <a:t>6/13/13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57400" y="6297613"/>
            <a:ext cx="23399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04800" y="6297613"/>
            <a:ext cx="444500" cy="365125"/>
          </a:xfrm>
        </p:spPr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DB2F6DC4-ABD8-491E-89C6-B7A94CEE2C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779463" y="295275"/>
            <a:ext cx="75834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9463" y="1949450"/>
            <a:ext cx="7583487" cy="400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2436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ACF284A-FCFB-4C96-92F8-7311D14D5121}" type="datetimeFigureOut">
              <a:rPr lang="en-US"/>
              <a:pPr>
                <a:defRPr/>
              </a:pPr>
              <a:t>6/13/13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67400" y="62484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24840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57ED292-C967-4CAA-8D25-B0DDB773D5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19" r:id="rId1"/>
    <p:sldLayoutId id="2147484220" r:id="rId2"/>
    <p:sldLayoutId id="2147484221" r:id="rId3"/>
    <p:sldLayoutId id="2147484222" r:id="rId4"/>
    <p:sldLayoutId id="2147484223" r:id="rId5"/>
    <p:sldLayoutId id="2147484224" r:id="rId6"/>
    <p:sldLayoutId id="2147484225" r:id="rId7"/>
    <p:sldLayoutId id="2147484226" r:id="rId8"/>
    <p:sldLayoutId id="2147484227" r:id="rId9"/>
    <p:sldLayoutId id="2147484228" r:id="rId10"/>
    <p:sldLayoutId id="2147484229" r:id="rId11"/>
    <p:sldLayoutId id="2147484218" r:id="rId12"/>
    <p:sldLayoutId id="2147484230" r:id="rId13"/>
    <p:sldLayoutId id="2147484231" r:id="rId14"/>
  </p:sldLayoutIdLst>
  <p:transition>
    <p:circle/>
  </p:transition>
  <p:txStyles>
    <p:titleStyle>
      <a:lvl1pPr algn="l" rtl="0" fontAlgn="base">
        <a:spcBef>
          <a:spcPct val="0"/>
        </a:spcBef>
        <a:spcAft>
          <a:spcPct val="0"/>
        </a:spcAft>
        <a:defRPr sz="3800" kern="1200">
          <a:solidFill>
            <a:srgbClr val="17457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rgbClr val="174576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rgbClr val="174576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rgbClr val="174576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rgbClr val="174576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rgbClr val="174576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rgbClr val="174576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rgbClr val="174576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rgbClr val="174576"/>
          </a:solidFill>
          <a:latin typeface="Corbel" pitchFamily="34" charset="0"/>
        </a:defRPr>
      </a:lvl9pPr>
    </p:titleStyle>
    <p:bodyStyle>
      <a:lvl1pPr marL="342900" indent="-342900" algn="l" rtl="0" fontAlgn="base">
        <a:spcBef>
          <a:spcPts val="2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"/>
        <a:defRPr sz="2200" kern="1200">
          <a:solidFill>
            <a:srgbClr val="174576"/>
          </a:solidFill>
          <a:latin typeface="+mn-lt"/>
          <a:ea typeface="+mn-ea"/>
          <a:cs typeface="+mn-cs"/>
        </a:defRPr>
      </a:lvl1pPr>
      <a:lvl2pPr marL="685800" indent="-336550" algn="l" rtl="0" fontAlgn="base">
        <a:spcBef>
          <a:spcPts val="6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"/>
        <a:defRPr sz="2000" kern="1200">
          <a:solidFill>
            <a:srgbClr val="174576"/>
          </a:solidFill>
          <a:latin typeface="+mn-lt"/>
          <a:ea typeface="+mn-ea"/>
          <a:cs typeface="+mn-cs"/>
        </a:defRPr>
      </a:lvl2pPr>
      <a:lvl3pPr marL="1035050" indent="-349250" algn="l" rtl="0" fontAlgn="base">
        <a:spcBef>
          <a:spcPts val="6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"/>
        <a:defRPr kern="1200">
          <a:solidFill>
            <a:srgbClr val="174576"/>
          </a:solidFill>
          <a:latin typeface="+mn-lt"/>
          <a:ea typeface="+mn-ea"/>
          <a:cs typeface="+mn-cs"/>
        </a:defRPr>
      </a:lvl3pPr>
      <a:lvl4pPr marL="1371600" indent="-336550" algn="l" rtl="0" fontAlgn="base">
        <a:spcBef>
          <a:spcPts val="6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"/>
        <a:defRPr kern="1200">
          <a:solidFill>
            <a:srgbClr val="174576"/>
          </a:solidFill>
          <a:latin typeface="+mn-lt"/>
          <a:ea typeface="+mn-ea"/>
          <a:cs typeface="+mn-cs"/>
        </a:defRPr>
      </a:lvl4pPr>
      <a:lvl5pPr marL="1720850" indent="-349250" algn="l" rtl="0" fontAlgn="base">
        <a:spcBef>
          <a:spcPts val="6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"/>
        <a:defRPr kern="1200">
          <a:solidFill>
            <a:srgbClr val="17457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eg"/><Relationship Id="rId3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700" y="3913188"/>
            <a:ext cx="5867400" cy="760412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Arial"/>
                <a:cs typeface="Arial"/>
              </a:rPr>
              <a:t>DJK.MYBRARY.RU</a:t>
            </a:r>
            <a:endParaRPr lang="en-US" dirty="0">
              <a:solidFill>
                <a:schemeClr val="tx1">
                  <a:lumMod val="90000"/>
                  <a:lumOff val="1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7410" name="Subtitle 2"/>
          <p:cNvSpPr>
            <a:spLocks noGrp="1"/>
          </p:cNvSpPr>
          <p:nvPr>
            <p:ph type="subTitle" idx="1"/>
          </p:nvPr>
        </p:nvSpPr>
        <p:spPr>
          <a:xfrm>
            <a:off x="266700" y="4673600"/>
            <a:ext cx="4982633" cy="954088"/>
          </a:xfrm>
        </p:spPr>
        <p:txBody>
          <a:bodyPr/>
          <a:lstStyle/>
          <a:p>
            <a:pPr algn="l"/>
            <a:r>
              <a:rPr lang="ru-RU" sz="1800" b="1" dirty="0" smtClean="0">
                <a:solidFill>
                  <a:srgbClr val="BB4B00"/>
                </a:solidFill>
                <a:latin typeface="Arial" charset="0"/>
                <a:cs typeface="Arial" charset="0"/>
              </a:rPr>
              <a:t>Электронно-образовательный ресурс «</a:t>
            </a:r>
            <a:r>
              <a:rPr lang="ru-RU" sz="1800" b="1" smtClean="0">
                <a:solidFill>
                  <a:srgbClr val="BB4B00"/>
                </a:solidFill>
                <a:latin typeface="Arial" charset="0"/>
                <a:cs typeface="Arial" charset="0"/>
              </a:rPr>
              <a:t>Живая Книга»</a:t>
            </a:r>
            <a:endParaRPr lang="en-US" b="1" dirty="0" smtClean="0">
              <a:solidFill>
                <a:srgbClr val="BB4B00"/>
              </a:solidFill>
              <a:latin typeface="Arial" charset="0"/>
              <a:cs typeface="Arial" charset="0"/>
            </a:endParaRPr>
          </a:p>
        </p:txBody>
      </p:sp>
      <p:pic>
        <p:nvPicPr>
          <p:cNvPr id="17411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34100" y="4826000"/>
            <a:ext cx="128905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6463" y="1817688"/>
            <a:ext cx="7348537" cy="467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75500" y="295275"/>
            <a:ext cx="15367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15963" y="800100"/>
            <a:ext cx="6332537" cy="6381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5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ru-RU" dirty="0"/>
              <a:t>Сайт </a:t>
            </a:r>
            <a:r>
              <a:rPr lang="en-US" dirty="0"/>
              <a:t>djk.mybrary.ru</a:t>
            </a:r>
            <a:endParaRPr lang="ru-RU" dirty="0" smtClean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Сайт </a:t>
            </a:r>
            <a:r>
              <a:rPr lang="en-US" dirty="0" smtClean="0"/>
              <a:t>djk.mybrary.ru</a:t>
            </a:r>
            <a:endParaRPr lang="ru-RU" dirty="0" smtClean="0"/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779463" y="1809750"/>
            <a:ext cx="7583487" cy="473075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b="1" i="1" dirty="0" smtClean="0"/>
              <a:t>Сервисы:</a:t>
            </a:r>
          </a:p>
          <a:p>
            <a:pPr lvl="1">
              <a:buFont typeface="Wingdings" pitchFamily="2" charset="2"/>
              <a:buChar char="q"/>
            </a:pPr>
            <a:r>
              <a:rPr lang="ru-RU" dirty="0" smtClean="0"/>
              <a:t>Создание ЖК</a:t>
            </a:r>
            <a:r>
              <a:rPr lang="en-US" dirty="0" smtClean="0"/>
              <a:t>;</a:t>
            </a:r>
            <a:endParaRPr lang="ru-RU" dirty="0" smtClean="0"/>
          </a:p>
          <a:p>
            <a:pPr lvl="1">
              <a:buFont typeface="Wingdings" pitchFamily="2" charset="2"/>
              <a:buChar char="q"/>
            </a:pPr>
            <a:r>
              <a:rPr lang="ru-RU" dirty="0" smtClean="0"/>
              <a:t>Отображение списка </a:t>
            </a:r>
            <a:r>
              <a:rPr lang="ru-RU" dirty="0"/>
              <a:t>В</a:t>
            </a:r>
            <a:r>
              <a:rPr lang="ru-RU" dirty="0" smtClean="0"/>
              <a:t>аших </a:t>
            </a:r>
            <a:r>
              <a:rPr lang="ru-RU" dirty="0"/>
              <a:t>ЖК</a:t>
            </a:r>
            <a:r>
              <a:rPr lang="en-US" dirty="0"/>
              <a:t>;</a:t>
            </a:r>
            <a:endParaRPr lang="ru-RU" dirty="0"/>
          </a:p>
          <a:p>
            <a:pPr lvl="1">
              <a:buFont typeface="Wingdings" pitchFamily="2" charset="2"/>
              <a:buChar char="q"/>
            </a:pPr>
            <a:r>
              <a:rPr lang="ru-RU" dirty="0" smtClean="0"/>
              <a:t>Добавление группы аккаунтов</a:t>
            </a:r>
            <a:r>
              <a:rPr lang="en-US" dirty="0" smtClean="0"/>
              <a:t>;</a:t>
            </a:r>
            <a:endParaRPr lang="ru-RU" dirty="0" smtClean="0"/>
          </a:p>
          <a:p>
            <a:pPr lvl="1">
              <a:buFont typeface="Wingdings" pitchFamily="2" charset="2"/>
              <a:buChar char="q"/>
            </a:pPr>
            <a:r>
              <a:rPr lang="ru-RU" dirty="0" smtClean="0"/>
              <a:t>Активация лицензий на использование ЖК</a:t>
            </a:r>
            <a:r>
              <a:rPr lang="en-US" dirty="0" smtClean="0"/>
              <a:t>;</a:t>
            </a:r>
            <a:endParaRPr lang="ru-RU" dirty="0" smtClean="0"/>
          </a:p>
          <a:p>
            <a:pPr lvl="1">
              <a:buFont typeface="Wingdings" pitchFamily="2" charset="2"/>
              <a:buChar char="q"/>
            </a:pPr>
            <a:r>
              <a:rPr lang="ru-RU" dirty="0" smtClean="0"/>
              <a:t>Доступ</a:t>
            </a:r>
            <a:r>
              <a:rPr lang="en-US" dirty="0" smtClean="0"/>
              <a:t>/</a:t>
            </a:r>
            <a:r>
              <a:rPr lang="ru-RU" dirty="0" err="1"/>
              <a:t>демо</a:t>
            </a:r>
            <a:r>
              <a:rPr lang="ru-RU" dirty="0"/>
              <a:t>-доступ </a:t>
            </a:r>
            <a:r>
              <a:rPr lang="ru-RU" dirty="0" smtClean="0"/>
              <a:t>к библиотеке ЖК (базе готовых пособий)</a:t>
            </a:r>
            <a:r>
              <a:rPr lang="en-US" dirty="0" smtClean="0"/>
              <a:t>;</a:t>
            </a:r>
            <a:endParaRPr lang="ru-RU" dirty="0" smtClean="0"/>
          </a:p>
          <a:p>
            <a:pPr lvl="1">
              <a:buFont typeface="Wingdings" pitchFamily="2" charset="2"/>
              <a:buChar char="q"/>
            </a:pPr>
            <a:r>
              <a:rPr lang="ru-RU" dirty="0" smtClean="0"/>
              <a:t>Функция скачивания:</a:t>
            </a:r>
          </a:p>
          <a:p>
            <a:pPr lvl="2">
              <a:buFont typeface="Wingdings" pitchFamily="2" charset="2"/>
              <a:buChar char="Ø"/>
            </a:pPr>
            <a:r>
              <a:rPr lang="ru-RU" i="1" dirty="0" smtClean="0"/>
              <a:t>Конфигуратора ЖК</a:t>
            </a:r>
          </a:p>
          <a:p>
            <a:pPr lvl="2">
              <a:buFont typeface="Wingdings" pitchFamily="2" charset="2"/>
              <a:buChar char="Ø"/>
            </a:pPr>
            <a:r>
              <a:rPr lang="ru-RU" i="1" dirty="0" smtClean="0"/>
              <a:t>Оболочки ЖК</a:t>
            </a:r>
            <a:r>
              <a:rPr lang="en-US" i="1" dirty="0" smtClean="0"/>
              <a:t>;</a:t>
            </a:r>
            <a:endParaRPr lang="ru-RU" i="1" dirty="0" smtClean="0"/>
          </a:p>
          <a:p>
            <a:pPr lvl="1">
              <a:buFont typeface="Wingdings" pitchFamily="2" charset="2"/>
              <a:buChar char="q"/>
            </a:pPr>
            <a:r>
              <a:rPr lang="ru-RU" i="1" dirty="0" smtClean="0"/>
              <a:t>Сброс </a:t>
            </a:r>
            <a:r>
              <a:rPr lang="ru-RU" i="1" dirty="0" err="1" smtClean="0"/>
              <a:t>онлайна</a:t>
            </a:r>
            <a:r>
              <a:rPr lang="ru-RU" i="1" dirty="0" smtClean="0"/>
              <a:t>(</a:t>
            </a:r>
            <a:r>
              <a:rPr lang="ru-RU" i="1" dirty="0" err="1" smtClean="0"/>
              <a:t>сброс</a:t>
            </a:r>
            <a:r>
              <a:rPr lang="ru-RU" i="1" dirty="0" smtClean="0"/>
              <a:t> присутствия в программе, в случае неординарного выхода из неё)</a:t>
            </a:r>
          </a:p>
        </p:txBody>
      </p:sp>
      <p:pic>
        <p:nvPicPr>
          <p:cNvPr id="22531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75500" y="295275"/>
            <a:ext cx="15367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Опыт внедрения </a:t>
            </a:r>
            <a:r>
              <a:rPr lang="ru-RU" dirty="0" smtClean="0"/>
              <a:t>ЖК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342900" lvl="3" indent="-342900">
              <a:spcBef>
                <a:spcPts val="2000"/>
              </a:spcBef>
            </a:pPr>
            <a:r>
              <a:rPr lang="ru-RU" dirty="0" smtClean="0"/>
              <a:t>было проведено несколько презентаций и мастер-классов, во время которых участники имели возможность создать собственные ЖК и убедиться в простоте использования программы</a:t>
            </a:r>
            <a:r>
              <a:rPr lang="en-US" dirty="0" smtClean="0"/>
              <a:t>;</a:t>
            </a:r>
          </a:p>
          <a:p>
            <a:pPr marL="342900" lvl="3" indent="-342900">
              <a:spcBef>
                <a:spcPts val="2000"/>
              </a:spcBef>
            </a:pPr>
            <a:r>
              <a:rPr lang="ru-RU" dirty="0" smtClean="0"/>
              <a:t>получены многочисленные положительные </a:t>
            </a:r>
            <a:r>
              <a:rPr lang="ru-RU" dirty="0"/>
              <a:t>отзывы </a:t>
            </a:r>
            <a:r>
              <a:rPr lang="ru-RU" dirty="0" smtClean="0"/>
              <a:t>после использования программы учащихся и преподавателей.</a:t>
            </a:r>
            <a:endParaRPr lang="ru-RU" dirty="0"/>
          </a:p>
        </p:txBody>
      </p:sp>
      <p:pic>
        <p:nvPicPr>
          <p:cNvPr id="5" name="Picture 2" descr="F:\Работа\КАИТ № 20\DSCN87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05350" y="1981201"/>
            <a:ext cx="3657600" cy="3975100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75500" y="295275"/>
            <a:ext cx="15367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mv="urn:schemas-microsoft-com:mac:vml" xmlns:p14="http://schemas.microsoft.com/office/powerpoint/2010/main" xmlns="" val="351517098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4071" y="1854832"/>
            <a:ext cx="6978129" cy="4714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ЖК с мастер-класса</a:t>
            </a:r>
            <a:endParaRPr lang="ru-R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75500" y="295275"/>
            <a:ext cx="15367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526" y="1854832"/>
            <a:ext cx="3655774" cy="4714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Планы по развитию</a:t>
            </a:r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>
          <a:xfrm>
            <a:off x="779463" y="1733550"/>
            <a:ext cx="7583487" cy="481965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Адаптивность книг, система которая будет подстраивать «Живую Книгу» под конкретную психологическую конституцию учащегося;</a:t>
            </a:r>
            <a:endParaRPr lang="ru-RU" dirty="0" smtClean="0">
              <a:latin typeface="Arial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Мультиплатформенность;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Разнообразие контроля усвоения– от увеличения видов тестов и упражнений до систем проверки правильности написания программ и других систем;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Расширение библиотеки книгза счет авторов, желающих сделать свои книги достоянием общественности и на этом заработать;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другие нововведения.</a:t>
            </a:r>
          </a:p>
        </p:txBody>
      </p:sp>
      <p:pic>
        <p:nvPicPr>
          <p:cNvPr id="27651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75500" y="295275"/>
            <a:ext cx="15367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mtClean="0"/>
              <a:t>Контакты </a:t>
            </a:r>
            <a:r>
              <a:rPr lang="en-US" sz="3600" b="1" smtClean="0"/>
              <a:t>MYBRARY</a:t>
            </a:r>
            <a:endParaRPr lang="en-US" sz="3600" smtClean="0"/>
          </a:p>
        </p:txBody>
      </p:sp>
      <p:sp>
        <p:nvSpPr>
          <p:cNvPr id="29698" name="Content Placeholder 2"/>
          <p:cNvSpPr>
            <a:spLocks noGrp="1"/>
          </p:cNvSpPr>
          <p:nvPr>
            <p:ph idx="1"/>
          </p:nvPr>
        </p:nvSpPr>
        <p:spPr>
          <a:xfrm>
            <a:off x="779463" y="1949450"/>
            <a:ext cx="7583487" cy="4222750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dirty="0" smtClean="0"/>
              <a:t>Мы будем рады ответить на любые </a:t>
            </a:r>
            <a:r>
              <a:rPr lang="ru-RU" smtClean="0"/>
              <a:t>Ваши </a:t>
            </a:r>
            <a:r>
              <a:rPr lang="ru-RU" smtClean="0"/>
              <a:t>вопросы!</a:t>
            </a:r>
            <a:endParaRPr lang="ru-RU" dirty="0" smtClean="0"/>
          </a:p>
          <a:p>
            <a:pPr algn="ctr">
              <a:buFont typeface="Wingdings 2" pitchFamily="18" charset="2"/>
              <a:buNone/>
            </a:pPr>
            <a:endParaRPr lang="ru-RU" dirty="0" smtClean="0"/>
          </a:p>
          <a:p>
            <a:pPr algn="ctr">
              <a:buFont typeface="Wingdings 2" pitchFamily="18" charset="2"/>
              <a:buNone/>
            </a:pPr>
            <a:endParaRPr lang="ru-RU" dirty="0" smtClean="0"/>
          </a:p>
          <a:p>
            <a:pPr algn="ctr">
              <a:buFont typeface="Wingdings 2" pitchFamily="18" charset="2"/>
              <a:buNone/>
            </a:pPr>
            <a:r>
              <a:rPr lang="ru-RU" dirty="0" smtClean="0"/>
              <a:t>Контактная информация: </a:t>
            </a:r>
            <a:endParaRPr lang="en-US" dirty="0" smtClean="0"/>
          </a:p>
          <a:p>
            <a:pPr algn="ctr">
              <a:spcBef>
                <a:spcPct val="0"/>
              </a:spcBef>
              <a:buFont typeface="Wingdings 2" pitchFamily="18" charset="2"/>
              <a:buNone/>
            </a:pPr>
            <a:endParaRPr lang="en-US" dirty="0" smtClean="0"/>
          </a:p>
          <a:p>
            <a:pPr algn="ctr">
              <a:spcBef>
                <a:spcPct val="0"/>
              </a:spcBef>
              <a:buFont typeface="Wingdings 2" pitchFamily="18" charset="2"/>
              <a:buNone/>
            </a:pPr>
            <a:r>
              <a:rPr lang="ru-RU" dirty="0" smtClean="0"/>
              <a:t>8 (499) 391 12 62</a:t>
            </a:r>
          </a:p>
          <a:p>
            <a:pPr algn="ctr">
              <a:spcBef>
                <a:spcPct val="0"/>
              </a:spcBef>
              <a:buFont typeface="Wingdings 2" pitchFamily="18" charset="2"/>
              <a:buNone/>
            </a:pPr>
            <a:r>
              <a:rPr lang="en-US" dirty="0" smtClean="0"/>
              <a:t>info</a:t>
            </a:r>
            <a:r>
              <a:rPr lang="ru-RU" dirty="0" smtClean="0"/>
              <a:t>@</a:t>
            </a:r>
            <a:r>
              <a:rPr lang="en-US" dirty="0" err="1" smtClean="0"/>
              <a:t>mybrary</a:t>
            </a:r>
            <a:r>
              <a:rPr lang="ru-RU" dirty="0" smtClean="0"/>
              <a:t>.</a:t>
            </a:r>
            <a:r>
              <a:rPr lang="en-US" dirty="0" err="1" smtClean="0"/>
              <a:t>ru</a:t>
            </a:r>
            <a:endParaRPr lang="en-US" dirty="0" smtClean="0"/>
          </a:p>
          <a:p>
            <a:pPr algn="ctr">
              <a:spcBef>
                <a:spcPct val="0"/>
              </a:spcBef>
              <a:buFont typeface="Wingdings 2" pitchFamily="18" charset="2"/>
              <a:buNone/>
            </a:pPr>
            <a:r>
              <a:rPr lang="en-US" dirty="0" smtClean="0"/>
              <a:t>www</a:t>
            </a:r>
            <a:r>
              <a:rPr lang="ru-RU" dirty="0" smtClean="0"/>
              <a:t>.</a:t>
            </a:r>
            <a:r>
              <a:rPr lang="en-US" dirty="0" err="1" smtClean="0"/>
              <a:t>mybrary</a:t>
            </a:r>
            <a:r>
              <a:rPr lang="ru-RU" dirty="0" smtClean="0"/>
              <a:t>.</a:t>
            </a:r>
            <a:r>
              <a:rPr lang="en-US" dirty="0" err="1" smtClean="0"/>
              <a:t>ru</a:t>
            </a:r>
            <a:endParaRPr lang="en-US" dirty="0" smtClean="0"/>
          </a:p>
        </p:txBody>
      </p:sp>
      <p:pic>
        <p:nvPicPr>
          <p:cNvPr id="29699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27500" y="2905125"/>
            <a:ext cx="11049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75500" y="295275"/>
            <a:ext cx="15367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75500" y="295275"/>
            <a:ext cx="15367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Проблемы и задачи, решаемые ДЖК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949449"/>
            <a:ext cx="7691437" cy="4629151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ru-RU" b="1" dirty="0" smtClean="0"/>
              <a:t>обеспечение нового качества образования</a:t>
            </a:r>
            <a:r>
              <a:rPr lang="ru-RU" dirty="0" smtClean="0"/>
              <a:t>:стандартные образовательные инструменты (текстовая информация - как в электронном, так и бумажном виде) обеспечивают только часть образовательного процесса, т.е. «получение информации»;</a:t>
            </a:r>
          </a:p>
          <a:p>
            <a:pPr>
              <a:spcBef>
                <a:spcPts val="1200"/>
              </a:spcBef>
            </a:pPr>
            <a:r>
              <a:rPr lang="ru-RU" b="1" dirty="0" smtClean="0"/>
              <a:t>повышение эффективности обучения</a:t>
            </a:r>
            <a:r>
              <a:rPr lang="ru-RU" dirty="0" smtClean="0"/>
              <a:t>: интерактивность увлекает, </a:t>
            </a:r>
            <a:r>
              <a:rPr lang="ru-RU" dirty="0" err="1" smtClean="0"/>
              <a:t>активно-деятельностные</a:t>
            </a:r>
            <a:r>
              <a:rPr lang="ru-RU" dirty="0" smtClean="0"/>
              <a:t> формы обучения способствуют лучшему усвоению информации,  а погружение в среду вырабатывает практические навыки;</a:t>
            </a:r>
          </a:p>
          <a:p>
            <a:pPr>
              <a:spcBef>
                <a:spcPts val="1200"/>
              </a:spcBef>
            </a:pPr>
            <a:r>
              <a:rPr lang="ru-RU" b="1" dirty="0" smtClean="0"/>
              <a:t>развитие дистанционных способов обучения и контроля</a:t>
            </a:r>
            <a:r>
              <a:rPr lang="ru-RU" dirty="0" smtClean="0"/>
              <a:t>: возможности полноценного обучения вне аудитории за счет доступности ДЖК из любого места, где есть интернет.</a:t>
            </a:r>
          </a:p>
          <a:p>
            <a:endParaRPr lang="en-US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Депозитарий ЖК</a:t>
            </a:r>
            <a:endParaRPr lang="en-US" dirty="0" smtClean="0"/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779463" y="1949450"/>
            <a:ext cx="7583487" cy="452755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ДЖК = электронно-образовательный ресурс, решающий все задачи современного образовательного процесса: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/>
              <a:t>предоставление информации</a:t>
            </a:r>
            <a:r>
              <a:rPr lang="en-US" b="1" dirty="0" smtClean="0"/>
              <a:t> </a:t>
            </a:r>
            <a:r>
              <a:rPr lang="ru-RU" dirty="0" smtClean="0"/>
              <a:t>учащимся: возможность создавать и использовать собственные учебные материалы, открывать их  для использования третьими лицами;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/>
              <a:t>практические занятия для самоконтроля</a:t>
            </a:r>
            <a:r>
              <a:rPr lang="ru-RU" dirty="0" smtClean="0"/>
              <a:t>: объединение учебников и практикумов в «одном пособии»;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/>
              <a:t>аттестация успеваемости, экзамены, зачеты</a:t>
            </a:r>
            <a:r>
              <a:rPr lang="ru-RU" dirty="0" smtClean="0"/>
              <a:t>: простой  и удобный контроль успеваемости учащихся.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18435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75500" y="295275"/>
            <a:ext cx="15367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Компоненты ДЖК</a:t>
            </a:r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779463" y="1949450"/>
            <a:ext cx="7583487" cy="466725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ru-RU" b="1" dirty="0" smtClean="0"/>
              <a:t>Конфигуратор ЖК </a:t>
            </a:r>
            <a:r>
              <a:rPr lang="ru-RU" dirty="0" smtClean="0"/>
              <a:t>– программа для создания «Живой Книги», позволяет преподавателям самим создавать собственные обучающие материалы;</a:t>
            </a:r>
          </a:p>
          <a:p>
            <a:pPr>
              <a:spcBef>
                <a:spcPts val="600"/>
              </a:spcBef>
            </a:pPr>
            <a:r>
              <a:rPr lang="ru-RU" b="1" dirty="0" smtClean="0"/>
              <a:t>Оболочка ЖК </a:t>
            </a:r>
            <a:r>
              <a:rPr lang="ru-RU" dirty="0" smtClean="0"/>
              <a:t>– программа для непосредственного использования «Живых книг» преподавателями и студентами. Позволяет бесплатно использовать собственные материалы либо пользоваться готовыми материалами третьих лиц;</a:t>
            </a:r>
          </a:p>
          <a:p>
            <a:pPr>
              <a:spcBef>
                <a:spcPts val="600"/>
              </a:spcBef>
            </a:pPr>
            <a:r>
              <a:rPr lang="ru-RU" b="1" dirty="0" smtClean="0"/>
              <a:t>Сайт</a:t>
            </a:r>
            <a:r>
              <a:rPr lang="ru-RU" dirty="0" smtClean="0"/>
              <a:t> с сервисами – помогает в организационных и других моментах использования ЖК</a:t>
            </a:r>
            <a:r>
              <a:rPr lang="en-US" dirty="0" smtClean="0"/>
              <a:t>;</a:t>
            </a:r>
            <a:endParaRPr lang="ru-RU" dirty="0" smtClean="0"/>
          </a:p>
          <a:p>
            <a:pPr marL="342900" lvl="1" indent="-342900"/>
            <a:r>
              <a:rPr lang="ru-RU" sz="2200" b="1" dirty="0" smtClean="0"/>
              <a:t>Тестирующая система </a:t>
            </a:r>
            <a:r>
              <a:rPr lang="ru-RU" sz="2200" dirty="0" smtClean="0"/>
              <a:t>– </a:t>
            </a:r>
            <a:r>
              <a:rPr lang="ru-RU" sz="2200" dirty="0"/>
              <a:t>это система для дистанционного контроля успеваемости и проверки заданий, выполненных студентами.</a:t>
            </a:r>
          </a:p>
          <a:p>
            <a:endParaRPr lang="ru-RU" dirty="0" smtClean="0"/>
          </a:p>
        </p:txBody>
      </p:sp>
      <p:pic>
        <p:nvPicPr>
          <p:cNvPr id="19459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75500" y="295275"/>
            <a:ext cx="15367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это работает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779463" y="1949450"/>
            <a:ext cx="7583487" cy="455295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Созда</a:t>
            </a:r>
            <a:r>
              <a:rPr lang="ru-RU" dirty="0" smtClean="0"/>
              <a:t>йте собственную</a:t>
            </a:r>
            <a:r>
              <a:rPr lang="en-US" dirty="0" err="1" smtClean="0"/>
              <a:t>Ж</a:t>
            </a:r>
            <a:r>
              <a:rPr lang="ru-RU" dirty="0" smtClean="0"/>
              <a:t>К (</a:t>
            </a:r>
            <a:r>
              <a:rPr lang="ru-RU" i="1" dirty="0" smtClean="0"/>
              <a:t>с помощью к</a:t>
            </a:r>
            <a:r>
              <a:rPr lang="en-US" i="1" dirty="0" err="1" smtClean="0"/>
              <a:t>онфигуратора</a:t>
            </a:r>
            <a:r>
              <a:rPr lang="en-US" i="1" dirty="0" smtClean="0"/>
              <a:t> ЖК</a:t>
            </a:r>
            <a:r>
              <a:rPr lang="ru-RU" i="1" dirty="0" smtClean="0"/>
              <a:t>)</a:t>
            </a:r>
            <a:r>
              <a:rPr lang="ru-RU" b="1" dirty="0"/>
              <a:t>либо </a:t>
            </a:r>
            <a:r>
              <a:rPr lang="ru-RU" dirty="0" smtClean="0"/>
              <a:t>выберите готовую ЖК из библиотеки ЖК (используя д</a:t>
            </a:r>
            <a:r>
              <a:rPr lang="en-US" dirty="0" err="1" smtClean="0"/>
              <a:t>емо-доступ</a:t>
            </a:r>
            <a:r>
              <a:rPr lang="ru-RU" dirty="0" smtClean="0"/>
              <a:t> Вы всегда сможете ознакомиться с материалами перед приобретением)</a:t>
            </a:r>
            <a:r>
              <a:rPr lang="en-US" dirty="0" smtClean="0"/>
              <a:t>;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ru-RU" dirty="0"/>
              <a:t>Откройте доступ к ЖК учащимся в своем личном кабинете и </a:t>
            </a:r>
            <a:r>
              <a:rPr lang="ru-RU" dirty="0" smtClean="0"/>
              <a:t>используйте ЖК </a:t>
            </a:r>
            <a:r>
              <a:rPr lang="ru-RU" dirty="0"/>
              <a:t>в учебном </a:t>
            </a:r>
            <a:r>
              <a:rPr lang="ru-RU" dirty="0" smtClean="0"/>
              <a:t>процессе</a:t>
            </a:r>
            <a:r>
              <a:rPr lang="en-US" dirty="0" smtClean="0"/>
              <a:t>;</a:t>
            </a:r>
            <a:endParaRPr lang="ru-RU" dirty="0"/>
          </a:p>
          <a:p>
            <a:pPr marL="457200" indent="-457200">
              <a:buFont typeface="+mj-lt"/>
              <a:buAutoNum type="arabicPeriod" startAt="2"/>
            </a:pPr>
            <a:r>
              <a:rPr lang="ru-RU" dirty="0"/>
              <a:t>Сделайте доступной свою ЖК третьим лицам и зарабатывайте на ее использовании</a:t>
            </a:r>
            <a:r>
              <a:rPr lang="ru-RU" dirty="0" smtClean="0"/>
              <a:t>.</a:t>
            </a:r>
          </a:p>
          <a:p>
            <a:endParaRPr lang="ru-RU" dirty="0" smtClean="0"/>
          </a:p>
        </p:txBody>
      </p:sp>
      <p:pic>
        <p:nvPicPr>
          <p:cNvPr id="22531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75500" y="295275"/>
            <a:ext cx="15367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Конфигуратор ЖК</a:t>
            </a:r>
          </a:p>
        </p:txBody>
      </p:sp>
      <p:pic>
        <p:nvPicPr>
          <p:cNvPr id="2355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75500" y="295275"/>
            <a:ext cx="15367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Рисунок 6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738" y="1779588"/>
            <a:ext cx="7561262" cy="478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Конфигуратор ЖК</a:t>
            </a:r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>
          <a:xfrm>
            <a:off x="779463" y="1949450"/>
            <a:ext cx="7583487" cy="455295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Удобный инструмент для создания собственных обучающих пособий, который включает в себя:</a:t>
            </a:r>
          </a:p>
          <a:p>
            <a:pPr lvl="1"/>
            <a:r>
              <a:rPr lang="ru-RU" dirty="0" smtClean="0"/>
              <a:t>Текстовый материал с удобной навигацией по оглавлению</a:t>
            </a:r>
            <a:r>
              <a:rPr lang="en-US" dirty="0" smtClean="0"/>
              <a:t>;</a:t>
            </a:r>
            <a:endParaRPr lang="ru-RU" dirty="0" smtClean="0"/>
          </a:p>
          <a:p>
            <a:pPr lvl="1"/>
            <a:r>
              <a:rPr lang="ru-RU" dirty="0" smtClean="0"/>
              <a:t>Примеры использования той или иной среды проектирования (компиляторы, текстовые редакторы, базы данных и т.д.), что очень важно для технических дисциплин</a:t>
            </a:r>
            <a:r>
              <a:rPr lang="en-US" dirty="0" smtClean="0"/>
              <a:t>;</a:t>
            </a:r>
            <a:endParaRPr lang="ru-RU" dirty="0" smtClean="0"/>
          </a:p>
          <a:p>
            <a:pPr lvl="1"/>
            <a:r>
              <a:rPr lang="ru-RU" dirty="0" smtClean="0"/>
              <a:t> Практические задания, которые необходимо выполнять непосредственно в той программе, которую изучаешь</a:t>
            </a:r>
            <a:r>
              <a:rPr lang="en-US" dirty="0" smtClean="0"/>
              <a:t>;</a:t>
            </a:r>
            <a:endParaRPr lang="ru-RU" dirty="0" smtClean="0"/>
          </a:p>
          <a:p>
            <a:pPr lvl="1"/>
            <a:r>
              <a:rPr lang="ru-RU" dirty="0" smtClean="0"/>
              <a:t>Упражнения и тестовый материал для проверки усвоения материала</a:t>
            </a:r>
            <a:r>
              <a:rPr lang="en-US" dirty="0" smtClean="0"/>
              <a:t>;</a:t>
            </a:r>
            <a:endParaRPr lang="ru-RU" dirty="0" smtClean="0"/>
          </a:p>
          <a:p>
            <a:pPr lvl="1"/>
            <a:r>
              <a:rPr lang="ru-RU" dirty="0" smtClean="0"/>
              <a:t>Использование мультимедийных материалов (фото, видео, </a:t>
            </a:r>
            <a:r>
              <a:rPr lang="ru-RU" dirty="0" err="1" smtClean="0"/>
              <a:t>флеш</a:t>
            </a:r>
            <a:r>
              <a:rPr lang="ru-RU" dirty="0" smtClean="0"/>
              <a:t> и др.).</a:t>
            </a:r>
          </a:p>
        </p:txBody>
      </p:sp>
      <p:pic>
        <p:nvPicPr>
          <p:cNvPr id="24579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75500" y="295275"/>
            <a:ext cx="15367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Оболочка ЖК</a:t>
            </a:r>
          </a:p>
        </p:txBody>
      </p:sp>
      <p:pic>
        <p:nvPicPr>
          <p:cNvPr id="25602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75500" y="295275"/>
            <a:ext cx="15367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Рисунок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8163" y="1831975"/>
            <a:ext cx="699293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2022475"/>
            <a:ext cx="2955925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Оболочка ЖК</a:t>
            </a:r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>
          <a:xfrm>
            <a:off x="779463" y="1949450"/>
            <a:ext cx="7583487" cy="451485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Оболочка для использования ЖК предоставляет доступ к:</a:t>
            </a:r>
          </a:p>
          <a:p>
            <a:pPr lvl="1"/>
            <a:r>
              <a:rPr lang="ru-RU" smtClean="0"/>
              <a:t>Тексту пособия</a:t>
            </a:r>
            <a:r>
              <a:rPr lang="en-US" dirty="0" smtClean="0"/>
              <a:t>;</a:t>
            </a:r>
            <a:endParaRPr lang="ru-RU" dirty="0" smtClean="0"/>
          </a:p>
          <a:p>
            <a:pPr lvl="1"/>
            <a:r>
              <a:rPr lang="ru-RU" dirty="0" smtClean="0"/>
              <a:t>Примерам</a:t>
            </a:r>
            <a:r>
              <a:rPr lang="ru-RU" dirty="0" smtClean="0">
                <a:latin typeface="Arial" charset="0"/>
              </a:rPr>
              <a:t>, </a:t>
            </a:r>
            <a:r>
              <a:rPr lang="ru-RU" dirty="0" smtClean="0"/>
              <a:t>выполняемым в соответствующей среде</a:t>
            </a:r>
            <a:r>
              <a:rPr lang="en-US" dirty="0" smtClean="0"/>
              <a:t>;</a:t>
            </a:r>
            <a:endParaRPr lang="ru-RU" dirty="0" smtClean="0"/>
          </a:p>
          <a:p>
            <a:pPr lvl="1"/>
            <a:r>
              <a:rPr lang="ru-RU" dirty="0" smtClean="0"/>
              <a:t>Упражнениям и тестам</a:t>
            </a:r>
            <a:r>
              <a:rPr lang="en-US" dirty="0" smtClean="0"/>
              <a:t>;</a:t>
            </a:r>
            <a:endParaRPr lang="ru-RU" dirty="0" smtClean="0"/>
          </a:p>
          <a:p>
            <a:pPr lvl="1"/>
            <a:r>
              <a:rPr lang="ru-RU" dirty="0" smtClean="0"/>
              <a:t>Практическимработам, которые можно начать выполнять на одном компьютере, а закончить на другом</a:t>
            </a:r>
            <a:r>
              <a:rPr lang="en-US" dirty="0" smtClean="0"/>
              <a:t>;</a:t>
            </a:r>
            <a:endParaRPr lang="ru-RU" dirty="0" smtClean="0"/>
          </a:p>
          <a:p>
            <a:pPr lvl="1"/>
            <a:r>
              <a:rPr lang="ru-RU" dirty="0" smtClean="0"/>
              <a:t>Мультимедийным файлам</a:t>
            </a:r>
            <a:r>
              <a:rPr lang="en-US" dirty="0" smtClean="0"/>
              <a:t>;</a:t>
            </a:r>
            <a:endParaRPr lang="ru-RU" dirty="0" smtClean="0"/>
          </a:p>
          <a:p>
            <a:pPr lvl="1"/>
            <a:r>
              <a:rPr lang="ru-RU" dirty="0" smtClean="0"/>
              <a:t>Блокноту</a:t>
            </a:r>
            <a:r>
              <a:rPr lang="en-US" dirty="0" smtClean="0"/>
              <a:t>;</a:t>
            </a:r>
          </a:p>
          <a:p>
            <a:pPr lvl="1"/>
            <a:r>
              <a:rPr lang="ru-RU" dirty="0" smtClean="0"/>
              <a:t>и др.</a:t>
            </a:r>
          </a:p>
        </p:txBody>
      </p:sp>
      <p:pic>
        <p:nvPicPr>
          <p:cNvPr id="26627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75500" y="295275"/>
            <a:ext cx="15367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ixel">
  <a:themeElements>
    <a:clrScheme name="Pixel">
      <a:dk1>
        <a:srgbClr val="FFFFFF"/>
      </a:dk1>
      <a:lt1>
        <a:srgbClr val="103154"/>
      </a:lt1>
      <a:dk2>
        <a:srgbClr val="0096FF"/>
      </a:dk2>
      <a:lt2>
        <a:srgbClr val="87FD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Pixel">
      <a:majorFont>
        <a:latin typeface="Corbel"/>
        <a:ea typeface=""/>
        <a:cs typeface=""/>
        <a:font script="Jpan" typeface="メイリオ"/>
      </a:majorFont>
      <a:minorFont>
        <a:latin typeface="Corbel"/>
        <a:ea typeface=""/>
        <a:cs typeface=""/>
        <a:font script="Jpan" typeface="メイリオ"/>
      </a:minorFont>
    </a:fontScheme>
    <a:fmtScheme name="Pixel">
      <a:fillStyleLst>
        <a:solidFill>
          <a:schemeClr val="phClr"/>
        </a:solidFill>
        <a:solidFill>
          <a:schemeClr val="phClr">
            <a:satMod val="150000"/>
          </a:schemeClr>
        </a:solidFill>
        <a:solidFill>
          <a:schemeClr val="phClr">
            <a:shade val="80000"/>
            <a:lumMod val="9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63500" dir="2700000" sx="102000" sy="102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/>
          </a:scene3d>
          <a:sp3d>
            <a:bevelT w="0" h="0"/>
          </a:sp3d>
        </a:effectStyle>
        <a:effectStyle>
          <a:effectLst>
            <a:outerShdw blurRad="63500" dist="38100" dir="3600000" sx="103000" sy="103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5400000"/>
            </a:lightRig>
          </a:scene3d>
          <a:sp3d prstMaterial="softmetal">
            <a:bevelT w="635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5000"/>
                <a:satMod val="350000"/>
              </a:schemeClr>
            </a:gs>
            <a:gs pos="100000">
              <a:schemeClr val="phClr">
                <a:shade val="20000"/>
                <a:satMod val="15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1000"/>
                <a:satMod val="400000"/>
              </a:schemeClr>
              <a:schemeClr val="phClr">
                <a:tint val="50000"/>
                <a:satMod val="4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Pixel.thmx</Template>
  <TotalTime>5088</TotalTime>
  <Words>630</Words>
  <Application>Microsoft Macintosh PowerPoint</Application>
  <PresentationFormat>On-screen Show (4:3)</PresentationFormat>
  <Paragraphs>69</Paragraphs>
  <Slides>15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Pixel</vt:lpstr>
      <vt:lpstr>DJK.MYBRARY.RU</vt:lpstr>
      <vt:lpstr>Проблемы и задачи, решаемые ДЖК</vt:lpstr>
      <vt:lpstr>Депозитарий ЖК</vt:lpstr>
      <vt:lpstr>Компоненты ДЖК</vt:lpstr>
      <vt:lpstr>Как это работает</vt:lpstr>
      <vt:lpstr>Конфигуратор ЖК</vt:lpstr>
      <vt:lpstr>Конфигуратор ЖК</vt:lpstr>
      <vt:lpstr>Оболочка ЖК</vt:lpstr>
      <vt:lpstr>Оболочка ЖК</vt:lpstr>
      <vt:lpstr>Сайт djk.mybrary.ru</vt:lpstr>
      <vt:lpstr>Сайт djk.mybrary.ru</vt:lpstr>
      <vt:lpstr>Опыт внедрения ЖК</vt:lpstr>
      <vt:lpstr>Пример ЖК с мастер-класса</vt:lpstr>
      <vt:lpstr>Планы по развитию</vt:lpstr>
      <vt:lpstr>Контакты MYBRARY</vt:lpstr>
    </vt:vector>
  </TitlesOfParts>
  <Company>MYBRARY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MYBRARY_Uni</dc:title>
  <dc:creator>user</dc:creator>
  <cp:lastModifiedBy>Nadezhda Paskar</cp:lastModifiedBy>
  <cp:revision>162</cp:revision>
  <cp:lastPrinted>2013-06-12T10:33:00Z</cp:lastPrinted>
  <dcterms:created xsi:type="dcterms:W3CDTF">2013-06-13T05:26:53Z</dcterms:created>
  <dcterms:modified xsi:type="dcterms:W3CDTF">2013-06-13T05:27:05Z</dcterms:modified>
</cp:coreProperties>
</file>