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0" r:id="rId5"/>
    <p:sldId id="269" r:id="rId6"/>
    <p:sldId id="268" r:id="rId7"/>
    <p:sldId id="267" r:id="rId8"/>
    <p:sldId id="266" r:id="rId9"/>
    <p:sldId id="265" r:id="rId10"/>
    <p:sldId id="264" r:id="rId11"/>
    <p:sldId id="263" r:id="rId12"/>
    <p:sldId id="262" r:id="rId1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08080"/>
    <a:srgbClr val="3333CC"/>
    <a:srgbClr val="CCCCFF"/>
    <a:srgbClr val="99CC00"/>
    <a:srgbClr val="FF5555"/>
    <a:srgbClr val="FF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>
        <p:scale>
          <a:sx n="154" d="100"/>
          <a:sy n="154" d="100"/>
        </p:scale>
        <p:origin x="-384" y="3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9" name="Rectangle 3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" name="Rectangle 3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" name="Rectangle 3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2F2C0F-AA8A-46A2-99F3-3ADD864F2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9483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3186F-C366-4B11-89FA-CF2E6EF56A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7753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BDA82-A74D-459C-82DF-611AE77DA9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7835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B5A53-9B52-4963-B781-4475A1780F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9238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112F3-D630-4D0E-9FF3-64338ABE8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597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C8EF8-F4E6-40FE-B8CE-84992F827C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5193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075C2-B659-407F-A626-F19E5A5B7B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170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9A296-EE56-46EC-AB4D-95D705198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356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0ECE5-71E5-445F-B97B-12122620B7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309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5F261-5404-4405-B223-84AF741908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9119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2BCAC-1073-4BDB-A547-B716C554A0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81230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51A7D48-775A-49A7-95B5-54EC464821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1979712" y="843558"/>
            <a:ext cx="4189968" cy="796088"/>
          </a:xfrm>
        </p:spPr>
        <p:txBody>
          <a:bodyPr/>
          <a:lstStyle/>
          <a:p>
            <a:pPr eaLnBrk="1" hangingPunct="1"/>
            <a:r>
              <a:rPr lang="ru-RU" altLang="ru-RU" dirty="0" smtClean="0"/>
              <a:t>Имя проекта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2483768" y="1707654"/>
            <a:ext cx="4240560" cy="870829"/>
          </a:xfrm>
        </p:spPr>
        <p:txBody>
          <a:bodyPr/>
          <a:lstStyle/>
          <a:p>
            <a:pPr eaLnBrk="1" hangingPunct="1"/>
            <a:r>
              <a:rPr lang="ru-RU" altLang="ru-RU" sz="2000" dirty="0" smtClean="0"/>
              <a:t>Краткое описание проекта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40568" y="123478"/>
            <a:ext cx="3528392" cy="264629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987824" y="3466463"/>
            <a:ext cx="17124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ru-RU" sz="1800" dirty="0" smtClean="0">
                <a:solidFill>
                  <a:srgbClr val="7F7F7F"/>
                </a:solidFill>
                <a:latin typeface="Century Gothic (Основной текст)"/>
                <a:ea typeface="Trebuchet MS"/>
                <a:cs typeface="Trebuchet MS"/>
                <a:sym typeface="Trebuchet MS"/>
              </a:rPr>
              <a:t>Организаторы</a:t>
            </a:r>
            <a:endParaRPr lang="ru-RU" dirty="0">
              <a:latin typeface="Century Gothic (Основной текст)"/>
            </a:endParaRPr>
          </a:p>
        </p:txBody>
      </p:sp>
      <p:pic>
        <p:nvPicPr>
          <p:cNvPr id="7" name="Google Shape;52;p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3419872" y="3991521"/>
            <a:ext cx="1709400" cy="49524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0;p4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6084168" y="4011910"/>
            <a:ext cx="1830233" cy="45447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267744" y="4664205"/>
            <a:ext cx="69847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</a:pPr>
            <a:r>
              <a:rPr lang="ru-RU" sz="1600" dirty="0" smtClean="0">
                <a:solidFill>
                  <a:srgbClr val="7F7F7F"/>
                </a:solidFill>
                <a:latin typeface="Century Gothic (Основной текст)"/>
                <a:ea typeface="Trebuchet MS"/>
                <a:cs typeface="Trebuchet MS"/>
                <a:sym typeface="Trebuchet MS"/>
              </a:rPr>
              <a:t>при содействии Правительства Белгородской области</a:t>
            </a:r>
            <a:endParaRPr lang="ru-RU" sz="1600" dirty="0">
              <a:latin typeface="Century Gothic (Основной текст)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Планы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2433" y="4683561"/>
            <a:ext cx="2654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err="1" smtClean="0"/>
              <a:t>Startup</a:t>
            </a:r>
            <a:r>
              <a:rPr lang="ru-RU" dirty="0" smtClean="0"/>
              <a:t>:</a:t>
            </a:r>
            <a:r>
              <a:rPr lang="en-GB" dirty="0" smtClean="0"/>
              <a:t>Land</a:t>
            </a:r>
            <a:r>
              <a:rPr lang="ru-RU" dirty="0" smtClean="0"/>
              <a:t> </a:t>
            </a:r>
            <a:r>
              <a:rPr lang="en-GB" dirty="0" smtClean="0"/>
              <a:t>Industrial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68560" y="3502829"/>
            <a:ext cx="3148618" cy="236146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043608" y="989779"/>
            <a:ext cx="7128792" cy="265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Что уже сделано?</a:t>
            </a:r>
          </a:p>
          <a:p>
            <a:endParaRPr lang="ru-RU" dirty="0"/>
          </a:p>
          <a:p>
            <a:pPr marL="174625" lvl="1" indent="27305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Разработка продукта</a:t>
            </a:r>
          </a:p>
          <a:p>
            <a:pPr marL="174625" lvl="1" indent="27305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Первые контакты с потенциальными клиентами\партнерами и результаты, соглашения о намерениях, письма</a:t>
            </a:r>
          </a:p>
          <a:p>
            <a:pPr marL="174625" lvl="1" indent="27305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Защита интеллектуальной собственности</a:t>
            </a:r>
          </a:p>
          <a:p>
            <a:pPr marL="174625" lvl="1" indent="27305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endParaRPr lang="ru-RU" sz="1200" dirty="0">
              <a:solidFill>
                <a:schemeClr val="bg2">
                  <a:lumMod val="10000"/>
                </a:schemeClr>
              </a:solidFill>
              <a:cs typeface="Arial" pitchFamily="34" charset="0"/>
            </a:endParaRPr>
          </a:p>
          <a:p>
            <a:pPr marL="174625"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Что планируется сделать за последующие три года и в какие сроки ?</a:t>
            </a:r>
          </a:p>
        </p:txBody>
      </p:sp>
    </p:spTree>
    <p:extLst>
      <p:ext uri="{BB962C8B-B14F-4D97-AF65-F5344CB8AC3E}">
        <p14:creationId xmlns:p14="http://schemas.microsoft.com/office/powerpoint/2010/main" xmlns="" val="3986714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2433" y="4683561"/>
            <a:ext cx="2654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err="1" smtClean="0"/>
              <a:t>Startup</a:t>
            </a:r>
            <a:r>
              <a:rPr lang="ru-RU" dirty="0" smtClean="0"/>
              <a:t>:</a:t>
            </a:r>
            <a:r>
              <a:rPr lang="en-GB" dirty="0" smtClean="0"/>
              <a:t>Land</a:t>
            </a:r>
            <a:r>
              <a:rPr lang="ru-RU" dirty="0" smtClean="0"/>
              <a:t> </a:t>
            </a:r>
            <a:r>
              <a:rPr lang="en-GB" dirty="0" smtClean="0"/>
              <a:t>Industrial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68560" y="3502829"/>
            <a:ext cx="3148618" cy="236146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71600" y="1282166"/>
            <a:ext cx="7200800" cy="217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Ключевые лица команды</a:t>
            </a:r>
          </a:p>
          <a:p>
            <a:endParaRPr lang="ru-RU" dirty="0"/>
          </a:p>
          <a:p>
            <a:pPr marL="174625" lvl="1" indent="27305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Важно показать наличие минимум двух компетенций: в разработке продукта и в продвижении продукта </a:t>
            </a:r>
          </a:p>
          <a:p>
            <a:pPr marL="174625" lvl="1" indent="27305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Если сейчас в команде кого-то нет, укажите, что планируете его найти к такому-то времени</a:t>
            </a:r>
          </a:p>
          <a:p>
            <a:pPr marL="174625" lvl="1" indent="27305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Если есть опыт командной работы в этом составе, отметьте это</a:t>
            </a:r>
          </a:p>
          <a:p>
            <a:pPr marL="174625" lvl="1" indent="27305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Есть ли кто-то в качестве консультантов, менторов?</a:t>
            </a:r>
          </a:p>
        </p:txBody>
      </p:sp>
    </p:spTree>
    <p:extLst>
      <p:ext uri="{BB962C8B-B14F-4D97-AF65-F5344CB8AC3E}">
        <p14:creationId xmlns:p14="http://schemas.microsoft.com/office/powerpoint/2010/main" xmlns="" val="3986714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2433" y="4683561"/>
            <a:ext cx="2654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err="1" smtClean="0"/>
              <a:t>Startup</a:t>
            </a:r>
            <a:r>
              <a:rPr lang="ru-RU" dirty="0" smtClean="0"/>
              <a:t>:</a:t>
            </a:r>
            <a:r>
              <a:rPr lang="en-GB" dirty="0" smtClean="0"/>
              <a:t>Land</a:t>
            </a:r>
            <a:r>
              <a:rPr lang="ru-RU" dirty="0" smtClean="0"/>
              <a:t> </a:t>
            </a:r>
            <a:r>
              <a:rPr lang="en-GB" dirty="0" smtClean="0"/>
              <a:t>Industrial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68560" y="3502829"/>
            <a:ext cx="3148618" cy="236146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95496" y="1347614"/>
            <a:ext cx="727280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1600" dirty="0"/>
              <a:t>Почему ваш проект </a:t>
            </a:r>
            <a:r>
              <a:rPr lang="ru-RU" sz="1600" dirty="0" smtClean="0"/>
              <a:t>лучший? </a:t>
            </a:r>
            <a:r>
              <a:rPr lang="ru-RU" sz="1600" dirty="0"/>
              <a:t>– тезис </a:t>
            </a:r>
            <a:r>
              <a:rPr lang="ru-RU" sz="1600" dirty="0" smtClean="0"/>
              <a:t>1</a:t>
            </a:r>
          </a:p>
          <a:p>
            <a:pPr marL="342900" indent="-342900">
              <a:buFont typeface="+mj-lt"/>
              <a:buAutoNum type="arabicPeriod"/>
            </a:pPr>
            <a:endParaRPr lang="ru-RU" sz="1600" dirty="0"/>
          </a:p>
          <a:p>
            <a:pPr marL="514350" indent="-514350">
              <a:buFont typeface="+mj-lt"/>
              <a:buAutoNum type="arabicPeriod"/>
            </a:pPr>
            <a:r>
              <a:rPr lang="ru-RU" sz="1600" dirty="0"/>
              <a:t>Что необходимо от корпоративных партнеров </a:t>
            </a:r>
            <a:r>
              <a:rPr lang="en-US" sz="1600" dirty="0"/>
              <a:t>Startup: </a:t>
            </a:r>
            <a:r>
              <a:rPr lang="en-US" sz="1600" dirty="0" smtClean="0"/>
              <a:t>Land</a:t>
            </a:r>
            <a:r>
              <a:rPr lang="ru-RU" sz="1600" dirty="0" smtClean="0"/>
              <a:t>? </a:t>
            </a:r>
            <a:r>
              <a:rPr lang="ru-RU" sz="1600" dirty="0"/>
              <a:t>– тезис 2</a:t>
            </a:r>
          </a:p>
          <a:p>
            <a:endParaRPr lang="ru-RU" sz="1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ru-RU" sz="1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ru-R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ru-RU" sz="1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ru-R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Контактная </a:t>
            </a:r>
            <a:r>
              <a:rPr lang="ru-RU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информация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(Email, </a:t>
            </a:r>
            <a:r>
              <a:rPr lang="ru-RU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телефон, </a:t>
            </a:r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ФИО, город проживания)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86714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2433" y="4683561"/>
            <a:ext cx="2654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err="1" smtClean="0"/>
              <a:t>Startup</a:t>
            </a:r>
            <a:r>
              <a:rPr lang="ru-RU" dirty="0" smtClean="0"/>
              <a:t>:</a:t>
            </a:r>
            <a:r>
              <a:rPr lang="en-GB" dirty="0" smtClean="0"/>
              <a:t>Land</a:t>
            </a:r>
            <a:r>
              <a:rPr lang="ru-RU" dirty="0" smtClean="0"/>
              <a:t> </a:t>
            </a:r>
            <a:r>
              <a:rPr lang="en-GB" dirty="0" smtClean="0"/>
              <a:t>Industrial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68560" y="3502829"/>
            <a:ext cx="3148618" cy="236146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043608" y="1275606"/>
            <a:ext cx="7200800" cy="2520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Расскажите о проблеме, которую решаете, применительно </a:t>
            </a:r>
            <a:r>
              <a:rPr lang="ru-RU" sz="1600" dirty="0" smtClean="0"/>
              <a:t>к</a:t>
            </a:r>
            <a:r>
              <a:rPr lang="en-US" sz="1600" dirty="0"/>
              <a:t> </a:t>
            </a:r>
            <a:r>
              <a:rPr lang="ru-RU" sz="1600" dirty="0" smtClean="0"/>
              <a:t>промышленности.</a:t>
            </a:r>
            <a:endParaRPr lang="ru-RU" sz="1600" dirty="0"/>
          </a:p>
          <a:p>
            <a:endParaRPr lang="ru-RU" sz="1600" dirty="0" smtClean="0"/>
          </a:p>
          <a:p>
            <a:endParaRPr lang="ru-RU" dirty="0"/>
          </a:p>
          <a:p>
            <a:pPr marL="187888" lvl="0">
              <a:defRPr/>
            </a:pPr>
            <a:r>
              <a:rPr lang="ru-RU" sz="1200" i="1" kern="0" dirty="0">
                <a:solidFill>
                  <a:schemeClr val="bg2">
                    <a:lumMod val="10000"/>
                  </a:schemeClr>
                </a:solidFill>
                <a:cs typeface="Arial"/>
              </a:rPr>
              <a:t>При описании проблемы на рынке, необходимо указывать</a:t>
            </a:r>
            <a:r>
              <a:rPr lang="en-US" sz="1200" i="1" kern="0" dirty="0">
                <a:solidFill>
                  <a:schemeClr val="bg2">
                    <a:lumMod val="10000"/>
                  </a:schemeClr>
                </a:solidFill>
                <a:cs typeface="Arial"/>
              </a:rPr>
              <a:t>:</a:t>
            </a:r>
            <a:endParaRPr lang="ru-RU" sz="1200" i="1" kern="0" dirty="0">
              <a:solidFill>
                <a:schemeClr val="bg2">
                  <a:lumMod val="10000"/>
                </a:schemeClr>
              </a:solidFill>
              <a:cs typeface="Arial"/>
            </a:endParaRPr>
          </a:p>
          <a:p>
            <a:pPr marL="187888" lvl="0">
              <a:defRPr/>
            </a:pPr>
            <a:endParaRPr lang="en-US" sz="1200" i="1" kern="0" dirty="0">
              <a:solidFill>
                <a:schemeClr val="bg2">
                  <a:lumMod val="10000"/>
                </a:schemeClr>
              </a:solidFill>
              <a:cs typeface="Arial"/>
            </a:endParaRPr>
          </a:p>
          <a:p>
            <a:pPr marL="174625" lvl="1" indent="27305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цифровые значения, через которые выражаются проблемы</a:t>
            </a:r>
            <a:endParaRPr lang="en-US" sz="1200" dirty="0">
              <a:solidFill>
                <a:schemeClr val="bg2">
                  <a:lumMod val="10000"/>
                </a:schemeClr>
              </a:solidFill>
              <a:cs typeface="Arial" pitchFamily="34" charset="0"/>
            </a:endParaRPr>
          </a:p>
          <a:p>
            <a:pPr marL="174625" lvl="1" indent="27305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ссылки на источники информации, подтверждающие наличие проблем</a:t>
            </a:r>
          </a:p>
          <a:p>
            <a:pPr marL="174625" lvl="1" indent="27305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обязательно описать, как сейчас удовлетворяется текущая потребность и почему необходим новый подход (продукт, технология)</a:t>
            </a:r>
          </a:p>
        </p:txBody>
      </p:sp>
    </p:spTree>
    <p:extLst>
      <p:ext uri="{BB962C8B-B14F-4D97-AF65-F5344CB8AC3E}">
        <p14:creationId xmlns:p14="http://schemas.microsoft.com/office/powerpoint/2010/main" xmlns="" val="1482695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2433" y="4683561"/>
            <a:ext cx="2654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err="1" smtClean="0"/>
              <a:t>Startup</a:t>
            </a:r>
            <a:r>
              <a:rPr lang="ru-RU" dirty="0" smtClean="0"/>
              <a:t>:</a:t>
            </a:r>
            <a:r>
              <a:rPr lang="en-GB" dirty="0" smtClean="0"/>
              <a:t>Land</a:t>
            </a:r>
            <a:r>
              <a:rPr lang="ru-RU" dirty="0" smtClean="0"/>
              <a:t> </a:t>
            </a:r>
            <a:r>
              <a:rPr lang="en-GB" dirty="0" smtClean="0"/>
              <a:t>Industrial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68560" y="3502829"/>
            <a:ext cx="3148618" cy="236146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88501" y="1275606"/>
            <a:ext cx="7416824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Расскажите о продукте</a:t>
            </a:r>
          </a:p>
          <a:p>
            <a:endParaRPr lang="ru-RU" dirty="0"/>
          </a:p>
          <a:p>
            <a:pPr marL="174625" lvl="1" indent="27305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Описание продукта</a:t>
            </a:r>
            <a:r>
              <a:rPr lang="en-US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/</a:t>
            </a: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решения, включающее в себя информацию об основных функциональных и технических характеристиках</a:t>
            </a:r>
          </a:p>
          <a:p>
            <a:pPr marL="174625" lvl="1" indent="27305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Область применения продукта</a:t>
            </a:r>
            <a:r>
              <a:rPr lang="en-US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 c </a:t>
            </a: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указанием эффекта для клиентов</a:t>
            </a:r>
          </a:p>
          <a:p>
            <a:pPr marL="174625" lvl="1" indent="27305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Информация о текущей стадии готовности продукта (разработка, наличие прототипа/макета/опытного образца, готовность передачи в производство и т.д.)</a:t>
            </a:r>
          </a:p>
        </p:txBody>
      </p:sp>
    </p:spTree>
    <p:extLst>
      <p:ext uri="{BB962C8B-B14F-4D97-AF65-F5344CB8AC3E}">
        <p14:creationId xmlns:p14="http://schemas.microsoft.com/office/powerpoint/2010/main" xmlns="" val="3986714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Технология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2433" y="4683561"/>
            <a:ext cx="2654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err="1" smtClean="0"/>
              <a:t>Startup</a:t>
            </a:r>
            <a:r>
              <a:rPr lang="ru-RU" dirty="0" smtClean="0"/>
              <a:t>:</a:t>
            </a:r>
            <a:r>
              <a:rPr lang="en-GB" dirty="0" smtClean="0"/>
              <a:t>Land</a:t>
            </a:r>
            <a:r>
              <a:rPr lang="ru-RU" dirty="0" smtClean="0"/>
              <a:t> </a:t>
            </a:r>
            <a:r>
              <a:rPr lang="en-GB" dirty="0" smtClean="0"/>
              <a:t>Industrial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68560" y="3502829"/>
            <a:ext cx="3148618" cy="236146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99592" y="1131590"/>
            <a:ext cx="7488832" cy="2692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Расскажите о технологии проекта </a:t>
            </a:r>
          </a:p>
          <a:p>
            <a:pPr defTabSz="4572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Описание технологии (и принципов ее работы) с указанием уникальности и потенциала применяемой технологии</a:t>
            </a: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Сравнение предлагаемой технологии с технологиями, используемыми конкурентами</a:t>
            </a: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Перечень стандартов, которые существуют на рынке, список необходимых лицензий, сертификатов и пр. </a:t>
            </a: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Направления альтернативного использования технологии</a:t>
            </a: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Технологические риски</a:t>
            </a:r>
          </a:p>
        </p:txBody>
      </p:sp>
    </p:spTree>
    <p:extLst>
      <p:ext uri="{BB962C8B-B14F-4D97-AF65-F5344CB8AC3E}">
        <p14:creationId xmlns:p14="http://schemas.microsoft.com/office/powerpoint/2010/main" xmlns="" val="3986714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Рынок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2433" y="4683561"/>
            <a:ext cx="2654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err="1" smtClean="0"/>
              <a:t>Startup</a:t>
            </a:r>
            <a:r>
              <a:rPr lang="ru-RU" dirty="0" smtClean="0"/>
              <a:t>:</a:t>
            </a:r>
            <a:r>
              <a:rPr lang="en-GB" dirty="0" smtClean="0"/>
              <a:t>Land</a:t>
            </a:r>
            <a:r>
              <a:rPr lang="ru-RU" dirty="0" smtClean="0"/>
              <a:t> </a:t>
            </a:r>
            <a:r>
              <a:rPr lang="en-GB" dirty="0" smtClean="0"/>
              <a:t>Industrial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68560" y="3502829"/>
            <a:ext cx="3148618" cy="236146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99592" y="1059582"/>
            <a:ext cx="7344816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lnSpc>
                <a:spcPct val="120000"/>
              </a:lnSpc>
              <a:spcBef>
                <a:spcPts val="1000"/>
              </a:spcBef>
              <a:spcAft>
                <a:spcPts val="612"/>
              </a:spcAft>
              <a:buClr>
                <a:schemeClr val="accent1"/>
              </a:buClr>
              <a:buSzPct val="80000"/>
            </a:pP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Целевой рынок</a:t>
            </a: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Сегменты рынка, на который ориентирован продукт (название, доля, динамика, тенденции развития, драйверы роста, потенциальные потребители)  </a:t>
            </a: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Обоснование спроса на продукцию, с описанием целевых потребителей (клиентов) и ключевых факторов принятия ими решений о покупке </a:t>
            </a: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Динамика на рынке</a:t>
            </a:r>
          </a:p>
          <a:p>
            <a:pPr>
              <a:spcBef>
                <a:spcPts val="612"/>
              </a:spcBef>
            </a:pPr>
            <a:endParaRPr lang="ru-RU" sz="1400" dirty="0">
              <a:solidFill>
                <a:srgbClr val="000000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187888" lvl="0">
              <a:defRPr/>
            </a:pPr>
            <a:r>
              <a:rPr lang="ru-RU" sz="1400" kern="0" dirty="0">
                <a:solidFill>
                  <a:schemeClr val="bg2">
                    <a:lumMod val="10000"/>
                  </a:schemeClr>
                </a:solidFill>
                <a:cs typeface="Arial"/>
              </a:rPr>
              <a:t>При описании рынка, необходимо указывать</a:t>
            </a:r>
            <a:r>
              <a:rPr lang="en-US" sz="1400" kern="0" dirty="0">
                <a:solidFill>
                  <a:schemeClr val="bg2">
                    <a:lumMod val="10000"/>
                  </a:schemeClr>
                </a:solidFill>
                <a:cs typeface="Arial"/>
              </a:rPr>
              <a:t>:</a:t>
            </a: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ссылки на исследования</a:t>
            </a:r>
            <a:endParaRPr lang="en-US" sz="1200" dirty="0">
              <a:solidFill>
                <a:schemeClr val="bg2">
                  <a:lumMod val="10000"/>
                </a:schemeClr>
              </a:solidFill>
              <a:cs typeface="Arial" pitchFamily="34" charset="0"/>
            </a:endParaRP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количественную (а не качественную) оценку рынка</a:t>
            </a:r>
          </a:p>
        </p:txBody>
      </p:sp>
    </p:spTree>
    <p:extLst>
      <p:ext uri="{BB962C8B-B14F-4D97-AF65-F5344CB8AC3E}">
        <p14:creationId xmlns:p14="http://schemas.microsoft.com/office/powerpoint/2010/main" xmlns="" val="3986714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Конкуренты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2433" y="4683561"/>
            <a:ext cx="2654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err="1" smtClean="0"/>
              <a:t>Startup</a:t>
            </a:r>
            <a:r>
              <a:rPr lang="ru-RU" dirty="0" smtClean="0"/>
              <a:t>:</a:t>
            </a:r>
            <a:r>
              <a:rPr lang="en-GB" dirty="0" smtClean="0"/>
              <a:t>Land</a:t>
            </a:r>
            <a:r>
              <a:rPr lang="ru-RU" dirty="0" smtClean="0"/>
              <a:t> </a:t>
            </a:r>
            <a:r>
              <a:rPr lang="en-GB" dirty="0" smtClean="0"/>
              <a:t>Industrial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68560" y="3502829"/>
            <a:ext cx="3148618" cy="236146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99592" y="1347614"/>
            <a:ext cx="7416824" cy="1931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lnSpc>
                <a:spcPct val="120000"/>
              </a:lnSpc>
              <a:spcBef>
                <a:spcPts val="1000"/>
              </a:spcBef>
              <a:spcAft>
                <a:spcPts val="612"/>
              </a:spcAft>
              <a:buClr>
                <a:schemeClr val="accent1"/>
              </a:buClr>
              <a:buSzPct val="80000"/>
            </a:pP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Конкурентный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анализ</a:t>
            </a:r>
          </a:p>
          <a:p>
            <a:pPr defTabSz="457200">
              <a:lnSpc>
                <a:spcPct val="120000"/>
              </a:lnSpc>
              <a:spcBef>
                <a:spcPts val="1000"/>
              </a:spcBef>
              <a:spcAft>
                <a:spcPts val="612"/>
              </a:spcAft>
              <a:buClr>
                <a:schemeClr val="accent1"/>
              </a:buClr>
              <a:buSzPct val="80000"/>
            </a:pPr>
            <a:endParaRPr lang="ru-RU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Приведите информацию о конкурентах и о ваших преимуществах и недостатках по отношению к ним</a:t>
            </a: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Конкуренты – это не только производители того же самого, это все пути решения обозначенной проблемы</a:t>
            </a:r>
          </a:p>
        </p:txBody>
      </p:sp>
    </p:spTree>
    <p:extLst>
      <p:ext uri="{BB962C8B-B14F-4D97-AF65-F5344CB8AC3E}">
        <p14:creationId xmlns:p14="http://schemas.microsoft.com/office/powerpoint/2010/main" xmlns="" val="3986714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Бизнес-модель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2433" y="4683561"/>
            <a:ext cx="2654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err="1" smtClean="0"/>
              <a:t>Startup</a:t>
            </a:r>
            <a:r>
              <a:rPr lang="ru-RU" dirty="0" smtClean="0"/>
              <a:t>:</a:t>
            </a:r>
            <a:r>
              <a:rPr lang="en-GB" dirty="0" smtClean="0"/>
              <a:t>Land</a:t>
            </a:r>
            <a:r>
              <a:rPr lang="ru-RU" dirty="0" smtClean="0"/>
              <a:t> </a:t>
            </a:r>
            <a:r>
              <a:rPr lang="en-GB" dirty="0" smtClean="0"/>
              <a:t>Industrial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68560" y="3502829"/>
            <a:ext cx="3148618" cy="236146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72915" y="1203598"/>
            <a:ext cx="7200800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12"/>
              </a:spcBef>
              <a:spcAft>
                <a:spcPts val="612"/>
              </a:spcAft>
              <a:buClr>
                <a:srgbClr val="316293"/>
              </a:buClr>
            </a:pPr>
            <a:r>
              <a:rPr lang="ru-RU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Схема коммерциализации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</a:t>
            </a:r>
            <a:r>
              <a:rPr lang="ru-RU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на чем компания планирует зарабатывать деньги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r>
              <a:rPr lang="ru-RU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продажа технологии, продукта, услуг и т.д.)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  <a:endParaRPr lang="ru-R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Bef>
                <a:spcPts val="612"/>
              </a:spcBef>
              <a:spcAft>
                <a:spcPts val="612"/>
              </a:spcAft>
              <a:buClr>
                <a:srgbClr val="316293"/>
              </a:buClr>
            </a:pP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1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Как будет работать ваша компания (что делаете сами, а что в партнерстве с другими игроками)</a:t>
            </a: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1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Информация о способах продвижения продукта, раскрывающая стратегию выхода на рынок </a:t>
            </a: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1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Информация об организации сбыта продукции</a:t>
            </a: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1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Модель </a:t>
            </a:r>
            <a:r>
              <a:rPr lang="ru-RU" sz="11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ценообразования</a:t>
            </a:r>
            <a:endParaRPr lang="ru-RU" sz="1100" dirty="0">
              <a:solidFill>
                <a:schemeClr val="bg2">
                  <a:lumMod val="1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6714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Маркетинг и продажи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2433" y="4683561"/>
            <a:ext cx="2654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err="1" smtClean="0"/>
              <a:t>Startup</a:t>
            </a:r>
            <a:r>
              <a:rPr lang="ru-RU" dirty="0" smtClean="0"/>
              <a:t>:</a:t>
            </a:r>
            <a:r>
              <a:rPr lang="en-GB" dirty="0" smtClean="0"/>
              <a:t>Land</a:t>
            </a:r>
            <a:r>
              <a:rPr lang="ru-RU" dirty="0" smtClean="0"/>
              <a:t> </a:t>
            </a:r>
            <a:r>
              <a:rPr lang="en-GB" dirty="0" smtClean="0"/>
              <a:t>Industrial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68560" y="3502829"/>
            <a:ext cx="3148618" cy="236146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64021" y="1275606"/>
            <a:ext cx="7416824" cy="1135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В какой последовательности вы будете выходить на рынок и почему?</a:t>
            </a: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Как вы будете искать клиентов?</a:t>
            </a: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Как вы будете удерживать клиентов?</a:t>
            </a: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План первых продаж (прогноз на 3 года)</a:t>
            </a:r>
          </a:p>
        </p:txBody>
      </p:sp>
    </p:spTree>
    <p:extLst>
      <p:ext uri="{BB962C8B-B14F-4D97-AF65-F5344CB8AC3E}">
        <p14:creationId xmlns:p14="http://schemas.microsoft.com/office/powerpoint/2010/main" xmlns="" val="3986714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Финансы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2433" y="4683561"/>
            <a:ext cx="2654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err="1" smtClean="0"/>
              <a:t>Startup</a:t>
            </a:r>
            <a:r>
              <a:rPr lang="ru-RU" dirty="0" smtClean="0"/>
              <a:t>:</a:t>
            </a:r>
            <a:r>
              <a:rPr lang="en-GB" dirty="0" smtClean="0"/>
              <a:t>Land</a:t>
            </a:r>
            <a:r>
              <a:rPr lang="ru-RU" dirty="0" smtClean="0"/>
              <a:t> </a:t>
            </a:r>
            <a:r>
              <a:rPr lang="en-GB" dirty="0" smtClean="0"/>
              <a:t>Industrial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68560" y="3502829"/>
            <a:ext cx="3148618" cy="236146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87235" y="1151286"/>
            <a:ext cx="7272808" cy="1135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Прогноз продаж и расходов компании на 3 года </a:t>
            </a:r>
          </a:p>
          <a:p>
            <a:pPr marL="174625" lvl="1" indent="273050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Что вы предлагаете инвесторы? </a:t>
            </a:r>
          </a:p>
          <a:p>
            <a:pPr marL="174625" lvl="1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       - размер требуемых инвестиций</a:t>
            </a:r>
          </a:p>
          <a:p>
            <a:pPr marL="174625" lvl="1" defTabSz="457200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ru-RU" sz="1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      -  предлагаемая доля инвестору</a:t>
            </a:r>
            <a:endParaRPr lang="ru-RU" sz="1400" dirty="0">
              <a:solidFill>
                <a:srgbClr val="000000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6714714"/>
      </p:ext>
    </p:extLst>
  </p:cSld>
  <p:clrMapOvr>
    <a:masterClrMapping/>
  </p:clrMapOvr>
</p:sld>
</file>

<file path=ppt/theme/theme1.xml><?xml version="1.0" encoding="utf-8"?>
<a:theme xmlns:a="http://schemas.openxmlformats.org/drawingml/2006/main" name="Шаблон оформления 'По вертикали и горизонтали'">
  <a:themeElements>
    <a:clrScheme name="Office Theme 10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Office Them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'По вертикали и горизонтали'</Template>
  <TotalTime>33</TotalTime>
  <Words>546</Words>
  <Application>Microsoft Office PowerPoint</Application>
  <PresentationFormat>Экран (16:9)</PresentationFormat>
  <Paragraphs>94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Шаблон оформления 'По вертикали и горизонтали'</vt:lpstr>
      <vt:lpstr>Имя проекта</vt:lpstr>
      <vt:lpstr>Проблема</vt:lpstr>
      <vt:lpstr>Решение</vt:lpstr>
      <vt:lpstr>Технология</vt:lpstr>
      <vt:lpstr>Рынок</vt:lpstr>
      <vt:lpstr>Конкуренты</vt:lpstr>
      <vt:lpstr>Бизнес-модель</vt:lpstr>
      <vt:lpstr>Маркетинг и продажи</vt:lpstr>
      <vt:lpstr>Финансы</vt:lpstr>
      <vt:lpstr>Планы</vt:lpstr>
      <vt:lpstr>Команда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Горпинченко</cp:lastModifiedBy>
  <cp:revision>8</cp:revision>
  <dcterms:created xsi:type="dcterms:W3CDTF">2018-12-29T17:36:41Z</dcterms:created>
  <dcterms:modified xsi:type="dcterms:W3CDTF">2019-01-10T05:51:53Z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TC100690401049</vt:lpwstr>
  </property>
</Properties>
</file>