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86" r:id="rId3"/>
    <p:sldId id="284" r:id="rId4"/>
    <p:sldId id="288" r:id="rId5"/>
    <p:sldId id="301" r:id="rId6"/>
    <p:sldId id="295" r:id="rId7"/>
    <p:sldId id="290" r:id="rId8"/>
    <p:sldId id="289" r:id="rId9"/>
    <p:sldId id="259" r:id="rId10"/>
    <p:sldId id="285" r:id="rId11"/>
    <p:sldId id="294" r:id="rId12"/>
    <p:sldId id="293" r:id="rId13"/>
    <p:sldId id="291" r:id="rId14"/>
    <p:sldId id="292" r:id="rId15"/>
    <p:sldId id="261" r:id="rId16"/>
    <p:sldId id="263" r:id="rId17"/>
    <p:sldId id="262" r:id="rId18"/>
    <p:sldId id="258" r:id="rId19"/>
    <p:sldId id="302" r:id="rId20"/>
    <p:sldId id="303" r:id="rId21"/>
    <p:sldId id="304" r:id="rId22"/>
    <p:sldId id="264" r:id="rId23"/>
    <p:sldId id="272" r:id="rId24"/>
    <p:sldId id="273" r:id="rId25"/>
    <p:sldId id="270" r:id="rId26"/>
    <p:sldId id="271" r:id="rId27"/>
    <p:sldId id="277" r:id="rId28"/>
    <p:sldId id="278" r:id="rId29"/>
    <p:sldId id="282" r:id="rId30"/>
    <p:sldId id="280" r:id="rId31"/>
    <p:sldId id="281" r:id="rId32"/>
    <p:sldId id="308" r:id="rId33"/>
    <p:sldId id="299" r:id="rId34"/>
    <p:sldId id="305" r:id="rId35"/>
    <p:sldId id="309" r:id="rId36"/>
    <p:sldId id="283" r:id="rId37"/>
    <p:sldId id="265" r:id="rId38"/>
    <p:sldId id="266" r:id="rId39"/>
    <p:sldId id="310" r:id="rId40"/>
    <p:sldId id="314" r:id="rId41"/>
    <p:sldId id="313" r:id="rId42"/>
    <p:sldId id="275" r:id="rId43"/>
    <p:sldId id="276" r:id="rId44"/>
    <p:sldId id="268" r:id="rId45"/>
    <p:sldId id="269" r:id="rId46"/>
    <p:sldId id="297" r:id="rId47"/>
    <p:sldId id="311" r:id="rId48"/>
    <p:sldId id="312" r:id="rId49"/>
    <p:sldId id="298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287" r:id="rId71"/>
    <p:sldId id="336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6600"/>
    <a:srgbClr val="844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93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6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4" name="Group 30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5" name="Rectangle 44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7" name="Rectangle 48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человек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E57D20C0-113C-48C8-AE0D-321955E9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3433"/>
          <a:stretch/>
        </p:blipFill>
        <p:spPr>
          <a:xfrm>
            <a:off x="22374" y="10"/>
            <a:ext cx="12191980" cy="68579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88" name="Group 50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399" y="1600527"/>
            <a:ext cx="10509799" cy="3674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/>
              <a:t/>
            </a:r>
            <a:br>
              <a:rPr lang="en-US" sz="2200" dirty="0"/>
            </a:b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Татарстан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/>
              <a:t>–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en-US" sz="2800" dirty="0" err="1"/>
              <a:t>участник</a:t>
            </a:r>
            <a:r>
              <a:rPr lang="en-US" sz="2800" dirty="0"/>
              <a:t> </a:t>
            </a:r>
            <a:r>
              <a:rPr lang="en-US" sz="2800" dirty="0" err="1"/>
              <a:t>всероссийского</a:t>
            </a:r>
            <a:r>
              <a:rPr lang="en-US" sz="2800" dirty="0"/>
              <a:t> </a:t>
            </a:r>
            <a:r>
              <a:rPr lang="en-US" sz="2800" dirty="0" err="1"/>
              <a:t>проекта</a:t>
            </a:r>
            <a:r>
              <a:rPr lang="en-US" sz="2800" dirty="0"/>
              <a:t> </a:t>
            </a:r>
            <a:r>
              <a:rPr lang="en-US" sz="2800" dirty="0" err="1"/>
              <a:t>популяризации</a:t>
            </a:r>
            <a:r>
              <a:rPr lang="en-US" sz="2800" dirty="0"/>
              <a:t> </a:t>
            </a:r>
            <a:r>
              <a:rPr lang="en-US" sz="2800" dirty="0" err="1"/>
              <a:t>культурных</a:t>
            </a:r>
            <a:r>
              <a:rPr lang="en-US" sz="2800" dirty="0"/>
              <a:t> </a:t>
            </a:r>
            <a:r>
              <a:rPr lang="en-US" sz="2800" dirty="0" err="1"/>
              <a:t>мероприятий</a:t>
            </a:r>
            <a:r>
              <a:rPr lang="en-US" sz="2800" dirty="0"/>
              <a:t> </a:t>
            </a:r>
            <a:r>
              <a:rPr lang="en-US" sz="2800" dirty="0" err="1"/>
              <a:t>среди</a:t>
            </a:r>
            <a:r>
              <a:rPr lang="en-US" sz="2800" dirty="0"/>
              <a:t> </a:t>
            </a:r>
            <a:r>
              <a:rPr lang="en-US" sz="2800" dirty="0" err="1"/>
              <a:t>молодежи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Пушкинская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»!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en-US" sz="2200" dirty="0"/>
          </a:p>
        </p:txBody>
      </p:sp>
      <p:grpSp>
        <p:nvGrpSpPr>
          <p:cNvPr id="89" name="Group 64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0" name="Rectangle 78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432" y="408101"/>
            <a:ext cx="8911687" cy="1280890"/>
          </a:xfrm>
        </p:spPr>
        <p:txBody>
          <a:bodyPr/>
          <a:lstStyle/>
          <a:p>
            <a:pPr algn="ctr"/>
            <a:r>
              <a:rPr lang="ru-RU" b="1" dirty="0"/>
              <a:t>МАСТЕР-КЛАСС</a:t>
            </a:r>
            <a:br>
              <a:rPr lang="ru-RU" b="1" dirty="0"/>
            </a:br>
            <a:r>
              <a:rPr lang="ru-RU" b="1" dirty="0"/>
              <a:t> «ВЕРХОВАЯ НАБОЙКА»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19344" b="19344"/>
          <a:stretch/>
        </p:blipFill>
        <p:spPr>
          <a:xfrm>
            <a:off x="876300" y="2369641"/>
            <a:ext cx="4853940" cy="3089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204066" y="1558487"/>
            <a:ext cx="598793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Набойка – старинный способ нанесения рисунка на ткань. Казалось бы, все просто: берешь доску с рельефным орнаментом, наносишь краску, бьешь по ткани – и готово. Но нет! Здесь тоже нужен особый навык, да и ткань подойдет не всякая, а лишь особая – о ней вам расскажет мастерица. Освоишь это ремесло – узнаешь, что такое вдохновение! Итогом станет собственное рукотворное изделие, которое участник мастер-класса унесет с собой. Подойдет как для взрослых, так и для детей.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32721" y="5968731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683707" y="5948577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95EAC7-D57E-4855-A9B1-2A0B7CF2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1" y="0"/>
            <a:ext cx="877900" cy="67061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19FEEF7-23AC-4093-8DD3-067C01C9B16E}"/>
              </a:ext>
            </a:extLst>
          </p:cNvPr>
          <p:cNvSpPr/>
          <p:nvPr/>
        </p:nvSpPr>
        <p:spPr>
          <a:xfrm>
            <a:off x="6666491" y="5968731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 РУБ.</a:t>
            </a:r>
          </a:p>
        </p:txBody>
      </p:sp>
      <p:sp>
        <p:nvSpPr>
          <p:cNvPr id="19" name="Стрелка вверх 5">
            <a:extLst>
              <a:ext uri="{FF2B5EF4-FFF2-40B4-BE49-F238E27FC236}">
                <a16:creationId xmlns:a16="http://schemas.microsoft.com/office/drawing/2014/main" id="{55D12B58-3CE9-4959-BFC5-24DBD71EBC5C}"/>
              </a:ext>
            </a:extLst>
          </p:cNvPr>
          <p:cNvSpPr/>
          <p:nvPr/>
        </p:nvSpPr>
        <p:spPr>
          <a:xfrm>
            <a:off x="6262073" y="5948577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Круговая 6">
            <a:extLst>
              <a:ext uri="{FF2B5EF4-FFF2-40B4-BE49-F238E27FC236}">
                <a16:creationId xmlns:a16="http://schemas.microsoft.com/office/drawing/2014/main" id="{5AADEAB0-3940-4FAB-819C-8EBE8C00587F}"/>
              </a:ext>
            </a:extLst>
          </p:cNvPr>
          <p:cNvSpPr/>
          <p:nvPr/>
        </p:nvSpPr>
        <p:spPr>
          <a:xfrm>
            <a:off x="8174301" y="6011429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Улыбающееся лицо 20">
            <a:extLst>
              <a:ext uri="{FF2B5EF4-FFF2-40B4-BE49-F238E27FC236}">
                <a16:creationId xmlns:a16="http://schemas.microsoft.com/office/drawing/2014/main" id="{75B59E6D-F29D-4347-B83F-E310B32C1AD7}"/>
              </a:ext>
            </a:extLst>
          </p:cNvPr>
          <p:cNvSpPr/>
          <p:nvPr/>
        </p:nvSpPr>
        <p:spPr>
          <a:xfrm>
            <a:off x="10215007" y="6011428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7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7753" y="2796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КВЕСТ</a:t>
            </a:r>
          </a:p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«СОКРОВИЩА ЗИЛАНТА»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93749" y="6161762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21083" y="6132659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922834" y="6071808"/>
            <a:ext cx="482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t="9821" b="9821"/>
          <a:stretch/>
        </p:blipFill>
        <p:spPr>
          <a:xfrm>
            <a:off x="483860" y="2221089"/>
            <a:ext cx="5089958" cy="2726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E1467F-F52D-4056-8D3D-C3A58572BF30}"/>
              </a:ext>
            </a:extLst>
          </p:cNvPr>
          <p:cNvSpPr/>
          <p:nvPr/>
        </p:nvSpPr>
        <p:spPr>
          <a:xfrm>
            <a:off x="6096000" y="1359493"/>
            <a:ext cx="59879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Древние предания гласят: «Когда люди хотели поселиться на холме у реки, и крепость поставить белокаменную и назвать Казань крепость эту, змеи, живущие на холме, не давали покоя и, повсюду, сбиваясь кучами, нападали и жалили каждого, кто пытался хоть раз на вершину подняться… И был среди них самый сильный змей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Зилант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что крылами своими мог небо закрыть и звезды, и хранил тот змей сокровища несметные. Люди разные те сокровища найти пытались, да не знает никто, находили ли…».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Стрелка вверх 5">
            <a:extLst>
              <a:ext uri="{FF2B5EF4-FFF2-40B4-BE49-F238E27FC236}">
                <a16:creationId xmlns:a16="http://schemas.microsoft.com/office/drawing/2014/main" id="{5BA231F0-E60B-4B49-A581-2A962DE87136}"/>
              </a:ext>
            </a:extLst>
          </p:cNvPr>
          <p:cNvSpPr/>
          <p:nvPr/>
        </p:nvSpPr>
        <p:spPr>
          <a:xfrm>
            <a:off x="6478434" y="6095140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Круговая 6">
            <a:extLst>
              <a:ext uri="{FF2B5EF4-FFF2-40B4-BE49-F238E27FC236}">
                <a16:creationId xmlns:a16="http://schemas.microsoft.com/office/drawing/2014/main" id="{2170676B-63FF-45DA-8192-8EC4BA816500}"/>
              </a:ext>
            </a:extLst>
          </p:cNvPr>
          <p:cNvSpPr/>
          <p:nvPr/>
        </p:nvSpPr>
        <p:spPr>
          <a:xfrm>
            <a:off x="8398748" y="6161762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427FD0AE-73DC-460C-81B0-E013E638BFC4}"/>
              </a:ext>
            </a:extLst>
          </p:cNvPr>
          <p:cNvSpPr/>
          <p:nvPr/>
        </p:nvSpPr>
        <p:spPr>
          <a:xfrm>
            <a:off x="10439454" y="6176785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8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1722382"/>
            <a:ext cx="5660221" cy="4365799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Больше века назад в Гостином дворе случился пожар, во время которого хитроумный купец в спешке спрятал сокровища в одном из помещений, но забрать их он не смог, и сокровища все еще здесь, в этих стенах. </a:t>
            </a:r>
          </a:p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Только самые внимательные смогут найти их, а помогут им в этом подсказки купца, спрятанные среди экспонатов музея.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7563" y="188205"/>
            <a:ext cx="8246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КВЕСТ </a:t>
            </a:r>
          </a:p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«В ПОИСКАХ СОКРОВИЩ»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31489" y="5393903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15385" y="5374031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62971" y="5336316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7" t="-380" r="45455" b="1901"/>
          <a:stretch/>
        </p:blipFill>
        <p:spPr>
          <a:xfrm>
            <a:off x="815788" y="1895301"/>
            <a:ext cx="4569111" cy="4151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6" name="Стрелка вверх 5">
            <a:extLst>
              <a:ext uri="{FF2B5EF4-FFF2-40B4-BE49-F238E27FC236}">
                <a16:creationId xmlns:a16="http://schemas.microsoft.com/office/drawing/2014/main" id="{6797FBDE-C5D1-4E5A-88EA-BB95BA520E4F}"/>
              </a:ext>
            </a:extLst>
          </p:cNvPr>
          <p:cNvSpPr/>
          <p:nvPr/>
        </p:nvSpPr>
        <p:spPr>
          <a:xfrm>
            <a:off x="6770548" y="5347982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Круговая 6">
            <a:extLst>
              <a:ext uri="{FF2B5EF4-FFF2-40B4-BE49-F238E27FC236}">
                <a16:creationId xmlns:a16="http://schemas.microsoft.com/office/drawing/2014/main" id="{E296B3B2-05E7-4F1F-8F1F-5517A93363FF}"/>
              </a:ext>
            </a:extLst>
          </p:cNvPr>
          <p:cNvSpPr/>
          <p:nvPr/>
        </p:nvSpPr>
        <p:spPr>
          <a:xfrm>
            <a:off x="8738913" y="5403028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лыбающееся лицо 17">
            <a:extLst>
              <a:ext uri="{FF2B5EF4-FFF2-40B4-BE49-F238E27FC236}">
                <a16:creationId xmlns:a16="http://schemas.microsoft.com/office/drawing/2014/main" id="{CEEA60A1-62D4-412F-A1B2-887287A2343B}"/>
              </a:ext>
            </a:extLst>
          </p:cNvPr>
          <p:cNvSpPr/>
          <p:nvPr/>
        </p:nvSpPr>
        <p:spPr>
          <a:xfrm>
            <a:off x="10831955" y="5418157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580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81004" y="18540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КВЕСТ</a:t>
            </a:r>
          </a:p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«ЭВОЛЮЦИЯ ИГРЫ»</a:t>
            </a:r>
            <a:r>
              <a:rPr lang="ru-RU" sz="3600" dirty="0">
                <a:solidFill>
                  <a:srgbClr val="31B4E6">
                    <a:lumMod val="75000"/>
                  </a:srgbClr>
                </a:solidFill>
              </a:rPr>
              <a:t/>
            </a:r>
            <a:br>
              <a:rPr lang="ru-RU" sz="3600" dirty="0">
                <a:solidFill>
                  <a:srgbClr val="31B4E6">
                    <a:lumMod val="75000"/>
                  </a:srgbClr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69229" y="6010950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8920" y="6085500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970980" y="5971058"/>
            <a:ext cx="482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5" y="2143616"/>
            <a:ext cx="4747598" cy="3167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DFBFE27-CDA3-467F-8DE2-F127F63AB0E6}"/>
              </a:ext>
            </a:extLst>
          </p:cNvPr>
          <p:cNvSpPr/>
          <p:nvPr/>
        </p:nvSpPr>
        <p:spPr>
          <a:xfrm>
            <a:off x="6096000" y="951195"/>
            <a:ext cx="598793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Чтобы получить титул «Мастер игры на все времена», надо победить в играх разных эпох и народов, времен. Вы узнаете, что игры всегда сопутствовали человеку. Путешествуя по музею, вам предстоит сыграть в юлу, кости, «Золотой дворец», «Японский домик», решить шахматную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головоловку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и расшифровать ребус, разложить пасьянс и разгадать шараду.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Вас ждут истории и легенды о самых разных играх, обучившись которым, можно весело и с пользой для ума проводить время с друзьями и близкими. </a:t>
            </a:r>
          </a:p>
        </p:txBody>
      </p:sp>
      <p:sp>
        <p:nvSpPr>
          <p:cNvPr id="20" name="Стрелка вверх 5">
            <a:extLst>
              <a:ext uri="{FF2B5EF4-FFF2-40B4-BE49-F238E27FC236}">
                <a16:creationId xmlns:a16="http://schemas.microsoft.com/office/drawing/2014/main" id="{3D9C86FB-29AC-40CA-9C8E-0F0FF652F985}"/>
              </a:ext>
            </a:extLst>
          </p:cNvPr>
          <p:cNvSpPr/>
          <p:nvPr/>
        </p:nvSpPr>
        <p:spPr>
          <a:xfrm>
            <a:off x="6534666" y="5992226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Круговая 6">
            <a:extLst>
              <a:ext uri="{FF2B5EF4-FFF2-40B4-BE49-F238E27FC236}">
                <a16:creationId xmlns:a16="http://schemas.microsoft.com/office/drawing/2014/main" id="{30F7721E-3E8E-4959-99FA-3D38CF736330}"/>
              </a:ext>
            </a:extLst>
          </p:cNvPr>
          <p:cNvSpPr/>
          <p:nvPr/>
        </p:nvSpPr>
        <p:spPr>
          <a:xfrm>
            <a:off x="8446894" y="6055078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Улыбающееся лицо 21">
            <a:extLst>
              <a:ext uri="{FF2B5EF4-FFF2-40B4-BE49-F238E27FC236}">
                <a16:creationId xmlns:a16="http://schemas.microsoft.com/office/drawing/2014/main" id="{A06B022D-79DC-4F47-82A7-B55AC6B0645B}"/>
              </a:ext>
            </a:extLst>
          </p:cNvPr>
          <p:cNvSpPr/>
          <p:nvPr/>
        </p:nvSpPr>
        <p:spPr>
          <a:xfrm>
            <a:off x="10487600" y="6055077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3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5244" y="1892353"/>
            <a:ext cx="5401656" cy="37776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Одна из самых популярных программ Национального музея, где представлены народные игры и традиции Удмуртии, Чувашии, Марий Эл, Мордовии и Татарстана.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Вы увидите костюмы народов Поволжья, научатся здороваться на разных языках, поиграют в национальные игры на ловкость, смекалку, силу и внимание.   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7244" y="15288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ИГРА-ХОРОВОД</a:t>
            </a:r>
          </a:p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«РУЧЕЙКИ ПОВОЛЖЬЯ»</a:t>
            </a:r>
            <a:r>
              <a:rPr lang="ru-RU" sz="3600" dirty="0">
                <a:solidFill>
                  <a:srgbClr val="31B4E6">
                    <a:lumMod val="75000"/>
                  </a:srgbClr>
                </a:solidFill>
              </a:rPr>
              <a:t/>
            </a:r>
            <a:br>
              <a:rPr lang="ru-RU" sz="3600" dirty="0">
                <a:solidFill>
                  <a:srgbClr val="31B4E6">
                    <a:lumMod val="75000"/>
                  </a:srgbClr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4048" y="5732056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95292" y="5789719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310512" y="5749685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1" y="1972912"/>
            <a:ext cx="5172075" cy="3448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C5B49EC3-E787-481D-9DCB-8564636D7A7C}"/>
              </a:ext>
            </a:extLst>
          </p:cNvPr>
          <p:cNvSpPr/>
          <p:nvPr/>
        </p:nvSpPr>
        <p:spPr>
          <a:xfrm>
            <a:off x="6879630" y="5732056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D02B59E2-F67D-4015-9178-08F03F4D5AD6}"/>
              </a:ext>
            </a:extLst>
          </p:cNvPr>
          <p:cNvSpPr/>
          <p:nvPr/>
        </p:nvSpPr>
        <p:spPr>
          <a:xfrm>
            <a:off x="8791858" y="5794908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10AE31DB-FA1C-4462-A094-5EF2146BFCEA}"/>
              </a:ext>
            </a:extLst>
          </p:cNvPr>
          <p:cNvSpPr/>
          <p:nvPr/>
        </p:nvSpPr>
        <p:spPr>
          <a:xfrm>
            <a:off x="10832564" y="5794907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4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241" y="335309"/>
            <a:ext cx="10288371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ЛЕКЦИЯ-ПОКАЗ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«ОГНИ БЫЛЫХ СРАЖЕНИЙ»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9665" y="1544292"/>
            <a:ext cx="6402635" cy="4978399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4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Вы знаете, почему во времена наполеоновских войн солдаты шли в бой стройными рядами, не прячась от обстрелов? </a:t>
            </a:r>
          </a:p>
          <a:p>
            <a:pPr marL="0" indent="0" algn="just">
              <a:buNone/>
            </a:pPr>
            <a:r>
              <a:rPr lang="ru-RU" sz="4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Вы знаете, что если бы они не шли именно так, бой был бы проигран? </a:t>
            </a:r>
          </a:p>
          <a:p>
            <a:pPr marL="0" indent="0">
              <a:buNone/>
            </a:pPr>
            <a:r>
              <a:rPr lang="ru-RU" sz="4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Знаете, почему обмундирование было именно таким? </a:t>
            </a:r>
          </a:p>
          <a:p>
            <a:pPr marL="0" indent="0" algn="just">
              <a:buNone/>
            </a:pPr>
            <a:r>
              <a:rPr lang="ru-RU" sz="4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Для чего были нужны эполеты, почему у одних они были с бахромой, а у других – без? </a:t>
            </a:r>
          </a:p>
          <a:p>
            <a:pPr marL="0" indent="0" algn="just">
              <a:buNone/>
            </a:pPr>
            <a:r>
              <a:rPr lang="ru-RU" sz="4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Что означает каждый цвет на воинском мундире?</a:t>
            </a:r>
          </a:p>
          <a:p>
            <a:pPr marL="0" indent="0" algn="just">
              <a:buNone/>
            </a:pPr>
            <a:r>
              <a:rPr lang="ru-RU" sz="4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У нас вам не только расскажут то, чего нет ни в одном учебники истории, но и покажут всё. А ещё вы испытаете на себе, что такое строевая подготовка начала XIX века.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ru-RU" sz="38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9" y="2336561"/>
            <a:ext cx="4880161" cy="3248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1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32476" y="6164637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34191" y="6164637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59726" y="6208764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18" name="Стрелка вверх 5">
            <a:extLst>
              <a:ext uri="{FF2B5EF4-FFF2-40B4-BE49-F238E27FC236}">
                <a16:creationId xmlns:a16="http://schemas.microsoft.com/office/drawing/2014/main" id="{850C0E12-3BD6-455F-9924-6BE2D9551B3B}"/>
              </a:ext>
            </a:extLst>
          </p:cNvPr>
          <p:cNvSpPr/>
          <p:nvPr/>
        </p:nvSpPr>
        <p:spPr>
          <a:xfrm>
            <a:off x="6699766" y="6145913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Круговая 6">
            <a:extLst>
              <a:ext uri="{FF2B5EF4-FFF2-40B4-BE49-F238E27FC236}">
                <a16:creationId xmlns:a16="http://schemas.microsoft.com/office/drawing/2014/main" id="{6C0D018B-BA3E-43C0-8C19-A40A98F8202D}"/>
              </a:ext>
            </a:extLst>
          </p:cNvPr>
          <p:cNvSpPr/>
          <p:nvPr/>
        </p:nvSpPr>
        <p:spPr>
          <a:xfrm>
            <a:off x="8611994" y="6208765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250A8244-72BF-4144-B6AF-F0BE41A379CD}"/>
              </a:ext>
            </a:extLst>
          </p:cNvPr>
          <p:cNvSpPr/>
          <p:nvPr/>
        </p:nvSpPr>
        <p:spPr>
          <a:xfrm>
            <a:off x="10652700" y="6208764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2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930" y="36311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ИГРА «РУБЕЖ»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" y="2029089"/>
            <a:ext cx="4793673" cy="3200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899570" y="1644006"/>
            <a:ext cx="609877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dirty="0">
                <a:solidFill>
                  <a:srgbClr val="31B4E6">
                    <a:lumMod val="75000"/>
                  </a:srgbClr>
                </a:solidFill>
              </a:rPr>
              <a:t>     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Игра, отчасти похожая на «Зарницу», но сложнее и веселее. Участники могут заранее выбрать период, в котором хотят сыграть: средние века, наполеоновские войны, гражданская война или Великая Отечественная война. Или же вы хотите </a:t>
            </a:r>
            <a:r>
              <a:rPr lang="ru-RU" sz="2000" dirty="0" err="1">
                <a:solidFill>
                  <a:srgbClr val="31B4E6">
                    <a:lumMod val="75000"/>
                  </a:srgbClr>
                </a:solidFill>
              </a:rPr>
              <a:t>мультивековую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 игру, чтобы охватить все периоды? Легко! Локацию вы тоже можете выбрать – экспозиция Национального музея, Музей-мемориал Великой Отечественной войны или хотите на воздухе, во внутреннем дворе музея? Пожалуйста!</a:t>
            </a: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endParaRPr lang="ru-RU" dirty="0">
              <a:solidFill>
                <a:srgbClr val="31B4E6">
                  <a:lumMod val="75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1" y="0"/>
            <a:ext cx="877900" cy="670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16118" y="5894649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20102" y="5806683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264451" y="577536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9180B7C6-C57A-4E4E-8958-763CB34F09EF}"/>
              </a:ext>
            </a:extLst>
          </p:cNvPr>
          <p:cNvSpPr/>
          <p:nvPr/>
        </p:nvSpPr>
        <p:spPr>
          <a:xfrm>
            <a:off x="6387773" y="5775363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FAE0B135-E68D-41FD-B57E-F1190F3CE768}"/>
              </a:ext>
            </a:extLst>
          </p:cNvPr>
          <p:cNvSpPr/>
          <p:nvPr/>
        </p:nvSpPr>
        <p:spPr>
          <a:xfrm>
            <a:off x="8497767" y="5850810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42F45D11-2B98-44A1-937F-BCFD91F8F5C5}"/>
              </a:ext>
            </a:extLst>
          </p:cNvPr>
          <p:cNvSpPr/>
          <p:nvPr/>
        </p:nvSpPr>
        <p:spPr>
          <a:xfrm>
            <a:off x="10735462" y="5850809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1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4817" y="316539"/>
            <a:ext cx="1002317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ЭКСКУРСИЯ-ВИКТОРИНА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b="1" dirty="0"/>
              <a:t>«ВОИНЫ ДРЕВНОСТИ»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318" y="1670846"/>
            <a:ext cx="6418782" cy="4214041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ru-RU" dirty="0">
                <a:solidFill>
                  <a:srgbClr val="31B4E6">
                    <a:lumMod val="75000"/>
                  </a:srgbClr>
                </a:solidFill>
              </a:rPr>
              <a:t>     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Занятие посвящено развитию военного дела в нашем регионе с древнейших времен до падения Казанского ханства. В основном оружие использовалось по прямому назначению. Как? Представление об этом дают реконструкции вооружения воинов тюркских каганатов, Волжской </a:t>
            </a:r>
            <a:r>
              <a:rPr lang="ru-RU" sz="2000" dirty="0" err="1">
                <a:solidFill>
                  <a:srgbClr val="31B4E6">
                    <a:lumMod val="75000"/>
                  </a:srgbClr>
                </a:solidFill>
              </a:rPr>
              <a:t>Булгарии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, Золотой Орды, Казанского ханства и Московского государства периода Ивана Грозного. Игровая часть занятия включает в себя различные состязания и заканчивается викториной «Самый внимательный» в музейном дворе.</a:t>
            </a:r>
            <a:endParaRPr lang="ru-RU" sz="2000" dirty="0"/>
          </a:p>
          <a:p>
            <a:pPr marL="0" indent="0" algn="just">
              <a:spcBef>
                <a:spcPts val="0"/>
              </a:spcBef>
              <a:buClrTx/>
              <a:buNone/>
            </a:pPr>
            <a:endParaRPr lang="ru-RU" dirty="0">
              <a:solidFill>
                <a:srgbClr val="31B4E6">
                  <a:lumMod val="75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76" y="1876341"/>
            <a:ext cx="3341192" cy="4454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6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21994" y="5718082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34340" y="5756211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350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369216" y="5731948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9" name="Стрелка вверх 5">
            <a:extLst>
              <a:ext uri="{FF2B5EF4-FFF2-40B4-BE49-F238E27FC236}">
                <a16:creationId xmlns:a16="http://schemas.microsoft.com/office/drawing/2014/main" id="{CF28B8C8-0DEA-4851-AAA9-E2498D1B4FB2}"/>
              </a:ext>
            </a:extLst>
          </p:cNvPr>
          <p:cNvSpPr/>
          <p:nvPr/>
        </p:nvSpPr>
        <p:spPr>
          <a:xfrm>
            <a:off x="5893791" y="5655231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Круговая 6">
            <a:extLst>
              <a:ext uri="{FF2B5EF4-FFF2-40B4-BE49-F238E27FC236}">
                <a16:creationId xmlns:a16="http://schemas.microsoft.com/office/drawing/2014/main" id="{E4B88AD2-8EBF-4795-B31F-F5AA050C7492}"/>
              </a:ext>
            </a:extLst>
          </p:cNvPr>
          <p:cNvSpPr/>
          <p:nvPr/>
        </p:nvSpPr>
        <p:spPr>
          <a:xfrm>
            <a:off x="7806019" y="5718083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Улыбающееся лицо 20">
            <a:extLst>
              <a:ext uri="{FF2B5EF4-FFF2-40B4-BE49-F238E27FC236}">
                <a16:creationId xmlns:a16="http://schemas.microsoft.com/office/drawing/2014/main" id="{AB728FA3-3070-430A-96FB-8DB0CFD157A4}"/>
              </a:ext>
            </a:extLst>
          </p:cNvPr>
          <p:cNvSpPr/>
          <p:nvPr/>
        </p:nvSpPr>
        <p:spPr>
          <a:xfrm>
            <a:off x="9846725" y="5718082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7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2699" y="174201"/>
            <a:ext cx="9435592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Иммерсивная экскурсия </a:t>
            </a:r>
            <a:br>
              <a:rPr lang="ru-RU" b="1" dirty="0"/>
            </a:br>
            <a:r>
              <a:rPr lang="ru-RU" b="1" dirty="0"/>
              <a:t>«НАЕДИНЕ С ИСТОРИЕЙ»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7" y="2524387"/>
            <a:ext cx="5221300" cy="348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1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08858" y="5699017"/>
            <a:ext cx="12186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300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49665" y="5666700"/>
            <a:ext cx="135485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1,5 ЧАСА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961836" y="5673102"/>
            <a:ext cx="62549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12+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32CA3891-9D11-4E66-8E03-81E2A387DC88}"/>
              </a:ext>
            </a:extLst>
          </p:cNvPr>
          <p:cNvSpPr txBox="1">
            <a:spLocks/>
          </p:cNvSpPr>
          <p:nvPr/>
        </p:nvSpPr>
        <p:spPr>
          <a:xfrm>
            <a:off x="6007331" y="1670795"/>
            <a:ext cx="6184669" cy="4214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      Путешествуя с экскурсоводом по залам музея, вы встретите древнего гончара и купца из Золотой Орды, царицу Сююмбике, Екатерину Вторую, </a:t>
            </a:r>
          </a:p>
          <a:p>
            <a:pPr marL="0" indent="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Льва Троцкого и других героев из прошлого.</a:t>
            </a:r>
          </a:p>
          <a:p>
            <a:pPr marL="0" indent="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</a:rPr>
              <a:t>       История края превратится в яркий костюмированный театр на фоне старинных предметов. Вы узнаете, как вручную лепить керамику, торговаться на Востоке, читать стихи своей госпоже, быть татарской модницей, начинать строить новый мир и многое другое.</a:t>
            </a:r>
          </a:p>
          <a:p>
            <a:pPr marL="0" indent="0" algn="just">
              <a:spcBef>
                <a:spcPts val="0"/>
              </a:spcBef>
              <a:buClrTx/>
              <a:buFont typeface="Wingdings 3" charset="2"/>
              <a:buNone/>
            </a:pPr>
            <a:endParaRPr lang="ru-RU" sz="2000" dirty="0">
              <a:solidFill>
                <a:srgbClr val="31B4E6">
                  <a:lumMod val="75000"/>
                </a:srgbClr>
              </a:solidFill>
            </a:endParaRPr>
          </a:p>
          <a:p>
            <a:pPr marL="0" indent="0" algn="just">
              <a:spcBef>
                <a:spcPts val="0"/>
              </a:spcBef>
              <a:buClrTx/>
              <a:buFont typeface="Wingdings 3" charset="2"/>
              <a:buNone/>
            </a:pPr>
            <a:endParaRPr lang="ru-RU" dirty="0">
              <a:solidFill>
                <a:srgbClr val="31B4E6">
                  <a:lumMod val="75000"/>
                </a:srgbClr>
              </a:solidFill>
            </a:endParaRPr>
          </a:p>
        </p:txBody>
      </p:sp>
      <p:sp>
        <p:nvSpPr>
          <p:cNvPr id="21" name="Стрелка вверх 5">
            <a:extLst>
              <a:ext uri="{FF2B5EF4-FFF2-40B4-BE49-F238E27FC236}">
                <a16:creationId xmlns:a16="http://schemas.microsoft.com/office/drawing/2014/main" id="{BDB3DEEE-AC1C-4657-91E0-68F0EB19F1B9}"/>
              </a:ext>
            </a:extLst>
          </p:cNvPr>
          <p:cNvSpPr/>
          <p:nvPr/>
        </p:nvSpPr>
        <p:spPr>
          <a:xfrm>
            <a:off x="6583487" y="5903061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Круговая 6">
            <a:extLst>
              <a:ext uri="{FF2B5EF4-FFF2-40B4-BE49-F238E27FC236}">
                <a16:creationId xmlns:a16="http://schemas.microsoft.com/office/drawing/2014/main" id="{A5287F28-5FF4-401E-8ED7-DEB8CAAB9F1A}"/>
              </a:ext>
            </a:extLst>
          </p:cNvPr>
          <p:cNvSpPr/>
          <p:nvPr/>
        </p:nvSpPr>
        <p:spPr>
          <a:xfrm>
            <a:off x="8506253" y="6011453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Улыбающееся лицо 22">
            <a:extLst>
              <a:ext uri="{FF2B5EF4-FFF2-40B4-BE49-F238E27FC236}">
                <a16:creationId xmlns:a16="http://schemas.microsoft.com/office/drawing/2014/main" id="{6C236A25-5549-44E5-B535-EE6D03AC6A54}"/>
              </a:ext>
            </a:extLst>
          </p:cNvPr>
          <p:cNvSpPr/>
          <p:nvPr/>
        </p:nvSpPr>
        <p:spPr>
          <a:xfrm>
            <a:off x="10546959" y="6011452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12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2600" y="1076717"/>
            <a:ext cx="6388100" cy="6189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1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 </a:t>
            </a:r>
            <a:r>
              <a:rPr lang="ru-RU" sz="22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На встрече мы научимся расшифровывать язык сказок, понимать их тайные послания, чтобы глубже понять себя и мир вокруг, разрешить конфликты, которые казались вечными, и перестать ходить по замкнутому кругу, повторяя старые как мир сюжеты. Любимые татарские сказки хранят в себе не только красивые истории, но и глубокую мудрость народа.</a:t>
            </a:r>
          </a:p>
          <a:p>
            <a:pPr marL="0" indent="0">
              <a:buNone/>
            </a:pPr>
            <a:endParaRPr lang="ru-RU" sz="2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2699" y="174201"/>
            <a:ext cx="9435592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ЛЕКЦИЯ</a:t>
            </a:r>
            <a:br>
              <a:rPr lang="ru-RU" b="1" dirty="0"/>
            </a:br>
            <a:r>
              <a:rPr lang="ru-RU" b="1" dirty="0"/>
              <a:t> «ЛЮБИМЫЕ ТАТАРСКИЕ СКАЗКИ КАК ОТРАЖЕНИЕ ПСИХОЛОГИИ НАРОДА»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77989">
            <a:off x="1380293" y="2226325"/>
            <a:ext cx="2740576" cy="4094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1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88467" y="5236764"/>
            <a:ext cx="136127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1000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66794" y="5492406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3 часа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627053" y="5496734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16+</a:t>
            </a:r>
          </a:p>
        </p:txBody>
      </p:sp>
      <p:sp>
        <p:nvSpPr>
          <p:cNvPr id="18" name="Стрелка вверх 5">
            <a:extLst>
              <a:ext uri="{FF2B5EF4-FFF2-40B4-BE49-F238E27FC236}">
                <a16:creationId xmlns:a16="http://schemas.microsoft.com/office/drawing/2014/main" id="{95508C66-6D4A-4AAD-82A9-9DF12AB8014E}"/>
              </a:ext>
            </a:extLst>
          </p:cNvPr>
          <p:cNvSpPr/>
          <p:nvPr/>
        </p:nvSpPr>
        <p:spPr>
          <a:xfrm>
            <a:off x="6184049" y="5479620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Круговая 6">
            <a:extLst>
              <a:ext uri="{FF2B5EF4-FFF2-40B4-BE49-F238E27FC236}">
                <a16:creationId xmlns:a16="http://schemas.microsoft.com/office/drawing/2014/main" id="{68EA6FE7-95F8-4A20-A099-EF82575237BE}"/>
              </a:ext>
            </a:extLst>
          </p:cNvPr>
          <p:cNvSpPr/>
          <p:nvPr/>
        </p:nvSpPr>
        <p:spPr>
          <a:xfrm>
            <a:off x="8192987" y="5542471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5ABDC3AE-5520-4DC8-9764-4432ED17035C}"/>
              </a:ext>
            </a:extLst>
          </p:cNvPr>
          <p:cNvSpPr/>
          <p:nvPr/>
        </p:nvSpPr>
        <p:spPr>
          <a:xfrm>
            <a:off x="10136983" y="5542471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4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0" y="-1"/>
            <a:ext cx="963003" cy="735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79FBF-CE0D-4D73-8B28-17586484A9FB}"/>
              </a:ext>
            </a:extLst>
          </p:cNvPr>
          <p:cNvSpPr txBox="1"/>
          <p:nvPr/>
        </p:nvSpPr>
        <p:spPr>
          <a:xfrm>
            <a:off x="1644072" y="887768"/>
            <a:ext cx="95319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Проект «Пушкинская карта»</a:t>
            </a:r>
          </a:p>
          <a:p>
            <a:endParaRPr lang="ru-RU" b="1" dirty="0"/>
          </a:p>
          <a:p>
            <a:endParaRPr lang="ru-RU" dirty="0"/>
          </a:p>
          <a:p>
            <a:endParaRPr lang="ru-RU" sz="2000" dirty="0"/>
          </a:p>
          <a:p>
            <a:r>
              <a:rPr lang="ru-RU" sz="2400" b="1" dirty="0"/>
              <a:t>Что дает карта: </a:t>
            </a:r>
            <a:r>
              <a:rPr lang="ru-RU" sz="2400" dirty="0"/>
              <a:t>посещение Национального музея и его филиалов</a:t>
            </a:r>
          </a:p>
          <a:p>
            <a:endParaRPr lang="ru-RU" sz="2400" dirty="0"/>
          </a:p>
          <a:p>
            <a:r>
              <a:rPr lang="ru-RU" sz="2400" b="1" dirty="0"/>
              <a:t>Номинал карты: </a:t>
            </a:r>
            <a:r>
              <a:rPr lang="ru-RU" sz="2400" dirty="0"/>
              <a:t>3000 руб.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Участники проекта: </a:t>
            </a:r>
            <a:r>
              <a:rPr lang="ru-RU" sz="2400" dirty="0"/>
              <a:t>лица от 14 до 22 лет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14D4D-DA58-49A3-80B0-09431BFB2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148" y="4395072"/>
            <a:ext cx="4219852" cy="24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3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9351" y="1411727"/>
            <a:ext cx="6229884" cy="71866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Весело провести время в музее? Легко!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Игра-</a:t>
            </a:r>
            <a:r>
              <a:rPr lang="ru-RU" sz="2000" dirty="0" err="1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квиз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даст вам почувствовать азарт победы или ощутить горечь поражения. Вам придётся напрячь свою память, чтобы вспомнить книги, их авторов, фильмы, песни и мультфильмы. Способность работать в команде и играть в «крокодил» вам тоже пригодятся.</a:t>
            </a: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sz="1600" dirty="0">
              <a:latin typeface="+mj-lt"/>
            </a:endParaRPr>
          </a:p>
          <a:p>
            <a:pPr marL="0" indent="0">
              <a:buNone/>
            </a:pPr>
            <a:r>
              <a:rPr lang="ru-RU" sz="1600" dirty="0">
                <a:latin typeface="+mj-lt"/>
              </a:rPr>
              <a:t>        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9412" y="368488"/>
            <a:ext cx="9435592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ЛИТЕРАТУРНЫЕ РАСКОПКИ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7756" y="1411727"/>
            <a:ext cx="3356372" cy="4879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1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91827" y="4967514"/>
            <a:ext cx="12186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500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17339" y="5213856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 час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13580" y="4936858"/>
            <a:ext cx="6731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/>
              <a:t>16+</a:t>
            </a:r>
          </a:p>
        </p:txBody>
      </p:sp>
      <p:sp>
        <p:nvSpPr>
          <p:cNvPr id="18" name="Стрелка вверх 5">
            <a:extLst>
              <a:ext uri="{FF2B5EF4-FFF2-40B4-BE49-F238E27FC236}">
                <a16:creationId xmlns:a16="http://schemas.microsoft.com/office/drawing/2014/main" id="{574EE045-1296-4363-9407-E1387D2F2AD5}"/>
              </a:ext>
            </a:extLst>
          </p:cNvPr>
          <p:cNvSpPr/>
          <p:nvPr/>
        </p:nvSpPr>
        <p:spPr>
          <a:xfrm>
            <a:off x="6312790" y="5148778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Круговая 6">
            <a:extLst>
              <a:ext uri="{FF2B5EF4-FFF2-40B4-BE49-F238E27FC236}">
                <a16:creationId xmlns:a16="http://schemas.microsoft.com/office/drawing/2014/main" id="{B9FED899-E567-4F89-852F-662D168F5B47}"/>
              </a:ext>
            </a:extLst>
          </p:cNvPr>
          <p:cNvSpPr/>
          <p:nvPr/>
        </p:nvSpPr>
        <p:spPr>
          <a:xfrm>
            <a:off x="8258801" y="5251121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CED79F23-362A-4831-8F1F-994BFE9E7BE2}"/>
              </a:ext>
            </a:extLst>
          </p:cNvPr>
          <p:cNvSpPr/>
          <p:nvPr/>
        </p:nvSpPr>
        <p:spPr>
          <a:xfrm>
            <a:off x="10092989" y="5306068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90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5233" y="2609884"/>
            <a:ext cx="5656767" cy="3101033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62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Самостоятельный осмотр экспозиций</a:t>
            </a:r>
          </a:p>
          <a:p>
            <a:pPr marL="0" indent="0" algn="just">
              <a:buNone/>
            </a:pPr>
            <a:endParaRPr lang="ru-RU" sz="64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64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64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9412" y="368488"/>
            <a:ext cx="9435592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ВХОД В МУЗЕЙ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7221" y="2169724"/>
            <a:ext cx="5584074" cy="3718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1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65809" y="3821846"/>
            <a:ext cx="12186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350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56400" y="3821846"/>
            <a:ext cx="4828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000" b="1" dirty="0"/>
              <a:t>0+</a:t>
            </a:r>
          </a:p>
        </p:txBody>
      </p:sp>
      <p:sp>
        <p:nvSpPr>
          <p:cNvPr id="17" name="Стрелка вверх 5">
            <a:extLst>
              <a:ext uri="{FF2B5EF4-FFF2-40B4-BE49-F238E27FC236}">
                <a16:creationId xmlns:a16="http://schemas.microsoft.com/office/drawing/2014/main" id="{A778C113-FB51-471F-AFA0-6C48EF260A98}"/>
              </a:ext>
            </a:extLst>
          </p:cNvPr>
          <p:cNvSpPr/>
          <p:nvPr/>
        </p:nvSpPr>
        <p:spPr>
          <a:xfrm>
            <a:off x="7208241" y="3990996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D60CD5F4-8E8E-419A-B82E-D19C576390F8}"/>
              </a:ext>
            </a:extLst>
          </p:cNvPr>
          <p:cNvSpPr/>
          <p:nvPr/>
        </p:nvSpPr>
        <p:spPr>
          <a:xfrm>
            <a:off x="9635809" y="4068171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87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935" y="157211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ЭКСКУРСИЯ-КВЕСТ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«ЛЕГЕНДЫ ГОСТИНОГО ДВОРА»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8007" y="1537637"/>
            <a:ext cx="6924502" cy="38822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Национальный музей Республики Татарстан – место с древней историей, непростой и удивительной. Группа под руководством ведущего (кто им будет, останется загадкой до начала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квеста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 в полной темноте отправится в путь по залам музея. Задача группы – отыскать и собрать воедино детали некоего КРУГА, чтобы найти выход из огромных, погруженных в темноту залов…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В пути участников ждут встречи с мистическими, а иногда и шокирующими «ожившими легендами». За прохождение испытания на контрольной точке группа получает один из элементов КРУГА. Собрав воедино все шесть частей и разобрав, что написано, группа найдёт выход из музея.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10" y="1712422"/>
            <a:ext cx="3213294" cy="4284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8" y="0"/>
            <a:ext cx="877900" cy="670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75468" y="6199931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84903" y="6190593"/>
            <a:ext cx="2029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 ЧАС 30 МИН.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62791" y="616819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18+</a:t>
            </a:r>
          </a:p>
        </p:txBody>
      </p:sp>
      <p:sp>
        <p:nvSpPr>
          <p:cNvPr id="18" name="Стрелка вверх 5">
            <a:extLst>
              <a:ext uri="{FF2B5EF4-FFF2-40B4-BE49-F238E27FC236}">
                <a16:creationId xmlns:a16="http://schemas.microsoft.com/office/drawing/2014/main" id="{095E4119-D23E-4C88-B0F9-87C0054BEFDF}"/>
              </a:ext>
            </a:extLst>
          </p:cNvPr>
          <p:cNvSpPr/>
          <p:nvPr/>
        </p:nvSpPr>
        <p:spPr>
          <a:xfrm>
            <a:off x="5271050" y="6190593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Круговая 6">
            <a:extLst>
              <a:ext uri="{FF2B5EF4-FFF2-40B4-BE49-F238E27FC236}">
                <a16:creationId xmlns:a16="http://schemas.microsoft.com/office/drawing/2014/main" id="{095AA59F-87EB-4F2E-AAFB-74CC920BCFDA}"/>
              </a:ext>
            </a:extLst>
          </p:cNvPr>
          <p:cNvSpPr/>
          <p:nvPr/>
        </p:nvSpPr>
        <p:spPr>
          <a:xfrm>
            <a:off x="7362568" y="6253444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DFABFA16-7501-42EF-ABE8-879D1A6240DE}"/>
              </a:ext>
            </a:extLst>
          </p:cNvPr>
          <p:cNvSpPr/>
          <p:nvPr/>
        </p:nvSpPr>
        <p:spPr>
          <a:xfrm>
            <a:off x="9942200" y="6253444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42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852" y="565921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Мероприятия в музее Великой Отечественной Войны 1941-1945 гг. 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6004" y="3853679"/>
            <a:ext cx="8915400" cy="243840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800" b="1" i="1" dirty="0">
                <a:solidFill>
                  <a:schemeClr val="accent6">
                    <a:lumMod val="50000"/>
                  </a:schemeClr>
                </a:solidFill>
              </a:rPr>
              <a:t>Адрес: ул. </a:t>
            </a:r>
            <a:r>
              <a:rPr lang="ru-RU" sz="3800" b="1" i="1" dirty="0" err="1">
                <a:solidFill>
                  <a:schemeClr val="accent6">
                    <a:lumMod val="50000"/>
                  </a:schemeClr>
                </a:solidFill>
              </a:rPr>
              <a:t>Шейкмана</a:t>
            </a:r>
            <a:r>
              <a:rPr lang="ru-RU" sz="3800" b="1" i="1" dirty="0">
                <a:solidFill>
                  <a:schemeClr val="accent6">
                    <a:lumMod val="50000"/>
                  </a:schemeClr>
                </a:solidFill>
              </a:rPr>
              <a:t>, 12 </a:t>
            </a:r>
          </a:p>
          <a:p>
            <a:pPr marL="0" indent="0">
              <a:buNone/>
            </a:pPr>
            <a:r>
              <a:rPr lang="ru-RU" sz="3800" b="1" i="1" dirty="0">
                <a:solidFill>
                  <a:schemeClr val="accent6">
                    <a:lumMod val="50000"/>
                  </a:schemeClr>
                </a:solidFill>
              </a:rPr>
              <a:t>Тел.: +7(843) 567-80-44, 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</a:rPr>
              <a:t>Instagram</a:t>
            </a:r>
            <a:r>
              <a:rPr lang="ru-RU" sz="3800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</a:rPr>
              <a:t>museum_vov</a:t>
            </a:r>
            <a:endParaRPr lang="ru-RU" sz="38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7DB22-A77C-493E-AD06-D53F51516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95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1978" y="335309"/>
            <a:ext cx="8911687" cy="8472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6">
                    <a:lumMod val="50000"/>
                  </a:schemeClr>
                </a:solidFill>
              </a:rPr>
              <a:t>ВХОД В МУЗЕЙ ДЛЯ САМОСТОЯТЕЛЬНОГО ОСМОТРА</a:t>
            </a:r>
            <a:br>
              <a:rPr lang="ru-RU" sz="31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3471" y="1817181"/>
            <a:ext cx="5658196" cy="40255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400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Музей Великой Отечественной войны располагается в исторической части города Казань – на территории знаменитого казанского Кремля.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   В музее собраны экспозиции, повествующие о жизни солдат, подвигах и буднях людей в военное время.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   Здесь представлены предметы одежды, оружие, дневники, письма, военные костюмы. Для туристов работают гиды, которые подробно расскажут о подвигах татарстанцев по время войны, опишут памятные события и расскажут много интересного.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rcRect t="3801" b="3801"/>
          <a:stretch/>
        </p:blipFill>
        <p:spPr>
          <a:xfrm>
            <a:off x="665211" y="1817181"/>
            <a:ext cx="5055194" cy="3505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980030" y="606782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500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78308" y="5983287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0+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3733EB-7940-4DFD-9AD0-8D940AB2F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4B7FD3E8-A469-4E39-BD7D-20C926BA5D05}"/>
              </a:ext>
            </a:extLst>
          </p:cNvPr>
          <p:cNvSpPr/>
          <p:nvPr/>
        </p:nvSpPr>
        <p:spPr>
          <a:xfrm>
            <a:off x="6575612" y="5966949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CBB6CC2A-70A8-434A-B05B-A0BDB90DF768}"/>
              </a:ext>
            </a:extLst>
          </p:cNvPr>
          <p:cNvSpPr/>
          <p:nvPr/>
        </p:nvSpPr>
        <p:spPr>
          <a:xfrm>
            <a:off x="8857717" y="6021387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32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8725" y="2333144"/>
            <a:ext cx="8911687" cy="128089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Мероприятия в доме-музее В.И.ЛЕНИНА</a:t>
            </a:r>
            <a:r>
              <a:rPr lang="ru-RU" b="1" i="1" dirty="0">
                <a:solidFill>
                  <a:srgbClr val="844885"/>
                </a:solidFill>
              </a:rPr>
              <a:t/>
            </a:r>
            <a:br>
              <a:rPr lang="ru-RU" b="1" i="1" dirty="0">
                <a:solidFill>
                  <a:srgbClr val="844885"/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            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641" y="4671128"/>
            <a:ext cx="7719559" cy="1657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Адрес: ул. Ульянова-Ленина, 58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Тел.: +7 (843) 236-90-12,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instagram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lenin_kazan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85320F-B63C-49DE-B984-FFACBEB5A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5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626" y="308719"/>
            <a:ext cx="8911687" cy="128089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ОБЗОРНАЯ ЭКСКУРСИЯ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" r="30800"/>
          <a:stretch/>
        </p:blipFill>
        <p:spPr>
          <a:xfrm>
            <a:off x="453280" y="1589609"/>
            <a:ext cx="5257564" cy="4257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265829" y="1989677"/>
            <a:ext cx="5556821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Экскурсия по историко-биографической и мемориальной экспозициям. Освещает родственные связи с Казанью и нашим краем семьи Ульяновых, казанский период жизни В.И. Ленина и его участие в студенческой сходке, становление на революционный путь. Знакомит с обстановкой, в которой жил выдающийся деятель ХХ столетия.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93712" y="4978922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500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49356" y="4978922"/>
            <a:ext cx="1263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1,5 часа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633174" y="4978922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0+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1AE3FD-3E33-403A-B5B2-13345B397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6" name="Стрелка вверх 5">
            <a:extLst>
              <a:ext uri="{FF2B5EF4-FFF2-40B4-BE49-F238E27FC236}">
                <a16:creationId xmlns:a16="http://schemas.microsoft.com/office/drawing/2014/main" id="{E6C9D2A4-AECB-41D4-B862-944AD009CB60}"/>
              </a:ext>
            </a:extLst>
          </p:cNvPr>
          <p:cNvSpPr/>
          <p:nvPr/>
        </p:nvSpPr>
        <p:spPr>
          <a:xfrm>
            <a:off x="6510858" y="4865904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Круговая 6">
            <a:extLst>
              <a:ext uri="{FF2B5EF4-FFF2-40B4-BE49-F238E27FC236}">
                <a16:creationId xmlns:a16="http://schemas.microsoft.com/office/drawing/2014/main" id="{402AC306-2560-4E51-87AE-D326B5C1314B}"/>
              </a:ext>
            </a:extLst>
          </p:cNvPr>
          <p:cNvSpPr/>
          <p:nvPr/>
        </p:nvSpPr>
        <p:spPr>
          <a:xfrm>
            <a:off x="8262103" y="4978922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лыбающееся лицо 17">
            <a:extLst>
              <a:ext uri="{FF2B5EF4-FFF2-40B4-BE49-F238E27FC236}">
                <a16:creationId xmlns:a16="http://schemas.microsoft.com/office/drawing/2014/main" id="{7B636FD0-4AE7-4A40-BA34-028F0FF18C6B}"/>
              </a:ext>
            </a:extLst>
          </p:cNvPr>
          <p:cNvSpPr/>
          <p:nvPr/>
        </p:nvSpPr>
        <p:spPr>
          <a:xfrm>
            <a:off x="10212583" y="5023048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623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01" y="2148110"/>
            <a:ext cx="108607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Мероприятия в музее </a:t>
            </a:r>
            <a:r>
              <a:rPr lang="ru-RU" sz="4400" b="1" i="1" dirty="0" err="1">
                <a:solidFill>
                  <a:schemeClr val="accent6">
                    <a:lumMod val="75000"/>
                  </a:schemeClr>
                </a:solidFill>
              </a:rPr>
              <a:t>Е.А.Боратынского</a:t>
            </a:r>
            <a:r>
              <a:rPr lang="ru-RU" sz="4000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4000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4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161" y="5363692"/>
            <a:ext cx="9107715" cy="972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Адрес: ул. М. Горького, д. 25/28 </a:t>
            </a:r>
            <a:b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Тел.: +7 (843) 236-13-22,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instagram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boratynskiy_museum</a:t>
            </a:r>
            <a:r>
              <a:rPr lang="ru-RU" sz="2400" i="1" dirty="0">
                <a:latin typeface="+mj-lt"/>
              </a:rPr>
              <a:t/>
            </a:r>
            <a:br>
              <a:rPr lang="ru-RU" sz="2400" i="1" dirty="0">
                <a:latin typeface="+mj-lt"/>
              </a:rPr>
            </a:br>
            <a:endParaRPr lang="ru-RU" sz="2400" i="1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383BD-8F5A-4394-9103-C855464EF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9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01" y="547977"/>
            <a:ext cx="11277599" cy="119010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ВХОД В МУЗЕЙ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9786" y="2132831"/>
            <a:ext cx="6472214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   Музей Е.А. Боратынского – филиал Национального музея Республики Татарстан –посвящен поэту-философу Евгению Боратынскому (1800-1844), его правнучке – писательнице и поэтессе Ольге Ильиной-Боратынской (1894-1991) и бытописанию нескольких поколений этой семьи.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848" y="2132831"/>
            <a:ext cx="4664640" cy="3109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921763" y="4887594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99418" y="4833102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0+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68021-8FF2-430B-A69E-D6A37AD1C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8" name="Стрелка вверх 5">
            <a:extLst>
              <a:ext uri="{FF2B5EF4-FFF2-40B4-BE49-F238E27FC236}">
                <a16:creationId xmlns:a16="http://schemas.microsoft.com/office/drawing/2014/main" id="{22DAC400-98D3-469A-8D0E-EAB00CE688DB}"/>
              </a:ext>
            </a:extLst>
          </p:cNvPr>
          <p:cNvSpPr/>
          <p:nvPr/>
        </p:nvSpPr>
        <p:spPr>
          <a:xfrm>
            <a:off x="6498541" y="4833102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C2448D07-7DD6-4E1F-B9BF-5AE61C75FE0B}"/>
              </a:ext>
            </a:extLst>
          </p:cNvPr>
          <p:cNvSpPr/>
          <p:nvPr/>
        </p:nvSpPr>
        <p:spPr>
          <a:xfrm>
            <a:off x="8674832" y="4877228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085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2723" y="871988"/>
            <a:ext cx="7481541" cy="57440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«ПРИЮТ СПОКОЙСТВИЯ, ТРУДОВ И ВДОХНОВЕНИЯ»</a:t>
            </a:r>
          </a:p>
          <a:p>
            <a:pPr marL="0" indent="0">
              <a:buNone/>
            </a:pPr>
            <a:r>
              <a:rPr lang="ru-RU" sz="2300" dirty="0">
                <a:solidFill>
                  <a:schemeClr val="accent6">
                    <a:lumMod val="50000"/>
                  </a:schemeClr>
                </a:solidFill>
              </a:rPr>
              <a:t>В культурной жизни Казани первой половины XIX века он был одной из ключевых фигур. Вас ждёт знакомство с предметами из коллекции Музея Боратынского – чернильницей Карла Фукса из бронзы и малахита, прижизненными изданиями его жены Александры Андреевны Фукс, экземпляром журнала «Заволжский муравей», в издании которого участвовал Фукс.</a:t>
            </a:r>
          </a:p>
          <a:p>
            <a:pPr marL="0" indent="0">
              <a:buNone/>
            </a:pPr>
            <a:endParaRPr lang="ru-RU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«МИНУТНОЕ ПРЕБЫВАНИЕ МОЕ В КАЗАНИ»</a:t>
            </a:r>
          </a:p>
          <a:p>
            <a:pPr marL="0" indent="0">
              <a:buNone/>
            </a:pPr>
            <a:r>
              <a:rPr lang="ru-RU" sz="2300" dirty="0">
                <a:solidFill>
                  <a:schemeClr val="accent6">
                    <a:lumMod val="50000"/>
                  </a:schemeClr>
                </a:solidFill>
              </a:rPr>
              <a:t>Рассказ о пребывании Пушкина в Казани с презентацией в музее Е.А. Боратынского.</a:t>
            </a:r>
          </a:p>
          <a:p>
            <a:pPr marL="0" indent="0">
              <a:buNone/>
            </a:pPr>
            <a:r>
              <a:rPr lang="ru-RU" sz="2300" dirty="0">
                <a:solidFill>
                  <a:schemeClr val="accent6">
                    <a:lumMod val="50000"/>
                  </a:schemeClr>
                </a:solidFill>
              </a:rPr>
              <a:t>Подробная хроника пребывания поэта в городе. Рассказ о том, как казанские знакомства и впечатления отразились в творчестве поэта; как создавались «Капитанская дочка» и «История пугачёвского бунта»; какую роль в жизни Пушкина сыграли известные уроженцы Казани – поэт Гавриил Державин и лейб-медик Николая I Николай </a:t>
            </a:r>
            <a:r>
              <a:rPr lang="ru-RU" sz="2300" dirty="0" err="1">
                <a:solidFill>
                  <a:schemeClr val="accent6">
                    <a:lumMod val="50000"/>
                  </a:schemeClr>
                </a:solidFill>
              </a:rPr>
              <a:t>Арендт</a:t>
            </a:r>
            <a:r>
              <a:rPr lang="ru-RU" sz="23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r="33188"/>
          <a:stretch/>
        </p:blipFill>
        <p:spPr>
          <a:xfrm>
            <a:off x="665211" y="1600825"/>
            <a:ext cx="3507865" cy="3290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425746" y="6414567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11257" y="6378808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</a:t>
            </a:r>
            <a:r>
              <a:rPr lang="ru-RU" b="1" dirty="0"/>
              <a:t> МИНУТ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45317" y="6334682"/>
            <a:ext cx="60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</a:t>
            </a:r>
            <a:r>
              <a:rPr lang="ru-RU" dirty="0"/>
              <a:t>+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8273" y="27063"/>
            <a:ext cx="2235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ЛЕКЦИИ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7" name="Стрелка вверх 5">
            <a:extLst>
              <a:ext uri="{FF2B5EF4-FFF2-40B4-BE49-F238E27FC236}">
                <a16:creationId xmlns:a16="http://schemas.microsoft.com/office/drawing/2014/main" id="{600C6382-D13D-48DB-98DE-333031674F87}"/>
              </a:ext>
            </a:extLst>
          </p:cNvPr>
          <p:cNvSpPr/>
          <p:nvPr/>
        </p:nvSpPr>
        <p:spPr>
          <a:xfrm>
            <a:off x="5062413" y="6313888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Круговая 6">
            <a:extLst>
              <a:ext uri="{FF2B5EF4-FFF2-40B4-BE49-F238E27FC236}">
                <a16:creationId xmlns:a16="http://schemas.microsoft.com/office/drawing/2014/main" id="{27835C6E-4972-483A-AF4E-4B93D16211E6}"/>
              </a:ext>
            </a:extLst>
          </p:cNvPr>
          <p:cNvSpPr/>
          <p:nvPr/>
        </p:nvSpPr>
        <p:spPr>
          <a:xfrm>
            <a:off x="6919040" y="6422935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16F0375D-9839-4A0E-A681-4EC73A726CCC}"/>
              </a:ext>
            </a:extLst>
          </p:cNvPr>
          <p:cNvSpPr/>
          <p:nvPr/>
        </p:nvSpPr>
        <p:spPr>
          <a:xfrm>
            <a:off x="9030955" y="6422935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6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xy.imgsmail.ru/?email=zarinasafina23%40mail.ru&amp;e=1631966261&amp;flags=0&amp;h=e_-7BqWhhIvXds6Q62UU3g&amp;url173=c3RhdC5kY2xpdGUucnUvb3BlbmVkLnBocD9lPWZhMWFjY2Q4MmYyZDJlYjIyNTdhYTJkYTY0NGMzYTAyJnU9NDg4Mjk4&amp;is_http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-6477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proxy.imgsmail.ru/?email=zarinasafina23%40mail.ru&amp;e=1631966261&amp;flags=0&amp;h=ktGD8C4qeB-UJk6xeUqeqQ&amp;url173=c3RhdC5kY2xpdGUucnUvb3Blbl9jZC5waHA_ZT1mYTFhY2NkODJmMmQyZWIyMjU3YWEyZGE2NDRjM2EwMg~~&amp;is_http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-6477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997700" y="-647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https://proxy.imgsmail.ru/?email=zarinasafina23%40mail.ru&amp;e=1631966261&amp;flags=0&amp;h=-SWlrrxoSylswpb1R4HI0Q&amp;url173=c3RhdHMuZGlnaXRhbGNvbnRhY3RtYWlscy5uZXQvdHJhY2svMjM4NzYtNzllNGZlLTEwNC1lYzFlMC02MTM4YmNiMS01YmFiZDM1YzI2YzE5ZC5naWY~&amp;is_http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-7318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67931" y="84953"/>
            <a:ext cx="1024336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Уже сегодня у Вас есть возможность приобрести билеты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на мероприятия  Национального музея и его филиалов с помощью Пушкинской карты! 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Что нужно сделать?</a:t>
            </a:r>
          </a:p>
          <a:p>
            <a:pPr algn="ctr"/>
            <a:r>
              <a:rPr lang="ru-RU" sz="2000" dirty="0"/>
              <a:t>  </a:t>
            </a:r>
          </a:p>
          <a:p>
            <a:r>
              <a:rPr lang="ru-RU" sz="2000" dirty="0"/>
              <a:t>Зарегистрироваться на сайте </a:t>
            </a:r>
            <a:r>
              <a:rPr lang="ru-RU" sz="2000" dirty="0" err="1"/>
              <a:t>Гос.услуг</a:t>
            </a:r>
            <a:r>
              <a:rPr lang="ru-RU" sz="2000" dirty="0"/>
              <a:t>; </a:t>
            </a:r>
          </a:p>
          <a:p>
            <a:endParaRPr lang="ru-RU" sz="2000" dirty="0"/>
          </a:p>
          <a:p>
            <a:r>
              <a:rPr lang="ru-RU" sz="2000" dirty="0"/>
              <a:t>На сайте выбрать тип карты: виртуальная или пластиковая</a:t>
            </a:r>
          </a:p>
          <a:p>
            <a:endParaRPr lang="ru-RU" sz="2000" dirty="0"/>
          </a:p>
          <a:p>
            <a:r>
              <a:rPr lang="ru-RU" sz="2000" dirty="0"/>
              <a:t>Выбрать мероприятие на официальном сайте Национального музея или на сайте </a:t>
            </a:r>
            <a:r>
              <a:rPr lang="ru-RU" sz="2000" dirty="0" err="1"/>
              <a:t>Кассир.ру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Обращаем Ваше внимание, что на большинство музейных мероприятий, участвующих в проекте «Пушкинская карта», необходима предварительная запись. </a:t>
            </a:r>
          </a:p>
          <a:p>
            <a:endParaRPr lang="ru-RU" sz="2000" dirty="0"/>
          </a:p>
          <a:p>
            <a:r>
              <a:rPr lang="ru-RU" sz="2000" dirty="0"/>
              <a:t>Оплата заказа Пушкинской картой – ввод данных карты. Для подтверждения покупки на Ваш телефон придет код.</a:t>
            </a:r>
          </a:p>
          <a:p>
            <a:pPr algn="ctr"/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" name="4-конечная звезда 2"/>
          <p:cNvSpPr/>
          <p:nvPr/>
        </p:nvSpPr>
        <p:spPr>
          <a:xfrm>
            <a:off x="1393881" y="2303617"/>
            <a:ext cx="232757" cy="2327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88" y="2835914"/>
            <a:ext cx="323116" cy="3292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35" y="0"/>
            <a:ext cx="877900" cy="6706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05B9A9-36DA-4BF7-8032-E86EECF77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88" y="3531453"/>
            <a:ext cx="32311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87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233" y="170979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ТЕМАТИЧЕСКАЯ ЭКСКУРСИЯ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«ПУШКИН И КАЗАНЬ»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9669" y="1841305"/>
            <a:ext cx="5992096" cy="467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На экскурсии гости узнают о пребывании А. С. Пушкина в Казани в сентябре 1833 года.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В каких местах города он был, с кем встречался – об этом наша экскурсия по Зеленой гостиной музея.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Вы увидите легендарное бюро-секретер, за которым работал Пушкин, когда был в гостях у Боратынского.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1" y="2258520"/>
            <a:ext cx="4620439" cy="346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399126" y="5335063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90611" y="5336505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34804" y="5300298"/>
            <a:ext cx="696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 12+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FB14FF-02BE-4671-9C0B-AA458E36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2BC76F51-04AF-4FB6-AB7F-02B2570D5CC5}"/>
              </a:ext>
            </a:extLst>
          </p:cNvPr>
          <p:cNvSpPr/>
          <p:nvPr/>
        </p:nvSpPr>
        <p:spPr>
          <a:xfrm>
            <a:off x="6186193" y="5279503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D4ECC3FA-CE56-4415-AB2E-074EF17B8D14}"/>
              </a:ext>
            </a:extLst>
          </p:cNvPr>
          <p:cNvSpPr/>
          <p:nvPr/>
        </p:nvSpPr>
        <p:spPr>
          <a:xfrm>
            <a:off x="8039660" y="5335063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23EA276B-C512-4DFD-9507-A0280E15534E}"/>
              </a:ext>
            </a:extLst>
          </p:cNvPr>
          <p:cNvSpPr/>
          <p:nvPr/>
        </p:nvSpPr>
        <p:spPr>
          <a:xfrm>
            <a:off x="10085367" y="5344424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3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120" y="296702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ТЕМАТИЧЕСКАЯ ЭКСКУРСИЯ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«ПРОВИНЦИАЛЬНАЯ МУЗА»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1892" y="1577592"/>
            <a:ext cx="7171873" cy="5455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Экскурсия о судьбе и творчестве поэтессы Серебряного века и писательницы русского зарубежья Ольги Ильиной-Боратынской.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Провинциальный контекст Серебряного века русской поэзии и изысканной эпохи модерна, исторические события начала ХХ века раскрываются в мемориальном пространстве старинной дворянской усадьбы через драматическую судьбу правнучки Евгения Боратынского, поэтессы и писательницы Ольги Ильиной-Боратынской (1894–1991), автора романов «Канун Восьмого дня» и «Белый путь. Русская Одиссея 1919–1923».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7" y="1688870"/>
            <a:ext cx="3264663" cy="485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775022" y="6034975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82151" y="6011482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69403" y="6027040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4EFE2A-EA5B-44A5-8860-CF010A17F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098A2760-ACE9-4BEE-A27D-AB0D694E0E00}"/>
              </a:ext>
            </a:extLst>
          </p:cNvPr>
          <p:cNvSpPr/>
          <p:nvPr/>
        </p:nvSpPr>
        <p:spPr>
          <a:xfrm>
            <a:off x="5349146" y="5957811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4C3525EB-192D-4B74-AA8A-FD022E16F602}"/>
              </a:ext>
            </a:extLst>
          </p:cNvPr>
          <p:cNvSpPr/>
          <p:nvPr/>
        </p:nvSpPr>
        <p:spPr>
          <a:xfrm>
            <a:off x="7459816" y="6055608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D50ACABD-6C8C-4D59-8198-1074B949B9B3}"/>
              </a:ext>
            </a:extLst>
          </p:cNvPr>
          <p:cNvSpPr/>
          <p:nvPr/>
        </p:nvSpPr>
        <p:spPr>
          <a:xfrm>
            <a:off x="9648812" y="6055608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12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234" y="316539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ТЕМАТИЧЕСКАЯ ЭКСКУРСИЯ «БЛИСТАТЕЛЬНАЯ ТЕНЬ»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4700" y="2186248"/>
            <a:ext cx="6337300" cy="467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Музей Е. А. Боратынского раскрывает основные вехи жизненного пути, творческие и духовные поиски поэта-философа Евгения Боратынского.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Вы узнаете малоизвестные «казанские страницы» его биографии.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139366">
            <a:off x="525258" y="2591969"/>
            <a:ext cx="4829568" cy="2716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658538" y="4728775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50 МИНУТ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9889" y="474128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55675" y="4729631"/>
            <a:ext cx="553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 6+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FB14FF-02BE-4671-9C0B-AA458E36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BD0E9D59-E06B-4634-8C07-A6AF0AFA603C}"/>
              </a:ext>
            </a:extLst>
          </p:cNvPr>
          <p:cNvSpPr/>
          <p:nvPr/>
        </p:nvSpPr>
        <p:spPr>
          <a:xfrm>
            <a:off x="6429595" y="4646270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1A82490B-AD70-4045-A6C7-92BAAB07108F}"/>
              </a:ext>
            </a:extLst>
          </p:cNvPr>
          <p:cNvSpPr/>
          <p:nvPr/>
        </p:nvSpPr>
        <p:spPr>
          <a:xfrm>
            <a:off x="8324402" y="4763071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8A2C2EA8-A903-46D1-B3FA-69A609242F62}"/>
              </a:ext>
            </a:extLst>
          </p:cNvPr>
          <p:cNvSpPr/>
          <p:nvPr/>
        </p:nvSpPr>
        <p:spPr>
          <a:xfrm>
            <a:off x="10412766" y="4741288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62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ТЕМАТИЧЕСКАЯ ПРОГРАММА 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«ЭХО БЛОКАДНЫХ ДНЕЙ»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1252" y="2133600"/>
            <a:ext cx="6121848" cy="377762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 Кинематограф – основа этой мультимедийной программы о блокадном Ленинграде. Использованы фрагменты фильма «Эхо блокадных дней» о ленинградской девочке Тане Савичевой – с её дневниковыми записями, кадрами документальной кинохроники.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 Приводятся факты о стойкости и мужестве жителей города на Неве. Стихи и музыка дополняют эмоциональный фон.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" y="2388422"/>
            <a:ext cx="48768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744949" y="5357224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894172" y="5313096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5AF36FB5-A7EE-4EDC-A88C-2E5E9E776A4B}"/>
              </a:ext>
            </a:extLst>
          </p:cNvPr>
          <p:cNvSpPr/>
          <p:nvPr/>
        </p:nvSpPr>
        <p:spPr>
          <a:xfrm>
            <a:off x="6382122" y="5269111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0C307281-94FD-4AAD-8C00-CB159E88C917}"/>
              </a:ext>
            </a:extLst>
          </p:cNvPr>
          <p:cNvSpPr/>
          <p:nvPr/>
        </p:nvSpPr>
        <p:spPr>
          <a:xfrm>
            <a:off x="8338394" y="5357224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025AC1FE-0B9F-48B9-A05D-7E81AC59C460}"/>
              </a:ext>
            </a:extLst>
          </p:cNvPr>
          <p:cNvSpPr/>
          <p:nvPr/>
        </p:nvSpPr>
        <p:spPr>
          <a:xfrm>
            <a:off x="10465509" y="5357223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8C1D2D6-CEC9-4A7F-AA8C-6EF871AF2C87}"/>
              </a:ext>
            </a:extLst>
          </p:cNvPr>
          <p:cNvSpPr/>
          <p:nvPr/>
        </p:nvSpPr>
        <p:spPr>
          <a:xfrm>
            <a:off x="6786540" y="5357224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</p:spTree>
    <p:extLst>
      <p:ext uri="{BB962C8B-B14F-4D97-AF65-F5344CB8AC3E}">
        <p14:creationId xmlns:p14="http://schemas.microsoft.com/office/powerpoint/2010/main" val="902346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01" y="547977"/>
            <a:ext cx="11277599" cy="119010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ОБЗОРНАЯ ЭКСКУРСИЯ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«СУМЕРКИ И РАССВЕТЫ ДОМА БОРАТЫНСКИХ»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5885" y="2380611"/>
            <a:ext cx="6507121" cy="3435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В музее Е. А. Боратынского гости познакомятся с единственным в России музеем русского поэта.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   Экспозиция музея располагается в старинной дворянской усадьбе, построенной в конце XVIII века и принадлежавшей некогда трём поколениям потомков поэта-философа Евгения Боратынского (1800–1844).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346" y="2721033"/>
            <a:ext cx="4173349" cy="2551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492945" y="5360431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50 МИНУТ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02622" y="538546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45548" y="5347819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68021-8FF2-430B-A69E-D6A37AD1C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7" name="Стрелка вверх 5">
            <a:extLst>
              <a:ext uri="{FF2B5EF4-FFF2-40B4-BE49-F238E27FC236}">
                <a16:creationId xmlns:a16="http://schemas.microsoft.com/office/drawing/2014/main" id="{317AC1BC-19D1-4C30-88AF-2BA665698C56}"/>
              </a:ext>
            </a:extLst>
          </p:cNvPr>
          <p:cNvSpPr/>
          <p:nvPr/>
        </p:nvSpPr>
        <p:spPr>
          <a:xfrm>
            <a:off x="6198204" y="5272319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Круговая 6">
            <a:extLst>
              <a:ext uri="{FF2B5EF4-FFF2-40B4-BE49-F238E27FC236}">
                <a16:creationId xmlns:a16="http://schemas.microsoft.com/office/drawing/2014/main" id="{296C63DE-3D1C-47DA-A831-B5E22B4EA476}"/>
              </a:ext>
            </a:extLst>
          </p:cNvPr>
          <p:cNvSpPr/>
          <p:nvPr/>
        </p:nvSpPr>
        <p:spPr>
          <a:xfrm>
            <a:off x="8154476" y="5360432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65CE3228-7936-44C0-84F3-550252D32CDD}"/>
              </a:ext>
            </a:extLst>
          </p:cNvPr>
          <p:cNvSpPr/>
          <p:nvPr/>
        </p:nvSpPr>
        <p:spPr>
          <a:xfrm>
            <a:off x="10281591" y="5360431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16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01" y="547977"/>
            <a:ext cx="11277599" cy="119010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ТЕМАТИЧЕСКАЯ ПРОГРАММА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«ЖИЛ БЫЛ ПОЭТ БОРАТЫНСКИЙ»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6479" y="2092037"/>
            <a:ext cx="6183646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Знакомство с биографией и творческими поисками Евгения Боратынского, драматической судьбой его правнучки, писательницы и поэтессы Ольги Ильиной-Боратынской, представляет казанскую ветвь рода Боратынских как значимое культурное явление, отразившее преемственность Золотого и Серебряного века отечественной литературы и истории.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8854" y="2425668"/>
            <a:ext cx="4323046" cy="2882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687208" y="535983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50 МИНУТ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72881" y="535983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08819" y="5357223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68021-8FF2-430B-A69E-D6A37AD1C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EAB422CC-1701-4836-9745-B5E5DF6FD4A7}"/>
              </a:ext>
            </a:extLst>
          </p:cNvPr>
          <p:cNvSpPr/>
          <p:nvPr/>
        </p:nvSpPr>
        <p:spPr>
          <a:xfrm>
            <a:off x="6382122" y="5269111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654EE9E8-4635-49C7-B873-DF5D5596C620}"/>
              </a:ext>
            </a:extLst>
          </p:cNvPr>
          <p:cNvSpPr/>
          <p:nvPr/>
        </p:nvSpPr>
        <p:spPr>
          <a:xfrm>
            <a:off x="8338394" y="5357224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CB78B93C-D5D9-429A-B7F8-D02227D3535E}"/>
              </a:ext>
            </a:extLst>
          </p:cNvPr>
          <p:cNvSpPr/>
          <p:nvPr/>
        </p:nvSpPr>
        <p:spPr>
          <a:xfrm>
            <a:off x="10465509" y="5357223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28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211" y="413754"/>
            <a:ext cx="11466185" cy="54257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800" b="1" dirty="0">
                <a:solidFill>
                  <a:schemeClr val="accent6">
                    <a:lumMod val="50000"/>
                  </a:schemeClr>
                </a:solidFill>
              </a:rPr>
              <a:t>ТЕМАТИЧЕСКИЕ ПРОГРАММЫ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</a:rPr>
              <a:t>«БОЛДИНСКАЯ ОСЕНЬ»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accent6">
                    <a:lumMod val="50000"/>
                  </a:schemeClr>
                </a:solidFill>
              </a:rPr>
              <a:t>Поговорим о феномене Болдинской осени. Болдинская осень 1830 года – самый плодотворный период в жизни Пушкина. Написаны «Маленькие трагедии», «Повести Белкина», «Сказка о попе и работнике его </a:t>
            </a:r>
            <a:r>
              <a:rPr lang="ru-RU" sz="7200" dirty="0" err="1">
                <a:solidFill>
                  <a:schemeClr val="accent6">
                    <a:lumMod val="50000"/>
                  </a:schemeClr>
                </a:solidFill>
              </a:rPr>
              <a:t>Балде</a:t>
            </a:r>
            <a:r>
              <a:rPr lang="ru-RU" sz="7200" dirty="0">
                <a:solidFill>
                  <a:schemeClr val="accent6">
                    <a:lumMod val="50000"/>
                  </a:schemeClr>
                </a:solidFill>
              </a:rPr>
              <a:t>», две последние главы «Евгения Онегина». Мировая литературе больше не знает подобного творческого взлёта. 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</a:rPr>
              <a:t>«ПУШКИН. ПОСЛЕДНИЕ ГОДЫ»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200" dirty="0">
                <a:solidFill>
                  <a:schemeClr val="accent6">
                    <a:lumMod val="50000"/>
                  </a:schemeClr>
                </a:solidFill>
              </a:rPr>
              <a:t>Рассказ о жизни Пушкина от возвращения из Михайловской ссылки в 1826 году до гибели на дуэли в 1837-м.Балы, театры, выходы в свет. При этом находились время и силы для творчества. Пушкин работал над «Евгением Онегиным» и «Арапом Петра Великого», в жизнь поэта вошла Наталья Гончарова, наступил взлёт Болдинской осени. А что стало причиной дуэли с Дантесом? Программа затрагивает и эту тему.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</a:rPr>
              <a:t> «И ОБРАЗ НЕЗАБВЕННЫЙ»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200" dirty="0">
                <a:solidFill>
                  <a:schemeClr val="accent6">
                    <a:lumMod val="50000"/>
                  </a:schemeClr>
                </a:solidFill>
              </a:rPr>
              <a:t>Музыкально-поэтическая программа с мультимедийной презентацией в музее Е. А. Боратынского. Прекрасные женские образы в лирике Пушкина – отражение жизни поэта. Екатерина Бакунина, Мария Волконская, Елизавета Воронцова, Наталья Гончарова и другие красавицы из высшего света и не только подвигли пушкинский гений на создание бессмертных строк.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</a:rPr>
              <a:t>«ЛИТА»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7200" dirty="0">
                <a:solidFill>
                  <a:schemeClr val="accent6">
                    <a:lumMod val="50000"/>
                  </a:schemeClr>
                </a:solidFill>
              </a:rPr>
              <a:t>О жизни и творчестве внучки Евгения Боратынского – поэтессы Серебряного века и писательницы русского зарубежья Ольги Ильиной-Боратынской (1894–1991), автора романов «Канун Восьмого дня» и «Белый путь. Русская Одиссея 1919-1923». Как разные события и впечатления повлияли на её творчество, расскажет программа с электронной презентацией.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64922" y="6189760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5870" y="6191744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45минут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89172" y="6153359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9182C9-51FC-4F97-AD77-07D60FA0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3" name="Стрелка вверх 5">
            <a:extLst>
              <a:ext uri="{FF2B5EF4-FFF2-40B4-BE49-F238E27FC236}">
                <a16:creationId xmlns:a16="http://schemas.microsoft.com/office/drawing/2014/main" id="{7EF7456C-711D-4B06-88E8-D925F1621CD8}"/>
              </a:ext>
            </a:extLst>
          </p:cNvPr>
          <p:cNvSpPr/>
          <p:nvPr/>
        </p:nvSpPr>
        <p:spPr>
          <a:xfrm>
            <a:off x="2760504" y="6120898"/>
            <a:ext cx="404418" cy="37677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Круговая 6">
            <a:extLst>
              <a:ext uri="{FF2B5EF4-FFF2-40B4-BE49-F238E27FC236}">
                <a16:creationId xmlns:a16="http://schemas.microsoft.com/office/drawing/2014/main" id="{160555C3-2C8C-4E57-BD9F-205A4749D6B3}"/>
              </a:ext>
            </a:extLst>
          </p:cNvPr>
          <p:cNvSpPr/>
          <p:nvPr/>
        </p:nvSpPr>
        <p:spPr>
          <a:xfrm>
            <a:off x="5785746" y="6178775"/>
            <a:ext cx="322335" cy="311857"/>
          </a:xfrm>
          <a:prstGeom prst="p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Улыбающееся лицо 14">
            <a:extLst>
              <a:ext uri="{FF2B5EF4-FFF2-40B4-BE49-F238E27FC236}">
                <a16:creationId xmlns:a16="http://schemas.microsoft.com/office/drawing/2014/main" id="{74003144-B830-46EF-8D33-DF543EC72A6A}"/>
              </a:ext>
            </a:extLst>
          </p:cNvPr>
          <p:cNvSpPr/>
          <p:nvPr/>
        </p:nvSpPr>
        <p:spPr>
          <a:xfrm>
            <a:off x="9010905" y="6189760"/>
            <a:ext cx="420591" cy="311857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17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095" y="299913"/>
            <a:ext cx="8770573" cy="12808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4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в музее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А.М. Горького и </a:t>
            </a:r>
            <a:r>
              <a:rPr lang="ru-RU" sz="40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Ф.И.Шаляпина</a:t>
            </a:r>
            <a:r>
              <a:rPr lang="ru-RU" sz="40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7030A0"/>
                </a:solidFill>
              </a:rPr>
              <a:t/>
            </a:r>
            <a:br>
              <a:rPr lang="ru-RU" i="1" dirty="0">
                <a:solidFill>
                  <a:srgbClr val="7030A0"/>
                </a:solidFill>
              </a:rPr>
            </a:br>
            <a:r>
              <a:rPr lang="ru-RU" i="1" dirty="0">
                <a:solidFill>
                  <a:srgbClr val="7030A0"/>
                </a:solidFill>
              </a:rPr>
              <a:t/>
            </a:r>
            <a:br>
              <a:rPr lang="ru-RU" i="1" dirty="0">
                <a:solidFill>
                  <a:srgbClr val="7030A0"/>
                </a:solidFill>
              </a:rPr>
            </a:br>
            <a:r>
              <a:rPr lang="ru-RU" i="1" dirty="0"/>
              <a:t/>
            </a:r>
            <a:br>
              <a:rPr lang="ru-RU" i="1" dirty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>
                <a:solidFill>
                  <a:srgbClr val="7030A0"/>
                </a:solidFill>
              </a:rPr>
              <a:t> </a:t>
            </a:r>
            <a:r>
              <a:rPr lang="ru-RU" i="1" dirty="0">
                <a:solidFill>
                  <a:srgbClr val="7030A0"/>
                </a:solidFill>
              </a:rPr>
              <a:t/>
            </a:r>
            <a:br>
              <a:rPr lang="ru-RU" i="1" dirty="0">
                <a:solidFill>
                  <a:srgbClr val="7030A0"/>
                </a:solidFill>
              </a:rPr>
            </a:br>
            <a:r>
              <a:rPr lang="ru-RU" i="1" dirty="0"/>
              <a:t/>
            </a:r>
            <a:br>
              <a:rPr lang="ru-RU" i="1" dirty="0"/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45FEA-5EB0-4C96-A6B7-91E5FA6AD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9ABA184-C2F3-4CDB-87D6-8E17632C068C}"/>
              </a:ext>
            </a:extLst>
          </p:cNvPr>
          <p:cNvSpPr txBox="1">
            <a:spLocks/>
          </p:cNvSpPr>
          <p:nvPr/>
        </p:nvSpPr>
        <p:spPr>
          <a:xfrm>
            <a:off x="1324654" y="4900959"/>
            <a:ext cx="9025845" cy="1657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Wingdings 3" charset="2"/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Адрес: ул. Горького, д. 10</a:t>
            </a: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Тел.: +7(843) 238-51-49,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Instagram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gorky_chaliapin_museum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87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1232" y="33530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ОБЗОРНАЯ ЭКСКУРСИЯ ПО МУЗЕЮ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А.М. ГОРЬКОГО И Ф.И.ШАЛЯПИНА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2129" y="1658404"/>
            <a:ext cx="5743892" cy="37776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dirty="0"/>
              <a:t>   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Экскурсия по разделам «Жизненный и творческий путь А.М. Горького» и «Ф.И. Шаляпин и Казань» познакомит с казанской биографией писателя и певца, представит Казань как город, предопределивший судьбы молодых Пешкова (Горького) и Шаляпина, расскажет об этапах их восхождения к мировой славе, об искренней и крепкой дружбе, совместном творчестве. Вы сможете посетить подвал-пекарню, в которой работал в 1886 -1887 гг. Алексей Пешков и почувствовать атмосферу прошлого.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5211" y="2500151"/>
            <a:ext cx="4787738" cy="3173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801995" y="5673960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63197" y="5613176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B33757-350E-4AFE-B877-A2A8EC72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E88840-D8CF-4D87-8B4E-CDA3A3E9DDB8}"/>
              </a:ext>
            </a:extLst>
          </p:cNvPr>
          <p:cNvSpPr/>
          <p:nvPr/>
        </p:nvSpPr>
        <p:spPr>
          <a:xfrm>
            <a:off x="8744094" y="563650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17" name="Стрелка вверх 5">
            <a:extLst>
              <a:ext uri="{FF2B5EF4-FFF2-40B4-BE49-F238E27FC236}">
                <a16:creationId xmlns:a16="http://schemas.microsoft.com/office/drawing/2014/main" id="{8E870FEB-800E-4D2B-AA15-A9A9D443A78F}"/>
              </a:ext>
            </a:extLst>
          </p:cNvPr>
          <p:cNvSpPr/>
          <p:nvPr/>
        </p:nvSpPr>
        <p:spPr>
          <a:xfrm>
            <a:off x="6389872" y="5636508"/>
            <a:ext cx="404418" cy="376778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Круговая 6">
            <a:extLst>
              <a:ext uri="{FF2B5EF4-FFF2-40B4-BE49-F238E27FC236}">
                <a16:creationId xmlns:a16="http://schemas.microsoft.com/office/drawing/2014/main" id="{9725F93C-0C1B-4906-94F1-96008571B09E}"/>
              </a:ext>
            </a:extLst>
          </p:cNvPr>
          <p:cNvSpPr/>
          <p:nvPr/>
        </p:nvSpPr>
        <p:spPr>
          <a:xfrm>
            <a:off x="8351740" y="5668968"/>
            <a:ext cx="322335" cy="311857"/>
          </a:xfrm>
          <a:prstGeom prst="pi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88BADB4E-A7BB-4987-8F41-DB16EE38C58F}"/>
              </a:ext>
            </a:extLst>
          </p:cNvPr>
          <p:cNvSpPr/>
          <p:nvPr/>
        </p:nvSpPr>
        <p:spPr>
          <a:xfrm>
            <a:off x="10507444" y="5668967"/>
            <a:ext cx="420591" cy="311857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81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750" y="237267"/>
            <a:ext cx="10865250" cy="128089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ПРОГУЛКИ ПО МУЗЕЮ С </a:t>
            </a: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УЧЕНЫМ КОТОМ МАКСИМОМ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0288" y="1809454"/>
            <a:ext cx="6142812" cy="52832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dirty="0"/>
              <a:t>       </a:t>
            </a:r>
            <a:r>
              <a:rPr lang="ru-RU" sz="2000" dirty="0"/>
              <a:t>Музейный кот Максим собирает команду для своих приключений по музею.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/>
              <a:t>       Он поделится тёплыми воспоминаниями о двух своих давних приятелях Алёше Пешкове и Фёдоре Шаляпине.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/>
              <a:t>       Следуя за ученым котом Максимом по страницам истории, вы сможете разгадать удивительные тайны Казани, узнать, что такое экспонат, как в XIX-XX веках жили пекари, крючники, писатели и другие горожане.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7651" y="2107397"/>
            <a:ext cx="4409133" cy="3306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740787" y="4971722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63354" y="4941058"/>
            <a:ext cx="60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18</a:t>
            </a:r>
            <a:r>
              <a:rPr lang="ru-RU" dirty="0"/>
              <a:t>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B33757-350E-4AFE-B877-A2A8EC72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D40CFB-E93E-4E4F-AF8B-58923E13F857}"/>
              </a:ext>
            </a:extLst>
          </p:cNvPr>
          <p:cNvSpPr/>
          <p:nvPr/>
        </p:nvSpPr>
        <p:spPr>
          <a:xfrm>
            <a:off x="8886742" y="4968103"/>
            <a:ext cx="1021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 ЧАС </a:t>
            </a:r>
          </a:p>
        </p:txBody>
      </p:sp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06CAE1E6-1088-4F06-BDCA-0282CE55E470}"/>
              </a:ext>
            </a:extLst>
          </p:cNvPr>
          <p:cNvSpPr/>
          <p:nvPr/>
        </p:nvSpPr>
        <p:spPr>
          <a:xfrm>
            <a:off x="6384136" y="4848469"/>
            <a:ext cx="404418" cy="376778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A9257555-31BF-40FD-BB19-0AB1D4326BF2}"/>
              </a:ext>
            </a:extLst>
          </p:cNvPr>
          <p:cNvSpPr/>
          <p:nvPr/>
        </p:nvSpPr>
        <p:spPr>
          <a:xfrm>
            <a:off x="8564407" y="5012229"/>
            <a:ext cx="322335" cy="311857"/>
          </a:xfrm>
          <a:prstGeom prst="pi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AC0E5569-377E-4154-A934-B8A8E1EC3E73}"/>
              </a:ext>
            </a:extLst>
          </p:cNvPr>
          <p:cNvSpPr/>
          <p:nvPr/>
        </p:nvSpPr>
        <p:spPr>
          <a:xfrm>
            <a:off x="10414936" y="4985185"/>
            <a:ext cx="420591" cy="311857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1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57150" y="190500"/>
            <a:ext cx="9707750" cy="692150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7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Музеи-филиалы Национального музея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МУЗЕЙ-МЕМОРИАЛ ВЕЛИКОЙ ОТЕЧЕСТВЕННОЙ ВОЙНЫ 1941-1945 ГГ.;</a:t>
            </a:r>
            <a:endParaRPr lang="en-US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ДОМ-МУЗЕЙ В. И. ЛЕНИНА;</a:t>
            </a:r>
          </a:p>
          <a:p>
            <a:pPr marL="0" indent="0">
              <a:buNone/>
            </a:pPr>
            <a:endParaRPr lang="ru-RU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МУЗЕЙ Е.А. БОРАТЫНСКОГО;</a:t>
            </a:r>
          </a:p>
          <a:p>
            <a:pPr marL="0" indent="0">
              <a:buNone/>
            </a:pPr>
            <a:endParaRPr lang="ru-RU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МУЗЕЙ А.М. ГОРЬКОГО И Ф.И. ШАЛЯПИНА;</a:t>
            </a:r>
          </a:p>
          <a:p>
            <a:pPr marL="0" indent="0">
              <a:buNone/>
            </a:pPr>
            <a:endParaRPr lang="ru-RU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. МУЗЕЙ-КВАРТИРА МУСЫ ДЖАЛИЛЯ;</a:t>
            </a:r>
          </a:p>
          <a:p>
            <a:pPr marL="0" indent="0">
              <a:buNone/>
            </a:pPr>
            <a:endParaRPr lang="ru-RU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 МУЗЕЙ-КВАРТИРА КОМПОЗИТОРА НАЗИБА ЖИГАНОВА;</a:t>
            </a:r>
          </a:p>
          <a:p>
            <a:pPr marL="0" indent="0">
              <a:buNone/>
            </a:pPr>
            <a:endParaRPr lang="ru-RU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МУЗЕЙ ИСТОРИИ ТАТАРСКОЙ ЛИТЕРАТУРЫ С МЕМОРИАЛЬНОЙ КВАРТИРОЙ Ш. КАМАЛА;</a:t>
            </a:r>
          </a:p>
          <a:p>
            <a:pPr marL="0" indent="0">
              <a:buNone/>
            </a:pPr>
            <a:endParaRPr lang="ru-RU" sz="4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 ЛИТЕРАТУРНЫЙ МУЗЕЙ ГАБДУЛЛЫ ТУКАЯ.</a:t>
            </a:r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endParaRPr lang="ru-RU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1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581" y="18208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БОЛЕСЬ. ЗАСЕДАНИЕ КИНОЛУБА СИНЕМАТОГРАФ ЛЮМЬЕРА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9569" y="1739900"/>
            <a:ext cx="5998201" cy="57277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dirty="0"/>
              <a:t>       Программа знакомит с одним из рассказов так называемого «казанского цикла» произведений А.М. Горького – «</a:t>
            </a:r>
            <a:r>
              <a:rPr lang="ru-RU" sz="2000" dirty="0" err="1"/>
              <a:t>Болесь</a:t>
            </a:r>
            <a:r>
              <a:rPr lang="ru-RU" sz="2000" dirty="0"/>
              <a:t>» и его интерпретацией в кинематографе. Фильм «</a:t>
            </a:r>
            <a:r>
              <a:rPr lang="ru-RU" sz="2000" dirty="0" err="1"/>
              <a:t>Болес</a:t>
            </a:r>
            <a:r>
              <a:rPr lang="ru-RU" sz="2000" dirty="0"/>
              <a:t>» (2013), несомненно, выдающийся, глубоко поражающий и удивляющий возможностью для множества интерпретаций… Словенский режиссер </a:t>
            </a:r>
            <a:r>
              <a:rPr lang="ru-RU" sz="2000" dirty="0" err="1"/>
              <a:t>Шпела</a:t>
            </a:r>
            <a:r>
              <a:rPr lang="ru-RU" sz="2000" dirty="0"/>
              <a:t> </a:t>
            </a:r>
            <a:r>
              <a:rPr lang="ru-RU" sz="2000" dirty="0" err="1"/>
              <a:t>Чадеж</a:t>
            </a:r>
            <a:r>
              <a:rPr lang="ru-RU" sz="2000" dirty="0"/>
              <a:t> сделала картину не только (и даже, может, не столько) о потребности в любви, сколько о необходимости вымышленного мира….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978400">
            <a:off x="551320" y="2280326"/>
            <a:ext cx="4772079" cy="3180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853647" y="5264543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54518" y="526454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16+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B33757-350E-4AFE-B877-A2A8EC72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1" name="Стрелка вверх 5">
            <a:extLst>
              <a:ext uri="{FF2B5EF4-FFF2-40B4-BE49-F238E27FC236}">
                <a16:creationId xmlns:a16="http://schemas.microsoft.com/office/drawing/2014/main" id="{31E220D7-D4E3-4FA6-9937-EB6649987A56}"/>
              </a:ext>
            </a:extLst>
          </p:cNvPr>
          <p:cNvSpPr/>
          <p:nvPr/>
        </p:nvSpPr>
        <p:spPr>
          <a:xfrm>
            <a:off x="6494207" y="5145677"/>
            <a:ext cx="404418" cy="376778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лыбающееся лицо 14">
            <a:extLst>
              <a:ext uri="{FF2B5EF4-FFF2-40B4-BE49-F238E27FC236}">
                <a16:creationId xmlns:a16="http://schemas.microsoft.com/office/drawing/2014/main" id="{D2AB0D2C-6E16-4CD2-A147-9249AE9E34D4}"/>
              </a:ext>
            </a:extLst>
          </p:cNvPr>
          <p:cNvSpPr/>
          <p:nvPr/>
        </p:nvSpPr>
        <p:spPr>
          <a:xfrm>
            <a:off x="8898384" y="5264996"/>
            <a:ext cx="420591" cy="311857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9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581" y="182081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ВЫСТАВКА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«СТРАНИЦЫ «ТИХОГО ДОНА» Выставка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9788" y="1854200"/>
            <a:ext cx="6180912" cy="52832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dirty="0"/>
              <a:t>       </a:t>
            </a:r>
            <a:r>
              <a:rPr lang="ru-RU" sz="2000" dirty="0"/>
              <a:t>Выставка из собрания Государственного музея – заповедника М.А. Шолохова знакомит с уникальными материалами, посвященными истории создания бессмертного романа-эпопеи Михаила Шолохова «Тихий Дон», его оценке в России и за рубежом. Самое значительное произведение писателя, удостоенное Государственной и Нобелевской премий, рассказывающее о трагических судьбах людей на фоне эпохальных событий в стране, о сложном выборе жизненного пути, о вере и правде, будет представлено в раритетных материалах музея.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1847" y="1612899"/>
            <a:ext cx="3714688" cy="4856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953760" y="5606794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87932" y="5551000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B33757-350E-4AFE-B877-A2A8EC72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9DDB3200-4149-43DB-934C-B730014001DE}"/>
              </a:ext>
            </a:extLst>
          </p:cNvPr>
          <p:cNvSpPr/>
          <p:nvPr/>
        </p:nvSpPr>
        <p:spPr>
          <a:xfrm>
            <a:off x="6642006" y="5496897"/>
            <a:ext cx="404418" cy="376778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4A017AA6-AADD-4994-AE1F-E41D4E23F09E}"/>
              </a:ext>
            </a:extLst>
          </p:cNvPr>
          <p:cNvSpPr/>
          <p:nvPr/>
        </p:nvSpPr>
        <p:spPr>
          <a:xfrm>
            <a:off x="8767341" y="5595126"/>
            <a:ext cx="420591" cy="311857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03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089" y="180339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/>
                </a:solidFill>
              </a:rPr>
              <a:t/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sz="4000" b="1" dirty="0">
                <a:solidFill>
                  <a:schemeClr val="accent3"/>
                </a:solidFill>
              </a:rPr>
              <a:t>Мероприятия в </a:t>
            </a:r>
            <a:r>
              <a:rPr lang="ru-RU" sz="4400" b="1" i="1" dirty="0">
                <a:solidFill>
                  <a:schemeClr val="accent3"/>
                </a:solidFill>
              </a:rPr>
              <a:t>музее-квартире</a:t>
            </a:r>
            <a:br>
              <a:rPr lang="ru-RU" sz="4400" b="1" i="1" dirty="0">
                <a:solidFill>
                  <a:schemeClr val="accent3"/>
                </a:solidFill>
              </a:rPr>
            </a:br>
            <a:r>
              <a:rPr lang="ru-RU" sz="4400" b="1" i="1" dirty="0">
                <a:solidFill>
                  <a:schemeClr val="accent3"/>
                </a:solidFill>
              </a:rPr>
              <a:t> М. </a:t>
            </a:r>
            <a:r>
              <a:rPr lang="ru-RU" sz="4400" b="1" i="1" dirty="0" err="1">
                <a:solidFill>
                  <a:schemeClr val="accent3"/>
                </a:solidFill>
              </a:rPr>
              <a:t>Джалиля</a:t>
            </a:r>
            <a:r>
              <a:rPr lang="ru-RU" sz="4400" b="1" i="1" dirty="0">
                <a:solidFill>
                  <a:schemeClr val="accent3"/>
                </a:solidFill>
              </a:rPr>
              <a:t/>
            </a:r>
            <a:br>
              <a:rPr lang="ru-RU" sz="4400" b="1" i="1" dirty="0">
                <a:solidFill>
                  <a:schemeClr val="accent3"/>
                </a:solidFill>
              </a:rPr>
            </a:br>
            <a:r>
              <a:rPr lang="ru-RU" sz="4400" b="1" i="1" dirty="0">
                <a:solidFill>
                  <a:schemeClr val="accent3"/>
                </a:solidFill>
              </a:rPr>
              <a:t> </a:t>
            </a:r>
            <a:endParaRPr lang="ru-RU" sz="4000" b="1" i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8204" y="4029527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ru-RU" sz="20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3"/>
                </a:solidFill>
              </a:rPr>
              <a:t>Адрес: ул. М. Горького, д. 17, кв. 28 </a:t>
            </a:r>
            <a:br>
              <a:rPr lang="ru-RU" sz="2400" b="1" i="1" dirty="0">
                <a:solidFill>
                  <a:schemeClr val="accent3"/>
                </a:solidFill>
              </a:rPr>
            </a:br>
            <a:r>
              <a:rPr lang="ru-RU" sz="2400" b="1" i="1" dirty="0">
                <a:solidFill>
                  <a:schemeClr val="accent3"/>
                </a:solidFill>
              </a:rPr>
              <a:t>Тел.: +7 (843) 238-50-48, </a:t>
            </a:r>
            <a:r>
              <a:rPr lang="en-US" sz="2400" b="1" i="1" dirty="0" err="1">
                <a:solidFill>
                  <a:schemeClr val="accent3"/>
                </a:solidFill>
              </a:rPr>
              <a:t>instagram</a:t>
            </a:r>
            <a:r>
              <a:rPr lang="ru-RU" sz="2400" b="1" i="1" dirty="0">
                <a:solidFill>
                  <a:schemeClr val="accent3"/>
                </a:solidFill>
              </a:rPr>
              <a:t>: </a:t>
            </a:r>
            <a:r>
              <a:rPr lang="en-US" sz="2400" b="1" i="1" dirty="0" err="1">
                <a:solidFill>
                  <a:schemeClr val="accent3"/>
                </a:solidFill>
              </a:rPr>
              <a:t>museum_musajalil</a:t>
            </a:r>
            <a:r>
              <a:rPr lang="ru-RU" sz="2000" b="1" i="1" dirty="0">
                <a:solidFill>
                  <a:schemeClr val="accent3"/>
                </a:solidFill>
              </a:rPr>
              <a:t/>
            </a:r>
            <a:br>
              <a:rPr lang="ru-RU" sz="2000" b="1" i="1" dirty="0">
                <a:solidFill>
                  <a:schemeClr val="accent3"/>
                </a:solidFill>
              </a:rPr>
            </a:br>
            <a:endParaRPr lang="ru-RU" sz="20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02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7431" y="376782"/>
            <a:ext cx="8911687" cy="10467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ВХОД В МУЗЕЙ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0793" y="1341339"/>
            <a:ext cx="6575165" cy="365016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000" dirty="0">
                <a:solidFill>
                  <a:schemeClr val="accent3"/>
                </a:solidFill>
              </a:rPr>
              <a:t>      Музей-квартира Мусы </a:t>
            </a:r>
            <a:r>
              <a:rPr lang="ru-RU" sz="8000" dirty="0" err="1">
                <a:solidFill>
                  <a:schemeClr val="accent3"/>
                </a:solidFill>
              </a:rPr>
              <a:t>Джалиля</a:t>
            </a:r>
            <a:r>
              <a:rPr lang="ru-RU" sz="8000" dirty="0">
                <a:solidFill>
                  <a:schemeClr val="accent3"/>
                </a:solidFill>
              </a:rPr>
              <a:t>, в которой он жил с октября 1940 года до мобилизации в Красную Армию в 1941 году. </a:t>
            </a:r>
          </a:p>
          <a:p>
            <a:pPr marL="0" indent="0" algn="just">
              <a:buNone/>
            </a:pPr>
            <a:r>
              <a:rPr lang="ru-RU" sz="8000" dirty="0">
                <a:solidFill>
                  <a:schemeClr val="accent3"/>
                </a:solidFill>
              </a:rPr>
              <a:t>      Основой для создания музея-квартиры поэта-героя послужили материалы, бережно сохраненные </a:t>
            </a:r>
            <a:r>
              <a:rPr lang="ru-RU" sz="8000" dirty="0" err="1">
                <a:solidFill>
                  <a:schemeClr val="accent3"/>
                </a:solidFill>
              </a:rPr>
              <a:t>Аминой</a:t>
            </a:r>
            <a:r>
              <a:rPr lang="ru-RU" sz="8000" dirty="0">
                <a:solidFill>
                  <a:schemeClr val="accent3"/>
                </a:solidFill>
              </a:rPr>
              <a:t> </a:t>
            </a:r>
            <a:r>
              <a:rPr lang="ru-RU" sz="8000" dirty="0" err="1">
                <a:solidFill>
                  <a:schemeClr val="accent3"/>
                </a:solidFill>
              </a:rPr>
              <a:t>Кутдусовной</a:t>
            </a:r>
            <a:r>
              <a:rPr lang="ru-RU" sz="8000" dirty="0">
                <a:solidFill>
                  <a:schemeClr val="accent3"/>
                </a:solidFill>
              </a:rPr>
              <a:t> – супругой </a:t>
            </a:r>
            <a:r>
              <a:rPr lang="ru-RU" sz="8000" dirty="0" err="1">
                <a:solidFill>
                  <a:schemeClr val="accent3"/>
                </a:solidFill>
              </a:rPr>
              <a:t>М.Джалиля</a:t>
            </a:r>
            <a:r>
              <a:rPr lang="ru-RU" sz="8000" dirty="0">
                <a:solidFill>
                  <a:schemeClr val="accent3"/>
                </a:solidFill>
              </a:rPr>
              <a:t> и его дочерью Чулпан </a:t>
            </a:r>
            <a:r>
              <a:rPr lang="ru-RU" sz="8000" dirty="0" err="1">
                <a:solidFill>
                  <a:schemeClr val="accent3"/>
                </a:solidFill>
              </a:rPr>
              <a:t>Мусеевной</a:t>
            </a:r>
            <a:r>
              <a:rPr lang="ru-RU" sz="8000" dirty="0">
                <a:solidFill>
                  <a:schemeClr val="accent3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8000" dirty="0">
                <a:solidFill>
                  <a:schemeClr val="accent3"/>
                </a:solidFill>
              </a:rPr>
              <a:t>       15 февраля 1983 года была открыта для посещения мемориальная квартира, через двенадцать лет площади музея расширились за счет соседней квартиры.</a:t>
            </a:r>
          </a:p>
          <a:p>
            <a:pPr marL="0" indent="0" algn="just">
              <a:buNone/>
            </a:pPr>
            <a:r>
              <a:rPr lang="ru-RU" sz="8000" dirty="0">
                <a:solidFill>
                  <a:schemeClr val="accent3"/>
                </a:solidFill>
              </a:rPr>
              <a:t>        В музее-квартире экспонируется мемориальная коллекция - мебель, книги из личной библиотеки М. </a:t>
            </a:r>
            <a:r>
              <a:rPr lang="ru-RU" sz="8000" dirty="0" err="1">
                <a:solidFill>
                  <a:schemeClr val="accent3"/>
                </a:solidFill>
              </a:rPr>
              <a:t>Джалиля</a:t>
            </a:r>
            <a:r>
              <a:rPr lang="ru-RU" sz="8000" dirty="0">
                <a:solidFill>
                  <a:schemeClr val="accent3"/>
                </a:solidFill>
              </a:rPr>
              <a:t>, мандолина и др.; документы и фотографии, электронная версия личного альбома и </a:t>
            </a:r>
            <a:r>
              <a:rPr lang="ru-RU" sz="8000" dirty="0" err="1">
                <a:solidFill>
                  <a:schemeClr val="accent3"/>
                </a:solidFill>
              </a:rPr>
              <a:t>Моабитских</a:t>
            </a:r>
            <a:r>
              <a:rPr lang="ru-RU" sz="8000" dirty="0">
                <a:solidFill>
                  <a:schemeClr val="accent3"/>
                </a:solidFill>
              </a:rPr>
              <a:t> тетрадей.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9" y="1423530"/>
            <a:ext cx="3416531" cy="4932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543881" y="587035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18+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37048" y="5871229"/>
            <a:ext cx="107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80 РУБ.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CE07D6-BCC7-4F4E-B277-5371B693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4" name="Стрелка вверх 5">
            <a:extLst>
              <a:ext uri="{FF2B5EF4-FFF2-40B4-BE49-F238E27FC236}">
                <a16:creationId xmlns:a16="http://schemas.microsoft.com/office/drawing/2014/main" id="{10733194-314F-4D49-830F-DB240B32AFAA}"/>
              </a:ext>
            </a:extLst>
          </p:cNvPr>
          <p:cNvSpPr/>
          <p:nvPr/>
        </p:nvSpPr>
        <p:spPr>
          <a:xfrm>
            <a:off x="6000341" y="5768401"/>
            <a:ext cx="404418" cy="376778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лыбающееся лицо 15">
            <a:extLst>
              <a:ext uri="{FF2B5EF4-FFF2-40B4-BE49-F238E27FC236}">
                <a16:creationId xmlns:a16="http://schemas.microsoft.com/office/drawing/2014/main" id="{2BFA3A06-9644-47DC-8656-1F237C18346E}"/>
              </a:ext>
            </a:extLst>
          </p:cNvPr>
          <p:cNvSpPr/>
          <p:nvPr/>
        </p:nvSpPr>
        <p:spPr>
          <a:xfrm>
            <a:off x="8123290" y="5891348"/>
            <a:ext cx="420591" cy="311857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28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3668" y="2427510"/>
            <a:ext cx="8911687" cy="128089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в музее-квартире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композитора Н.Г.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Жиганова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860" y="5129288"/>
            <a:ext cx="667512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Адрес: ул. Кремлевская, 2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/>
            </a:r>
            <a:b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Тел.: +7(843)590-00-50,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vk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njganov</a:t>
            </a:r>
            <a:endParaRPr lang="ru-RU" sz="2400" i="1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672A4-967B-47E9-B904-EA7AA111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05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538" y="207287"/>
            <a:ext cx="9891943" cy="128089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МУЗЕЙНОЕ ЗАНЯТИЕ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«ВОЛШЕБНЫЙ МИР МУЗЫКИ Н.ЖИГАНОВА»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2" y="2325442"/>
            <a:ext cx="4606280" cy="3044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785549" y="1325826"/>
            <a:ext cx="6176356" cy="475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Что общего между нотами и буквами? Как композитор превращает стихи в музыкальную фразу? Герои каких сказок и легенд оживают в операх и балетах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Назиба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Жиганова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? Можно ли музыкой оживить детские игрушки? Чем схожи кисть художника и перо композитора?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Об этом и о многом другом вы обязательно узнаете, а еще – услышите музыку из опер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Назиба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Жиганова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Алтынчеч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» и «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Тюляк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», балетов «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Зюгра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» и «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Нжери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». И не только услышите, но и сможете нарисовать музыку! А получившиеся картины, с вашего согласия, мы разместим на сайте Музея композитора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Назиба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Жиганова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и на страницах музея в соцсетях!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16919" y="6251359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800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74075" y="6237247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928035" y="6190136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0+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0452CF-83B9-4F53-876E-42B94EA9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4" name="Стрелка вверх 5">
            <a:extLst>
              <a:ext uri="{FF2B5EF4-FFF2-40B4-BE49-F238E27FC236}">
                <a16:creationId xmlns:a16="http://schemas.microsoft.com/office/drawing/2014/main" id="{69259C59-DA46-4A06-8E9F-597DD83E222A}"/>
              </a:ext>
            </a:extLst>
          </p:cNvPr>
          <p:cNvSpPr/>
          <p:nvPr/>
        </p:nvSpPr>
        <p:spPr>
          <a:xfrm>
            <a:off x="6312501" y="6151778"/>
            <a:ext cx="404418" cy="376778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Круговая 6">
            <a:extLst>
              <a:ext uri="{FF2B5EF4-FFF2-40B4-BE49-F238E27FC236}">
                <a16:creationId xmlns:a16="http://schemas.microsoft.com/office/drawing/2014/main" id="{7259CB3E-049D-4D67-94DF-FD8ABA1A2F1F}"/>
              </a:ext>
            </a:extLst>
          </p:cNvPr>
          <p:cNvSpPr/>
          <p:nvPr/>
        </p:nvSpPr>
        <p:spPr>
          <a:xfrm>
            <a:off x="8339940" y="6234263"/>
            <a:ext cx="322335" cy="311857"/>
          </a:xfrm>
          <a:prstGeom prst="pi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Улыбающееся лицо 15">
            <a:extLst>
              <a:ext uri="{FF2B5EF4-FFF2-40B4-BE49-F238E27FC236}">
                <a16:creationId xmlns:a16="http://schemas.microsoft.com/office/drawing/2014/main" id="{2F3CB522-CAD2-4437-B454-730DCCC08DBD}"/>
              </a:ext>
            </a:extLst>
          </p:cNvPr>
          <p:cNvSpPr/>
          <p:nvPr/>
        </p:nvSpPr>
        <p:spPr>
          <a:xfrm>
            <a:off x="10423088" y="6216699"/>
            <a:ext cx="420591" cy="311857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432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7495" y="1713081"/>
            <a:ext cx="7989346" cy="2580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в музее историй татарской литературы с мемориальной квартирой Шарифа Камала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5154" y="5478497"/>
            <a:ext cx="8911687" cy="128089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ru-RU" sz="2400" b="1" i="1" dirty="0"/>
              <a:t>Адрес: </a:t>
            </a:r>
            <a:r>
              <a:rPr lang="ru-RU" sz="2400" b="1" i="1" dirty="0" err="1"/>
              <a:t>ул.Островского</a:t>
            </a:r>
            <a:r>
              <a:rPr lang="ru-RU" sz="2400" b="1" i="1" dirty="0"/>
              <a:t>, 15</a:t>
            </a:r>
            <a:br>
              <a:rPr lang="ru-RU" sz="2400" b="1" i="1" dirty="0"/>
            </a:br>
            <a:r>
              <a:rPr lang="ru-RU" sz="2400" b="1" i="1" dirty="0">
                <a:ea typeface="+mn-ea"/>
                <a:cs typeface="Times New Roman" panose="02020603050405020304" pitchFamily="18" charset="0"/>
              </a:rPr>
              <a:t>Тел.: +7(843)590-00-50</a:t>
            </a:r>
            <a:r>
              <a:rPr lang="en-US" sz="2400" b="1" i="1" dirty="0"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866600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srgbClr val="866600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srgbClr val="866600"/>
                </a:solidFill>
              </a:rPr>
              <a:t/>
            </a:r>
            <a:br>
              <a:rPr lang="ru-RU" sz="2400" b="1" i="1" dirty="0">
                <a:solidFill>
                  <a:srgbClr val="866600"/>
                </a:solidFill>
              </a:rPr>
            </a:br>
            <a:endParaRPr lang="ru-RU" sz="2400" b="1" i="1" dirty="0">
              <a:solidFill>
                <a:srgbClr val="86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78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222" y="246770"/>
            <a:ext cx="9891943" cy="128089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ИНТЕЛЛЕКТУАЛЬНАЯ ИГРА «АБУГАЛИСИНА»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 rot="20865593">
            <a:off x="440730" y="2587953"/>
            <a:ext cx="5101968" cy="2186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81699" y="1309068"/>
            <a:ext cx="5838997" cy="475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Интеллектуальная игра для школьников и студентов по татарской литературе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  В Доме татарской книги очень много книг. В каждой книге живет множество историй, ну и, конечно, героев. Возникает вопрос: а знаем ли мы их, знает ли их подрастающее поколение? Что из классики татарской литературы знают школьники? Кого они могут процитировать? И вообще, можно ли разобрать на цитаты и узнать по цитатам произведения татарских авторов? Эти вопросы заставили нас задуматься и создать новую интеллектуальную игру по татарской литературе.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7711" y="6187753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29327" y="6171323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268008" y="613063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0452CF-83B9-4F53-876E-42B94EA9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7" name="Стрелка вверх 5">
            <a:extLst>
              <a:ext uri="{FF2B5EF4-FFF2-40B4-BE49-F238E27FC236}">
                <a16:creationId xmlns:a16="http://schemas.microsoft.com/office/drawing/2014/main" id="{4B4BC38C-6A5B-40CA-BFD0-DF93BA92D67D}"/>
              </a:ext>
            </a:extLst>
          </p:cNvPr>
          <p:cNvSpPr/>
          <p:nvPr/>
        </p:nvSpPr>
        <p:spPr>
          <a:xfrm>
            <a:off x="6533560" y="6133419"/>
            <a:ext cx="404418" cy="37677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Круговая 6">
            <a:extLst>
              <a:ext uri="{FF2B5EF4-FFF2-40B4-BE49-F238E27FC236}">
                <a16:creationId xmlns:a16="http://schemas.microsoft.com/office/drawing/2014/main" id="{1434C7BF-394E-4D60-8AD4-7A52388EEB1D}"/>
              </a:ext>
            </a:extLst>
          </p:cNvPr>
          <p:cNvSpPr/>
          <p:nvPr/>
        </p:nvSpPr>
        <p:spPr>
          <a:xfrm>
            <a:off x="8606992" y="6187753"/>
            <a:ext cx="322335" cy="311857"/>
          </a:xfrm>
          <a:prstGeom prst="pi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F5CCB45D-8F2E-4470-BD0E-E46D650E218E}"/>
              </a:ext>
            </a:extLst>
          </p:cNvPr>
          <p:cNvSpPr/>
          <p:nvPr/>
        </p:nvSpPr>
        <p:spPr>
          <a:xfrm>
            <a:off x="10872737" y="6187752"/>
            <a:ext cx="420591" cy="311857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816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223" y="136169"/>
            <a:ext cx="9891943" cy="128089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КВЕСТ </a:t>
            </a:r>
            <a:b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«ОТКРОЙ ДВЕРИ»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08746" y="2197100"/>
            <a:ext cx="4759084" cy="317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33050" y="1109831"/>
            <a:ext cx="6176356" cy="515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  В старинном здании Музея истории татарской литературы с мемориальной квартирой Шарифа Камала множество дверей и комнат. Каждая комната хранит свой секрет, а каждая выполненная задача помогает найти ключ от ведущей в эту комнату закрытой двери.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 За каждой дверью вас ждет экскурсовод, который расскажет об уникальных экспонатах зала.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  Каждая мини-экскурсия помогает решить очередную задачу и открыть новую дверь. Вы попадаете в зал, где хранятся старинные книги, в детскую комнату-библиотеку и в самое сердце музея – мемориальную квартиру писателя Шарифа Камала.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47720" y="6325992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01928" y="629177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73250" y="6291778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0452CF-83B9-4F53-876E-42B94EA9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4" name="Стрелка вверх 5">
            <a:extLst>
              <a:ext uri="{FF2B5EF4-FFF2-40B4-BE49-F238E27FC236}">
                <a16:creationId xmlns:a16="http://schemas.microsoft.com/office/drawing/2014/main" id="{63ADC5D1-E6B4-4A8C-AF8F-F7B39558D13C}"/>
              </a:ext>
            </a:extLst>
          </p:cNvPr>
          <p:cNvSpPr/>
          <p:nvPr/>
        </p:nvSpPr>
        <p:spPr>
          <a:xfrm>
            <a:off x="6413482" y="6293531"/>
            <a:ext cx="404418" cy="37677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Круговая 6">
            <a:extLst>
              <a:ext uri="{FF2B5EF4-FFF2-40B4-BE49-F238E27FC236}">
                <a16:creationId xmlns:a16="http://schemas.microsoft.com/office/drawing/2014/main" id="{CB7DEADA-0A0F-4836-AAA8-1CBE06E73ECD}"/>
              </a:ext>
            </a:extLst>
          </p:cNvPr>
          <p:cNvSpPr/>
          <p:nvPr/>
        </p:nvSpPr>
        <p:spPr>
          <a:xfrm>
            <a:off x="8486914" y="6347865"/>
            <a:ext cx="322335" cy="311857"/>
          </a:xfrm>
          <a:prstGeom prst="pi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Улыбающееся лицо 15">
            <a:extLst>
              <a:ext uri="{FF2B5EF4-FFF2-40B4-BE49-F238E27FC236}">
                <a16:creationId xmlns:a16="http://schemas.microsoft.com/office/drawing/2014/main" id="{588631C2-E3C6-4043-8E19-717E727103DE}"/>
              </a:ext>
            </a:extLst>
          </p:cNvPr>
          <p:cNvSpPr/>
          <p:nvPr/>
        </p:nvSpPr>
        <p:spPr>
          <a:xfrm>
            <a:off x="10752659" y="6347864"/>
            <a:ext cx="420591" cy="311857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84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086" y="232790"/>
            <a:ext cx="8112217" cy="20943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МУЗЕЙНОЕ ЗАНЯТИЕ</a:t>
            </a:r>
            <a:br>
              <a:rPr lang="ru-RU" sz="3200" b="1" dirty="0"/>
            </a:br>
            <a:r>
              <a:rPr lang="ru-RU" sz="3200" b="1" dirty="0"/>
              <a:t> «ТРАДИЦИИ ТАТАРСКОГО ЧАЕПИТИЯ»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824281">
            <a:off x="637592" y="2267483"/>
            <a:ext cx="4941733" cy="3295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772325" y="612800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781008" y="6083881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147766" y="6078819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1464100"/>
            <a:ext cx="60071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Музейное занятие рассчитано на широкую аудиторию – учащиеся средних и старших классов, студенты, туристы. Включает в себя рассказ об истории и традициях гостеприимства, застолья и чаепития у татар. </a:t>
            </a: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Экскурсовод познакомит вас с особенными правилами поведения за столом. Вы станете участниками знаменитых «чайных» сцен из татарской литературы, сможете возможность попробовать чай и продегустировать угощения к чайному столу.</a:t>
            </a:r>
          </a:p>
        </p:txBody>
      </p:sp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EB6D972A-1C2A-4D7C-A980-1046617A49D5}"/>
              </a:ext>
            </a:extLst>
          </p:cNvPr>
          <p:cNvSpPr/>
          <p:nvPr/>
        </p:nvSpPr>
        <p:spPr>
          <a:xfrm>
            <a:off x="6385241" y="6073675"/>
            <a:ext cx="404418" cy="37677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CA6F12CE-EE42-4F85-A308-43909C818ACE}"/>
              </a:ext>
            </a:extLst>
          </p:cNvPr>
          <p:cNvSpPr/>
          <p:nvPr/>
        </p:nvSpPr>
        <p:spPr>
          <a:xfrm>
            <a:off x="8458673" y="6128009"/>
            <a:ext cx="322335" cy="311857"/>
          </a:xfrm>
          <a:prstGeom prst="pi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19AB10EE-A7CB-43F8-AF49-A62F2C213F5E}"/>
              </a:ext>
            </a:extLst>
          </p:cNvPr>
          <p:cNvSpPr/>
          <p:nvPr/>
        </p:nvSpPr>
        <p:spPr>
          <a:xfrm>
            <a:off x="10724418" y="6128008"/>
            <a:ext cx="420591" cy="311857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0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5950" y="2015948"/>
            <a:ext cx="9725688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Мероприятия Национального музея</a:t>
            </a:r>
            <a:br>
              <a:rPr lang="ru-RU" sz="4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Республики Татарстан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56494" y="5540552"/>
            <a:ext cx="10173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                        Адрес: ул. Кремлевская, 2. 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                        Тел.: +7(843)590-00-50, 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Instagram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: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tat_museum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0" y="-1"/>
            <a:ext cx="963003" cy="7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5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883" y="177777"/>
            <a:ext cx="9102817" cy="20943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ЛИТЕРАТУРНО-МУЗЫКАЛЬНЫЙ КВАРТИРНИК «КАЗАН КИЧЛЯРЕ»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987733">
            <a:off x="738009" y="1914434"/>
            <a:ext cx="4528956" cy="3336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943501" y="600804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869948" y="6045257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86640" y="6057652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1539643"/>
            <a:ext cx="58674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Зрители и гости участвуют в разнообразных играх и интеллектуальных состязаниях. Всех ждет музыкально-поэтическое соревнование с любимыми актерами, поэтами, певцами. </a:t>
            </a: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 Будут звучат песни, обсуждаться творчество друг друга, будет веселье и смех. Среди приглашенных гостей – актеры Татарского государственного академического театра им. Г. Камала и Татарского государственного театра драмы и комедии им. К.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Тинчурина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70FD9A1D-DCCD-4F38-9BB9-884BCA78905B}"/>
              </a:ext>
            </a:extLst>
          </p:cNvPr>
          <p:cNvSpPr/>
          <p:nvPr/>
        </p:nvSpPr>
        <p:spPr>
          <a:xfrm>
            <a:off x="6539083" y="5928303"/>
            <a:ext cx="404418" cy="37677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AA6E15BC-046C-4DC5-BE14-B510AC8B83A9}"/>
              </a:ext>
            </a:extLst>
          </p:cNvPr>
          <p:cNvSpPr/>
          <p:nvPr/>
        </p:nvSpPr>
        <p:spPr>
          <a:xfrm>
            <a:off x="8513589" y="6057652"/>
            <a:ext cx="322335" cy="311857"/>
          </a:xfrm>
          <a:prstGeom prst="pi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33C95553-F9BD-4767-B14E-6F874D51013F}"/>
              </a:ext>
            </a:extLst>
          </p:cNvPr>
          <p:cNvSpPr/>
          <p:nvPr/>
        </p:nvSpPr>
        <p:spPr>
          <a:xfrm>
            <a:off x="10666049" y="6070245"/>
            <a:ext cx="420591" cy="311857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557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825" y="166296"/>
            <a:ext cx="9991817" cy="20943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МУЗЕЙНЫЙ СПЕКТАКЛЬ </a:t>
            </a:r>
            <a:br>
              <a:rPr lang="ru-RU" sz="3200" b="1" dirty="0"/>
            </a:br>
            <a:r>
              <a:rPr lang="ru-RU" sz="3200" b="1" dirty="0"/>
              <a:t>«ШУКТУГАН»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188279">
            <a:off x="1538156" y="1648251"/>
            <a:ext cx="3283825" cy="4466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964693" y="452198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857367" y="452198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110228" y="4498792"/>
            <a:ext cx="634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164308" y="1950640"/>
            <a:ext cx="5709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Спектакль Дома татарской книги совместно со студентами 4 курса Казанского театрального училища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История о дятле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Шуктугане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 ставшем спасителем леса. Поиски себя в большом лесном мире и тема экологии объединены в этой замечательной сказке.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F7EA01AD-42A5-4E83-B985-897F40F4B591}"/>
              </a:ext>
            </a:extLst>
          </p:cNvPr>
          <p:cNvSpPr/>
          <p:nvPr/>
        </p:nvSpPr>
        <p:spPr>
          <a:xfrm>
            <a:off x="6540482" y="4467655"/>
            <a:ext cx="404418" cy="37677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2A08D2BA-17B9-425C-83D6-42AFA1614E77}"/>
              </a:ext>
            </a:extLst>
          </p:cNvPr>
          <p:cNvSpPr/>
          <p:nvPr/>
        </p:nvSpPr>
        <p:spPr>
          <a:xfrm>
            <a:off x="8520689" y="4546588"/>
            <a:ext cx="322335" cy="311857"/>
          </a:xfrm>
          <a:prstGeom prst="pi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A2372B4E-3767-4E43-AFD4-B16A262E377B}"/>
              </a:ext>
            </a:extLst>
          </p:cNvPr>
          <p:cNvSpPr/>
          <p:nvPr/>
        </p:nvSpPr>
        <p:spPr>
          <a:xfrm>
            <a:off x="10730591" y="4542919"/>
            <a:ext cx="420591" cy="311857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04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9390" y="255311"/>
            <a:ext cx="8112217" cy="20943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ГОРОДСКАЯ ЭКСКУРСИЯ </a:t>
            </a:r>
            <a:br>
              <a:rPr lang="ru-RU" sz="3200" b="1" dirty="0"/>
            </a:br>
            <a:r>
              <a:rPr lang="ru-RU" sz="3200" b="1" dirty="0"/>
              <a:t>«ЛИТЕРАТУРНАЯ КАЗАНЬ»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696845">
            <a:off x="680405" y="2261175"/>
            <a:ext cx="4437972" cy="2955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791281" y="6202579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500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843874" y="619055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106429" y="6148664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740400" y="1538452"/>
            <a:ext cx="645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Пешеходная экскурсия по литературным местам в историческом центре города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Литературно-историческая прогулка по самым важным местам дореволюционной и советской литературной жизни Казани.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  Вы познакомитесь с редакциями татарских советских газет; узнаете, где работали видные деятели культуры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Хади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Такташ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Галиаскар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Камал; увидите место, где находилась самое большое в СССР национальное издательство; найдете здание, где русский печатник Харитонов выпустил уникальную татарскую азбуку.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1763AEED-A97D-465C-BA10-F9D02DF2DF98}"/>
              </a:ext>
            </a:extLst>
          </p:cNvPr>
          <p:cNvSpPr/>
          <p:nvPr/>
        </p:nvSpPr>
        <p:spPr>
          <a:xfrm>
            <a:off x="6368607" y="6143014"/>
            <a:ext cx="404418" cy="37677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C1C72342-2AC8-42E9-923C-E5255959E745}"/>
              </a:ext>
            </a:extLst>
          </p:cNvPr>
          <p:cNvSpPr/>
          <p:nvPr/>
        </p:nvSpPr>
        <p:spPr>
          <a:xfrm>
            <a:off x="8502950" y="6234684"/>
            <a:ext cx="322335" cy="311857"/>
          </a:xfrm>
          <a:prstGeom prst="pi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CBA4A56D-0182-4AF8-90AB-14F3848CD4E8}"/>
              </a:ext>
            </a:extLst>
          </p:cNvPr>
          <p:cNvSpPr/>
          <p:nvPr/>
        </p:nvSpPr>
        <p:spPr>
          <a:xfrm>
            <a:off x="10685838" y="6192776"/>
            <a:ext cx="420591" cy="311857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61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8595" y="2236532"/>
            <a:ext cx="7989346" cy="1306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i="1" dirty="0">
                <a:solidFill>
                  <a:srgbClr val="86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в литературном музее </a:t>
            </a:r>
            <a:r>
              <a:rPr lang="ru-RU" sz="3600" b="1" i="1" dirty="0" err="1">
                <a:solidFill>
                  <a:srgbClr val="86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Г.Тукая</a:t>
            </a:r>
            <a:endParaRPr lang="ru-RU" sz="3600" b="1" i="1" dirty="0">
              <a:solidFill>
                <a:srgbClr val="8666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5154" y="5478497"/>
            <a:ext cx="8911687" cy="128089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ru-RU" sz="2400" b="1" i="1" dirty="0">
                <a:solidFill>
                  <a:srgbClr val="866600"/>
                </a:solidFill>
              </a:rPr>
              <a:t>Адрес: </a:t>
            </a:r>
            <a:r>
              <a:rPr lang="ru-RU" sz="2400" b="1" i="1" dirty="0" err="1">
                <a:solidFill>
                  <a:srgbClr val="866600"/>
                </a:solidFill>
              </a:rPr>
              <a:t>ул.Габдуллы</a:t>
            </a:r>
            <a:r>
              <a:rPr lang="ru-RU" sz="2400" b="1" i="1" dirty="0">
                <a:solidFill>
                  <a:srgbClr val="866600"/>
                </a:solidFill>
              </a:rPr>
              <a:t> Тукая,74</a:t>
            </a:r>
            <a:br>
              <a:rPr lang="ru-RU" sz="2400" b="1" i="1" dirty="0">
                <a:solidFill>
                  <a:srgbClr val="866600"/>
                </a:solidFill>
              </a:rPr>
            </a:br>
            <a:r>
              <a:rPr lang="ru-RU" sz="2400" b="1" i="1" dirty="0">
                <a:solidFill>
                  <a:srgbClr val="866600"/>
                </a:solidFill>
                <a:ea typeface="+mn-ea"/>
                <a:cs typeface="Times New Roman" panose="02020603050405020304" pitchFamily="18" charset="0"/>
              </a:rPr>
              <a:t>Тел.: +7(843)590-86-67, </a:t>
            </a:r>
            <a:r>
              <a:rPr lang="en-US" sz="2400" b="1" i="1" dirty="0" err="1">
                <a:solidFill>
                  <a:srgbClr val="866600"/>
                </a:solidFill>
                <a:ea typeface="+mn-ea"/>
                <a:cs typeface="Times New Roman" panose="02020603050405020304" pitchFamily="18" charset="0"/>
              </a:rPr>
              <a:t>instagram</a:t>
            </a:r>
            <a:r>
              <a:rPr lang="ru-RU" sz="2400" b="1" i="1" dirty="0">
                <a:solidFill>
                  <a:srgbClr val="866600"/>
                </a:solidFill>
                <a:ea typeface="+mn-ea"/>
                <a:cs typeface="Times New Roman" panose="02020603050405020304" pitchFamily="18" charset="0"/>
              </a:rPr>
              <a:t>:</a:t>
            </a:r>
            <a:r>
              <a:rPr lang="en-US" sz="2400" b="1" i="1" dirty="0">
                <a:solidFill>
                  <a:srgbClr val="8666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866600"/>
                </a:solidFill>
                <a:ea typeface="+mn-ea"/>
                <a:cs typeface="Times New Roman" panose="02020603050405020304" pitchFamily="18" charset="0"/>
              </a:rPr>
              <a:t>muzey.tukaya</a:t>
            </a:r>
            <a:r>
              <a:rPr lang="ru-RU" sz="2400" i="1" dirty="0">
                <a:solidFill>
                  <a:srgbClr val="866600"/>
                </a:solidFill>
                <a:ea typeface="+mn-ea"/>
                <a:cs typeface="+mn-cs"/>
              </a:rPr>
              <a:t/>
            </a:r>
            <a:br>
              <a:rPr lang="ru-RU" sz="2400" i="1" dirty="0">
                <a:solidFill>
                  <a:srgbClr val="866600"/>
                </a:solidFill>
                <a:ea typeface="+mn-ea"/>
                <a:cs typeface="+mn-cs"/>
              </a:rPr>
            </a:br>
            <a:r>
              <a:rPr lang="ru-RU" sz="2400" i="1" dirty="0">
                <a:solidFill>
                  <a:srgbClr val="866600"/>
                </a:solidFill>
              </a:rPr>
              <a:t/>
            </a:r>
            <a:br>
              <a:rPr lang="ru-RU" sz="2400" i="1" dirty="0">
                <a:solidFill>
                  <a:srgbClr val="866600"/>
                </a:solidFill>
              </a:rPr>
            </a:br>
            <a:endParaRPr lang="ru-RU" sz="2400" i="1" dirty="0">
              <a:solidFill>
                <a:srgbClr val="86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3230" y="242506"/>
            <a:ext cx="9133639" cy="20943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ОБЗОРНАЯ ЭКСКУРСИЯ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 «ЖИЗНЬ И ТВОРЧЕСТВО ГАБДУЛЛЫ ТУКАЯ»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217224">
            <a:off x="1345785" y="1970734"/>
            <a:ext cx="3076798" cy="4223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800774" y="6137126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7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725052" y="6126444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60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99563" y="6103681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6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00262" y="1709467"/>
            <a:ext cx="59323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sz="2000" dirty="0"/>
              <a:t>Обзорная экскурсия по музею дает целостное представление о судьбе и творчестве татарского народного поэта </a:t>
            </a:r>
            <a:r>
              <a:rPr lang="ru-RU" sz="2000" dirty="0" err="1"/>
              <a:t>Габдуллы</a:t>
            </a:r>
            <a:r>
              <a:rPr lang="ru-RU" sz="2000" dirty="0"/>
              <a:t> Тукая, его вкладе в развитие татарской литературы и культуры. </a:t>
            </a:r>
          </a:p>
          <a:p>
            <a:endParaRPr lang="ru-RU" sz="2000" dirty="0"/>
          </a:p>
          <a:p>
            <a:r>
              <a:rPr lang="ru-RU" sz="2000" dirty="0"/>
              <a:t>     Раскрывается история бесценных реликвий – мемориальных вещей поэта, его родственников, единомышленников и современников. Особое внимание уделяется рассказу о прижизненных изданиях Тукая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5F0BAFB4-7097-46E4-9457-961910FCA558}"/>
              </a:ext>
            </a:extLst>
          </p:cNvPr>
          <p:cNvSpPr/>
          <p:nvPr/>
        </p:nvSpPr>
        <p:spPr>
          <a:xfrm>
            <a:off x="6396356" y="6089247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527041CF-E2E7-4740-B9BC-9068C019EDEC}"/>
              </a:ext>
            </a:extLst>
          </p:cNvPr>
          <p:cNvSpPr/>
          <p:nvPr/>
        </p:nvSpPr>
        <p:spPr>
          <a:xfrm>
            <a:off x="8390361" y="6154168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C297EB16-4C14-403E-A8D6-85D1A28B86C5}"/>
              </a:ext>
            </a:extLst>
          </p:cNvPr>
          <p:cNvSpPr/>
          <p:nvPr/>
        </p:nvSpPr>
        <p:spPr>
          <a:xfrm>
            <a:off x="10634601" y="6147808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013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100" y="300457"/>
            <a:ext cx="81122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ЛЕКЦИЯ «ТУКАЙ И ТЕАТР»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96211">
            <a:off x="1420864" y="1524409"/>
            <a:ext cx="3442850" cy="4590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615691" y="4863626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622062" y="4890792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0854073" y="4920342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12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815176" y="1987172"/>
            <a:ext cx="58561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Лекция посвящена взаимоотношениям знаменитого татарского поэта </a:t>
            </a:r>
            <a:r>
              <a:rPr lang="ru-RU" sz="2000" dirty="0" err="1"/>
              <a:t>Габдуллы</a:t>
            </a:r>
            <a:r>
              <a:rPr lang="ru-RU" sz="2000" dirty="0"/>
              <a:t> Тукая с первыми татарскими артистами </a:t>
            </a:r>
            <a:r>
              <a:rPr lang="ru-RU" sz="2000" dirty="0" err="1"/>
              <a:t>Габдуллой</a:t>
            </a:r>
            <a:r>
              <a:rPr lang="ru-RU" sz="2000" dirty="0"/>
              <a:t> </a:t>
            </a:r>
            <a:r>
              <a:rPr lang="ru-RU" sz="2000" dirty="0" err="1"/>
              <a:t>Кариевым</a:t>
            </a:r>
            <a:r>
              <a:rPr lang="ru-RU" sz="2000" dirty="0"/>
              <a:t>, </a:t>
            </a:r>
            <a:r>
              <a:rPr lang="ru-RU" sz="2000" dirty="0" err="1"/>
              <a:t>Сахибждамал</a:t>
            </a:r>
            <a:r>
              <a:rPr lang="ru-RU" sz="2000" dirty="0"/>
              <a:t> </a:t>
            </a:r>
            <a:r>
              <a:rPr lang="ru-RU" sz="2000" dirty="0" err="1"/>
              <a:t>Гиззатуллиной</a:t>
            </a:r>
            <a:r>
              <a:rPr lang="ru-RU" sz="2000" dirty="0"/>
              <a:t>-Волжской, актерами одной из первых татарских театральных трупп «</a:t>
            </a:r>
            <a:r>
              <a:rPr lang="ru-RU" sz="2000" dirty="0" err="1"/>
              <a:t>Сайяр</a:t>
            </a:r>
            <a:r>
              <a:rPr lang="ru-RU" sz="2000" dirty="0"/>
              <a:t>»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50C489EA-DA46-4B08-A141-146BF32DBAE3}"/>
              </a:ext>
            </a:extLst>
          </p:cNvPr>
          <p:cNvSpPr/>
          <p:nvPr/>
        </p:nvSpPr>
        <p:spPr>
          <a:xfrm>
            <a:off x="6248364" y="4802935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75048A9A-2A16-4FFA-A278-AB75B9442DB6}"/>
              </a:ext>
            </a:extLst>
          </p:cNvPr>
          <p:cNvSpPr/>
          <p:nvPr/>
        </p:nvSpPr>
        <p:spPr>
          <a:xfrm>
            <a:off x="8239102" y="4934918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E4516A65-FD3A-4FAF-AFA8-6CA66A3FF660}"/>
              </a:ext>
            </a:extLst>
          </p:cNvPr>
          <p:cNvSpPr/>
          <p:nvPr/>
        </p:nvSpPr>
        <p:spPr>
          <a:xfrm>
            <a:off x="10433482" y="4934917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59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834" y="300457"/>
            <a:ext cx="9144000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ЛЕКЦИЯ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 «ПУТЕШЕСТВИЕ В СКАЗОЧНЫЙ МИР ТУКАЯ»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75742">
            <a:off x="1527240" y="1908398"/>
            <a:ext cx="3257215" cy="4073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599890" y="4685720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591239" y="4678900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01656" y="4685720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6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676900" y="2190372"/>
            <a:ext cx="631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</a:t>
            </a:r>
            <a:r>
              <a:rPr lang="ru-RU" sz="2000" dirty="0"/>
              <a:t>Лекция на татарском языке знакомит с биографией и творчеством знаменитого татарского поэта </a:t>
            </a:r>
            <a:r>
              <a:rPr lang="ru-RU" sz="2000" dirty="0" err="1"/>
              <a:t>Габдуллы</a:t>
            </a:r>
            <a:r>
              <a:rPr lang="ru-RU" sz="2000" dirty="0"/>
              <a:t> Тукая, его детскими впечатлениями и народными преданиями, вдохновившими поэта на создание известных и любимых сказок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5CC5E7CD-6DB1-4644-97F3-DCC77E64248D}"/>
              </a:ext>
            </a:extLst>
          </p:cNvPr>
          <p:cNvSpPr/>
          <p:nvPr/>
        </p:nvSpPr>
        <p:spPr>
          <a:xfrm>
            <a:off x="6195472" y="4624567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42F3D809-FED7-4B79-8064-87B6DFD9EAC1}"/>
              </a:ext>
            </a:extLst>
          </p:cNvPr>
          <p:cNvSpPr/>
          <p:nvPr/>
        </p:nvSpPr>
        <p:spPr>
          <a:xfrm>
            <a:off x="8268904" y="4678901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CF35B02C-2540-4605-A375-8E6C566F303B}"/>
              </a:ext>
            </a:extLst>
          </p:cNvPr>
          <p:cNvSpPr/>
          <p:nvPr/>
        </p:nvSpPr>
        <p:spPr>
          <a:xfrm>
            <a:off x="10534649" y="4678900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76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72252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ЛЕКЦИЯ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«ГАБДУЛЛА ТУКАЙ И КАМИЛЬ МУТЫГИ»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996964">
            <a:off x="691374" y="2546243"/>
            <a:ext cx="4843421" cy="3230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930918" y="4517926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970976" y="4517926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364732" y="4487374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12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2148400"/>
            <a:ext cx="5894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Лекция раскрывает яркую и трагическую судьбу известного татарского журналиста, редактора, писателя, певца, музыканта и деятеля культуры Камиля </a:t>
            </a:r>
            <a:r>
              <a:rPr lang="ru-RU" sz="2000" dirty="0" err="1"/>
              <a:t>Мутыги</a:t>
            </a:r>
            <a:r>
              <a:rPr lang="ru-RU" sz="2000" dirty="0"/>
              <a:t> (</a:t>
            </a:r>
            <a:r>
              <a:rPr lang="ru-RU" sz="2000" dirty="0" err="1"/>
              <a:t>Тухватуллина</a:t>
            </a:r>
            <a:r>
              <a:rPr lang="ru-RU" sz="2000" dirty="0"/>
              <a:t>)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D549C7FA-CBA5-45C1-8982-FCD0C5EA9E7E}"/>
              </a:ext>
            </a:extLst>
          </p:cNvPr>
          <p:cNvSpPr/>
          <p:nvPr/>
        </p:nvSpPr>
        <p:spPr>
          <a:xfrm>
            <a:off x="6565882" y="4433041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7A173884-A73B-477B-9F3E-09EA560C16CD}"/>
              </a:ext>
            </a:extLst>
          </p:cNvPr>
          <p:cNvSpPr/>
          <p:nvPr/>
        </p:nvSpPr>
        <p:spPr>
          <a:xfrm>
            <a:off x="8639314" y="4487375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4E8B2FE3-F2B5-4B97-B1DF-A73FA8A29D0C}"/>
              </a:ext>
            </a:extLst>
          </p:cNvPr>
          <p:cNvSpPr/>
          <p:nvPr/>
        </p:nvSpPr>
        <p:spPr>
          <a:xfrm>
            <a:off x="10905059" y="4487374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24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700" y="300457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ЛЕКЦИЯ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«ЛЮБОВЬ ПОЭТА» </a:t>
            </a:r>
            <a:br>
              <a:rPr lang="ru-RU" sz="3200" b="1" dirty="0">
                <a:solidFill>
                  <a:srgbClr val="866600"/>
                </a:solidFill>
              </a:rPr>
            </a:br>
            <a:endParaRPr lang="ru-RU" sz="3200" b="1" dirty="0">
              <a:solidFill>
                <a:srgbClr val="8666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650203">
            <a:off x="788561" y="2341829"/>
            <a:ext cx="4578429" cy="3052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627317" y="583239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641142" y="5826641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04769" y="5769924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12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1554605"/>
            <a:ext cx="58942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Лекция раскрывает тему «Любовная лирика Тукая»</a:t>
            </a:r>
          </a:p>
          <a:p>
            <a:endParaRPr lang="ru-RU" sz="2000" dirty="0"/>
          </a:p>
          <a:p>
            <a:r>
              <a:rPr lang="en-US" sz="2000" dirty="0"/>
              <a:t>     </a:t>
            </a:r>
            <a:r>
              <a:rPr lang="ru-RU" sz="2000" dirty="0"/>
              <a:t>Современники поэта и литературоведы считают, что на создание любовной лирики знаменитого татарского поэта </a:t>
            </a:r>
            <a:r>
              <a:rPr lang="ru-RU" sz="2000" dirty="0" err="1"/>
              <a:t>Габдуллу</a:t>
            </a:r>
            <a:r>
              <a:rPr lang="ru-RU" sz="2000" dirty="0"/>
              <a:t> Тукая вдохновляла девушка по имени Зайтуна, которая родилась и выросла в городе Чистополь. Чувства поэта и его впечатления от встреч с любимой выражены в его стихотворениях. Лекция рассказывает об истории этой любви и сопровождается электронной презентацией. 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67DA1713-FC1F-44C7-BE73-C485C0082943}"/>
              </a:ext>
            </a:extLst>
          </p:cNvPr>
          <p:cNvSpPr/>
          <p:nvPr/>
        </p:nvSpPr>
        <p:spPr>
          <a:xfrm>
            <a:off x="6293314" y="5772308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8017DE80-EDD1-4974-9376-63A6476E4D20}"/>
              </a:ext>
            </a:extLst>
          </p:cNvPr>
          <p:cNvSpPr/>
          <p:nvPr/>
        </p:nvSpPr>
        <p:spPr>
          <a:xfrm>
            <a:off x="8366746" y="5826642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C3C5B5E9-2703-400B-B569-9295CB313E1C}"/>
              </a:ext>
            </a:extLst>
          </p:cNvPr>
          <p:cNvSpPr/>
          <p:nvPr/>
        </p:nvSpPr>
        <p:spPr>
          <a:xfrm>
            <a:off x="10632491" y="5826641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2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00457"/>
            <a:ext cx="9347200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ОБЗОРНАЯ ЭКСКУРСИЯ С РОБОТОМ-ГИДОМ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 «ЖИЗНЬ И ТВОРЧЕСТВО Г.ТУКАЯ»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31856">
            <a:off x="1368442" y="1897973"/>
            <a:ext cx="3089254" cy="4120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500981" y="5365454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7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508926" y="5365454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35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0900060" y="5365454"/>
            <a:ext cx="482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6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549854" y="1843950"/>
            <a:ext cx="64135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</a:t>
            </a:r>
            <a:r>
              <a:rPr lang="ru-RU" sz="2000" dirty="0"/>
              <a:t>Робота зовут </a:t>
            </a:r>
            <a:r>
              <a:rPr lang="ru-RU" sz="2000" dirty="0" err="1"/>
              <a:t>Апуш</a:t>
            </a:r>
            <a:r>
              <a:rPr lang="ru-RU" sz="2000" dirty="0"/>
              <a:t> – так же уменьшительно-ласкательно звали в детстве татарского народного поэта </a:t>
            </a:r>
            <a:r>
              <a:rPr lang="ru-RU" sz="2000" dirty="0" err="1"/>
              <a:t>Габдуллу</a:t>
            </a:r>
            <a:r>
              <a:rPr lang="ru-RU" sz="2000" dirty="0"/>
              <a:t> Тукая, так в своих стихах он называл себя.</a:t>
            </a:r>
          </a:p>
          <a:p>
            <a:r>
              <a:rPr lang="ru-RU" sz="2000" dirty="0"/>
              <a:t>    </a:t>
            </a:r>
          </a:p>
          <a:p>
            <a:r>
              <a:rPr lang="ru-RU" sz="2000" dirty="0"/>
              <a:t>     Робот проводит экскурсии на трех языках – русском, татарском и английском. Его рассказ дает целостное представление о судьбе и творчестве Тукая, его вкладе в развитие татарской литературы и культуры.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C74DB242-B3C7-4D69-9488-21375D6987E7}"/>
              </a:ext>
            </a:extLst>
          </p:cNvPr>
          <p:cNvSpPr/>
          <p:nvPr/>
        </p:nvSpPr>
        <p:spPr>
          <a:xfrm>
            <a:off x="6096000" y="5311121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11F0E21F-B05B-4002-AF96-C8BABF0850D9}"/>
              </a:ext>
            </a:extLst>
          </p:cNvPr>
          <p:cNvSpPr/>
          <p:nvPr/>
        </p:nvSpPr>
        <p:spPr>
          <a:xfrm>
            <a:off x="8169432" y="5365455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113C43E8-C9CC-44F4-9830-8D13F34F3DB7}"/>
              </a:ext>
            </a:extLst>
          </p:cNvPr>
          <p:cNvSpPr/>
          <p:nvPr/>
        </p:nvSpPr>
        <p:spPr>
          <a:xfrm>
            <a:off x="10435177" y="5365454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6502" y="1405571"/>
            <a:ext cx="5858750" cy="37776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  Раздел «Татарская золотая кладовая» откроет вам удивительные по красоте и мастерству ювелирные изделия XVI–XIX веков. Вы узнаете, что такое бугорчатая скань – высший пилотаж татарских ювелиров; когда молодая татарка впервые надевала особое украшение – «</a:t>
            </a:r>
            <a:r>
              <a:rPr lang="ru-RU" sz="2000" dirty="0" err="1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хасите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»; откуда пошло выражение, что татарскую женщину сначала слышно, а потом видно. На мастер-классе каждый участник получает возможность создать украшение из металлической фурнитуры и забрать его с собой на память. Своими руками вы сотворите собственное изделие – прекрасный подарок для любой дамы!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4254" y="1466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МАСТЕР-КЛАСС</a:t>
            </a:r>
          </a:p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«ТАТАРСКИЕ УКРАШЕНИЯ»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09862" y="633927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93151" y="6296866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047750" y="6261851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6"/>
          <a:stretch/>
        </p:blipFill>
        <p:spPr>
          <a:xfrm rot="20812353">
            <a:off x="571944" y="2449308"/>
            <a:ext cx="4894855" cy="2574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4D32CACB-7433-4694-95CF-EC6DBD53F148}"/>
              </a:ext>
            </a:extLst>
          </p:cNvPr>
          <p:cNvSpPr/>
          <p:nvPr/>
        </p:nvSpPr>
        <p:spPr>
          <a:xfrm>
            <a:off x="6560066" y="6257775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Круговая 6">
            <a:extLst>
              <a:ext uri="{FF2B5EF4-FFF2-40B4-BE49-F238E27FC236}">
                <a16:creationId xmlns:a16="http://schemas.microsoft.com/office/drawing/2014/main" id="{B8414942-EADB-447D-8DB3-E888C80033E1}"/>
              </a:ext>
            </a:extLst>
          </p:cNvPr>
          <p:cNvSpPr/>
          <p:nvPr/>
        </p:nvSpPr>
        <p:spPr>
          <a:xfrm>
            <a:off x="8472294" y="6320627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3686E229-A682-4A37-BCB6-CC6E86142944}"/>
              </a:ext>
            </a:extLst>
          </p:cNvPr>
          <p:cNvSpPr/>
          <p:nvPr/>
        </p:nvSpPr>
        <p:spPr>
          <a:xfrm>
            <a:off x="10513000" y="6320626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32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700" y="335309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ЛЕКЦИЯ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«ГАБДУЛЛА ТУКАЙ В ФОТОГРАФИЯХ»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879981">
            <a:off x="476035" y="2370242"/>
            <a:ext cx="4451566" cy="2920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378927" y="5860439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463234" y="5860439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0796671" y="583302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12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372100" y="1544834"/>
            <a:ext cx="68198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Лекция в сопровождении электронной презентации дает возможность увидеть все известные фотографии знаменитого татарского поэта </a:t>
            </a:r>
            <a:r>
              <a:rPr lang="ru-RU" sz="2000" dirty="0" err="1"/>
              <a:t>Габдуллы</a:t>
            </a:r>
            <a:r>
              <a:rPr lang="ru-RU" sz="2000" dirty="0"/>
              <a:t> Тукая. </a:t>
            </a:r>
          </a:p>
          <a:p>
            <a:r>
              <a:rPr lang="ru-RU" sz="2000" dirty="0"/>
              <a:t>     </a:t>
            </a:r>
          </a:p>
          <a:p>
            <a:r>
              <a:rPr lang="ru-RU" sz="2000" dirty="0"/>
              <a:t>      Подлинники его фотографий хранятся в различных хранилищах Казани, экспонируются редко. Их, как и рукописи поэта, можно увидеть только на юбилейных и тематических выставках. Лектор в хронологическом порядке рассказывает историю снимков, особое внимание уделяет личностям, в чьих архивах хранились эти фотографии. 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0445F6A5-ABF7-4918-A341-4551070DA15F}"/>
              </a:ext>
            </a:extLst>
          </p:cNvPr>
          <p:cNvSpPr/>
          <p:nvPr/>
        </p:nvSpPr>
        <p:spPr>
          <a:xfrm>
            <a:off x="6032399" y="5806106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DEB5B3F5-ABEF-4B53-8230-EB7CFD6AEF6C}"/>
              </a:ext>
            </a:extLst>
          </p:cNvPr>
          <p:cNvSpPr/>
          <p:nvPr/>
        </p:nvSpPr>
        <p:spPr>
          <a:xfrm>
            <a:off x="8105831" y="5860440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FAB391BD-411F-4120-9F6C-D7611097F1F4}"/>
              </a:ext>
            </a:extLst>
          </p:cNvPr>
          <p:cNvSpPr/>
          <p:nvPr/>
        </p:nvSpPr>
        <p:spPr>
          <a:xfrm>
            <a:off x="10371576" y="5860439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64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122" y="203421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ЛЕКЦИЯ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«ИДУ СВОИМ ПУТЕМ»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296550">
            <a:off x="709784" y="2124740"/>
            <a:ext cx="4905032" cy="3274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7038593" y="5208568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901983" y="520856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45</a:t>
            </a:r>
            <a:r>
              <a:rPr lang="ru-RU" sz="2000" b="1" dirty="0"/>
              <a:t>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58024" y="5208568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12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2324597"/>
            <a:ext cx="5894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Лекция и электронная презентация, подготовленная с использованием изображений экспонатов Литературного музея Г. Тукая раскрывают трагическую судьбу, многогранную деятельность и богатейшее творческое наследие знаменитого татарского поэта начала ХХ века.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E71B3F8D-0057-445F-83F9-F1367A33A20F}"/>
              </a:ext>
            </a:extLst>
          </p:cNvPr>
          <p:cNvSpPr/>
          <p:nvPr/>
        </p:nvSpPr>
        <p:spPr>
          <a:xfrm>
            <a:off x="6642082" y="5154235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F9A9DF71-88AF-43C4-A4AB-213868E0E52A}"/>
              </a:ext>
            </a:extLst>
          </p:cNvPr>
          <p:cNvSpPr/>
          <p:nvPr/>
        </p:nvSpPr>
        <p:spPr>
          <a:xfrm>
            <a:off x="8584970" y="5219156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89EC97E5-48C4-4AC6-9427-08C115296104}"/>
              </a:ext>
            </a:extLst>
          </p:cNvPr>
          <p:cNvSpPr/>
          <p:nvPr/>
        </p:nvSpPr>
        <p:spPr>
          <a:xfrm>
            <a:off x="10633166" y="5219156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78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655" y="327800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ТЕМАТИЧЕСКАЯ ЭКСКУРСИЯ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 «ИСТОРИЯ ДОМА И СЕМЬИ ШАМИЛЬ»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313891">
            <a:off x="721507" y="2065295"/>
            <a:ext cx="4986870" cy="3578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970126" y="4722085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</a:t>
            </a:r>
            <a:r>
              <a:rPr lang="ru-RU" sz="2000" b="1" dirty="0"/>
              <a:t>00</a:t>
            </a:r>
            <a:r>
              <a:rPr lang="en-US" sz="2000" b="1" dirty="0"/>
              <a:t>0</a:t>
            </a:r>
            <a:r>
              <a:rPr lang="ru-RU" sz="2000" b="1" dirty="0"/>
              <a:t>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928244" y="4722085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60 </a:t>
            </a:r>
            <a:r>
              <a:rPr lang="ru-RU" sz="2000" b="1" dirty="0"/>
              <a:t>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73764" y="473267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12</a:t>
            </a:r>
            <a:r>
              <a:rPr lang="ru-RU" sz="2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131991" y="2387937"/>
            <a:ext cx="5894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Экскурсия на татарском языке знакомит со зданием Литературного музея Г. Тукая – одним из красивейших в Старо-Татарской слободе Казани, объектом культурного наследия республиканского значения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744F7234-8BBA-490B-9004-F14D6D7AD91D}"/>
              </a:ext>
            </a:extLst>
          </p:cNvPr>
          <p:cNvSpPr/>
          <p:nvPr/>
        </p:nvSpPr>
        <p:spPr>
          <a:xfrm>
            <a:off x="6629382" y="4667752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8A2EC0D5-60AE-41B5-9BC3-499A39322F56}"/>
              </a:ext>
            </a:extLst>
          </p:cNvPr>
          <p:cNvSpPr/>
          <p:nvPr/>
        </p:nvSpPr>
        <p:spPr>
          <a:xfrm>
            <a:off x="8590819" y="4732673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30CD8C2E-205D-4C4A-BDBE-5EDEBC35B7E0}"/>
              </a:ext>
            </a:extLst>
          </p:cNvPr>
          <p:cNvSpPr/>
          <p:nvPr/>
        </p:nvSpPr>
        <p:spPr>
          <a:xfrm>
            <a:off x="10653173" y="4766211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66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5954" y="335309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МУЗЕЙНЫЙ ПРАЗДНИК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«КРАСКИ САБАНТУЯ»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279257">
            <a:off x="550727" y="2288994"/>
            <a:ext cx="5062958" cy="2847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878957" y="4785451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</a:t>
            </a:r>
            <a:r>
              <a:rPr lang="en-US" sz="2000" b="1" dirty="0"/>
              <a:t>0</a:t>
            </a:r>
            <a:r>
              <a:rPr lang="ru-RU" sz="2000" b="1" dirty="0"/>
              <a:t>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754178" y="4752253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60 </a:t>
            </a:r>
            <a:r>
              <a:rPr lang="ru-RU" sz="2000" b="1" dirty="0"/>
              <a:t>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89671" y="4752253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53325" y="2438737"/>
            <a:ext cx="5369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В увлекательной форме посетители знакомятся с историей и традициями татарского национального праздника Сабантуй, одного из самых любимых праздников татарстанцев.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B9062976-9EF0-4AF8-985A-C298C04FD11B}"/>
              </a:ext>
            </a:extLst>
          </p:cNvPr>
          <p:cNvSpPr/>
          <p:nvPr/>
        </p:nvSpPr>
        <p:spPr>
          <a:xfrm>
            <a:off x="6474539" y="4706431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A1B6ABE8-BB42-4231-8C21-6D89554DEA3B}"/>
              </a:ext>
            </a:extLst>
          </p:cNvPr>
          <p:cNvSpPr/>
          <p:nvPr/>
        </p:nvSpPr>
        <p:spPr>
          <a:xfrm>
            <a:off x="8415545" y="4800986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D7FBA7DA-142B-400E-A9A1-0EFC41936DA3}"/>
              </a:ext>
            </a:extLst>
          </p:cNvPr>
          <p:cNvSpPr/>
          <p:nvPr/>
        </p:nvSpPr>
        <p:spPr>
          <a:xfrm>
            <a:off x="10550311" y="4800986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4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8954" y="338493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СТАРО-ТАТАРСКАЯ СЛОБОДА: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ИСТОРИЯ И СОВРЕМЕННОСТЬ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122096">
            <a:off x="564456" y="2502684"/>
            <a:ext cx="5054594" cy="2527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803442" y="6119397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</a:t>
            </a:r>
            <a:r>
              <a:rPr lang="en-US" sz="2000" b="1" dirty="0"/>
              <a:t>0</a:t>
            </a:r>
            <a:r>
              <a:rPr lang="ru-RU" sz="2000" b="1" dirty="0"/>
              <a:t>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829209" y="6119397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 ЧАСА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0918848" y="6068442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68675" y="1498420"/>
            <a:ext cx="58942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Знакомство с жемчужиной Казани – Старо-Татарской слободой, которая на протяжении веков была центром татарской культуры и национальных традиций</a:t>
            </a:r>
          </a:p>
          <a:p>
            <a:r>
              <a:rPr lang="ru-RU" sz="2000" dirty="0"/>
              <a:t>Участникам предоставляется возможность познакомиться с уникальным ансамблем татарской архитектуры, где каждый дом связан с выдающимися для татарской истории и культуры именами. Даются сведения по истории татарских слобод Казани, рассказывается о таких деятелях русской культуры, как Пушкин, Шаляпин и Карл Фукс, которые бывали в Старо-Татарской слободе. 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71D5C536-C95D-4A02-8E29-D4E662034972}"/>
              </a:ext>
            </a:extLst>
          </p:cNvPr>
          <p:cNvSpPr/>
          <p:nvPr/>
        </p:nvSpPr>
        <p:spPr>
          <a:xfrm>
            <a:off x="6399024" y="6058236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8316FC5D-1D65-4402-829A-DFE7F87188EC}"/>
              </a:ext>
            </a:extLst>
          </p:cNvPr>
          <p:cNvSpPr/>
          <p:nvPr/>
        </p:nvSpPr>
        <p:spPr>
          <a:xfrm>
            <a:off x="8472456" y="6112570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AD40D0E1-A681-43C6-AB66-AD91A0E0C7CE}"/>
              </a:ext>
            </a:extLst>
          </p:cNvPr>
          <p:cNvSpPr/>
          <p:nvPr/>
        </p:nvSpPr>
        <p:spPr>
          <a:xfrm>
            <a:off x="10466376" y="6112569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045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854" y="298816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ПЕШЕХОДНАЯ ЭКСКУРСИЯ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 «ЛУЧЕЗАРНАЯ КАЗАНЬ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115301">
            <a:off x="860039" y="2194008"/>
            <a:ext cx="4891319" cy="3118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7080271" y="4508323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</a:t>
            </a:r>
            <a:r>
              <a:rPr lang="en-US" sz="2000" b="1" dirty="0"/>
              <a:t>0</a:t>
            </a:r>
            <a:r>
              <a:rPr lang="ru-RU" sz="2000" b="1" dirty="0"/>
              <a:t>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9121032" y="4508323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 ЧАСА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166367" y="450832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224890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ru-RU" sz="2000" dirty="0"/>
              <a:t>Экскурсия знакомит с архитектурными памятниками и историческими достопримечательностями Казани, связанными с жизнью и творчеством великого татарского поэта </a:t>
            </a:r>
            <a:r>
              <a:rPr lang="ru-RU" sz="2000" dirty="0" err="1"/>
              <a:t>Габдуллы</a:t>
            </a:r>
            <a:r>
              <a:rPr lang="ru-RU" sz="2000" dirty="0"/>
              <a:t> Тукая</a:t>
            </a:r>
            <a:endParaRPr lang="ru-RU" dirty="0"/>
          </a:p>
        </p:txBody>
      </p:sp>
      <p:sp>
        <p:nvSpPr>
          <p:cNvPr id="14" name="Стрелка вверх 5">
            <a:extLst>
              <a:ext uri="{FF2B5EF4-FFF2-40B4-BE49-F238E27FC236}">
                <a16:creationId xmlns:a16="http://schemas.microsoft.com/office/drawing/2014/main" id="{29728B7F-667F-44F0-B37A-472A57EDCF0A}"/>
              </a:ext>
            </a:extLst>
          </p:cNvPr>
          <p:cNvSpPr/>
          <p:nvPr/>
        </p:nvSpPr>
        <p:spPr>
          <a:xfrm>
            <a:off x="6678424" y="4453990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Круговая 6">
            <a:extLst>
              <a:ext uri="{FF2B5EF4-FFF2-40B4-BE49-F238E27FC236}">
                <a16:creationId xmlns:a16="http://schemas.microsoft.com/office/drawing/2014/main" id="{FF0B52BF-3564-4FD6-A521-894368D68192}"/>
              </a:ext>
            </a:extLst>
          </p:cNvPr>
          <p:cNvSpPr/>
          <p:nvPr/>
        </p:nvSpPr>
        <p:spPr>
          <a:xfrm>
            <a:off x="8751856" y="4508324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Улыбающееся лицо 15">
            <a:extLst>
              <a:ext uri="{FF2B5EF4-FFF2-40B4-BE49-F238E27FC236}">
                <a16:creationId xmlns:a16="http://schemas.microsoft.com/office/drawing/2014/main" id="{0C8A32DB-18AC-4348-AD50-9DB88BDAAC5D}"/>
              </a:ext>
            </a:extLst>
          </p:cNvPr>
          <p:cNvSpPr/>
          <p:nvPr/>
        </p:nvSpPr>
        <p:spPr>
          <a:xfrm>
            <a:off x="10745776" y="4508323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14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805" y="267583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ПЕШЕХОДНАЯ ЭКСКУРСИЯ 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«ПО СЛЕДАМ ТУКАЯ»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74076">
            <a:off x="952178" y="2080410"/>
            <a:ext cx="4517418" cy="3388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838664" y="4070077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250</a:t>
            </a:r>
            <a:r>
              <a:rPr lang="en-US" sz="2000" b="1" dirty="0"/>
              <a:t>0</a:t>
            </a:r>
            <a:r>
              <a:rPr lang="ru-RU" sz="2000" b="1" dirty="0"/>
              <a:t> РУБ.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881247" y="2402788"/>
            <a:ext cx="5894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Экскурсия на татарском языке знакомит с тукаевскими местами Старо-Татарской слободы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FCE8C985-FE0C-428D-83A0-DEEB129BA3ED}"/>
              </a:ext>
            </a:extLst>
          </p:cNvPr>
          <p:cNvSpPr/>
          <p:nvPr/>
        </p:nvSpPr>
        <p:spPr>
          <a:xfrm>
            <a:off x="6436817" y="4015744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2249C4DB-B776-4EB1-9C42-59EAF37F404E}"/>
              </a:ext>
            </a:extLst>
          </p:cNvPr>
          <p:cNvSpPr/>
          <p:nvPr/>
        </p:nvSpPr>
        <p:spPr>
          <a:xfrm>
            <a:off x="8510249" y="4070078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98A528A8-D843-4A88-839F-BE0BF12C2514}"/>
              </a:ext>
            </a:extLst>
          </p:cNvPr>
          <p:cNvSpPr/>
          <p:nvPr/>
        </p:nvSpPr>
        <p:spPr>
          <a:xfrm>
            <a:off x="10504169" y="4070077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3B7D14-389C-4F52-A459-D0A8D632D2C2}"/>
              </a:ext>
            </a:extLst>
          </p:cNvPr>
          <p:cNvSpPr/>
          <p:nvPr/>
        </p:nvSpPr>
        <p:spPr>
          <a:xfrm>
            <a:off x="8843641" y="4070077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 ЧАСА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53FF21-82B1-4043-A90A-7B1260214FDB}"/>
              </a:ext>
            </a:extLst>
          </p:cNvPr>
          <p:cNvSpPr/>
          <p:nvPr/>
        </p:nvSpPr>
        <p:spPr>
          <a:xfrm>
            <a:off x="10924760" y="4025950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val="6078733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4958" y="166359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МУЗЕЙНЫЙ УРОК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«ЧТО Я ПОМНЮ О СЕБЕ»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142738">
            <a:off x="553899" y="2226110"/>
            <a:ext cx="4545339" cy="3029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621049" y="6304210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636563" y="6291531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0814807" y="626008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544864" y="1199200"/>
            <a:ext cx="65372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 Урок проходит как совместное прочтение автобиографической повести Тукая «Что я помню о себе», написанной в 1909 году.</a:t>
            </a:r>
          </a:p>
          <a:p>
            <a:r>
              <a:rPr lang="ru-RU" sz="2000" dirty="0"/>
              <a:t>    </a:t>
            </a:r>
          </a:p>
          <a:p>
            <a:r>
              <a:rPr lang="ru-RU" sz="2000" dirty="0"/>
              <a:t>     В произведении описаны яркие детские впечатления будущего поэта, ставшего круглым сиротой в неполных четыре года.</a:t>
            </a:r>
          </a:p>
          <a:p>
            <a:r>
              <a:rPr lang="ru-RU" sz="2000" dirty="0"/>
              <a:t>  </a:t>
            </a:r>
          </a:p>
          <a:p>
            <a:r>
              <a:rPr lang="ru-RU" sz="2000" dirty="0"/>
              <a:t>      Музейный педагог знакомит участников с предметным миром татарской деревни и с произведениями живописи, созданными по мотивам тукаевской повести. Посетители могут увидеть издания Тукая разных лет на русском и татарском языках. Урок проводится на татарском языке, сопровождается электронной презентацией</a:t>
            </a:r>
            <a:r>
              <a:rPr lang="ru-RU" dirty="0"/>
              <a:t>.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A0C725E6-05B1-415B-AFE0-AE5DB0116080}"/>
              </a:ext>
            </a:extLst>
          </p:cNvPr>
          <p:cNvSpPr/>
          <p:nvPr/>
        </p:nvSpPr>
        <p:spPr>
          <a:xfrm>
            <a:off x="6290732" y="6249877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CA0797B9-E885-4934-96E7-665AC2DAB87C}"/>
              </a:ext>
            </a:extLst>
          </p:cNvPr>
          <p:cNvSpPr/>
          <p:nvPr/>
        </p:nvSpPr>
        <p:spPr>
          <a:xfrm>
            <a:off x="8364164" y="6304211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E69A1524-9C4E-49E2-AC49-DFED4C44BD69}"/>
              </a:ext>
            </a:extLst>
          </p:cNvPr>
          <p:cNvSpPr/>
          <p:nvPr/>
        </p:nvSpPr>
        <p:spPr>
          <a:xfrm>
            <a:off x="10358084" y="6304210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90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7854" y="245725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ТЕМАТИЧЕСКАЯ ЭКСКУРСИЯ</a:t>
            </a:r>
            <a:br>
              <a:rPr lang="ru-RU" sz="3200" b="1" dirty="0">
                <a:solidFill>
                  <a:srgbClr val="866600"/>
                </a:solidFill>
              </a:rPr>
            </a:br>
            <a:r>
              <a:rPr lang="ru-RU" sz="3200" b="1" dirty="0">
                <a:solidFill>
                  <a:srgbClr val="866600"/>
                </a:solidFill>
              </a:rPr>
              <a:t>«ЗДЕСЬ ЖИЛ ТУКАЙ. ПОЭЗИЯ ЖИЛА"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266347">
            <a:off x="756593" y="2278424"/>
            <a:ext cx="4670323" cy="308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6968046" y="5907084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150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867821" y="5885126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051571" y="590708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12+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5956254" y="1776317"/>
            <a:ext cx="58942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 Гостиница «Булгар» – место, связанное с возрождением и становлением татарской культуры в начале ХХ века. Здесь располагались татарские издательства, редакции, библиотеки, работали общественные организации и проходили репетиции первых татарских спектаклей. В гостинице «Булгар» народный поэт, литературный критик, публицист, общественный деятель и переводчик </a:t>
            </a:r>
            <a:r>
              <a:rPr lang="ru-RU" sz="2000" dirty="0" err="1"/>
              <a:t>Габдулла</a:t>
            </a:r>
            <a:r>
              <a:rPr lang="ru-RU" sz="2000" dirty="0"/>
              <a:t> Тукай жил с осени 1907 по декабрь 1912 года.</a:t>
            </a:r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C9CDDEE5-C8E6-4F65-A3F5-68CB76121C37}"/>
              </a:ext>
            </a:extLst>
          </p:cNvPr>
          <p:cNvSpPr/>
          <p:nvPr/>
        </p:nvSpPr>
        <p:spPr>
          <a:xfrm>
            <a:off x="6563628" y="5830793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3951E84B-8CFA-4479-9DF7-6A66B47A1F60}"/>
              </a:ext>
            </a:extLst>
          </p:cNvPr>
          <p:cNvSpPr/>
          <p:nvPr/>
        </p:nvSpPr>
        <p:spPr>
          <a:xfrm>
            <a:off x="8520310" y="5926523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31041E24-9912-4E95-BEB1-DAF2824C4386}"/>
              </a:ext>
            </a:extLst>
          </p:cNvPr>
          <p:cNvSpPr/>
          <p:nvPr/>
        </p:nvSpPr>
        <p:spPr>
          <a:xfrm>
            <a:off x="10588355" y="5951210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06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1754" y="425915"/>
            <a:ext cx="8683717" cy="1371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66600"/>
                </a:solidFill>
              </a:rPr>
              <a:t>ЛИТЕРАТУРНЫЙ МУЗЕЙ Г.ТУКАЯ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939324">
            <a:off x="858443" y="2169958"/>
            <a:ext cx="4892504" cy="3261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75FDD-67D7-4264-A9B9-1A8E4B5A6048}"/>
              </a:ext>
            </a:extLst>
          </p:cNvPr>
          <p:cNvSpPr/>
          <p:nvPr/>
        </p:nvSpPr>
        <p:spPr>
          <a:xfrm>
            <a:off x="7056884" y="4195677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200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C3972B-C655-4347-9E1A-7DE86CB88DE7}"/>
              </a:ext>
            </a:extLst>
          </p:cNvPr>
          <p:cNvSpPr/>
          <p:nvPr/>
        </p:nvSpPr>
        <p:spPr>
          <a:xfrm>
            <a:off x="8902013" y="4116657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B5E339-1D1B-477B-BA70-86AA618A52E5}"/>
              </a:ext>
            </a:extLst>
          </p:cNvPr>
          <p:cNvSpPr/>
          <p:nvPr/>
        </p:nvSpPr>
        <p:spPr>
          <a:xfrm>
            <a:off x="11141427" y="4104991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2047-8CB4-41B2-9400-5E68D6BB5880}"/>
              </a:ext>
            </a:extLst>
          </p:cNvPr>
          <p:cNvSpPr txBox="1"/>
          <p:nvPr/>
        </p:nvSpPr>
        <p:spPr>
          <a:xfrm>
            <a:off x="6096000" y="2209416"/>
            <a:ext cx="5894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</a:t>
            </a:r>
            <a:r>
              <a:rPr lang="ru-RU" sz="2000" dirty="0"/>
              <a:t>Знакомство с жизнью и творчеством знаменитого татарского поэта </a:t>
            </a:r>
            <a:r>
              <a:rPr lang="ru-RU" sz="2000" dirty="0" err="1"/>
              <a:t>Габдуллы</a:t>
            </a:r>
            <a:r>
              <a:rPr lang="ru-RU" sz="2000" dirty="0"/>
              <a:t> Тукая, с татарской культурой рубежа XIX-XX веков.</a:t>
            </a:r>
            <a:endParaRPr lang="ru-RU" dirty="0"/>
          </a:p>
        </p:txBody>
      </p:sp>
      <p:sp>
        <p:nvSpPr>
          <p:cNvPr id="12" name="Стрелка вверх 5">
            <a:extLst>
              <a:ext uri="{FF2B5EF4-FFF2-40B4-BE49-F238E27FC236}">
                <a16:creationId xmlns:a16="http://schemas.microsoft.com/office/drawing/2014/main" id="{D0E31364-63AE-4F69-B495-459DE12CF19C}"/>
              </a:ext>
            </a:extLst>
          </p:cNvPr>
          <p:cNvSpPr/>
          <p:nvPr/>
        </p:nvSpPr>
        <p:spPr>
          <a:xfrm>
            <a:off x="6652466" y="4116657"/>
            <a:ext cx="404418" cy="376778"/>
          </a:xfrm>
          <a:prstGeom prst="upArrow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Круговая 6">
            <a:extLst>
              <a:ext uri="{FF2B5EF4-FFF2-40B4-BE49-F238E27FC236}">
                <a16:creationId xmlns:a16="http://schemas.microsoft.com/office/drawing/2014/main" id="{74CB1EE6-AA11-4B48-9382-0DA15BB08D00}"/>
              </a:ext>
            </a:extLst>
          </p:cNvPr>
          <p:cNvSpPr/>
          <p:nvPr/>
        </p:nvSpPr>
        <p:spPr>
          <a:xfrm>
            <a:off x="8579678" y="4170990"/>
            <a:ext cx="322335" cy="311857"/>
          </a:xfrm>
          <a:prstGeom prst="pi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F3D416CB-81DB-4589-A44A-EE1F6D4E1BC4}"/>
              </a:ext>
            </a:extLst>
          </p:cNvPr>
          <p:cNvSpPr/>
          <p:nvPr/>
        </p:nvSpPr>
        <p:spPr>
          <a:xfrm>
            <a:off x="10719818" y="4170990"/>
            <a:ext cx="420591" cy="311857"/>
          </a:xfrm>
          <a:prstGeom prst="smileyFace">
            <a:avLst/>
          </a:prstGeom>
          <a:solidFill>
            <a:srgbClr val="86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8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1531" y="1338522"/>
            <a:ext cx="6659705" cy="37776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О человеке лучше всего говорит его жилище. Каким оно было у жителей края в разные времена, из чего и как строилось? Когда в домах появились окна, дверь, очаг, печка, кресло, кровать, телевизор? Все это ребята узнают, побывав в постройке древних племен и юрте кочевников, заглянув в крестьянский дом эпохи Волжской Булгарии и дворянскую гостиную XIX века, отдохнув в татарской избе, посетив коммуналку и хрущевку.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Во второй части занятия – мастер-класс по созданию домашнего оберега: на выбор это может быть дом-оригами, домовой – персонаж любимых мультфильмов или тряпичная кукла-оберег. </a:t>
            </a:r>
            <a:endParaRPr lang="ru-RU" dirty="0">
              <a:solidFill>
                <a:srgbClr val="31B4E6">
                  <a:lumMod val="75000"/>
                </a:srgbClr>
              </a:solidFill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2612" y="182662"/>
            <a:ext cx="71905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МУЗЕЙНОЕ ЗАНЯТИЕ</a:t>
            </a:r>
          </a:p>
          <a:p>
            <a:pPr lvl="0"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</a:rPr>
              <a:t>«МОЙ ДОМ, МОЯ КРЕПОСТЬ»</a:t>
            </a:r>
            <a:r>
              <a:rPr lang="ru-RU" sz="3600" dirty="0">
                <a:solidFill>
                  <a:srgbClr val="31B4E6">
                    <a:lumMod val="75000"/>
                  </a:srgbClr>
                </a:solidFill>
              </a:rPr>
              <a:t/>
            </a:r>
            <a:br>
              <a:rPr lang="ru-RU" sz="3600" dirty="0">
                <a:solidFill>
                  <a:srgbClr val="31B4E6">
                    <a:lumMod val="75000"/>
                  </a:srgbClr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9775" y="6337272"/>
            <a:ext cx="1418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250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88854" y="6337272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45 МИНУТ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4875" y="6329112"/>
            <a:ext cx="48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6+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30" y="1659990"/>
            <a:ext cx="3185211" cy="4785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6349E8-6F70-46D7-A1FC-AD07AB61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  <p:sp>
        <p:nvSpPr>
          <p:cNvPr id="16" name="Стрелка вверх 5">
            <a:extLst>
              <a:ext uri="{FF2B5EF4-FFF2-40B4-BE49-F238E27FC236}">
                <a16:creationId xmlns:a16="http://schemas.microsoft.com/office/drawing/2014/main" id="{E30F15BA-4B41-45CF-BF33-CF20040D4DA2}"/>
              </a:ext>
            </a:extLst>
          </p:cNvPr>
          <p:cNvSpPr/>
          <p:nvPr/>
        </p:nvSpPr>
        <p:spPr>
          <a:xfrm>
            <a:off x="5647809" y="6272004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Круговая 6">
            <a:extLst>
              <a:ext uri="{FF2B5EF4-FFF2-40B4-BE49-F238E27FC236}">
                <a16:creationId xmlns:a16="http://schemas.microsoft.com/office/drawing/2014/main" id="{5185FA67-8FF9-4D85-861F-CC38FC60E049}"/>
              </a:ext>
            </a:extLst>
          </p:cNvPr>
          <p:cNvSpPr/>
          <p:nvPr/>
        </p:nvSpPr>
        <p:spPr>
          <a:xfrm>
            <a:off x="8020421" y="6385283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лыбающееся лицо 17">
            <a:extLst>
              <a:ext uri="{FF2B5EF4-FFF2-40B4-BE49-F238E27FC236}">
                <a16:creationId xmlns:a16="http://schemas.microsoft.com/office/drawing/2014/main" id="{AF1568D2-8A3C-4A57-8DA6-D203F8CBB448}"/>
              </a:ext>
            </a:extLst>
          </p:cNvPr>
          <p:cNvSpPr/>
          <p:nvPr/>
        </p:nvSpPr>
        <p:spPr>
          <a:xfrm>
            <a:off x="10255239" y="6394810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417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211" y="1908489"/>
            <a:ext cx="10986239" cy="3777622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</a:t>
            </a:r>
            <a:r>
              <a:rPr lang="ru-RU" sz="7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 Уважаемые гости, цены указаны без учета льготных условий </a:t>
            </a:r>
          </a:p>
          <a:p>
            <a:pPr marL="742950" indent="-742950" algn="ctr">
              <a:buAutoNum type="arabicPeriod"/>
            </a:pPr>
            <a:endParaRPr lang="ru-RU" sz="76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7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2.  Запись на мероприятия по телефону: 590-00-50 (ежедневно с 10.00 до 19.30)</a:t>
            </a:r>
          </a:p>
          <a:p>
            <a:pPr marL="0" indent="0" algn="ctr">
              <a:buNone/>
            </a:pPr>
            <a:endParaRPr lang="ru-RU" sz="76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7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 Купить билеты на музейные мероприятия можно на сайте </a:t>
            </a:r>
            <a:r>
              <a:rPr lang="ru-RU" sz="76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Кассир.ру</a:t>
            </a:r>
            <a:r>
              <a:rPr lang="ru-RU" sz="7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и в музее заранее записавшись на мероприятие  </a:t>
            </a:r>
          </a:p>
          <a:p>
            <a:pPr marL="0" indent="0" algn="ctr">
              <a:buNone/>
            </a:pPr>
            <a:endParaRPr lang="ru-RU" sz="76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36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83F0A-A592-4BDF-AB62-21CDD97F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93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6061" y="2392164"/>
            <a:ext cx="5918939" cy="3777622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До встречи!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83F0A-A592-4BDF-AB62-21CDD97F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0"/>
            <a:ext cx="8779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9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7674" y="159056"/>
            <a:ext cx="96344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ТЕМАТИЧЕСКАЯ ЭКСКУРСИЯ</a:t>
            </a:r>
          </a:p>
          <a:p>
            <a:pPr algn="ctr"/>
            <a:r>
              <a:rPr lang="ru-RU" sz="3600" b="1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«ДРЕВНЯЯ ИСТОРИЯ ТАТАРСТАНА»</a:t>
            </a:r>
            <a:r>
              <a:rPr lang="ru-RU" sz="36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/>
            </a:r>
            <a:br>
              <a:rPr lang="ru-RU" sz="36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98083" y="1580168"/>
            <a:ext cx="59576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Чем занимались жители республики на заре человечества? </a:t>
            </a:r>
          </a:p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Из чего и как они делали бытовую утварь, одежду, оружие, строили дома? </a:t>
            </a:r>
          </a:p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Как в Волго-</a:t>
            </a:r>
            <a:r>
              <a:rPr lang="ru-RU" sz="2000" dirty="0" err="1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Камье</a:t>
            </a:r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возникло первое государство? </a:t>
            </a:r>
          </a:p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 </a:t>
            </a:r>
          </a:p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Находки археологов и реконструкции ученых покажут жизнь, когда человек шаг за шагом отвоевывал себе место под солнцем. Некоторыми изобретениями, сделанными тогда, люди пользуются до сих пор.</a:t>
            </a:r>
          </a:p>
          <a:p>
            <a:pPr algn="just"/>
            <a:r>
              <a:rPr lang="ru-RU" sz="2000" dirty="0">
                <a:solidFill>
                  <a:srgbClr val="31B4E6">
                    <a:lumMod val="75000"/>
                  </a:srgbClr>
                </a:solidFill>
                <a:ea typeface="+mj-ea"/>
                <a:cs typeface="+mj-cs"/>
              </a:rPr>
              <a:t>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3991" y="5378192"/>
            <a:ext cx="13612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b="1" dirty="0"/>
              <a:t>1500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58878" y="5378191"/>
            <a:ext cx="13997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b="1" dirty="0"/>
              <a:t>60 МИНУТ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94903" y="5359745"/>
            <a:ext cx="6270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b="1" dirty="0"/>
              <a:t>12+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8" y="0"/>
            <a:ext cx="877900" cy="6706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333">
            <a:off x="635101" y="2252001"/>
            <a:ext cx="4707623" cy="3151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Стрелка вверх 5">
            <a:extLst>
              <a:ext uri="{FF2B5EF4-FFF2-40B4-BE49-F238E27FC236}">
                <a16:creationId xmlns:a16="http://schemas.microsoft.com/office/drawing/2014/main" id="{589D9CA5-0B3A-4635-93F5-C5CC6A9D7D28}"/>
              </a:ext>
            </a:extLst>
          </p:cNvPr>
          <p:cNvSpPr/>
          <p:nvPr/>
        </p:nvSpPr>
        <p:spPr>
          <a:xfrm>
            <a:off x="6224315" y="5855246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Круговая 6">
            <a:extLst>
              <a:ext uri="{FF2B5EF4-FFF2-40B4-BE49-F238E27FC236}">
                <a16:creationId xmlns:a16="http://schemas.microsoft.com/office/drawing/2014/main" id="{5601E984-2833-4395-9B9A-662410653E86}"/>
              </a:ext>
            </a:extLst>
          </p:cNvPr>
          <p:cNvSpPr/>
          <p:nvPr/>
        </p:nvSpPr>
        <p:spPr>
          <a:xfrm>
            <a:off x="8136543" y="5918098"/>
            <a:ext cx="322335" cy="311857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Улыбающееся лицо 22">
            <a:extLst>
              <a:ext uri="{FF2B5EF4-FFF2-40B4-BE49-F238E27FC236}">
                <a16:creationId xmlns:a16="http://schemas.microsoft.com/office/drawing/2014/main" id="{2BF677DB-51BB-4D4F-B179-8C7A5AD3381C}"/>
              </a:ext>
            </a:extLst>
          </p:cNvPr>
          <p:cNvSpPr/>
          <p:nvPr/>
        </p:nvSpPr>
        <p:spPr>
          <a:xfrm>
            <a:off x="10177249" y="5918097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9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531" y="161382"/>
            <a:ext cx="11568544" cy="1180431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ВЫСТАВКА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«ИСТОРИЯ ТАТАРСТАНА С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ДРЕВНЕЙШИХ ВРЕМЕН ДО НАШИХ ДНЕЙ»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5" y="2471198"/>
            <a:ext cx="3764220" cy="3764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3" y="0"/>
            <a:ext cx="880488" cy="6733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2E6A05-4DA2-47B7-87B2-10924D44A949}"/>
              </a:ext>
            </a:extLst>
          </p:cNvPr>
          <p:cNvSpPr/>
          <p:nvPr/>
        </p:nvSpPr>
        <p:spPr>
          <a:xfrm>
            <a:off x="6919954" y="4958697"/>
            <a:ext cx="12089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b="1" dirty="0"/>
              <a:t>350 РУБ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B989AB-CF1E-4ACE-AF33-0E8C255A30A5}"/>
              </a:ext>
            </a:extLst>
          </p:cNvPr>
          <p:cNvSpPr/>
          <p:nvPr/>
        </p:nvSpPr>
        <p:spPr>
          <a:xfrm>
            <a:off x="9547375" y="4958696"/>
            <a:ext cx="5533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b="1" dirty="0"/>
              <a:t>0+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D941AE-BFF6-4D1C-82EE-0A703CC7F90C}"/>
              </a:ext>
            </a:extLst>
          </p:cNvPr>
          <p:cNvSpPr/>
          <p:nvPr/>
        </p:nvSpPr>
        <p:spPr>
          <a:xfrm>
            <a:off x="5718529" y="2050209"/>
            <a:ext cx="598793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Залы музея рассказывают о природных богатствах края, ставших основой для жизни и развития древнего населения;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О древней и средневековой истории Татарстана;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О Казанском крае в XVI–XVIII вв. и Казанской губернии в XIX – начале XX в.;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Представляют историю республики в советский и современный периоды.</a:t>
            </a: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Стрелка вверх 5">
            <a:extLst>
              <a:ext uri="{FF2B5EF4-FFF2-40B4-BE49-F238E27FC236}">
                <a16:creationId xmlns:a16="http://schemas.microsoft.com/office/drawing/2014/main" id="{A2947BB2-6CF8-4818-A1F7-C7029462531A}"/>
              </a:ext>
            </a:extLst>
          </p:cNvPr>
          <p:cNvSpPr/>
          <p:nvPr/>
        </p:nvSpPr>
        <p:spPr>
          <a:xfrm>
            <a:off x="6515536" y="5435751"/>
            <a:ext cx="404418" cy="376778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лыбающееся лицо 16">
            <a:extLst>
              <a:ext uri="{FF2B5EF4-FFF2-40B4-BE49-F238E27FC236}">
                <a16:creationId xmlns:a16="http://schemas.microsoft.com/office/drawing/2014/main" id="{B0D49C2B-1C3E-41E9-8686-1B65850E998F}"/>
              </a:ext>
            </a:extLst>
          </p:cNvPr>
          <p:cNvSpPr/>
          <p:nvPr/>
        </p:nvSpPr>
        <p:spPr>
          <a:xfrm>
            <a:off x="9006687" y="5505203"/>
            <a:ext cx="420591" cy="31185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0883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31B4E6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ppt/theme/themeOverride2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31B4E6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ppt/theme/themeOverride3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31B4E6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13300</TotalTime>
  <Words>4342</Words>
  <Application>Microsoft Office PowerPoint</Application>
  <PresentationFormat>Широкоэкранный</PresentationFormat>
  <Paragraphs>498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Calibri</vt:lpstr>
      <vt:lpstr>Century Gothic</vt:lpstr>
      <vt:lpstr>Times New Roman</vt:lpstr>
      <vt:lpstr>Trebuchet MS</vt:lpstr>
      <vt:lpstr>Wingdings 3</vt:lpstr>
      <vt:lpstr>Легкий дым</vt:lpstr>
      <vt:lpstr> Национальный музей  Республики Татарстан –  участник всероссийского проекта популяризации культурных мероприятий среди молодежи  «Пушкинская карта»!   </vt:lpstr>
      <vt:lpstr>Презентация PowerPoint</vt:lpstr>
      <vt:lpstr>Презентация PowerPoint</vt:lpstr>
      <vt:lpstr>Презентация PowerPoint</vt:lpstr>
      <vt:lpstr>Мероприятия Национального музея Республики Татарстан</vt:lpstr>
      <vt:lpstr>Презентация PowerPoint</vt:lpstr>
      <vt:lpstr>Презентация PowerPoint</vt:lpstr>
      <vt:lpstr>Презентация PowerPoint</vt:lpstr>
      <vt:lpstr>ВЫСТАВКА  «ИСТОРИЯ ТАТАРСТАНА С  ДРЕВНЕЙШИХ ВРЕМЕН ДО НАШИХ ДНЕЙ»</vt:lpstr>
      <vt:lpstr>МАСТЕР-КЛАСС  «ВЕРХОВАЯ НАБОЙКА»</vt:lpstr>
      <vt:lpstr>Презентация PowerPoint</vt:lpstr>
      <vt:lpstr>Презентация PowerPoint</vt:lpstr>
      <vt:lpstr>Презентация PowerPoint</vt:lpstr>
      <vt:lpstr>Презентация PowerPoint</vt:lpstr>
      <vt:lpstr>ЛЕКЦИЯ-ПОКАЗ  «ОГНИ БЫЛЫХ СРАЖЕНИЙ» </vt:lpstr>
      <vt:lpstr>ИГРА «РУБЕЖ» </vt:lpstr>
      <vt:lpstr>ЭКСКУРСИЯ-ВИКТОРИНА «ВОИНЫ ДРЕВНОСТИ» </vt:lpstr>
      <vt:lpstr>Иммерсивная экскурсия  «НАЕДИНЕ С ИСТОРИЕЙ» </vt:lpstr>
      <vt:lpstr>ЛЕКЦИЯ  «ЛЮБИМЫЕ ТАТАРСКИЕ СКАЗКИ КАК ОТРАЖЕНИЕ ПСИХОЛОГИИ НАРОДА» </vt:lpstr>
      <vt:lpstr>ЛИТЕРАТУРНЫЕ РАСКОПКИ</vt:lpstr>
      <vt:lpstr>ВХОД В МУЗЕЙ</vt:lpstr>
      <vt:lpstr>ЭКСКУРСИЯ-КВЕСТ  «ЛЕГЕНДЫ ГОСТИНОГО ДВОРА» </vt:lpstr>
      <vt:lpstr>    Мероприятия в музее Великой Отечественной Войны 1941-1945 гг. </vt:lpstr>
      <vt:lpstr>ВХОД В МУЗЕЙ ДЛЯ САМОСТОЯТЕЛЬНОГО ОСМОТРА   </vt:lpstr>
      <vt:lpstr>Мероприятия в доме-музее В.И.ЛЕНИНА                      </vt:lpstr>
      <vt:lpstr>ОБЗОРНАЯ ЭКСКУРСИЯ </vt:lpstr>
      <vt:lpstr>       Мероприятия в музее Е.А.Боратынского </vt:lpstr>
      <vt:lpstr>ВХОД В МУЗЕЙ </vt:lpstr>
      <vt:lpstr>Презентация PowerPoint</vt:lpstr>
      <vt:lpstr>ТЕМАТИЧЕСКАЯ ЭКСКУРСИЯ «ПУШКИН И КАЗАНЬ»</vt:lpstr>
      <vt:lpstr>ТЕМАТИЧЕСКАЯ ЭКСКУРСИЯ «ПРОВИНЦИАЛЬНАЯ МУЗА»  </vt:lpstr>
      <vt:lpstr>ТЕМАТИЧЕСКАЯ ЭКСКУРСИЯ «БЛИСТАТЕЛЬНАЯ ТЕНЬ» </vt:lpstr>
      <vt:lpstr>ТЕМАТИЧЕСКАЯ ПРОГРАММА  «ЭХО БЛОКАДНЫХ ДНЕЙ» </vt:lpstr>
      <vt:lpstr>ОБЗОРНАЯ ЭКСКУРСИЯ  «СУМЕРКИ И РАССВЕТЫ ДОМА БОРАТЫНСКИХ» </vt:lpstr>
      <vt:lpstr>ТЕМАТИЧЕСКАЯ ПРОГРАММА  «ЖИЛ БЫЛ ПОЭТ БОРАТЫНСКИЙ»</vt:lpstr>
      <vt:lpstr>Презентация PowerPoint</vt:lpstr>
      <vt:lpstr>   Мероприятия в музее А.М. Горького и Ф.И.Шаляпина           </vt:lpstr>
      <vt:lpstr>ОБЗОРНАЯ ЭКСКУРСИЯ ПО МУЗЕЮ  А.М. ГОРЬКОГО И Ф.И.ШАЛЯПИНА </vt:lpstr>
      <vt:lpstr>ПРОГУЛКИ ПО МУЗЕЮ С  УЧЕНЫМ КОТОМ МАКСИМОМ</vt:lpstr>
      <vt:lpstr>БОЛЕСЬ. ЗАСЕДАНИЕ КИНОЛУБА СИНЕМАТОГРАФ ЛЮМЬЕРА</vt:lpstr>
      <vt:lpstr>ВЫСТАВКА  «СТРАНИЦЫ «ТИХОГО ДОНА» Выставка</vt:lpstr>
      <vt:lpstr> Мероприятия в музее-квартире  М. Джалиля  </vt:lpstr>
      <vt:lpstr>ВХОД В МУЗЕЙ</vt:lpstr>
      <vt:lpstr>Мероприятия в музее-квартире композитора Н.Г. Жиганова  </vt:lpstr>
      <vt:lpstr>МУЗЕЙНОЕ ЗАНЯТИЕ «ВОЛШЕБНЫЙ МИР МУЗЫКИ Н.ЖИГАНОВА» </vt:lpstr>
      <vt:lpstr>Адрес: ул.Островского, 15 Тел.: +7(843)590-00-50   </vt:lpstr>
      <vt:lpstr>ИНТЕЛЛЕКТУАЛЬНАЯ ИГРА «АБУГАЛИСИНА»</vt:lpstr>
      <vt:lpstr>КВЕСТ  «ОТКРОЙ ДВЕРИ»</vt:lpstr>
      <vt:lpstr>МУЗЕЙНОЕ ЗАНЯТИЕ  «ТРАДИЦИИ ТАТАРСКОГО ЧАЕПИТИЯ»  </vt:lpstr>
      <vt:lpstr>ЛИТЕРАТУРНО-МУЗЫКАЛЬНЫЙ КВАРТИРНИК «КАЗАН КИЧЛЯРЕ»</vt:lpstr>
      <vt:lpstr>МУЗЕЙНЫЙ СПЕКТАКЛЬ  «ШУКТУГАН»</vt:lpstr>
      <vt:lpstr>ГОРОДСКАЯ ЭКСКУРСИЯ  «ЛИТЕРАТУРНАЯ КАЗАНЬ»</vt:lpstr>
      <vt:lpstr>Адрес: ул.Габдуллы Тукая,74 Тел.: +7(843)590-86-67, instagram: muzey.tukaya  </vt:lpstr>
      <vt:lpstr>ОБЗОРНАЯ ЭКСКУРСИЯ  «ЖИЗНЬ И ТВОРЧЕСТВО ГАБДУЛЛЫ ТУКАЯ»</vt:lpstr>
      <vt:lpstr>ЛЕКЦИЯ «ТУКАЙ И ТЕАТР»</vt:lpstr>
      <vt:lpstr>ЛЕКЦИЯ  «ПУТЕШЕСТВИЕ В СКАЗОЧНЫЙ МИР ТУКАЯ»</vt:lpstr>
      <vt:lpstr>ЛЕКЦИЯ  «ГАБДУЛЛА ТУКАЙ И КАМИЛЬ МУТЫГИ»</vt:lpstr>
      <vt:lpstr>ЛЕКЦИЯ  «ЛЮБОВЬ ПОЭТА»  </vt:lpstr>
      <vt:lpstr>ОБЗОРНАЯ ЭКСКУРСИЯ С РОБОТОМ-ГИДОМ  «ЖИЗНЬ И ТВОРЧЕСТВО Г.ТУКАЯ»</vt:lpstr>
      <vt:lpstr>ЛЕКЦИЯ  «ГАБДУЛЛА ТУКАЙ В ФОТОГРАФИЯХ»</vt:lpstr>
      <vt:lpstr>ЛЕКЦИЯ  «ИДУ СВОИМ ПУТЕМ»</vt:lpstr>
      <vt:lpstr>ТЕМАТИЧЕСКАЯ ЭКСКУРСИЯ  «ИСТОРИЯ ДОМА И СЕМЬИ ШАМИЛЬ»</vt:lpstr>
      <vt:lpstr>МУЗЕЙНЫЙ ПРАЗДНИК  «КРАСКИ САБАНТУЯ»</vt:lpstr>
      <vt:lpstr>СТАРО-ТАТАРСКАЯ СЛОБОДА:  ИСТОРИЯ И СОВРЕМЕННОСТЬ</vt:lpstr>
      <vt:lpstr>ПЕШЕХОДНАЯ ЭКСКУРСИЯ  «ЛУЧЕЗАРНАЯ КАЗАНЬ</vt:lpstr>
      <vt:lpstr>ПЕШЕХОДНАЯ ЭКСКУРСИЯ  «ПО СЛЕДАМ ТУКАЯ»</vt:lpstr>
      <vt:lpstr>МУЗЕЙНЫЙ УРОК «ЧТО Я ПОМНЮ О СЕБЕ»</vt:lpstr>
      <vt:lpstr>ТЕМАТИЧЕСКАЯ ЭКСКУРСИЯ «ЗДЕСЬ ЖИЛ ТУКАЙ. ПОЭЗИЯ ЖИЛА"</vt:lpstr>
      <vt:lpstr>ЛИТЕРАТУРНЫЙ МУЗЕЙ Г.ТУКАЯ</vt:lpstr>
      <vt:lpstr>Презентация PowerPoint</vt:lpstr>
      <vt:lpstr>Презентация PowerPoint</vt:lpstr>
    </vt:vector>
  </TitlesOfParts>
  <Company>НМ РТ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Зарина</dc:creator>
  <cp:lastModifiedBy>Администраторр</cp:lastModifiedBy>
  <cp:revision>78</cp:revision>
  <dcterms:created xsi:type="dcterms:W3CDTF">2021-09-14T14:01:58Z</dcterms:created>
  <dcterms:modified xsi:type="dcterms:W3CDTF">2021-11-03T07:47:15Z</dcterms:modified>
</cp:coreProperties>
</file>