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5" r:id="rId3"/>
    <p:sldId id="289" r:id="rId4"/>
    <p:sldId id="293" r:id="rId5"/>
    <p:sldId id="292" r:id="rId6"/>
    <p:sldId id="290" r:id="rId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96B"/>
    <a:srgbClr val="9D9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6804" y="399288"/>
            <a:ext cx="1095839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6804" y="1601723"/>
            <a:ext cx="3899535" cy="432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32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2473" y="2198115"/>
            <a:ext cx="10887052" cy="1193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3888" y="1980460"/>
            <a:ext cx="11022965" cy="3978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38975" y="6153403"/>
            <a:ext cx="261620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7120" y="1389393"/>
            <a:ext cx="5114879" cy="546860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00" y="2971800"/>
            <a:ext cx="8567728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595"/>
              </a:lnSpc>
              <a:spcBef>
                <a:spcPts val="100"/>
              </a:spcBef>
            </a:pPr>
            <a:r>
              <a:rPr lang="ru-RU" spc="-170" dirty="0"/>
              <a:t>НАИМЕНОВАНИЕ ПРОЕКТА</a:t>
            </a:r>
            <a:endParaRPr sz="3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5CE115A-F630-4020-9A7A-8C3ED4CC97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3A382AD-9BF9-8F7E-AEC7-522D0A4EFD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069"/>
          <a:stretch/>
        </p:blipFill>
        <p:spPr>
          <a:xfrm>
            <a:off x="9747498" y="205741"/>
            <a:ext cx="2292102" cy="326864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2BCC16-9185-4569-9E2B-78043F101546}"/>
              </a:ext>
            </a:extLst>
          </p:cNvPr>
          <p:cNvSpPr/>
          <p:nvPr/>
        </p:nvSpPr>
        <p:spPr>
          <a:xfrm>
            <a:off x="804055" y="5181075"/>
            <a:ext cx="111648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ЗАДАЧИ ПРОЕКТА:</a:t>
            </a:r>
            <a:r>
              <a:rPr lang="ru-RU" sz="1600" b="1" dirty="0"/>
              <a:t>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(Конкретные действия, которые позволяют достичь цели проекта)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9ED054D-FD01-4D01-A195-FA08C8CEF5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92" y="3566518"/>
            <a:ext cx="552679" cy="55017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F1AC95F-6FC8-4BCC-84D4-C226B101BF56}"/>
              </a:ext>
            </a:extLst>
          </p:cNvPr>
          <p:cNvSpPr txBox="1"/>
          <p:nvPr/>
        </p:nvSpPr>
        <p:spPr>
          <a:xfrm>
            <a:off x="11722608" y="629511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D995619-303B-4C7B-A74D-C9274D698C97}"/>
              </a:ext>
            </a:extLst>
          </p:cNvPr>
          <p:cNvSpPr/>
          <p:nvPr/>
        </p:nvSpPr>
        <p:spPr>
          <a:xfrm>
            <a:off x="734815" y="768063"/>
            <a:ext cx="109237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ЦЕЛЬ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(Цель проекта должна отражать ожидаемый полезный эффект от реализации проекта, иметь сроки достижения, быть измеримой и достижимой в реальных условиях, в которых реализуется проект )</a:t>
            </a:r>
          </a:p>
          <a:p>
            <a:endParaRPr lang="ru-RU" sz="1600" b="1" dirty="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7EC5F848-A06D-497D-B7DB-C0FE793EBC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76" y="733252"/>
            <a:ext cx="550179" cy="550179"/>
          </a:xfrm>
          <a:prstGeom prst="rect">
            <a:avLst/>
          </a:prstGeom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5DE85C6A-13BB-4748-A0BE-ADD96C08BD1B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1487225-A97E-4D8A-AE1C-9A06451F72D9}"/>
              </a:ext>
            </a:extLst>
          </p:cNvPr>
          <p:cNvSpPr/>
          <p:nvPr/>
        </p:nvSpPr>
        <p:spPr>
          <a:xfrm>
            <a:off x="756671" y="2180074"/>
            <a:ext cx="1118140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ЗАКАЗЧИКИ РЕЗУЛЬТАТА: 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(Наличие индустриального (внешнего) партнера, заинтересованного в результатах проекта или в совместной реализации (возможно представить логотипы партнеров), участников консорциумов)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65E789-0569-4646-87B4-172E4249FB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92" y="2121237"/>
            <a:ext cx="552679" cy="55017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C137F2-82CC-40B3-9687-7C20C01774E1}"/>
              </a:ext>
            </a:extLst>
          </p:cNvPr>
          <p:cNvSpPr/>
          <p:nvPr/>
        </p:nvSpPr>
        <p:spPr>
          <a:xfrm>
            <a:off x="753103" y="3695315"/>
            <a:ext cx="96072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ОПИСАНИЕ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(Объяснение его идеи и контекста, суть и преимущества проекта)  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7F751EE-8D65-464F-B2FD-40F7EDFA80D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7" y="5028093"/>
            <a:ext cx="647448" cy="64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51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3A382AD-9BF9-8F7E-AEC7-522D0A4EFD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069"/>
          <a:stretch/>
        </p:blipFill>
        <p:spPr>
          <a:xfrm>
            <a:off x="9747498" y="205741"/>
            <a:ext cx="2292102" cy="32686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B874B0D-5C44-4B7F-9D08-BFA6AE881B34}"/>
              </a:ext>
            </a:extLst>
          </p:cNvPr>
          <p:cNvSpPr txBox="1"/>
          <p:nvPr/>
        </p:nvSpPr>
        <p:spPr>
          <a:xfrm>
            <a:off x="838474" y="792061"/>
            <a:ext cx="110365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КОМАНДА ПРОЕКТА:</a:t>
            </a:r>
            <a:br>
              <a:rPr lang="ru-RU" sz="1400" b="1" dirty="0"/>
            </a:b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(количество членов команды определяется руководителем проекта самостоятельно и может включать внешних участников):</a:t>
            </a:r>
          </a:p>
          <a:p>
            <a:endParaRPr lang="ru-RU" sz="1200" i="1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i="1" dirty="0"/>
          </a:p>
        </p:txBody>
      </p:sp>
      <p:pic>
        <p:nvPicPr>
          <p:cNvPr id="36" name="Рисунок 35" descr="Женский профиль">
            <a:extLst>
              <a:ext uri="{FF2B5EF4-FFF2-40B4-BE49-F238E27FC236}">
                <a16:creationId xmlns:a16="http://schemas.microsoft.com/office/drawing/2014/main" id="{8FC87306-0831-473A-848E-9416CE02DE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18439" y="1532962"/>
            <a:ext cx="1264556" cy="1264556"/>
          </a:xfrm>
          <a:prstGeom prst="rect">
            <a:avLst/>
          </a:prstGeom>
        </p:spPr>
      </p:pic>
      <p:pic>
        <p:nvPicPr>
          <p:cNvPr id="37" name="Рисунок 36" descr="Мужской профиль">
            <a:extLst>
              <a:ext uri="{FF2B5EF4-FFF2-40B4-BE49-F238E27FC236}">
                <a16:creationId xmlns:a16="http://schemas.microsoft.com/office/drawing/2014/main" id="{C740B92E-70A6-4BB7-876E-0BF3F99E1AE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08080" y="1532962"/>
            <a:ext cx="1260046" cy="1260046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867C62F-E96A-40C2-94D8-2B1536328DD7}"/>
              </a:ext>
            </a:extLst>
          </p:cNvPr>
          <p:cNvSpPr/>
          <p:nvPr/>
        </p:nvSpPr>
        <p:spPr>
          <a:xfrm>
            <a:off x="1964983" y="2730368"/>
            <a:ext cx="18290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ФИО, должность,</a:t>
            </a:r>
          </a:p>
          <a:p>
            <a:r>
              <a:rPr lang="ru-RU" sz="1400" i="1" dirty="0"/>
              <a:t> роль в проекте 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0C39A302-6EC3-4AF2-8064-4BE6C5FE10C2}"/>
              </a:ext>
            </a:extLst>
          </p:cNvPr>
          <p:cNvSpPr/>
          <p:nvPr/>
        </p:nvSpPr>
        <p:spPr>
          <a:xfrm>
            <a:off x="3810000" y="2757046"/>
            <a:ext cx="2041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ФИО, должность,</a:t>
            </a:r>
          </a:p>
          <a:p>
            <a:r>
              <a:rPr lang="ru-RU" sz="1400" i="1" dirty="0"/>
              <a:t> роль в проекте </a:t>
            </a:r>
          </a:p>
        </p:txBody>
      </p:sp>
      <p:pic>
        <p:nvPicPr>
          <p:cNvPr id="40" name="Рисунок 39" descr="Мужской профиль">
            <a:extLst>
              <a:ext uri="{FF2B5EF4-FFF2-40B4-BE49-F238E27FC236}">
                <a16:creationId xmlns:a16="http://schemas.microsoft.com/office/drawing/2014/main" id="{A610DE2C-2059-4C77-A442-E7DC3F9A1B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48715" y="1487730"/>
            <a:ext cx="1260046" cy="1260046"/>
          </a:xfrm>
          <a:prstGeom prst="rect">
            <a:avLst/>
          </a:prstGeom>
        </p:spPr>
      </p:pic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95E2678F-6B96-43A7-884A-6C4AC39C1E03}"/>
              </a:ext>
            </a:extLst>
          </p:cNvPr>
          <p:cNvSpPr/>
          <p:nvPr/>
        </p:nvSpPr>
        <p:spPr>
          <a:xfrm>
            <a:off x="5550635" y="2711814"/>
            <a:ext cx="2041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ФИО, </a:t>
            </a:r>
            <a:r>
              <a:rPr lang="ru-RU" sz="1400" i="1" dirty="0"/>
              <a:t>должность</a:t>
            </a:r>
            <a:r>
              <a:rPr lang="ru-RU" sz="1600" i="1" dirty="0"/>
              <a:t>,</a:t>
            </a:r>
          </a:p>
          <a:p>
            <a:r>
              <a:rPr lang="ru-RU" sz="1600" i="1" dirty="0"/>
              <a:t> роль в </a:t>
            </a:r>
            <a:r>
              <a:rPr lang="ru-RU" sz="1400" i="1" dirty="0"/>
              <a:t>проекте</a:t>
            </a:r>
            <a:r>
              <a:rPr lang="ru-RU" sz="1600" i="1" dirty="0"/>
              <a:t>                                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B725974-AE04-4848-94E8-3B2A72716712}"/>
              </a:ext>
            </a:extLst>
          </p:cNvPr>
          <p:cNvSpPr txBox="1"/>
          <p:nvPr/>
        </p:nvSpPr>
        <p:spPr>
          <a:xfrm rot="19031053">
            <a:off x="5947908" y="1859702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42B4C85-5A3D-42AF-8707-06A0742C1842}"/>
              </a:ext>
            </a:extLst>
          </p:cNvPr>
          <p:cNvSpPr txBox="1"/>
          <p:nvPr/>
        </p:nvSpPr>
        <p:spPr>
          <a:xfrm rot="19031053">
            <a:off x="4244889" y="1869783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BB8BD2F-3BD4-4A77-AD7C-82D8F02F3C7A}"/>
              </a:ext>
            </a:extLst>
          </p:cNvPr>
          <p:cNvSpPr txBox="1"/>
          <p:nvPr/>
        </p:nvSpPr>
        <p:spPr>
          <a:xfrm rot="19031053">
            <a:off x="2578059" y="1852130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CA840327-7B9C-47BD-8269-DFBB89F380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77" y="684527"/>
            <a:ext cx="617697" cy="614902"/>
          </a:xfrm>
          <a:prstGeom prst="rect">
            <a:avLst/>
          </a:prstGeom>
        </p:spPr>
      </p:pic>
      <p:pic>
        <p:nvPicPr>
          <p:cNvPr id="46" name="Рисунок 45" descr="Женский профиль">
            <a:extLst>
              <a:ext uri="{FF2B5EF4-FFF2-40B4-BE49-F238E27FC236}">
                <a16:creationId xmlns:a16="http://schemas.microsoft.com/office/drawing/2014/main" id="{11B2C567-0656-4D68-8C54-CA724040F8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6239" y="1514408"/>
            <a:ext cx="1264556" cy="1264556"/>
          </a:xfrm>
          <a:prstGeom prst="rect">
            <a:avLst/>
          </a:prstGeom>
        </p:spPr>
      </p:pic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838F0189-AB71-4861-8702-0D51D8ECAACB}"/>
              </a:ext>
            </a:extLst>
          </p:cNvPr>
          <p:cNvSpPr/>
          <p:nvPr/>
        </p:nvSpPr>
        <p:spPr>
          <a:xfrm>
            <a:off x="7222783" y="2711814"/>
            <a:ext cx="1818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ФИО, </a:t>
            </a:r>
            <a:r>
              <a:rPr lang="ru-RU" sz="1400" i="1" dirty="0"/>
              <a:t>должность</a:t>
            </a:r>
            <a:r>
              <a:rPr lang="ru-RU" sz="1600" i="1" dirty="0"/>
              <a:t>,</a:t>
            </a:r>
          </a:p>
          <a:p>
            <a:r>
              <a:rPr lang="ru-RU" sz="1600" i="1" dirty="0"/>
              <a:t> роль в проекте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DD83E74-A731-4E2E-96FD-D31486F1B3E2}"/>
              </a:ext>
            </a:extLst>
          </p:cNvPr>
          <p:cNvSpPr txBox="1"/>
          <p:nvPr/>
        </p:nvSpPr>
        <p:spPr>
          <a:xfrm rot="19031053">
            <a:off x="7835859" y="1833576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DB4D140-80A1-41A9-A939-92857F09CB54}"/>
              </a:ext>
            </a:extLst>
          </p:cNvPr>
          <p:cNvSpPr/>
          <p:nvPr/>
        </p:nvSpPr>
        <p:spPr>
          <a:xfrm>
            <a:off x="716283" y="3962400"/>
            <a:ext cx="111737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РЕСУРСНАЯ БАЗА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(материально-технические ценности, помещения, ремонты, человеческие ресурсы (в т.ч. обучение персонала, необходимость привлечение внешних соисполнителей и др.):</a:t>
            </a:r>
          </a:p>
        </p:txBody>
      </p:sp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BC70A8C7-7A93-4A77-9954-DF344F564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74060"/>
              </p:ext>
            </p:extLst>
          </p:nvPr>
        </p:nvGraphicFramePr>
        <p:xfrm>
          <a:off x="771405" y="4612353"/>
          <a:ext cx="523797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7970">
                  <a:extLst>
                    <a:ext uri="{9D8B030D-6E8A-4147-A177-3AD203B41FA5}">
                      <a16:colId xmlns:a16="http://schemas.microsoft.com/office/drawing/2014/main" val="480773604"/>
                    </a:ext>
                  </a:extLst>
                </a:gridCol>
              </a:tblGrid>
              <a:tr h="20955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Имеющиеся ресурсы</a:t>
                      </a:r>
                    </a:p>
                  </a:txBody>
                  <a:tcPr marL="45720" marR="4572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02456"/>
                  </a:ext>
                </a:extLst>
              </a:tr>
              <a:tr h="209552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1. Имеющееся помещение, оборудование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050104380"/>
                  </a:ext>
                </a:extLst>
              </a:tr>
              <a:tr h="209552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2. Имеющееся помещение, оборудование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172293771"/>
                  </a:ext>
                </a:extLst>
              </a:tr>
              <a:tr h="263418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….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904090146"/>
                  </a:ext>
                </a:extLst>
              </a:tr>
            </a:tbl>
          </a:graphicData>
        </a:graphic>
      </p:graphicFrame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0A744215-6C73-4504-B7FA-CE644383D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739035"/>
              </p:ext>
            </p:extLst>
          </p:nvPr>
        </p:nvGraphicFramePr>
        <p:xfrm>
          <a:off x="6485791" y="4606227"/>
          <a:ext cx="5404224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4224">
                  <a:extLst>
                    <a:ext uri="{9D8B030D-6E8A-4147-A177-3AD203B41FA5}">
                      <a16:colId xmlns:a16="http://schemas.microsoft.com/office/drawing/2014/main" val="371069302"/>
                    </a:ext>
                  </a:extLst>
                </a:gridCol>
              </a:tblGrid>
              <a:tr h="205500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Необходимые</a:t>
                      </a: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ресурсы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617756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 Необходимое помещение, оборудование, обучение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922084046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 Необходимое помещение, оборудование, обучение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633292107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635864483"/>
                  </a:ext>
                </a:extLst>
              </a:tr>
            </a:tbl>
          </a:graphicData>
        </a:graphic>
      </p:graphicFrame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06C3701-B2E5-4A43-8A03-4E27EB9AC81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89" y="3950532"/>
            <a:ext cx="506603" cy="50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255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22023E-92AD-4BFD-95F6-A2BBF0E2DEFA}"/>
              </a:ext>
            </a:extLst>
          </p:cNvPr>
          <p:cNvSpPr/>
          <p:nvPr/>
        </p:nvSpPr>
        <p:spPr>
          <a:xfrm>
            <a:off x="707136" y="769769"/>
            <a:ext cx="111648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ОСНОВНЫЕ ПЛАНИРУЕМЫЕ РЕЗУЛЬТАТЫ РЕАЛИЗАЦИИ ПРОЕКТА:</a:t>
            </a:r>
            <a:r>
              <a:rPr lang="ru-RU" sz="1600" b="1" dirty="0"/>
              <a:t>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(Продукция, экономический или иной полезный эффект, создаваемые в ходе реализации проекта, планируемая доходная часть – выручка, прибыль, рентабельность )</a:t>
            </a:r>
          </a:p>
          <a:p>
            <a:endParaRPr lang="ru-RU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9C7D3BE-E808-4B4C-B6BC-0E8B24D06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57" y="728990"/>
            <a:ext cx="525598" cy="523220"/>
          </a:xfrm>
          <a:prstGeom prst="rect">
            <a:avLst/>
          </a:prstGeom>
        </p:spPr>
      </p:pic>
      <p:sp>
        <p:nvSpPr>
          <p:cNvPr id="7" name="object 5">
            <a:extLst>
              <a:ext uri="{FF2B5EF4-FFF2-40B4-BE49-F238E27FC236}">
                <a16:creationId xmlns:a16="http://schemas.microsoft.com/office/drawing/2014/main" id="{E5236BBA-5026-4194-851C-1AF2930EDECC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6FBBC57-0ED7-4550-8CD8-76B8B6DB220C}"/>
              </a:ext>
            </a:extLst>
          </p:cNvPr>
          <p:cNvSpPr/>
          <p:nvPr/>
        </p:nvSpPr>
        <p:spPr>
          <a:xfrm>
            <a:off x="707135" y="3816096"/>
            <a:ext cx="1116481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ПЛАНИРУЕМЫЙ ЭФФЕКТ ОТ РЕАЛИЗАЦИИ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(Эффект на университетском уровне, эффект на региональном или отраслевом уровне, эффект на национальном уровне)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46F0546-937E-49C0-A3F8-3788F51190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46" y="3810000"/>
            <a:ext cx="552268" cy="54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0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371BC8E2-3268-40A6-9683-191D0AAE8B40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A1C3BAA-8251-4450-AD09-C9A9E0B5C4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77611"/>
              </p:ext>
            </p:extLst>
          </p:nvPr>
        </p:nvGraphicFramePr>
        <p:xfrm>
          <a:off x="304800" y="1154878"/>
          <a:ext cx="11410007" cy="2654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3406">
                  <a:extLst>
                    <a:ext uri="{9D8B030D-6E8A-4147-A177-3AD203B41FA5}">
                      <a16:colId xmlns:a16="http://schemas.microsoft.com/office/drawing/2014/main" val="480773604"/>
                    </a:ext>
                  </a:extLst>
                </a:gridCol>
                <a:gridCol w="2748523">
                  <a:extLst>
                    <a:ext uri="{9D8B030D-6E8A-4147-A177-3AD203B41FA5}">
                      <a16:colId xmlns:a16="http://schemas.microsoft.com/office/drawing/2014/main" val="2262631112"/>
                    </a:ext>
                  </a:extLst>
                </a:gridCol>
                <a:gridCol w="2169039">
                  <a:extLst>
                    <a:ext uri="{9D8B030D-6E8A-4147-A177-3AD203B41FA5}">
                      <a16:colId xmlns:a16="http://schemas.microsoft.com/office/drawing/2014/main" val="2297405528"/>
                    </a:ext>
                  </a:extLst>
                </a:gridCol>
                <a:gridCol w="2169039">
                  <a:extLst>
                    <a:ext uri="{9D8B030D-6E8A-4147-A177-3AD203B41FA5}">
                      <a16:colId xmlns:a16="http://schemas.microsoft.com/office/drawing/2014/main" val="2021486501"/>
                    </a:ext>
                  </a:extLst>
                </a:gridCol>
              </a:tblGrid>
              <a:tr h="238377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НАИМЕНОВАНИЕ ЭТАПА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СУММА ЗАТРАТ, ТЫС. РУБ.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ИСТОЧНИК ФИНАНСИРОВАНИЯ*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РЕЗУЛЬТАТ ЭТАПА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02456"/>
                  </a:ext>
                </a:extLst>
              </a:tr>
              <a:tr h="230233">
                <a:tc>
                  <a:txBody>
                    <a:bodyPr/>
                    <a:lstStyle/>
                    <a:p>
                      <a:r>
                        <a:rPr lang="ru-RU" sz="1100" b="1" i="1" dirty="0"/>
                        <a:t>ЭТАП 1 </a:t>
                      </a:r>
                      <a:r>
                        <a:rPr lang="ru-RU" sz="1100" b="0" i="0" dirty="0"/>
                        <a:t>(ХХ.ХХ.20ХХ г.- ХХ.ХХ.20ХХ)</a:t>
                      </a:r>
                    </a:p>
                    <a:p>
                      <a:r>
                        <a:rPr lang="ru-RU" sz="1100" i="1" dirty="0"/>
                        <a:t>1.</a:t>
                      </a:r>
                    </a:p>
                    <a:p>
                      <a:r>
                        <a:rPr lang="ru-RU" sz="1100" i="1" dirty="0"/>
                        <a:t>2.</a:t>
                      </a:r>
                    </a:p>
                    <a:p>
                      <a:r>
                        <a:rPr lang="ru-RU" sz="1100" i="1" dirty="0"/>
                        <a:t>3…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050104380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12196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1" dirty="0"/>
                        <a:t>ЭТАП 2 </a:t>
                      </a:r>
                      <a:r>
                        <a:rPr lang="ru-RU" sz="1100" b="0" i="0" dirty="0"/>
                        <a:t>(ХХ.ХХ.20ХХ г.- ХХ.ХХ.20ХХ)</a:t>
                      </a:r>
                      <a:endParaRPr lang="ru-RU" sz="1100" i="1" dirty="0"/>
                    </a:p>
                    <a:p>
                      <a:r>
                        <a:rPr lang="ru-RU" sz="1100" i="1" dirty="0"/>
                        <a:t>1.</a:t>
                      </a:r>
                    </a:p>
                    <a:p>
                      <a:r>
                        <a:rPr lang="ru-RU" sz="1100" i="1" dirty="0"/>
                        <a:t>2.</a:t>
                      </a:r>
                    </a:p>
                    <a:p>
                      <a:r>
                        <a:rPr lang="ru-RU" sz="1100" i="1" dirty="0"/>
                        <a:t>3…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418772454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082624034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ИТОГО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904090146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F9BA0DA-2E01-427A-AAD4-527AEF0842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57" y="536043"/>
            <a:ext cx="495223" cy="495223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E505D41-0200-439A-B54B-5D5EC1E0A040}"/>
              </a:ext>
            </a:extLst>
          </p:cNvPr>
          <p:cNvSpPr/>
          <p:nvPr/>
        </p:nvSpPr>
        <p:spPr>
          <a:xfrm>
            <a:off x="651036" y="614377"/>
            <a:ext cx="946652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ПЛАН-ГРАФИК РЕАЛИЗАЦИИ И БЮДЖЕТ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(Краткое описание этапа, ожидаемый результат. затраты)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9A800-B0DB-4B56-8ECD-7D9FF594DA13}"/>
              </a:ext>
            </a:extLst>
          </p:cNvPr>
          <p:cNvSpPr txBox="1"/>
          <p:nvPr/>
        </p:nvSpPr>
        <p:spPr>
          <a:xfrm>
            <a:off x="205680" y="6479286"/>
            <a:ext cx="6141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*</a:t>
            </a:r>
            <a:r>
              <a:rPr lang="ru-RU" sz="1200" i="1" dirty="0"/>
              <a:t>(«Приоритет 2030», внебюджетные средства, другие гранты и т.д.)</a:t>
            </a:r>
          </a:p>
        </p:txBody>
      </p:sp>
    </p:spTree>
    <p:extLst>
      <p:ext uri="{BB962C8B-B14F-4D97-AF65-F5344CB8AC3E}">
        <p14:creationId xmlns:p14="http://schemas.microsoft.com/office/powerpoint/2010/main" val="275472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5852B8-AD87-4EA0-A29A-1C34A2AA4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147505"/>
              </p:ext>
            </p:extLst>
          </p:nvPr>
        </p:nvGraphicFramePr>
        <p:xfrm>
          <a:off x="155448" y="1224351"/>
          <a:ext cx="11655552" cy="5231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5552">
                  <a:extLst>
                    <a:ext uri="{9D8B030D-6E8A-4147-A177-3AD203B41FA5}">
                      <a16:colId xmlns:a16="http://schemas.microsoft.com/office/drawing/2014/main" val="3380276637"/>
                    </a:ext>
                  </a:extLst>
                </a:gridCol>
              </a:tblGrid>
              <a:tr h="217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</a:rPr>
                        <a:t>а)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подготовка кадров для приоритетных направлений научно-технологического развития Российской Федерации, субъектов Российской Федерации, отраслей экономики и социальной сферы;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26228"/>
                  </a:ext>
                </a:extLst>
              </a:tr>
              <a:tr h="23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и реализация прорывных научных исследований и разработок, в том числе получение по итогам прикладных научных исследований и (или) экспериментальных разработок результатов интеллектуальной деятельности, охраняемых в соответствии с Гражданским кодексом Российской Федерации;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675842"/>
                  </a:ext>
                </a:extLst>
              </a:tr>
              <a:tr h="145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внедрение в экономику и социальную сферу высоких технологий, коммерциализация результатов интеллектуальной деятельности и трансфер технологий, а также создание студенческих технопарков и бизнес-инкубаторов;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832077"/>
                  </a:ext>
                </a:extLst>
              </a:tr>
              <a:tr h="1275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обновление, разработка и внедрение новых образовательных программ высшего образования и дополнительных профессиональных программ в интересах научно-технологического развития Российской Федерации, субъектов Российской Федерации, отраслей экономики и социальной сферы;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55009"/>
                  </a:ext>
                </a:extLst>
              </a:tr>
              <a:tr h="795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образовательных программ высшего образования в сетевой форме, реализация творческих и социально-гуманитарных проектов с участием университетов, научных и других организаций реального сектора экономики и социальной сферы, в том числе на "цифровых кафедрах". Под "цифровой кафедрой" в рамках федерального проекта "Развитие кадрового потенциала ИТ-отрасли" национальной программы "Цифровая экономика Российской Федерации" и настоящих Правил понимается проект, реализуемый на базе университета - участника программы "Приоритет-2030", обеспечивающий получение дополнительной квалификации по ИТ-профилю в рамках обучения по образовательным программам высшего образования - по программам бакалавриата, программам специалитета, программам магистратуры, а также по дополнительным профессиональным программам профессиональной переподготовки ИТ-профиля, направленным на формирование цифровых компетенций в области создания алгоритмов и компьютерных программ, пригодных для практического применения, или навыков использования и формирования цифровых компетенций, необходимых для выполнения нового вида профессиональной деятельности;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834423"/>
                  </a:ext>
                </a:extLst>
              </a:tr>
              <a:tr h="35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материально-технических условий осуществления образовательной, научной, творческой, социально-гуманитарной деятельности университетов, включая обновление приборной базы университетов;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41446"/>
                  </a:ext>
                </a:extLst>
              </a:tr>
              <a:tr h="107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кадрового потенциала системы высшего образования, сектора исследований и разработок посредством обеспечения воспроизводства управленческих и научно-педагогических кадров, привлечение в университеты ведущих ученых и специалистов-практиков;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790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программ внутрироссийской и международной академической мобильности научно-педагогических работников и обучающихся, в том числе в целях проведения совместных научных исследований, реализации творческих и социально-гуманитарных проектов;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30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мер по совершенствованию научно-исследовательской деятельности в магистратуре, аспирантуре и докторантуре;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241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продвижение образовательных программ и результатов научно-исследовательских и опытно-конструкторских работ;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46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привлечение иностранных граждан для обучения в университетах и содействие трудоустройству лучших из них в Российской Федерации;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546727"/>
                  </a:ext>
                </a:extLst>
              </a:tr>
              <a:tr h="32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содействие трудоустройству выпускников университетов в секторе исследований и разработок и высокотехнологичных отраслях экономики;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99508"/>
                  </a:ext>
                </a:extLst>
              </a:tr>
              <a:tr h="4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объединение с университетами и (или) научными организациями независимо от их ведомственной принадлежности;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8234"/>
                  </a:ext>
                </a:extLst>
              </a:tr>
              <a:tr h="544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цифровая трансформация университетов и научных организаций;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534119"/>
                  </a:ext>
                </a:extLst>
              </a:tr>
              <a:tr h="141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вовлечение обучающихся в научно-исследовательские и опытно- конструкторские и (или) инновационные работы и (или) социально ориентированные проекты, а также осуществление поддержки обучающихся;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920052"/>
                  </a:ext>
                </a:extLst>
              </a:tr>
              <a:tr h="61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новых творческих, социально-гуманитарных проектов;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573051"/>
                  </a:ext>
                </a:extLst>
              </a:tr>
              <a:tr h="72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тиражирование лучших практик университета в других университетах, не являющихся участниками программы "Приоритет-2030";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11232"/>
                  </a:ext>
                </a:extLst>
              </a:tr>
              <a:tr h="1710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</a:rPr>
                        <a:t>т)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мер по поддержке молодых научно-педагогических работников.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998881"/>
                  </a:ext>
                </a:extLst>
              </a:tr>
            </a:tbl>
          </a:graphicData>
        </a:graphic>
      </p:graphicFrame>
      <p:sp>
        <p:nvSpPr>
          <p:cNvPr id="6" name="object 5">
            <a:extLst>
              <a:ext uri="{FF2B5EF4-FFF2-40B4-BE49-F238E27FC236}">
                <a16:creationId xmlns:a16="http://schemas.microsoft.com/office/drawing/2014/main" id="{45B760C0-B461-46B9-A3C9-053EEE3FD3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5448" y="0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spc="-170" dirty="0"/>
              <a:t>СПРАВОЧНИК МЕРОПРИЯТИЙ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E75736-E9E0-4DEF-9992-21DF8EC55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92" y="595248"/>
            <a:ext cx="525598" cy="52322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6E8A0C7-6F5E-40B6-B938-D7FEABA88379}"/>
              </a:ext>
            </a:extLst>
          </p:cNvPr>
          <p:cNvSpPr/>
          <p:nvPr/>
        </p:nvSpPr>
        <p:spPr>
          <a:xfrm>
            <a:off x="762000" y="569224"/>
            <a:ext cx="111947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СВЯЗЬ С ОДНИМ ИЛИ НЕСКОЛЬКИМИ МЕРОПРИЯТИЯМИ: </a:t>
            </a:r>
            <a:br>
              <a:rPr lang="ru-RU" sz="1400" b="1" dirty="0"/>
            </a:b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(определить с какими мероприятиями, представленными ниже связан проект, выделить красным шрифтом)</a:t>
            </a:r>
          </a:p>
        </p:txBody>
      </p:sp>
    </p:spTree>
    <p:extLst>
      <p:ext uri="{BB962C8B-B14F-4D97-AF65-F5344CB8AC3E}">
        <p14:creationId xmlns:p14="http://schemas.microsoft.com/office/powerpoint/2010/main" val="216512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</TotalTime>
  <Words>782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Verdana</vt:lpstr>
      <vt:lpstr>Office Theme</vt:lpstr>
      <vt:lpstr>НАИМЕНОВАНИЕ ПРОЕКТА</vt:lpstr>
      <vt:lpstr>Презентация PowerPoint</vt:lpstr>
      <vt:lpstr>НАИМЕНОВАНИЕ ПРОЕКТА </vt:lpstr>
      <vt:lpstr>Презентация PowerPoint</vt:lpstr>
      <vt:lpstr>Презентация PowerPoint</vt:lpstr>
      <vt:lpstr>СПРАВОЧНИК МЕРОПРИЯТИЙ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доклада и требования к презентации  университета</dc:title>
  <dc:creator>Сергей Зверев</dc:creator>
  <cp:lastModifiedBy>Урманова Дария Шавкатовна</cp:lastModifiedBy>
  <cp:revision>35</cp:revision>
  <dcterms:created xsi:type="dcterms:W3CDTF">2022-10-13T15:52:47Z</dcterms:created>
  <dcterms:modified xsi:type="dcterms:W3CDTF">2022-12-20T11:40:51Z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2022-10-13T00:00:00Z</vt:filetime>
  </property>
  <property fmtid="{D5CDD505-2E9C-101B-9397-08002B2CF9AE}" pid="3" name="LastSaved">
    <vt:filetime>2022-10-13T00:00:00Z</vt:filetime>
  </property>
</Properties>
</file>