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59" r:id="rId4"/>
    <p:sldId id="265" r:id="rId5"/>
    <p:sldId id="258" r:id="rId6"/>
    <p:sldId id="260" r:id="rId7"/>
    <p:sldId id="261" r:id="rId8"/>
    <p:sldId id="269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438"/>
    <a:srgbClr val="CF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8" autoAdjust="0"/>
  </p:normalViewPr>
  <p:slideViewPr>
    <p:cSldViewPr snapToGrid="0">
      <p:cViewPr varScale="1">
        <p:scale>
          <a:sx n="28" d="100"/>
          <a:sy n="28" d="100"/>
        </p:scale>
        <p:origin x="43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8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1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1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17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8F073F-062E-E97C-3FF4-9DFC096838BA}"/>
              </a:ext>
            </a:extLst>
          </p:cNvPr>
          <p:cNvSpPr/>
          <p:nvPr/>
        </p:nvSpPr>
        <p:spPr>
          <a:xfrm>
            <a:off x="-1" y="0"/>
            <a:ext cx="24384000" cy="13716000"/>
          </a:xfrm>
          <a:prstGeom prst="rect">
            <a:avLst/>
          </a:prstGeom>
          <a:solidFill>
            <a:srgbClr val="9FC43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28053-72FD-5121-8BBA-34A09BC59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24384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27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1759" cy="307226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0"/>
          <p:cNvSpPr/>
          <p:nvPr/>
        </p:nvSpPr>
        <p:spPr>
          <a:xfrm>
            <a:off x="1003424" y="3276600"/>
            <a:ext cx="7265309" cy="9398000"/>
          </a:xfrm>
          <a:prstGeom prst="roundRect">
            <a:avLst>
              <a:gd name="adj" fmla="val 7048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hape 1"/>
          <p:cNvSpPr/>
          <p:nvPr/>
        </p:nvSpPr>
        <p:spPr>
          <a:xfrm>
            <a:off x="8980021" y="4787900"/>
            <a:ext cx="6846157" cy="7886700"/>
          </a:xfrm>
          <a:prstGeom prst="roundRect">
            <a:avLst>
              <a:gd name="adj" fmla="val 7480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Text 2"/>
          <p:cNvSpPr txBox="1"/>
          <p:nvPr/>
        </p:nvSpPr>
        <p:spPr>
          <a:xfrm>
            <a:off x="1295561" y="1219199"/>
            <a:ext cx="14571827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ОБЩАЯ ИНФОРМАЦИЯ</a:t>
            </a:r>
          </a:p>
        </p:txBody>
      </p:sp>
      <p:sp>
        <p:nvSpPr>
          <p:cNvPr id="182" name="Shape 3"/>
          <p:cNvSpPr/>
          <p:nvPr/>
        </p:nvSpPr>
        <p:spPr>
          <a:xfrm>
            <a:off x="4013701" y="2654300"/>
            <a:ext cx="1244757" cy="1244600"/>
          </a:xfrm>
          <a:prstGeom prst="ellipse">
            <a:avLst/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Shape 4"/>
          <p:cNvSpPr/>
          <p:nvPr/>
        </p:nvSpPr>
        <p:spPr>
          <a:xfrm>
            <a:off x="11787072" y="4165600"/>
            <a:ext cx="1244757" cy="1244600"/>
          </a:xfrm>
          <a:prstGeom prst="ellipse">
            <a:avLst/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Text 5"/>
          <p:cNvSpPr txBox="1"/>
          <p:nvPr/>
        </p:nvSpPr>
        <p:spPr>
          <a:xfrm>
            <a:off x="1956043" y="4343400"/>
            <a:ext cx="585235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 b="1" spc="155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СРОКИ ПРОВЕДЕНИЯ:</a:t>
            </a:r>
          </a:p>
        </p:txBody>
      </p:sp>
      <p:sp>
        <p:nvSpPr>
          <p:cNvPr id="185" name="Text 6"/>
          <p:cNvSpPr txBox="1"/>
          <p:nvPr/>
        </p:nvSpPr>
        <p:spPr>
          <a:xfrm>
            <a:off x="10770945" y="5867400"/>
            <a:ext cx="375741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 b="1" spc="155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МАТЕРИАЛЫ:</a:t>
            </a:r>
          </a:p>
        </p:txBody>
      </p:sp>
      <p:sp>
        <p:nvSpPr>
          <p:cNvPr id="186" name="Text 7"/>
          <p:cNvSpPr txBox="1"/>
          <p:nvPr/>
        </p:nvSpPr>
        <p:spPr>
          <a:xfrm>
            <a:off x="2222778" y="7150099"/>
            <a:ext cx="494938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lang="ru-RU" b="1" dirty="0"/>
              <a:t>24</a:t>
            </a:r>
            <a:r>
              <a:rPr b="1" dirty="0"/>
              <a:t>.03.2026</a:t>
            </a:r>
            <a:r>
              <a:rPr lang="ru-RU" b="1" dirty="0"/>
              <a:t> </a:t>
            </a:r>
            <a:r>
              <a:rPr b="1" dirty="0"/>
              <a:t>-15.1</a:t>
            </a:r>
            <a:r>
              <a:rPr lang="ru-RU" b="1" dirty="0"/>
              <a:t>0</a:t>
            </a:r>
            <a:r>
              <a:rPr b="1" dirty="0"/>
              <a:t>.2026</a:t>
            </a:r>
          </a:p>
        </p:txBody>
      </p:sp>
      <p:sp>
        <p:nvSpPr>
          <p:cNvPr id="187" name="Text 8"/>
          <p:cNvSpPr txBox="1"/>
          <p:nvPr/>
        </p:nvSpPr>
        <p:spPr>
          <a:xfrm>
            <a:off x="3387089" y="5268174"/>
            <a:ext cx="248527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lang="ru-RU" b="1" dirty="0"/>
              <a:t>24</a:t>
            </a:r>
            <a:r>
              <a:rPr b="1" dirty="0"/>
              <a:t>.03.2026</a:t>
            </a:r>
          </a:p>
        </p:txBody>
      </p:sp>
      <p:sp>
        <p:nvSpPr>
          <p:cNvPr id="188" name="Text 9"/>
          <p:cNvSpPr txBox="1"/>
          <p:nvPr/>
        </p:nvSpPr>
        <p:spPr>
          <a:xfrm>
            <a:off x="3404025" y="8585199"/>
            <a:ext cx="261229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b="1" dirty="0"/>
              <a:t>20.04.2026</a:t>
            </a:r>
          </a:p>
        </p:txBody>
      </p:sp>
      <p:sp>
        <p:nvSpPr>
          <p:cNvPr id="189" name="Text 10"/>
          <p:cNvSpPr txBox="1"/>
          <p:nvPr/>
        </p:nvSpPr>
        <p:spPr>
          <a:xfrm>
            <a:off x="2260882" y="10123312"/>
            <a:ext cx="489858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b="1" dirty="0"/>
              <a:t>01.11.2026</a:t>
            </a:r>
            <a:r>
              <a:rPr lang="ru-RU" b="1" dirty="0"/>
              <a:t> </a:t>
            </a:r>
            <a:r>
              <a:rPr b="1" dirty="0"/>
              <a:t>-</a:t>
            </a:r>
            <a:r>
              <a:rPr lang="ru-RU" b="1" dirty="0"/>
              <a:t> </a:t>
            </a:r>
            <a:r>
              <a:rPr b="1" dirty="0"/>
              <a:t>25.11.2026</a:t>
            </a:r>
          </a:p>
        </p:txBody>
      </p:sp>
      <p:sp>
        <p:nvSpPr>
          <p:cNvPr id="191" name="Text 12"/>
          <p:cNvSpPr txBox="1"/>
          <p:nvPr/>
        </p:nvSpPr>
        <p:spPr>
          <a:xfrm>
            <a:off x="2220660" y="7670615"/>
            <a:ext cx="4716524" cy="66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pPr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pc="136" dirty="0">
                <a:solidFill>
                  <a:srgbClr val="FFFFFF"/>
                </a:solidFill>
                <a:sym typeface="Calibri"/>
              </a:rPr>
              <a:t>С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роки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проведения</a:t>
            </a:r>
            <a:r>
              <a:rPr lang="ru-RU" spc="136" dirty="0">
                <a:solidFill>
                  <a:srgbClr val="FFFFFF"/>
                </a:solidFill>
                <a:sym typeface="Calibri"/>
              </a:rPr>
              <a:t> К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онкурса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endParaRPr lang="ru-RU" spc="136" dirty="0">
              <a:solidFill>
                <a:srgbClr val="FFFFFF"/>
              </a:solidFill>
              <a:sym typeface="Calibri"/>
            </a:endParaRPr>
          </a:p>
          <a:p>
            <a:pPr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spc="136" dirty="0">
                <a:solidFill>
                  <a:srgbClr val="FFFFFF"/>
                </a:solidFill>
                <a:sym typeface="Calibri"/>
              </a:rPr>
              <a:t>и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участия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конкурсантов</a:t>
            </a:r>
            <a:endParaRPr spc="136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92" name="Text 13"/>
          <p:cNvSpPr txBox="1"/>
          <p:nvPr/>
        </p:nvSpPr>
        <p:spPr>
          <a:xfrm>
            <a:off x="1522073" y="5854700"/>
            <a:ext cx="6240715" cy="1001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З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апуск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lang="ru-RU"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Конкурса среди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вуз</a:t>
            </a:r>
            <a:r>
              <a:rPr lang="ru-RU"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ов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,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координация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с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участниками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.</a:t>
            </a:r>
          </a:p>
          <a:p>
            <a: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Старт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на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площадке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Минобрнауки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Р</a:t>
            </a:r>
            <a:r>
              <a:rPr lang="ru-RU"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оссии</a:t>
            </a:r>
            <a:endParaRPr sz="2500" spc="136" dirty="0">
              <a:solidFill>
                <a:srgbClr val="FFFFFF"/>
              </a:solidFill>
              <a:latin typeface="Gilroy-Medium"/>
              <a:sym typeface="Gilroy-Medium"/>
            </a:endParaRPr>
          </a:p>
        </p:txBody>
      </p:sp>
      <p:sp>
        <p:nvSpPr>
          <p:cNvPr id="193" name="Text 14"/>
          <p:cNvSpPr txBox="1"/>
          <p:nvPr/>
        </p:nvSpPr>
        <p:spPr>
          <a:xfrm>
            <a:off x="2220660" y="9055099"/>
            <a:ext cx="4843541" cy="66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spc="136" dirty="0" err="1">
                <a:solidFill>
                  <a:srgbClr val="FFFFFF"/>
                </a:solidFill>
                <a:sym typeface="Calibri"/>
              </a:rPr>
              <a:t>Торжественные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мероприятия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br>
              <a:rPr lang="ru-RU" spc="136" dirty="0">
                <a:solidFill>
                  <a:srgbClr val="FFFFFF"/>
                </a:solidFill>
                <a:sym typeface="Calibri"/>
              </a:rPr>
            </a:br>
            <a:r>
              <a:rPr spc="136" dirty="0">
                <a:solidFill>
                  <a:srgbClr val="FFFFFF"/>
                </a:solidFill>
                <a:sym typeface="Calibri"/>
              </a:rPr>
              <a:t>в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рамках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lang="ru-RU" spc="136" dirty="0">
                <a:solidFill>
                  <a:srgbClr val="FFFFFF"/>
                </a:solidFill>
                <a:sym typeface="Calibri"/>
              </a:rPr>
              <a:t>К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онкурса</a:t>
            </a:r>
            <a:endParaRPr spc="136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94" name="Shape 15"/>
          <p:cNvSpPr/>
          <p:nvPr/>
        </p:nvSpPr>
        <p:spPr>
          <a:xfrm>
            <a:off x="12733341" y="9588500"/>
            <a:ext cx="2641931" cy="2641600"/>
          </a:xfrm>
          <a:prstGeom prst="roundRect">
            <a:avLst>
              <a:gd name="adj" fmla="val 1107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Text 16"/>
          <p:cNvSpPr txBox="1"/>
          <p:nvPr/>
        </p:nvSpPr>
        <p:spPr>
          <a:xfrm>
            <a:off x="2220660" y="10631312"/>
            <a:ext cx="4843541" cy="33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spc="136" dirty="0" err="1">
                <a:solidFill>
                  <a:srgbClr val="FFFFFF"/>
                </a:solidFill>
              </a:rPr>
              <a:t>Подведение</a:t>
            </a:r>
            <a:r>
              <a:rPr spc="136" dirty="0">
                <a:solidFill>
                  <a:srgbClr val="FFFFFF"/>
                </a:solidFill>
              </a:rPr>
              <a:t> </a:t>
            </a:r>
            <a:r>
              <a:rPr lang="ru-RU" spc="136" dirty="0">
                <a:solidFill>
                  <a:srgbClr val="FFFFFF"/>
                </a:solidFill>
              </a:rPr>
              <a:t>и</a:t>
            </a:r>
            <a:r>
              <a:rPr spc="136" dirty="0" err="1">
                <a:solidFill>
                  <a:srgbClr val="FFFFFF"/>
                </a:solidFill>
              </a:rPr>
              <a:t>тогов</a:t>
            </a:r>
            <a:r>
              <a:rPr lang="ru-RU" spc="136" dirty="0">
                <a:solidFill>
                  <a:srgbClr val="FFFFFF"/>
                </a:solidFill>
              </a:rPr>
              <a:t> Конкурса</a:t>
            </a:r>
            <a:endParaRPr spc="136" dirty="0">
              <a:solidFill>
                <a:srgbClr val="FFFFFF"/>
              </a:solidFill>
            </a:endParaRPr>
          </a:p>
        </p:txBody>
      </p:sp>
      <p:sp>
        <p:nvSpPr>
          <p:cNvPr id="196" name="Text 17"/>
          <p:cNvSpPr txBox="1"/>
          <p:nvPr/>
        </p:nvSpPr>
        <p:spPr>
          <a:xfrm>
            <a:off x="2220660" y="10893658"/>
            <a:ext cx="4843541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endParaRPr dirty="0"/>
          </a:p>
        </p:txBody>
      </p:sp>
      <p:sp>
        <p:nvSpPr>
          <p:cNvPr id="197" name="Text 18"/>
          <p:cNvSpPr txBox="1"/>
          <p:nvPr/>
        </p:nvSpPr>
        <p:spPr>
          <a:xfrm>
            <a:off x="9335667" y="6908800"/>
            <a:ext cx="5770756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dirty="0" err="1"/>
              <a:t>Визуальные</a:t>
            </a:r>
            <a:r>
              <a:rPr dirty="0"/>
              <a:t> </a:t>
            </a:r>
            <a:r>
              <a:rPr dirty="0" err="1"/>
              <a:t>материалы</a:t>
            </a:r>
            <a:endParaRPr dirty="0"/>
          </a:p>
        </p:txBody>
      </p:sp>
      <p:sp>
        <p:nvSpPr>
          <p:cNvPr id="198" name="Text 19"/>
          <p:cNvSpPr txBox="1"/>
          <p:nvPr/>
        </p:nvSpPr>
        <p:spPr>
          <a:xfrm>
            <a:off x="9335667" y="9004300"/>
            <a:ext cx="2252416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t>— Анонсы</a:t>
            </a:r>
          </a:p>
        </p:txBody>
      </p:sp>
      <p:sp>
        <p:nvSpPr>
          <p:cNvPr id="199" name="Text 20"/>
          <p:cNvSpPr txBox="1"/>
          <p:nvPr/>
        </p:nvSpPr>
        <p:spPr>
          <a:xfrm>
            <a:off x="9335667" y="7607300"/>
            <a:ext cx="5618337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dirty="0" err="1"/>
              <a:t>Рекомендации</a:t>
            </a:r>
            <a:endParaRPr dirty="0"/>
          </a:p>
        </p:txBody>
      </p:sp>
      <p:sp>
        <p:nvSpPr>
          <p:cNvPr id="200" name="Text 21"/>
          <p:cNvSpPr txBox="1"/>
          <p:nvPr/>
        </p:nvSpPr>
        <p:spPr>
          <a:xfrm>
            <a:off x="9335667" y="9702800"/>
            <a:ext cx="5618337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t>— Лекции</a:t>
            </a:r>
          </a:p>
        </p:txBody>
      </p:sp>
      <p:sp>
        <p:nvSpPr>
          <p:cNvPr id="201" name="Text 22"/>
          <p:cNvSpPr txBox="1"/>
          <p:nvPr/>
        </p:nvSpPr>
        <p:spPr>
          <a:xfrm>
            <a:off x="9335667" y="8305800"/>
            <a:ext cx="5618337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знаний</a:t>
            </a:r>
            <a:endParaRPr dirty="0"/>
          </a:p>
        </p:txBody>
      </p:sp>
      <p:pic>
        <p:nvPicPr>
          <p:cNvPr id="202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360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13" descr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15" descr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097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 16" descr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585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 17" descr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321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 18" descr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 19" descr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 20" descr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064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21" descr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6360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22" descr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23" descr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7828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25" descr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46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813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89307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6360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6603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340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7" descr="Imag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8570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8" descr="Imag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9307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 39" descr="Imag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7097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 40" descr="Imag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88078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 41" descr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 42" descr="Imag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48570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 43" descr="Imag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9064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44" descr="Imag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6603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45" descr="Imag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86846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46" descr="Imag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7828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47" descr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813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48" descr="Imag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9064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49" descr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360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 50" descr="Imag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 51" descr="Imag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7340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 52" descr="Imag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 53" descr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8321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 54" descr="Imag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813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55" descr="Imag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307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56" descr="Imag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6360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57" descr="Imag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58" descr="Imag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67097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59" descr="Imag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60" descr="Imag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61" descr="Imag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62" descr="Imag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8570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 63" descr="Imag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064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 64" descr="Imag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 65" descr="Imag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4381" y="10387762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 66" descr="Imag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70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 67" descr="Imag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512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68" descr="Imag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612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9" descr="Imag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855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70" descr="Imag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4610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71" descr="Imag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603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72" descr="Imag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73" descr="Imag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74" descr="Imag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07828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75" descr="Imag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76" descr="Imag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77" descr="Imag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78" descr="Imag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79" descr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80" descr="Imag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9806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81" descr="Imag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0542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82" descr="Imag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042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83" descr="Image 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3128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84" descr="Imag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4625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 85" descr="Imag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 86" descr="Image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2512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 87" descr="Imag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 88" descr="Imag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 89" descr="Imag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 90" descr="Imag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7097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91" descr="Image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8321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92" descr="Imag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 93" descr="Imag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94" descr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 95" descr="Imag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96" descr="Imag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97" descr="Imag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806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98" descr="Image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0299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99" descr="Imag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128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100" descr="Imag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101" descr="Imag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369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102" descr="Imag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103" descr="Imag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855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104" descr="Imag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105" descr="Image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6603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106" descr="Imag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340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 107" descr="Image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7585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 108" descr="Imag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 109" descr="Imag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 110" descr="Imag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 111" descr="Image 1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49806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12" descr="Imag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13" descr="Imag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0793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114" descr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1042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115" descr="Imag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4381" y="10628473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116" descr="Imag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625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117" descr="Image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4870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118" descr="Image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05369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119" descr="Image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120" descr="Imag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6104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121" descr="Imag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6360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122" descr="Image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7585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123" descr="Imag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7828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124" descr="Imag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813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125" descr="Image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9307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126" descr="Imag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0299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127" descr="Image 1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1284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128" descr="Image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4625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 129" descr="Imag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 130" descr="Imag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5855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 131" descr="Imag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6603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 132" descr="Image 1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88078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 133" descr="Image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570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 134" descr="Image 1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9064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 135" descr="Image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0542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 136" descr="Image 1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0793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 137" descr="Imag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70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 138" descr="Imag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12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 139" descr="Imag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5369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 140" descr="Imag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 141" descr="Image 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610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 142" descr="Image 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6603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143" descr="Image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340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 144" descr="Imag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 145" descr="Image 1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7828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 146" descr="Image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321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 147" descr="Image 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 148" descr="Imag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 149" descr="Imag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 150" descr="Imag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 151" descr="Image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 152" descr="Imag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06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 153" descr="Image 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 154" descr="Imag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 155" descr="Image 1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3128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 156" descr="Imag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381" y="10869184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 157" descr="Image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625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 158" descr="Imag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159" descr="Image 1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5612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 160" descr="Image 1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5855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 161" descr="Image 1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36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 162" descr="Image 1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734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 163" descr="Image 1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7828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164" descr="Image 1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4857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 165" descr="Imag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 166" descr="Image 1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9064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 167" descr="Image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0054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 168" descr="Image 1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0299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 169" descr="Image 1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70793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 170" descr="Imag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 171" descr="Image 1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31284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 172" descr="Image 1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4381" y="10949415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 173" descr="Imag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 174" descr="Image 1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5369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 175" descr="Image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 176" descr="Imag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6603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 177" descr="Image 1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7585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 178" descr="Image 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8078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 179" descr="Image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 180" descr="Imag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 181" descr="Image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625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 182" descr="Image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 183" descr="Image 1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5124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 184" descr="Image 1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5855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 185" descr="Imag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 186" descr="Imag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 187" descr="Image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7340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 188" descr="Image 1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8078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 189" descr="Image 1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8813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 190" descr="Imag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064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 191" descr="Image 1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9549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 192" descr="Image 1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10299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 193" descr="Image 1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0542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 194" descr="Image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 195" descr="Image 1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4625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 196" descr="Image 1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5124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 197" descr="Image 1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 198" descr="Image 1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26360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 199" descr="Image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846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 200" descr="Image 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 201" descr="Image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 202" descr="Image 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585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 203" descr="Image 2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570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 204" descr="Image 2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307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 205" descr="Image 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054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 206" descr="Image 2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90542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 207" descr="Image 2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 208" descr="Image 2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51042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 209" descr="Image 2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4381" y="11190129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 210" descr="Image 2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5369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 211" descr="Image 2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5855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 212" descr="Imag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 213" descr="Image 2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 214" descr="Image 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8078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 215" descr="Image 2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 216" descr="Imag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 217" descr="Image 2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9307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 218" descr="Image 2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69549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 219" descr="Image 2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 220" descr="Image 2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0299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 221" descr="Image 2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 222" descr="Image 2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4870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 223" descr="Image 2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6104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 224" descr="Image 2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6360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 225" descr="Image 2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86846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 226" descr="Imag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097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 227" descr="Image 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 228" descr="Imag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 229" descr="Image 2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28813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 230" descr="Image 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 231" descr="Image 2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 232" descr="Image 2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 233" descr="Image 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 234" descr="Image 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64625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 235" descr="Image 2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5855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 236" descr="Image 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 237" descr="Image 2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340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 238" descr="Image 2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7585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 239" descr="Image 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078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 240" descr="Image 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 241" descr="Image 2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 242" descr="Image 2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 243" descr="Image 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 244" descr="Image 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 245" descr="Image 2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 246" descr="Image 2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806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 247" descr="Image 2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 248" descr="Image 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 249" descr="Image 2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542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 250" descr="Imag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 251" descr="Image 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 252" descr="Image 2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06603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 253" descr="Image 2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 254" descr="Image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 255" descr="Image 2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 256" descr="Image 2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68321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 257" descr="Image 2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813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 258" descr="Imag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 259" descr="Image 2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 260" descr="Imag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542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 261" descr="Image 2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 262" descr="Image 2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 263" descr="Image 2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1284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 264" descr="Image 2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 265" descr="Image 2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06603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 266" descr="Imag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097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 267" descr="Image 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 268" descr="Image 2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27585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 269" descr="Image 2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9064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 270" descr="Image 2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 271" descr="Image 2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9806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 272" descr="Image 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 273" descr="Imag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542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 274" descr="Image 2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 275" descr="Image 2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6360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 276" descr="Image 2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 277" descr="Image 2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 278" descr="Imag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 279" descr="Image 2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0542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 280" descr="Image 2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1042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 281" descr="Imag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603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 282" descr="Image 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 283" descr="Image 2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 284" descr="Image 2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7340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 285" descr="Imag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828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 286" descr="Imag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 287" descr="Image 2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 288" descr="Image 2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8570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 289" descr="Image 2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 290" descr="Image 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 291" descr="Image 2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806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 292" descr="Image 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 293" descr="Image 2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 294" descr="Image 2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0793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 295" descr="Image 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360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 296" descr="Image 2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 297" descr="Image 2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 298" descr="Image 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age 299" descr="Image 2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 300" descr="Image 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 301" descr="Image 3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 302" descr="Image 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 303" descr="Image 3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28813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 304" descr="Image 3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9307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 305" descr="Image 3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9549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 306" descr="Image 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 307" descr="Image 3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 308" descr="Image 3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542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 309" descr="Image 3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1284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 310" descr="Image 3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6360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 311" descr="Image 3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 312" descr="Image 3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86846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 313" descr="Image 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 314" descr="Image 3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 315" descr="Image 3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0054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 316" descr="Image 3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0793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 317" descr="Image 3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1282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 318" descr="Image 3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06603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 319" descr="Image 3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 320" descr="Image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Image 321" descr="Image 3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8078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Image 322" descr="Image 3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8321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 323" descr="Image 3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Image 324" descr="Image 3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307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 325" descr="Image 3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9806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 326" descr="Image 3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0299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 327" descr="Image 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542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 328" descr="Image 3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1042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 329" descr="Image 3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26360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 330" descr="Image 3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6846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 331" descr="Image 3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7340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 332" descr="Image 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585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 333" descr="Image 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8570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 334" descr="Image 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 335" descr="Image 3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 336" descr="Image 3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89307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 337" descr="Image 3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806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 338" descr="Image 3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1042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 339" descr="Image 3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68637" y="9830165"/>
            <a:ext cx="393209" cy="3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 340" descr="Image 3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84381" y="9745916"/>
            <a:ext cx="561727" cy="5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 341" descr="Image 3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4064" y="9830165"/>
            <a:ext cx="393209" cy="3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 342" descr="Image 3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9806" y="9745916"/>
            <a:ext cx="561727" cy="5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 343" descr="Image 3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68637" y="11595366"/>
            <a:ext cx="393209" cy="3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 344" descr="Image 3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84381" y="11511118"/>
            <a:ext cx="561727" cy="5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 345" descr="Image 3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4842" y="9906344"/>
            <a:ext cx="240807" cy="240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 346" descr="Image 3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10266" y="9906344"/>
            <a:ext cx="240807" cy="240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 347" descr="Image 3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4842" y="11671544"/>
            <a:ext cx="240807" cy="240709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23"/>
          <p:cNvSpPr/>
          <p:nvPr/>
        </p:nvSpPr>
        <p:spPr>
          <a:xfrm>
            <a:off x="16537466" y="6819900"/>
            <a:ext cx="6846157" cy="5854700"/>
          </a:xfrm>
          <a:prstGeom prst="roundRect">
            <a:avLst>
              <a:gd name="adj" fmla="val 8746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9" name="Shape 24"/>
          <p:cNvSpPr/>
          <p:nvPr/>
        </p:nvSpPr>
        <p:spPr>
          <a:xfrm>
            <a:off x="19344518" y="6197600"/>
            <a:ext cx="1244757" cy="1244600"/>
          </a:xfrm>
          <a:prstGeom prst="ellipse">
            <a:avLst/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0" name="Text 25"/>
          <p:cNvSpPr txBox="1"/>
          <p:nvPr/>
        </p:nvSpPr>
        <p:spPr>
          <a:xfrm>
            <a:off x="18328391" y="7899400"/>
            <a:ext cx="358184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 b="1" spc="155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УЧАСТНИКИ:</a:t>
            </a:r>
          </a:p>
        </p:txBody>
      </p:sp>
      <p:sp>
        <p:nvSpPr>
          <p:cNvPr id="542" name="Text 27"/>
          <p:cNvSpPr txBox="1"/>
          <p:nvPr/>
        </p:nvSpPr>
        <p:spPr>
          <a:xfrm>
            <a:off x="16930433" y="9241453"/>
            <a:ext cx="64524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120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lang="ru-RU" sz="3400" spc="136" dirty="0"/>
              <a:t>Студенты ВУЗов</a:t>
            </a:r>
            <a:endParaRPr sz="3400" spc="136" dirty="0"/>
          </a:p>
        </p:txBody>
      </p:sp>
      <p:pic>
        <p:nvPicPr>
          <p:cNvPr id="543" name="Image 348" descr="Image 3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9451" y="10472738"/>
            <a:ext cx="2792733" cy="186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 349" descr="Image 3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6915" y="3134509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 350" descr="Image 3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3701" y="2647950"/>
            <a:ext cx="1244757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 351" descr="Image 3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040286" y="4652159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 352" descr="Image 3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87072" y="4165600"/>
            <a:ext cx="1244757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 353" descr="Image 3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97732" y="6684158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 354" descr="Image 3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44518" y="6197600"/>
            <a:ext cx="1244757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Text 28"/>
          <p:cNvSpPr txBox="1"/>
          <p:nvPr/>
        </p:nvSpPr>
        <p:spPr>
          <a:xfrm>
            <a:off x="16930434" y="10163110"/>
            <a:ext cx="64524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120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lang="ru-RU" sz="3400" spc="136" dirty="0"/>
              <a:t>Сотрудники ВУЗов</a:t>
            </a:r>
            <a:endParaRPr sz="3400" spc="136" dirty="0"/>
          </a:p>
        </p:txBody>
      </p:sp>
      <p:sp>
        <p:nvSpPr>
          <p:cNvPr id="551" name="Text 27"/>
          <p:cNvSpPr txBox="1"/>
          <p:nvPr/>
        </p:nvSpPr>
        <p:spPr>
          <a:xfrm>
            <a:off x="17568024" y="11297298"/>
            <a:ext cx="645240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120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ru-RU" sz="2500" dirty="0"/>
              <a:t>*в возрасте от 18 до 35 лет</a:t>
            </a:r>
            <a:endParaRPr sz="2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FF0C40-70A6-4AFC-EBF0-25F2752E2B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73F36-E956-8C63-9291-96E76EBF4D94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4" name="Text 10">
            <a:extLst>
              <a:ext uri="{FF2B5EF4-FFF2-40B4-BE49-F238E27FC236}">
                <a16:creationId xmlns:a16="http://schemas.microsoft.com/office/drawing/2014/main" id="{2A631B1E-9AD3-5ABB-1288-21B869BDF6FC}"/>
              </a:ext>
            </a:extLst>
          </p:cNvPr>
          <p:cNvSpPr txBox="1"/>
          <p:nvPr/>
        </p:nvSpPr>
        <p:spPr>
          <a:xfrm>
            <a:off x="3285987" y="11244489"/>
            <a:ext cx="489858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lang="ru-RU" b="1" dirty="0"/>
              <a:t>Декабрь 2026</a:t>
            </a:r>
            <a:endParaRPr b="1" dirty="0"/>
          </a:p>
        </p:txBody>
      </p:sp>
      <p:sp>
        <p:nvSpPr>
          <p:cNvPr id="6" name="Text 16">
            <a:extLst>
              <a:ext uri="{FF2B5EF4-FFF2-40B4-BE49-F238E27FC236}">
                <a16:creationId xmlns:a16="http://schemas.microsoft.com/office/drawing/2014/main" id="{2CE0265B-BF63-DCBF-C21A-836DF5FBAFC1}"/>
              </a:ext>
            </a:extLst>
          </p:cNvPr>
          <p:cNvSpPr txBox="1"/>
          <p:nvPr/>
        </p:nvSpPr>
        <p:spPr>
          <a:xfrm>
            <a:off x="2127941" y="11802971"/>
            <a:ext cx="4843541" cy="668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ru-RU" spc="136" dirty="0">
                <a:solidFill>
                  <a:srgbClr val="FFFFFF"/>
                </a:solidFill>
              </a:rPr>
              <a:t>Публикация итогов Конкурса </a:t>
            </a:r>
            <a:br>
              <a:rPr lang="ru-RU" spc="136" dirty="0">
                <a:solidFill>
                  <a:srgbClr val="FFFFFF"/>
                </a:solidFill>
              </a:rPr>
            </a:br>
            <a:r>
              <a:rPr lang="ru-RU" spc="136" dirty="0">
                <a:solidFill>
                  <a:srgbClr val="FFFFFF"/>
                </a:solidFill>
              </a:rPr>
              <a:t>на сайте </a:t>
            </a:r>
            <a:r>
              <a:rPr lang="en-US" spc="136" dirty="0">
                <a:solidFill>
                  <a:srgbClr val="FFFFFF"/>
                </a:solidFill>
              </a:rPr>
              <a:t>www.YADONOR.ru</a:t>
            </a:r>
            <a:endParaRPr spc="136" dirty="0">
              <a:solidFill>
                <a:srgbClr val="FFFFFF"/>
              </a:solidFill>
            </a:endParaRPr>
          </a:p>
        </p:txBody>
      </p:sp>
      <p:sp>
        <p:nvSpPr>
          <p:cNvPr id="7" name="Text 17">
            <a:extLst>
              <a:ext uri="{FF2B5EF4-FFF2-40B4-BE49-F238E27FC236}">
                <a16:creationId xmlns:a16="http://schemas.microsoft.com/office/drawing/2014/main" id="{22AC4449-8476-D27A-3D03-584C6B348E45}"/>
              </a:ext>
            </a:extLst>
          </p:cNvPr>
          <p:cNvSpPr txBox="1"/>
          <p:nvPr/>
        </p:nvSpPr>
        <p:spPr>
          <a:xfrm>
            <a:off x="2330741" y="12042783"/>
            <a:ext cx="4843541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1759" cy="3072265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Text 0"/>
          <p:cNvSpPr txBox="1"/>
          <p:nvPr/>
        </p:nvSpPr>
        <p:spPr>
          <a:xfrm>
            <a:off x="1295561" y="1219199"/>
            <a:ext cx="1295081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ЭТАПЫ ПРОЕКТА</a:t>
            </a:r>
          </a:p>
        </p:txBody>
      </p:sp>
      <p:sp>
        <p:nvSpPr>
          <p:cNvPr id="605" name="Text 1"/>
          <p:cNvSpPr txBox="1"/>
          <p:nvPr/>
        </p:nvSpPr>
        <p:spPr>
          <a:xfrm>
            <a:off x="1193949" y="3648497"/>
            <a:ext cx="131637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01</a:t>
            </a:r>
          </a:p>
        </p:txBody>
      </p:sp>
      <p:sp>
        <p:nvSpPr>
          <p:cNvPr id="606" name="Text 2"/>
          <p:cNvSpPr txBox="1"/>
          <p:nvPr/>
        </p:nvSpPr>
        <p:spPr>
          <a:xfrm>
            <a:off x="5626803" y="3648497"/>
            <a:ext cx="1443387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02</a:t>
            </a:r>
          </a:p>
        </p:txBody>
      </p:sp>
      <p:sp>
        <p:nvSpPr>
          <p:cNvPr id="607" name="Text 3"/>
          <p:cNvSpPr txBox="1"/>
          <p:nvPr/>
        </p:nvSpPr>
        <p:spPr>
          <a:xfrm>
            <a:off x="8929216" y="3648497"/>
            <a:ext cx="1456088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03</a:t>
            </a:r>
          </a:p>
        </p:txBody>
      </p:sp>
      <p:sp>
        <p:nvSpPr>
          <p:cNvPr id="608" name="Text 4"/>
          <p:cNvSpPr txBox="1"/>
          <p:nvPr/>
        </p:nvSpPr>
        <p:spPr>
          <a:xfrm>
            <a:off x="13082635" y="3648497"/>
            <a:ext cx="1519596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04</a:t>
            </a:r>
          </a:p>
        </p:txBody>
      </p:sp>
      <p:sp>
        <p:nvSpPr>
          <p:cNvPr id="609" name="Text 5"/>
          <p:cNvSpPr txBox="1"/>
          <p:nvPr/>
        </p:nvSpPr>
        <p:spPr>
          <a:xfrm>
            <a:off x="1193949" y="4861545"/>
            <a:ext cx="279185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24</a:t>
            </a:r>
            <a:r>
              <a:rPr dirty="0"/>
              <a:t> </a:t>
            </a:r>
            <a:r>
              <a:rPr dirty="0" err="1"/>
              <a:t>марта</a:t>
            </a:r>
            <a:r>
              <a:rPr dirty="0"/>
              <a:t> 2026г.</a:t>
            </a:r>
          </a:p>
        </p:txBody>
      </p:sp>
      <p:sp>
        <p:nvSpPr>
          <p:cNvPr id="610" name="Text 6"/>
          <p:cNvSpPr txBox="1"/>
          <p:nvPr/>
        </p:nvSpPr>
        <p:spPr>
          <a:xfrm>
            <a:off x="5626803" y="4785345"/>
            <a:ext cx="433912" cy="49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-</a:t>
            </a:r>
          </a:p>
        </p:txBody>
      </p:sp>
      <p:sp>
        <p:nvSpPr>
          <p:cNvPr id="611" name="Text 7"/>
          <p:cNvSpPr txBox="1"/>
          <p:nvPr/>
        </p:nvSpPr>
        <p:spPr>
          <a:xfrm>
            <a:off x="8929216" y="4785345"/>
            <a:ext cx="433912" cy="49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-</a:t>
            </a:r>
          </a:p>
        </p:txBody>
      </p:sp>
      <p:sp>
        <p:nvSpPr>
          <p:cNvPr id="612" name="Text 8"/>
          <p:cNvSpPr txBox="1"/>
          <p:nvPr/>
        </p:nvSpPr>
        <p:spPr>
          <a:xfrm>
            <a:off x="13082635" y="4861545"/>
            <a:ext cx="2207579" cy="36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20.04.2026г.</a:t>
            </a:r>
          </a:p>
        </p:txBody>
      </p:sp>
      <p:sp>
        <p:nvSpPr>
          <p:cNvPr id="613" name="Text 9"/>
          <p:cNvSpPr txBox="1"/>
          <p:nvPr/>
        </p:nvSpPr>
        <p:spPr>
          <a:xfrm>
            <a:off x="1193949" y="5640697"/>
            <a:ext cx="2387352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Старт</a:t>
            </a:r>
            <a:r>
              <a:rPr dirty="0"/>
              <a:t> </a:t>
            </a:r>
            <a:r>
              <a:rPr lang="ru-RU" dirty="0"/>
              <a:t>Конкурса</a:t>
            </a:r>
            <a:endParaRPr dirty="0"/>
          </a:p>
        </p:txBody>
      </p:sp>
      <p:sp>
        <p:nvSpPr>
          <p:cNvPr id="614" name="Text 10"/>
          <p:cNvSpPr txBox="1"/>
          <p:nvPr/>
        </p:nvSpPr>
        <p:spPr>
          <a:xfrm>
            <a:off x="5626803" y="5640697"/>
            <a:ext cx="254831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Регистрация</a:t>
            </a:r>
            <a:r>
              <a:rPr dirty="0"/>
              <a:t> </a:t>
            </a:r>
            <a:r>
              <a:rPr lang="ru-RU" dirty="0"/>
              <a:t>Координаторов </a:t>
            </a:r>
            <a:endParaRPr dirty="0"/>
          </a:p>
        </p:txBody>
      </p:sp>
      <p:sp>
        <p:nvSpPr>
          <p:cNvPr id="615" name="Text 11"/>
          <p:cNvSpPr txBox="1"/>
          <p:nvPr/>
        </p:nvSpPr>
        <p:spPr>
          <a:xfrm>
            <a:off x="8929216" y="5640697"/>
            <a:ext cx="339293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</a:t>
            </a:r>
            <a:r>
              <a:rPr lang="ru-RU" dirty="0"/>
              <a:t>К</a:t>
            </a:r>
            <a:r>
              <a:rPr dirty="0" err="1"/>
              <a:t>онкурса</a:t>
            </a:r>
            <a:endParaRPr dirty="0"/>
          </a:p>
        </p:txBody>
      </p:sp>
      <p:sp>
        <p:nvSpPr>
          <p:cNvPr id="616" name="Text 12"/>
          <p:cNvSpPr txBox="1"/>
          <p:nvPr/>
        </p:nvSpPr>
        <p:spPr>
          <a:xfrm>
            <a:off x="13082635" y="5636183"/>
            <a:ext cx="4797716" cy="100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 err="1"/>
              <a:t>Торжественные</a:t>
            </a:r>
            <a:r>
              <a:rPr dirty="0"/>
              <a:t> </a:t>
            </a:r>
            <a:r>
              <a:rPr dirty="0" err="1"/>
              <a:t>мероприятия</a:t>
            </a:r>
            <a:endParaRPr dirty="0"/>
          </a:p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/>
              <a:t>Конкурса (</a:t>
            </a:r>
            <a:r>
              <a:rPr dirty="0" err="1"/>
              <a:t>Национальный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донора</a:t>
            </a:r>
            <a:r>
              <a:rPr dirty="0"/>
              <a:t>)</a:t>
            </a:r>
          </a:p>
        </p:txBody>
      </p:sp>
      <p:sp>
        <p:nvSpPr>
          <p:cNvPr id="617" name="Text 13"/>
          <p:cNvSpPr txBox="1"/>
          <p:nvPr/>
        </p:nvSpPr>
        <p:spPr>
          <a:xfrm>
            <a:off x="18633228" y="3648497"/>
            <a:ext cx="1468790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05</a:t>
            </a:r>
          </a:p>
        </p:txBody>
      </p:sp>
      <p:sp>
        <p:nvSpPr>
          <p:cNvPr id="618" name="Text 14"/>
          <p:cNvSpPr txBox="1"/>
          <p:nvPr/>
        </p:nvSpPr>
        <p:spPr>
          <a:xfrm>
            <a:off x="18633228" y="4861383"/>
            <a:ext cx="402937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24</a:t>
            </a:r>
            <a:r>
              <a:rPr dirty="0"/>
              <a:t>.03.2026</a:t>
            </a:r>
            <a:r>
              <a:rPr lang="ru-RU" dirty="0"/>
              <a:t> </a:t>
            </a:r>
            <a:r>
              <a:rPr dirty="0"/>
              <a:t>-15.11.2026</a:t>
            </a:r>
          </a:p>
        </p:txBody>
      </p:sp>
      <p:sp>
        <p:nvSpPr>
          <p:cNvPr id="619" name="Text 15"/>
          <p:cNvSpPr txBox="1"/>
          <p:nvPr/>
        </p:nvSpPr>
        <p:spPr>
          <a:xfrm>
            <a:off x="18633228" y="5575734"/>
            <a:ext cx="5038875" cy="64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t>Информационная</a:t>
            </a:r>
          </a:p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t>и организационная поддержка:</a:t>
            </a:r>
          </a:p>
        </p:txBody>
      </p:sp>
      <p:sp>
        <p:nvSpPr>
          <p:cNvPr id="620" name="Text 16"/>
          <p:cNvSpPr txBox="1"/>
          <p:nvPr/>
        </p:nvSpPr>
        <p:spPr>
          <a:xfrm>
            <a:off x="18366528" y="6426200"/>
            <a:ext cx="58580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 err="1"/>
              <a:t>проведение</a:t>
            </a:r>
            <a:r>
              <a:rPr dirty="0"/>
              <a:t> </a:t>
            </a:r>
            <a:r>
              <a:rPr dirty="0" err="1"/>
              <a:t>тематических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dirty="0"/>
              <a:t> </a:t>
            </a:r>
            <a:br>
              <a:rPr lang="ru-RU" dirty="0"/>
            </a:br>
            <a:r>
              <a:rPr dirty="0"/>
              <a:t>и </a:t>
            </a:r>
            <a:r>
              <a:rPr dirty="0" err="1"/>
              <a:t>флешмобов</a:t>
            </a:r>
            <a:r>
              <a:rPr dirty="0"/>
              <a:t>, </a:t>
            </a:r>
            <a:r>
              <a:rPr dirty="0" err="1"/>
              <a:t>публикации</a:t>
            </a:r>
            <a:r>
              <a:rPr dirty="0"/>
              <a:t> и </a:t>
            </a:r>
            <a:r>
              <a:rPr dirty="0" err="1"/>
              <a:t>информирование</a:t>
            </a:r>
            <a:endParaRPr dirty="0"/>
          </a:p>
        </p:txBody>
      </p:sp>
      <p:sp>
        <p:nvSpPr>
          <p:cNvPr id="622" name="Text 18"/>
          <p:cNvSpPr txBox="1"/>
          <p:nvPr/>
        </p:nvSpPr>
        <p:spPr>
          <a:xfrm>
            <a:off x="18366528" y="8202431"/>
            <a:ext cx="50140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в</a:t>
            </a:r>
            <a:r>
              <a:rPr dirty="0" err="1"/>
              <a:t>идеоролики</a:t>
            </a:r>
            <a:r>
              <a:rPr dirty="0"/>
              <a:t> и </a:t>
            </a:r>
            <a:r>
              <a:rPr dirty="0" err="1"/>
              <a:t>медиасообщения</a:t>
            </a:r>
            <a:endParaRPr dirty="0"/>
          </a:p>
        </p:txBody>
      </p:sp>
      <p:sp>
        <p:nvSpPr>
          <p:cNvPr id="623" name="Text 19"/>
          <p:cNvSpPr txBox="1"/>
          <p:nvPr/>
        </p:nvSpPr>
        <p:spPr>
          <a:xfrm>
            <a:off x="18394328" y="7206721"/>
            <a:ext cx="501401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организация у</a:t>
            </a:r>
            <a:r>
              <a:rPr dirty="0" err="1"/>
              <a:t>никальны</a:t>
            </a:r>
            <a:r>
              <a:rPr lang="ru-RU" dirty="0"/>
              <a:t>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lang="ru-RU" dirty="0"/>
              <a:t>, создание арт-объектов и других активностей</a:t>
            </a:r>
            <a:endParaRPr dirty="0"/>
          </a:p>
        </p:txBody>
      </p:sp>
      <p:sp>
        <p:nvSpPr>
          <p:cNvPr id="624" name="Text 20"/>
          <p:cNvSpPr txBox="1"/>
          <p:nvPr/>
        </p:nvSpPr>
        <p:spPr>
          <a:xfrm>
            <a:off x="18366528" y="8578663"/>
            <a:ext cx="530638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л</a:t>
            </a:r>
            <a:r>
              <a:rPr dirty="0" err="1"/>
              <a:t>екции</a:t>
            </a:r>
            <a:r>
              <a:rPr dirty="0"/>
              <a:t>, </a:t>
            </a:r>
            <a:r>
              <a:rPr dirty="0" err="1"/>
              <a:t>экскурсии</a:t>
            </a:r>
            <a:r>
              <a:rPr dirty="0"/>
              <a:t> и </a:t>
            </a:r>
            <a:r>
              <a:rPr dirty="0" err="1"/>
              <a:t>мастер-классы</a:t>
            </a:r>
            <a:endParaRPr dirty="0"/>
          </a:p>
        </p:txBody>
      </p:sp>
      <p:sp>
        <p:nvSpPr>
          <p:cNvPr id="625" name="Text 21"/>
          <p:cNvSpPr txBox="1"/>
          <p:nvPr/>
        </p:nvSpPr>
        <p:spPr>
          <a:xfrm>
            <a:off x="1232053" y="9423399"/>
            <a:ext cx="1494193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06</a:t>
            </a:r>
          </a:p>
        </p:txBody>
      </p:sp>
      <p:sp>
        <p:nvSpPr>
          <p:cNvPr id="626" name="Text 22"/>
          <p:cNvSpPr txBox="1"/>
          <p:nvPr/>
        </p:nvSpPr>
        <p:spPr>
          <a:xfrm>
            <a:off x="1232053" y="10636281"/>
            <a:ext cx="1915460" cy="36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14.06.2026</a:t>
            </a:r>
          </a:p>
        </p:txBody>
      </p:sp>
      <p:sp>
        <p:nvSpPr>
          <p:cNvPr id="627" name="Text 23"/>
          <p:cNvSpPr txBox="1"/>
          <p:nvPr/>
        </p:nvSpPr>
        <p:spPr>
          <a:xfrm>
            <a:off x="1232053" y="11350636"/>
            <a:ext cx="4051262" cy="293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Всемирный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доноров</a:t>
            </a:r>
            <a:endParaRPr dirty="0"/>
          </a:p>
        </p:txBody>
      </p:sp>
      <p:sp>
        <p:nvSpPr>
          <p:cNvPr id="628" name="Text 24"/>
          <p:cNvSpPr txBox="1"/>
          <p:nvPr/>
        </p:nvSpPr>
        <p:spPr>
          <a:xfrm>
            <a:off x="5664908" y="9423399"/>
            <a:ext cx="1405282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07</a:t>
            </a:r>
          </a:p>
        </p:txBody>
      </p:sp>
      <p:sp>
        <p:nvSpPr>
          <p:cNvPr id="629" name="Text 25"/>
          <p:cNvSpPr txBox="1"/>
          <p:nvPr/>
        </p:nvSpPr>
        <p:spPr>
          <a:xfrm>
            <a:off x="5664908" y="10636281"/>
            <a:ext cx="1940862" cy="36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20.09.2026</a:t>
            </a:r>
          </a:p>
        </p:txBody>
      </p:sp>
      <p:sp>
        <p:nvSpPr>
          <p:cNvPr id="630" name="Text 26"/>
          <p:cNvSpPr txBox="1"/>
          <p:nvPr/>
        </p:nvSpPr>
        <p:spPr>
          <a:xfrm>
            <a:off x="5664908" y="11353799"/>
            <a:ext cx="3022432" cy="100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Всемирный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доноров</a:t>
            </a:r>
            <a:r>
              <a:rPr dirty="0"/>
              <a:t> </a:t>
            </a:r>
            <a:r>
              <a:rPr dirty="0" err="1"/>
              <a:t>костного</a:t>
            </a:r>
            <a:r>
              <a:rPr dirty="0"/>
              <a:t> </a:t>
            </a:r>
            <a:r>
              <a:rPr dirty="0" err="1"/>
              <a:t>мозга</a:t>
            </a:r>
            <a:endParaRPr dirty="0"/>
          </a:p>
        </p:txBody>
      </p:sp>
      <p:sp>
        <p:nvSpPr>
          <p:cNvPr id="631" name="Text 27"/>
          <p:cNvSpPr txBox="1"/>
          <p:nvPr/>
        </p:nvSpPr>
        <p:spPr>
          <a:xfrm>
            <a:off x="8954619" y="9423399"/>
            <a:ext cx="1506895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ru-RU" dirty="0"/>
              <a:t>15</a:t>
            </a:r>
            <a:endParaRPr dirty="0"/>
          </a:p>
        </p:txBody>
      </p:sp>
      <p:sp>
        <p:nvSpPr>
          <p:cNvPr id="632" name="Text 28"/>
          <p:cNvSpPr txBox="1"/>
          <p:nvPr/>
        </p:nvSpPr>
        <p:spPr>
          <a:xfrm>
            <a:off x="8954619" y="10636281"/>
            <a:ext cx="186465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Октябрь</a:t>
            </a:r>
            <a:endParaRPr dirty="0"/>
          </a:p>
        </p:txBody>
      </p:sp>
      <p:sp>
        <p:nvSpPr>
          <p:cNvPr id="633" name="Text 29"/>
          <p:cNvSpPr txBox="1"/>
          <p:nvPr/>
        </p:nvSpPr>
        <p:spPr>
          <a:xfrm>
            <a:off x="8954619" y="11352969"/>
            <a:ext cx="34724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ru-RU" dirty="0"/>
              <a:t>Прием з</a:t>
            </a:r>
            <a:r>
              <a:rPr dirty="0" err="1"/>
              <a:t>аяв</a:t>
            </a:r>
            <a:r>
              <a:rPr lang="ru-RU" dirty="0" err="1"/>
              <a:t>ок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номинации</a:t>
            </a:r>
            <a:r>
              <a:rPr lang="ru-RU" dirty="0"/>
              <a:t> Конкурса</a:t>
            </a:r>
            <a:endParaRPr dirty="0"/>
          </a:p>
        </p:txBody>
      </p:sp>
      <p:sp>
        <p:nvSpPr>
          <p:cNvPr id="634" name="Text 30"/>
          <p:cNvSpPr txBox="1"/>
          <p:nvPr/>
        </p:nvSpPr>
        <p:spPr>
          <a:xfrm>
            <a:off x="13082635" y="9423399"/>
            <a:ext cx="1494193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09</a:t>
            </a:r>
          </a:p>
        </p:txBody>
      </p:sp>
      <p:sp>
        <p:nvSpPr>
          <p:cNvPr id="635" name="Text 31"/>
          <p:cNvSpPr txBox="1"/>
          <p:nvPr/>
        </p:nvSpPr>
        <p:spPr>
          <a:xfrm>
            <a:off x="18785648" y="9423399"/>
            <a:ext cx="1341774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10</a:t>
            </a:r>
          </a:p>
        </p:txBody>
      </p:sp>
      <p:sp>
        <p:nvSpPr>
          <p:cNvPr id="636" name="Text 32"/>
          <p:cNvSpPr txBox="1"/>
          <p:nvPr/>
        </p:nvSpPr>
        <p:spPr>
          <a:xfrm>
            <a:off x="13082635" y="10636281"/>
            <a:ext cx="374448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Ноябрь</a:t>
            </a:r>
            <a:endParaRPr dirty="0"/>
          </a:p>
        </p:txBody>
      </p:sp>
      <p:sp>
        <p:nvSpPr>
          <p:cNvPr id="637" name="Text 33"/>
          <p:cNvSpPr txBox="1"/>
          <p:nvPr/>
        </p:nvSpPr>
        <p:spPr>
          <a:xfrm>
            <a:off x="18785648" y="10636281"/>
            <a:ext cx="222428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декабрь</a:t>
            </a:r>
            <a:endParaRPr dirty="0"/>
          </a:p>
        </p:txBody>
      </p:sp>
      <p:sp>
        <p:nvSpPr>
          <p:cNvPr id="638" name="Text 34"/>
          <p:cNvSpPr txBox="1"/>
          <p:nvPr/>
        </p:nvSpPr>
        <p:spPr>
          <a:xfrm>
            <a:off x="13082635" y="11352969"/>
            <a:ext cx="405369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Подведение</a:t>
            </a:r>
            <a:r>
              <a:rPr dirty="0"/>
              <a:t> </a:t>
            </a:r>
            <a:r>
              <a:rPr dirty="0" err="1"/>
              <a:t>итогов</a:t>
            </a:r>
            <a:r>
              <a:rPr lang="ru-RU" dirty="0"/>
              <a:t> Конкурса</a:t>
            </a:r>
            <a:r>
              <a:rPr dirty="0"/>
              <a:t> и </a:t>
            </a:r>
            <a:r>
              <a:rPr dirty="0" err="1"/>
              <a:t>награждение</a:t>
            </a:r>
            <a:endParaRPr dirty="0"/>
          </a:p>
        </p:txBody>
      </p:sp>
      <p:sp>
        <p:nvSpPr>
          <p:cNvPr id="639" name="Text 35"/>
          <p:cNvSpPr txBox="1"/>
          <p:nvPr/>
        </p:nvSpPr>
        <p:spPr>
          <a:xfrm>
            <a:off x="18785648" y="11352969"/>
            <a:ext cx="405369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Публикация</a:t>
            </a:r>
            <a:r>
              <a:rPr dirty="0"/>
              <a:t> </a:t>
            </a:r>
            <a:r>
              <a:rPr dirty="0" err="1"/>
              <a:t>Итогов</a:t>
            </a:r>
            <a:r>
              <a:rPr dirty="0"/>
              <a:t> </a:t>
            </a:r>
            <a:r>
              <a:rPr lang="ru-RU" dirty="0"/>
              <a:t>К</a:t>
            </a:r>
            <a:r>
              <a:rPr dirty="0" err="1"/>
              <a:t>онкурса</a:t>
            </a:r>
            <a:endParaRPr dirty="0"/>
          </a:p>
        </p:txBody>
      </p:sp>
      <p:pic>
        <p:nvPicPr>
          <p:cNvPr id="640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129" y="34925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54" y="9271000"/>
            <a:ext cx="1816327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469" y="34925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age 15" descr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51" y="95250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age 16" descr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679" y="6642100"/>
            <a:ext cx="1816327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age 17" descr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210" y="12293600"/>
            <a:ext cx="1816327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age 18" descr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854" y="66421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age 19" descr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854" y="11950700"/>
            <a:ext cx="1816328" cy="10244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AB53F-1DEE-E776-D5C3-9B8D42038285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3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91275C-4E33-2001-4DDB-C8DF7AC0A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Text 0"/>
          <p:cNvSpPr txBox="1"/>
          <p:nvPr/>
        </p:nvSpPr>
        <p:spPr>
          <a:xfrm>
            <a:off x="429126" y="721610"/>
            <a:ext cx="16888491" cy="130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КАК ПРИНЯТЬ УЧАСТИЕ?</a:t>
            </a:r>
            <a:endParaRPr lang="ru-RU" dirty="0"/>
          </a:p>
        </p:txBody>
      </p:sp>
      <p:sp>
        <p:nvSpPr>
          <p:cNvPr id="2731" name="Shape 1"/>
          <p:cNvSpPr/>
          <p:nvPr/>
        </p:nvSpPr>
        <p:spPr>
          <a:xfrm>
            <a:off x="2048933" y="3632200"/>
            <a:ext cx="9077659" cy="9321800"/>
          </a:xfrm>
          <a:prstGeom prst="roundRect">
            <a:avLst>
              <a:gd name="adj" fmla="val 5895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2" name="Shape 2"/>
          <p:cNvSpPr/>
          <p:nvPr/>
        </p:nvSpPr>
        <p:spPr>
          <a:xfrm>
            <a:off x="13257409" y="3632201"/>
            <a:ext cx="9077657" cy="9321800"/>
          </a:xfrm>
          <a:prstGeom prst="roundRect">
            <a:avLst>
              <a:gd name="adj" fmla="val 5852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3" name="Shape 3"/>
          <p:cNvSpPr/>
          <p:nvPr/>
        </p:nvSpPr>
        <p:spPr>
          <a:xfrm>
            <a:off x="6091984" y="2874155"/>
            <a:ext cx="1244757" cy="1244600"/>
          </a:xfrm>
          <a:prstGeom prst="ellipse">
            <a:avLst/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4" name="Shape 4"/>
          <p:cNvSpPr/>
          <p:nvPr/>
        </p:nvSpPr>
        <p:spPr>
          <a:xfrm>
            <a:off x="17233533" y="3049531"/>
            <a:ext cx="1244757" cy="1244600"/>
          </a:xfrm>
          <a:prstGeom prst="ellipse">
            <a:avLst/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35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85" y="3418482"/>
            <a:ext cx="738341" cy="427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6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77" y="2874155"/>
            <a:ext cx="1244757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7" name="Image 14" descr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461" y="3568909"/>
            <a:ext cx="738341" cy="427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8" name="Image 15" descr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533" y="3049531"/>
            <a:ext cx="1244757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9" name="Shape 5"/>
          <p:cNvSpPr/>
          <p:nvPr/>
        </p:nvSpPr>
        <p:spPr>
          <a:xfrm>
            <a:off x="17140792" y="368300"/>
            <a:ext cx="2603826" cy="2603500"/>
          </a:xfrm>
          <a:prstGeom prst="roundRect">
            <a:avLst>
              <a:gd name="adj" fmla="val 8780"/>
            </a:avLst>
          </a:prstGeom>
          <a:solidFill>
            <a:srgbClr val="FFFFFF"/>
          </a:solidFill>
          <a:ln w="12700">
            <a:solidFill>
              <a:srgbClr val="1D1D1B">
                <a:alpha val="76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40" name="Image 16" descr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763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1" name="Image 17" descr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2" name="Image 18" descr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3" name="Image 19" descr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6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4" name="Image 20" descr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5" name="Image 21" descr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6" name="Image 22" descr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74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7" name="Image 23" descr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295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8" name="Image 24" descr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422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9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0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1" name="Image 27" descr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1183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2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3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4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42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5" name="Image 31" descr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7105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6" name="Image 32" descr="Imag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9481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034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1" name="Image 37" descr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7632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3" name="Image 39" descr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006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4" name="Image 40" descr="Imag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3557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5" name="Image 41" descr="Imag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42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6" name="Image 42" descr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037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7" name="Image 43" descr="Imag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34225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8" name="Image 44" descr="Imag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76592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9" name="Image 45" descr="Imag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0" name="Image 46" descr="Imag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64745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1" name="Image 47" descr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2" name="Image 48" descr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710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3" name="Image 49" descr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9481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4" name="Image 50" descr="Imag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91851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5" name="Image 51" descr="Imag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036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6" name="Image 52" descr="Imag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0540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7" name="Image 53" descr="Imag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7658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8" name="Image 54" descr="Imag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37632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9" name="Image 55" descr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0" name="Image 56" descr="Imag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1" name="Image 57" descr="Imag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1183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2" name="Image 58" descr="Imag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3557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3" name="Image 59" descr="Imag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4" name="Image 60" descr="Imag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09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5" name="Image 61" descr="Imag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301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6" name="Image 62" descr="Imag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63034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7" name="Image 63" descr="Imag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8" name="Image 64" descr="Image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51181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9" name="Image 65" descr="Imag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742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0" name="Image 66" descr="Imag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5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1" name="Image 67" descr="Imag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2" name="Image 68" descr="Imag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8303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3" name="Image 69" descr="Imag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0663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4" name="Image 70" descr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228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5" name="Image 71" descr="Imag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05407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6" name="Image 72" descr="Imag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7632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7" name="Image 73" descr="Imag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80003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8" name="Image 74" descr="Imag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2376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9" name="Image 75" descr="Image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64742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0" name="Image 76" descr="Imag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1" name="Image 77" descr="Imag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9481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2" name="Image 78" descr="Imag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1851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3" name="Image 79" descr="Imag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4" name="Image 80" descr="Imag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88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5" name="Image 81" descr="Imag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8821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6" name="Image 82" descr="Imag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6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7" name="Image 83" descr="Imag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8" name="Image 84" descr="Imag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592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9" name="Image 85" descr="Image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710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0" name="Image 86" descr="Imag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422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1" name="Image 87" descr="Imag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540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2" name="Image 88" descr="Imag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8152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3" name="Image 89" descr="Imag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706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4" name="Image 90" descr="Imag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96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5" name="Image 91" descr="Imag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6" name="Image 92" descr="Imag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9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7" name="Image 93" descr="Imag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5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8" name="Image 94" descr="Imag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9" name="Image 95" descr="Imag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1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0" name="Image 96" descr="Image 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0003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1" name="Image 97" descr="Imag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4742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2" name="Image 98" descr="Imag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303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3" name="Image 99" descr="Imag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9481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4" name="Image 100" descr="Image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1851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5" name="Image 101" descr="Imag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6" name="Image 102" descr="Imag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775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7" name="Image 103" descr="Image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1329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8" name="Image 104" descr="Imag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700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9" name="Image 105" descr="Image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0" name="Image 106" descr="Image 1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46073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1" name="Image 107" descr="Image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2" name="Image 108" descr="Imag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97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3" name="Image 109" descr="Image 1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24077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4" name="Image 110" descr="Imag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6445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5" name="Image 111" descr="Imag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6" name="Image 112" descr="Image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08820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7" name="Image 113" descr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3557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8" name="Image 114" descr="Imag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64739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9" name="Image 115" descr="Image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303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0" name="Image 116" descr="Imag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1" name="Image 117" descr="Image 1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20663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2" name="Image 118" descr="Image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3033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3" name="Image 119" descr="Image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4" name="Image 120" descr="Imag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5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5" name="Image 121" descr="Imag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6" name="Image 122" descr="Imag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7" name="Image 123" descr="Imag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8" name="Image 124" descr="Imag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8152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9" name="Image 125" descr="Image 1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81706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0" name="Image 126" descr="Imag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5256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1" name="Image 127" descr="Image 1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37632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2" name="Image 128" descr="Imag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3" name="Image 129" descr="Imag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92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4" name="Image 130" descr="Imag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710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5" name="Image 131" descr="Image 1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1851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6" name="Image 132" descr="Image 1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4228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7" name="Image 133" descr="Image 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8" name="Image 134" descr="Image 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9" name="Image 135" descr="Image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777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0" name="Image 136" descr="Image 1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1331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1" name="Image 137" descr="Image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2" name="Image 138" descr="Imag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3" name="Image 139" descr="Image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4" name="Image 140" descr="Image 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7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5" name="Image 141" descr="Imag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6" name="Image 142" descr="Imag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933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7" name="Image 143" descr="Image 1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6442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8" name="Image 144" descr="Image 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881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9" name="Image 145" descr="Imag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4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0" name="Image 146" descr="Image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592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1" name="Image 147" descr="Image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711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2" name="Image 148" descr="Image 1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948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3" name="Image 149" descr="Imag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8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4" name="Image 150" descr="Imag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4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5" name="Image 151" descr="Image 1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777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6" name="Image 152" descr="Imag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7" name="Image 153" descr="Image 1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0146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8" name="Image 154" descr="Image 1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3702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9" name="Image 155" descr="Image 1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0" name="Image 156" descr="Image 1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607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1" name="Image 157" descr="Image 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2" name="Image 158" descr="Image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33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3" name="Image 159" descr="Image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523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4" name="Image 160" descr="Image 1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81706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5" name="Image 161" descr="Image 1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9526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6" name="Image 162" descr="Image 1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644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7" name="Image 163" descr="Image 1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8" name="Image 164" descr="Image 1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0003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9" name="Image 165" descr="Image 1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237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0" name="Image 166" descr="Image 1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3557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1" name="Image 167" descr="Image 1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8303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2" name="Image 168" descr="Imag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3" name="Image 169" descr="Image 1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9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4" name="Image 170" descr="Image 1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895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5" name="Image 171" descr="Image 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4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6" name="Image 172" descr="Imag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7" name="Image 173" descr="Image 1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4077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8" name="Image 174" descr="Imag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9" name="Image 175" descr="Image 1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4742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0" name="Image 176" descr="Imag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295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1" name="Image 177" descr="Image 1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3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2" name="Image 178" descr="Image 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3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3" name="Image 179" descr="Image 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4" name="Image 180" descr="Image 1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8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5" name="Image 181" descr="Image 1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05402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6" name="Image 182" descr="Image 1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775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7" name="Image 183" descr="Image 1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4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8" name="Image 184" descr="Image 1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32514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9" name="Image 185" descr="Image 1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703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0" name="Image 186" descr="Image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1" name="Image 187" descr="Image 1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0523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2" name="Image 188" descr="Image 1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899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3" name="Image 189" descr="Image 1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4" name="Image 190" descr="Imag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6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5" name="Image 191" descr="Image 1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5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6" name="Image 192" descr="Image 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7" name="Image 193" descr="Image 1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8" name="Image 194" descr="Image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003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9" name="Image 195" descr="Image 1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237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0" name="Image 196" descr="Image 1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1" name="Image 197" descr="Image 1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92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2" name="Image 198" descr="Image 1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8301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3" name="Image 199" descr="Image 1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20663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4" name="Image 200" descr="Image 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5" name="Image 201" descr="Image 2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63034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6" name="Image 202" descr="Image 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88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7" name="Image 203" descr="Image 2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18961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8" name="Image 204" descr="Image 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9" name="Image 205" descr="Image 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0" name="Image 206" descr="Image 2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68152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1" name="Image 207" descr="Image 2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24077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2" name="Image 208" descr="Image 2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6445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3" name="Image 209" descr="Image 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4" name="Image 210" descr="Image 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5" name="Image 211" descr="Image 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6" name="Image 212" descr="Image 2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7109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7" name="Image 213" descr="Image 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8" name="Image 214" descr="Image 2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4225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9" name="Image 215" descr="Image 2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7775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0" name="Image 216" descr="Image 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1" name="Image 217" descr="Imag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511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2" name="Image 218" descr="Image 2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03700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3" name="Image 219" descr="Image 2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6073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4" name="Image 220" descr="Image 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9335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5" name="Image 221" descr="Image 2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1706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6" name="Image 222" descr="Image 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5256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7" name="Image 223" descr="Image 2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8" name="Image 224" descr="Image 2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9" name="Image 225" descr="Image 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1634455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0" name="Image 226" descr="Imag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6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1" name="Image 227" descr="Image 2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2" name="Image 228" descr="Image 2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35927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3" name="Image 229" descr="Image 2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9185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4" name="Image 230" descr="Imag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5" name="Image 231" descr="Image 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6" name="Image 232" descr="Imag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7" name="Image 233" descr="Image 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8" name="Image 234" descr="Image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9" name="Image 235" descr="Image 2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0" name="Image 236" descr="Imag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1" name="Image 237" descr="Image 2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3251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2" name="Image 238" descr="Image 2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899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3" name="Image 239" descr="Image 2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445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4" name="Image 240" descr="Image 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3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5" name="Image 241" descr="Image 2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6" name="Image 242" descr="Image 2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1705644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7" name="Image 243" descr="Image 2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6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8" name="Image 244" descr="Image 2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745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9" name="Image 245" descr="Image 2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0" name="Image 246" descr="Image 2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300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1" name="Image 247" descr="Image 2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2" name="Image 248" descr="Image 2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663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3" name="Image 249" descr="Image 2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4" name="Image 250" descr="Image 2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76588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5" name="Image 251" descr="Image 2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6" name="Image 252" descr="Image 2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61331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7" name="Image 253" descr="Image 2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3700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8" name="Image 254" descr="Image 2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6073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9" name="Image 255" descr="Image 2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8152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0" name="Image 256" descr="Image 2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1706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1" name="Image 257" descr="Image 2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24077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2" name="Image 258" descr="Image 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9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3" name="Image 259" descr="Image 2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5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4" name="Image 260" descr="Imag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5" name="Image 261" descr="Image 2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0882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6" name="Image 262" descr="Image 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1776821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7" name="Image 263" descr="Image 2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6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8" name="Image 264" descr="Image 2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9" name="Image 265" descr="Image 2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30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0" name="Image 266" descr="Image 2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1" name="Image 267" descr="Image 2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2" name="Image 268" descr="Image 2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185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3" name="Image 269" descr="Image 2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4225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4" name="Image 270" descr="Image 2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5405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5" name="Image 271" descr="Image 2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896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6" name="Image 272" descr="Image 2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90149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7" name="Image 273" descr="Imag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51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8" name="Image 274" descr="Image 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9" name="Image 275" descr="Image 2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0" name="Image 276" descr="Image 2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68152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1" name="Image 277" descr="Image 2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2" name="Image 278" descr="Image 2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2899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3" name="Image 279" descr="Image 2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1183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4" name="Image 280" descr="Image 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5" name="Image 281" descr="Image 2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3557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6" name="Image 282" descr="Image 2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5927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7" name="Image 283" descr="Image 2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7109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8" name="Image 284" descr="Image 2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91851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9" name="Image 285" descr="Image 2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05407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0" name="Image 286" descr="Image 2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61331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1" name="Image 287" descr="Image 2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2" name="Image 288" descr="Image 2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3" name="Image 289" descr="Image 2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4" name="Image 290" descr="Image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5" name="Image 291" descr="Image 2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0526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6" name="Image 292" descr="Image 2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7" name="Image 293" descr="Image 2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2894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8" name="Image 294" descr="Image 2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9526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9" name="Image 295" descr="Image 2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4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0" name="Image 296" descr="Image 2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763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1" name="Image 297" descr="Image 2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2" name="Image 298" descr="Image 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3" name="Image 299" descr="Image 2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74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4" name="Image 300" descr="Image 3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07113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5" name="Image 301" descr="Image 3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9486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6" name="Image 302" descr="Image 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663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7" name="Image 303" descr="Image 3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9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8" name="Image 304" descr="Image 3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0143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9" name="Image 305" descr="Image 3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4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0" name="Image 306" descr="Image 3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4607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1" name="Image 307" descr="Image 3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8152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2" name="Image 308" descr="Image 3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39338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3" name="Image 309" descr="Image 3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4074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4" name="Image 310" descr="Image 3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8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5" name="Image 311" descr="Image 3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6" name="Image 312" descr="Image 3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64739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7" name="Image 313" descr="Image 3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03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8" name="Image 314" descr="Image 3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0668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9" name="Image 315" descr="Image 3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3037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0" name="Image 316" descr="Image 3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5405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1" name="Image 317" descr="Image 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4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2" name="Image 318" descr="Image 3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4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3" name="Image 319" descr="Image 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7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4" name="Image 320" descr="Image 3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702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5" name="Image 321" descr="Image 3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6" name="Image 322" descr="Image 3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0523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7" name="Image 323" descr="Image 3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89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8" name="Image 324" descr="Image 3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9" name="Image 325" descr="Image 3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9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0" name="Image 326" descr="Image 3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1" name="Image 327" descr="Image 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2" name="Image 328" descr="Image 3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3" name="Image 329" descr="Image 3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4" name="Image 330" descr="Imag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2061504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5" name="Image 331" descr="Image 3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237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6" name="Image 332" descr="Image 3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9483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7" name="Image 333" descr="Image 3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185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8" name="Image 334" descr="Image 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9" name="Image 335" descr="Image 3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05407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0" name="Image 336" descr="Image 3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77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1" name="Image 337" descr="Image 3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90146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2" name="Image 338" descr="Image 3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3" name="Image 339" descr="Image 3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4" name="Image 340" descr="Image 3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7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5" name="Image 341" descr="Image 3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6" name="Image 342" descr="Image 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7" name="Image 343" descr="Image 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8" name="Image 344" descr="Image 3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3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9" name="Image 345" descr="Image 3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748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0" name="Image 346" descr="Image 3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35925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1" name="Image 347" descr="Image 3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03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2" name="Image 348" descr="Imag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661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3" name="Image 349" descr="Image 3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1851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Image 350" descr="Image 3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8961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5" name="Image 351" descr="Image 3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3700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6" name="Image 352" descr="Image 3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7" name="Image 353" descr="Image 3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8" name="Image 354" descr="Image 3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68152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9" name="Image 355" descr="Image 3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33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0" name="Image 356" descr="Image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52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1" name="Image 357" descr="Image 3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2" name="Image 358" descr="Image 3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97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3" name="Image 359" descr="Image 3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4" name="Image 360" descr="Image 3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95256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5" name="Image 361" descr="Image 3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6" name="Image 362" descr="Image 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7" name="Image 363" descr="Image 3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8" name="Image 364" descr="Image 3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2203872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9" name="Image 365" descr="Image 3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2376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0" name="Image 366" descr="Image 3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0710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1" name="Image 367" descr="Image 3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066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2" name="Image 368" descr="Image 3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590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3" name="Image 369" descr="Image 3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4" name="Image 370" descr="Imag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5" name="Image 371" descr="Image 3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6" name="Image 372" descr="Image 3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1331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7" name="Image 373" descr="Image 3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8" name="Image 374" descr="Image 3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607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9" name="Image 375" descr="Image 3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0" name="Image 376" descr="Image 3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1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1" name="Image 377" descr="Image 3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742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2" name="Image 378" descr="Image 3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5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3" name="Image 379" descr="Image 3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4" name="Image 380" descr="Image 3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303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5" name="Image 381" descr="Image 3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407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6" name="Image 382" descr="Imag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8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7" name="Image 383" descr="Image 3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29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8" name="Image 384" descr="Image 3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700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9" name="Image 385" descr="Image 3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74885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0" name="Image 386" descr="Image 3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1" name="Image 387" descr="Image 3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2" name="Image 388" descr="Imag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3" name="Image 389" descr="Image 3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2346225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4" name="Image 390" descr="Image 3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5" name="Image 391" descr="Image 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6" name="Image 392" descr="Image 3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42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7" name="Image 393" descr="Image 3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5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8" name="Image 394" descr="Image 3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09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9" name="Image 395" descr="Image 3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1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0" name="Image 396" descr="Image 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663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1" name="Image 397" descr="Image 39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91851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2" name="Image 398" descr="Image 3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5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3" name="Image 399" descr="Image 3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5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4" name="Image 400" descr="Image 4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5" name="Image 401" descr="Image 4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8961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6" name="Image 402" descr="Image 4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29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7" name="Image 403" descr="Image 4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8" name="Image 404" descr="Image 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9" name="Image 405" descr="Image 4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0" name="Image 406" descr="Image 4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80003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1" name="Image 407" descr="Image 4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2" name="Image 408" descr="Image 4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355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3" name="Image 409" descr="Image 4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4" name="Image 410" descr="Image 4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5" name="Image 411" descr="Image 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6" name="Image 412" descr="Imag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7" name="Image 413" descr="Image 4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8" name="Image 414" descr="Image 4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9" name="Image 415" descr="Image 4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8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0" name="Image 416" descr="Image 4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1" name="Image 417" descr="Image 4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2" name="Image 418" descr="Image 4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3" name="Image 419" descr="Image 4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4885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4" name="Image 420" descr="Image 4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5" name="Image 421" descr="Image 4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1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6" name="Image 422" descr="Image 4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745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7" name="Image 423" descr="Image 4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8" name="Image 424" descr="Image 4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9" name="Image 425" descr="Image 4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0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0" name="Image 426" descr="Image 4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3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1" name="Image 427" descr="Image 4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8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2" name="Image 428" descr="Image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3" name="Image 429" descr="Image 4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7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4" name="Image 430" descr="Image 4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5" name="Image 431" descr="Image 4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6" name="Image 432" descr="Image 4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7" name="Image 433" descr="Image 4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61329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8" name="Image 434" descr="Image 4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9" name="Image 435" descr="Image 4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7632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0" name="Image 436" descr="Image 4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1" name="Image 437" descr="Image 4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51183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2" name="Image 438" descr="Image 4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2376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3" name="Image 439" descr="Image 4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7109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4" name="Image 440" descr="Image 4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5" name="Image 441" descr="Image 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6" name="Image 442" descr="Image 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7" name="Image 443" descr="Image 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8" name="Image 444" descr="Image 4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63034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9" name="Image 445" descr="Image 4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0" name="Image 446" descr="Image 4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1" name="Image 447" descr="Image 4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2" name="Image 448" descr="Image 4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251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3" name="Image 449" descr="Image 4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4" name="Image 450" descr="Image 4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73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5" name="Image 451" descr="Image 4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0882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6" name="Image 452" descr="Image 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7" name="Image 453" descr="Image 4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8" name="Image 454" descr="Image 4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927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9" name="Image 455" descr="Image 4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830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0" name="Image 456" descr="Image 4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1" name="Image 457" descr="Image 4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1851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2" name="Image 458" descr="Image 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8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3" name="Image 459" descr="Image 4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47775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4" name="Image 460" descr="Image 4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5" name="Image 461" descr="Image 4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6" name="Image 462" descr="Image 4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4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7" name="Image 463" descr="Image 4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8" name="Image 464" descr="Image 4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9" name="Image 465" descr="Image 4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0006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0" name="Image 466" descr="Image 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1" name="Image 467" descr="Image 4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474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2" name="Image 468" descr="Image 4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3" name="Image 469" descr="Image 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40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4" name="Image 470" descr="Image 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5" name="Image 471" descr="Image 4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3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6" name="Image 472" descr="Image 4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7" name="Image 473" descr="Image 4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8" name="Image 474" descr="Image 4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9" name="Image 475" descr="Image 4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0" name="Image 476" descr="Image 4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6070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1" name="Image 477" descr="Image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7632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2" name="Image 478" descr="Image 4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80003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3" name="Image 479" descr="Image 4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6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4" name="Image 480" descr="Image 4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5" name="Image 481" descr="Image 4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5927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6" name="Image 482" descr="Image 4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09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7" name="Image 483" descr="Image 4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78303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8" name="Image 484" descr="Image 4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0663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9" name="Image 485" descr="Image 4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5405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0" name="Image 486" descr="Image 4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76588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1" name="Image 487" descr="Image 4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18961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2" name="Image 488" descr="Image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3" name="Image 489" descr="Image 4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61329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4" name="Image 490" descr="Image 4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2897" y="570408"/>
            <a:ext cx="348808" cy="34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5" name="Image 491" descr="Image 49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68152" y="495683"/>
            <a:ext cx="498295" cy="498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6" name="Image 492" descr="Image 4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93707" y="570408"/>
            <a:ext cx="348807" cy="34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7" name="Image 493" descr="Image 49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18964" y="495683"/>
            <a:ext cx="498295" cy="498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8" name="Image 494" descr="Image 4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2897" y="2420986"/>
            <a:ext cx="348808" cy="34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9" name="Image 495" descr="Image 49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68152" y="2346262"/>
            <a:ext cx="498295" cy="498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0" name="Image 496" descr="Image 4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10492" y="637989"/>
            <a:ext cx="213616" cy="21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1" name="Image 497" descr="Image 4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61306" y="637989"/>
            <a:ext cx="213616" cy="21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2" name="Image 498" descr="Image 4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10489" y="2488555"/>
            <a:ext cx="213616" cy="213532"/>
          </a:xfrm>
          <a:prstGeom prst="rect">
            <a:avLst/>
          </a:prstGeom>
          <a:ln w="12700">
            <a:miter lim="400000"/>
          </a:ln>
        </p:spPr>
      </p:pic>
      <p:sp>
        <p:nvSpPr>
          <p:cNvPr id="3223" name="Text 6"/>
          <p:cNvSpPr txBox="1"/>
          <p:nvPr/>
        </p:nvSpPr>
        <p:spPr>
          <a:xfrm>
            <a:off x="5519998" y="4539288"/>
            <a:ext cx="2706658" cy="423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000"/>
              </a:lnSpc>
              <a:defRPr sz="3300" b="1" spc="-33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sz="4000" dirty="0"/>
              <a:t>ДЛЯ ВУЗОВ</a:t>
            </a:r>
          </a:p>
        </p:txBody>
      </p:sp>
      <p:sp>
        <p:nvSpPr>
          <p:cNvPr id="3224" name="Text 7"/>
          <p:cNvSpPr txBox="1"/>
          <p:nvPr/>
        </p:nvSpPr>
        <p:spPr>
          <a:xfrm>
            <a:off x="14014939" y="4382691"/>
            <a:ext cx="7325531" cy="98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800"/>
              </a:lnSpc>
              <a:defRPr sz="3300" b="1" spc="-33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sz="4000" dirty="0"/>
              <a:t>ДЛЯ </a:t>
            </a:r>
            <a:r>
              <a:rPr lang="ru-RU" sz="4000" dirty="0"/>
              <a:t>СТУДЕНТОВ </a:t>
            </a:r>
            <a:br>
              <a:rPr lang="ru-RU" sz="4000" dirty="0"/>
            </a:br>
            <a:r>
              <a:rPr lang="ru-RU" sz="4000" dirty="0"/>
              <a:t>и СОТРУДНИКОВ ВУЗОВ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997C1-9DB8-38DF-C45A-2CEA6F32F7D6}"/>
              </a:ext>
            </a:extLst>
          </p:cNvPr>
          <p:cNvSpPr txBox="1"/>
          <p:nvPr/>
        </p:nvSpPr>
        <p:spPr>
          <a:xfrm>
            <a:off x="13747336" y="5275244"/>
            <a:ext cx="8180589" cy="7294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Зарегистрируйся Участником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Принимай участие в мероприятиях в поддержку донорского движения, организованных твоим Вузом или учебным заведением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Сдавай кровь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Вступай в Федеральный регистр доноров костного мозга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Публикуй фотоотчеты с мероприятий, акций или своих донаций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Рассказывай о донорстве, информируй в социальных сетях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Приглашай друзей к участию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.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47316-217D-4D17-3861-B00BFAA8A860}"/>
              </a:ext>
            </a:extLst>
          </p:cNvPr>
          <p:cNvSpPr txBox="1"/>
          <p:nvPr/>
        </p:nvSpPr>
        <p:spPr>
          <a:xfrm>
            <a:off x="2851626" y="5198063"/>
            <a:ext cx="7725472" cy="7294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Зарегистрируйся </a:t>
            </a:r>
            <a:r>
              <a:rPr lang="ru-RU" sz="2600" dirty="0">
                <a:solidFill>
                  <a:schemeClr val="bg1"/>
                </a:solidFill>
                <a:latin typeface="Gilroy Regular"/>
              </a:rPr>
              <a:t>Организатором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;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Рассылай ссылку и регистрируй участников среди студентов и учащихся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;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 Организуй сдачу крови и(или) ее компонентов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 </a:t>
            </a:r>
            <a:r>
              <a:rPr lang="ru-RU" sz="2600" dirty="0">
                <a:solidFill>
                  <a:schemeClr val="bg1"/>
                </a:solidFill>
                <a:latin typeface="Gilroy Regular"/>
              </a:rPr>
              <a:t>вступление в Федеральный регистр доноров костного мозга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Рассказывай о донорстве и информируй </a:t>
            </a:r>
            <a:b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</a:b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в социальных сетях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;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Создавай уникальные объекты, привлекающие внимание к тематике донорства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Проводи флешмобы и массовые акции            </a:t>
            </a:r>
            <a:b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</a:b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в поддержку донорского движения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.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77E45-6E0B-0F39-EF97-5074C5EC2E6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821" y="368300"/>
            <a:ext cx="3863706" cy="1610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36EBB-A50C-1AD3-C401-EC827D99D50B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4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492" y="8559800"/>
            <a:ext cx="12447556" cy="515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94" y="3238500"/>
            <a:ext cx="11863284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94" y="6934200"/>
            <a:ext cx="11151994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 3" descr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94" y="9410700"/>
            <a:ext cx="10707439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 4" descr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205" y="12166600"/>
            <a:ext cx="6299988" cy="100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 5" descr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394" y="11887200"/>
            <a:ext cx="10313690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Image 17" descr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295" y="3162300"/>
            <a:ext cx="6452407" cy="957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 18" descr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5694" y="1075934"/>
            <a:ext cx="1144576" cy="1682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 19" descr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679" y="1075934"/>
            <a:ext cx="1144576" cy="1682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 20" descr="Imag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0779" y="1122028"/>
            <a:ext cx="2284390" cy="2120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 21" descr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0779" y="1003300"/>
            <a:ext cx="2284390" cy="237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 22" descr="Imag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4467" y="1689100"/>
            <a:ext cx="368718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Text 0"/>
          <p:cNvSpPr txBox="1"/>
          <p:nvPr/>
        </p:nvSpPr>
        <p:spPr>
          <a:xfrm>
            <a:off x="6820752" y="1778000"/>
            <a:ext cx="93907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dirty="0"/>
              <a:t>Лидер Рейтинга</a:t>
            </a:r>
            <a:endParaRPr dirty="0"/>
          </a:p>
        </p:txBody>
      </p:sp>
      <p:sp>
        <p:nvSpPr>
          <p:cNvPr id="576" name="Text 1"/>
          <p:cNvSpPr txBox="1"/>
          <p:nvPr/>
        </p:nvSpPr>
        <p:spPr>
          <a:xfrm>
            <a:off x="6508802" y="5025831"/>
            <a:ext cx="9386474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/>
              <a:t>КОЛ</a:t>
            </a:r>
            <a:r>
              <a:rPr lang="ru-RU" dirty="0"/>
              <a:t>ИЧЕСТ</a:t>
            </a:r>
            <a:r>
              <a:rPr dirty="0"/>
              <a:t>ВО ДОНОРОВ</a:t>
            </a:r>
          </a:p>
          <a:p>
            <a:pPr>
              <a:defRPr sz="3400" spc="136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вступивших в Федеральный регистр доноров костного мозга</a:t>
            </a:r>
            <a:endParaRPr dirty="0"/>
          </a:p>
        </p:txBody>
      </p:sp>
      <p:sp>
        <p:nvSpPr>
          <p:cNvPr id="577" name="Text 2"/>
          <p:cNvSpPr txBox="1"/>
          <p:nvPr/>
        </p:nvSpPr>
        <p:spPr>
          <a:xfrm>
            <a:off x="7237971" y="7726265"/>
            <a:ext cx="9390707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/>
              <a:t>КОЛ</a:t>
            </a:r>
            <a:r>
              <a:rPr lang="ru-RU" dirty="0"/>
              <a:t>ИЧЕСТВО</a:t>
            </a:r>
            <a:r>
              <a:rPr dirty="0"/>
              <a:t> ДОНОРОВ</a:t>
            </a:r>
          </a:p>
          <a:p>
            <a:pPr>
              <a:defRPr sz="3400" spc="136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крови</a:t>
            </a:r>
            <a:r>
              <a:rPr dirty="0"/>
              <a:t> </a:t>
            </a:r>
            <a:r>
              <a:rPr lang="ru-RU" dirty="0"/>
              <a:t>и(</a:t>
            </a:r>
            <a:r>
              <a:rPr dirty="0"/>
              <a:t>и</a:t>
            </a:r>
            <a:r>
              <a:rPr lang="ru-RU" dirty="0"/>
              <a:t>ли)</a:t>
            </a:r>
            <a:r>
              <a:rPr dirty="0"/>
              <a:t> </a:t>
            </a:r>
            <a:r>
              <a:rPr lang="ru-RU" dirty="0"/>
              <a:t>ее компонентов</a:t>
            </a:r>
            <a:endParaRPr dirty="0"/>
          </a:p>
        </p:txBody>
      </p:sp>
      <p:sp>
        <p:nvSpPr>
          <p:cNvPr id="578" name="Text 3"/>
          <p:cNvSpPr txBox="1"/>
          <p:nvPr/>
        </p:nvSpPr>
        <p:spPr>
          <a:xfrm>
            <a:off x="8014816" y="10128120"/>
            <a:ext cx="9390708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/>
              <a:t>ИНФОРМИРОВАНИЕ</a:t>
            </a:r>
          </a:p>
          <a:p>
            <a:pPr>
              <a:defRPr sz="3400" spc="136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/>
              <a:t>и </a:t>
            </a:r>
            <a:r>
              <a:rPr lang="ru-RU" dirty="0"/>
              <a:t>проведение мероприятий</a:t>
            </a:r>
            <a:endParaRPr dirty="0"/>
          </a:p>
        </p:txBody>
      </p:sp>
      <p:pic>
        <p:nvPicPr>
          <p:cNvPr id="579" name="Image 23" descr="Imag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7491" y="10236200"/>
            <a:ext cx="1689312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 24" descr="Imag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8430" y="10739766"/>
            <a:ext cx="104869" cy="470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age 25" descr="Imag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7028" y="10711259"/>
            <a:ext cx="211165" cy="52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 26" descr="Imag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0283" y="10498652"/>
            <a:ext cx="1372566" cy="116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 27" descr="Imag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0718" y="8216900"/>
            <a:ext cx="1284272" cy="115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 28" descr="Imag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0718" y="5816600"/>
            <a:ext cx="1284272" cy="115570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4"/>
          <p:cNvSpPr/>
          <p:nvPr/>
        </p:nvSpPr>
        <p:spPr>
          <a:xfrm>
            <a:off x="17238344" y="4813300"/>
            <a:ext cx="6373908" cy="7886700"/>
          </a:xfrm>
          <a:prstGeom prst="roundRect">
            <a:avLst>
              <a:gd name="adj" fmla="val 8651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6" name="Text 5"/>
          <p:cNvSpPr txBox="1"/>
          <p:nvPr/>
        </p:nvSpPr>
        <p:spPr>
          <a:xfrm>
            <a:off x="18048955" y="5905499"/>
            <a:ext cx="5072168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2800" spc="112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sz="3200" spc="112" dirty="0">
                <a:solidFill>
                  <a:srgbClr val="FFFFFF"/>
                </a:solidFill>
                <a:latin typeface="Gilroy-Medium"/>
              </a:rPr>
              <a:t>*</a:t>
            </a:r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При подведении итогов рейтинга учитывается категория ВУЗа,</a:t>
            </a:r>
          </a:p>
          <a:p>
            <a:pPr lvl="0">
              <a:defRPr sz="2800" spc="112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в зависимости</a:t>
            </a:r>
          </a:p>
          <a:p>
            <a:pPr lvl="0">
              <a:defRPr sz="2800" spc="112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от численности учащихся</a:t>
            </a:r>
          </a:p>
        </p:txBody>
      </p:sp>
      <p:sp>
        <p:nvSpPr>
          <p:cNvPr id="587" name="Text 6"/>
          <p:cNvSpPr txBox="1"/>
          <p:nvPr/>
        </p:nvSpPr>
        <p:spPr>
          <a:xfrm>
            <a:off x="18033551" y="9337744"/>
            <a:ext cx="5504022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**Количество донаций, совершенных студентами</a:t>
            </a:r>
          </a:p>
          <a:p>
            <a:pPr lvl="0"/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и сотрудниками образовательной организации</a:t>
            </a:r>
          </a:p>
        </p:txBody>
      </p:sp>
      <p:sp>
        <p:nvSpPr>
          <p:cNvPr id="588" name="Shape 7"/>
          <p:cNvSpPr/>
          <p:nvPr/>
        </p:nvSpPr>
        <p:spPr>
          <a:xfrm>
            <a:off x="20030403" y="4191000"/>
            <a:ext cx="1244757" cy="1244600"/>
          </a:xfrm>
          <a:prstGeom prst="ellipse">
            <a:avLst/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89" name="Image 29" descr="Imag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83617" y="4677559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 30" descr="Imag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30403" y="4191000"/>
            <a:ext cx="1244757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нак ''плюс'' 1">
            <a:extLst>
              <a:ext uri="{FF2B5EF4-FFF2-40B4-BE49-F238E27FC236}">
                <a16:creationId xmlns:a16="http://schemas.microsoft.com/office/drawing/2014/main" id="{BADC451A-321F-6CEC-F8E1-0DF56B52CC57}"/>
              </a:ext>
            </a:extLst>
          </p:cNvPr>
          <p:cNvSpPr/>
          <p:nvPr/>
        </p:nvSpPr>
        <p:spPr>
          <a:xfrm>
            <a:off x="14086009" y="9612626"/>
            <a:ext cx="2286172" cy="1936276"/>
          </a:xfrm>
          <a:prstGeom prst="mathPlus">
            <a:avLst/>
          </a:prstGeom>
          <a:solidFill>
            <a:srgbClr val="CF007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E68F6027-3466-9718-1BD2-65DB74C67B5F}"/>
              </a:ext>
            </a:extLst>
          </p:cNvPr>
          <p:cNvSpPr/>
          <p:nvPr/>
        </p:nvSpPr>
        <p:spPr>
          <a:xfrm>
            <a:off x="14113751" y="7136126"/>
            <a:ext cx="2286172" cy="1936276"/>
          </a:xfrm>
          <a:prstGeom prst="mathPlus">
            <a:avLst/>
          </a:prstGeom>
          <a:solidFill>
            <a:srgbClr val="CF007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Равно 4">
            <a:extLst>
              <a:ext uri="{FF2B5EF4-FFF2-40B4-BE49-F238E27FC236}">
                <a16:creationId xmlns:a16="http://schemas.microsoft.com/office/drawing/2014/main" id="{F1A5495B-035D-2983-A6C4-5C0CF28EBA97}"/>
              </a:ext>
            </a:extLst>
          </p:cNvPr>
          <p:cNvSpPr/>
          <p:nvPr/>
        </p:nvSpPr>
        <p:spPr>
          <a:xfrm>
            <a:off x="14024206" y="3794228"/>
            <a:ext cx="2465262" cy="1762228"/>
          </a:xfrm>
          <a:prstGeom prst="mathEqual">
            <a:avLst/>
          </a:prstGeom>
          <a:solidFill>
            <a:srgbClr val="CF007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02107B-FA92-7FD6-2AD0-BCBF444CE07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C895F-1DA2-B059-E321-278DEE9ADA16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703" y="10113205"/>
            <a:ext cx="13641506" cy="363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Shape 0"/>
          <p:cNvSpPr/>
          <p:nvPr/>
        </p:nvSpPr>
        <p:spPr>
          <a:xfrm>
            <a:off x="1371771" y="2984500"/>
            <a:ext cx="11070388" cy="1054100"/>
          </a:xfrm>
          <a:prstGeom prst="roundRect">
            <a:avLst>
              <a:gd name="adj" fmla="val 50000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Text 1"/>
          <p:cNvSpPr txBox="1"/>
          <p:nvPr/>
        </p:nvSpPr>
        <p:spPr>
          <a:xfrm>
            <a:off x="1295561" y="1219199"/>
            <a:ext cx="14431748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ru-RU" dirty="0"/>
              <a:t>Рейтинг</a:t>
            </a:r>
            <a:endParaRPr dirty="0"/>
          </a:p>
        </p:txBody>
      </p:sp>
      <p:sp>
        <p:nvSpPr>
          <p:cNvPr id="663" name="Text 2"/>
          <p:cNvSpPr txBox="1"/>
          <p:nvPr/>
        </p:nvSpPr>
        <p:spPr>
          <a:xfrm>
            <a:off x="1829029" y="3276600"/>
            <a:ext cx="105374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spc="295">
                <a:solidFill>
                  <a:srgbClr val="FFFEF4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«КУБОК МОЛОДЕЖНОГО ДОНОРСТВА»</a:t>
            </a:r>
          </a:p>
        </p:txBody>
      </p:sp>
      <p:sp>
        <p:nvSpPr>
          <p:cNvPr id="664" name="Text 3"/>
          <p:cNvSpPr txBox="1"/>
          <p:nvPr/>
        </p:nvSpPr>
        <p:spPr>
          <a:xfrm>
            <a:off x="1371770" y="4406900"/>
            <a:ext cx="16321542" cy="220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000" spc="120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pPr lvl="0"/>
            <a:r>
              <a:rPr lang="ru-RU" dirty="0"/>
              <a:t>Рейтинг формируется как суммарное количество доноров крови и ее компонентов, </a:t>
            </a:r>
          </a:p>
          <a:p>
            <a:pPr lvl="0"/>
            <a:r>
              <a:rPr lang="ru-RU" dirty="0"/>
              <a:t>а также количество вступивших в Федеральный регистр доноров костного мозга среди ВУЗов и структурных подразделений в зависимости от количества обучающихся:</a:t>
            </a:r>
          </a:p>
        </p:txBody>
      </p:sp>
      <p:sp>
        <p:nvSpPr>
          <p:cNvPr id="665" name="Text 4"/>
          <p:cNvSpPr txBox="1"/>
          <p:nvPr/>
        </p:nvSpPr>
        <p:spPr>
          <a:xfrm>
            <a:off x="1371770" y="7467599"/>
            <a:ext cx="517002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 spc="163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ОСНОВНЫЕ ВУЗЫ</a:t>
            </a:r>
          </a:p>
        </p:txBody>
      </p:sp>
      <p:sp>
        <p:nvSpPr>
          <p:cNvPr id="666" name="Text 5"/>
          <p:cNvSpPr txBox="1"/>
          <p:nvPr/>
        </p:nvSpPr>
        <p:spPr>
          <a:xfrm>
            <a:off x="13793923" y="7467599"/>
            <a:ext cx="517002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 spc="163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ФИЛИАЛЫ ВУЗОВ</a:t>
            </a:r>
          </a:p>
        </p:txBody>
      </p:sp>
      <p:sp>
        <p:nvSpPr>
          <p:cNvPr id="667" name="Shape 6"/>
          <p:cNvSpPr/>
          <p:nvPr/>
        </p:nvSpPr>
        <p:spPr>
          <a:xfrm>
            <a:off x="1371771" y="86360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8" name="Text 7"/>
          <p:cNvSpPr txBox="1"/>
          <p:nvPr/>
        </p:nvSpPr>
        <p:spPr>
          <a:xfrm>
            <a:off x="1724690" y="8777439"/>
            <a:ext cx="249274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1</a:t>
            </a:r>
          </a:p>
        </p:txBody>
      </p:sp>
      <p:sp>
        <p:nvSpPr>
          <p:cNvPr id="669" name="Text 8"/>
          <p:cNvSpPr txBox="1"/>
          <p:nvPr/>
        </p:nvSpPr>
        <p:spPr>
          <a:xfrm>
            <a:off x="4835819" y="8894651"/>
            <a:ext cx="2717489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t>&gt; 9000</a:t>
            </a:r>
            <a:r>
              <a:rPr sz="4700" spc="191"/>
              <a:t> </a:t>
            </a:r>
            <a:r>
              <a:rPr sz="2600" spc="105">
                <a:latin typeface="Gilroy-Medium"/>
                <a:ea typeface="Gilroy-Medium"/>
                <a:cs typeface="Gilroy-Medium"/>
                <a:sym typeface="Gilroy-Medium"/>
              </a:rPr>
              <a:t>чел.</a:t>
            </a:r>
          </a:p>
        </p:txBody>
      </p:sp>
      <p:sp>
        <p:nvSpPr>
          <p:cNvPr id="670" name="Text 9"/>
          <p:cNvSpPr txBox="1"/>
          <p:nvPr/>
        </p:nvSpPr>
        <p:spPr>
          <a:xfrm>
            <a:off x="4813901" y="10207075"/>
            <a:ext cx="2603175" cy="44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dirty="0"/>
              <a:t>≤</a:t>
            </a:r>
            <a:r>
              <a:rPr dirty="0"/>
              <a:t>8999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1" name="Text 10"/>
          <p:cNvSpPr txBox="1"/>
          <p:nvPr/>
        </p:nvSpPr>
        <p:spPr>
          <a:xfrm>
            <a:off x="7423787" y="10207075"/>
            <a:ext cx="2742894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&gt; 4000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2" name="Shape 11"/>
          <p:cNvSpPr/>
          <p:nvPr/>
        </p:nvSpPr>
        <p:spPr>
          <a:xfrm>
            <a:off x="1371771" y="98933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3" name="Text 12"/>
          <p:cNvSpPr txBox="1"/>
          <p:nvPr/>
        </p:nvSpPr>
        <p:spPr>
          <a:xfrm>
            <a:off x="1665908" y="10083800"/>
            <a:ext cx="261296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2</a:t>
            </a:r>
          </a:p>
        </p:txBody>
      </p:sp>
      <p:sp>
        <p:nvSpPr>
          <p:cNvPr id="674" name="Text 13"/>
          <p:cNvSpPr txBox="1"/>
          <p:nvPr/>
        </p:nvSpPr>
        <p:spPr>
          <a:xfrm>
            <a:off x="17204299" y="8937309"/>
            <a:ext cx="2577772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&lt; 1500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5" name="Shape 14"/>
          <p:cNvSpPr/>
          <p:nvPr/>
        </p:nvSpPr>
        <p:spPr>
          <a:xfrm>
            <a:off x="13793923" y="86360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6" name="Text 15"/>
          <p:cNvSpPr txBox="1"/>
          <p:nvPr/>
        </p:nvSpPr>
        <p:spPr>
          <a:xfrm>
            <a:off x="14157250" y="8801099"/>
            <a:ext cx="2421281" cy="35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4</a:t>
            </a:r>
          </a:p>
        </p:txBody>
      </p:sp>
      <p:sp>
        <p:nvSpPr>
          <p:cNvPr id="677" name="Text 16"/>
          <p:cNvSpPr txBox="1"/>
          <p:nvPr/>
        </p:nvSpPr>
        <p:spPr>
          <a:xfrm>
            <a:off x="17236053" y="10207075"/>
            <a:ext cx="2514264" cy="44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dirty="0"/>
              <a:t>≤ </a:t>
            </a:r>
            <a:r>
              <a:rPr dirty="0"/>
              <a:t>1499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8" name="Text 17"/>
          <p:cNvSpPr txBox="1"/>
          <p:nvPr/>
        </p:nvSpPr>
        <p:spPr>
          <a:xfrm>
            <a:off x="19928050" y="10207075"/>
            <a:ext cx="2298337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&gt; 100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9" name="Shape 18"/>
          <p:cNvSpPr/>
          <p:nvPr/>
        </p:nvSpPr>
        <p:spPr>
          <a:xfrm>
            <a:off x="13793923" y="99060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0" name="Text 19"/>
          <p:cNvSpPr txBox="1"/>
          <p:nvPr/>
        </p:nvSpPr>
        <p:spPr>
          <a:xfrm>
            <a:off x="14114278" y="10079912"/>
            <a:ext cx="250722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5</a:t>
            </a:r>
          </a:p>
        </p:txBody>
      </p:sp>
      <p:sp>
        <p:nvSpPr>
          <p:cNvPr id="681" name="Text 20"/>
          <p:cNvSpPr txBox="1"/>
          <p:nvPr/>
        </p:nvSpPr>
        <p:spPr>
          <a:xfrm>
            <a:off x="4797196" y="11442118"/>
            <a:ext cx="2742894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&lt; 4000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82" name="Text 21"/>
          <p:cNvSpPr txBox="1"/>
          <p:nvPr/>
        </p:nvSpPr>
        <p:spPr>
          <a:xfrm>
            <a:off x="7553308" y="11442118"/>
            <a:ext cx="2298337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t>&gt; 100</a:t>
            </a:r>
            <a:r>
              <a:rPr sz="4700" spc="191"/>
              <a:t> </a:t>
            </a:r>
            <a:r>
              <a:rPr sz="2600" spc="105">
                <a:latin typeface="Gilroy-Medium"/>
                <a:ea typeface="Gilroy-Medium"/>
                <a:cs typeface="Gilroy-Medium"/>
                <a:sym typeface="Gilroy-Medium"/>
              </a:rPr>
              <a:t>чел.</a:t>
            </a:r>
          </a:p>
        </p:txBody>
      </p:sp>
      <p:sp>
        <p:nvSpPr>
          <p:cNvPr id="683" name="Shape 22"/>
          <p:cNvSpPr/>
          <p:nvPr/>
        </p:nvSpPr>
        <p:spPr>
          <a:xfrm>
            <a:off x="1371771" y="111506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4" name="Text 23"/>
          <p:cNvSpPr txBox="1"/>
          <p:nvPr/>
        </p:nvSpPr>
        <p:spPr>
          <a:xfrm>
            <a:off x="1682919" y="11320105"/>
            <a:ext cx="24823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6E3A40-583D-3BE7-A569-9B04E970D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BF452-336C-A26B-B6C9-FF1455D280AE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6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543" y="10083800"/>
            <a:ext cx="13641506" cy="363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Text 0"/>
          <p:cNvSpPr txBox="1"/>
          <p:nvPr/>
        </p:nvSpPr>
        <p:spPr>
          <a:xfrm>
            <a:off x="1295561" y="1219199"/>
            <a:ext cx="1478284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НОМИНАЦИИ КОНКУРСА</a:t>
            </a:r>
          </a:p>
        </p:txBody>
      </p:sp>
      <p:sp>
        <p:nvSpPr>
          <p:cNvPr id="699" name="Text 1"/>
          <p:cNvSpPr txBox="1"/>
          <p:nvPr/>
        </p:nvSpPr>
        <p:spPr>
          <a:xfrm>
            <a:off x="1295561" y="2527299"/>
            <a:ext cx="10815574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700" b="1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«КУБОК МОЛОДЕЖНОГО ДОНОРСТВА»</a:t>
            </a:r>
          </a:p>
        </p:txBody>
      </p:sp>
      <p:sp>
        <p:nvSpPr>
          <p:cNvPr id="700" name="Shape 2"/>
          <p:cNvSpPr/>
          <p:nvPr/>
        </p:nvSpPr>
        <p:spPr>
          <a:xfrm>
            <a:off x="399150" y="3622192"/>
            <a:ext cx="8217929" cy="7975600"/>
          </a:xfrm>
          <a:prstGeom prst="roundRect">
            <a:avLst>
              <a:gd name="adj" fmla="val 6191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01" name="Text 3"/>
          <p:cNvSpPr txBox="1"/>
          <p:nvPr/>
        </p:nvSpPr>
        <p:spPr>
          <a:xfrm>
            <a:off x="2128499" y="4089910"/>
            <a:ext cx="5213707" cy="43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400"/>
              </a:lnSpc>
              <a:defRPr sz="32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«ТВОРЧЕСКИЙ ДОНОР» </a:t>
            </a:r>
          </a:p>
        </p:txBody>
      </p:sp>
      <p:sp>
        <p:nvSpPr>
          <p:cNvPr id="702" name="Text 4"/>
          <p:cNvSpPr txBox="1"/>
          <p:nvPr/>
        </p:nvSpPr>
        <p:spPr>
          <a:xfrm>
            <a:off x="913698" y="4949651"/>
            <a:ext cx="7447365" cy="235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Лучшие материалы или акции, направленные </a:t>
            </a:r>
          </a:p>
          <a:p>
            <a: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на развитие и популяризацию донорского движения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в форматах, оценка которых не заявлена в других номинациях. Оценка производится Экспертным советом при наличии заявки. Заявки подаются</a:t>
            </a:r>
          </a:p>
          <a:p>
            <a: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по следующим направлениям:</a:t>
            </a:r>
          </a:p>
        </p:txBody>
      </p:sp>
      <p:sp>
        <p:nvSpPr>
          <p:cNvPr id="703" name="Text 5"/>
          <p:cNvSpPr txBox="1"/>
          <p:nvPr/>
        </p:nvSpPr>
        <p:spPr>
          <a:xfrm>
            <a:off x="913698" y="7784159"/>
            <a:ext cx="2867268" cy="296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300"/>
              </a:lnSpc>
              <a:buSzPct val="100000"/>
              <a:buChar char="•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Арт-объект</a:t>
            </a:r>
            <a:r>
              <a:rPr dirty="0"/>
              <a:t>;</a:t>
            </a:r>
          </a:p>
        </p:txBody>
      </p:sp>
      <p:sp>
        <p:nvSpPr>
          <p:cNvPr id="704" name="Text 6"/>
          <p:cNvSpPr txBox="1"/>
          <p:nvPr/>
        </p:nvSpPr>
        <p:spPr>
          <a:xfrm>
            <a:off x="913698" y="8275067"/>
            <a:ext cx="763393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400"/>
              </a:lnSpc>
              <a:buSzPct val="100000"/>
              <a:buChar char="•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Визуальные материалы или медиа контент </a:t>
            </a:r>
          </a:p>
          <a:p>
            <a:pPr marL="342900" lvl="1" indent="0">
              <a:lnSpc>
                <a:spcPts val="2400"/>
              </a:lnSpc>
              <a:buSzPct val="100000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 (в том числе видеоролики любых форматов)</a:t>
            </a:r>
            <a:r>
              <a:rPr lang="en-US" dirty="0"/>
              <a:t>;</a:t>
            </a:r>
            <a:endParaRPr dirty="0"/>
          </a:p>
        </p:txBody>
      </p:sp>
      <p:sp>
        <p:nvSpPr>
          <p:cNvPr id="705" name="Text 7"/>
          <p:cNvSpPr txBox="1"/>
          <p:nvPr/>
        </p:nvSpPr>
        <p:spPr>
          <a:xfrm>
            <a:off x="913698" y="9188576"/>
            <a:ext cx="719386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685800" lvl="1" indent="-342900">
              <a:lnSpc>
                <a:spcPts val="2400"/>
              </a:lnSpc>
              <a:buSzPct val="100000"/>
              <a:buChar char="•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Квест, квиз, иное информационно-развлекательное мероприятие, направленное </a:t>
            </a:r>
            <a:br>
              <a:rPr lang="ru-RU" dirty="0"/>
            </a:br>
            <a:r>
              <a:rPr lang="ru-RU" dirty="0"/>
              <a:t>на информирование о донорском движении</a:t>
            </a:r>
            <a:r>
              <a:rPr lang="en-US" dirty="0"/>
              <a:t>;</a:t>
            </a:r>
            <a:endParaRPr dirty="0"/>
          </a:p>
        </p:txBody>
      </p:sp>
      <p:sp>
        <p:nvSpPr>
          <p:cNvPr id="706" name="Shape 8"/>
          <p:cNvSpPr/>
          <p:nvPr/>
        </p:nvSpPr>
        <p:spPr>
          <a:xfrm>
            <a:off x="9593398" y="3556000"/>
            <a:ext cx="13628805" cy="3403600"/>
          </a:xfrm>
          <a:prstGeom prst="roundRect">
            <a:avLst>
              <a:gd name="adj" fmla="val 14507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7" name="Shape 9"/>
          <p:cNvSpPr/>
          <p:nvPr/>
        </p:nvSpPr>
        <p:spPr>
          <a:xfrm>
            <a:off x="9712480" y="7188014"/>
            <a:ext cx="13628805" cy="5829300"/>
          </a:xfrm>
          <a:prstGeom prst="roundRect">
            <a:avLst>
              <a:gd name="adj" fmla="val 8471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8" name="Text 10"/>
          <p:cNvSpPr txBox="1"/>
          <p:nvPr/>
        </p:nvSpPr>
        <p:spPr>
          <a:xfrm>
            <a:off x="14202138" y="3797299"/>
            <a:ext cx="4210710" cy="381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2800"/>
              </a:lnSpc>
              <a:defRPr sz="33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</a:t>
            </a:r>
            <a:r>
              <a:rPr lang="ru-RU" dirty="0"/>
              <a:t>МИССИЯ</a:t>
            </a:r>
            <a:r>
              <a:rPr lang="en-US" dirty="0"/>
              <a:t>:</a:t>
            </a:r>
            <a:r>
              <a:rPr lang="ru-RU" dirty="0"/>
              <a:t> ДОНОР</a:t>
            </a:r>
            <a:r>
              <a:rPr dirty="0"/>
              <a:t>»</a:t>
            </a:r>
          </a:p>
        </p:txBody>
      </p:sp>
      <p:sp>
        <p:nvSpPr>
          <p:cNvPr id="709" name="Text 11"/>
          <p:cNvSpPr txBox="1"/>
          <p:nvPr/>
        </p:nvSpPr>
        <p:spPr>
          <a:xfrm>
            <a:off x="10346428" y="4528815"/>
            <a:ext cx="1207401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lvl1pPr>
          </a:lstStyle>
          <a:p>
            <a:r>
              <a:rPr lang="ru-RU" dirty="0"/>
              <a:t>Личный зачет студентов-доноров (по количеству донаций). </a:t>
            </a:r>
          </a:p>
          <a:p>
            <a:r>
              <a:rPr lang="ru-RU" dirty="0"/>
              <a:t>Лучшие получают знак отличия. Формируется общий список по критериям:</a:t>
            </a:r>
          </a:p>
        </p:txBody>
      </p:sp>
      <p:sp>
        <p:nvSpPr>
          <p:cNvPr id="710" name="Text 12"/>
          <p:cNvSpPr txBox="1"/>
          <p:nvPr/>
        </p:nvSpPr>
        <p:spPr>
          <a:xfrm>
            <a:off x="10224778" y="5562599"/>
            <a:ext cx="89969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Вступить в Федеральный регистр доноров костного мозга;</a:t>
            </a:r>
          </a:p>
        </p:txBody>
      </p:sp>
      <p:sp>
        <p:nvSpPr>
          <p:cNvPr id="711" name="Text 13"/>
          <p:cNvSpPr txBox="1"/>
          <p:nvPr/>
        </p:nvSpPr>
        <p:spPr>
          <a:xfrm>
            <a:off x="10224778" y="5994399"/>
            <a:ext cx="109557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Осуществить не менее 3 донаций крови или ее компонентов;</a:t>
            </a:r>
          </a:p>
        </p:txBody>
      </p:sp>
      <p:sp>
        <p:nvSpPr>
          <p:cNvPr id="712" name="Text 14"/>
          <p:cNvSpPr txBox="1"/>
          <p:nvPr/>
        </p:nvSpPr>
        <p:spPr>
          <a:xfrm>
            <a:off x="10224778" y="6426199"/>
            <a:ext cx="126042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Опубликовать не менее 10 сообщений о Конкурсе с единой маркировкой Конкурса.</a:t>
            </a:r>
          </a:p>
        </p:txBody>
      </p:sp>
      <p:sp>
        <p:nvSpPr>
          <p:cNvPr id="713" name="Text 15"/>
          <p:cNvSpPr txBox="1"/>
          <p:nvPr/>
        </p:nvSpPr>
        <p:spPr>
          <a:xfrm>
            <a:off x="11446179" y="7706225"/>
            <a:ext cx="1112552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2700"/>
              </a:lnSpc>
              <a:defRPr sz="31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</a:t>
            </a:r>
            <a:r>
              <a:rPr lang="ru-RU" dirty="0"/>
              <a:t>ЛУЧШИЙ ОРГАНИЗАТОР ДОНОРСКОГО ДВИЖЕНИЯ</a:t>
            </a:r>
            <a:r>
              <a:rPr dirty="0"/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BFBCD-209F-672F-E72A-D4415C8DD058}"/>
              </a:ext>
            </a:extLst>
          </p:cNvPr>
          <p:cNvSpPr txBox="1"/>
          <p:nvPr/>
        </p:nvSpPr>
        <p:spPr>
          <a:xfrm>
            <a:off x="1197590" y="10289282"/>
            <a:ext cx="6093994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300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Лучший пост, статья, новость </a:t>
            </a:r>
            <a:br>
              <a:rPr lang="ru-RU" sz="2200" spc="88" dirty="0">
                <a:solidFill>
                  <a:srgbClr val="FFFEF4"/>
                </a:solidFill>
                <a:latin typeface="Gilroy-Medium"/>
              </a:rPr>
            </a:b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или информационное сообщение</a:t>
            </a:r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5D7756AF-440D-7664-0622-35D8843A65B3}"/>
              </a:ext>
            </a:extLst>
          </p:cNvPr>
          <p:cNvSpPr txBox="1"/>
          <p:nvPr/>
        </p:nvSpPr>
        <p:spPr>
          <a:xfrm>
            <a:off x="10650502" y="8372402"/>
            <a:ext cx="12178486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lvl1pPr>
          </a:lstStyle>
          <a:p>
            <a:pPr lvl="1" algn="just"/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Координаторы Конкурса, оказавшие значительный вклад в развитие и популяризацию донорского движения в ВУЗе. Оцениваются инициативность, системность работы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по организации донорских акций и мероприятий, эффективность вовлечения студентов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и сотрудников в донорскую деятельность, а также личный вклад Координатора Конкурса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в информирование и развитие культуры добровольного донорства.</a:t>
            </a:r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45A2E4C6-4ED2-E978-90A3-FF5D4D7A3E9F}"/>
              </a:ext>
            </a:extLst>
          </p:cNvPr>
          <p:cNvSpPr txBox="1"/>
          <p:nvPr/>
        </p:nvSpPr>
        <p:spPr>
          <a:xfrm>
            <a:off x="10650502" y="10487471"/>
            <a:ext cx="1186036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lvl1pPr>
          </a:lstStyle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Организуй и проводи донорские и информационные мероприятия;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Вовлекай студентов в донорское движение;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Организуй мероприятия по вступлению студентов в Федеральный регистр доноров костного мозга;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Рассказывай, публикуй новости и информацию о донорском движении.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DDFD0E-A532-8E9B-DD00-02977ADF5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07C19-D14C-387D-0FE8-6724F0CEACE0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7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9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4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1759" cy="3072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5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664" y="3059063"/>
            <a:ext cx="5474385" cy="752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6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9762" y="0"/>
            <a:ext cx="3077286" cy="2811290"/>
          </a:xfrm>
          <a:prstGeom prst="rect">
            <a:avLst/>
          </a:prstGeom>
          <a:ln w="12700">
            <a:miter lim="400000"/>
          </a:ln>
        </p:spPr>
      </p:pic>
      <p:sp>
        <p:nvSpPr>
          <p:cNvPr id="3887" name="Text 0"/>
          <p:cNvSpPr txBox="1"/>
          <p:nvPr/>
        </p:nvSpPr>
        <p:spPr>
          <a:xfrm>
            <a:off x="1295562" y="1219199"/>
            <a:ext cx="15076364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#ДНК_ЕДИНОЙ_СТРАНЫ</a:t>
            </a:r>
          </a:p>
        </p:txBody>
      </p:sp>
      <p:sp>
        <p:nvSpPr>
          <p:cNvPr id="3888" name="Text 1"/>
          <p:cNvSpPr txBox="1"/>
          <p:nvPr/>
        </p:nvSpPr>
        <p:spPr>
          <a:xfrm>
            <a:off x="2989107" y="11480800"/>
            <a:ext cx="18421537" cy="1694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900"/>
              </a:lnSpc>
              <a:defRPr sz="4000" spc="159">
                <a:solidFill>
                  <a:srgbClr val="1D1D1B"/>
                </a:solidFill>
                <a:latin typeface="Gilroy Bold Italic"/>
                <a:ea typeface="Gilroy Bold Italic"/>
                <a:cs typeface="Gilroy Bold Italic"/>
                <a:sym typeface="Gilroy Bold Italic"/>
              </a:defRPr>
            </a:pPr>
            <a:r>
              <a:rPr dirty="0"/>
              <a:t>МЫ СОЗДАДИМ КАРТУ ИСТОРИЙ О ДОНОРСТВЕ И СПАСЕНИИ ЖИЗНЕЙ, ГДЕ </a:t>
            </a:r>
            <a:br>
              <a:rPr lang="ru-RU" dirty="0"/>
            </a:br>
            <a:r>
              <a:rPr b="1" dirty="0">
                <a:solidFill>
                  <a:srgbClr val="CF007E"/>
                </a:solidFill>
                <a:latin typeface="Gilroy Black Italic"/>
                <a:ea typeface="Gilroy Black Italic"/>
                <a:cs typeface="Gilroy Black Italic"/>
                <a:sym typeface="Gilroy Black Italic"/>
              </a:rPr>
              <a:t>ТЫ МОЖЕШЬ СТАТЬ ГЛАВНЫМ ГЕРОЕМ!</a:t>
            </a:r>
          </a:p>
        </p:txBody>
      </p:sp>
      <p:sp>
        <p:nvSpPr>
          <p:cNvPr id="3889" name="Text 2"/>
          <p:cNvSpPr txBox="1"/>
          <p:nvPr/>
        </p:nvSpPr>
        <p:spPr>
          <a:xfrm>
            <a:off x="1295562" y="3060824"/>
            <a:ext cx="13458278" cy="40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z="2800" spc="115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t>Для поддержки медийности проекта мы запускаем специальный трек: </a:t>
            </a:r>
          </a:p>
        </p:txBody>
      </p:sp>
      <p:sp>
        <p:nvSpPr>
          <p:cNvPr id="3890" name="Shape 3"/>
          <p:cNvSpPr/>
          <p:nvPr/>
        </p:nvSpPr>
        <p:spPr>
          <a:xfrm>
            <a:off x="1295562" y="3944545"/>
            <a:ext cx="12390818" cy="7391400"/>
          </a:xfrm>
          <a:prstGeom prst="roundRect">
            <a:avLst>
              <a:gd name="adj" fmla="val 8100"/>
            </a:avLst>
          </a:prstGeom>
          <a:solidFill>
            <a:srgbClr val="FFFE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1" name="Text 4"/>
          <p:cNvSpPr txBox="1"/>
          <p:nvPr/>
        </p:nvSpPr>
        <p:spPr>
          <a:xfrm>
            <a:off x="3615129" y="4251119"/>
            <a:ext cx="789733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600" b="1" spc="183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#ДНК_ЕДИНОЙ_СТРАНЫ</a:t>
            </a:r>
          </a:p>
        </p:txBody>
      </p:sp>
      <p:sp>
        <p:nvSpPr>
          <p:cNvPr id="3892" name="Text 5"/>
          <p:cNvSpPr txBox="1"/>
          <p:nvPr/>
        </p:nvSpPr>
        <p:spPr>
          <a:xfrm>
            <a:off x="1850015" y="5098205"/>
            <a:ext cx="1142756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3000" dirty="0">
                <a:solidFill>
                  <a:srgbClr val="1D1D1B"/>
                </a:solidFill>
                <a:latin typeface="Gilroy Bold"/>
              </a:rPr>
              <a:t>Каждый, кто вступает в Федеральный регистр доноров костного мозга, становится не просто участником, а героем личной истории. Итогом станет карта России, на которой мы соберём эти истории. Это наглядный, трогательный символ того, как поступок одного человека может закрыть «белое пятно» на карте и спасти чью-то жизнь.</a:t>
            </a:r>
          </a:p>
        </p:txBody>
      </p:sp>
      <p:sp>
        <p:nvSpPr>
          <p:cNvPr id="3893" name="Text 6"/>
          <p:cNvSpPr txBox="1"/>
          <p:nvPr/>
        </p:nvSpPr>
        <p:spPr>
          <a:xfrm>
            <a:off x="1628436" y="8179898"/>
            <a:ext cx="10360626" cy="3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/>
              <a:t>Участвуй в Кубке молодежного донорства</a:t>
            </a:r>
            <a:endParaRPr sz="3000" dirty="0"/>
          </a:p>
        </p:txBody>
      </p:sp>
      <p:sp>
        <p:nvSpPr>
          <p:cNvPr id="3894" name="Text 7"/>
          <p:cNvSpPr txBox="1"/>
          <p:nvPr/>
        </p:nvSpPr>
        <p:spPr>
          <a:xfrm>
            <a:off x="1628436" y="8848159"/>
            <a:ext cx="11173164" cy="3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/>
              <a:t>Вступай в Федеральный регистр доноров костного мозга</a:t>
            </a:r>
            <a:endParaRPr sz="3000" dirty="0"/>
          </a:p>
        </p:txBody>
      </p:sp>
      <p:sp>
        <p:nvSpPr>
          <p:cNvPr id="3895" name="Text 8"/>
          <p:cNvSpPr txBox="1"/>
          <p:nvPr/>
        </p:nvSpPr>
        <p:spPr>
          <a:xfrm>
            <a:off x="1628436" y="9520075"/>
            <a:ext cx="9475073" cy="68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/>
              <a:t>Создавай и размещай свои креативные истории </a:t>
            </a:r>
            <a:br>
              <a:rPr lang="ru-RU" sz="3000" dirty="0"/>
            </a:br>
            <a:r>
              <a:rPr lang="ru-RU" sz="3000" dirty="0"/>
              <a:t>о донорстве костного мозга</a:t>
            </a:r>
            <a:endParaRPr sz="3000" dirty="0"/>
          </a:p>
        </p:txBody>
      </p:sp>
      <p:sp>
        <p:nvSpPr>
          <p:cNvPr id="3896" name="Text 9"/>
          <p:cNvSpPr txBox="1"/>
          <p:nvPr/>
        </p:nvSpPr>
        <p:spPr>
          <a:xfrm>
            <a:off x="1628436" y="10515690"/>
            <a:ext cx="11427560" cy="3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>
                <a:solidFill>
                  <a:schemeClr val="tx1"/>
                </a:solidFill>
              </a:rPr>
              <a:t>Присылай их нам на почту </a:t>
            </a:r>
            <a:r>
              <a:rPr lang="en-US" sz="3000" b="1" dirty="0">
                <a:solidFill>
                  <a:srgbClr val="CF007E"/>
                </a:solidFill>
              </a:rPr>
              <a:t>rossia.donorstvo@yandex.ru</a:t>
            </a:r>
            <a:endParaRPr sz="3000" b="1" dirty="0">
              <a:solidFill>
                <a:srgbClr val="CF007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CA5F6-2B51-66DA-D2A4-A4C4352787FD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845</Words>
  <Application>Microsoft Office PowerPoint</Application>
  <PresentationFormat>Произвольный</PresentationFormat>
  <Paragraphs>147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Gilroy Black Italic</vt:lpstr>
      <vt:lpstr>Gilroy Bold</vt:lpstr>
      <vt:lpstr>Gilroy Regular</vt:lpstr>
      <vt:lpstr>Gilroy-Medium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modified xsi:type="dcterms:W3CDTF">2026-03-23T17:24:18Z</dcterms:modified>
</cp:coreProperties>
</file>