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0"/>
  </p:notesMasterIdLst>
  <p:sldIdLst>
    <p:sldId id="271" r:id="rId2"/>
    <p:sldId id="257" r:id="rId3"/>
    <p:sldId id="259" r:id="rId4"/>
    <p:sldId id="265" r:id="rId5"/>
    <p:sldId id="258" r:id="rId6"/>
    <p:sldId id="260" r:id="rId7"/>
    <p:sldId id="261" r:id="rId8"/>
    <p:sldId id="269" r:id="rId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C438"/>
    <a:srgbClr val="CF00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758" autoAdjust="0"/>
  </p:normalViewPr>
  <p:slideViewPr>
    <p:cSldViewPr snapToGrid="0">
      <p:cViewPr varScale="1">
        <p:scale>
          <a:sx n="28" d="100"/>
          <a:sy n="28" d="100"/>
        </p:scale>
        <p:origin x="43" y="3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" name="Shape 18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8829296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219200" y="184149"/>
            <a:ext cx="21945600" cy="3016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 anchor="ctr"/>
          <a:lstStyle/>
          <a:p>
            <a:r>
              <a:t>Текст заголовка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219200" y="3200400"/>
            <a:ext cx="21945600" cy="1051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med"/>
  <p:hf hdr="0" dt="0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18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5.png"/><Relationship Id="rId2" Type="http://schemas.openxmlformats.org/officeDocument/2006/relationships/image" Target="../media/image17.png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png"/><Relationship Id="rId15" Type="http://schemas.openxmlformats.org/officeDocument/2006/relationships/image" Target="../media/image33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Relationship Id="rId1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21" Type="http://schemas.openxmlformats.org/officeDocument/2006/relationships/image" Target="../media/image19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image" Target="../media/image36.png"/><Relationship Id="rId16" Type="http://schemas.openxmlformats.org/officeDocument/2006/relationships/image" Target="../media/image50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17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3A8F073F-062E-E97C-3FF4-9DFC096838BA}"/>
              </a:ext>
            </a:extLst>
          </p:cNvPr>
          <p:cNvSpPr/>
          <p:nvPr/>
        </p:nvSpPr>
        <p:spPr>
          <a:xfrm>
            <a:off x="-1" y="0"/>
            <a:ext cx="24384000" cy="13716000"/>
          </a:xfrm>
          <a:prstGeom prst="rect">
            <a:avLst/>
          </a:prstGeom>
          <a:solidFill>
            <a:srgbClr val="9FC438"/>
          </a:solidFill>
          <a:ln w="12700" cap="flat">
            <a:solidFill>
              <a:schemeClr val="accent1"/>
            </a:solidFill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D28053-72FD-5121-8BBA-34A09BC5904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762000"/>
            <a:ext cx="24384001" cy="121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092789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7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11759" cy="3072267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Shape 0"/>
          <p:cNvSpPr/>
          <p:nvPr/>
        </p:nvSpPr>
        <p:spPr>
          <a:xfrm>
            <a:off x="1003424" y="3276600"/>
            <a:ext cx="7265309" cy="9398000"/>
          </a:xfrm>
          <a:prstGeom prst="roundRect">
            <a:avLst>
              <a:gd name="adj" fmla="val 7048"/>
            </a:avLst>
          </a:prstGeom>
          <a:solidFill>
            <a:srgbClr val="CF007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0" name="Shape 1"/>
          <p:cNvSpPr/>
          <p:nvPr/>
        </p:nvSpPr>
        <p:spPr>
          <a:xfrm>
            <a:off x="8980021" y="4787900"/>
            <a:ext cx="6846157" cy="7886700"/>
          </a:xfrm>
          <a:prstGeom prst="roundRect">
            <a:avLst>
              <a:gd name="adj" fmla="val 7480"/>
            </a:avLst>
          </a:prstGeom>
          <a:solidFill>
            <a:srgbClr val="ABC91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1" name="Text 2"/>
          <p:cNvSpPr txBox="1"/>
          <p:nvPr/>
        </p:nvSpPr>
        <p:spPr>
          <a:xfrm>
            <a:off x="1295561" y="1219199"/>
            <a:ext cx="14571827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8500" b="1" spc="342">
                <a:solidFill>
                  <a:srgbClr val="1D1D1B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ОБЩАЯ ИНФОРМАЦИЯ</a:t>
            </a:r>
          </a:p>
        </p:txBody>
      </p:sp>
      <p:sp>
        <p:nvSpPr>
          <p:cNvPr id="182" name="Shape 3"/>
          <p:cNvSpPr/>
          <p:nvPr/>
        </p:nvSpPr>
        <p:spPr>
          <a:xfrm>
            <a:off x="4013701" y="2654300"/>
            <a:ext cx="1244757" cy="1244600"/>
          </a:xfrm>
          <a:prstGeom prst="ellipse">
            <a:avLst/>
          </a:prstGeom>
          <a:solidFill>
            <a:srgbClr val="ABC91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3" name="Shape 4"/>
          <p:cNvSpPr/>
          <p:nvPr/>
        </p:nvSpPr>
        <p:spPr>
          <a:xfrm>
            <a:off x="11787072" y="4165600"/>
            <a:ext cx="1244757" cy="1244600"/>
          </a:xfrm>
          <a:prstGeom prst="ellipse">
            <a:avLst/>
          </a:prstGeom>
          <a:solidFill>
            <a:srgbClr val="CF007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84" name="Text 5"/>
          <p:cNvSpPr txBox="1"/>
          <p:nvPr/>
        </p:nvSpPr>
        <p:spPr>
          <a:xfrm>
            <a:off x="1956043" y="4343400"/>
            <a:ext cx="5852359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800" b="1" spc="155">
                <a:solidFill>
                  <a:srgbClr val="FFFFFF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СРОКИ ПРОВЕДЕНИЯ:</a:t>
            </a:r>
          </a:p>
        </p:txBody>
      </p:sp>
      <p:sp>
        <p:nvSpPr>
          <p:cNvPr id="185" name="Text 6"/>
          <p:cNvSpPr txBox="1"/>
          <p:nvPr/>
        </p:nvSpPr>
        <p:spPr>
          <a:xfrm>
            <a:off x="10770945" y="5867400"/>
            <a:ext cx="3757410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800" b="1" spc="155">
                <a:solidFill>
                  <a:srgbClr val="FFFFFF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МАТЕРИАЛЫ:</a:t>
            </a:r>
          </a:p>
        </p:txBody>
      </p:sp>
      <p:sp>
        <p:nvSpPr>
          <p:cNvPr id="186" name="Text 7"/>
          <p:cNvSpPr txBox="1"/>
          <p:nvPr/>
        </p:nvSpPr>
        <p:spPr>
          <a:xfrm>
            <a:off x="2222778" y="7150099"/>
            <a:ext cx="494938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spc="128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ru-RU" b="1" dirty="0"/>
              <a:t>24</a:t>
            </a:r>
            <a:r>
              <a:rPr b="1" dirty="0"/>
              <a:t>.03.2026</a:t>
            </a:r>
            <a:r>
              <a:rPr lang="ru-RU" b="1" dirty="0"/>
              <a:t> </a:t>
            </a:r>
            <a:r>
              <a:rPr b="1" dirty="0"/>
              <a:t>-15.1</a:t>
            </a:r>
            <a:r>
              <a:rPr lang="ru-RU" b="1" dirty="0"/>
              <a:t>0</a:t>
            </a:r>
            <a:r>
              <a:rPr b="1" dirty="0"/>
              <a:t>.2026</a:t>
            </a:r>
          </a:p>
        </p:txBody>
      </p:sp>
      <p:sp>
        <p:nvSpPr>
          <p:cNvPr id="187" name="Text 8"/>
          <p:cNvSpPr txBox="1"/>
          <p:nvPr/>
        </p:nvSpPr>
        <p:spPr>
          <a:xfrm>
            <a:off x="3387089" y="5268174"/>
            <a:ext cx="2485278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spc="128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ru-RU" b="1" dirty="0"/>
              <a:t>24</a:t>
            </a:r>
            <a:r>
              <a:rPr b="1" dirty="0"/>
              <a:t>.03.2026</a:t>
            </a:r>
          </a:p>
        </p:txBody>
      </p:sp>
      <p:sp>
        <p:nvSpPr>
          <p:cNvPr id="188" name="Text 9"/>
          <p:cNvSpPr txBox="1"/>
          <p:nvPr/>
        </p:nvSpPr>
        <p:spPr>
          <a:xfrm>
            <a:off x="3404025" y="8585199"/>
            <a:ext cx="2612294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spc="128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b="1" dirty="0"/>
              <a:t>20.04.2026</a:t>
            </a:r>
          </a:p>
        </p:txBody>
      </p:sp>
      <p:sp>
        <p:nvSpPr>
          <p:cNvPr id="189" name="Text 10"/>
          <p:cNvSpPr txBox="1"/>
          <p:nvPr/>
        </p:nvSpPr>
        <p:spPr>
          <a:xfrm>
            <a:off x="2260882" y="10123312"/>
            <a:ext cx="489858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spc="128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b="1" dirty="0"/>
              <a:t>01.11.2026</a:t>
            </a:r>
            <a:r>
              <a:rPr lang="ru-RU" b="1" dirty="0"/>
              <a:t> </a:t>
            </a:r>
            <a:r>
              <a:rPr b="1" dirty="0"/>
              <a:t>-</a:t>
            </a:r>
            <a:r>
              <a:rPr lang="ru-RU" b="1" dirty="0"/>
              <a:t> </a:t>
            </a:r>
            <a:r>
              <a:rPr b="1" dirty="0"/>
              <a:t>25.11.2026</a:t>
            </a:r>
          </a:p>
        </p:txBody>
      </p:sp>
      <p:sp>
        <p:nvSpPr>
          <p:cNvPr id="191" name="Text 12"/>
          <p:cNvSpPr txBox="1"/>
          <p:nvPr/>
        </p:nvSpPr>
        <p:spPr>
          <a:xfrm>
            <a:off x="2220660" y="7670615"/>
            <a:ext cx="4716524" cy="6661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2600"/>
              </a:lnSpc>
              <a:defRPr sz="2500" spc="100">
                <a:solidFill>
                  <a:srgbClr val="FFFFFF">
                    <a:alpha val="85000"/>
                  </a:srgbClr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pPr>
              <a:defRPr sz="2500" spc="100">
                <a:solidFill>
                  <a:srgbClr val="FFFFFF">
                    <a:alpha val="85000"/>
                  </a:srgbClr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lang="ru-RU" spc="136" dirty="0">
                <a:solidFill>
                  <a:srgbClr val="FFFFFF"/>
                </a:solidFill>
                <a:sym typeface="Calibri"/>
              </a:rPr>
              <a:t>С</a:t>
            </a:r>
            <a:r>
              <a:rPr spc="136" dirty="0" err="1">
                <a:solidFill>
                  <a:srgbClr val="FFFFFF"/>
                </a:solidFill>
                <a:sym typeface="Calibri"/>
              </a:rPr>
              <a:t>роки</a:t>
            </a:r>
            <a:r>
              <a:rPr spc="136" dirty="0">
                <a:solidFill>
                  <a:srgbClr val="FFFFFF"/>
                </a:solidFill>
                <a:sym typeface="Calibri"/>
              </a:rPr>
              <a:t> </a:t>
            </a:r>
            <a:r>
              <a:rPr spc="136" dirty="0" err="1">
                <a:solidFill>
                  <a:srgbClr val="FFFFFF"/>
                </a:solidFill>
                <a:sym typeface="Calibri"/>
              </a:rPr>
              <a:t>проведения</a:t>
            </a:r>
            <a:r>
              <a:rPr lang="ru-RU" spc="136" dirty="0">
                <a:solidFill>
                  <a:srgbClr val="FFFFFF"/>
                </a:solidFill>
                <a:sym typeface="Calibri"/>
              </a:rPr>
              <a:t> К</a:t>
            </a:r>
            <a:r>
              <a:rPr spc="136" dirty="0" err="1">
                <a:solidFill>
                  <a:srgbClr val="FFFFFF"/>
                </a:solidFill>
                <a:sym typeface="Calibri"/>
              </a:rPr>
              <a:t>онкурса</a:t>
            </a:r>
            <a:r>
              <a:rPr spc="136" dirty="0">
                <a:solidFill>
                  <a:srgbClr val="FFFFFF"/>
                </a:solidFill>
                <a:sym typeface="Calibri"/>
              </a:rPr>
              <a:t> </a:t>
            </a:r>
            <a:endParaRPr lang="ru-RU" spc="136" dirty="0">
              <a:solidFill>
                <a:srgbClr val="FFFFFF"/>
              </a:solidFill>
              <a:sym typeface="Calibri"/>
            </a:endParaRPr>
          </a:p>
          <a:p>
            <a:pPr>
              <a:defRPr sz="2500" spc="100">
                <a:solidFill>
                  <a:srgbClr val="FFFFFF">
                    <a:alpha val="85000"/>
                  </a:srgbClr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spc="136" dirty="0">
                <a:solidFill>
                  <a:srgbClr val="FFFFFF"/>
                </a:solidFill>
                <a:sym typeface="Calibri"/>
              </a:rPr>
              <a:t>и </a:t>
            </a:r>
            <a:r>
              <a:rPr spc="136" dirty="0" err="1">
                <a:solidFill>
                  <a:srgbClr val="FFFFFF"/>
                </a:solidFill>
                <a:sym typeface="Calibri"/>
              </a:rPr>
              <a:t>участия</a:t>
            </a:r>
            <a:r>
              <a:rPr spc="136" dirty="0">
                <a:solidFill>
                  <a:srgbClr val="FFFFFF"/>
                </a:solidFill>
                <a:sym typeface="Calibri"/>
              </a:rPr>
              <a:t> </a:t>
            </a:r>
            <a:r>
              <a:rPr spc="136" dirty="0" err="1">
                <a:solidFill>
                  <a:srgbClr val="FFFFFF"/>
                </a:solidFill>
                <a:sym typeface="Calibri"/>
              </a:rPr>
              <a:t>конкурсантов</a:t>
            </a:r>
            <a:endParaRPr spc="136" dirty="0">
              <a:solidFill>
                <a:srgbClr val="FFFFFF"/>
              </a:solidFill>
              <a:sym typeface="Calibri"/>
            </a:endParaRPr>
          </a:p>
        </p:txBody>
      </p:sp>
      <p:sp>
        <p:nvSpPr>
          <p:cNvPr id="192" name="Text 13"/>
          <p:cNvSpPr txBox="1"/>
          <p:nvPr/>
        </p:nvSpPr>
        <p:spPr>
          <a:xfrm>
            <a:off x="1522073" y="5854700"/>
            <a:ext cx="6240715" cy="100155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ts val="2600"/>
              </a:lnSpc>
              <a:defRPr sz="2500" spc="100">
                <a:solidFill>
                  <a:srgbClr val="FFFFFF">
                    <a:alpha val="85000"/>
                  </a:srgbClr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lang="ru-RU" sz="2500" spc="136" dirty="0">
                <a:solidFill>
                  <a:srgbClr val="FFFFFF"/>
                </a:solidFill>
                <a:latin typeface="Gilroy-Medium"/>
                <a:sym typeface="Gilroy-Medium"/>
              </a:rPr>
              <a:t>З</a:t>
            </a:r>
            <a:r>
              <a:rPr sz="2500" spc="136" dirty="0" err="1">
                <a:solidFill>
                  <a:srgbClr val="FFFFFF"/>
                </a:solidFill>
                <a:latin typeface="Gilroy-Medium"/>
                <a:sym typeface="Gilroy-Medium"/>
              </a:rPr>
              <a:t>апуск</a:t>
            </a:r>
            <a:r>
              <a:rPr sz="2500" spc="136" dirty="0">
                <a:solidFill>
                  <a:srgbClr val="FFFFFF"/>
                </a:solidFill>
                <a:latin typeface="Gilroy-Medium"/>
                <a:sym typeface="Gilroy-Medium"/>
              </a:rPr>
              <a:t> </a:t>
            </a:r>
            <a:r>
              <a:rPr lang="ru-RU" sz="2500" spc="136" dirty="0">
                <a:solidFill>
                  <a:srgbClr val="FFFFFF"/>
                </a:solidFill>
                <a:latin typeface="Gilroy-Medium"/>
                <a:sym typeface="Gilroy-Medium"/>
              </a:rPr>
              <a:t>Конкурса среди</a:t>
            </a:r>
            <a:r>
              <a:rPr sz="2500" spc="136" dirty="0">
                <a:solidFill>
                  <a:srgbClr val="FFFFFF"/>
                </a:solidFill>
                <a:latin typeface="Gilroy-Medium"/>
                <a:sym typeface="Gilroy-Medium"/>
              </a:rPr>
              <a:t> </a:t>
            </a:r>
            <a:r>
              <a:rPr sz="2500" spc="136" dirty="0" err="1">
                <a:solidFill>
                  <a:srgbClr val="FFFFFF"/>
                </a:solidFill>
                <a:latin typeface="Gilroy-Medium"/>
                <a:sym typeface="Gilroy-Medium"/>
              </a:rPr>
              <a:t>вуз</a:t>
            </a:r>
            <a:r>
              <a:rPr lang="ru-RU" sz="2500" spc="136" dirty="0" err="1">
                <a:solidFill>
                  <a:srgbClr val="FFFFFF"/>
                </a:solidFill>
                <a:latin typeface="Gilroy-Medium"/>
                <a:sym typeface="Gilroy-Medium"/>
              </a:rPr>
              <a:t>ов</a:t>
            </a:r>
            <a:r>
              <a:rPr sz="2500" spc="136" dirty="0">
                <a:solidFill>
                  <a:srgbClr val="FFFFFF"/>
                </a:solidFill>
                <a:latin typeface="Gilroy-Medium"/>
                <a:sym typeface="Gilroy-Medium"/>
              </a:rPr>
              <a:t>, </a:t>
            </a:r>
            <a:r>
              <a:rPr sz="2500" spc="136" dirty="0" err="1">
                <a:solidFill>
                  <a:srgbClr val="FFFFFF"/>
                </a:solidFill>
                <a:latin typeface="Gilroy-Medium"/>
                <a:sym typeface="Gilroy-Medium"/>
              </a:rPr>
              <a:t>координация</a:t>
            </a:r>
            <a:r>
              <a:rPr sz="2500" spc="136" dirty="0">
                <a:solidFill>
                  <a:srgbClr val="FFFFFF"/>
                </a:solidFill>
                <a:latin typeface="Gilroy-Medium"/>
                <a:sym typeface="Gilroy-Medium"/>
              </a:rPr>
              <a:t> с </a:t>
            </a:r>
            <a:r>
              <a:rPr sz="2500" spc="136" dirty="0" err="1">
                <a:solidFill>
                  <a:srgbClr val="FFFFFF"/>
                </a:solidFill>
                <a:latin typeface="Gilroy-Medium"/>
                <a:sym typeface="Gilroy-Medium"/>
              </a:rPr>
              <a:t>участниками</a:t>
            </a:r>
            <a:r>
              <a:rPr sz="2500" spc="136" dirty="0">
                <a:solidFill>
                  <a:srgbClr val="FFFFFF"/>
                </a:solidFill>
                <a:latin typeface="Gilroy-Medium"/>
                <a:sym typeface="Gilroy-Medium"/>
              </a:rPr>
              <a:t>.</a:t>
            </a:r>
          </a:p>
          <a:p>
            <a:pPr algn="ctr">
              <a:lnSpc>
                <a:spcPts val="2600"/>
              </a:lnSpc>
              <a:defRPr sz="2500" spc="100">
                <a:solidFill>
                  <a:srgbClr val="FFFFFF">
                    <a:alpha val="85000"/>
                  </a:srgbClr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sz="2500" spc="136" dirty="0" err="1">
                <a:solidFill>
                  <a:srgbClr val="FFFFFF"/>
                </a:solidFill>
                <a:latin typeface="Gilroy-Medium"/>
                <a:sym typeface="Gilroy-Medium"/>
              </a:rPr>
              <a:t>Старт</a:t>
            </a:r>
            <a:r>
              <a:rPr sz="2500" spc="136" dirty="0">
                <a:solidFill>
                  <a:srgbClr val="FFFFFF"/>
                </a:solidFill>
                <a:latin typeface="Gilroy-Medium"/>
                <a:sym typeface="Gilroy-Medium"/>
              </a:rPr>
              <a:t> </a:t>
            </a:r>
            <a:r>
              <a:rPr sz="2500" spc="136" dirty="0" err="1">
                <a:solidFill>
                  <a:srgbClr val="FFFFFF"/>
                </a:solidFill>
                <a:latin typeface="Gilroy-Medium"/>
                <a:sym typeface="Gilroy-Medium"/>
              </a:rPr>
              <a:t>на</a:t>
            </a:r>
            <a:r>
              <a:rPr sz="2500" spc="136" dirty="0">
                <a:solidFill>
                  <a:srgbClr val="FFFFFF"/>
                </a:solidFill>
                <a:latin typeface="Gilroy-Medium"/>
                <a:sym typeface="Gilroy-Medium"/>
              </a:rPr>
              <a:t> </a:t>
            </a:r>
            <a:r>
              <a:rPr sz="2500" spc="136" dirty="0" err="1">
                <a:solidFill>
                  <a:srgbClr val="FFFFFF"/>
                </a:solidFill>
                <a:latin typeface="Gilroy-Medium"/>
                <a:sym typeface="Gilroy-Medium"/>
              </a:rPr>
              <a:t>площадке</a:t>
            </a:r>
            <a:r>
              <a:rPr sz="2500" spc="136" dirty="0">
                <a:solidFill>
                  <a:srgbClr val="FFFFFF"/>
                </a:solidFill>
                <a:latin typeface="Gilroy-Medium"/>
                <a:sym typeface="Gilroy-Medium"/>
              </a:rPr>
              <a:t> </a:t>
            </a:r>
            <a:r>
              <a:rPr sz="2500" spc="136" dirty="0" err="1">
                <a:solidFill>
                  <a:srgbClr val="FFFFFF"/>
                </a:solidFill>
                <a:latin typeface="Gilroy-Medium"/>
                <a:sym typeface="Gilroy-Medium"/>
              </a:rPr>
              <a:t>Минобрнауки</a:t>
            </a:r>
            <a:r>
              <a:rPr sz="2500" spc="136" dirty="0">
                <a:solidFill>
                  <a:srgbClr val="FFFFFF"/>
                </a:solidFill>
                <a:latin typeface="Gilroy-Medium"/>
                <a:sym typeface="Gilroy-Medium"/>
              </a:rPr>
              <a:t> Р</a:t>
            </a:r>
            <a:r>
              <a:rPr lang="ru-RU" sz="2500" spc="136" dirty="0" err="1">
                <a:solidFill>
                  <a:srgbClr val="FFFFFF"/>
                </a:solidFill>
                <a:latin typeface="Gilroy-Medium"/>
                <a:sym typeface="Gilroy-Medium"/>
              </a:rPr>
              <a:t>оссии</a:t>
            </a:r>
            <a:endParaRPr sz="2500" spc="136" dirty="0">
              <a:solidFill>
                <a:srgbClr val="FFFFFF"/>
              </a:solidFill>
              <a:latin typeface="Gilroy-Medium"/>
              <a:sym typeface="Gilroy-Medium"/>
            </a:endParaRPr>
          </a:p>
        </p:txBody>
      </p:sp>
      <p:sp>
        <p:nvSpPr>
          <p:cNvPr id="193" name="Text 14"/>
          <p:cNvSpPr txBox="1"/>
          <p:nvPr/>
        </p:nvSpPr>
        <p:spPr>
          <a:xfrm>
            <a:off x="2220660" y="9055099"/>
            <a:ext cx="4843541" cy="6661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2600"/>
              </a:lnSpc>
              <a:defRPr sz="2500" spc="100">
                <a:solidFill>
                  <a:srgbClr val="FFFFFF">
                    <a:alpha val="85000"/>
                  </a:srgbClr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spc="136" dirty="0" err="1">
                <a:solidFill>
                  <a:srgbClr val="FFFFFF"/>
                </a:solidFill>
                <a:sym typeface="Calibri"/>
              </a:rPr>
              <a:t>Торжественные</a:t>
            </a:r>
            <a:r>
              <a:rPr spc="136" dirty="0">
                <a:solidFill>
                  <a:srgbClr val="FFFFFF"/>
                </a:solidFill>
                <a:sym typeface="Calibri"/>
              </a:rPr>
              <a:t> </a:t>
            </a:r>
            <a:r>
              <a:rPr spc="136" dirty="0" err="1">
                <a:solidFill>
                  <a:srgbClr val="FFFFFF"/>
                </a:solidFill>
                <a:sym typeface="Calibri"/>
              </a:rPr>
              <a:t>мероприятия</a:t>
            </a:r>
            <a:r>
              <a:rPr spc="136" dirty="0">
                <a:solidFill>
                  <a:srgbClr val="FFFFFF"/>
                </a:solidFill>
                <a:sym typeface="Calibri"/>
              </a:rPr>
              <a:t> </a:t>
            </a:r>
            <a:br>
              <a:rPr lang="ru-RU" spc="136" dirty="0">
                <a:solidFill>
                  <a:srgbClr val="FFFFFF"/>
                </a:solidFill>
                <a:sym typeface="Calibri"/>
              </a:rPr>
            </a:br>
            <a:r>
              <a:rPr spc="136" dirty="0">
                <a:solidFill>
                  <a:srgbClr val="FFFFFF"/>
                </a:solidFill>
                <a:sym typeface="Calibri"/>
              </a:rPr>
              <a:t>в </a:t>
            </a:r>
            <a:r>
              <a:rPr spc="136" dirty="0" err="1">
                <a:solidFill>
                  <a:srgbClr val="FFFFFF"/>
                </a:solidFill>
                <a:sym typeface="Calibri"/>
              </a:rPr>
              <a:t>рамках</a:t>
            </a:r>
            <a:r>
              <a:rPr spc="136" dirty="0">
                <a:solidFill>
                  <a:srgbClr val="FFFFFF"/>
                </a:solidFill>
                <a:sym typeface="Calibri"/>
              </a:rPr>
              <a:t> </a:t>
            </a:r>
            <a:r>
              <a:rPr lang="ru-RU" spc="136" dirty="0">
                <a:solidFill>
                  <a:srgbClr val="FFFFFF"/>
                </a:solidFill>
                <a:sym typeface="Calibri"/>
              </a:rPr>
              <a:t>К</a:t>
            </a:r>
            <a:r>
              <a:rPr spc="136" dirty="0" err="1">
                <a:solidFill>
                  <a:srgbClr val="FFFFFF"/>
                </a:solidFill>
                <a:sym typeface="Calibri"/>
              </a:rPr>
              <a:t>онкурса</a:t>
            </a:r>
            <a:endParaRPr spc="136" dirty="0">
              <a:solidFill>
                <a:srgbClr val="FFFFFF"/>
              </a:solidFill>
              <a:sym typeface="Calibri"/>
            </a:endParaRPr>
          </a:p>
        </p:txBody>
      </p:sp>
      <p:sp>
        <p:nvSpPr>
          <p:cNvPr id="194" name="Shape 15"/>
          <p:cNvSpPr/>
          <p:nvPr/>
        </p:nvSpPr>
        <p:spPr>
          <a:xfrm>
            <a:off x="12733341" y="9588500"/>
            <a:ext cx="2641931" cy="2641600"/>
          </a:xfrm>
          <a:prstGeom prst="roundRect">
            <a:avLst>
              <a:gd name="adj" fmla="val 11077"/>
            </a:avLst>
          </a:prstGeom>
          <a:solidFill>
            <a:srgbClr val="FFFFFF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195" name="Text 16"/>
          <p:cNvSpPr txBox="1"/>
          <p:nvPr/>
        </p:nvSpPr>
        <p:spPr>
          <a:xfrm>
            <a:off x="2220660" y="10631312"/>
            <a:ext cx="4843541" cy="33591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2600"/>
              </a:lnSpc>
              <a:defRPr sz="2500" spc="100">
                <a:solidFill>
                  <a:srgbClr val="FFFFFF">
                    <a:alpha val="85000"/>
                  </a:srgbClr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spc="136" dirty="0" err="1">
                <a:solidFill>
                  <a:srgbClr val="FFFFFF"/>
                </a:solidFill>
              </a:rPr>
              <a:t>Подведение</a:t>
            </a:r>
            <a:r>
              <a:rPr spc="136" dirty="0">
                <a:solidFill>
                  <a:srgbClr val="FFFFFF"/>
                </a:solidFill>
              </a:rPr>
              <a:t> </a:t>
            </a:r>
            <a:r>
              <a:rPr lang="ru-RU" spc="136" dirty="0">
                <a:solidFill>
                  <a:srgbClr val="FFFFFF"/>
                </a:solidFill>
              </a:rPr>
              <a:t>и</a:t>
            </a:r>
            <a:r>
              <a:rPr spc="136" dirty="0" err="1">
                <a:solidFill>
                  <a:srgbClr val="FFFFFF"/>
                </a:solidFill>
              </a:rPr>
              <a:t>тогов</a:t>
            </a:r>
            <a:r>
              <a:rPr lang="ru-RU" spc="136" dirty="0">
                <a:solidFill>
                  <a:srgbClr val="FFFFFF"/>
                </a:solidFill>
              </a:rPr>
              <a:t> Конкурса</a:t>
            </a:r>
            <a:endParaRPr spc="136" dirty="0">
              <a:solidFill>
                <a:srgbClr val="FFFFFF"/>
              </a:solidFill>
            </a:endParaRPr>
          </a:p>
        </p:txBody>
      </p:sp>
      <p:sp>
        <p:nvSpPr>
          <p:cNvPr id="196" name="Text 17"/>
          <p:cNvSpPr txBox="1"/>
          <p:nvPr/>
        </p:nvSpPr>
        <p:spPr>
          <a:xfrm>
            <a:off x="2220660" y="10893658"/>
            <a:ext cx="4843541" cy="334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2600"/>
              </a:lnSpc>
              <a:defRPr sz="2500" spc="100">
                <a:solidFill>
                  <a:srgbClr val="FFFFFF">
                    <a:alpha val="85000"/>
                  </a:srgbClr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endParaRPr dirty="0"/>
          </a:p>
        </p:txBody>
      </p:sp>
      <p:sp>
        <p:nvSpPr>
          <p:cNvPr id="197" name="Text 18"/>
          <p:cNvSpPr txBox="1"/>
          <p:nvPr/>
        </p:nvSpPr>
        <p:spPr>
          <a:xfrm>
            <a:off x="9335667" y="6908800"/>
            <a:ext cx="5770756" cy="428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400" spc="136">
                <a:solidFill>
                  <a:srgbClr val="FFFFFF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dirty="0"/>
              <a:t>— </a:t>
            </a:r>
            <a:r>
              <a:rPr dirty="0" err="1"/>
              <a:t>Визуальные</a:t>
            </a:r>
            <a:r>
              <a:rPr dirty="0"/>
              <a:t> </a:t>
            </a:r>
            <a:r>
              <a:rPr dirty="0" err="1"/>
              <a:t>материалы</a:t>
            </a:r>
            <a:endParaRPr dirty="0"/>
          </a:p>
        </p:txBody>
      </p:sp>
      <p:sp>
        <p:nvSpPr>
          <p:cNvPr id="198" name="Text 19"/>
          <p:cNvSpPr txBox="1"/>
          <p:nvPr/>
        </p:nvSpPr>
        <p:spPr>
          <a:xfrm>
            <a:off x="9335667" y="9004300"/>
            <a:ext cx="2252416" cy="428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400" spc="136">
                <a:solidFill>
                  <a:srgbClr val="FFFFFF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t>— Анонсы</a:t>
            </a:r>
          </a:p>
        </p:txBody>
      </p:sp>
      <p:sp>
        <p:nvSpPr>
          <p:cNvPr id="199" name="Text 20"/>
          <p:cNvSpPr txBox="1"/>
          <p:nvPr/>
        </p:nvSpPr>
        <p:spPr>
          <a:xfrm>
            <a:off x="9335667" y="7607300"/>
            <a:ext cx="5618337" cy="428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400" spc="136">
                <a:solidFill>
                  <a:srgbClr val="FFFFFF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dirty="0"/>
              <a:t>— </a:t>
            </a:r>
            <a:r>
              <a:rPr dirty="0" err="1"/>
              <a:t>Рекомендации</a:t>
            </a:r>
            <a:endParaRPr dirty="0"/>
          </a:p>
        </p:txBody>
      </p:sp>
      <p:sp>
        <p:nvSpPr>
          <p:cNvPr id="200" name="Text 21"/>
          <p:cNvSpPr txBox="1"/>
          <p:nvPr/>
        </p:nvSpPr>
        <p:spPr>
          <a:xfrm>
            <a:off x="9335667" y="9702800"/>
            <a:ext cx="5618337" cy="428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400" spc="136">
                <a:solidFill>
                  <a:srgbClr val="FFFFFF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t>— Лекции</a:t>
            </a:r>
          </a:p>
        </p:txBody>
      </p:sp>
      <p:sp>
        <p:nvSpPr>
          <p:cNvPr id="201" name="Text 22"/>
          <p:cNvSpPr txBox="1"/>
          <p:nvPr/>
        </p:nvSpPr>
        <p:spPr>
          <a:xfrm>
            <a:off x="9335667" y="8305800"/>
            <a:ext cx="5618337" cy="4287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400" spc="136">
                <a:solidFill>
                  <a:srgbClr val="FFFFFF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dirty="0"/>
              <a:t>— </a:t>
            </a:r>
            <a:r>
              <a:rPr dirty="0" err="1"/>
              <a:t>База</a:t>
            </a:r>
            <a:r>
              <a:rPr dirty="0"/>
              <a:t> </a:t>
            </a:r>
            <a:r>
              <a:rPr dirty="0" err="1"/>
              <a:t>знаний</a:t>
            </a:r>
            <a:endParaRPr dirty="0"/>
          </a:p>
        </p:txBody>
      </p:sp>
      <p:pic>
        <p:nvPicPr>
          <p:cNvPr id="202" name="Image 12" descr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6360" y="97458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Image 13" descr="Imag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6603" y="97458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Image 14" descr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6846" y="97458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Image 15" descr="Imag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67097" y="97458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age 16" descr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927585" y="97458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Image 17" descr="Imag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68321" y="97458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8" name="Image 18" descr="Imag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8570" y="97458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09" name="Image 19" descr="Imag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8813" y="97458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0" name="Image 20" descr="Imag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09064" y="97458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Image 21" descr="Image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26360" y="982610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2" name="Image 22" descr="Imag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7585" y="982610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3" name="Image 23" descr="Image 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07828" y="982610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Image 24" descr="Image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8813" y="982610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Image 25" descr="Image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686846" y="99063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6" name="Image 26" descr="Imag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7585" y="99063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7" name="Image 27" descr="Image 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328813" y="99063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8" name="Image 28" descr="Imag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9064" y="99063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19" name="Image 29" descr="Image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489307" y="99063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0" name="Image 30" descr="Image 3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526360" y="998657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1" name="Image 31" descr="Imag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06603" y="998657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age 32" descr="Image 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47340" y="998657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3" name="Image 33" descr="Image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7585" y="998657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4" name="Image 34" descr="Image 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7828" y="998657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5" name="Image 35" descr="Imag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88078" y="998657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6" name="Image 36" descr="Image 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21" y="998657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7" name="Image 37" descr="Image 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248570" y="998657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8" name="Image 38" descr="Image 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89307" y="998657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29" name="Image 39" descr="Image 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767097" y="1006682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0" name="Image 40" descr="Image 4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088078" y="1006682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Image 41" descr="Image 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21" y="1006682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2" name="Image 42" descr="Image 4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248570" y="1006682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3" name="Image 43" descr="Image 4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09064" y="1006682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4" name="Image 44" descr="Image 4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606603" y="1014705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age 45" descr="Image 4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686846" y="1014705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Image 46" descr="Image 4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07828" y="1014705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7" name="Image 47" descr="Image 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28813" y="1014705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8" name="Image 48" descr="Image 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409064" y="1014705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9" name="Image 49" descr="Image 4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26360" y="102272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0" name="Image 50" descr="Image 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6846" y="102272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age 51" descr="Image 5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847340" y="102272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Image 52" descr="Image 5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7828" y="102272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3" name="Image 53" descr="Image 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68321" y="102272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4" name="Image 54" descr="Image 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28813" y="102272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5" name="Image 55" descr="Image 5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89307" y="102272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Image 56" descr="Image 5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26360" y="1030752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7" name="Image 57" descr="Image 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6846" y="1030752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8" name="Image 58" descr="Image 5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767097" y="1030752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9" name="Image 59" descr="Image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7828" y="1030752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Image 60" descr="Image 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88078" y="1030752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1" name="Image 61" descr="Image 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21" y="1030752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2" name="Image 62" descr="Image 6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248570" y="1030752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3" name="Image 63" descr="Image 6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9064" y="1030752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4" name="Image 64" descr="Image 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9307" y="1030752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5" name="Image 65" descr="Image 6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84381" y="10387762"/>
            <a:ext cx="80247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6" name="Image 66" descr="Image 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4870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7" name="Image 67" descr="Image 6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125124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8" name="Image 68" descr="Image 6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85612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59" name="Image 69" descr="Image 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65855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0" name="Image 70" descr="Image 7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446104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1" name="Image 71" descr="Image 7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6603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2" name="Image 72" descr="Image 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6846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3" name="Image 73" descr="Image 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7097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4" name="Image 74" descr="Image 7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007828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5" name="Image 75" descr="Image 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88078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Image 76" descr="Image 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21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7" name="Image 77" descr="Image 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8570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8" name="Image 78" descr="Image 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9064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9" name="Image 79" descr="Image 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9307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0" name="Image 80" descr="Image 8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49806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1" name="Image 81" descr="Image 8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890542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2" name="Image 82" descr="Image 8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051042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" name="Image 83" descr="Image 8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131284" y="10387762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Image 84" descr="Image 8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964625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" name="Image 85" descr="Image 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44870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Image 86" descr="Image 8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125124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Image 87" descr="Image 8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5612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Image 88" descr="Image 8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6104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Image 89" descr="Image 8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6603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Image 90" descr="Image 9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767097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" name="Image 91" descr="Image 9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168321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Image 92" descr="Image 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8570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Image 93" descr="Image 9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8813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Image 94" descr="Image 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9064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" name="Image 95" descr="Image 9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9307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Image 96" descr="Image 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69549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" name="Image 97" descr="Image 9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9806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" name="Image 98" descr="Image 9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10299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" name="Image 99" descr="Image 9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31284" y="1046799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" name="Image 100" descr="Image 1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44870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" name="Image 101" descr="Image 10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05369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" name="Image 102" descr="Image 1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5612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" name="Image 103" descr="Image 10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65855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" name="Image 104" descr="Image 1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6104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Image 105" descr="Image 10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06603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" name="Image 106" descr="Image 10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47340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Image 107" descr="Image 10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927585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" name="Image 108" descr="Image 10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8813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Image 109" descr="Image 10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9307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Image 110" descr="Image 1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69549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Image 111" descr="Image 1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649806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Image 112" descr="Image 1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0299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Image 113" descr="Image 1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970793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" name="Image 114" descr="Image 1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51042" y="1054823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Image 115" descr="Image 1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884381" y="10628473"/>
            <a:ext cx="80247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Image 116" descr="Image 1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4625" y="106284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Image 117" descr="Image 1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044870" y="106284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Image 118" descr="Image 1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205369" y="106284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Image 119" descr="Image 1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5612" y="106284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Image 120" descr="Image 1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46104" y="106284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" name="Image 121" descr="Image 1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526360" y="106284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" name="Image 122" descr="Image 1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927585" y="106284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" name="Image 123" descr="Image 1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07828" y="106284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Image 124" descr="Image 1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28813" y="106284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" name="Image 125" descr="Image 12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489307" y="106284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" name="Image 126" descr="Image 12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810299" y="106284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" name="Image 127" descr="Image 1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131284" y="1062847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" name="Image 128" descr="Image 1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64625" y="10708710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" name="Image 129" descr="Image 1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5612" y="10708710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" name="Image 130" descr="Image 1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5855" y="10708710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" name="Image 131" descr="Image 13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606603" y="10708710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" name="Image 132" descr="Image 1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088078" y="10708710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3" name="Image 133" descr="Image 13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48570" y="10708710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4" name="Image 134" descr="Image 1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09064" y="10708710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" name="Image 135" descr="Image 13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90542" y="10708710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6" name="Image 136" descr="Image 13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970793" y="10708710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Image 137" descr="Image 13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44870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8" name="Image 138" descr="Image 13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25124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9" name="Image 139" descr="Image 1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05369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0" name="Image 140" descr="Image 1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85612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1" name="Image 141" descr="Image 1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446104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2" name="Image 142" descr="Image 14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06603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3" name="Image 143" descr="Image 14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47340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4" name="Image 144" descr="Image 1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7585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5" name="Image 145" descr="Image 14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007828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6" name="Image 146" descr="Image 14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168321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7" name="Image 147" descr="Image 1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8570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8" name="Image 148" descr="Image 1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8813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39" name="Image 149" descr="Image 1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9064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0" name="Image 150" descr="Image 1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9307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Image 151" descr="Image 1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69549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Image 152" descr="Image 1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49806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Image 153" descr="Image 1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70793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Image 154" descr="Image 1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1042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Image 155" descr="Image 15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131284" y="1078894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Image 156" descr="Image 15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84381" y="10869184"/>
            <a:ext cx="80247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Image 157" descr="Image 15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64625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Image 158" descr="Image 1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44870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Image 159" descr="Image 15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285612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0" name="Image 160" descr="Image 1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365855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1" name="Image 161" descr="Image 1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526360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2" name="Image 162" descr="Image 16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847340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Image 163" descr="Image 1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07828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Image 164" descr="Image 16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248570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5" name="Image 165" descr="Image 1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8813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6" name="Image 166" descr="Image 16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409064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7" name="Image 167" descr="Image 16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730054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8" name="Image 168" descr="Image 16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810299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59" name="Image 169" descr="Image 16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970793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0" name="Image 170" descr="Image 1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1042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1" name="Image 171" descr="Image 17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131284" y="1086918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2" name="Image 172" descr="Image 17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884381" y="10949415"/>
            <a:ext cx="80247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3" name="Image 173" descr="Image 1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44870" y="1094941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4" name="Image 174" descr="Image 17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205369" y="1094941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5" name="Image 175" descr="Image 17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6360" y="1094941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6" name="Image 176" descr="Image 1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606603" y="1094941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7" name="Image 177" descr="Image 17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27585" y="1094941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8" name="Image 178" descr="Image 17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088078" y="1094941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69" name="Image 179" descr="Image 17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0299" y="1094941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0" name="Image 180" descr="Image 18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1042" y="1094941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1" name="Image 181" descr="Image 1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64625" y="1102965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2" name="Image 182" descr="Image 1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044870" y="1102965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3" name="Image 183" descr="Image 18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125124" y="1102965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4" name="Image 184" descr="Image 18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65855" y="1102965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5" name="Image 185" descr="Image 18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6104" y="1102965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6" name="Image 186" descr="Image 1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6360" y="1102965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7" name="Image 187" descr="Image 18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47340" y="1102965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8" name="Image 188" descr="Image 18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88078" y="1102965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79" name="Image 189" descr="Image 18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328813" y="1102965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0" name="Image 190" descr="Image 19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09064" y="1102965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1" name="Image 191" descr="Image 19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569549" y="1102965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2" name="Image 192" descr="Image 19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810299" y="1102965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3" name="Image 193" descr="Image 19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890542" y="1102965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4" name="Image 194" descr="Image 19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1042" y="1102965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5" name="Image 195" descr="Image 19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2964625" y="1110988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6" name="Image 196" descr="Image 19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125124" y="1110988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7" name="Image 197" descr="Image 19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6104" y="1110988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8" name="Image 198" descr="Image 19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526360" y="1110988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9" name="Image 199" descr="Image 19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86846" y="1110988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0" name="Image 200" descr="Image 2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7097" y="1110988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1" name="Image 201" descr="Image 2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7340" y="1110988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2" name="Image 202" descr="Image 2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27585" y="1110988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3" name="Image 203" descr="Image 20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48570" y="1110988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4" name="Image 204" descr="Image 20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89307" y="1110988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5" name="Image 205" descr="Image 20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30054" y="1110988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6" name="Image 206" descr="Image 20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890542" y="1110988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7" name="Image 207" descr="Image 2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70793" y="1110988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8" name="Image 208" descr="Image 20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051042" y="1110988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99" name="Image 209" descr="Image 20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884381" y="11190129"/>
            <a:ext cx="80247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0" name="Image 210" descr="Image 2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205369" y="1119012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1" name="Image 211" descr="Image 2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65855" y="1119012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2" name="Image 212" descr="Image 2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46104" y="1119012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3" name="Image 213" descr="Image 2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6846" y="1119012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4" name="Image 214" descr="Image 2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88078" y="1119012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5" name="Image 215" descr="Image 2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21" y="1119012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6" name="Image 216" descr="Image 2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8570" y="1119012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7" name="Image 217" descr="Image 21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489307" y="1119012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8" name="Image 218" descr="Image 2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569549" y="1119012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09" name="Image 219" descr="Image 2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0054" y="1119012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0" name="Image 220" descr="Image 2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810299" y="1119012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1" name="Image 221" descr="Image 2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70793" y="11190129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2" name="Image 222" descr="Image 22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044870" y="1127036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3" name="Image 223" descr="Image 2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446104" y="1127036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4" name="Image 224" descr="Image 22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526360" y="1127036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5" name="Image 225" descr="Image 22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686846" y="1127036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6" name="Image 226" descr="Image 2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767097" y="1127036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7" name="Image 227" descr="Image 2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21" y="1127036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8" name="Image 228" descr="Image 2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8570" y="1127036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19" name="Image 229" descr="Image 2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328813" y="1127036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20" name="Image 230" descr="Image 2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69549" y="1127036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21" name="Image 231" descr="Image 2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0054" y="1127036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22" name="Image 232" descr="Image 23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0299" y="1127036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23" name="Image 233" descr="Image 2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70793" y="11270366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24" name="Image 234" descr="Image 23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964625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25" name="Image 235" descr="Image 2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65855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26" name="Image 236" descr="Image 23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6360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27" name="Image 237" descr="Image 23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847340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28" name="Image 238" descr="Image 23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927585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29" name="Image 239" descr="Image 23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88078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0" name="Image 240" descr="Image 24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21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1" name="Image 241" descr="Image 24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8570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2" name="Image 242" descr="Image 24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8813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3" name="Image 243" descr="Image 24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9064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4" name="Image 244" descr="Image 24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9307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5" name="Image 245" descr="Image 24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69549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6" name="Image 246" descr="Image 2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9806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7" name="Image 247" descr="Image 24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0054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8" name="Image 248" descr="Image 2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0299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39" name="Image 249" descr="Image 24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0542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0" name="Image 250" descr="Image 25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70793" y="11350603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1" name="Image 251" descr="Image 25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6360" y="1143083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2" name="Image 252" descr="Image 25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606603" y="1143083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3" name="Image 253" descr="Image 25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7585" y="1143083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4" name="Image 254" descr="Image 25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7828" y="1143083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5" name="Image 255" descr="Image 25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88078" y="1143083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6" name="Image 256" descr="Image 25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168321" y="1143083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7" name="Image 257" descr="Image 25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328813" y="1143083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8" name="Image 258" descr="Image 25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9307" y="1143083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49" name="Image 259" descr="Image 2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0299" y="1143083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0" name="Image 260" descr="Image 26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0542" y="1143083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1" name="Image 261" descr="Image 26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970793" y="1143083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2" name="Image 262" descr="Image 2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1042" y="1143083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3" name="Image 263" descr="Image 2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131284" y="1143083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4" name="Image 264" descr="Image 26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26360" y="1151107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5" name="Image 265" descr="Image 26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606603" y="1151107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6" name="Image 266" descr="Image 26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67097" y="1151107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7" name="Image 267" descr="Image 26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7340" y="1151107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8" name="Image 268" descr="Image 26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3927585" y="1151107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59" name="Image 269" descr="Image 26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409064" y="1151107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60" name="Image 270" descr="Image 2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9307" y="1151107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61" name="Image 271" descr="Image 27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649806" y="1151107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62" name="Image 272" descr="Image 27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0299" y="1151107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63" name="Image 273" descr="Image 2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90542" y="1151107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64" name="Image 274" descr="Image 27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51042" y="1151107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65" name="Image 275" descr="Image 27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526360" y="1159130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66" name="Image 276" descr="Image 27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7097" y="1159130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67" name="Image 277" descr="Image 2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9307" y="1159130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68" name="Image 278" descr="Image 27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0299" y="1159130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69" name="Image 279" descr="Image 27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890542" y="1159130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70" name="Image 280" descr="Image 28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51042" y="11591307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71" name="Image 281" descr="Image 28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06603" y="116715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72" name="Image 282" descr="Image 2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6846" y="116715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73" name="Image 283" descr="Image 28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767097" y="116715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74" name="Image 284" descr="Image 28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847340" y="116715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75" name="Image 285" descr="Image 28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07828" y="116715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76" name="Image 286" descr="Image 28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88078" y="116715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77" name="Image 287" descr="Image 28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21" y="116715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78" name="Image 288" descr="Image 28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248570" y="116715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79" name="Image 289" descr="Image 28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89307" y="116715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80" name="Image 290" descr="Image 29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569549" y="116715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81" name="Image 291" descr="Image 29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649806" y="116715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82" name="Image 292" descr="Image 2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0054" y="116715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83" name="Image 293" descr="Image 29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0299" y="116715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84" name="Image 294" descr="Image 29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70793" y="11671544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85" name="Image 295" descr="Image 29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26360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86" name="Image 296" descr="Image 2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6603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87" name="Image 297" descr="Image 29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7340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88" name="Image 298" descr="Image 29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27585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89" name="Image 299" descr="Image 29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07828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0" name="Image 300" descr="Image 30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88078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1" name="Image 301" descr="Image 30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68321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2" name="Image 302" descr="Image 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48570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3" name="Image 303" descr="Image 30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4328813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4" name="Image 304" descr="Image 30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489307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5" name="Image 305" descr="Image 30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569549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6" name="Image 306" descr="Image 30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30054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7" name="Image 307" descr="Image 3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10299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8" name="Image 308" descr="Image 3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90542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499" name="Image 309" descr="Image 30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131284" y="1175178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00" name="Image 310" descr="Image 3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526360" y="1183202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01" name="Image 311" descr="Image 3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06603" y="1183202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02" name="Image 312" descr="Image 3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686846" y="1183202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03" name="Image 313" descr="Image 3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7340" y="1183202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04" name="Image 314" descr="Image 3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8813" y="1183202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05" name="Image 315" descr="Image 3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730054" y="1183202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06" name="Image 316" descr="Image 31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4970793" y="1183202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07" name="Image 317" descr="Image 3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131282" y="11832021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08" name="Image 318" descr="Image 3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606603" y="1191225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09" name="Image 319" descr="Image 3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686846" y="1191225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10" name="Image 320" descr="Image 3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847340" y="1191225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11" name="Image 321" descr="Image 3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088078" y="1191225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12" name="Image 322" descr="Image 3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68321" y="1191225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13" name="Image 323" descr="Image 3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8813" y="1191225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14" name="Image 324" descr="Image 32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489307" y="1191225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15" name="Image 325" descr="Image 32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649806" y="1191225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16" name="Image 326" descr="Image 3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810299" y="1191225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17" name="Image 327" descr="Image 3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890542" y="1191225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18" name="Image 328" descr="Image 32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051042" y="11912258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19" name="Image 329" descr="Image 3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526360" y="119924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0" name="Image 330" descr="Image 33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686846" y="119924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1" name="Image 331" descr="Image 33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3847340" y="119924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2" name="Image 332" descr="Image 3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27585" y="119924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3" name="Image 333" descr="Image 3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48570" y="119924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4" name="Image 334" descr="Image 33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28813" y="119924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5" name="Image 335" descr="Image 3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9064" y="119924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6" name="Image 336" descr="Image 33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4489307" y="119924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7" name="Image 337" descr="Image 33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649806" y="119924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8" name="Image 338" descr="Image 33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51042" y="11992495"/>
            <a:ext cx="80248" cy="80238"/>
          </a:xfrm>
          <a:prstGeom prst="rect">
            <a:avLst/>
          </a:prstGeom>
          <a:ln w="12700">
            <a:miter lim="400000"/>
          </a:ln>
        </p:spPr>
      </p:pic>
      <p:pic>
        <p:nvPicPr>
          <p:cNvPr id="529" name="Image 339" descr="Image 339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968637" y="9830165"/>
            <a:ext cx="393209" cy="39307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0" name="Image 340" descr="Image 34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884381" y="9745916"/>
            <a:ext cx="561727" cy="561567"/>
          </a:xfrm>
          <a:prstGeom prst="rect">
            <a:avLst/>
          </a:prstGeom>
          <a:ln w="12700">
            <a:miter lim="400000"/>
          </a:ln>
        </p:spPr>
      </p:pic>
      <p:pic>
        <p:nvPicPr>
          <p:cNvPr id="531" name="Image 341" descr="Image 34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4734064" y="9830165"/>
            <a:ext cx="393209" cy="39307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2" name="Image 342" descr="Image 34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649806" y="9745916"/>
            <a:ext cx="561727" cy="561567"/>
          </a:xfrm>
          <a:prstGeom prst="rect">
            <a:avLst/>
          </a:prstGeom>
          <a:ln w="12700">
            <a:miter lim="400000"/>
          </a:ln>
        </p:spPr>
      </p:pic>
      <p:pic>
        <p:nvPicPr>
          <p:cNvPr id="533" name="Image 343" descr="Image 34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2968637" y="11595366"/>
            <a:ext cx="393209" cy="393070"/>
          </a:xfrm>
          <a:prstGeom prst="rect">
            <a:avLst/>
          </a:prstGeom>
          <a:ln w="12700">
            <a:miter lim="400000"/>
          </a:ln>
        </p:spPr>
      </p:pic>
      <p:pic>
        <p:nvPicPr>
          <p:cNvPr id="534" name="Image 344" descr="Image 34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2884381" y="11511118"/>
            <a:ext cx="561727" cy="561567"/>
          </a:xfrm>
          <a:prstGeom prst="rect">
            <a:avLst/>
          </a:prstGeom>
          <a:ln w="12700">
            <a:miter lim="400000"/>
          </a:ln>
        </p:spPr>
      </p:pic>
      <p:pic>
        <p:nvPicPr>
          <p:cNvPr id="535" name="Image 345" descr="Image 34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044842" y="9906344"/>
            <a:ext cx="240807" cy="240709"/>
          </a:xfrm>
          <a:prstGeom prst="rect">
            <a:avLst/>
          </a:prstGeom>
          <a:ln w="12700">
            <a:miter lim="400000"/>
          </a:ln>
        </p:spPr>
      </p:pic>
      <p:pic>
        <p:nvPicPr>
          <p:cNvPr id="536" name="Image 346" descr="Image 346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810266" y="9906344"/>
            <a:ext cx="240807" cy="240709"/>
          </a:xfrm>
          <a:prstGeom prst="rect">
            <a:avLst/>
          </a:prstGeom>
          <a:ln w="12700">
            <a:miter lim="400000"/>
          </a:ln>
        </p:spPr>
      </p:pic>
      <p:pic>
        <p:nvPicPr>
          <p:cNvPr id="537" name="Image 347" descr="Image 34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3044842" y="11671544"/>
            <a:ext cx="240807" cy="240709"/>
          </a:xfrm>
          <a:prstGeom prst="rect">
            <a:avLst/>
          </a:prstGeom>
          <a:ln w="12700">
            <a:miter lim="400000"/>
          </a:ln>
        </p:spPr>
      </p:pic>
      <p:sp>
        <p:nvSpPr>
          <p:cNvPr id="538" name="Shape 23"/>
          <p:cNvSpPr/>
          <p:nvPr/>
        </p:nvSpPr>
        <p:spPr>
          <a:xfrm>
            <a:off x="16537466" y="6819900"/>
            <a:ext cx="6846157" cy="5854700"/>
          </a:xfrm>
          <a:prstGeom prst="roundRect">
            <a:avLst>
              <a:gd name="adj" fmla="val 8746"/>
            </a:avLst>
          </a:prstGeom>
          <a:solidFill>
            <a:srgbClr val="ABC91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39" name="Shape 24"/>
          <p:cNvSpPr/>
          <p:nvPr/>
        </p:nvSpPr>
        <p:spPr>
          <a:xfrm>
            <a:off x="19344518" y="6197600"/>
            <a:ext cx="1244757" cy="1244600"/>
          </a:xfrm>
          <a:prstGeom prst="ellipse">
            <a:avLst/>
          </a:prstGeom>
          <a:solidFill>
            <a:srgbClr val="CF007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40" name="Text 25"/>
          <p:cNvSpPr txBox="1"/>
          <p:nvPr/>
        </p:nvSpPr>
        <p:spPr>
          <a:xfrm>
            <a:off x="18328391" y="7899400"/>
            <a:ext cx="3581847" cy="584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800" b="1" spc="155">
                <a:solidFill>
                  <a:srgbClr val="FFFFFF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УЧАСТНИКИ:</a:t>
            </a:r>
          </a:p>
        </p:txBody>
      </p:sp>
      <p:sp>
        <p:nvSpPr>
          <p:cNvPr id="542" name="Text 27"/>
          <p:cNvSpPr txBox="1"/>
          <p:nvPr/>
        </p:nvSpPr>
        <p:spPr>
          <a:xfrm>
            <a:off x="16930433" y="9241453"/>
            <a:ext cx="6452407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000" spc="120">
                <a:solidFill>
                  <a:srgbClr val="FFFFFF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dirty="0"/>
              <a:t>— </a:t>
            </a:r>
            <a:r>
              <a:rPr lang="ru-RU" sz="3400" spc="136" dirty="0"/>
              <a:t>Студенты ВУЗов</a:t>
            </a:r>
            <a:endParaRPr sz="3400" spc="136" dirty="0"/>
          </a:p>
        </p:txBody>
      </p:sp>
      <p:pic>
        <p:nvPicPr>
          <p:cNvPr id="543" name="Image 348" descr="Image 34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479451" y="10472738"/>
            <a:ext cx="2792733" cy="1863124"/>
          </a:xfrm>
          <a:prstGeom prst="rect">
            <a:avLst/>
          </a:prstGeom>
          <a:ln w="12700">
            <a:miter lim="400000"/>
          </a:ln>
        </p:spPr>
      </p:pic>
      <p:pic>
        <p:nvPicPr>
          <p:cNvPr id="544" name="Image 349" descr="Image 349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66915" y="3134509"/>
            <a:ext cx="738341" cy="427429"/>
          </a:xfrm>
          <a:prstGeom prst="rect">
            <a:avLst/>
          </a:prstGeom>
          <a:ln w="12700">
            <a:miter lim="400000"/>
          </a:ln>
        </p:spPr>
      </p:pic>
      <p:pic>
        <p:nvPicPr>
          <p:cNvPr id="545" name="Image 350" descr="Image 350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013701" y="2647950"/>
            <a:ext cx="1244757" cy="1244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46" name="Image 351" descr="Image 351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2040286" y="4652159"/>
            <a:ext cx="738341" cy="427429"/>
          </a:xfrm>
          <a:prstGeom prst="rect">
            <a:avLst/>
          </a:prstGeom>
          <a:ln w="12700">
            <a:miter lim="400000"/>
          </a:ln>
        </p:spPr>
      </p:pic>
      <p:pic>
        <p:nvPicPr>
          <p:cNvPr id="547" name="Image 352" descr="Image 352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1787072" y="4165600"/>
            <a:ext cx="1244757" cy="1244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48" name="Image 353" descr="Image 35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9597732" y="6684158"/>
            <a:ext cx="738341" cy="427429"/>
          </a:xfrm>
          <a:prstGeom prst="rect">
            <a:avLst/>
          </a:prstGeom>
          <a:ln w="12700">
            <a:miter lim="400000"/>
          </a:ln>
        </p:spPr>
      </p:pic>
      <p:pic>
        <p:nvPicPr>
          <p:cNvPr id="549" name="Image 354" descr="Image 354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9344518" y="6197600"/>
            <a:ext cx="1244757" cy="1244600"/>
          </a:xfrm>
          <a:prstGeom prst="rect">
            <a:avLst/>
          </a:prstGeom>
          <a:ln w="12700">
            <a:miter lim="400000"/>
          </a:ln>
        </p:spPr>
      </p:pic>
      <p:sp>
        <p:nvSpPr>
          <p:cNvPr id="550" name="Text 28"/>
          <p:cNvSpPr txBox="1"/>
          <p:nvPr/>
        </p:nvSpPr>
        <p:spPr>
          <a:xfrm>
            <a:off x="16930434" y="10163110"/>
            <a:ext cx="6452407" cy="5232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000" spc="120">
                <a:solidFill>
                  <a:srgbClr val="FFFFFF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dirty="0"/>
              <a:t>— </a:t>
            </a:r>
            <a:r>
              <a:rPr lang="ru-RU" sz="3400" spc="136" dirty="0"/>
              <a:t>Сотрудники ВУЗов</a:t>
            </a:r>
            <a:endParaRPr sz="3400" spc="136" dirty="0"/>
          </a:p>
        </p:txBody>
      </p:sp>
      <p:sp>
        <p:nvSpPr>
          <p:cNvPr id="551" name="Text 27"/>
          <p:cNvSpPr txBox="1"/>
          <p:nvPr/>
        </p:nvSpPr>
        <p:spPr>
          <a:xfrm>
            <a:off x="17568024" y="11297298"/>
            <a:ext cx="6452407" cy="3847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000" spc="120">
                <a:solidFill>
                  <a:srgbClr val="FFFFFF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lang="ru-RU" sz="2500" dirty="0"/>
              <a:t>*в возрасте от 18 до 35 лет</a:t>
            </a:r>
            <a:endParaRPr sz="2500" dirty="0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1FF0C40-70A6-4AFC-EBF0-25F2752E2B18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6550" y="354485"/>
            <a:ext cx="4825333" cy="201102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DA73F36-E956-8C63-9291-96E76EBF4D94}"/>
              </a:ext>
            </a:extLst>
          </p:cNvPr>
          <p:cNvSpPr txBox="1"/>
          <p:nvPr/>
        </p:nvSpPr>
        <p:spPr>
          <a:xfrm>
            <a:off x="23757835" y="12885005"/>
            <a:ext cx="125233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2</a:t>
            </a:r>
          </a:p>
        </p:txBody>
      </p:sp>
      <p:sp>
        <p:nvSpPr>
          <p:cNvPr id="4" name="Text 10">
            <a:extLst>
              <a:ext uri="{FF2B5EF4-FFF2-40B4-BE49-F238E27FC236}">
                <a16:creationId xmlns:a16="http://schemas.microsoft.com/office/drawing/2014/main" id="{2A631B1E-9AD3-5ABB-1288-21B869BDF6FC}"/>
              </a:ext>
            </a:extLst>
          </p:cNvPr>
          <p:cNvSpPr txBox="1"/>
          <p:nvPr/>
        </p:nvSpPr>
        <p:spPr>
          <a:xfrm>
            <a:off x="3285987" y="11244489"/>
            <a:ext cx="489858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spc="128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lang="ru-RU" b="1" dirty="0"/>
              <a:t>Декабрь 2026</a:t>
            </a:r>
            <a:endParaRPr b="1" dirty="0"/>
          </a:p>
        </p:txBody>
      </p:sp>
      <p:sp>
        <p:nvSpPr>
          <p:cNvPr id="6" name="Text 16">
            <a:extLst>
              <a:ext uri="{FF2B5EF4-FFF2-40B4-BE49-F238E27FC236}">
                <a16:creationId xmlns:a16="http://schemas.microsoft.com/office/drawing/2014/main" id="{2CE0265B-BF63-DCBF-C21A-836DF5FBAFC1}"/>
              </a:ext>
            </a:extLst>
          </p:cNvPr>
          <p:cNvSpPr txBox="1"/>
          <p:nvPr/>
        </p:nvSpPr>
        <p:spPr>
          <a:xfrm>
            <a:off x="2127941" y="11802971"/>
            <a:ext cx="4843541" cy="6681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2600"/>
              </a:lnSpc>
              <a:defRPr sz="2500" spc="100">
                <a:solidFill>
                  <a:srgbClr val="FFFFFF">
                    <a:alpha val="85000"/>
                  </a:srgbClr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lang="ru-RU" spc="136" dirty="0">
                <a:solidFill>
                  <a:srgbClr val="FFFFFF"/>
                </a:solidFill>
              </a:rPr>
              <a:t>Публикация итогов Конкурса </a:t>
            </a:r>
            <a:br>
              <a:rPr lang="ru-RU" spc="136" dirty="0">
                <a:solidFill>
                  <a:srgbClr val="FFFFFF"/>
                </a:solidFill>
              </a:rPr>
            </a:br>
            <a:r>
              <a:rPr lang="ru-RU" spc="136" dirty="0">
                <a:solidFill>
                  <a:srgbClr val="FFFFFF"/>
                </a:solidFill>
              </a:rPr>
              <a:t>на сайте </a:t>
            </a:r>
            <a:r>
              <a:rPr lang="en-US" spc="136" dirty="0">
                <a:solidFill>
                  <a:srgbClr val="FFFFFF"/>
                </a:solidFill>
              </a:rPr>
              <a:t>www.YADONOR.ru</a:t>
            </a:r>
            <a:endParaRPr spc="136" dirty="0">
              <a:solidFill>
                <a:srgbClr val="FFFFFF"/>
              </a:solidFill>
            </a:endParaRPr>
          </a:p>
        </p:txBody>
      </p:sp>
      <p:sp>
        <p:nvSpPr>
          <p:cNvPr id="7" name="Text 17">
            <a:extLst>
              <a:ext uri="{FF2B5EF4-FFF2-40B4-BE49-F238E27FC236}">
                <a16:creationId xmlns:a16="http://schemas.microsoft.com/office/drawing/2014/main" id="{22AC4449-8476-D27A-3D03-584C6B348E45}"/>
              </a:ext>
            </a:extLst>
          </p:cNvPr>
          <p:cNvSpPr txBox="1"/>
          <p:nvPr/>
        </p:nvSpPr>
        <p:spPr>
          <a:xfrm>
            <a:off x="2330741" y="12042783"/>
            <a:ext cx="4843541" cy="3347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lnSpc>
                <a:spcPts val="2600"/>
              </a:lnSpc>
              <a:defRPr sz="2500" spc="100">
                <a:solidFill>
                  <a:srgbClr val="FFFFFF">
                    <a:alpha val="85000"/>
                  </a:srgbClr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endParaRPr dirty="0"/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2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11759" cy="3072265"/>
          </a:xfrm>
          <a:prstGeom prst="rect">
            <a:avLst/>
          </a:prstGeom>
          <a:ln w="12700">
            <a:miter lim="400000"/>
          </a:ln>
        </p:spPr>
      </p:pic>
      <p:sp>
        <p:nvSpPr>
          <p:cNvPr id="604" name="Text 0"/>
          <p:cNvSpPr txBox="1"/>
          <p:nvPr/>
        </p:nvSpPr>
        <p:spPr>
          <a:xfrm>
            <a:off x="1295561" y="1219199"/>
            <a:ext cx="12950819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8500" b="1" spc="342">
                <a:solidFill>
                  <a:srgbClr val="1D1D1B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dirty="0"/>
              <a:t>ЭТАПЫ ПРОЕКТА</a:t>
            </a:r>
          </a:p>
        </p:txBody>
      </p:sp>
      <p:sp>
        <p:nvSpPr>
          <p:cNvPr id="605" name="Text 1"/>
          <p:cNvSpPr txBox="1"/>
          <p:nvPr/>
        </p:nvSpPr>
        <p:spPr>
          <a:xfrm>
            <a:off x="1193949" y="3648497"/>
            <a:ext cx="1316371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7600" b="1">
                <a:solidFill>
                  <a:srgbClr val="CF007E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01</a:t>
            </a:r>
          </a:p>
        </p:txBody>
      </p:sp>
      <p:sp>
        <p:nvSpPr>
          <p:cNvPr id="606" name="Text 2"/>
          <p:cNvSpPr txBox="1"/>
          <p:nvPr/>
        </p:nvSpPr>
        <p:spPr>
          <a:xfrm>
            <a:off x="5626803" y="3648497"/>
            <a:ext cx="1443387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7600" b="1">
                <a:solidFill>
                  <a:srgbClr val="CF007E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02</a:t>
            </a:r>
          </a:p>
        </p:txBody>
      </p:sp>
      <p:sp>
        <p:nvSpPr>
          <p:cNvPr id="607" name="Text 3"/>
          <p:cNvSpPr txBox="1"/>
          <p:nvPr/>
        </p:nvSpPr>
        <p:spPr>
          <a:xfrm>
            <a:off x="8929216" y="3648497"/>
            <a:ext cx="1456088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7600" b="1">
                <a:solidFill>
                  <a:srgbClr val="CF007E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03</a:t>
            </a:r>
          </a:p>
        </p:txBody>
      </p:sp>
      <p:sp>
        <p:nvSpPr>
          <p:cNvPr id="608" name="Text 4"/>
          <p:cNvSpPr txBox="1"/>
          <p:nvPr/>
        </p:nvSpPr>
        <p:spPr>
          <a:xfrm>
            <a:off x="13082635" y="3648497"/>
            <a:ext cx="1519596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7600" b="1">
                <a:solidFill>
                  <a:srgbClr val="CF007E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04</a:t>
            </a:r>
          </a:p>
        </p:txBody>
      </p:sp>
      <p:sp>
        <p:nvSpPr>
          <p:cNvPr id="609" name="Text 5"/>
          <p:cNvSpPr txBox="1"/>
          <p:nvPr/>
        </p:nvSpPr>
        <p:spPr>
          <a:xfrm>
            <a:off x="1193949" y="4861545"/>
            <a:ext cx="2791851" cy="4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900">
                <a:solidFill>
                  <a:srgbClr val="1D1D1B"/>
                </a:solidFill>
                <a:latin typeface="Gilroy SemiBold"/>
                <a:ea typeface="Gilroy SemiBold"/>
                <a:cs typeface="Gilroy SemiBold"/>
                <a:sym typeface="Gilroy SemiBold"/>
              </a:defRPr>
            </a:lvl1pPr>
          </a:lstStyle>
          <a:p>
            <a:r>
              <a:rPr lang="ru-RU" dirty="0"/>
              <a:t>24</a:t>
            </a:r>
            <a:r>
              <a:rPr dirty="0"/>
              <a:t> </a:t>
            </a:r>
            <a:r>
              <a:rPr dirty="0" err="1"/>
              <a:t>марта</a:t>
            </a:r>
            <a:r>
              <a:rPr dirty="0"/>
              <a:t> 2026г.</a:t>
            </a:r>
          </a:p>
        </p:txBody>
      </p:sp>
      <p:sp>
        <p:nvSpPr>
          <p:cNvPr id="610" name="Text 6"/>
          <p:cNvSpPr txBox="1"/>
          <p:nvPr/>
        </p:nvSpPr>
        <p:spPr>
          <a:xfrm>
            <a:off x="5626803" y="4785345"/>
            <a:ext cx="433912" cy="491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3900">
                <a:solidFill>
                  <a:srgbClr val="1D1D1B"/>
                </a:solidFill>
                <a:latin typeface="Gilroy SemiBold"/>
                <a:ea typeface="Gilroy SemiBold"/>
                <a:cs typeface="Gilroy SemiBold"/>
                <a:sym typeface="Gilroy SemiBold"/>
              </a:defRPr>
            </a:lvl1pPr>
          </a:lstStyle>
          <a:p>
            <a:r>
              <a:t>-</a:t>
            </a:r>
          </a:p>
        </p:txBody>
      </p:sp>
      <p:sp>
        <p:nvSpPr>
          <p:cNvPr id="611" name="Text 7"/>
          <p:cNvSpPr txBox="1"/>
          <p:nvPr/>
        </p:nvSpPr>
        <p:spPr>
          <a:xfrm>
            <a:off x="8929216" y="4785345"/>
            <a:ext cx="433912" cy="4914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3900">
                <a:solidFill>
                  <a:srgbClr val="1D1D1B"/>
                </a:solidFill>
                <a:latin typeface="Gilroy SemiBold"/>
                <a:ea typeface="Gilroy SemiBold"/>
                <a:cs typeface="Gilroy SemiBold"/>
                <a:sym typeface="Gilroy SemiBold"/>
              </a:defRPr>
            </a:lvl1pPr>
          </a:lstStyle>
          <a:p>
            <a:r>
              <a:t>-</a:t>
            </a:r>
          </a:p>
        </p:txBody>
      </p:sp>
      <p:sp>
        <p:nvSpPr>
          <p:cNvPr id="612" name="Text 8"/>
          <p:cNvSpPr txBox="1"/>
          <p:nvPr/>
        </p:nvSpPr>
        <p:spPr>
          <a:xfrm>
            <a:off x="13082635" y="4861545"/>
            <a:ext cx="2207579" cy="366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900">
                <a:solidFill>
                  <a:srgbClr val="1D1D1B"/>
                </a:solidFill>
                <a:latin typeface="Gilroy SemiBold"/>
                <a:ea typeface="Gilroy SemiBold"/>
                <a:cs typeface="Gilroy SemiBold"/>
                <a:sym typeface="Gilroy SemiBold"/>
              </a:defRPr>
            </a:lvl1pPr>
          </a:lstStyle>
          <a:p>
            <a:r>
              <a:t>20.04.2026г.</a:t>
            </a:r>
          </a:p>
        </p:txBody>
      </p:sp>
      <p:sp>
        <p:nvSpPr>
          <p:cNvPr id="613" name="Text 9"/>
          <p:cNvSpPr txBox="1"/>
          <p:nvPr/>
        </p:nvSpPr>
        <p:spPr>
          <a:xfrm>
            <a:off x="1193949" y="5640697"/>
            <a:ext cx="2387352" cy="3539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300" spc="95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dirty="0" err="1"/>
              <a:t>Старт</a:t>
            </a:r>
            <a:r>
              <a:rPr dirty="0"/>
              <a:t> </a:t>
            </a:r>
            <a:r>
              <a:rPr lang="ru-RU" dirty="0"/>
              <a:t>Конкурса</a:t>
            </a:r>
            <a:endParaRPr dirty="0"/>
          </a:p>
        </p:txBody>
      </p:sp>
      <p:sp>
        <p:nvSpPr>
          <p:cNvPr id="614" name="Text 10"/>
          <p:cNvSpPr txBox="1"/>
          <p:nvPr/>
        </p:nvSpPr>
        <p:spPr>
          <a:xfrm>
            <a:off x="5626803" y="5640697"/>
            <a:ext cx="2548314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300" spc="95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dirty="0" err="1"/>
              <a:t>Регистрация</a:t>
            </a:r>
            <a:r>
              <a:rPr dirty="0"/>
              <a:t> </a:t>
            </a:r>
            <a:r>
              <a:rPr lang="ru-RU" dirty="0"/>
              <a:t>Координаторов </a:t>
            </a:r>
            <a:endParaRPr dirty="0"/>
          </a:p>
        </p:txBody>
      </p:sp>
      <p:sp>
        <p:nvSpPr>
          <p:cNvPr id="615" name="Text 11"/>
          <p:cNvSpPr txBox="1"/>
          <p:nvPr/>
        </p:nvSpPr>
        <p:spPr>
          <a:xfrm>
            <a:off x="8929216" y="5640697"/>
            <a:ext cx="3392938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300" spc="95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dirty="0" err="1"/>
              <a:t>Регистрация</a:t>
            </a:r>
            <a:r>
              <a:rPr dirty="0"/>
              <a:t> </a:t>
            </a:r>
            <a:r>
              <a:rPr dirty="0" err="1"/>
              <a:t>участников</a:t>
            </a:r>
            <a:r>
              <a:rPr dirty="0"/>
              <a:t> </a:t>
            </a:r>
            <a:r>
              <a:rPr lang="ru-RU" dirty="0"/>
              <a:t>К</a:t>
            </a:r>
            <a:r>
              <a:rPr dirty="0" err="1"/>
              <a:t>онкурса</a:t>
            </a:r>
            <a:endParaRPr dirty="0"/>
          </a:p>
        </p:txBody>
      </p:sp>
      <p:sp>
        <p:nvSpPr>
          <p:cNvPr id="616" name="Text 12"/>
          <p:cNvSpPr txBox="1"/>
          <p:nvPr/>
        </p:nvSpPr>
        <p:spPr>
          <a:xfrm>
            <a:off x="13082635" y="5636183"/>
            <a:ext cx="4797716" cy="10045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2300" spc="95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dirty="0" err="1"/>
              <a:t>Торжественные</a:t>
            </a:r>
            <a:r>
              <a:rPr dirty="0"/>
              <a:t> </a:t>
            </a:r>
            <a:r>
              <a:rPr dirty="0" err="1"/>
              <a:t>мероприятия</a:t>
            </a:r>
            <a:endParaRPr dirty="0"/>
          </a:p>
          <a:p>
            <a:pPr>
              <a:defRPr sz="2300" spc="95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dirty="0"/>
              <a:t>Конкурса (</a:t>
            </a:r>
            <a:r>
              <a:rPr dirty="0" err="1"/>
              <a:t>Национальный</a:t>
            </a:r>
            <a:r>
              <a:rPr dirty="0"/>
              <a:t> </a:t>
            </a:r>
            <a:r>
              <a:rPr dirty="0" err="1"/>
              <a:t>день</a:t>
            </a:r>
            <a:r>
              <a:rPr dirty="0"/>
              <a:t> </a:t>
            </a:r>
            <a:r>
              <a:rPr dirty="0" err="1"/>
              <a:t>донора</a:t>
            </a:r>
            <a:r>
              <a:rPr dirty="0"/>
              <a:t>)</a:t>
            </a:r>
          </a:p>
        </p:txBody>
      </p:sp>
      <p:sp>
        <p:nvSpPr>
          <p:cNvPr id="617" name="Text 13"/>
          <p:cNvSpPr txBox="1"/>
          <p:nvPr/>
        </p:nvSpPr>
        <p:spPr>
          <a:xfrm>
            <a:off x="18633228" y="3648497"/>
            <a:ext cx="1468790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7600" b="1">
                <a:solidFill>
                  <a:srgbClr val="CF007E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05</a:t>
            </a:r>
          </a:p>
        </p:txBody>
      </p:sp>
      <p:sp>
        <p:nvSpPr>
          <p:cNvPr id="618" name="Text 14"/>
          <p:cNvSpPr txBox="1"/>
          <p:nvPr/>
        </p:nvSpPr>
        <p:spPr>
          <a:xfrm>
            <a:off x="18633228" y="4861383"/>
            <a:ext cx="4029371" cy="4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900">
                <a:solidFill>
                  <a:srgbClr val="1D1D1B"/>
                </a:solidFill>
                <a:latin typeface="Gilroy SemiBold"/>
                <a:ea typeface="Gilroy SemiBold"/>
                <a:cs typeface="Gilroy SemiBold"/>
                <a:sym typeface="Gilroy SemiBold"/>
              </a:defRPr>
            </a:lvl1pPr>
          </a:lstStyle>
          <a:p>
            <a:r>
              <a:rPr lang="ru-RU" dirty="0"/>
              <a:t>24</a:t>
            </a:r>
            <a:r>
              <a:rPr dirty="0"/>
              <a:t>.03.2026</a:t>
            </a:r>
            <a:r>
              <a:rPr lang="ru-RU" dirty="0"/>
              <a:t> </a:t>
            </a:r>
            <a:r>
              <a:rPr dirty="0"/>
              <a:t>-15.11.2026</a:t>
            </a:r>
          </a:p>
        </p:txBody>
      </p:sp>
      <p:sp>
        <p:nvSpPr>
          <p:cNvPr id="619" name="Text 15"/>
          <p:cNvSpPr txBox="1"/>
          <p:nvPr/>
        </p:nvSpPr>
        <p:spPr>
          <a:xfrm>
            <a:off x="18633228" y="5575734"/>
            <a:ext cx="5038875" cy="6489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2300" spc="95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t>Информационная</a:t>
            </a:r>
          </a:p>
          <a:p>
            <a:pPr>
              <a:defRPr sz="2300" spc="95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t>и организационная поддержка:</a:t>
            </a:r>
          </a:p>
        </p:txBody>
      </p:sp>
      <p:sp>
        <p:nvSpPr>
          <p:cNvPr id="620" name="Text 16"/>
          <p:cNvSpPr txBox="1"/>
          <p:nvPr/>
        </p:nvSpPr>
        <p:spPr>
          <a:xfrm>
            <a:off x="18366528" y="6426200"/>
            <a:ext cx="5858046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685800" lvl="1" indent="-342900">
              <a:buSzPct val="100000"/>
              <a:buChar char="•"/>
              <a:defRPr spc="72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dirty="0" err="1"/>
              <a:t>проведение</a:t>
            </a:r>
            <a:r>
              <a:rPr dirty="0"/>
              <a:t> </a:t>
            </a:r>
            <a:r>
              <a:rPr dirty="0" err="1"/>
              <a:t>тематических</a:t>
            </a:r>
            <a:r>
              <a:rPr dirty="0"/>
              <a:t> </a:t>
            </a:r>
            <a:r>
              <a:rPr dirty="0" err="1"/>
              <a:t>мероприятий</a:t>
            </a:r>
            <a:r>
              <a:rPr dirty="0"/>
              <a:t> </a:t>
            </a:r>
            <a:br>
              <a:rPr lang="ru-RU" dirty="0"/>
            </a:br>
            <a:r>
              <a:rPr dirty="0"/>
              <a:t>и </a:t>
            </a:r>
            <a:r>
              <a:rPr dirty="0" err="1"/>
              <a:t>флешмобов</a:t>
            </a:r>
            <a:r>
              <a:rPr dirty="0"/>
              <a:t>, </a:t>
            </a:r>
            <a:r>
              <a:rPr dirty="0" err="1"/>
              <a:t>публикации</a:t>
            </a:r>
            <a:r>
              <a:rPr dirty="0"/>
              <a:t> и </a:t>
            </a:r>
            <a:r>
              <a:rPr dirty="0" err="1"/>
              <a:t>информирование</a:t>
            </a:r>
            <a:endParaRPr dirty="0"/>
          </a:p>
        </p:txBody>
      </p:sp>
      <p:sp>
        <p:nvSpPr>
          <p:cNvPr id="622" name="Text 18"/>
          <p:cNvSpPr txBox="1"/>
          <p:nvPr/>
        </p:nvSpPr>
        <p:spPr>
          <a:xfrm>
            <a:off x="18366528" y="8202431"/>
            <a:ext cx="501401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685800" lvl="1" indent="-342900">
              <a:buSzPct val="100000"/>
              <a:buChar char="•"/>
              <a:defRPr spc="72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lang="ru-RU" dirty="0"/>
              <a:t>в</a:t>
            </a:r>
            <a:r>
              <a:rPr dirty="0" err="1"/>
              <a:t>идеоролики</a:t>
            </a:r>
            <a:r>
              <a:rPr dirty="0"/>
              <a:t> и </a:t>
            </a:r>
            <a:r>
              <a:rPr dirty="0" err="1"/>
              <a:t>медиасообщения</a:t>
            </a:r>
            <a:endParaRPr dirty="0"/>
          </a:p>
        </p:txBody>
      </p:sp>
      <p:sp>
        <p:nvSpPr>
          <p:cNvPr id="623" name="Text 19"/>
          <p:cNvSpPr txBox="1"/>
          <p:nvPr/>
        </p:nvSpPr>
        <p:spPr>
          <a:xfrm>
            <a:off x="18394328" y="7206721"/>
            <a:ext cx="5014018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685800" lvl="1" indent="-342900">
              <a:buSzPct val="100000"/>
              <a:buChar char="•"/>
              <a:defRPr spc="72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lang="ru-RU" dirty="0"/>
              <a:t>организация у</a:t>
            </a:r>
            <a:r>
              <a:rPr dirty="0" err="1"/>
              <a:t>никальны</a:t>
            </a:r>
            <a:r>
              <a:rPr lang="ru-RU" dirty="0"/>
              <a:t>х</a:t>
            </a:r>
            <a:r>
              <a:rPr dirty="0"/>
              <a:t> </a:t>
            </a:r>
            <a:r>
              <a:rPr dirty="0" err="1"/>
              <a:t>мероприятий</a:t>
            </a:r>
            <a:r>
              <a:rPr lang="ru-RU" dirty="0"/>
              <a:t>, создание арт-объектов и других активностей</a:t>
            </a:r>
            <a:endParaRPr dirty="0"/>
          </a:p>
        </p:txBody>
      </p:sp>
      <p:sp>
        <p:nvSpPr>
          <p:cNvPr id="624" name="Text 20"/>
          <p:cNvSpPr txBox="1"/>
          <p:nvPr/>
        </p:nvSpPr>
        <p:spPr>
          <a:xfrm>
            <a:off x="18366528" y="8578663"/>
            <a:ext cx="5306388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/>
          <a:p>
            <a:pPr marL="685800" lvl="1" indent="-342900">
              <a:buSzPct val="100000"/>
              <a:buChar char="•"/>
              <a:defRPr spc="72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lang="ru-RU" dirty="0"/>
              <a:t>л</a:t>
            </a:r>
            <a:r>
              <a:rPr dirty="0" err="1"/>
              <a:t>екции</a:t>
            </a:r>
            <a:r>
              <a:rPr dirty="0"/>
              <a:t>, </a:t>
            </a:r>
            <a:r>
              <a:rPr dirty="0" err="1"/>
              <a:t>экскурсии</a:t>
            </a:r>
            <a:r>
              <a:rPr dirty="0"/>
              <a:t> и </a:t>
            </a:r>
            <a:r>
              <a:rPr dirty="0" err="1"/>
              <a:t>мастер-классы</a:t>
            </a:r>
            <a:endParaRPr dirty="0"/>
          </a:p>
        </p:txBody>
      </p:sp>
      <p:sp>
        <p:nvSpPr>
          <p:cNvPr id="625" name="Text 21"/>
          <p:cNvSpPr txBox="1"/>
          <p:nvPr/>
        </p:nvSpPr>
        <p:spPr>
          <a:xfrm>
            <a:off x="1232053" y="9423399"/>
            <a:ext cx="1494193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7600" b="1">
                <a:solidFill>
                  <a:srgbClr val="CF007E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06</a:t>
            </a:r>
          </a:p>
        </p:txBody>
      </p:sp>
      <p:sp>
        <p:nvSpPr>
          <p:cNvPr id="626" name="Text 22"/>
          <p:cNvSpPr txBox="1"/>
          <p:nvPr/>
        </p:nvSpPr>
        <p:spPr>
          <a:xfrm>
            <a:off x="1232053" y="10636281"/>
            <a:ext cx="1915460" cy="366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900">
                <a:solidFill>
                  <a:srgbClr val="1D1D1B"/>
                </a:solidFill>
                <a:latin typeface="Gilroy SemiBold"/>
                <a:ea typeface="Gilroy SemiBold"/>
                <a:cs typeface="Gilroy SemiBold"/>
                <a:sym typeface="Gilroy SemiBold"/>
              </a:defRPr>
            </a:lvl1pPr>
          </a:lstStyle>
          <a:p>
            <a:r>
              <a:t>14.06.2026</a:t>
            </a:r>
          </a:p>
        </p:txBody>
      </p:sp>
      <p:sp>
        <p:nvSpPr>
          <p:cNvPr id="627" name="Text 23"/>
          <p:cNvSpPr txBox="1"/>
          <p:nvPr/>
        </p:nvSpPr>
        <p:spPr>
          <a:xfrm>
            <a:off x="1232053" y="11350636"/>
            <a:ext cx="4051262" cy="2933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300" spc="95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dirty="0" err="1"/>
              <a:t>Всемирный</a:t>
            </a:r>
            <a:r>
              <a:rPr dirty="0"/>
              <a:t> </a:t>
            </a:r>
            <a:r>
              <a:rPr dirty="0" err="1"/>
              <a:t>день</a:t>
            </a:r>
            <a:r>
              <a:rPr dirty="0"/>
              <a:t> </a:t>
            </a:r>
            <a:r>
              <a:rPr dirty="0" err="1"/>
              <a:t>доноров</a:t>
            </a:r>
            <a:endParaRPr dirty="0"/>
          </a:p>
        </p:txBody>
      </p:sp>
      <p:sp>
        <p:nvSpPr>
          <p:cNvPr id="628" name="Text 24"/>
          <p:cNvSpPr txBox="1"/>
          <p:nvPr/>
        </p:nvSpPr>
        <p:spPr>
          <a:xfrm>
            <a:off x="5664908" y="9423399"/>
            <a:ext cx="1405282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7600" b="1">
                <a:solidFill>
                  <a:srgbClr val="CF007E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07</a:t>
            </a:r>
          </a:p>
        </p:txBody>
      </p:sp>
      <p:sp>
        <p:nvSpPr>
          <p:cNvPr id="629" name="Text 25"/>
          <p:cNvSpPr txBox="1"/>
          <p:nvPr/>
        </p:nvSpPr>
        <p:spPr>
          <a:xfrm>
            <a:off x="5664908" y="10636281"/>
            <a:ext cx="1940862" cy="3660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900">
                <a:solidFill>
                  <a:srgbClr val="1D1D1B"/>
                </a:solidFill>
                <a:latin typeface="Gilroy SemiBold"/>
                <a:ea typeface="Gilroy SemiBold"/>
                <a:cs typeface="Gilroy SemiBold"/>
                <a:sym typeface="Gilroy SemiBold"/>
              </a:defRPr>
            </a:lvl1pPr>
          </a:lstStyle>
          <a:p>
            <a:r>
              <a:t>20.09.2026</a:t>
            </a:r>
          </a:p>
        </p:txBody>
      </p:sp>
      <p:sp>
        <p:nvSpPr>
          <p:cNvPr id="630" name="Text 26"/>
          <p:cNvSpPr txBox="1"/>
          <p:nvPr/>
        </p:nvSpPr>
        <p:spPr>
          <a:xfrm>
            <a:off x="5664908" y="11353799"/>
            <a:ext cx="3022432" cy="10045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300" spc="95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dirty="0" err="1"/>
              <a:t>Всемирный</a:t>
            </a:r>
            <a:r>
              <a:rPr dirty="0"/>
              <a:t> </a:t>
            </a:r>
            <a:r>
              <a:rPr dirty="0" err="1"/>
              <a:t>день</a:t>
            </a:r>
            <a:r>
              <a:rPr dirty="0"/>
              <a:t> </a:t>
            </a:r>
            <a:r>
              <a:rPr dirty="0" err="1"/>
              <a:t>доноров</a:t>
            </a:r>
            <a:r>
              <a:rPr dirty="0"/>
              <a:t> </a:t>
            </a:r>
            <a:r>
              <a:rPr dirty="0" err="1"/>
              <a:t>костного</a:t>
            </a:r>
            <a:r>
              <a:rPr dirty="0"/>
              <a:t> </a:t>
            </a:r>
            <a:r>
              <a:rPr dirty="0" err="1"/>
              <a:t>мозга</a:t>
            </a:r>
            <a:endParaRPr dirty="0"/>
          </a:p>
        </p:txBody>
      </p:sp>
      <p:sp>
        <p:nvSpPr>
          <p:cNvPr id="631" name="Text 27"/>
          <p:cNvSpPr txBox="1"/>
          <p:nvPr/>
        </p:nvSpPr>
        <p:spPr>
          <a:xfrm>
            <a:off x="8954619" y="9423399"/>
            <a:ext cx="1506895" cy="11695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7600" b="1">
                <a:solidFill>
                  <a:srgbClr val="CF007E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lang="ru-RU" dirty="0"/>
              <a:t>15</a:t>
            </a:r>
            <a:endParaRPr dirty="0"/>
          </a:p>
        </p:txBody>
      </p:sp>
      <p:sp>
        <p:nvSpPr>
          <p:cNvPr id="632" name="Text 28"/>
          <p:cNvSpPr txBox="1"/>
          <p:nvPr/>
        </p:nvSpPr>
        <p:spPr>
          <a:xfrm>
            <a:off x="8954619" y="10636281"/>
            <a:ext cx="1864651" cy="4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900">
                <a:solidFill>
                  <a:srgbClr val="1D1D1B"/>
                </a:solidFill>
                <a:latin typeface="Gilroy SemiBold"/>
                <a:ea typeface="Gilroy SemiBold"/>
                <a:cs typeface="Gilroy SemiBold"/>
                <a:sym typeface="Gilroy SemiBold"/>
              </a:defRPr>
            </a:lvl1pPr>
          </a:lstStyle>
          <a:p>
            <a:r>
              <a:rPr lang="ru-RU" dirty="0"/>
              <a:t>Октябрь</a:t>
            </a:r>
            <a:endParaRPr dirty="0"/>
          </a:p>
        </p:txBody>
      </p:sp>
      <p:sp>
        <p:nvSpPr>
          <p:cNvPr id="633" name="Text 29"/>
          <p:cNvSpPr txBox="1"/>
          <p:nvPr/>
        </p:nvSpPr>
        <p:spPr>
          <a:xfrm>
            <a:off x="8954619" y="11352969"/>
            <a:ext cx="3472424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300" spc="95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lang="ru-RU" dirty="0"/>
              <a:t>Прием з</a:t>
            </a:r>
            <a:r>
              <a:rPr dirty="0" err="1"/>
              <a:t>аяв</a:t>
            </a:r>
            <a:r>
              <a:rPr lang="ru-RU" dirty="0" err="1"/>
              <a:t>ок</a:t>
            </a:r>
            <a:r>
              <a:rPr dirty="0"/>
              <a:t> </a:t>
            </a:r>
            <a:r>
              <a:rPr dirty="0" err="1"/>
              <a:t>на</a:t>
            </a:r>
            <a:r>
              <a:rPr dirty="0"/>
              <a:t> </a:t>
            </a:r>
            <a:r>
              <a:rPr dirty="0" err="1"/>
              <a:t>номинации</a:t>
            </a:r>
            <a:r>
              <a:rPr lang="ru-RU" dirty="0"/>
              <a:t> Конкурса</a:t>
            </a:r>
            <a:endParaRPr dirty="0"/>
          </a:p>
        </p:txBody>
      </p:sp>
      <p:sp>
        <p:nvSpPr>
          <p:cNvPr id="634" name="Text 30"/>
          <p:cNvSpPr txBox="1"/>
          <p:nvPr/>
        </p:nvSpPr>
        <p:spPr>
          <a:xfrm>
            <a:off x="13082635" y="9423399"/>
            <a:ext cx="1494193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7600" b="1">
                <a:solidFill>
                  <a:srgbClr val="CF007E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09</a:t>
            </a:r>
          </a:p>
        </p:txBody>
      </p:sp>
      <p:sp>
        <p:nvSpPr>
          <p:cNvPr id="635" name="Text 31"/>
          <p:cNvSpPr txBox="1"/>
          <p:nvPr/>
        </p:nvSpPr>
        <p:spPr>
          <a:xfrm>
            <a:off x="18785648" y="9423399"/>
            <a:ext cx="1341774" cy="1155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7600" b="1">
                <a:solidFill>
                  <a:srgbClr val="CF007E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10</a:t>
            </a:r>
          </a:p>
        </p:txBody>
      </p:sp>
      <p:sp>
        <p:nvSpPr>
          <p:cNvPr id="636" name="Text 32"/>
          <p:cNvSpPr txBox="1"/>
          <p:nvPr/>
        </p:nvSpPr>
        <p:spPr>
          <a:xfrm>
            <a:off x="13082635" y="10636281"/>
            <a:ext cx="3744487" cy="4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900">
                <a:solidFill>
                  <a:srgbClr val="1D1D1B"/>
                </a:solidFill>
                <a:latin typeface="Gilroy SemiBold"/>
                <a:ea typeface="Gilroy SemiBold"/>
                <a:cs typeface="Gilroy SemiBold"/>
                <a:sym typeface="Gilroy SemiBold"/>
              </a:defRPr>
            </a:lvl1pPr>
          </a:lstStyle>
          <a:p>
            <a:r>
              <a:rPr lang="ru-RU" dirty="0"/>
              <a:t>Ноябрь</a:t>
            </a:r>
            <a:endParaRPr dirty="0"/>
          </a:p>
        </p:txBody>
      </p:sp>
      <p:sp>
        <p:nvSpPr>
          <p:cNvPr id="637" name="Text 33"/>
          <p:cNvSpPr txBox="1"/>
          <p:nvPr/>
        </p:nvSpPr>
        <p:spPr>
          <a:xfrm>
            <a:off x="18785648" y="10636281"/>
            <a:ext cx="2224287" cy="4462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900">
                <a:solidFill>
                  <a:srgbClr val="1D1D1B"/>
                </a:solidFill>
                <a:latin typeface="Gilroy SemiBold"/>
                <a:ea typeface="Gilroy SemiBold"/>
                <a:cs typeface="Gilroy SemiBold"/>
                <a:sym typeface="Gilroy SemiBold"/>
              </a:defRPr>
            </a:lvl1pPr>
          </a:lstStyle>
          <a:p>
            <a:r>
              <a:rPr lang="ru-RU" dirty="0"/>
              <a:t>декабрь</a:t>
            </a:r>
            <a:endParaRPr dirty="0"/>
          </a:p>
        </p:txBody>
      </p:sp>
      <p:sp>
        <p:nvSpPr>
          <p:cNvPr id="638" name="Text 34"/>
          <p:cNvSpPr txBox="1"/>
          <p:nvPr/>
        </p:nvSpPr>
        <p:spPr>
          <a:xfrm>
            <a:off x="13082635" y="11352969"/>
            <a:ext cx="4053693" cy="70788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300" spc="95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dirty="0" err="1"/>
              <a:t>Подведение</a:t>
            </a:r>
            <a:r>
              <a:rPr dirty="0"/>
              <a:t> </a:t>
            </a:r>
            <a:r>
              <a:rPr dirty="0" err="1"/>
              <a:t>итогов</a:t>
            </a:r>
            <a:r>
              <a:rPr lang="ru-RU" dirty="0"/>
              <a:t> Конкурса</a:t>
            </a:r>
            <a:r>
              <a:rPr dirty="0"/>
              <a:t> и </a:t>
            </a:r>
            <a:r>
              <a:rPr dirty="0" err="1"/>
              <a:t>награждение</a:t>
            </a:r>
            <a:endParaRPr dirty="0"/>
          </a:p>
        </p:txBody>
      </p:sp>
      <p:sp>
        <p:nvSpPr>
          <p:cNvPr id="639" name="Text 35"/>
          <p:cNvSpPr txBox="1"/>
          <p:nvPr/>
        </p:nvSpPr>
        <p:spPr>
          <a:xfrm>
            <a:off x="18785648" y="11352969"/>
            <a:ext cx="4053693" cy="3539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0" tIns="0" rIns="0" bIns="0">
            <a:spAutoFit/>
          </a:bodyPr>
          <a:lstStyle>
            <a:lvl1pPr>
              <a:defRPr sz="2300" spc="95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r>
              <a:rPr dirty="0" err="1"/>
              <a:t>Публикация</a:t>
            </a:r>
            <a:r>
              <a:rPr dirty="0"/>
              <a:t> </a:t>
            </a:r>
            <a:r>
              <a:rPr dirty="0" err="1"/>
              <a:t>Итогов</a:t>
            </a:r>
            <a:r>
              <a:rPr dirty="0"/>
              <a:t> </a:t>
            </a:r>
            <a:r>
              <a:rPr lang="ru-RU" dirty="0"/>
              <a:t>К</a:t>
            </a:r>
            <a:r>
              <a:rPr dirty="0" err="1"/>
              <a:t>онкурса</a:t>
            </a:r>
            <a:endParaRPr dirty="0"/>
          </a:p>
        </p:txBody>
      </p:sp>
      <p:pic>
        <p:nvPicPr>
          <p:cNvPr id="640" name="Image 12" descr="Imag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129" y="3492500"/>
            <a:ext cx="1816328" cy="102444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1" name="Image 13" descr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2454" y="9271000"/>
            <a:ext cx="1816327" cy="102444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2" name="Image 14" descr="Imag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61469" y="3492500"/>
            <a:ext cx="1816328" cy="102444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3" name="Image 15" descr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9051" y="9525000"/>
            <a:ext cx="1816328" cy="102444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4" name="Image 16" descr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36679" y="6642100"/>
            <a:ext cx="1816327" cy="102444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5" name="Image 17" descr="Image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8210" y="12293600"/>
            <a:ext cx="1816327" cy="102444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6" name="Image 18" descr="Imag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5854" y="6642100"/>
            <a:ext cx="1816328" cy="1024446"/>
          </a:xfrm>
          <a:prstGeom prst="rect">
            <a:avLst/>
          </a:prstGeom>
          <a:ln w="12700">
            <a:miter lim="400000"/>
          </a:ln>
        </p:spPr>
      </p:pic>
      <p:pic>
        <p:nvPicPr>
          <p:cNvPr id="647" name="Image 19" descr="Image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35854" y="11950700"/>
            <a:ext cx="1816328" cy="1024446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99AB53F-1DEE-E776-D5C3-9B8D42038285}"/>
              </a:ext>
            </a:extLst>
          </p:cNvPr>
          <p:cNvSpPr txBox="1"/>
          <p:nvPr/>
        </p:nvSpPr>
        <p:spPr>
          <a:xfrm>
            <a:off x="23757835" y="12885005"/>
            <a:ext cx="125233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4800" b="1" dirty="0"/>
              <a:t>3</a:t>
            </a:r>
            <a:endParaRPr kumimoji="0" lang="ru-RU" sz="4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D91275C-4E33-2001-4DDB-C8DF7AC0A2F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6550" y="354485"/>
            <a:ext cx="4825333" cy="201102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0" name="Text 0"/>
          <p:cNvSpPr txBox="1"/>
          <p:nvPr/>
        </p:nvSpPr>
        <p:spPr>
          <a:xfrm>
            <a:off x="429126" y="721610"/>
            <a:ext cx="16888491" cy="13080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8500" b="1" spc="342">
                <a:solidFill>
                  <a:srgbClr val="1D1D1B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dirty="0"/>
              <a:t>КАК ПРИНЯТЬ УЧАСТИЕ?</a:t>
            </a:r>
            <a:endParaRPr lang="ru-RU" dirty="0"/>
          </a:p>
        </p:txBody>
      </p:sp>
      <p:sp>
        <p:nvSpPr>
          <p:cNvPr id="2731" name="Shape 1"/>
          <p:cNvSpPr/>
          <p:nvPr/>
        </p:nvSpPr>
        <p:spPr>
          <a:xfrm>
            <a:off x="2048933" y="3632200"/>
            <a:ext cx="9077659" cy="9321800"/>
          </a:xfrm>
          <a:prstGeom prst="roundRect">
            <a:avLst>
              <a:gd name="adj" fmla="val 5895"/>
            </a:avLst>
          </a:prstGeom>
          <a:solidFill>
            <a:srgbClr val="CF007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32" name="Shape 2"/>
          <p:cNvSpPr/>
          <p:nvPr/>
        </p:nvSpPr>
        <p:spPr>
          <a:xfrm>
            <a:off x="13257409" y="3632201"/>
            <a:ext cx="9077657" cy="9321800"/>
          </a:xfrm>
          <a:prstGeom prst="roundRect">
            <a:avLst>
              <a:gd name="adj" fmla="val 5852"/>
            </a:avLst>
          </a:prstGeom>
          <a:solidFill>
            <a:srgbClr val="ABC91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33" name="Shape 3"/>
          <p:cNvSpPr/>
          <p:nvPr/>
        </p:nvSpPr>
        <p:spPr>
          <a:xfrm>
            <a:off x="6091984" y="2874155"/>
            <a:ext cx="1244757" cy="1244600"/>
          </a:xfrm>
          <a:prstGeom prst="ellipse">
            <a:avLst/>
          </a:prstGeom>
          <a:solidFill>
            <a:srgbClr val="ABC91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2734" name="Shape 4"/>
          <p:cNvSpPr/>
          <p:nvPr/>
        </p:nvSpPr>
        <p:spPr>
          <a:xfrm>
            <a:off x="17233533" y="3049531"/>
            <a:ext cx="1244757" cy="1244600"/>
          </a:xfrm>
          <a:prstGeom prst="ellipse">
            <a:avLst/>
          </a:prstGeom>
          <a:solidFill>
            <a:srgbClr val="CF007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735" name="Image 12" descr="Imag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9285" y="3418482"/>
            <a:ext cx="738341" cy="4274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6" name="Image 13" descr="Image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1477" y="2874155"/>
            <a:ext cx="1244757" cy="12446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7" name="Image 14" descr="Imag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68461" y="3568909"/>
            <a:ext cx="738341" cy="427435"/>
          </a:xfrm>
          <a:prstGeom prst="rect">
            <a:avLst/>
          </a:prstGeom>
          <a:ln w="12700">
            <a:miter lim="400000"/>
          </a:ln>
        </p:spPr>
      </p:pic>
      <p:pic>
        <p:nvPicPr>
          <p:cNvPr id="2738" name="Image 15" descr="Imag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33533" y="3049531"/>
            <a:ext cx="1244757" cy="1244600"/>
          </a:xfrm>
          <a:prstGeom prst="rect">
            <a:avLst/>
          </a:prstGeom>
          <a:ln w="12700">
            <a:miter lim="400000"/>
          </a:ln>
        </p:spPr>
      </p:pic>
      <p:sp>
        <p:nvSpPr>
          <p:cNvPr id="2739" name="Shape 5"/>
          <p:cNvSpPr/>
          <p:nvPr/>
        </p:nvSpPr>
        <p:spPr>
          <a:xfrm>
            <a:off x="17140792" y="368300"/>
            <a:ext cx="2603826" cy="2603500"/>
          </a:xfrm>
          <a:prstGeom prst="roundRect">
            <a:avLst>
              <a:gd name="adj" fmla="val 8780"/>
            </a:avLst>
          </a:prstGeom>
          <a:solidFill>
            <a:srgbClr val="FFFFFF"/>
          </a:solidFill>
          <a:ln w="12700">
            <a:solidFill>
              <a:srgbClr val="1D1D1B">
                <a:alpha val="76000"/>
              </a:srgbClr>
            </a:solidFill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2740" name="Image 16" descr="Image 1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37632" y="49563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1" name="Image 17" descr="Imag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18" y="49563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2" name="Image 18" descr="Imag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80003" y="49563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3" name="Image 19" descr="Imag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51186" y="49563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4" name="Image 20" descr="Imag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22372" y="49563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5" name="Image 21" descr="Imag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93557" y="49563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6" name="Image 22" descr="Imag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64742" y="49563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7" name="Image 23" descr="Image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78295" y="49563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8" name="Image 24" descr="Image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34222" y="49563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9" name="Image 25" descr="Imag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2" y="56681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0" name="Image 26" descr="Image 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20" y="56681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1" name="Image 27" descr="Image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051183" y="56681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2" name="Image 28" descr="Image 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22372" y="56681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3" name="Image 29" descr="Image 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93557" y="56681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4" name="Image 30" descr="Image 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64742" y="56681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5" name="Image 31" descr="Image 3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07105" y="56681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6" name="Image 32" descr="Imag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549481" y="56681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7" name="Image 33" descr="Image 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20664" y="56681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8" name="Image 34" descr="Imag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1851" y="56681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9" name="Image 35" descr="Image 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3034" y="56681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0" name="Image 36" descr="Image 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4225" y="56681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1" name="Image 37" descr="Image 3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837632" y="63798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2" name="Image 38" descr="Image 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18" y="63798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3" name="Image 39" descr="Image 3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80006" y="63798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4" name="Image 40" descr="Image 4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93557" y="63798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5" name="Image 41" descr="Image 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64742" y="63798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6" name="Image 42" descr="Image 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3037" y="63798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7" name="Image 43" descr="Image 4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834225" y="63798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8" name="Image 44" descr="Image 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76592" y="63798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9" name="Image 45" descr="Image 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80003" y="7091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0" name="Image 46" descr="Image 4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64745" y="7091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1" name="Image 47" descr="Image 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5927" y="7091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2" name="Image 48" descr="Image 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07107" y="7091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3" name="Image 49" descr="Image 4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49481" y="7091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4" name="Image 50" descr="Image 5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691851" y="7091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5" name="Image 51" descr="Image 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763036" y="7091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6" name="Image 52" descr="Image 5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905407" y="7091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7" name="Image 53" descr="Image 5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976587" y="7091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8" name="Image 54" descr="Image 5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837632" y="78034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9" name="Image 55" descr="Image 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20" y="78034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0" name="Image 56" descr="Image 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80003" y="78034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1" name="Image 57" descr="Image 5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051183" y="78034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2" name="Image 58" descr="Image 5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193557" y="78034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3" name="Image 59" descr="Image 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5927" y="78034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4" name="Image 60" descr="Image 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7109" y="78034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5" name="Image 61" descr="Image 6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78301" y="78034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6" name="Image 62" descr="Image 6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763034" y="78034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7" name="Image 63" descr="Image 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80003" y="8515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8" name="Image 64" descr="Image 6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051181" y="8515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9" name="Image 65" descr="Image 6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64742" y="8515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0" name="Image 66" descr="Image 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5925" y="8515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1" name="Image 67" descr="Image 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7110" y="8515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2" name="Image 68" descr="Image 6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478303" y="8515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3" name="Image 69" descr="Image 6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20663" y="8515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4" name="Image 70" descr="Image 7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34228" y="8515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5" name="Image 71" descr="Image 7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905407" y="8515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6" name="Image 72" descr="Image 7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37632" y="9227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7" name="Image 73" descr="Image 7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980003" y="9227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8" name="Image 74" descr="Image 7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22376" y="9227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9" name="Image 75" descr="Image 7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264742" y="9227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0" name="Image 76" descr="Image 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7110" y="9227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1" name="Image 77" descr="Image 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49481" y="9227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2" name="Image 78" descr="Image 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91851" y="9227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3" name="Image 79" descr="Image 7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4225" y="9227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4" name="Image 80" descr="Image 8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76588" y="9227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5" name="Image 81" descr="Image 8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08821" y="99387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6" name="Image 82" descr="Image 8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22376" y="99387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7" name="Image 83" descr="Image 8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193557" y="99387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8" name="Image 84" descr="Image 8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335925" y="99387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9" name="Image 85" descr="Image 8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407105" y="99387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0" name="Image 86" descr="Image 8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834225" y="99387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1" name="Image 87" descr="Image 8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05405" y="99387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2" name="Image 88" descr="Image 8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268152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3" name="Image 89" descr="Image 8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81706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4" name="Image 90" descr="Image 9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52896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5" name="Image 91" descr="Image 9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4077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6" name="Image 92" descr="Image 9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95259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7" name="Image 93" descr="Image 9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66445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8" name="Image 94" descr="Image 9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2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19" name="Image 95" descr="Image 9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21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0" name="Image 96" descr="Image 9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980003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1" name="Image 97" descr="Image 9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264742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2" name="Image 98" descr="Image 9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8303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3" name="Image 99" descr="Image 9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49481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4" name="Image 100" descr="Image 10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691851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5" name="Image 101" descr="Image 10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5407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6" name="Image 102" descr="Image 1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47775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7" name="Image 103" descr="Image 10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261329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8" name="Image 104" descr="Image 1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03700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9" name="Image 105" descr="Image 1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4885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0" name="Image 106" descr="Image 10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546073" y="106505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1" name="Image 107" descr="Image 10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1706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2" name="Image 108" descr="Image 10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52897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3" name="Image 109" descr="Image 10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624077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4" name="Image 110" descr="Image 1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766445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5" name="Image 111" descr="Image 1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2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6" name="Image 112" descr="Image 1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908820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7" name="Image 113" descr="Image 1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93557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8" name="Image 114" descr="Image 1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264739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9" name="Image 115" descr="Image 1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478303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0" name="Image 116" descr="Image 1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49481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1" name="Image 117" descr="Image 11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620663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2" name="Image 118" descr="Image 1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763033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3" name="Image 119" descr="Image 1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4225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4" name="Image 120" descr="Image 1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5405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5" name="Image 121" descr="Image 1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61331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6" name="Image 122" descr="Image 12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32511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7" name="Image 123" descr="Image 1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3700" y="113622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8" name="Image 124" descr="Image 1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68152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9" name="Image 125" descr="Image 12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481706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0" name="Image 126" descr="Image 1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95256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1" name="Image 127" descr="Image 12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837632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2" name="Image 128" descr="Image 1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93557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3" name="Image 129" descr="Image 12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35925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4" name="Image 130" descr="Image 1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07105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5" name="Image 131" descr="Image 13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691851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6" name="Image 132" descr="Image 13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834228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7" name="Image 133" descr="Image 1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5407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8" name="Image 134" descr="Image 1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6590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59" name="Image 135" descr="Image 13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047775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0" name="Image 136" descr="Image 13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261331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1" name="Image 137" descr="Image 13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32511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2" name="Image 138" descr="Image 1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3700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3" name="Image 139" descr="Image 1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4885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4" name="Image 140" descr="Image 1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46075" y="1207417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5" name="Image 141" descr="Image 1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68152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6" name="Image 142" descr="Image 14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39335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7" name="Image 143" descr="Image 14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766442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8" name="Image 144" descr="Image 14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08813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9" name="Image 145" descr="Image 1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93554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0" name="Image 146" descr="Image 14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335925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1" name="Image 147" descr="Image 14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407113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2" name="Image 148" descr="Image 14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549483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3" name="Image 149" descr="Image 1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20668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4" name="Image 150" descr="Image 15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1854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5" name="Image 151" descr="Image 15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047775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6" name="Image 152" descr="Image 1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18963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7" name="Image 153" descr="Image 15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190146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8" name="Image 154" descr="Image 15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03702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79" name="Image 155" descr="Image 1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4885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0" name="Image 156" descr="Image 15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546075" y="127859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1" name="Image 157" descr="Image 1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68152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2" name="Image 158" descr="Image 1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39338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3" name="Image 159" descr="Image 1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10523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4" name="Image 160" descr="Image 16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481706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5" name="Image 161" descr="Image 16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695262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6" name="Image 162" descr="Image 16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766448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7" name="Image 163" descr="Image 1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18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8" name="Image 164" descr="Image 16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980003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89" name="Image 165" descr="Image 16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122372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0" name="Image 166" descr="Image 16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193557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1" name="Image 167" descr="Image 16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78303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2" name="Image 168" descr="Image 1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1851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3" name="Image 169" descr="Image 16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76592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4" name="Image 170" descr="Image 17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18958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5" name="Image 171" descr="Image 17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0144" y="134975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6" name="Image 172" descr="Image 17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68152" y="142094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7" name="Image 173" descr="Image 17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24077" y="142094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8" name="Image 174" descr="Image 1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18" y="142094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99" name="Image 175" descr="Image 17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64742" y="142094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0" name="Image 176" descr="Image 1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78295" y="142094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1" name="Image 177" descr="Image 1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49483" y="142094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2" name="Image 178" descr="Image 17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20663" y="142094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3" name="Image 179" descr="Image 17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1851" y="142094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4" name="Image 180" descr="Image 18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34228" y="142094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5" name="Image 181" descr="Image 18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905402" y="142094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6" name="Image 182" descr="Image 18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47775" y="142094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7" name="Image 183" descr="Image 18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0144" y="142094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8" name="Image 184" descr="Image 18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332514" y="142094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09" name="Image 185" descr="Image 18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03703" y="1420949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0" name="Image 186" descr="Image 18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68152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1" name="Image 187" descr="Image 18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10523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2" name="Image 188" descr="Image 18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52899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3" name="Image 189" descr="Image 18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4077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4" name="Image 190" descr="Image 19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95256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5" name="Image 191" descr="Image 19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66445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6" name="Image 192" descr="Image 19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2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7" name="Image 193" descr="Image 19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20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8" name="Image 194" descr="Image 19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80003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19" name="Image 195" descr="Image 19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122377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0" name="Image 196" descr="Image 19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193557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1" name="Image 197" descr="Image 19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35927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2" name="Image 198" descr="Image 19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478301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3" name="Image 199" descr="Image 19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620663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4" name="Image 200" descr="Image 2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1851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5" name="Image 201" descr="Image 20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763034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6" name="Image 202" descr="Image 2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76588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7" name="Image 203" descr="Image 20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118961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8" name="Image 204" descr="Image 20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0149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29" name="Image 205" descr="Image 2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3700" y="149211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0" name="Image 206" descr="Image 20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268152" y="156327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1" name="Image 207" descr="Image 20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624077" y="156327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2" name="Image 208" descr="Image 20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766445" y="156327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3" name="Image 209" descr="Image 20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2" y="156327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4" name="Image 210" descr="Image 2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20" y="156327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5" name="Image 211" descr="Image 2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80003" y="156327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6" name="Image 212" descr="Image 2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07109" y="156327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7" name="Image 213" descr="Image 2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1851" y="156327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8" name="Image 214" descr="Image 2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834225" y="156327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39" name="Image 215" descr="Image 2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47775" y="156327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0" name="Image 216" descr="Image 2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0148" y="156327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1" name="Image 217" descr="Image 2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32511" y="156327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2" name="Image 218" descr="Image 21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403700" y="156327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3" name="Image 219" descr="Image 21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546073" y="156327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4" name="Image 220" descr="Image 2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339335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5" name="Image 221" descr="Image 22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81706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6" name="Image 222" descr="Image 2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695256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7" name="Image 223" descr="Image 2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20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8" name="Image 224" descr="Image 2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80003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49" name="Image 225" descr="Image 2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51184" y="1634455"/>
            <a:ext cx="71186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0" name="Image 226" descr="Image 2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22376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1" name="Image 227" descr="Image 2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193557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2" name="Image 228" descr="Image 2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335927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3" name="Image 229" descr="Image 22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691851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4" name="Image 230" descr="Image 2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4225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5" name="Image 231" descr="Image 2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5407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6" name="Image 232" descr="Image 2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6590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7" name="Image 233" descr="Image 23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47775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8" name="Image 234" descr="Image 2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18961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9" name="Image 235" descr="Image 23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0149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0" name="Image 236" descr="Image 2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61331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1" name="Image 237" descr="Image 23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332511" y="16344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2" name="Image 238" descr="Image 2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552899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3" name="Image 239" descr="Image 23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66445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4" name="Image 240" descr="Image 2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3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5" name="Image 241" descr="Image 2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20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6" name="Image 242" descr="Image 2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51184" y="1705644"/>
            <a:ext cx="71186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7" name="Image 243" descr="Image 2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22376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8" name="Image 244" descr="Image 2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64745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69" name="Image 245" descr="Image 2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5927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0" name="Image 246" descr="Image 24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78300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1" name="Image 247" descr="Image 2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49481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2" name="Image 248" descr="Image 24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20663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3" name="Image 249" descr="Image 2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4225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4" name="Image 250" descr="Image 25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976588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5" name="Image 251" descr="Image 25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18961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6" name="Image 252" descr="Image 25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261331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7" name="Image 253" descr="Image 25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03700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8" name="Image 254" descr="Image 25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46073" y="170564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9" name="Image 255" descr="Image 25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268152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0" name="Image 256" descr="Image 25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481706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1" name="Image 257" descr="Image 25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624077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2" name="Image 258" descr="Image 2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95259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3" name="Image 259" descr="Image 2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66445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4" name="Image 260" descr="Image 2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2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5" name="Image 261" descr="Image 26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908821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6" name="Image 262" descr="Image 2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51184" y="1776821"/>
            <a:ext cx="71186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7" name="Image 263" descr="Image 2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22376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8" name="Image 264" descr="Image 2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5927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9" name="Image 265" descr="Image 26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478301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0" name="Image 266" descr="Image 2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49481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1" name="Image 267" descr="Image 26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20664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2" name="Image 268" descr="Image 26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91851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3" name="Image 269" descr="Image 26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834225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4" name="Image 270" descr="Image 27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905405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5" name="Image 271" descr="Image 27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118961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6" name="Image 272" descr="Image 27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9190149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7" name="Image 273" descr="Image 27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32511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8" name="Image 274" descr="Image 2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3700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9" name="Image 275" descr="Image 2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46073" y="177682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0" name="Image 276" descr="Image 27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268152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1" name="Image 277" descr="Image 27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1706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2" name="Image 278" descr="Image 27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52899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3" name="Image 279" descr="Image 27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051183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4" name="Image 280" descr="Image 28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22372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5" name="Image 281" descr="Image 28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93557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6" name="Image 282" descr="Image 28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335927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7" name="Image 283" descr="Image 28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07109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8" name="Image 284" descr="Image 28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691851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9" name="Image 285" descr="Image 28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905407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0" name="Image 286" descr="Image 28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261331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1" name="Image 287" descr="Image 28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32511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2" name="Image 288" descr="Image 2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3700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3" name="Image 289" descr="Image 28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4885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4" name="Image 290" descr="Image 29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46073" y="184798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5" name="Image 291" descr="Image 29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410526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6" name="Image 292" descr="Image 29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1706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7" name="Image 293" descr="Image 29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552894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8" name="Image 294" descr="Image 29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695262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9" name="Image 295" descr="Image 29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66444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0" name="Image 296" descr="Image 29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837632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1" name="Image 297" descr="Image 29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22372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2" name="Image 298" descr="Image 29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93557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3" name="Image 299" descr="Image 29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64742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4" name="Image 300" descr="Image 300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407113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5" name="Image 301" descr="Image 30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549486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6" name="Image 302" descr="Image 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620663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7" name="Image 303" descr="Image 30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976592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8" name="Image 304" descr="Image 30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90143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9" name="Image 305" descr="Image 3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32514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0" name="Image 306" descr="Image 30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546072" y="191915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1" name="Image 307" descr="Image 30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68152" y="199034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2" name="Image 308" descr="Image 30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339338" y="199034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3" name="Image 309" descr="Image 30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624074" y="199034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4" name="Image 310" descr="Image 3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66448" y="199034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5" name="Image 311" descr="Image 3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2" y="199034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6" name="Image 312" descr="Image 3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264739" y="199034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7" name="Image 313" descr="Image 3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78303" y="199034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8" name="Image 314" descr="Image 3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620668" y="199034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9" name="Image 315" descr="Image 31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763037" y="199034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0" name="Image 316" descr="Image 3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905405" y="199034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1" name="Image 317" descr="Image 3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0144" y="199034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2" name="Image 318" descr="Image 3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61334" y="199034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3" name="Image 319" descr="Image 3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32517" y="199034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4" name="Image 320" descr="Image 3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03702" y="1990340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5" name="Image 321" descr="Image 3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68152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6" name="Image 322" descr="Image 3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10523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7" name="Image 323" descr="Image 32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552894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8" name="Image 324" descr="Image 3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4074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9" name="Image 325" descr="Image 3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95259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0" name="Image 326" descr="Image 3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766444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1" name="Image 327" descr="Image 32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2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2" name="Image 328" descr="Image 3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15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3" name="Image 329" descr="Image 3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80003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4" name="Image 330" descr="Image 3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51184" y="2061504"/>
            <a:ext cx="71186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5" name="Image 331" descr="Image 33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122372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6" name="Image 332" descr="Image 33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549483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7" name="Image 333" descr="Image 33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691854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8" name="Image 334" descr="Image 33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34225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9" name="Image 335" descr="Image 33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905407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0" name="Image 336" descr="Image 33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047775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1" name="Image 337" descr="Image 33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190146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2" name="Image 338" descr="Image 33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3702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3" name="Image 339" descr="Image 3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4885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4" name="Image 340" descr="Image 34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46075" y="2061504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5" name="Image 341" descr="Image 3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268152" y="213268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6" name="Image 342" descr="Image 3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4077" y="213268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7" name="Image 343" descr="Image 3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2" y="213268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8" name="Image 344" descr="Image 34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51183" y="213268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9" name="Image 345" descr="Image 34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64748" y="213268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0" name="Image 346" descr="Image 34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335925" y="213268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1" name="Image 347" descr="Image 34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478303" y="213268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2" name="Image 348" descr="Image 34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0661" y="213268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3" name="Image 349" descr="Image 34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691851" y="213268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4" name="Image 350" descr="Image 35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118961" y="213268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5" name="Image 351" descr="Image 35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9403700" y="213268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6" name="Image 352" descr="Image 3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4885" y="213268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7" name="Image 353" descr="Image 35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46073" y="213268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8" name="Image 354" descr="Image 35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268152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9" name="Image 355" descr="Image 35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339335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0" name="Image 356" descr="Image 3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10523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1" name="Image 357" descr="Image 35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81706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2" name="Image 358" descr="Image 3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52897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3" name="Image 359" descr="Image 35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24077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4" name="Image 360" descr="Image 36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7695256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5" name="Image 361" descr="Image 3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2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6" name="Image 362" descr="Image 3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20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7" name="Image 363" descr="Image 3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80003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8" name="Image 364" descr="Image 3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51184" y="2203872"/>
            <a:ext cx="71186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9" name="Image 365" descr="Image 36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122376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0" name="Image 366" descr="Image 36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407105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1" name="Image 367" descr="Image 36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620663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2" name="Image 368" descr="Image 36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76590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3" name="Image 369" descr="Image 36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47775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4" name="Image 370" descr="Image 37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18961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5" name="Image 371" descr="Image 37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0149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6" name="Image 372" descr="Image 37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261331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7" name="Image 373" descr="Image 3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4885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8" name="Image 374" descr="Image 37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546073" y="2203872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9" name="Image 375" descr="Image 3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2" y="227504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0" name="Image 376" descr="Image 37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21" y="227504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1" name="Image 377" descr="Image 37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64742" y="227504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2" name="Image 378" descr="Image 37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5925" y="227504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3" name="Image 379" descr="Image 37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7110" y="227504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4" name="Image 380" descr="Image 38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478303" y="227504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5" name="Image 381" descr="Image 38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05407" y="227504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6" name="Image 382" descr="Image 3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6588" y="227504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7" name="Image 383" descr="Image 38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61329" y="227504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8" name="Image 384" descr="Image 3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03700" y="227504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9" name="Image 385" descr="Image 385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474885" y="227504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0" name="Image 386" descr="Image 38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2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1" name="Image 387" descr="Image 38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20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2" name="Image 388" descr="Image 3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80003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3" name="Image 389" descr="Image 38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51184" y="2346225"/>
            <a:ext cx="71186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4" name="Image 390" descr="Image 39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22372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5" name="Image 391" descr="Image 39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93557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6" name="Image 392" descr="Image 39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264742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7" name="Image 393" descr="Image 39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5925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8" name="Image 394" descr="Image 39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7109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19" name="Image 395" descr="Image 39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78301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0" name="Image 396" descr="Image 39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20663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1" name="Image 397" descr="Image 39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691851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2" name="Image 398" descr="Image 39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34225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3" name="Image 399" descr="Image 39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5405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4" name="Image 400" descr="Image 40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6590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5" name="Image 401" descr="Image 40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118961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6" name="Image 402" descr="Image 4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61329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7" name="Image 403" descr="Image 40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3700" y="234622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8" name="Image 404" descr="Image 40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2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29" name="Image 405" descr="Image 40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20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0" name="Image 406" descr="Image 40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7980003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1" name="Image 407" descr="Image 40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22377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2" name="Image 408" descr="Image 408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193557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3" name="Image 409" descr="Image 40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5927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4" name="Image 410" descr="Image 4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7110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5" name="Image 411" descr="Image 4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78300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6" name="Image 412" descr="Image 4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49481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7" name="Image 413" descr="Image 4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20664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8" name="Image 414" descr="Image 4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5407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39" name="Image 415" descr="Image 4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6588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0" name="Image 416" descr="Image 4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61331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1" name="Image 417" descr="Image 4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32511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2" name="Image 418" descr="Image 4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3700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3" name="Image 419" descr="Image 4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74885" y="241736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4" name="Image 420" descr="Image 4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37632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5" name="Image 421" descr="Image 4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21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6" name="Image 422" descr="Image 42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264745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7" name="Image 423" descr="Image 42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35927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8" name="Image 424" descr="Image 4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7110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9" name="Image 425" descr="Image 4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78300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0" name="Image 426" descr="Image 42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20663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1" name="Image 427" descr="Image 42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34228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2" name="Image 428" descr="Image 42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05407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3" name="Image 429" descr="Image 42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6587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4" name="Image 430" descr="Image 43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47775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5" name="Image 431" descr="Image 4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18961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6" name="Image 432" descr="Image 4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0149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7" name="Image 433" descr="Image 43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261329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8" name="Image 434" descr="Image 4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4885" y="2488555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9" name="Image 435" descr="Image 43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837632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0" name="Image 436" descr="Image 43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08820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1" name="Image 437" descr="Image 43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051183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2" name="Image 438" descr="Image 4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122376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3" name="Image 439" descr="Image 43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407109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4" name="Image 440" descr="Image 44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78301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5" name="Image 441" descr="Image 44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549481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6" name="Image 442" descr="Image 44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20664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7" name="Image 443" descr="Image 4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91851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8" name="Image 444" descr="Image 44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763034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69" name="Image 445" descr="Image 44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6590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0" name="Image 446" descr="Image 44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47775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1" name="Image 447" descr="Image 44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0148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2" name="Image 448" descr="Image 44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332511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3" name="Image 449" descr="Image 44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4885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4" name="Image 450" descr="Image 45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546073" y="2559756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5" name="Image 451" descr="Image 45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908823" y="26309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6" name="Image 452" descr="Image 45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22372" y="26309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7" name="Image 453" descr="Image 45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193557" y="26309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8" name="Image 454" descr="Image 45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335927" y="26309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79" name="Image 455" descr="Image 45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478303" y="26309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0" name="Image 456" descr="Image 45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20663" y="26309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1" name="Image 457" descr="Image 45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691851" y="26309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2" name="Image 458" descr="Image 45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6588" y="26309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3" name="Image 459" descr="Image 45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47775" y="26309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4" name="Image 460" descr="Image 46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0148" y="26309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5" name="Image 461" descr="Image 46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61331" y="26309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6" name="Image 462" descr="Image 46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32514" y="26309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7" name="Image 463" descr="Image 46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4885" y="26309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8" name="Image 464" descr="Image 46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46073" y="2630933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89" name="Image 465" descr="Image 46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80006" y="270211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0" name="Image 466" descr="Image 46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22372" y="270211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1" name="Image 467" descr="Image 46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64742" y="270211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2" name="Image 468" descr="Image 46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620664" y="270211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3" name="Image 469" descr="Image 46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05404" y="270211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4" name="Image 470" descr="Image 47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976592" y="270211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5" name="Image 471" descr="Image 47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0143" y="270211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6" name="Image 472" descr="Image 47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261331" y="270211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7" name="Image 473" descr="Image 47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32514" y="270211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8" name="Image 474" descr="Image 47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03702" y="270211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199" name="Image 475" descr="Image 47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474884" y="270211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0" name="Image 476" descr="Image 47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546070" y="2702111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1" name="Image 477" descr="Image 47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37632" y="277328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2" name="Image 478" descr="Image 47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7980003" y="277328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3" name="Image 479" descr="Image 47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122376" y="277328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4" name="Image 480" descr="Image 48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193557" y="277328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5" name="Image 481" descr="Image 48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335927" y="277328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6" name="Image 482" descr="Image 48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07109" y="277328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7" name="Image 483" descr="Image 48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8478303" y="277328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8" name="Image 484" descr="Image 48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8620663" y="277328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09" name="Image 485" descr="Image 48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905405" y="277328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0" name="Image 486" descr="Image 48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976588" y="277328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1" name="Image 487" descr="Image 487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118961" y="277328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2" name="Image 488" descr="Image 48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90148" y="277328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3" name="Image 489" descr="Image 48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261329" y="2773288"/>
            <a:ext cx="71185" cy="71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4" name="Image 490" descr="Image 49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342897" y="570408"/>
            <a:ext cx="348808" cy="34868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5" name="Image 491" descr="Image 491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268152" y="495683"/>
            <a:ext cx="498295" cy="498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6" name="Image 492" descr="Image 49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193707" y="570408"/>
            <a:ext cx="348807" cy="34868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7" name="Image 493" descr="Image 493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9118964" y="495683"/>
            <a:ext cx="498295" cy="498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8" name="Image 494" descr="Image 49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342897" y="2420986"/>
            <a:ext cx="348808" cy="34868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19" name="Image 495" descr="Image 49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7268152" y="2346262"/>
            <a:ext cx="498295" cy="498155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0" name="Image 496" descr="Image 496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410492" y="637989"/>
            <a:ext cx="213616" cy="2135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1" name="Image 497" descr="Image 497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9261306" y="637989"/>
            <a:ext cx="213616" cy="213532"/>
          </a:xfrm>
          <a:prstGeom prst="rect">
            <a:avLst/>
          </a:prstGeom>
          <a:ln w="12700">
            <a:miter lim="400000"/>
          </a:ln>
        </p:spPr>
      </p:pic>
      <p:pic>
        <p:nvPicPr>
          <p:cNvPr id="3222" name="Image 498" descr="Image 49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7410489" y="2488555"/>
            <a:ext cx="213616" cy="213532"/>
          </a:xfrm>
          <a:prstGeom prst="rect">
            <a:avLst/>
          </a:prstGeom>
          <a:ln w="12700">
            <a:miter lim="400000"/>
          </a:ln>
        </p:spPr>
      </p:pic>
      <p:sp>
        <p:nvSpPr>
          <p:cNvPr id="3223" name="Text 6"/>
          <p:cNvSpPr txBox="1"/>
          <p:nvPr/>
        </p:nvSpPr>
        <p:spPr>
          <a:xfrm>
            <a:off x="5519998" y="4539288"/>
            <a:ext cx="2706658" cy="4239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3000"/>
              </a:lnSpc>
              <a:defRPr sz="3300" b="1" spc="-33">
                <a:solidFill>
                  <a:srgbClr val="FFFFFF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sz="4000" dirty="0"/>
              <a:t>ДЛЯ ВУЗОВ</a:t>
            </a:r>
          </a:p>
        </p:txBody>
      </p:sp>
      <p:sp>
        <p:nvSpPr>
          <p:cNvPr id="3224" name="Text 7"/>
          <p:cNvSpPr txBox="1"/>
          <p:nvPr/>
        </p:nvSpPr>
        <p:spPr>
          <a:xfrm>
            <a:off x="14014939" y="4382691"/>
            <a:ext cx="7325531" cy="98821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ctr">
              <a:lnSpc>
                <a:spcPts val="3800"/>
              </a:lnSpc>
              <a:defRPr sz="3300" b="1" spc="-33">
                <a:solidFill>
                  <a:srgbClr val="FFFFFF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rPr sz="4000" dirty="0"/>
              <a:t>ДЛЯ </a:t>
            </a:r>
            <a:r>
              <a:rPr lang="ru-RU" sz="4000" dirty="0"/>
              <a:t>СТУДЕНТОВ </a:t>
            </a:r>
            <a:br>
              <a:rPr lang="ru-RU" sz="4000" dirty="0"/>
            </a:br>
            <a:r>
              <a:rPr lang="ru-RU" sz="4000" dirty="0"/>
              <a:t>и СОТРУДНИКОВ ВУЗОВ</a:t>
            </a:r>
            <a:endParaRPr sz="4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E997C1-9DB8-38DF-C45A-2CEA6F32F7D6}"/>
              </a:ext>
            </a:extLst>
          </p:cNvPr>
          <p:cNvSpPr txBox="1"/>
          <p:nvPr/>
        </p:nvSpPr>
        <p:spPr>
          <a:xfrm>
            <a:off x="13747336" y="5275244"/>
            <a:ext cx="8180589" cy="72943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indent="-342900" algn="just">
              <a:lnSpc>
                <a:spcPct val="150000"/>
              </a:lnSpc>
              <a:buFontTx/>
              <a:buAutoNum type="arabicPeriod"/>
            </a:pPr>
            <a:r>
              <a:rPr lang="ru-RU" sz="2600" dirty="0">
                <a:solidFill>
                  <a:schemeClr val="bg1"/>
                </a:solidFill>
                <a:latin typeface="Gilroy Regular"/>
              </a:rPr>
              <a:t>Зарегистрируйся Участником</a:t>
            </a:r>
            <a:r>
              <a:rPr lang="en-US" sz="2600" dirty="0">
                <a:solidFill>
                  <a:schemeClr val="bg1"/>
                </a:solidFill>
                <a:latin typeface="Gilroy Regular"/>
              </a:rPr>
              <a:t>;</a:t>
            </a:r>
            <a:endParaRPr lang="ru-RU" sz="2600" dirty="0">
              <a:solidFill>
                <a:schemeClr val="bg1"/>
              </a:solidFill>
              <a:latin typeface="Gilroy Regular"/>
            </a:endParaRPr>
          </a:p>
          <a:p>
            <a:pPr marL="342900" indent="-342900" algn="just">
              <a:lnSpc>
                <a:spcPct val="150000"/>
              </a:lnSpc>
              <a:buFontTx/>
              <a:buAutoNum type="arabicPeriod"/>
            </a:pPr>
            <a:r>
              <a:rPr lang="ru-RU" sz="2600" dirty="0">
                <a:solidFill>
                  <a:schemeClr val="bg1"/>
                </a:solidFill>
                <a:latin typeface="Gilroy Regular"/>
              </a:rPr>
              <a:t>Принимай участие в мероприятиях в поддержку донорского движения, организованных твоим Вузом или учебным заведением</a:t>
            </a:r>
            <a:r>
              <a:rPr lang="en-US" sz="2600" dirty="0">
                <a:solidFill>
                  <a:schemeClr val="bg1"/>
                </a:solidFill>
                <a:latin typeface="Gilroy Regular"/>
              </a:rPr>
              <a:t>;</a:t>
            </a:r>
            <a:endParaRPr lang="ru-RU" sz="2600" dirty="0">
              <a:solidFill>
                <a:schemeClr val="bg1"/>
              </a:solidFill>
              <a:latin typeface="Gilroy Regular"/>
            </a:endParaRPr>
          </a:p>
          <a:p>
            <a:pPr marL="342900" indent="-342900" algn="just">
              <a:lnSpc>
                <a:spcPct val="150000"/>
              </a:lnSpc>
              <a:buFontTx/>
              <a:buAutoNum type="arabicPeriod"/>
            </a:pPr>
            <a:r>
              <a:rPr lang="ru-RU" sz="2600" dirty="0">
                <a:solidFill>
                  <a:schemeClr val="bg1"/>
                </a:solidFill>
                <a:latin typeface="Gilroy Regular"/>
              </a:rPr>
              <a:t>Сдавай кровь</a:t>
            </a:r>
            <a:r>
              <a:rPr lang="en-US" sz="2600" dirty="0">
                <a:solidFill>
                  <a:schemeClr val="bg1"/>
                </a:solidFill>
                <a:latin typeface="Gilroy Regular"/>
              </a:rPr>
              <a:t>;</a:t>
            </a:r>
            <a:endParaRPr lang="ru-RU" sz="2600" dirty="0">
              <a:solidFill>
                <a:schemeClr val="bg1"/>
              </a:solidFill>
              <a:latin typeface="Gilroy Regular"/>
            </a:endParaRPr>
          </a:p>
          <a:p>
            <a:pPr marL="342900" indent="-342900" algn="just">
              <a:lnSpc>
                <a:spcPct val="150000"/>
              </a:lnSpc>
              <a:buFontTx/>
              <a:buAutoNum type="arabicPeriod"/>
            </a:pPr>
            <a:r>
              <a:rPr lang="ru-RU" sz="2600" dirty="0">
                <a:solidFill>
                  <a:schemeClr val="bg1"/>
                </a:solidFill>
                <a:latin typeface="Gilroy Regular"/>
              </a:rPr>
              <a:t>Вступай в Федеральный регистр доноров костного мозга</a:t>
            </a:r>
            <a:r>
              <a:rPr lang="en-US" sz="2600" dirty="0">
                <a:solidFill>
                  <a:schemeClr val="bg1"/>
                </a:solidFill>
                <a:latin typeface="Gilroy Regular"/>
              </a:rPr>
              <a:t>;</a:t>
            </a:r>
            <a:endParaRPr lang="ru-RU" sz="2600" dirty="0">
              <a:solidFill>
                <a:schemeClr val="bg1"/>
              </a:solidFill>
              <a:latin typeface="Gilroy Regular"/>
            </a:endParaRPr>
          </a:p>
          <a:p>
            <a:pPr marL="342900" indent="-342900" algn="just">
              <a:lnSpc>
                <a:spcPct val="150000"/>
              </a:lnSpc>
              <a:buFontTx/>
              <a:buAutoNum type="arabicPeriod"/>
            </a:pPr>
            <a:r>
              <a:rPr lang="ru-RU" sz="2600" dirty="0">
                <a:solidFill>
                  <a:schemeClr val="bg1"/>
                </a:solidFill>
                <a:latin typeface="Gilroy Regular"/>
              </a:rPr>
              <a:t>Публикуй фотоотчеты с мероприятий, акций или своих донаций</a:t>
            </a:r>
            <a:r>
              <a:rPr lang="en-US" sz="2600" dirty="0">
                <a:solidFill>
                  <a:schemeClr val="bg1"/>
                </a:solidFill>
                <a:latin typeface="Gilroy Regular"/>
              </a:rPr>
              <a:t>;</a:t>
            </a:r>
            <a:endParaRPr lang="ru-RU" sz="2600" dirty="0">
              <a:solidFill>
                <a:schemeClr val="bg1"/>
              </a:solidFill>
              <a:latin typeface="Gilroy Regular"/>
            </a:endParaRPr>
          </a:p>
          <a:p>
            <a:pPr marL="342900" indent="-342900" algn="just">
              <a:lnSpc>
                <a:spcPct val="150000"/>
              </a:lnSpc>
              <a:buFontTx/>
              <a:buAutoNum type="arabicPeriod"/>
            </a:pPr>
            <a:r>
              <a:rPr lang="ru-RU" sz="2600" dirty="0">
                <a:solidFill>
                  <a:schemeClr val="bg1"/>
                </a:solidFill>
                <a:latin typeface="Gilroy Regular"/>
              </a:rPr>
              <a:t>Рассказывай о донорстве, информируй в социальных сетях</a:t>
            </a:r>
            <a:r>
              <a:rPr lang="en-US" sz="2600" dirty="0">
                <a:solidFill>
                  <a:schemeClr val="bg1"/>
                </a:solidFill>
                <a:latin typeface="Gilroy Regular"/>
              </a:rPr>
              <a:t>;</a:t>
            </a:r>
            <a:endParaRPr lang="ru-RU" sz="2600" dirty="0">
              <a:solidFill>
                <a:schemeClr val="bg1"/>
              </a:solidFill>
              <a:latin typeface="Gilroy Regular"/>
            </a:endParaRPr>
          </a:p>
          <a:p>
            <a:pPr marL="342900" indent="-342900" algn="just">
              <a:lnSpc>
                <a:spcPct val="150000"/>
              </a:lnSpc>
              <a:buFontTx/>
              <a:buAutoNum type="arabicPeriod"/>
            </a:pPr>
            <a:r>
              <a:rPr lang="ru-RU" sz="2600" dirty="0">
                <a:solidFill>
                  <a:schemeClr val="bg1"/>
                </a:solidFill>
                <a:latin typeface="Gilroy Regular"/>
              </a:rPr>
              <a:t>Приглашай друзей к участию</a:t>
            </a:r>
            <a:r>
              <a:rPr lang="en-US" sz="2600" dirty="0">
                <a:solidFill>
                  <a:schemeClr val="bg1"/>
                </a:solidFill>
                <a:latin typeface="Gilroy Regular"/>
              </a:rPr>
              <a:t>.</a:t>
            </a:r>
            <a:endParaRPr lang="ru-RU" sz="2600" dirty="0">
              <a:solidFill>
                <a:schemeClr val="bg1"/>
              </a:solidFill>
              <a:latin typeface="Gilroy Regular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447316-217D-4D17-3861-B00BFAA8A860}"/>
              </a:ext>
            </a:extLst>
          </p:cNvPr>
          <p:cNvSpPr txBox="1"/>
          <p:nvPr/>
        </p:nvSpPr>
        <p:spPr>
          <a:xfrm>
            <a:off x="2851626" y="5198063"/>
            <a:ext cx="7725472" cy="729430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342900" marR="0" indent="-342900" algn="just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6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ilroy Regular"/>
                <a:sym typeface="Calibri"/>
              </a:rPr>
              <a:t>Зарегистрируйся </a:t>
            </a:r>
            <a:r>
              <a:rPr lang="ru-RU" sz="2600" dirty="0">
                <a:solidFill>
                  <a:schemeClr val="bg1"/>
                </a:solidFill>
                <a:latin typeface="Gilroy Regular"/>
              </a:rPr>
              <a:t>Организатором</a:t>
            </a:r>
            <a:r>
              <a:rPr kumimoji="0" lang="en-US" sz="26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ilroy Regular"/>
                <a:sym typeface="Calibri"/>
              </a:rPr>
              <a:t>;</a:t>
            </a:r>
            <a:endParaRPr kumimoji="0" lang="ru-RU" sz="260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Gilroy Regular"/>
              <a:sym typeface="Calibri"/>
            </a:endParaRPr>
          </a:p>
          <a:p>
            <a:pPr marL="342900" marR="0" indent="-342900" algn="just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6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ilroy Regular"/>
                <a:sym typeface="Calibri"/>
              </a:rPr>
              <a:t>Рассылай ссылку и регистрируй участников среди студентов и учащихся</a:t>
            </a:r>
            <a:r>
              <a:rPr kumimoji="0" lang="en-US" sz="26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ilroy Regular"/>
                <a:sym typeface="Calibri"/>
              </a:rPr>
              <a:t>;</a:t>
            </a:r>
            <a:endParaRPr kumimoji="0" lang="ru-RU" sz="260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Gilroy Regular"/>
              <a:sym typeface="Calibri"/>
            </a:endParaRPr>
          </a:p>
          <a:p>
            <a:pPr marL="342900" marR="0" indent="-342900" algn="just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</a:pPr>
            <a:r>
              <a:rPr lang="ru-RU" sz="2600" dirty="0">
                <a:solidFill>
                  <a:schemeClr val="bg1"/>
                </a:solidFill>
                <a:latin typeface="Gilroy Regular"/>
              </a:rPr>
              <a:t> Организуй сдачу крови и(или) ее компонентов</a:t>
            </a:r>
            <a:r>
              <a:rPr lang="en-US" sz="2600" dirty="0">
                <a:solidFill>
                  <a:schemeClr val="bg1"/>
                </a:solidFill>
                <a:latin typeface="Gilroy Regular"/>
              </a:rPr>
              <a:t>; </a:t>
            </a:r>
            <a:r>
              <a:rPr lang="ru-RU" sz="2600" dirty="0">
                <a:solidFill>
                  <a:schemeClr val="bg1"/>
                </a:solidFill>
                <a:latin typeface="Gilroy Regular"/>
              </a:rPr>
              <a:t>вступление в Федеральный регистр доноров костного мозга</a:t>
            </a:r>
            <a:r>
              <a:rPr lang="en-US" sz="2600" dirty="0">
                <a:solidFill>
                  <a:schemeClr val="bg1"/>
                </a:solidFill>
                <a:latin typeface="Gilroy Regular"/>
              </a:rPr>
              <a:t>;</a:t>
            </a:r>
            <a:endParaRPr lang="ru-RU" sz="2600" dirty="0">
              <a:solidFill>
                <a:schemeClr val="bg1"/>
              </a:solidFill>
              <a:latin typeface="Gilroy Regular"/>
            </a:endParaRPr>
          </a:p>
          <a:p>
            <a:pPr marL="342900" marR="0" indent="-342900" algn="just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6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ilroy Regular"/>
                <a:sym typeface="Calibri"/>
              </a:rPr>
              <a:t>Рассказывай о донорстве и информируй </a:t>
            </a:r>
            <a:br>
              <a:rPr kumimoji="0" lang="ru-RU" sz="26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ilroy Regular"/>
                <a:sym typeface="Calibri"/>
              </a:rPr>
            </a:br>
            <a:r>
              <a:rPr kumimoji="0" lang="ru-RU" sz="26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ilroy Regular"/>
                <a:sym typeface="Calibri"/>
              </a:rPr>
              <a:t>в социальных сетях</a:t>
            </a:r>
            <a:r>
              <a:rPr kumimoji="0" lang="en-US" sz="26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ilroy Regular"/>
                <a:sym typeface="Calibri"/>
              </a:rPr>
              <a:t>;</a:t>
            </a:r>
            <a:endParaRPr kumimoji="0" lang="ru-RU" sz="260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Gilroy Regular"/>
              <a:sym typeface="Calibri"/>
            </a:endParaRPr>
          </a:p>
          <a:p>
            <a:pPr marL="342900" marR="0" indent="-342900" algn="just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</a:pPr>
            <a:r>
              <a:rPr lang="ru-RU" sz="2600" dirty="0">
                <a:solidFill>
                  <a:schemeClr val="bg1"/>
                </a:solidFill>
                <a:latin typeface="Gilroy Regular"/>
              </a:rPr>
              <a:t>Создавай уникальные объекты, привлекающие внимание к тематике донорства</a:t>
            </a:r>
            <a:r>
              <a:rPr lang="en-US" sz="2600" dirty="0">
                <a:solidFill>
                  <a:schemeClr val="bg1"/>
                </a:solidFill>
                <a:latin typeface="Gilroy Regular"/>
              </a:rPr>
              <a:t>;</a:t>
            </a:r>
            <a:endParaRPr lang="ru-RU" sz="2600" dirty="0">
              <a:solidFill>
                <a:schemeClr val="bg1"/>
              </a:solidFill>
              <a:latin typeface="Gilroy Regular"/>
            </a:endParaRPr>
          </a:p>
          <a:p>
            <a:pPr marL="342900" marR="0" indent="-342900" algn="just" defTabSz="914400" rtl="0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6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ilroy Regular"/>
                <a:sym typeface="Calibri"/>
              </a:rPr>
              <a:t>Проводи флешмобы и массовые акции            </a:t>
            </a:r>
            <a:br>
              <a:rPr kumimoji="0" lang="ru-RU" sz="26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ilroy Regular"/>
                <a:sym typeface="Calibri"/>
              </a:rPr>
            </a:br>
            <a:r>
              <a:rPr kumimoji="0" lang="ru-RU" sz="26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ilroy Regular"/>
                <a:sym typeface="Calibri"/>
              </a:rPr>
              <a:t>в поддержку донорского движения</a:t>
            </a:r>
            <a:r>
              <a:rPr kumimoji="0" lang="en-US" sz="260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Gilroy Regular"/>
                <a:sym typeface="Calibri"/>
              </a:rPr>
              <a:t>.</a:t>
            </a:r>
            <a:endParaRPr kumimoji="0" lang="ru-RU" sz="260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Gilroy Regular"/>
              <a:sym typeface="Calibri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A77E45-6E0B-0F39-EF97-5074C5EC2E6C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57821" y="368300"/>
            <a:ext cx="3863706" cy="16102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A36EBB-A50C-1AD3-C401-EC827D99D50B}"/>
              </a:ext>
            </a:extLst>
          </p:cNvPr>
          <p:cNvSpPr txBox="1"/>
          <p:nvPr/>
        </p:nvSpPr>
        <p:spPr>
          <a:xfrm>
            <a:off x="23757835" y="12885005"/>
            <a:ext cx="125233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4800" b="1" dirty="0"/>
              <a:t>4</a:t>
            </a:r>
            <a:endParaRPr kumimoji="0" lang="ru-RU" sz="4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9492" y="8559800"/>
            <a:ext cx="12447556" cy="51562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53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50394" y="3238500"/>
            <a:ext cx="11863284" cy="38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54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50394" y="6934200"/>
            <a:ext cx="11151994" cy="38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55" name="Image 3" descr="Imag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50394" y="9410700"/>
            <a:ext cx="10707439" cy="38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56" name="Image 4" descr="Imag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51205" y="12166600"/>
            <a:ext cx="6299988" cy="10033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57" name="Image 5" descr="Imag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50394" y="11887200"/>
            <a:ext cx="10313690" cy="38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69" name="Image 17" descr="Imag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62295" y="3162300"/>
            <a:ext cx="6452407" cy="95758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70" name="Image 18" descr="Image 18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65694" y="1075934"/>
            <a:ext cx="1144576" cy="1682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571" name="Image 19" descr="Image 19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35679" y="1075934"/>
            <a:ext cx="1144576" cy="1682032"/>
          </a:xfrm>
          <a:prstGeom prst="rect">
            <a:avLst/>
          </a:prstGeom>
          <a:ln w="12700">
            <a:miter lim="400000"/>
          </a:ln>
        </p:spPr>
      </p:pic>
      <p:pic>
        <p:nvPicPr>
          <p:cNvPr id="572" name="Image 20" descr="Image 20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30779" y="1122028"/>
            <a:ext cx="2284390" cy="2120144"/>
          </a:xfrm>
          <a:prstGeom prst="rect">
            <a:avLst/>
          </a:prstGeom>
          <a:ln w="12700">
            <a:miter lim="400000"/>
          </a:ln>
        </p:spPr>
      </p:pic>
      <p:pic>
        <p:nvPicPr>
          <p:cNvPr id="573" name="Image 21" descr="Imag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30779" y="1003300"/>
            <a:ext cx="2284390" cy="237456"/>
          </a:xfrm>
          <a:prstGeom prst="rect">
            <a:avLst/>
          </a:prstGeom>
          <a:ln w="12700">
            <a:miter lim="400000"/>
          </a:ln>
        </p:spPr>
      </p:pic>
      <p:pic>
        <p:nvPicPr>
          <p:cNvPr id="574" name="Image 22" descr="Imag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534467" y="1689100"/>
            <a:ext cx="368718" cy="914400"/>
          </a:xfrm>
          <a:prstGeom prst="rect">
            <a:avLst/>
          </a:prstGeom>
          <a:ln w="12700">
            <a:miter lim="400000"/>
          </a:ln>
        </p:spPr>
      </p:pic>
      <p:sp>
        <p:nvSpPr>
          <p:cNvPr id="575" name="Text 0"/>
          <p:cNvSpPr txBox="1"/>
          <p:nvPr/>
        </p:nvSpPr>
        <p:spPr>
          <a:xfrm>
            <a:off x="6820752" y="1778000"/>
            <a:ext cx="9390707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4000" b="1" spc="159">
                <a:solidFill>
                  <a:srgbClr val="CF007E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rPr lang="ru-RU" dirty="0"/>
              <a:t>Лидер Рейтинга</a:t>
            </a:r>
            <a:endParaRPr dirty="0"/>
          </a:p>
        </p:txBody>
      </p:sp>
      <p:sp>
        <p:nvSpPr>
          <p:cNvPr id="576" name="Text 1"/>
          <p:cNvSpPr txBox="1"/>
          <p:nvPr/>
        </p:nvSpPr>
        <p:spPr>
          <a:xfrm>
            <a:off x="6508802" y="5025831"/>
            <a:ext cx="9386474" cy="16619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4000" b="1" spc="159">
                <a:solidFill>
                  <a:srgbClr val="CF007E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rPr dirty="0"/>
              <a:t>КОЛ</a:t>
            </a:r>
            <a:r>
              <a:rPr lang="ru-RU" dirty="0"/>
              <a:t>ИЧЕСТ</a:t>
            </a:r>
            <a:r>
              <a:rPr dirty="0"/>
              <a:t>ВО ДОНОРОВ</a:t>
            </a:r>
          </a:p>
          <a:p>
            <a:pPr>
              <a:defRPr sz="3400" spc="136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lang="ru-RU" dirty="0"/>
              <a:t>вступивших в Федеральный регистр доноров костного мозга</a:t>
            </a:r>
            <a:endParaRPr dirty="0"/>
          </a:p>
        </p:txBody>
      </p:sp>
      <p:sp>
        <p:nvSpPr>
          <p:cNvPr id="577" name="Text 2"/>
          <p:cNvSpPr txBox="1"/>
          <p:nvPr/>
        </p:nvSpPr>
        <p:spPr>
          <a:xfrm>
            <a:off x="7237971" y="7726265"/>
            <a:ext cx="9390707" cy="1138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4000" b="1" spc="159">
                <a:solidFill>
                  <a:srgbClr val="CF007E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rPr dirty="0"/>
              <a:t>КОЛ</a:t>
            </a:r>
            <a:r>
              <a:rPr lang="ru-RU" dirty="0"/>
              <a:t>ИЧЕСТВО</a:t>
            </a:r>
            <a:r>
              <a:rPr dirty="0"/>
              <a:t> ДОНОРОВ</a:t>
            </a:r>
          </a:p>
          <a:p>
            <a:pPr>
              <a:defRPr sz="3400" spc="136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lang="ru-RU" dirty="0"/>
              <a:t>крови</a:t>
            </a:r>
            <a:r>
              <a:rPr dirty="0"/>
              <a:t> </a:t>
            </a:r>
            <a:r>
              <a:rPr lang="ru-RU" dirty="0"/>
              <a:t>и(</a:t>
            </a:r>
            <a:r>
              <a:rPr dirty="0"/>
              <a:t>и</a:t>
            </a:r>
            <a:r>
              <a:rPr lang="ru-RU" dirty="0"/>
              <a:t>ли)</a:t>
            </a:r>
            <a:r>
              <a:rPr dirty="0"/>
              <a:t> </a:t>
            </a:r>
            <a:r>
              <a:rPr lang="ru-RU" dirty="0"/>
              <a:t>ее компонентов</a:t>
            </a:r>
            <a:endParaRPr dirty="0"/>
          </a:p>
        </p:txBody>
      </p:sp>
      <p:sp>
        <p:nvSpPr>
          <p:cNvPr id="578" name="Text 3"/>
          <p:cNvSpPr txBox="1"/>
          <p:nvPr/>
        </p:nvSpPr>
        <p:spPr>
          <a:xfrm>
            <a:off x="8014816" y="10128120"/>
            <a:ext cx="9390708" cy="113877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defRPr sz="4000" b="1" spc="159">
                <a:solidFill>
                  <a:srgbClr val="CF007E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pPr>
            <a:r>
              <a:rPr dirty="0"/>
              <a:t>ИНФОРМИРОВАНИЕ</a:t>
            </a:r>
          </a:p>
          <a:p>
            <a:pPr>
              <a:defRPr sz="3400" spc="136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dirty="0"/>
              <a:t>и </a:t>
            </a:r>
            <a:r>
              <a:rPr lang="ru-RU" dirty="0"/>
              <a:t>проведение мероприятий</a:t>
            </a:r>
            <a:endParaRPr dirty="0"/>
          </a:p>
        </p:txBody>
      </p:sp>
      <p:pic>
        <p:nvPicPr>
          <p:cNvPr id="579" name="Image 23" descr="Image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937491" y="10236200"/>
            <a:ext cx="1689312" cy="16891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0" name="Image 24" descr="Image 24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68430" y="10739766"/>
            <a:ext cx="104869" cy="470837"/>
          </a:xfrm>
          <a:prstGeom prst="rect">
            <a:avLst/>
          </a:prstGeom>
          <a:ln w="12700">
            <a:miter lim="400000"/>
          </a:ln>
        </p:spPr>
      </p:pic>
      <p:pic>
        <p:nvPicPr>
          <p:cNvPr id="581" name="Image 25" descr="Image 25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307028" y="10711259"/>
            <a:ext cx="211165" cy="527845"/>
          </a:xfrm>
          <a:prstGeom prst="rect">
            <a:avLst/>
          </a:prstGeom>
          <a:ln w="12700">
            <a:miter lim="400000"/>
          </a:ln>
        </p:spPr>
      </p:pic>
      <p:pic>
        <p:nvPicPr>
          <p:cNvPr id="582" name="Image 26" descr="Image 2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990283" y="10498652"/>
            <a:ext cx="1372566" cy="1162752"/>
          </a:xfrm>
          <a:prstGeom prst="rect">
            <a:avLst/>
          </a:prstGeom>
          <a:ln w="12700">
            <a:miter lim="400000"/>
          </a:ln>
        </p:spPr>
      </p:pic>
      <p:pic>
        <p:nvPicPr>
          <p:cNvPr id="583" name="Image 27" descr="Image 2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40718" y="8216900"/>
            <a:ext cx="1284272" cy="11557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4" name="Image 28" descr="Image 28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140718" y="5816600"/>
            <a:ext cx="1284272" cy="1155700"/>
          </a:xfrm>
          <a:prstGeom prst="rect">
            <a:avLst/>
          </a:prstGeom>
          <a:ln w="12700">
            <a:miter lim="400000"/>
          </a:ln>
        </p:spPr>
      </p:pic>
      <p:sp>
        <p:nvSpPr>
          <p:cNvPr id="585" name="Shape 4"/>
          <p:cNvSpPr/>
          <p:nvPr/>
        </p:nvSpPr>
        <p:spPr>
          <a:xfrm>
            <a:off x="17238344" y="4813300"/>
            <a:ext cx="6373908" cy="7886700"/>
          </a:xfrm>
          <a:prstGeom prst="roundRect">
            <a:avLst>
              <a:gd name="adj" fmla="val 8651"/>
            </a:avLst>
          </a:prstGeom>
          <a:solidFill>
            <a:srgbClr val="CF007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586" name="Text 5"/>
          <p:cNvSpPr txBox="1"/>
          <p:nvPr/>
        </p:nvSpPr>
        <p:spPr>
          <a:xfrm>
            <a:off x="18048955" y="5905499"/>
            <a:ext cx="5072168" cy="2462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>
              <a:defRPr sz="2800" spc="112">
                <a:solidFill>
                  <a:srgbClr val="FFFFFF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sz="3200" spc="112" dirty="0">
                <a:solidFill>
                  <a:srgbClr val="FFFFFF"/>
                </a:solidFill>
                <a:latin typeface="Gilroy-Medium"/>
              </a:rPr>
              <a:t>*</a:t>
            </a:r>
            <a:r>
              <a:rPr lang="ru-RU" sz="3200" spc="112" dirty="0">
                <a:solidFill>
                  <a:srgbClr val="FFFFFF"/>
                </a:solidFill>
                <a:latin typeface="Gilroy-Medium"/>
              </a:rPr>
              <a:t>При подведении итогов рейтинга учитывается категория ВУЗа,</a:t>
            </a:r>
          </a:p>
          <a:p>
            <a:pPr lvl="0">
              <a:defRPr sz="2800" spc="112">
                <a:solidFill>
                  <a:srgbClr val="FFFFFF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lang="ru-RU" sz="3200" spc="112" dirty="0">
                <a:solidFill>
                  <a:srgbClr val="FFFFFF"/>
                </a:solidFill>
                <a:latin typeface="Gilroy-Medium"/>
              </a:rPr>
              <a:t>в зависимости</a:t>
            </a:r>
          </a:p>
          <a:p>
            <a:pPr lvl="0">
              <a:defRPr sz="2800" spc="112">
                <a:solidFill>
                  <a:srgbClr val="FFFFFF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lang="ru-RU" sz="3200" spc="112" dirty="0">
                <a:solidFill>
                  <a:srgbClr val="FFFFFF"/>
                </a:solidFill>
                <a:latin typeface="Gilroy-Medium"/>
              </a:rPr>
              <a:t>от численности учащихся</a:t>
            </a:r>
          </a:p>
        </p:txBody>
      </p:sp>
      <p:sp>
        <p:nvSpPr>
          <p:cNvPr id="587" name="Text 6"/>
          <p:cNvSpPr txBox="1"/>
          <p:nvPr/>
        </p:nvSpPr>
        <p:spPr>
          <a:xfrm>
            <a:off x="18033551" y="9337744"/>
            <a:ext cx="5504022" cy="24622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lvl="0"/>
            <a:r>
              <a:rPr lang="ru-RU" sz="3200" spc="112" dirty="0">
                <a:solidFill>
                  <a:srgbClr val="FFFFFF"/>
                </a:solidFill>
                <a:latin typeface="Gilroy-Medium"/>
              </a:rPr>
              <a:t>**Количество донаций, совершенных студентами</a:t>
            </a:r>
          </a:p>
          <a:p>
            <a:pPr lvl="0"/>
            <a:r>
              <a:rPr lang="ru-RU" sz="3200" spc="112" dirty="0">
                <a:solidFill>
                  <a:srgbClr val="FFFFFF"/>
                </a:solidFill>
                <a:latin typeface="Gilroy-Medium"/>
              </a:rPr>
              <a:t>и сотрудниками образовательной организации</a:t>
            </a:r>
          </a:p>
        </p:txBody>
      </p:sp>
      <p:sp>
        <p:nvSpPr>
          <p:cNvPr id="588" name="Shape 7"/>
          <p:cNvSpPr/>
          <p:nvPr/>
        </p:nvSpPr>
        <p:spPr>
          <a:xfrm>
            <a:off x="20030403" y="4191000"/>
            <a:ext cx="1244757" cy="1244600"/>
          </a:xfrm>
          <a:prstGeom prst="ellipse">
            <a:avLst/>
          </a:prstGeom>
          <a:solidFill>
            <a:srgbClr val="ABC91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pic>
        <p:nvPicPr>
          <p:cNvPr id="589" name="Image 29" descr="Image 29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20283617" y="4677559"/>
            <a:ext cx="738341" cy="427429"/>
          </a:xfrm>
          <a:prstGeom prst="rect">
            <a:avLst/>
          </a:prstGeom>
          <a:ln w="12700">
            <a:miter lim="400000"/>
          </a:ln>
        </p:spPr>
      </p:pic>
      <p:pic>
        <p:nvPicPr>
          <p:cNvPr id="590" name="Image 30" descr="Image 30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20030403" y="4191000"/>
            <a:ext cx="1244757" cy="1244600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Знак ''плюс'' 1">
            <a:extLst>
              <a:ext uri="{FF2B5EF4-FFF2-40B4-BE49-F238E27FC236}">
                <a16:creationId xmlns:a16="http://schemas.microsoft.com/office/drawing/2014/main" id="{BADC451A-321F-6CEC-F8E1-0DF56B52CC57}"/>
              </a:ext>
            </a:extLst>
          </p:cNvPr>
          <p:cNvSpPr/>
          <p:nvPr/>
        </p:nvSpPr>
        <p:spPr>
          <a:xfrm>
            <a:off x="14086009" y="9612626"/>
            <a:ext cx="2286172" cy="1936276"/>
          </a:xfrm>
          <a:prstGeom prst="mathPlus">
            <a:avLst/>
          </a:prstGeom>
          <a:solidFill>
            <a:srgbClr val="CF007E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3" name="Знак ''плюс'' 2">
            <a:extLst>
              <a:ext uri="{FF2B5EF4-FFF2-40B4-BE49-F238E27FC236}">
                <a16:creationId xmlns:a16="http://schemas.microsoft.com/office/drawing/2014/main" id="{E68F6027-3466-9718-1BD2-65DB74C67B5F}"/>
              </a:ext>
            </a:extLst>
          </p:cNvPr>
          <p:cNvSpPr/>
          <p:nvPr/>
        </p:nvSpPr>
        <p:spPr>
          <a:xfrm>
            <a:off x="14113751" y="7136126"/>
            <a:ext cx="2286172" cy="1936276"/>
          </a:xfrm>
          <a:prstGeom prst="mathPlus">
            <a:avLst/>
          </a:prstGeom>
          <a:solidFill>
            <a:srgbClr val="CF007E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5" name="Равно 4">
            <a:extLst>
              <a:ext uri="{FF2B5EF4-FFF2-40B4-BE49-F238E27FC236}">
                <a16:creationId xmlns:a16="http://schemas.microsoft.com/office/drawing/2014/main" id="{F1A5495B-035D-2983-A6C4-5C0CF28EBA97}"/>
              </a:ext>
            </a:extLst>
          </p:cNvPr>
          <p:cNvSpPr/>
          <p:nvPr/>
        </p:nvSpPr>
        <p:spPr>
          <a:xfrm>
            <a:off x="14024206" y="3794228"/>
            <a:ext cx="2465262" cy="1762228"/>
          </a:xfrm>
          <a:prstGeom prst="mathEqual">
            <a:avLst/>
          </a:prstGeom>
          <a:solidFill>
            <a:srgbClr val="CF007E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802107B-FA92-7FD6-2AD0-BCBF444CE078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6550" y="354485"/>
            <a:ext cx="4825333" cy="20110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EC895F-1DA2-B059-E321-278DEE9ADA16}"/>
              </a:ext>
            </a:extLst>
          </p:cNvPr>
          <p:cNvSpPr txBox="1"/>
          <p:nvPr/>
        </p:nvSpPr>
        <p:spPr>
          <a:xfrm>
            <a:off x="23757835" y="12885005"/>
            <a:ext cx="125233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5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9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4703" y="10113205"/>
            <a:ext cx="13641506" cy="3632200"/>
          </a:xfrm>
          <a:prstGeom prst="rect">
            <a:avLst/>
          </a:prstGeom>
          <a:ln w="12700">
            <a:miter lim="400000"/>
          </a:ln>
        </p:spPr>
      </p:pic>
      <p:sp>
        <p:nvSpPr>
          <p:cNvPr id="661" name="Shape 0"/>
          <p:cNvSpPr/>
          <p:nvPr/>
        </p:nvSpPr>
        <p:spPr>
          <a:xfrm>
            <a:off x="1371771" y="2984500"/>
            <a:ext cx="11070388" cy="1054100"/>
          </a:xfrm>
          <a:prstGeom prst="roundRect">
            <a:avLst>
              <a:gd name="adj" fmla="val 50000"/>
            </a:avLst>
          </a:prstGeom>
          <a:solidFill>
            <a:srgbClr val="ABC91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62" name="Text 1"/>
          <p:cNvSpPr txBox="1"/>
          <p:nvPr/>
        </p:nvSpPr>
        <p:spPr>
          <a:xfrm>
            <a:off x="1295561" y="1219199"/>
            <a:ext cx="14431748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8500" b="1" spc="342">
                <a:solidFill>
                  <a:srgbClr val="1D1D1B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lang="ru-RU" dirty="0"/>
              <a:t>Рейтинг</a:t>
            </a:r>
            <a:endParaRPr dirty="0"/>
          </a:p>
        </p:txBody>
      </p:sp>
      <p:sp>
        <p:nvSpPr>
          <p:cNvPr id="663" name="Text 2"/>
          <p:cNvSpPr txBox="1"/>
          <p:nvPr/>
        </p:nvSpPr>
        <p:spPr>
          <a:xfrm>
            <a:off x="1829029" y="3276600"/>
            <a:ext cx="10537408" cy="5461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600" b="1" spc="295">
                <a:solidFill>
                  <a:srgbClr val="FFFEF4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«КУБОК МОЛОДЕЖНОГО ДОНОРСТВА»</a:t>
            </a:r>
          </a:p>
        </p:txBody>
      </p:sp>
      <p:sp>
        <p:nvSpPr>
          <p:cNvPr id="664" name="Text 3"/>
          <p:cNvSpPr txBox="1"/>
          <p:nvPr/>
        </p:nvSpPr>
        <p:spPr>
          <a:xfrm>
            <a:off x="1371770" y="4406900"/>
            <a:ext cx="16321542" cy="22034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4400"/>
              </a:lnSpc>
              <a:defRPr sz="3000" spc="120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lvl1pPr>
          </a:lstStyle>
          <a:p>
            <a:pPr lvl="0"/>
            <a:r>
              <a:rPr lang="ru-RU" dirty="0"/>
              <a:t>Рейтинг формируется как суммарное количество доноров крови и ее компонентов, </a:t>
            </a:r>
          </a:p>
          <a:p>
            <a:pPr lvl="0"/>
            <a:r>
              <a:rPr lang="ru-RU" dirty="0"/>
              <a:t>а также количество вступивших в Федеральный регистр доноров костного мозга среди ВУЗов и структурных подразделений в зависимости от количества обучающихся:</a:t>
            </a:r>
          </a:p>
        </p:txBody>
      </p:sp>
      <p:sp>
        <p:nvSpPr>
          <p:cNvPr id="665" name="Text 4"/>
          <p:cNvSpPr txBox="1"/>
          <p:nvPr/>
        </p:nvSpPr>
        <p:spPr>
          <a:xfrm>
            <a:off x="1371770" y="7467599"/>
            <a:ext cx="5170025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4000" b="1" spc="163">
                <a:solidFill>
                  <a:srgbClr val="1D1D1B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ОСНОВНЫЕ ВУЗЫ</a:t>
            </a:r>
          </a:p>
        </p:txBody>
      </p:sp>
      <p:sp>
        <p:nvSpPr>
          <p:cNvPr id="666" name="Text 5"/>
          <p:cNvSpPr txBox="1"/>
          <p:nvPr/>
        </p:nvSpPr>
        <p:spPr>
          <a:xfrm>
            <a:off x="13793923" y="7467599"/>
            <a:ext cx="5170025" cy="60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4000" b="1" spc="163">
                <a:solidFill>
                  <a:srgbClr val="1D1D1B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t>ФИЛИАЛЫ ВУЗОВ</a:t>
            </a:r>
          </a:p>
        </p:txBody>
      </p:sp>
      <p:sp>
        <p:nvSpPr>
          <p:cNvPr id="667" name="Shape 6"/>
          <p:cNvSpPr/>
          <p:nvPr/>
        </p:nvSpPr>
        <p:spPr>
          <a:xfrm>
            <a:off x="1371771" y="8636000"/>
            <a:ext cx="3014274" cy="753475"/>
          </a:xfrm>
          <a:prstGeom prst="roundRect">
            <a:avLst>
              <a:gd name="adj" fmla="val 50000"/>
            </a:avLst>
          </a:prstGeom>
          <a:solidFill>
            <a:srgbClr val="CF007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68" name="Text 7"/>
          <p:cNvSpPr txBox="1"/>
          <p:nvPr/>
        </p:nvSpPr>
        <p:spPr>
          <a:xfrm>
            <a:off x="1724690" y="8777439"/>
            <a:ext cx="2492747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FFFEF4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dirty="0"/>
              <a:t>КАТЕГОРИЯ 1</a:t>
            </a:r>
          </a:p>
        </p:txBody>
      </p:sp>
      <p:sp>
        <p:nvSpPr>
          <p:cNvPr id="669" name="Text 8"/>
          <p:cNvSpPr txBox="1"/>
          <p:nvPr/>
        </p:nvSpPr>
        <p:spPr>
          <a:xfrm>
            <a:off x="4835819" y="8894651"/>
            <a:ext cx="2717489" cy="439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000"/>
              </a:lnSpc>
              <a:defRPr sz="4200" spc="-42">
                <a:solidFill>
                  <a:srgbClr val="1D1D1B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&gt; 9000</a:t>
            </a:r>
            <a:r>
              <a:rPr sz="4700" spc="191"/>
              <a:t> </a:t>
            </a:r>
            <a:r>
              <a:rPr sz="2600" spc="105">
                <a:latin typeface="Gilroy-Medium"/>
                <a:ea typeface="Gilroy-Medium"/>
                <a:cs typeface="Gilroy-Medium"/>
                <a:sym typeface="Gilroy-Medium"/>
              </a:rPr>
              <a:t>чел.</a:t>
            </a:r>
          </a:p>
        </p:txBody>
      </p:sp>
      <p:sp>
        <p:nvSpPr>
          <p:cNvPr id="670" name="Text 9"/>
          <p:cNvSpPr txBox="1"/>
          <p:nvPr/>
        </p:nvSpPr>
        <p:spPr>
          <a:xfrm>
            <a:off x="4813901" y="10207075"/>
            <a:ext cx="2603175" cy="4476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000"/>
              </a:lnSpc>
              <a:defRPr sz="4200" spc="-42">
                <a:solidFill>
                  <a:srgbClr val="1D1D1B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/>
              <a:t>≤</a:t>
            </a:r>
            <a:r>
              <a:rPr dirty="0"/>
              <a:t>8999</a:t>
            </a:r>
            <a:r>
              <a:rPr sz="4700" spc="191" dirty="0"/>
              <a:t> </a:t>
            </a:r>
            <a:r>
              <a:rPr sz="2600" spc="105" dirty="0" err="1">
                <a:latin typeface="Gilroy-Medium"/>
                <a:ea typeface="Gilroy-Medium"/>
                <a:cs typeface="Gilroy-Medium"/>
                <a:sym typeface="Gilroy-Medium"/>
              </a:rPr>
              <a:t>чел</a:t>
            </a:r>
            <a:r>
              <a:rPr sz="2600" spc="105" dirty="0">
                <a:latin typeface="Gilroy-Medium"/>
                <a:ea typeface="Gilroy-Medium"/>
                <a:cs typeface="Gilroy-Medium"/>
                <a:sym typeface="Gilroy-Medium"/>
              </a:rPr>
              <a:t>.</a:t>
            </a:r>
          </a:p>
        </p:txBody>
      </p:sp>
      <p:sp>
        <p:nvSpPr>
          <p:cNvPr id="671" name="Text 10"/>
          <p:cNvSpPr txBox="1"/>
          <p:nvPr/>
        </p:nvSpPr>
        <p:spPr>
          <a:xfrm>
            <a:off x="7423787" y="10207075"/>
            <a:ext cx="2742894" cy="439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000"/>
              </a:lnSpc>
              <a:defRPr sz="4200" spc="-42">
                <a:solidFill>
                  <a:srgbClr val="1D1D1B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dirty="0"/>
              <a:t>&gt; 4000</a:t>
            </a:r>
            <a:r>
              <a:rPr sz="4700" spc="191" dirty="0"/>
              <a:t> </a:t>
            </a:r>
            <a:r>
              <a:rPr sz="2600" spc="105" dirty="0" err="1">
                <a:latin typeface="Gilroy-Medium"/>
                <a:ea typeface="Gilroy-Medium"/>
                <a:cs typeface="Gilroy-Medium"/>
                <a:sym typeface="Gilroy-Medium"/>
              </a:rPr>
              <a:t>чел</a:t>
            </a:r>
            <a:r>
              <a:rPr sz="2600" spc="105" dirty="0">
                <a:latin typeface="Gilroy-Medium"/>
                <a:ea typeface="Gilroy-Medium"/>
                <a:cs typeface="Gilroy-Medium"/>
                <a:sym typeface="Gilroy-Medium"/>
              </a:rPr>
              <a:t>.</a:t>
            </a:r>
          </a:p>
        </p:txBody>
      </p:sp>
      <p:sp>
        <p:nvSpPr>
          <p:cNvPr id="672" name="Shape 11"/>
          <p:cNvSpPr/>
          <p:nvPr/>
        </p:nvSpPr>
        <p:spPr>
          <a:xfrm>
            <a:off x="1371771" y="9893300"/>
            <a:ext cx="3014274" cy="753475"/>
          </a:xfrm>
          <a:prstGeom prst="roundRect">
            <a:avLst>
              <a:gd name="adj" fmla="val 50000"/>
            </a:avLst>
          </a:prstGeom>
          <a:solidFill>
            <a:srgbClr val="CF007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73" name="Text 12"/>
          <p:cNvSpPr txBox="1"/>
          <p:nvPr/>
        </p:nvSpPr>
        <p:spPr>
          <a:xfrm>
            <a:off x="1665908" y="10083800"/>
            <a:ext cx="2612967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FFFEF4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dirty="0"/>
              <a:t>КАТЕГОРИЯ 2</a:t>
            </a:r>
          </a:p>
        </p:txBody>
      </p:sp>
      <p:sp>
        <p:nvSpPr>
          <p:cNvPr id="674" name="Text 13"/>
          <p:cNvSpPr txBox="1"/>
          <p:nvPr/>
        </p:nvSpPr>
        <p:spPr>
          <a:xfrm>
            <a:off x="17204299" y="8937309"/>
            <a:ext cx="2577772" cy="439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000"/>
              </a:lnSpc>
              <a:defRPr sz="4200" spc="-42">
                <a:solidFill>
                  <a:srgbClr val="1D1D1B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dirty="0"/>
              <a:t>&lt; 1500</a:t>
            </a:r>
            <a:r>
              <a:rPr sz="4700" spc="191" dirty="0"/>
              <a:t> </a:t>
            </a:r>
            <a:r>
              <a:rPr sz="2600" spc="105" dirty="0" err="1">
                <a:latin typeface="Gilroy-Medium"/>
                <a:ea typeface="Gilroy-Medium"/>
                <a:cs typeface="Gilroy-Medium"/>
                <a:sym typeface="Gilroy-Medium"/>
              </a:rPr>
              <a:t>чел</a:t>
            </a:r>
            <a:r>
              <a:rPr sz="2600" spc="105" dirty="0">
                <a:latin typeface="Gilroy-Medium"/>
                <a:ea typeface="Gilroy-Medium"/>
                <a:cs typeface="Gilroy-Medium"/>
                <a:sym typeface="Gilroy-Medium"/>
              </a:rPr>
              <a:t>.</a:t>
            </a:r>
          </a:p>
        </p:txBody>
      </p:sp>
      <p:sp>
        <p:nvSpPr>
          <p:cNvPr id="675" name="Shape 14"/>
          <p:cNvSpPr/>
          <p:nvPr/>
        </p:nvSpPr>
        <p:spPr>
          <a:xfrm>
            <a:off x="13793923" y="8636000"/>
            <a:ext cx="3014274" cy="753475"/>
          </a:xfrm>
          <a:prstGeom prst="roundRect">
            <a:avLst>
              <a:gd name="adj" fmla="val 50000"/>
            </a:avLst>
          </a:prstGeom>
          <a:solidFill>
            <a:srgbClr val="CF007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76" name="Text 15"/>
          <p:cNvSpPr txBox="1"/>
          <p:nvPr/>
        </p:nvSpPr>
        <p:spPr>
          <a:xfrm>
            <a:off x="14157250" y="8801099"/>
            <a:ext cx="2421281" cy="35606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2800">
                <a:solidFill>
                  <a:srgbClr val="FFFEF4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dirty="0"/>
              <a:t>КАТЕГОРИЯ 4</a:t>
            </a:r>
          </a:p>
        </p:txBody>
      </p:sp>
      <p:sp>
        <p:nvSpPr>
          <p:cNvPr id="677" name="Text 16"/>
          <p:cNvSpPr txBox="1"/>
          <p:nvPr/>
        </p:nvSpPr>
        <p:spPr>
          <a:xfrm>
            <a:off x="17236053" y="10207075"/>
            <a:ext cx="2514264" cy="44762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000"/>
              </a:lnSpc>
              <a:defRPr sz="4200" spc="-42">
                <a:solidFill>
                  <a:srgbClr val="1D1D1B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dirty="0"/>
              <a:t>≤ </a:t>
            </a:r>
            <a:r>
              <a:rPr dirty="0"/>
              <a:t>1499</a:t>
            </a:r>
            <a:r>
              <a:rPr sz="4700" spc="191" dirty="0"/>
              <a:t> </a:t>
            </a:r>
            <a:r>
              <a:rPr sz="2600" spc="105" dirty="0" err="1">
                <a:latin typeface="Gilroy-Medium"/>
                <a:ea typeface="Gilroy-Medium"/>
                <a:cs typeface="Gilroy-Medium"/>
                <a:sym typeface="Gilroy-Medium"/>
              </a:rPr>
              <a:t>чел</a:t>
            </a:r>
            <a:r>
              <a:rPr sz="2600" spc="105" dirty="0">
                <a:latin typeface="Gilroy-Medium"/>
                <a:ea typeface="Gilroy-Medium"/>
                <a:cs typeface="Gilroy-Medium"/>
                <a:sym typeface="Gilroy-Medium"/>
              </a:rPr>
              <a:t>.</a:t>
            </a:r>
          </a:p>
        </p:txBody>
      </p:sp>
      <p:sp>
        <p:nvSpPr>
          <p:cNvPr id="678" name="Text 17"/>
          <p:cNvSpPr txBox="1"/>
          <p:nvPr/>
        </p:nvSpPr>
        <p:spPr>
          <a:xfrm>
            <a:off x="19928050" y="10207075"/>
            <a:ext cx="2298337" cy="439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000"/>
              </a:lnSpc>
              <a:defRPr sz="4200" spc="-42">
                <a:solidFill>
                  <a:srgbClr val="1D1D1B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dirty="0"/>
              <a:t>&gt; 100</a:t>
            </a:r>
            <a:r>
              <a:rPr sz="4700" spc="191" dirty="0"/>
              <a:t> </a:t>
            </a:r>
            <a:r>
              <a:rPr sz="2600" spc="105" dirty="0" err="1">
                <a:latin typeface="Gilroy-Medium"/>
                <a:ea typeface="Gilroy-Medium"/>
                <a:cs typeface="Gilroy-Medium"/>
                <a:sym typeface="Gilroy-Medium"/>
              </a:rPr>
              <a:t>чел</a:t>
            </a:r>
            <a:r>
              <a:rPr sz="2600" spc="105" dirty="0">
                <a:latin typeface="Gilroy-Medium"/>
                <a:ea typeface="Gilroy-Medium"/>
                <a:cs typeface="Gilroy-Medium"/>
                <a:sym typeface="Gilroy-Medium"/>
              </a:rPr>
              <a:t>.</a:t>
            </a:r>
          </a:p>
        </p:txBody>
      </p:sp>
      <p:sp>
        <p:nvSpPr>
          <p:cNvPr id="679" name="Shape 18"/>
          <p:cNvSpPr/>
          <p:nvPr/>
        </p:nvSpPr>
        <p:spPr>
          <a:xfrm>
            <a:off x="13793923" y="9906000"/>
            <a:ext cx="3014274" cy="753475"/>
          </a:xfrm>
          <a:prstGeom prst="roundRect">
            <a:avLst>
              <a:gd name="adj" fmla="val 50000"/>
            </a:avLst>
          </a:prstGeom>
          <a:solidFill>
            <a:srgbClr val="CF007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80" name="Text 19"/>
          <p:cNvSpPr txBox="1"/>
          <p:nvPr/>
        </p:nvSpPr>
        <p:spPr>
          <a:xfrm>
            <a:off x="14114278" y="10079912"/>
            <a:ext cx="2507223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FFFEF4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dirty="0"/>
              <a:t>КАТЕГОРИЯ 5</a:t>
            </a:r>
          </a:p>
        </p:txBody>
      </p:sp>
      <p:sp>
        <p:nvSpPr>
          <p:cNvPr id="681" name="Text 20"/>
          <p:cNvSpPr txBox="1"/>
          <p:nvPr/>
        </p:nvSpPr>
        <p:spPr>
          <a:xfrm>
            <a:off x="4797196" y="11442118"/>
            <a:ext cx="2742894" cy="439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000"/>
              </a:lnSpc>
              <a:defRPr sz="4200" spc="-42">
                <a:solidFill>
                  <a:srgbClr val="1D1D1B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dirty="0"/>
              <a:t>&lt; 4000</a:t>
            </a:r>
            <a:r>
              <a:rPr sz="4700" spc="191" dirty="0"/>
              <a:t> </a:t>
            </a:r>
            <a:r>
              <a:rPr sz="2600" spc="105" dirty="0" err="1">
                <a:latin typeface="Gilroy-Medium"/>
                <a:ea typeface="Gilroy-Medium"/>
                <a:cs typeface="Gilroy-Medium"/>
                <a:sym typeface="Gilroy-Medium"/>
              </a:rPr>
              <a:t>чел</a:t>
            </a:r>
            <a:r>
              <a:rPr sz="2600" spc="105" dirty="0">
                <a:latin typeface="Gilroy-Medium"/>
                <a:ea typeface="Gilroy-Medium"/>
                <a:cs typeface="Gilroy-Medium"/>
                <a:sym typeface="Gilroy-Medium"/>
              </a:rPr>
              <a:t>.</a:t>
            </a:r>
          </a:p>
        </p:txBody>
      </p:sp>
      <p:sp>
        <p:nvSpPr>
          <p:cNvPr id="682" name="Text 21"/>
          <p:cNvSpPr txBox="1"/>
          <p:nvPr/>
        </p:nvSpPr>
        <p:spPr>
          <a:xfrm>
            <a:off x="7553308" y="11442118"/>
            <a:ext cx="2298337" cy="439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>
              <a:lnSpc>
                <a:spcPts val="3000"/>
              </a:lnSpc>
              <a:defRPr sz="4200" spc="-42">
                <a:solidFill>
                  <a:srgbClr val="1D1D1B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t>&gt; 100</a:t>
            </a:r>
            <a:r>
              <a:rPr sz="4700" spc="191"/>
              <a:t> </a:t>
            </a:r>
            <a:r>
              <a:rPr sz="2600" spc="105">
                <a:latin typeface="Gilroy-Medium"/>
                <a:ea typeface="Gilroy-Medium"/>
                <a:cs typeface="Gilroy-Medium"/>
                <a:sym typeface="Gilroy-Medium"/>
              </a:rPr>
              <a:t>чел.</a:t>
            </a:r>
          </a:p>
        </p:txBody>
      </p:sp>
      <p:sp>
        <p:nvSpPr>
          <p:cNvPr id="683" name="Shape 22"/>
          <p:cNvSpPr/>
          <p:nvPr/>
        </p:nvSpPr>
        <p:spPr>
          <a:xfrm>
            <a:off x="1371771" y="11150600"/>
            <a:ext cx="3014274" cy="753475"/>
          </a:xfrm>
          <a:prstGeom prst="roundRect">
            <a:avLst>
              <a:gd name="adj" fmla="val 50000"/>
            </a:avLst>
          </a:prstGeom>
          <a:solidFill>
            <a:srgbClr val="CF007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684" name="Text 23"/>
          <p:cNvSpPr txBox="1"/>
          <p:nvPr/>
        </p:nvSpPr>
        <p:spPr>
          <a:xfrm>
            <a:off x="1682919" y="11320105"/>
            <a:ext cx="2482339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2800">
                <a:solidFill>
                  <a:srgbClr val="FFFEF4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rPr dirty="0"/>
              <a:t>КАТЕГОРИЯ 3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AE6E3A40-583D-3BE7-A569-9B04E970D7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6550" y="354485"/>
            <a:ext cx="4825333" cy="2011027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1BF452-336C-A26B-B6C9-FF1455D280AE}"/>
              </a:ext>
            </a:extLst>
          </p:cNvPr>
          <p:cNvSpPr txBox="1"/>
          <p:nvPr/>
        </p:nvSpPr>
        <p:spPr>
          <a:xfrm>
            <a:off x="23757835" y="12885005"/>
            <a:ext cx="125233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4800" b="1" dirty="0"/>
              <a:t>6</a:t>
            </a:r>
            <a:endParaRPr kumimoji="0" lang="ru-RU" sz="4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E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5543" y="10083800"/>
            <a:ext cx="13641506" cy="3632200"/>
          </a:xfrm>
          <a:prstGeom prst="rect">
            <a:avLst/>
          </a:prstGeom>
          <a:ln w="12700">
            <a:miter lim="400000"/>
          </a:ln>
        </p:spPr>
      </p:pic>
      <p:sp>
        <p:nvSpPr>
          <p:cNvPr id="698" name="Text 0"/>
          <p:cNvSpPr txBox="1"/>
          <p:nvPr/>
        </p:nvSpPr>
        <p:spPr>
          <a:xfrm>
            <a:off x="1295561" y="1219199"/>
            <a:ext cx="14782849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8500" b="1" spc="342">
                <a:solidFill>
                  <a:srgbClr val="1D1D1B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dirty="0"/>
              <a:t>НОМИНАЦИИ КОНКУРСА</a:t>
            </a:r>
          </a:p>
        </p:txBody>
      </p:sp>
      <p:sp>
        <p:nvSpPr>
          <p:cNvPr id="699" name="Text 1"/>
          <p:cNvSpPr txBox="1"/>
          <p:nvPr/>
        </p:nvSpPr>
        <p:spPr>
          <a:xfrm>
            <a:off x="1295561" y="2527299"/>
            <a:ext cx="10815574" cy="5693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3700" b="1">
                <a:solidFill>
                  <a:srgbClr val="1D1D1B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dirty="0"/>
              <a:t>«КУБОК МОЛОДЕЖНОГО ДОНОРСТВА»</a:t>
            </a:r>
          </a:p>
        </p:txBody>
      </p:sp>
      <p:sp>
        <p:nvSpPr>
          <p:cNvPr id="700" name="Shape 2"/>
          <p:cNvSpPr/>
          <p:nvPr/>
        </p:nvSpPr>
        <p:spPr>
          <a:xfrm>
            <a:off x="399150" y="3622192"/>
            <a:ext cx="8217929" cy="7975600"/>
          </a:xfrm>
          <a:prstGeom prst="roundRect">
            <a:avLst>
              <a:gd name="adj" fmla="val 6191"/>
            </a:avLst>
          </a:prstGeom>
          <a:solidFill>
            <a:srgbClr val="CF007E"/>
          </a:solidFill>
          <a:ln w="12700">
            <a:miter lim="400000"/>
          </a:ln>
        </p:spPr>
        <p:txBody>
          <a:bodyPr lIns="45719" rIns="45719"/>
          <a:lstStyle/>
          <a:p>
            <a:endParaRPr dirty="0"/>
          </a:p>
        </p:txBody>
      </p:sp>
      <p:sp>
        <p:nvSpPr>
          <p:cNvPr id="701" name="Text 3"/>
          <p:cNvSpPr txBox="1"/>
          <p:nvPr/>
        </p:nvSpPr>
        <p:spPr>
          <a:xfrm>
            <a:off x="2128499" y="4089910"/>
            <a:ext cx="5213707" cy="4389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400"/>
              </a:lnSpc>
              <a:defRPr sz="3200" b="1">
                <a:solidFill>
                  <a:srgbClr val="FFFFFF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dirty="0"/>
              <a:t>«ТВОРЧЕСКИЙ ДОНОР» </a:t>
            </a:r>
          </a:p>
        </p:txBody>
      </p:sp>
      <p:sp>
        <p:nvSpPr>
          <p:cNvPr id="702" name="Text 4"/>
          <p:cNvSpPr txBox="1"/>
          <p:nvPr/>
        </p:nvSpPr>
        <p:spPr>
          <a:xfrm>
            <a:off x="913698" y="4949651"/>
            <a:ext cx="7447365" cy="23535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ts val="3100"/>
              </a:lnSpc>
              <a:defRPr sz="2200" spc="88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sz="2200" spc="88" dirty="0">
                <a:solidFill>
                  <a:srgbClr val="FFFFFF"/>
                </a:solidFill>
                <a:latin typeface="Gilroy Regular"/>
              </a:rPr>
              <a:t>Лучшие материалы или акции, направленные </a:t>
            </a:r>
          </a:p>
          <a:p>
            <a:pPr algn="ctr">
              <a:lnSpc>
                <a:spcPts val="3100"/>
              </a:lnSpc>
              <a:defRPr sz="2200" spc="88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sz="2200" spc="88" dirty="0">
                <a:solidFill>
                  <a:srgbClr val="FFFFFF"/>
                </a:solidFill>
                <a:latin typeface="Gilroy Regular"/>
              </a:rPr>
              <a:t>на развитие и популяризацию донорского движения </a:t>
            </a:r>
            <a:br>
              <a:rPr lang="ru-RU" sz="2200" spc="88" dirty="0">
                <a:solidFill>
                  <a:srgbClr val="FFFFFF"/>
                </a:solidFill>
                <a:latin typeface="Gilroy Regular"/>
              </a:rPr>
            </a:br>
            <a:r>
              <a:rPr lang="ru-RU" sz="2200" spc="88" dirty="0">
                <a:solidFill>
                  <a:srgbClr val="FFFFFF"/>
                </a:solidFill>
                <a:latin typeface="Gilroy Regular"/>
              </a:rPr>
              <a:t>в форматах, оценка которых не заявлена в других номинациях. Оценка производится Экспертным советом при наличии заявки. Заявки подаются</a:t>
            </a:r>
          </a:p>
          <a:p>
            <a:pPr algn="ctr">
              <a:lnSpc>
                <a:spcPts val="3100"/>
              </a:lnSpc>
              <a:defRPr sz="2200" spc="88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pPr>
            <a:r>
              <a:rPr lang="ru-RU" sz="2200" spc="88" dirty="0">
                <a:solidFill>
                  <a:srgbClr val="FFFFFF"/>
                </a:solidFill>
                <a:latin typeface="Gilroy Regular"/>
              </a:rPr>
              <a:t>по следующим направлениям:</a:t>
            </a:r>
          </a:p>
        </p:txBody>
      </p:sp>
      <p:sp>
        <p:nvSpPr>
          <p:cNvPr id="703" name="Text 5"/>
          <p:cNvSpPr txBox="1"/>
          <p:nvPr/>
        </p:nvSpPr>
        <p:spPr>
          <a:xfrm>
            <a:off x="913698" y="7784159"/>
            <a:ext cx="2867268" cy="2968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85800" lvl="1" indent="-342900">
              <a:lnSpc>
                <a:spcPts val="2300"/>
              </a:lnSpc>
              <a:buSzPct val="100000"/>
              <a:buChar char="•"/>
              <a:defRPr sz="2200" spc="88">
                <a:solidFill>
                  <a:srgbClr val="FFFEF4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lang="ru-RU" dirty="0"/>
              <a:t>Арт-объект</a:t>
            </a:r>
            <a:r>
              <a:rPr dirty="0"/>
              <a:t>;</a:t>
            </a:r>
          </a:p>
        </p:txBody>
      </p:sp>
      <p:sp>
        <p:nvSpPr>
          <p:cNvPr id="704" name="Text 6"/>
          <p:cNvSpPr txBox="1"/>
          <p:nvPr/>
        </p:nvSpPr>
        <p:spPr>
          <a:xfrm>
            <a:off x="913698" y="8275067"/>
            <a:ext cx="7633936" cy="6155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85800" lvl="1" indent="-342900">
              <a:lnSpc>
                <a:spcPts val="2400"/>
              </a:lnSpc>
              <a:buSzPct val="100000"/>
              <a:buChar char="•"/>
              <a:defRPr sz="2200" spc="88">
                <a:solidFill>
                  <a:srgbClr val="FFFEF4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lang="ru-RU" dirty="0"/>
              <a:t>Визуальные материалы или медиа контент </a:t>
            </a:r>
          </a:p>
          <a:p>
            <a:pPr marL="342900" lvl="1" indent="0">
              <a:lnSpc>
                <a:spcPts val="2400"/>
              </a:lnSpc>
              <a:buSzPct val="100000"/>
              <a:defRPr sz="2200" spc="88">
                <a:solidFill>
                  <a:srgbClr val="FFFEF4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lang="ru-RU" dirty="0"/>
              <a:t> (в том числе видеоролики любых форматов)</a:t>
            </a:r>
            <a:r>
              <a:rPr lang="en-US" dirty="0"/>
              <a:t>;</a:t>
            </a:r>
            <a:endParaRPr dirty="0"/>
          </a:p>
        </p:txBody>
      </p:sp>
      <p:sp>
        <p:nvSpPr>
          <p:cNvPr id="705" name="Text 7"/>
          <p:cNvSpPr txBox="1"/>
          <p:nvPr/>
        </p:nvSpPr>
        <p:spPr>
          <a:xfrm>
            <a:off x="913698" y="9188576"/>
            <a:ext cx="7193868" cy="92333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685800" lvl="1" indent="-342900">
              <a:lnSpc>
                <a:spcPts val="2400"/>
              </a:lnSpc>
              <a:buSzPct val="100000"/>
              <a:buChar char="•"/>
              <a:defRPr sz="2200" spc="88">
                <a:solidFill>
                  <a:srgbClr val="FFFEF4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lang="ru-RU" dirty="0"/>
              <a:t>Квест, квиз, иное информационно-развлекательное мероприятие, направленное </a:t>
            </a:r>
            <a:br>
              <a:rPr lang="ru-RU" dirty="0"/>
            </a:br>
            <a:r>
              <a:rPr lang="ru-RU" dirty="0"/>
              <a:t>на информирование о донорском движении</a:t>
            </a:r>
            <a:r>
              <a:rPr lang="en-US" dirty="0"/>
              <a:t>;</a:t>
            </a:r>
            <a:endParaRPr dirty="0"/>
          </a:p>
        </p:txBody>
      </p:sp>
      <p:sp>
        <p:nvSpPr>
          <p:cNvPr id="706" name="Shape 8"/>
          <p:cNvSpPr/>
          <p:nvPr/>
        </p:nvSpPr>
        <p:spPr>
          <a:xfrm>
            <a:off x="9593398" y="3556000"/>
            <a:ext cx="13628805" cy="3403600"/>
          </a:xfrm>
          <a:prstGeom prst="roundRect">
            <a:avLst>
              <a:gd name="adj" fmla="val 14507"/>
            </a:avLst>
          </a:prstGeom>
          <a:solidFill>
            <a:srgbClr val="ABC916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07" name="Shape 9"/>
          <p:cNvSpPr/>
          <p:nvPr/>
        </p:nvSpPr>
        <p:spPr>
          <a:xfrm>
            <a:off x="9712480" y="7188014"/>
            <a:ext cx="13628805" cy="5829300"/>
          </a:xfrm>
          <a:prstGeom prst="roundRect">
            <a:avLst>
              <a:gd name="adj" fmla="val 8471"/>
            </a:avLst>
          </a:prstGeom>
          <a:solidFill>
            <a:srgbClr val="CF007E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708" name="Text 10"/>
          <p:cNvSpPr txBox="1"/>
          <p:nvPr/>
        </p:nvSpPr>
        <p:spPr>
          <a:xfrm>
            <a:off x="14202138" y="3797299"/>
            <a:ext cx="4210710" cy="3810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2800"/>
              </a:lnSpc>
              <a:defRPr sz="3300" b="1">
                <a:solidFill>
                  <a:srgbClr val="FFFFFF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dirty="0"/>
              <a:t>«</a:t>
            </a:r>
            <a:r>
              <a:rPr lang="ru-RU" dirty="0"/>
              <a:t>МИССИЯ</a:t>
            </a:r>
            <a:r>
              <a:rPr lang="en-US" dirty="0"/>
              <a:t>:</a:t>
            </a:r>
            <a:r>
              <a:rPr lang="ru-RU" dirty="0"/>
              <a:t> ДОНОР</a:t>
            </a:r>
            <a:r>
              <a:rPr dirty="0"/>
              <a:t>»</a:t>
            </a:r>
          </a:p>
        </p:txBody>
      </p:sp>
      <p:sp>
        <p:nvSpPr>
          <p:cNvPr id="709" name="Text 11"/>
          <p:cNvSpPr txBox="1"/>
          <p:nvPr/>
        </p:nvSpPr>
        <p:spPr>
          <a:xfrm>
            <a:off x="10346428" y="4528815"/>
            <a:ext cx="12074018" cy="79508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>
              <a:lnSpc>
                <a:spcPts val="3100"/>
              </a:lnSpc>
              <a:defRPr sz="2200" spc="88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r>
              <a:rPr lang="ru-RU" dirty="0"/>
              <a:t>Личный зачет студентов-доноров (по количеству донаций). </a:t>
            </a:r>
          </a:p>
          <a:p>
            <a:r>
              <a:rPr lang="ru-RU" dirty="0"/>
              <a:t>Лучшие получают знак отличия. Формируется общий список по критериям:</a:t>
            </a:r>
          </a:p>
        </p:txBody>
      </p:sp>
      <p:sp>
        <p:nvSpPr>
          <p:cNvPr id="710" name="Text 12"/>
          <p:cNvSpPr txBox="1"/>
          <p:nvPr/>
        </p:nvSpPr>
        <p:spPr>
          <a:xfrm>
            <a:off x="10224778" y="5562599"/>
            <a:ext cx="8996959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sz="2200" spc="88" dirty="0">
                <a:solidFill>
                  <a:srgbClr val="FFFEF4"/>
                </a:solidFill>
                <a:latin typeface="Gilroy-Medium"/>
              </a:rPr>
              <a:t>Вступить в Федеральный регистр доноров костного мозга;</a:t>
            </a:r>
          </a:p>
        </p:txBody>
      </p:sp>
      <p:sp>
        <p:nvSpPr>
          <p:cNvPr id="711" name="Text 13"/>
          <p:cNvSpPr txBox="1"/>
          <p:nvPr/>
        </p:nvSpPr>
        <p:spPr>
          <a:xfrm>
            <a:off x="10224778" y="5994399"/>
            <a:ext cx="10955712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sz="2200" spc="88" dirty="0">
                <a:solidFill>
                  <a:srgbClr val="FFFEF4"/>
                </a:solidFill>
                <a:latin typeface="Gilroy-Medium"/>
              </a:rPr>
              <a:t>Осуществить не менее 3 донаций крови или ее компонентов;</a:t>
            </a:r>
          </a:p>
        </p:txBody>
      </p:sp>
      <p:sp>
        <p:nvSpPr>
          <p:cNvPr id="712" name="Text 14"/>
          <p:cNvSpPr txBox="1"/>
          <p:nvPr/>
        </p:nvSpPr>
        <p:spPr>
          <a:xfrm>
            <a:off x="10224778" y="6426199"/>
            <a:ext cx="12604210" cy="33855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342900" lvl="1" indent="-342900">
              <a:buFont typeface="Arial" panose="020B0604020202020204" pitchFamily="34" charset="0"/>
              <a:buChar char="•"/>
            </a:pPr>
            <a:r>
              <a:rPr lang="ru-RU" sz="2200" spc="88" dirty="0">
                <a:solidFill>
                  <a:srgbClr val="FFFEF4"/>
                </a:solidFill>
                <a:latin typeface="Gilroy-Medium"/>
              </a:rPr>
              <a:t>Опубликовать не менее 10 сообщений о Конкурсе с единой маркировкой Конкурса.</a:t>
            </a:r>
          </a:p>
        </p:txBody>
      </p:sp>
      <p:sp>
        <p:nvSpPr>
          <p:cNvPr id="713" name="Text 15"/>
          <p:cNvSpPr txBox="1"/>
          <p:nvPr/>
        </p:nvSpPr>
        <p:spPr>
          <a:xfrm>
            <a:off x="11446179" y="7706225"/>
            <a:ext cx="11125526" cy="3462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lnSpc>
                <a:spcPts val="2700"/>
              </a:lnSpc>
              <a:defRPr sz="3100" b="1">
                <a:solidFill>
                  <a:srgbClr val="FFFFFF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dirty="0"/>
              <a:t>«</a:t>
            </a:r>
            <a:r>
              <a:rPr lang="ru-RU" dirty="0"/>
              <a:t>ЛУЧШИЙ ОРГАНИЗАТОР ДОНОРСКОГО ДВИЖЕНИЯ</a:t>
            </a:r>
            <a:r>
              <a:rPr dirty="0"/>
              <a:t>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FBFBCD-209F-672F-E72A-D4415C8DD058}"/>
              </a:ext>
            </a:extLst>
          </p:cNvPr>
          <p:cNvSpPr txBox="1"/>
          <p:nvPr/>
        </p:nvSpPr>
        <p:spPr>
          <a:xfrm>
            <a:off x="1197590" y="10289282"/>
            <a:ext cx="6093994" cy="7591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pPr marL="342900" indent="-342900">
              <a:lnSpc>
                <a:spcPts val="2600"/>
              </a:lnSpc>
              <a:buFont typeface="Arial" panose="020B0604020202020204" pitchFamily="34" charset="0"/>
              <a:buChar char="•"/>
              <a:defRPr sz="2300">
                <a:solidFill>
                  <a:srgbClr val="1D1D1B"/>
                </a:solidFill>
                <a:latin typeface="Gilroy-Medium"/>
                <a:ea typeface="Gilroy-Medium"/>
                <a:cs typeface="Gilroy-Medium"/>
                <a:sym typeface="Gilroy-Medium"/>
              </a:defRPr>
            </a:pPr>
            <a:r>
              <a:rPr lang="ru-RU" sz="2200" spc="88" dirty="0">
                <a:solidFill>
                  <a:srgbClr val="FFFEF4"/>
                </a:solidFill>
                <a:latin typeface="Gilroy-Medium"/>
              </a:rPr>
              <a:t>Лучший пост, статья, новость </a:t>
            </a:r>
            <a:br>
              <a:rPr lang="ru-RU" sz="2200" spc="88" dirty="0">
                <a:solidFill>
                  <a:srgbClr val="FFFEF4"/>
                </a:solidFill>
                <a:latin typeface="Gilroy-Medium"/>
              </a:rPr>
            </a:br>
            <a:r>
              <a:rPr lang="ru-RU" sz="2200" spc="88" dirty="0">
                <a:solidFill>
                  <a:srgbClr val="FFFEF4"/>
                </a:solidFill>
                <a:latin typeface="Gilroy-Medium"/>
              </a:rPr>
              <a:t>или информационное сообщение</a:t>
            </a:r>
          </a:p>
        </p:txBody>
      </p:sp>
      <p:sp>
        <p:nvSpPr>
          <p:cNvPr id="4" name="Text 11">
            <a:extLst>
              <a:ext uri="{FF2B5EF4-FFF2-40B4-BE49-F238E27FC236}">
                <a16:creationId xmlns:a16="http://schemas.microsoft.com/office/drawing/2014/main" id="{5D7756AF-440D-7664-0622-35D8843A65B3}"/>
              </a:ext>
            </a:extLst>
          </p:cNvPr>
          <p:cNvSpPr txBox="1"/>
          <p:nvPr/>
        </p:nvSpPr>
        <p:spPr>
          <a:xfrm>
            <a:off x="10650502" y="8372402"/>
            <a:ext cx="12178486" cy="1692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>
              <a:lnSpc>
                <a:spcPts val="3100"/>
              </a:lnSpc>
              <a:defRPr sz="2200" spc="88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 lvl="1" algn="just"/>
            <a:r>
              <a:rPr lang="ru-RU" sz="2200" spc="88" dirty="0">
                <a:solidFill>
                  <a:srgbClr val="FFFFFF"/>
                </a:solidFill>
                <a:latin typeface="Gilroy Regular"/>
              </a:rPr>
              <a:t>Координаторы Конкурса, оказавшие значительный вклад в развитие и популяризацию донорского движения в ВУЗе. Оцениваются инициативность, системность работы </a:t>
            </a:r>
            <a:br>
              <a:rPr lang="ru-RU" sz="2200" spc="88" dirty="0">
                <a:solidFill>
                  <a:srgbClr val="FFFFFF"/>
                </a:solidFill>
                <a:latin typeface="Gilroy Regular"/>
              </a:rPr>
            </a:br>
            <a:r>
              <a:rPr lang="ru-RU" sz="2200" spc="88" dirty="0">
                <a:solidFill>
                  <a:srgbClr val="FFFFFF"/>
                </a:solidFill>
                <a:latin typeface="Gilroy Regular"/>
              </a:rPr>
              <a:t>по организации донорских акций и мероприятий, эффективность вовлечения студентов </a:t>
            </a:r>
            <a:br>
              <a:rPr lang="ru-RU" sz="2200" spc="88" dirty="0">
                <a:solidFill>
                  <a:srgbClr val="FFFFFF"/>
                </a:solidFill>
                <a:latin typeface="Gilroy Regular"/>
              </a:rPr>
            </a:br>
            <a:r>
              <a:rPr lang="ru-RU" sz="2200" spc="88" dirty="0">
                <a:solidFill>
                  <a:srgbClr val="FFFFFF"/>
                </a:solidFill>
                <a:latin typeface="Gilroy Regular"/>
              </a:rPr>
              <a:t>и сотрудников в донорскую деятельность, а также личный вклад Координатора Конкурса </a:t>
            </a:r>
            <a:br>
              <a:rPr lang="ru-RU" sz="2200" spc="88" dirty="0">
                <a:solidFill>
                  <a:srgbClr val="FFFFFF"/>
                </a:solidFill>
                <a:latin typeface="Gilroy Regular"/>
              </a:rPr>
            </a:br>
            <a:r>
              <a:rPr lang="ru-RU" sz="2200" spc="88" dirty="0">
                <a:solidFill>
                  <a:srgbClr val="FFFFFF"/>
                </a:solidFill>
                <a:latin typeface="Gilroy Regular"/>
              </a:rPr>
              <a:t>в информирование и развитие культуры добровольного донорства.</a:t>
            </a:r>
          </a:p>
        </p:txBody>
      </p:sp>
      <p:sp>
        <p:nvSpPr>
          <p:cNvPr id="5" name="Text 11">
            <a:extLst>
              <a:ext uri="{FF2B5EF4-FFF2-40B4-BE49-F238E27FC236}">
                <a16:creationId xmlns:a16="http://schemas.microsoft.com/office/drawing/2014/main" id="{45A2E4C6-4ED2-E978-90A3-FF5D4D7A3E9F}"/>
              </a:ext>
            </a:extLst>
          </p:cNvPr>
          <p:cNvSpPr txBox="1"/>
          <p:nvPr/>
        </p:nvSpPr>
        <p:spPr>
          <a:xfrm>
            <a:off x="10650502" y="10487471"/>
            <a:ext cx="11860368" cy="1692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 algn="ctr">
              <a:lnSpc>
                <a:spcPts val="3100"/>
              </a:lnSpc>
              <a:defRPr sz="2200" spc="88">
                <a:solidFill>
                  <a:srgbClr val="FFFFFF"/>
                </a:solidFill>
                <a:latin typeface="Gilroy Regular"/>
                <a:ea typeface="Gilroy Regular"/>
                <a:cs typeface="Gilroy Regular"/>
                <a:sym typeface="Gilroy Regular"/>
              </a:defRPr>
            </a:lvl1pPr>
          </a:lstStyle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ru-RU" sz="2200" spc="88" dirty="0">
                <a:solidFill>
                  <a:srgbClr val="FFFFFF"/>
                </a:solidFill>
                <a:latin typeface="Gilroy Regular"/>
              </a:rPr>
              <a:t>Организуй и проводи донорские и информационные мероприятия;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ru-RU" sz="2200" spc="88" dirty="0">
                <a:solidFill>
                  <a:srgbClr val="FFFFFF"/>
                </a:solidFill>
                <a:latin typeface="Gilroy Regular"/>
              </a:rPr>
              <a:t>Вовлекай студентов в донорское движение;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ru-RU" sz="2200" spc="88" dirty="0">
                <a:solidFill>
                  <a:srgbClr val="FFFFFF"/>
                </a:solidFill>
                <a:latin typeface="Gilroy Regular"/>
              </a:rPr>
              <a:t>Организуй мероприятия по вступлению студентов в Федеральный регистр доноров костного мозга;</a:t>
            </a:r>
          </a:p>
          <a:p>
            <a:pPr marL="342900" lvl="1" indent="-342900" algn="just">
              <a:buFont typeface="Arial" panose="020B0604020202020204" pitchFamily="34" charset="0"/>
              <a:buChar char="•"/>
            </a:pPr>
            <a:r>
              <a:rPr lang="ru-RU" sz="2200" spc="88" dirty="0">
                <a:solidFill>
                  <a:srgbClr val="FFFFFF"/>
                </a:solidFill>
                <a:latin typeface="Gilroy Regular"/>
              </a:rPr>
              <a:t>Рассказывай, публикуй новости и информацию о донорском движении.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9DDFD0E-A532-8E9B-DD00-02977ADF53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6550" y="354485"/>
            <a:ext cx="4825333" cy="20110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1007C19-D14C-387D-0FE8-6724F0CEACE0}"/>
              </a:ext>
            </a:extLst>
          </p:cNvPr>
          <p:cNvSpPr txBox="1"/>
          <p:nvPr/>
        </p:nvSpPr>
        <p:spPr>
          <a:xfrm>
            <a:off x="23757835" y="12885005"/>
            <a:ext cx="125233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sz="4800" b="1" dirty="0"/>
              <a:t>7</a:t>
            </a:r>
            <a:endParaRPr kumimoji="0" lang="ru-RU" sz="48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BC91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84" name="Image 0" descr="Image 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411759" cy="3072259"/>
          </a:xfrm>
          <a:prstGeom prst="rect">
            <a:avLst/>
          </a:prstGeom>
          <a:ln w="12700">
            <a:miter lim="400000"/>
          </a:ln>
        </p:spPr>
      </p:pic>
      <p:pic>
        <p:nvPicPr>
          <p:cNvPr id="3885" name="Image 1" descr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2664" y="3059063"/>
            <a:ext cx="5474385" cy="7520038"/>
          </a:xfrm>
          <a:prstGeom prst="rect">
            <a:avLst/>
          </a:prstGeom>
          <a:ln w="12700">
            <a:miter lim="400000"/>
          </a:ln>
        </p:spPr>
      </p:pic>
      <p:pic>
        <p:nvPicPr>
          <p:cNvPr id="3886" name="Image 2" descr="Imag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09762" y="0"/>
            <a:ext cx="3077286" cy="2811290"/>
          </a:xfrm>
          <a:prstGeom prst="rect">
            <a:avLst/>
          </a:prstGeom>
          <a:ln w="12700">
            <a:miter lim="400000"/>
          </a:ln>
        </p:spPr>
      </p:pic>
      <p:sp>
        <p:nvSpPr>
          <p:cNvPr id="3887" name="Text 0"/>
          <p:cNvSpPr txBox="1"/>
          <p:nvPr/>
        </p:nvSpPr>
        <p:spPr>
          <a:xfrm>
            <a:off x="1295562" y="1219199"/>
            <a:ext cx="15076364" cy="12954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8500" b="1" spc="342">
                <a:solidFill>
                  <a:srgbClr val="1D1D1B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dirty="0"/>
              <a:t>#ДНК_ЕДИНОЙ_СТРАНЫ</a:t>
            </a:r>
          </a:p>
        </p:txBody>
      </p:sp>
      <p:sp>
        <p:nvSpPr>
          <p:cNvPr id="3888" name="Text 1"/>
          <p:cNvSpPr txBox="1"/>
          <p:nvPr/>
        </p:nvSpPr>
        <p:spPr>
          <a:xfrm>
            <a:off x="2989107" y="11480800"/>
            <a:ext cx="18421537" cy="16941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algn="ctr">
              <a:lnSpc>
                <a:spcPts val="6900"/>
              </a:lnSpc>
              <a:defRPr sz="4000" spc="159">
                <a:solidFill>
                  <a:srgbClr val="1D1D1B"/>
                </a:solidFill>
                <a:latin typeface="Gilroy Bold Italic"/>
                <a:ea typeface="Gilroy Bold Italic"/>
                <a:cs typeface="Gilroy Bold Italic"/>
                <a:sym typeface="Gilroy Bold Italic"/>
              </a:defRPr>
            </a:pPr>
            <a:r>
              <a:rPr dirty="0"/>
              <a:t>МЫ СОЗДАДИМ КАРТУ ИСТОРИЙ О ДОНОРСТВЕ И СПАСЕНИИ ЖИЗНЕЙ, ГДЕ </a:t>
            </a:r>
            <a:br>
              <a:rPr lang="ru-RU" dirty="0"/>
            </a:br>
            <a:r>
              <a:rPr b="1" dirty="0">
                <a:solidFill>
                  <a:srgbClr val="CF007E"/>
                </a:solidFill>
                <a:latin typeface="Gilroy Black Italic"/>
                <a:ea typeface="Gilroy Black Italic"/>
                <a:cs typeface="Gilroy Black Italic"/>
                <a:sym typeface="Gilroy Black Italic"/>
              </a:rPr>
              <a:t>ТЫ МОЖЕШЬ СТАТЬ ГЛАВНЫМ ГЕРОЕМ!</a:t>
            </a:r>
          </a:p>
        </p:txBody>
      </p:sp>
      <p:sp>
        <p:nvSpPr>
          <p:cNvPr id="3889" name="Text 2"/>
          <p:cNvSpPr txBox="1"/>
          <p:nvPr/>
        </p:nvSpPr>
        <p:spPr>
          <a:xfrm>
            <a:off x="1295562" y="3060824"/>
            <a:ext cx="13458278" cy="4054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lnSpc>
                <a:spcPts val="3200"/>
              </a:lnSpc>
              <a:defRPr sz="2800" spc="115">
                <a:solidFill>
                  <a:srgbClr val="1D1D1B"/>
                </a:solidFill>
                <a:latin typeface="Gilroy Bold"/>
                <a:ea typeface="Gilroy Bold"/>
                <a:cs typeface="Gilroy Bold"/>
                <a:sym typeface="Gilroy Bold"/>
              </a:defRPr>
            </a:lvl1pPr>
          </a:lstStyle>
          <a:p>
            <a:r>
              <a:t>Для поддержки медийности проекта мы запускаем специальный трек: </a:t>
            </a:r>
          </a:p>
        </p:txBody>
      </p:sp>
      <p:sp>
        <p:nvSpPr>
          <p:cNvPr id="3890" name="Shape 3"/>
          <p:cNvSpPr/>
          <p:nvPr/>
        </p:nvSpPr>
        <p:spPr>
          <a:xfrm>
            <a:off x="1295562" y="3944545"/>
            <a:ext cx="12390818" cy="7391400"/>
          </a:xfrm>
          <a:prstGeom prst="roundRect">
            <a:avLst>
              <a:gd name="adj" fmla="val 8100"/>
            </a:avLst>
          </a:prstGeom>
          <a:solidFill>
            <a:srgbClr val="FFFEF4"/>
          </a:solidFill>
          <a:ln w="12700">
            <a:miter lim="400000"/>
          </a:ln>
        </p:spPr>
        <p:txBody>
          <a:bodyPr lIns="45719" rIns="45719"/>
          <a:lstStyle/>
          <a:p>
            <a:endParaRPr/>
          </a:p>
        </p:txBody>
      </p:sp>
      <p:sp>
        <p:nvSpPr>
          <p:cNvPr id="3891" name="Text 4"/>
          <p:cNvSpPr txBox="1"/>
          <p:nvPr/>
        </p:nvSpPr>
        <p:spPr>
          <a:xfrm>
            <a:off x="3615129" y="4251119"/>
            <a:ext cx="7897333" cy="6985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4600" b="1" spc="183">
                <a:solidFill>
                  <a:srgbClr val="1D1D1B"/>
                </a:solidFill>
                <a:latin typeface="Gilroy Extrabold"/>
                <a:ea typeface="Gilroy Extrabold"/>
                <a:cs typeface="Gilroy Extrabold"/>
                <a:sym typeface="Gilroy Extrabold"/>
              </a:defRPr>
            </a:lvl1pPr>
          </a:lstStyle>
          <a:p>
            <a:r>
              <a:rPr dirty="0"/>
              <a:t>#ДНК_ЕДИНОЙ_СТРАНЫ</a:t>
            </a:r>
          </a:p>
        </p:txBody>
      </p:sp>
      <p:sp>
        <p:nvSpPr>
          <p:cNvPr id="3892" name="Text 5"/>
          <p:cNvSpPr txBox="1"/>
          <p:nvPr/>
        </p:nvSpPr>
        <p:spPr>
          <a:xfrm>
            <a:off x="1850015" y="5098205"/>
            <a:ext cx="11427560" cy="2308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algn="just"/>
            <a:r>
              <a:rPr lang="ru-RU" sz="3000" dirty="0">
                <a:solidFill>
                  <a:srgbClr val="1D1D1B"/>
                </a:solidFill>
                <a:latin typeface="Gilroy Bold"/>
              </a:rPr>
              <a:t>Каждый, кто вступает в Федеральный регистр доноров костного мозга, становится не просто участником, а героем личной истории. Итогом станет карта России, на которой мы соберём эти истории. Это наглядный, трогательный символ того, как поступок одного человека может закрыть «белое пятно» на карте и спасти чью-то жизнь.</a:t>
            </a:r>
          </a:p>
        </p:txBody>
      </p:sp>
      <p:sp>
        <p:nvSpPr>
          <p:cNvPr id="3893" name="Text 6"/>
          <p:cNvSpPr txBox="1"/>
          <p:nvPr/>
        </p:nvSpPr>
        <p:spPr>
          <a:xfrm>
            <a:off x="1628436" y="8179898"/>
            <a:ext cx="10360626" cy="351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85800" lvl="1" indent="-342900">
              <a:lnSpc>
                <a:spcPts val="2600"/>
              </a:lnSpc>
              <a:buSzPct val="100000"/>
              <a:buChar char="•"/>
              <a:defRPr sz="2300">
                <a:solidFill>
                  <a:srgbClr val="1D1D1B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sz="3000" dirty="0"/>
              <a:t>Участвуй в Кубке молодежного донорства</a:t>
            </a:r>
            <a:endParaRPr sz="3000" dirty="0"/>
          </a:p>
        </p:txBody>
      </p:sp>
      <p:sp>
        <p:nvSpPr>
          <p:cNvPr id="3894" name="Text 7"/>
          <p:cNvSpPr txBox="1"/>
          <p:nvPr/>
        </p:nvSpPr>
        <p:spPr>
          <a:xfrm>
            <a:off x="1628436" y="8848159"/>
            <a:ext cx="11173164" cy="351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685800" lvl="1" indent="-342900">
              <a:lnSpc>
                <a:spcPts val="2600"/>
              </a:lnSpc>
              <a:buSzPct val="100000"/>
              <a:buChar char="•"/>
              <a:defRPr sz="2300">
                <a:solidFill>
                  <a:srgbClr val="1D1D1B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sz="3000" dirty="0"/>
              <a:t>Вступай в Федеральный регистр доноров костного мозга</a:t>
            </a:r>
            <a:endParaRPr sz="3000" dirty="0"/>
          </a:p>
        </p:txBody>
      </p:sp>
      <p:sp>
        <p:nvSpPr>
          <p:cNvPr id="3895" name="Text 8"/>
          <p:cNvSpPr txBox="1"/>
          <p:nvPr/>
        </p:nvSpPr>
        <p:spPr>
          <a:xfrm>
            <a:off x="1628436" y="9520075"/>
            <a:ext cx="9475073" cy="6850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85800" lvl="1" indent="-342900">
              <a:lnSpc>
                <a:spcPts val="2600"/>
              </a:lnSpc>
              <a:buSzPct val="100000"/>
              <a:buChar char="•"/>
              <a:defRPr sz="2300">
                <a:solidFill>
                  <a:srgbClr val="1D1D1B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sz="3000" dirty="0"/>
              <a:t>Создавай и размещай свои креативные истории </a:t>
            </a:r>
            <a:br>
              <a:rPr lang="ru-RU" sz="3000" dirty="0"/>
            </a:br>
            <a:r>
              <a:rPr lang="ru-RU" sz="3000" dirty="0"/>
              <a:t>о донорстве костного мозга</a:t>
            </a:r>
            <a:endParaRPr sz="3000" dirty="0"/>
          </a:p>
        </p:txBody>
      </p:sp>
      <p:sp>
        <p:nvSpPr>
          <p:cNvPr id="3896" name="Text 9"/>
          <p:cNvSpPr txBox="1"/>
          <p:nvPr/>
        </p:nvSpPr>
        <p:spPr>
          <a:xfrm>
            <a:off x="1628436" y="10515690"/>
            <a:ext cx="11427560" cy="35163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marL="685800" lvl="1" indent="-342900">
              <a:lnSpc>
                <a:spcPts val="2600"/>
              </a:lnSpc>
              <a:buSzPct val="100000"/>
              <a:buChar char="•"/>
              <a:defRPr sz="2300">
                <a:solidFill>
                  <a:srgbClr val="FFFFFF"/>
                </a:solidFill>
                <a:latin typeface="Gilroy Bold"/>
                <a:ea typeface="Gilroy Bold"/>
                <a:cs typeface="Gilroy Bold"/>
                <a:sym typeface="Gilroy Bold"/>
              </a:defRPr>
            </a:pPr>
            <a:r>
              <a:rPr lang="ru-RU" sz="3000" dirty="0">
                <a:solidFill>
                  <a:schemeClr val="tx1"/>
                </a:solidFill>
              </a:rPr>
              <a:t>Присылай их нам на почту </a:t>
            </a:r>
            <a:r>
              <a:rPr lang="en-US" sz="3000" b="1" dirty="0">
                <a:solidFill>
                  <a:srgbClr val="CF007E"/>
                </a:solidFill>
              </a:rPr>
              <a:t>rossia.donorstvo@yandex.ru</a:t>
            </a:r>
            <a:endParaRPr sz="3000" b="1" dirty="0">
              <a:solidFill>
                <a:srgbClr val="CF007E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1ACA5F6-2B51-66DA-D2A4-A4C4352787FD}"/>
              </a:ext>
            </a:extLst>
          </p:cNvPr>
          <p:cNvSpPr txBox="1"/>
          <p:nvPr/>
        </p:nvSpPr>
        <p:spPr>
          <a:xfrm>
            <a:off x="23757835" y="12885005"/>
            <a:ext cx="1252330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rPr>
              <a:t>8</a:t>
            </a:r>
          </a:p>
        </p:txBody>
      </p:sp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</TotalTime>
  <Words>845</Words>
  <Application>Microsoft Office PowerPoint</Application>
  <PresentationFormat>Произвольный</PresentationFormat>
  <Paragraphs>147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Gilroy Black Italic</vt:lpstr>
      <vt:lpstr>Gilroy Bold</vt:lpstr>
      <vt:lpstr>Gilroy Regular</vt:lpstr>
      <vt:lpstr>Gilroy-Medium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47</cp:revision>
  <dcterms:modified xsi:type="dcterms:W3CDTF">2026-03-23T17:24:18Z</dcterms:modified>
</cp:coreProperties>
</file>