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media/image16.jpg" ContentType="image/jpg"/>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bookmarkIdSeed="3">
  <p:sldMasterIdLst>
    <p:sldMasterId id="2147483889" r:id="rId1"/>
  </p:sldMasterIdLst>
  <p:notesMasterIdLst>
    <p:notesMasterId r:id="rId22"/>
  </p:notesMasterIdLst>
  <p:handoutMasterIdLst>
    <p:handoutMasterId r:id="rId23"/>
  </p:handoutMasterIdLst>
  <p:sldIdLst>
    <p:sldId id="1408" r:id="rId2"/>
    <p:sldId id="1419" r:id="rId3"/>
    <p:sldId id="1418" r:id="rId4"/>
    <p:sldId id="1361" r:id="rId5"/>
    <p:sldId id="1377" r:id="rId6"/>
    <p:sldId id="1356" r:id="rId7"/>
    <p:sldId id="1386" r:id="rId8"/>
    <p:sldId id="1355" r:id="rId9"/>
    <p:sldId id="1391" r:id="rId10"/>
    <p:sldId id="1360" r:id="rId11"/>
    <p:sldId id="1410" r:id="rId12"/>
    <p:sldId id="1378" r:id="rId13"/>
    <p:sldId id="1362" r:id="rId14"/>
    <p:sldId id="1398" r:id="rId15"/>
    <p:sldId id="1392" r:id="rId16"/>
    <p:sldId id="1400" r:id="rId17"/>
    <p:sldId id="1415" r:id="rId18"/>
    <p:sldId id="1417" r:id="rId19"/>
    <p:sldId id="1411" r:id="rId20"/>
    <p:sldId id="1366" r:id="rId21"/>
  </p:sldIdLst>
  <p:sldSz cx="12599988" cy="8640763"/>
  <p:notesSz cx="6797675" cy="9926638"/>
  <p:defaultTextStyle>
    <a:defPPr>
      <a:defRPr lang="en-US"/>
    </a:defPPr>
    <a:lvl1pPr algn="l" rtl="0" fontAlgn="base">
      <a:spcBef>
        <a:spcPct val="0"/>
      </a:spcBef>
      <a:spcAft>
        <a:spcPct val="0"/>
      </a:spcAft>
      <a:defRPr sz="2119" kern="1200">
        <a:solidFill>
          <a:schemeClr val="tx1"/>
        </a:solidFill>
        <a:latin typeface="Arial" pitchFamily="34" charset="0"/>
        <a:ea typeface="+mn-ea"/>
        <a:cs typeface="Arial" pitchFamily="34" charset="0"/>
      </a:defRPr>
    </a:lvl1pPr>
    <a:lvl2pPr marL="479191" algn="l" rtl="0" fontAlgn="base">
      <a:spcBef>
        <a:spcPct val="0"/>
      </a:spcBef>
      <a:spcAft>
        <a:spcPct val="0"/>
      </a:spcAft>
      <a:defRPr sz="2119" kern="1200">
        <a:solidFill>
          <a:schemeClr val="tx1"/>
        </a:solidFill>
        <a:latin typeface="Arial" pitchFamily="34" charset="0"/>
        <a:ea typeface="+mn-ea"/>
        <a:cs typeface="Arial" pitchFamily="34" charset="0"/>
      </a:defRPr>
    </a:lvl2pPr>
    <a:lvl3pPr marL="958383" algn="l" rtl="0" fontAlgn="base">
      <a:spcBef>
        <a:spcPct val="0"/>
      </a:spcBef>
      <a:spcAft>
        <a:spcPct val="0"/>
      </a:spcAft>
      <a:defRPr sz="2119" kern="1200">
        <a:solidFill>
          <a:schemeClr val="tx1"/>
        </a:solidFill>
        <a:latin typeface="Arial" pitchFamily="34" charset="0"/>
        <a:ea typeface="+mn-ea"/>
        <a:cs typeface="Arial" pitchFamily="34" charset="0"/>
      </a:defRPr>
    </a:lvl3pPr>
    <a:lvl4pPr marL="1437574" algn="l" rtl="0" fontAlgn="base">
      <a:spcBef>
        <a:spcPct val="0"/>
      </a:spcBef>
      <a:spcAft>
        <a:spcPct val="0"/>
      </a:spcAft>
      <a:defRPr sz="2119" kern="1200">
        <a:solidFill>
          <a:schemeClr val="tx1"/>
        </a:solidFill>
        <a:latin typeface="Arial" pitchFamily="34" charset="0"/>
        <a:ea typeface="+mn-ea"/>
        <a:cs typeface="Arial" pitchFamily="34" charset="0"/>
      </a:defRPr>
    </a:lvl4pPr>
    <a:lvl5pPr marL="1916765" algn="l" rtl="0" fontAlgn="base">
      <a:spcBef>
        <a:spcPct val="0"/>
      </a:spcBef>
      <a:spcAft>
        <a:spcPct val="0"/>
      </a:spcAft>
      <a:defRPr sz="2119" kern="1200">
        <a:solidFill>
          <a:schemeClr val="tx1"/>
        </a:solidFill>
        <a:latin typeface="Arial" pitchFamily="34" charset="0"/>
        <a:ea typeface="+mn-ea"/>
        <a:cs typeface="Arial" pitchFamily="34" charset="0"/>
      </a:defRPr>
    </a:lvl5pPr>
    <a:lvl6pPr marL="2395957" algn="l" defTabSz="958383" rtl="0" eaLnBrk="1" latinLnBrk="0" hangingPunct="1">
      <a:defRPr sz="2119" kern="1200">
        <a:solidFill>
          <a:schemeClr val="tx1"/>
        </a:solidFill>
        <a:latin typeface="Arial" pitchFamily="34" charset="0"/>
        <a:ea typeface="+mn-ea"/>
        <a:cs typeface="Arial" pitchFamily="34" charset="0"/>
      </a:defRPr>
    </a:lvl6pPr>
    <a:lvl7pPr marL="2875148" algn="l" defTabSz="958383" rtl="0" eaLnBrk="1" latinLnBrk="0" hangingPunct="1">
      <a:defRPr sz="2119" kern="1200">
        <a:solidFill>
          <a:schemeClr val="tx1"/>
        </a:solidFill>
        <a:latin typeface="Arial" pitchFamily="34" charset="0"/>
        <a:ea typeface="+mn-ea"/>
        <a:cs typeface="Arial" pitchFamily="34" charset="0"/>
      </a:defRPr>
    </a:lvl7pPr>
    <a:lvl8pPr marL="3354339" algn="l" defTabSz="958383" rtl="0" eaLnBrk="1" latinLnBrk="0" hangingPunct="1">
      <a:defRPr sz="2119" kern="1200">
        <a:solidFill>
          <a:schemeClr val="tx1"/>
        </a:solidFill>
        <a:latin typeface="Arial" pitchFamily="34" charset="0"/>
        <a:ea typeface="+mn-ea"/>
        <a:cs typeface="Arial" pitchFamily="34" charset="0"/>
      </a:defRPr>
    </a:lvl8pPr>
    <a:lvl9pPr marL="3833531" algn="l" defTabSz="958383" rtl="0" eaLnBrk="1" latinLnBrk="0" hangingPunct="1">
      <a:defRPr sz="2119"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476" userDrawn="1">
          <p15:clr>
            <a:srgbClr val="A4A3A4"/>
          </p15:clr>
        </p15:guide>
        <p15:guide id="2" orient="horz" pos="839" userDrawn="1">
          <p15:clr>
            <a:srgbClr val="A4A3A4"/>
          </p15:clr>
        </p15:guide>
        <p15:guide id="3" orient="horz" pos="5103" userDrawn="1">
          <p15:clr>
            <a:srgbClr val="A4A3A4"/>
          </p15:clr>
        </p15:guide>
        <p15:guide id="4" orient="horz" pos="522" userDrawn="1">
          <p15:clr>
            <a:srgbClr val="A4A3A4"/>
          </p15:clr>
        </p15:guide>
        <p15:guide id="5" orient="horz" pos="1950" userDrawn="1">
          <p15:clr>
            <a:srgbClr val="A4A3A4"/>
          </p15:clr>
        </p15:guide>
        <p15:guide id="6" orient="horz" pos="1497" userDrawn="1">
          <p15:clr>
            <a:srgbClr val="A4A3A4"/>
          </p15:clr>
        </p15:guide>
        <p15:guide id="7" pos="229" userDrawn="1">
          <p15:clr>
            <a:srgbClr val="A4A3A4"/>
          </p15:clr>
        </p15:guide>
        <p15:guide id="8" pos="3878" userDrawn="1">
          <p15:clr>
            <a:srgbClr val="A4A3A4"/>
          </p15:clr>
        </p15:guide>
        <p15:guide id="9" pos="4694" userDrawn="1">
          <p15:clr>
            <a:srgbClr val="A4A3A4"/>
          </p15:clr>
        </p15:guide>
        <p15:guide id="10" pos="3288" userDrawn="1">
          <p15:clr>
            <a:srgbClr val="A4A3A4"/>
          </p15:clr>
        </p15:guide>
        <p15:guide id="11" pos="7688" userDrawn="1">
          <p15:clr>
            <a:srgbClr val="A4A3A4"/>
          </p15:clr>
        </p15:guide>
        <p15:guide id="12" pos="4150" userDrawn="1">
          <p15:clr>
            <a:srgbClr val="A4A3A4"/>
          </p15:clr>
        </p15:guide>
        <p15:guide id="13" pos="1610" userDrawn="1">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0"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vova" initials="AL"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F4E79"/>
    <a:srgbClr val="0070C0"/>
    <a:srgbClr val="E7F5FE"/>
    <a:srgbClr val="00A1DE"/>
    <a:srgbClr val="FCD7B9"/>
    <a:srgbClr val="3C8A2E"/>
    <a:srgbClr val="72C7E7"/>
    <a:srgbClr val="F5750B"/>
    <a:srgbClr val="FFFFFF"/>
    <a:srgbClr val="57575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69CF1AB2-1976-4502-BF36-3FF5EA218861}" styleName="Средний стиль 4 — акцент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153" autoAdjust="0"/>
    <p:restoredTop sz="87209" autoAdjust="0"/>
  </p:normalViewPr>
  <p:slideViewPr>
    <p:cSldViewPr snapToGrid="0" showGuides="1">
      <p:cViewPr varScale="1">
        <p:scale>
          <a:sx n="89" d="100"/>
          <a:sy n="89" d="100"/>
        </p:scale>
        <p:origin x="1056" y="90"/>
      </p:cViewPr>
      <p:guideLst>
        <p:guide orient="horz" pos="476"/>
        <p:guide orient="horz" pos="839"/>
        <p:guide orient="horz" pos="5103"/>
        <p:guide orient="horz" pos="522"/>
        <p:guide orient="horz" pos="1950"/>
        <p:guide orient="horz" pos="1497"/>
        <p:guide pos="229"/>
        <p:guide pos="3878"/>
        <p:guide pos="4694"/>
        <p:guide pos="3288"/>
        <p:guide pos="7688"/>
        <p:guide pos="4150"/>
        <p:guide pos="161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0" d="100"/>
        <a:sy n="50" d="100"/>
      </p:scale>
      <p:origin x="0" y="0"/>
    </p:cViewPr>
  </p:sorterViewPr>
  <p:notesViewPr>
    <p:cSldViewPr snapToGrid="0" showGuides="1">
      <p:cViewPr varScale="1">
        <p:scale>
          <a:sx n="53" d="100"/>
          <a:sy n="53" d="100"/>
        </p:scale>
        <p:origin x="-2580" y="-90"/>
      </p:cViewPr>
      <p:guideLst>
        <p:guide orient="horz" pos="3127"/>
        <p:guide pos="2140"/>
      </p:guideLst>
    </p:cSldViewPr>
  </p:notes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ED6E543-D1E5-49FA-8209-021D517975D8}" type="doc">
      <dgm:prSet loTypeId="urn:microsoft.com/office/officeart/2005/8/layout/hProcess4" loCatId="process" qsTypeId="urn:microsoft.com/office/officeart/2005/8/quickstyle/simple1" qsCatId="simple" csTypeId="urn:microsoft.com/office/officeart/2005/8/colors/accent1_2" csCatId="accent1" phldr="1"/>
      <dgm:spPr/>
      <dgm:t>
        <a:bodyPr/>
        <a:lstStyle/>
        <a:p>
          <a:endParaRPr lang="ru-RU"/>
        </a:p>
      </dgm:t>
    </dgm:pt>
    <dgm:pt modelId="{437AB23B-13B0-4AE3-924E-BFAE5EAE00A9}">
      <dgm:prSet phldrT="[Текст]" custT="1">
        <dgm:style>
          <a:lnRef idx="3">
            <a:schemeClr val="lt1"/>
          </a:lnRef>
          <a:fillRef idx="1">
            <a:schemeClr val="accent1"/>
          </a:fillRef>
          <a:effectRef idx="1">
            <a:schemeClr val="accent1"/>
          </a:effectRef>
          <a:fontRef idx="minor">
            <a:schemeClr val="lt1"/>
          </a:fontRef>
        </dgm:style>
      </dgm:prSet>
      <dgm:spPr>
        <a:xfrm>
          <a:off x="820383" y="2432605"/>
          <a:ext cx="1511084" cy="600908"/>
        </a:xfrm>
        <a:prstGeom prst="roundRect">
          <a:avLst>
            <a:gd name="adj" fmla="val 10000"/>
          </a:avLst>
        </a:prstGeom>
        <a:solidFill>
          <a:srgbClr val="1F4E79"/>
        </a:solidFill>
        <a:ln w="38100" cap="flat" cmpd="sng" algn="ctr">
          <a:solidFill>
            <a:sysClr val="window" lastClr="FFFFFF"/>
          </a:solidFill>
          <a:prstDash val="solid"/>
        </a:ln>
        <a:effectLst>
          <a:outerShdw blurRad="40000" dist="20000" dir="5400000" rotWithShape="0">
            <a:srgbClr val="000000">
              <a:alpha val="38000"/>
            </a:srgbClr>
          </a:outerShdw>
        </a:effectLst>
      </dgm:spPr>
      <dgm:t>
        <a:bodyPr/>
        <a:lstStyle/>
        <a:p>
          <a:r>
            <a:rPr lang="ru-RU" sz="2000" dirty="0" smtClean="0">
              <a:solidFill>
                <a:sysClr val="window" lastClr="FFFFFF"/>
              </a:solidFill>
              <a:latin typeface="Arial Narrow" panose="020B0606020202030204" pitchFamily="34" charset="0"/>
              <a:ea typeface="+mn-ea"/>
              <a:cs typeface="Arial" panose="020B0604020202020204" pitchFamily="34" charset="0"/>
            </a:rPr>
            <a:t>Заемщик</a:t>
          </a:r>
          <a:endParaRPr lang="ru-RU" sz="2000" dirty="0">
            <a:solidFill>
              <a:sysClr val="window" lastClr="FFFFFF"/>
            </a:solidFill>
            <a:latin typeface="Arial Narrow" panose="020B0606020202030204" pitchFamily="34" charset="0"/>
            <a:ea typeface="+mn-ea"/>
            <a:cs typeface="Arial" panose="020B0604020202020204" pitchFamily="34" charset="0"/>
          </a:endParaRPr>
        </a:p>
      </dgm:t>
    </dgm:pt>
    <dgm:pt modelId="{39F77678-62E8-4A19-A41A-E19A68EAA443}" type="parTrans" cxnId="{CF1C8B41-3EE3-49BA-87CA-7C17A5407209}">
      <dgm:prSet/>
      <dgm:spPr/>
      <dgm:t>
        <a:bodyPr/>
        <a:lstStyle/>
        <a:p>
          <a:endParaRPr lang="ru-RU">
            <a:latin typeface="Arial" panose="020B0604020202020204" pitchFamily="34" charset="0"/>
            <a:cs typeface="Arial" panose="020B0604020202020204" pitchFamily="34" charset="0"/>
          </a:endParaRPr>
        </a:p>
      </dgm:t>
    </dgm:pt>
    <dgm:pt modelId="{4DEF7991-DB3B-4EFB-B409-20A96B442569}" type="sibTrans" cxnId="{CF1C8B41-3EE3-49BA-87CA-7C17A5407209}">
      <dgm:prSet/>
      <dgm:spPr>
        <a:xfrm>
          <a:off x="1431323" y="1887774"/>
          <a:ext cx="1566254" cy="1566254"/>
        </a:xfrm>
        <a:prstGeom prst="leftCircularArrow">
          <a:avLst>
            <a:gd name="adj1" fmla="val 2877"/>
            <a:gd name="adj2" fmla="val 351808"/>
            <a:gd name="adj3" fmla="val 2127319"/>
            <a:gd name="adj4" fmla="val 9024489"/>
            <a:gd name="adj5" fmla="val 3357"/>
          </a:avLst>
        </a:prstGeom>
        <a:solidFill>
          <a:srgbClr val="1F497D">
            <a:lumMod val="40000"/>
            <a:lumOff val="60000"/>
          </a:srgbClr>
        </a:solidFill>
        <a:ln>
          <a:noFill/>
        </a:ln>
        <a:effectLst/>
      </dgm:spPr>
      <dgm:t>
        <a:bodyPr/>
        <a:lstStyle/>
        <a:p>
          <a:endParaRPr lang="ru-RU">
            <a:solidFill>
              <a:schemeClr val="tx2">
                <a:lumMod val="50000"/>
              </a:schemeClr>
            </a:solidFill>
            <a:latin typeface="Arial" panose="020B0604020202020204" pitchFamily="34" charset="0"/>
            <a:cs typeface="Arial" panose="020B0604020202020204" pitchFamily="34" charset="0"/>
          </a:endParaRPr>
        </a:p>
      </dgm:t>
    </dgm:pt>
    <dgm:pt modelId="{E214BA6D-6E14-4C83-A785-B4FF1581D05E}">
      <dgm:prSet phldrT="[Текст]" custT="1">
        <dgm:style>
          <a:lnRef idx="3">
            <a:schemeClr val="lt1"/>
          </a:lnRef>
          <a:fillRef idx="1">
            <a:schemeClr val="accent1"/>
          </a:fillRef>
          <a:effectRef idx="1">
            <a:schemeClr val="accent1"/>
          </a:effectRef>
          <a:fontRef idx="minor">
            <a:schemeClr val="lt1"/>
          </a:fontRef>
        </dgm:style>
      </dgm:prSet>
      <dgm:spPr>
        <a:xfrm>
          <a:off x="2701236" y="1030485"/>
          <a:ext cx="1511084" cy="600908"/>
        </a:xfrm>
        <a:prstGeom prst="roundRect">
          <a:avLst>
            <a:gd name="adj" fmla="val 10000"/>
          </a:avLst>
        </a:prstGeom>
        <a:solidFill>
          <a:srgbClr val="1F4E79"/>
        </a:solidFill>
        <a:ln w="38100" cap="flat" cmpd="sng" algn="ctr">
          <a:solidFill>
            <a:sysClr val="window" lastClr="FFFFFF"/>
          </a:solidFill>
          <a:prstDash val="solid"/>
        </a:ln>
        <a:effectLst>
          <a:outerShdw blurRad="40000" dist="20000" dir="5400000" rotWithShape="0">
            <a:srgbClr val="000000">
              <a:alpha val="38000"/>
            </a:srgbClr>
          </a:outerShdw>
        </a:effectLst>
      </dgm:spPr>
      <dgm:t>
        <a:bodyPr/>
        <a:lstStyle/>
        <a:p>
          <a:r>
            <a:rPr lang="ru-RU" sz="2000" dirty="0" smtClean="0">
              <a:solidFill>
                <a:sysClr val="window" lastClr="FFFFFF"/>
              </a:solidFill>
              <a:latin typeface="Arial Narrow" panose="020B0606020202030204" pitchFamily="34" charset="0"/>
              <a:ea typeface="+mn-ea"/>
              <a:cs typeface="Arial" panose="020B0604020202020204" pitchFamily="34" charset="0"/>
            </a:rPr>
            <a:t>Банк / Организация партнер</a:t>
          </a:r>
          <a:endParaRPr lang="ru-RU" sz="2000" dirty="0">
            <a:solidFill>
              <a:sysClr val="window" lastClr="FFFFFF"/>
            </a:solidFill>
            <a:latin typeface="Arial Narrow" panose="020B0606020202030204" pitchFamily="34" charset="0"/>
            <a:ea typeface="+mn-ea"/>
            <a:cs typeface="Arial" panose="020B0604020202020204" pitchFamily="34" charset="0"/>
          </a:endParaRPr>
        </a:p>
      </dgm:t>
    </dgm:pt>
    <dgm:pt modelId="{331F2735-C458-4AA1-88E7-CD44B12E69A7}" type="parTrans" cxnId="{3CA67ACF-7279-4B62-AA0F-285F82224669}">
      <dgm:prSet/>
      <dgm:spPr/>
      <dgm:t>
        <a:bodyPr/>
        <a:lstStyle/>
        <a:p>
          <a:endParaRPr lang="ru-RU">
            <a:latin typeface="Arial" panose="020B0604020202020204" pitchFamily="34" charset="0"/>
            <a:cs typeface="Arial" panose="020B0604020202020204" pitchFamily="34" charset="0"/>
          </a:endParaRPr>
        </a:p>
      </dgm:t>
    </dgm:pt>
    <dgm:pt modelId="{19A2954C-5C74-4380-B53D-3134DFD2BD93}" type="sibTrans" cxnId="{3CA67ACF-7279-4B62-AA0F-285F82224669}">
      <dgm:prSet/>
      <dgm:spPr>
        <a:xfrm>
          <a:off x="3299270" y="559887"/>
          <a:ext cx="1764140" cy="1764140"/>
        </a:xfrm>
        <a:prstGeom prst="circularArrow">
          <a:avLst>
            <a:gd name="adj1" fmla="val 2555"/>
            <a:gd name="adj2" fmla="val 310003"/>
            <a:gd name="adj3" fmla="val 19514486"/>
            <a:gd name="adj4" fmla="val 12575511"/>
            <a:gd name="adj5" fmla="val 2980"/>
          </a:avLst>
        </a:prstGeom>
        <a:solidFill>
          <a:srgbClr val="1F497D">
            <a:lumMod val="40000"/>
            <a:lumOff val="60000"/>
          </a:srgbClr>
        </a:solidFill>
        <a:ln>
          <a:noFill/>
        </a:ln>
        <a:effectLst/>
      </dgm:spPr>
      <dgm:t>
        <a:bodyPr/>
        <a:lstStyle/>
        <a:p>
          <a:endParaRPr lang="ru-RU">
            <a:solidFill>
              <a:schemeClr val="tx2">
                <a:lumMod val="50000"/>
              </a:schemeClr>
            </a:solidFill>
            <a:latin typeface="Arial" panose="020B0604020202020204" pitchFamily="34" charset="0"/>
            <a:cs typeface="Arial" panose="020B0604020202020204" pitchFamily="34" charset="0"/>
          </a:endParaRPr>
        </a:p>
      </dgm:t>
    </dgm:pt>
    <dgm:pt modelId="{A911B4F7-8BC9-47D7-9642-A633630B2A46}">
      <dgm:prSet phldrT="[Текст]" custT="1"/>
      <dgm:spPr>
        <a:xfrm>
          <a:off x="2404636" y="1330940"/>
          <a:ext cx="1633331" cy="1402119"/>
        </a:xfrm>
        <a:prstGeom prst="roundRect">
          <a:avLst>
            <a:gd name="adj" fmla="val 10000"/>
          </a:avLst>
        </a:prstGeom>
        <a:solidFill>
          <a:sysClr val="window" lastClr="FFFFFF">
            <a:alpha val="90000"/>
            <a:hueOff val="0"/>
            <a:satOff val="0"/>
            <a:lumOff val="0"/>
            <a:alphaOff val="0"/>
          </a:sysClr>
        </a:solidFill>
        <a:ln w="25400" cap="flat" cmpd="sng" algn="ctr">
          <a:solidFill>
            <a:srgbClr val="1F4E79"/>
          </a:solidFill>
          <a:prstDash val="solid"/>
        </a:ln>
        <a:effectLst/>
      </dgm:spPr>
      <dgm:t>
        <a:bodyPr/>
        <a:lstStyle/>
        <a:p>
          <a:r>
            <a:rPr lang="ru-RU" sz="1600" dirty="0" smtClean="0">
              <a:solidFill>
                <a:sysClr val="windowText" lastClr="000000">
                  <a:hueOff val="0"/>
                  <a:satOff val="0"/>
                  <a:lumOff val="0"/>
                  <a:alphaOff val="0"/>
                </a:sysClr>
              </a:solidFill>
              <a:latin typeface="Arial Narrow" panose="020B0606020202030204" pitchFamily="34" charset="0"/>
              <a:ea typeface="+mn-ea"/>
              <a:cs typeface="Arial" panose="020B0604020202020204" pitchFamily="34" charset="0"/>
            </a:rPr>
            <a:t>Принимает решение о предоставлении кредита / займа</a:t>
          </a:r>
          <a:endParaRPr lang="ru-RU" sz="1600" dirty="0">
            <a:solidFill>
              <a:sysClr val="windowText" lastClr="000000">
                <a:hueOff val="0"/>
                <a:satOff val="0"/>
                <a:lumOff val="0"/>
                <a:alphaOff val="0"/>
              </a:sysClr>
            </a:solidFill>
            <a:latin typeface="Arial Narrow" panose="020B0606020202030204" pitchFamily="34" charset="0"/>
            <a:ea typeface="+mn-ea"/>
            <a:cs typeface="Arial" panose="020B0604020202020204" pitchFamily="34" charset="0"/>
          </a:endParaRPr>
        </a:p>
      </dgm:t>
    </dgm:pt>
    <dgm:pt modelId="{8D5408A1-1638-4F9F-AA8B-CC4D59B50ACA}" type="parTrans" cxnId="{9B38B6DE-04C6-4C12-ADCE-BBE11D2B3F4C}">
      <dgm:prSet/>
      <dgm:spPr/>
      <dgm:t>
        <a:bodyPr/>
        <a:lstStyle/>
        <a:p>
          <a:endParaRPr lang="ru-RU">
            <a:latin typeface="Arial" panose="020B0604020202020204" pitchFamily="34" charset="0"/>
            <a:cs typeface="Arial" panose="020B0604020202020204" pitchFamily="34" charset="0"/>
          </a:endParaRPr>
        </a:p>
      </dgm:t>
    </dgm:pt>
    <dgm:pt modelId="{4EC37A6F-9EFF-487C-B57D-353931C1D383}" type="sibTrans" cxnId="{9B38B6DE-04C6-4C12-ADCE-BBE11D2B3F4C}">
      <dgm:prSet/>
      <dgm:spPr/>
      <dgm:t>
        <a:bodyPr/>
        <a:lstStyle/>
        <a:p>
          <a:endParaRPr lang="ru-RU">
            <a:latin typeface="Arial" panose="020B0604020202020204" pitchFamily="34" charset="0"/>
            <a:cs typeface="Arial" panose="020B0604020202020204" pitchFamily="34" charset="0"/>
          </a:endParaRPr>
        </a:p>
      </dgm:t>
    </dgm:pt>
    <dgm:pt modelId="{4BA94C8C-63E7-4819-9483-BDD6924D3746}">
      <dgm:prSet phldrT="[Текст]" custT="1">
        <dgm:style>
          <a:lnRef idx="3">
            <a:schemeClr val="lt1"/>
          </a:lnRef>
          <a:fillRef idx="1">
            <a:schemeClr val="accent1"/>
          </a:fillRef>
          <a:effectRef idx="1">
            <a:schemeClr val="accent1"/>
          </a:effectRef>
          <a:fontRef idx="minor">
            <a:schemeClr val="lt1"/>
          </a:fontRef>
        </dgm:style>
      </dgm:prSet>
      <dgm:spPr>
        <a:xfrm>
          <a:off x="4584915" y="2432605"/>
          <a:ext cx="1511084" cy="600908"/>
        </a:xfrm>
        <a:prstGeom prst="roundRect">
          <a:avLst>
            <a:gd name="adj" fmla="val 10000"/>
          </a:avLst>
        </a:prstGeom>
        <a:solidFill>
          <a:srgbClr val="1F4E79"/>
        </a:solidFill>
        <a:ln w="38100" cap="flat" cmpd="sng" algn="ctr">
          <a:solidFill>
            <a:sysClr val="window" lastClr="FFFFFF"/>
          </a:solidFill>
          <a:prstDash val="solid"/>
        </a:ln>
        <a:effectLst>
          <a:outerShdw blurRad="40000" dist="20000" dir="5400000" rotWithShape="0">
            <a:srgbClr val="000000">
              <a:alpha val="38000"/>
            </a:srgbClr>
          </a:outerShdw>
        </a:effectLst>
      </dgm:spPr>
      <dgm:t>
        <a:bodyPr/>
        <a:lstStyle/>
        <a:p>
          <a:r>
            <a:rPr lang="ru-RU" sz="2000" dirty="0" smtClean="0">
              <a:solidFill>
                <a:sysClr val="window" lastClr="FFFFFF"/>
              </a:solidFill>
              <a:latin typeface="Arial Narrow" panose="020B0606020202030204" pitchFamily="34" charset="0"/>
              <a:ea typeface="+mn-ea"/>
              <a:cs typeface="Arial" panose="020B0604020202020204" pitchFamily="34" charset="0"/>
            </a:rPr>
            <a:t>Участник НГС</a:t>
          </a:r>
          <a:endParaRPr lang="ru-RU" sz="2000" dirty="0">
            <a:solidFill>
              <a:sysClr val="window" lastClr="FFFFFF"/>
            </a:solidFill>
            <a:latin typeface="Arial Narrow" panose="020B0606020202030204" pitchFamily="34" charset="0"/>
            <a:ea typeface="+mn-ea"/>
            <a:cs typeface="Arial" panose="020B0604020202020204" pitchFamily="34" charset="0"/>
          </a:endParaRPr>
        </a:p>
      </dgm:t>
    </dgm:pt>
    <dgm:pt modelId="{4F14D56A-292C-4BF3-8983-5BC9A05A7FFB}" type="parTrans" cxnId="{16AAB086-F2EE-4519-8B56-87BEF348903A}">
      <dgm:prSet/>
      <dgm:spPr/>
      <dgm:t>
        <a:bodyPr/>
        <a:lstStyle/>
        <a:p>
          <a:endParaRPr lang="ru-RU">
            <a:latin typeface="Arial" panose="020B0604020202020204" pitchFamily="34" charset="0"/>
            <a:cs typeface="Arial" panose="020B0604020202020204" pitchFamily="34" charset="0"/>
          </a:endParaRPr>
        </a:p>
      </dgm:t>
    </dgm:pt>
    <dgm:pt modelId="{45C901A8-7DD6-4DD3-B25E-FEE59C9B66D4}" type="sibTrans" cxnId="{16AAB086-F2EE-4519-8B56-87BEF348903A}">
      <dgm:prSet/>
      <dgm:spPr/>
      <dgm:t>
        <a:bodyPr/>
        <a:lstStyle/>
        <a:p>
          <a:endParaRPr lang="ru-RU">
            <a:latin typeface="Arial" panose="020B0604020202020204" pitchFamily="34" charset="0"/>
            <a:cs typeface="Arial" panose="020B0604020202020204" pitchFamily="34" charset="0"/>
          </a:endParaRPr>
        </a:p>
      </dgm:t>
    </dgm:pt>
    <dgm:pt modelId="{8A8884EC-BED0-4A5D-9FB1-F77856440A7A}">
      <dgm:prSet phldrT="[Текст]" custT="1"/>
      <dgm:spPr>
        <a:xfrm>
          <a:off x="2404636" y="1330940"/>
          <a:ext cx="1633331" cy="1402119"/>
        </a:xfrm>
        <a:prstGeom prst="roundRect">
          <a:avLst>
            <a:gd name="adj" fmla="val 10000"/>
          </a:avLst>
        </a:prstGeom>
        <a:solidFill>
          <a:sysClr val="window" lastClr="FFFFFF">
            <a:alpha val="90000"/>
            <a:hueOff val="0"/>
            <a:satOff val="0"/>
            <a:lumOff val="0"/>
            <a:alphaOff val="0"/>
          </a:sysClr>
        </a:solidFill>
        <a:ln w="25400" cap="flat" cmpd="sng" algn="ctr">
          <a:solidFill>
            <a:srgbClr val="1F4E79"/>
          </a:solidFill>
          <a:prstDash val="solid"/>
        </a:ln>
        <a:effectLst/>
      </dgm:spPr>
      <dgm:t>
        <a:bodyPr/>
        <a:lstStyle/>
        <a:p>
          <a:r>
            <a:rPr lang="ru-RU" sz="1600" dirty="0" smtClean="0">
              <a:solidFill>
                <a:sysClr val="windowText" lastClr="000000">
                  <a:hueOff val="0"/>
                  <a:satOff val="0"/>
                  <a:lumOff val="0"/>
                  <a:alphaOff val="0"/>
                </a:sysClr>
              </a:solidFill>
              <a:latin typeface="Arial Narrow" panose="020B0606020202030204" pitchFamily="34" charset="0"/>
              <a:ea typeface="+mn-ea"/>
              <a:cs typeface="Arial" panose="020B0604020202020204" pitchFamily="34" charset="0"/>
            </a:rPr>
            <a:t>Направляет пакет документов Клиента Участнику НГС для получения гарантии</a:t>
          </a:r>
          <a:endParaRPr lang="ru-RU" sz="1600" dirty="0">
            <a:solidFill>
              <a:sysClr val="windowText" lastClr="000000">
                <a:hueOff val="0"/>
                <a:satOff val="0"/>
                <a:lumOff val="0"/>
                <a:alphaOff val="0"/>
              </a:sysClr>
            </a:solidFill>
            <a:latin typeface="Arial Narrow" panose="020B0606020202030204" pitchFamily="34" charset="0"/>
            <a:ea typeface="+mn-ea"/>
            <a:cs typeface="Arial" panose="020B0604020202020204" pitchFamily="34" charset="0"/>
          </a:endParaRPr>
        </a:p>
      </dgm:t>
    </dgm:pt>
    <dgm:pt modelId="{27D65953-E682-4B97-ACB4-A58EB1A1359A}" type="parTrans" cxnId="{023C0A92-B3C0-45B9-8C86-AB829527B4BC}">
      <dgm:prSet/>
      <dgm:spPr/>
      <dgm:t>
        <a:bodyPr/>
        <a:lstStyle/>
        <a:p>
          <a:endParaRPr lang="ru-RU">
            <a:latin typeface="Arial" panose="020B0604020202020204" pitchFamily="34" charset="0"/>
            <a:cs typeface="Arial" panose="020B0604020202020204" pitchFamily="34" charset="0"/>
          </a:endParaRPr>
        </a:p>
      </dgm:t>
    </dgm:pt>
    <dgm:pt modelId="{A4FD3ACB-92D8-44FF-B568-32BD884EDF42}" type="sibTrans" cxnId="{023C0A92-B3C0-45B9-8C86-AB829527B4BC}">
      <dgm:prSet/>
      <dgm:spPr/>
      <dgm:t>
        <a:bodyPr/>
        <a:lstStyle/>
        <a:p>
          <a:endParaRPr lang="ru-RU">
            <a:latin typeface="Arial" panose="020B0604020202020204" pitchFamily="34" charset="0"/>
            <a:cs typeface="Arial" panose="020B0604020202020204" pitchFamily="34" charset="0"/>
          </a:endParaRPr>
        </a:p>
      </dgm:t>
    </dgm:pt>
    <dgm:pt modelId="{60526FAA-63B2-4ADE-AAB0-F298E6F23F64}">
      <dgm:prSet phldrT="[Текст]" custT="1"/>
      <dgm:spPr>
        <a:xfrm>
          <a:off x="515375" y="1330940"/>
          <a:ext cx="1605196" cy="1402119"/>
        </a:xfrm>
        <a:prstGeom prst="roundRect">
          <a:avLst>
            <a:gd name="adj" fmla="val 10000"/>
          </a:avLst>
        </a:prstGeom>
        <a:solidFill>
          <a:sysClr val="window" lastClr="FFFFFF">
            <a:alpha val="90000"/>
            <a:hueOff val="0"/>
            <a:satOff val="0"/>
            <a:lumOff val="0"/>
            <a:alphaOff val="0"/>
          </a:sysClr>
        </a:solidFill>
        <a:ln w="25400" cap="flat" cmpd="sng" algn="ctr">
          <a:solidFill>
            <a:srgbClr val="1F4E79"/>
          </a:solidFill>
          <a:prstDash val="solid"/>
        </a:ln>
        <a:effectLst/>
      </dgm:spPr>
      <dgm:t>
        <a:bodyPr/>
        <a:lstStyle/>
        <a:p>
          <a:r>
            <a:rPr lang="ru-RU" sz="1600" dirty="0" smtClean="0">
              <a:solidFill>
                <a:sysClr val="windowText" lastClr="000000">
                  <a:hueOff val="0"/>
                  <a:satOff val="0"/>
                  <a:lumOff val="0"/>
                  <a:alphaOff val="0"/>
                </a:sysClr>
              </a:solidFill>
              <a:latin typeface="Arial Narrow" panose="020B0606020202030204" pitchFamily="34" charset="0"/>
              <a:ea typeface="+mn-ea"/>
              <a:cs typeface="Arial" panose="020B0604020202020204" pitchFamily="34" charset="0"/>
            </a:rPr>
            <a:t>Обращается в Банк/организацию партнер с заявкой на получение кредита</a:t>
          </a:r>
          <a:endParaRPr lang="ru-RU" sz="1500" dirty="0">
            <a:solidFill>
              <a:sysClr val="windowText" lastClr="000000">
                <a:hueOff val="0"/>
                <a:satOff val="0"/>
                <a:lumOff val="0"/>
                <a:alphaOff val="0"/>
              </a:sysClr>
            </a:solidFill>
            <a:latin typeface="Arial Narrow" panose="020B0606020202030204" pitchFamily="34" charset="0"/>
            <a:ea typeface="+mn-ea"/>
            <a:cs typeface="Arial" panose="020B0604020202020204" pitchFamily="34" charset="0"/>
          </a:endParaRPr>
        </a:p>
      </dgm:t>
    </dgm:pt>
    <dgm:pt modelId="{003CB98F-C436-430F-8E2B-DFED7A3DE3CA}" type="parTrans" cxnId="{F3B1C539-6EB3-49AC-9439-6E0ACBED773E}">
      <dgm:prSet/>
      <dgm:spPr/>
      <dgm:t>
        <a:bodyPr/>
        <a:lstStyle/>
        <a:p>
          <a:endParaRPr lang="ru-RU"/>
        </a:p>
      </dgm:t>
    </dgm:pt>
    <dgm:pt modelId="{05924E85-815B-4F4E-9231-7F0B8C8D17BB}" type="sibTrans" cxnId="{F3B1C539-6EB3-49AC-9439-6E0ACBED773E}">
      <dgm:prSet/>
      <dgm:spPr/>
      <dgm:t>
        <a:bodyPr/>
        <a:lstStyle/>
        <a:p>
          <a:endParaRPr lang="ru-RU"/>
        </a:p>
      </dgm:t>
    </dgm:pt>
    <dgm:pt modelId="{63B2E526-0BFE-4FA5-A8D7-298406FAE965}">
      <dgm:prSet phldrT="[Текст]"/>
      <dgm:spPr>
        <a:xfrm>
          <a:off x="4345092" y="1330940"/>
          <a:ext cx="1480503" cy="1402119"/>
        </a:xfrm>
        <a:prstGeom prst="roundRect">
          <a:avLst>
            <a:gd name="adj" fmla="val 10000"/>
          </a:avLst>
        </a:prstGeom>
        <a:solidFill>
          <a:sysClr val="window" lastClr="FFFFFF">
            <a:alpha val="90000"/>
            <a:hueOff val="0"/>
            <a:satOff val="0"/>
            <a:lumOff val="0"/>
            <a:alphaOff val="0"/>
          </a:sysClr>
        </a:solidFill>
        <a:ln w="25400" cap="flat" cmpd="sng" algn="ctr">
          <a:solidFill>
            <a:srgbClr val="1F4E79"/>
          </a:solidFill>
          <a:prstDash val="solid"/>
        </a:ln>
        <a:effectLst/>
      </dgm:spPr>
      <dgm:t>
        <a:bodyPr/>
        <a:lstStyle/>
        <a:p>
          <a:endParaRPr lang="ru-RU" sz="1700" dirty="0">
            <a:solidFill>
              <a:sysClr val="windowText" lastClr="000000">
                <a:hueOff val="0"/>
                <a:satOff val="0"/>
                <a:lumOff val="0"/>
                <a:alphaOff val="0"/>
              </a:sysClr>
            </a:solidFill>
            <a:latin typeface="Arial" panose="020B0604020202020204" pitchFamily="34" charset="0"/>
            <a:ea typeface="+mn-ea"/>
            <a:cs typeface="Arial" panose="020B0604020202020204" pitchFamily="34" charset="0"/>
          </a:endParaRPr>
        </a:p>
      </dgm:t>
    </dgm:pt>
    <dgm:pt modelId="{57A5F5D4-98C2-4C16-9F39-F6287D891ABE}" type="parTrans" cxnId="{15E9255D-F264-4FF3-A457-4FE4DFA7BC18}">
      <dgm:prSet/>
      <dgm:spPr/>
      <dgm:t>
        <a:bodyPr/>
        <a:lstStyle/>
        <a:p>
          <a:endParaRPr lang="ru-RU"/>
        </a:p>
      </dgm:t>
    </dgm:pt>
    <dgm:pt modelId="{1E4685F7-B719-48A5-8C55-EDBA33AD99D6}" type="sibTrans" cxnId="{15E9255D-F264-4FF3-A457-4FE4DFA7BC18}">
      <dgm:prSet/>
      <dgm:spPr/>
      <dgm:t>
        <a:bodyPr/>
        <a:lstStyle/>
        <a:p>
          <a:endParaRPr lang="ru-RU"/>
        </a:p>
      </dgm:t>
    </dgm:pt>
    <dgm:pt modelId="{01D23FA9-EC24-4459-84B6-F0EA42D78154}">
      <dgm:prSet phldrT="[Текст]" custT="1"/>
      <dgm:spPr>
        <a:xfrm>
          <a:off x="4345092" y="1330940"/>
          <a:ext cx="1480503" cy="1402119"/>
        </a:xfrm>
        <a:prstGeom prst="roundRect">
          <a:avLst>
            <a:gd name="adj" fmla="val 10000"/>
          </a:avLst>
        </a:prstGeom>
        <a:solidFill>
          <a:sysClr val="window" lastClr="FFFFFF">
            <a:alpha val="90000"/>
            <a:hueOff val="0"/>
            <a:satOff val="0"/>
            <a:lumOff val="0"/>
            <a:alphaOff val="0"/>
          </a:sysClr>
        </a:solidFill>
        <a:ln w="25400" cap="flat" cmpd="sng" algn="ctr">
          <a:solidFill>
            <a:srgbClr val="1F4E79"/>
          </a:solidFill>
          <a:prstDash val="solid"/>
        </a:ln>
        <a:effectLst/>
      </dgm:spPr>
      <dgm:t>
        <a:bodyPr/>
        <a:lstStyle/>
        <a:p>
          <a:r>
            <a:rPr lang="ru-RU" sz="1600" dirty="0" smtClean="0">
              <a:solidFill>
                <a:sysClr val="windowText" lastClr="000000">
                  <a:hueOff val="0"/>
                  <a:satOff val="0"/>
                  <a:lumOff val="0"/>
                  <a:alphaOff val="0"/>
                </a:sysClr>
              </a:solidFill>
              <a:latin typeface="Arial Narrow" panose="020B0606020202030204" pitchFamily="34" charset="0"/>
              <a:ea typeface="+mn-ea"/>
              <a:cs typeface="Arial" panose="020B0604020202020204" pitchFamily="34" charset="0"/>
            </a:rPr>
            <a:t>Принимает решение о предоставлении гарантии</a:t>
          </a:r>
          <a:endParaRPr lang="ru-RU" sz="1700" dirty="0">
            <a:solidFill>
              <a:sysClr val="windowText" lastClr="000000">
                <a:hueOff val="0"/>
                <a:satOff val="0"/>
                <a:lumOff val="0"/>
                <a:alphaOff val="0"/>
              </a:sysClr>
            </a:solidFill>
            <a:latin typeface="Arial Narrow" panose="020B0606020202030204" pitchFamily="34" charset="0"/>
            <a:ea typeface="+mn-ea"/>
            <a:cs typeface="Arial" panose="020B0604020202020204" pitchFamily="34" charset="0"/>
          </a:endParaRPr>
        </a:p>
      </dgm:t>
    </dgm:pt>
    <dgm:pt modelId="{1EAFB972-9367-44F6-B75E-CAD6F4A9855C}" type="parTrans" cxnId="{3EE9A413-4839-4763-919B-12467B3A636F}">
      <dgm:prSet/>
      <dgm:spPr/>
      <dgm:t>
        <a:bodyPr/>
        <a:lstStyle/>
        <a:p>
          <a:endParaRPr lang="ru-RU"/>
        </a:p>
      </dgm:t>
    </dgm:pt>
    <dgm:pt modelId="{FCF1BCA6-0B6D-40E7-A1D4-8FBB7ED152A2}" type="sibTrans" cxnId="{3EE9A413-4839-4763-919B-12467B3A636F}">
      <dgm:prSet/>
      <dgm:spPr/>
      <dgm:t>
        <a:bodyPr/>
        <a:lstStyle/>
        <a:p>
          <a:endParaRPr lang="ru-RU"/>
        </a:p>
      </dgm:t>
    </dgm:pt>
    <dgm:pt modelId="{625D5B61-73EB-4687-B366-E6F70F0FDF74}" type="pres">
      <dgm:prSet presAssocID="{AED6E543-D1E5-49FA-8209-021D517975D8}" presName="Name0" presStyleCnt="0">
        <dgm:presLayoutVars>
          <dgm:dir/>
          <dgm:animLvl val="lvl"/>
          <dgm:resizeHandles val="exact"/>
        </dgm:presLayoutVars>
      </dgm:prSet>
      <dgm:spPr/>
      <dgm:t>
        <a:bodyPr/>
        <a:lstStyle/>
        <a:p>
          <a:endParaRPr lang="ru-RU"/>
        </a:p>
      </dgm:t>
    </dgm:pt>
    <dgm:pt modelId="{6AB74C41-EE21-414F-B880-C91960AE5EC4}" type="pres">
      <dgm:prSet presAssocID="{AED6E543-D1E5-49FA-8209-021D517975D8}" presName="tSp" presStyleCnt="0"/>
      <dgm:spPr/>
    </dgm:pt>
    <dgm:pt modelId="{BC05A9D6-CA71-4512-9D58-2019022C136A}" type="pres">
      <dgm:prSet presAssocID="{AED6E543-D1E5-49FA-8209-021D517975D8}" presName="bSp" presStyleCnt="0"/>
      <dgm:spPr/>
    </dgm:pt>
    <dgm:pt modelId="{901CFE09-8308-4CB6-B42D-B87DA4DB62C7}" type="pres">
      <dgm:prSet presAssocID="{AED6E543-D1E5-49FA-8209-021D517975D8}" presName="process" presStyleCnt="0"/>
      <dgm:spPr/>
    </dgm:pt>
    <dgm:pt modelId="{574BB2E0-F6FB-4BB5-8728-33C0181856D8}" type="pres">
      <dgm:prSet presAssocID="{437AB23B-13B0-4AE3-924E-BFAE5EAE00A9}" presName="composite1" presStyleCnt="0"/>
      <dgm:spPr/>
    </dgm:pt>
    <dgm:pt modelId="{324361FE-5E04-4D56-84CD-3FBAD654CDE0}" type="pres">
      <dgm:prSet presAssocID="{437AB23B-13B0-4AE3-924E-BFAE5EAE00A9}" presName="dummyNode1" presStyleLbl="node1" presStyleIdx="0" presStyleCnt="3"/>
      <dgm:spPr/>
    </dgm:pt>
    <dgm:pt modelId="{358BADB0-A89A-48CE-B619-DA3839D44E0F}" type="pres">
      <dgm:prSet presAssocID="{437AB23B-13B0-4AE3-924E-BFAE5EAE00A9}" presName="childNode1" presStyleLbl="bgAcc1" presStyleIdx="0" presStyleCnt="3" custScaleX="102965" custScaleY="95173" custLinFactNeighborX="28441" custLinFactNeighborY="1114">
        <dgm:presLayoutVars>
          <dgm:bulletEnabled val="1"/>
        </dgm:presLayoutVars>
      </dgm:prSet>
      <dgm:spPr>
        <a:prstGeom prst="roundRect">
          <a:avLst>
            <a:gd name="adj" fmla="val 10000"/>
          </a:avLst>
        </a:prstGeom>
      </dgm:spPr>
      <dgm:t>
        <a:bodyPr/>
        <a:lstStyle/>
        <a:p>
          <a:endParaRPr lang="ru-RU"/>
        </a:p>
      </dgm:t>
    </dgm:pt>
    <dgm:pt modelId="{44CE7E4B-B570-41DA-97BE-9F7D5574F4E3}" type="pres">
      <dgm:prSet presAssocID="{437AB23B-13B0-4AE3-924E-BFAE5EAE00A9}" presName="childNode1tx" presStyleLbl="bgAcc1" presStyleIdx="0" presStyleCnt="3">
        <dgm:presLayoutVars>
          <dgm:bulletEnabled val="1"/>
        </dgm:presLayoutVars>
      </dgm:prSet>
      <dgm:spPr/>
      <dgm:t>
        <a:bodyPr/>
        <a:lstStyle/>
        <a:p>
          <a:endParaRPr lang="ru-RU"/>
        </a:p>
      </dgm:t>
    </dgm:pt>
    <dgm:pt modelId="{0FFF5994-F4E1-424D-B972-4AA99AE9B8C2}" type="pres">
      <dgm:prSet presAssocID="{437AB23B-13B0-4AE3-924E-BFAE5EAE00A9}" presName="parentNode1" presStyleLbl="node1" presStyleIdx="0" presStyleCnt="3" custLinFactNeighborX="25169" custLinFactNeighborY="27774">
        <dgm:presLayoutVars>
          <dgm:chMax val="1"/>
          <dgm:bulletEnabled val="1"/>
        </dgm:presLayoutVars>
      </dgm:prSet>
      <dgm:spPr/>
      <dgm:t>
        <a:bodyPr/>
        <a:lstStyle/>
        <a:p>
          <a:endParaRPr lang="ru-RU"/>
        </a:p>
      </dgm:t>
    </dgm:pt>
    <dgm:pt modelId="{F268AAC0-5B1D-4FF2-A23A-A4120CB7760F}" type="pres">
      <dgm:prSet presAssocID="{437AB23B-13B0-4AE3-924E-BFAE5EAE00A9}" presName="connSite1" presStyleCnt="0"/>
      <dgm:spPr/>
    </dgm:pt>
    <dgm:pt modelId="{F827665D-69F4-4582-BEB2-A5794CA30A06}" type="pres">
      <dgm:prSet presAssocID="{4DEF7991-DB3B-4EFB-B409-20A96B442569}" presName="Name9" presStyleLbl="sibTrans2D1" presStyleIdx="0" presStyleCnt="2" custLinFactNeighborX="3197" custLinFactNeighborY="2761"/>
      <dgm:spPr/>
      <dgm:t>
        <a:bodyPr/>
        <a:lstStyle/>
        <a:p>
          <a:endParaRPr lang="ru-RU"/>
        </a:p>
      </dgm:t>
    </dgm:pt>
    <dgm:pt modelId="{0FDFAFA8-BEF1-4EA4-AABF-56E29002ACCE}" type="pres">
      <dgm:prSet presAssocID="{E214BA6D-6E14-4C83-A785-B4FF1581D05E}" presName="composite2" presStyleCnt="0"/>
      <dgm:spPr/>
    </dgm:pt>
    <dgm:pt modelId="{1406CEDF-8E1C-46FB-9CFF-1DA3A113C7FE}" type="pres">
      <dgm:prSet presAssocID="{E214BA6D-6E14-4C83-A785-B4FF1581D05E}" presName="dummyNode2" presStyleLbl="node1" presStyleIdx="0" presStyleCnt="3"/>
      <dgm:spPr/>
    </dgm:pt>
    <dgm:pt modelId="{86DDBEE2-8B91-44ED-B629-4631F9E18A12}" type="pres">
      <dgm:prSet presAssocID="{E214BA6D-6E14-4C83-A785-B4FF1581D05E}" presName="childNode2" presStyleLbl="bgAcc1" presStyleIdx="1" presStyleCnt="3" custScaleX="159349" custLinFactNeighborX="9629">
        <dgm:presLayoutVars>
          <dgm:bulletEnabled val="1"/>
        </dgm:presLayoutVars>
      </dgm:prSet>
      <dgm:spPr/>
      <dgm:t>
        <a:bodyPr/>
        <a:lstStyle/>
        <a:p>
          <a:endParaRPr lang="ru-RU"/>
        </a:p>
      </dgm:t>
    </dgm:pt>
    <dgm:pt modelId="{7CE3F8E3-8C1C-421D-98A7-8FA69EF747B1}" type="pres">
      <dgm:prSet presAssocID="{E214BA6D-6E14-4C83-A785-B4FF1581D05E}" presName="childNode2tx" presStyleLbl="bgAcc1" presStyleIdx="1" presStyleCnt="3">
        <dgm:presLayoutVars>
          <dgm:bulletEnabled val="1"/>
        </dgm:presLayoutVars>
      </dgm:prSet>
      <dgm:spPr/>
      <dgm:t>
        <a:bodyPr/>
        <a:lstStyle/>
        <a:p>
          <a:endParaRPr lang="ru-RU"/>
        </a:p>
      </dgm:t>
    </dgm:pt>
    <dgm:pt modelId="{C18F92D0-DEF2-4832-8FA1-278D95B6B3A0}" type="pres">
      <dgm:prSet presAssocID="{E214BA6D-6E14-4C83-A785-B4FF1581D05E}" presName="parentNode2" presStyleLbl="node1" presStyleIdx="1" presStyleCnt="3" custScaleX="109607" custScaleY="133205" custLinFactNeighborX="20594">
        <dgm:presLayoutVars>
          <dgm:chMax val="0"/>
          <dgm:bulletEnabled val="1"/>
        </dgm:presLayoutVars>
      </dgm:prSet>
      <dgm:spPr/>
      <dgm:t>
        <a:bodyPr/>
        <a:lstStyle/>
        <a:p>
          <a:endParaRPr lang="ru-RU"/>
        </a:p>
      </dgm:t>
    </dgm:pt>
    <dgm:pt modelId="{DCDC6411-C29A-4982-8684-1D1BFC24E8FE}" type="pres">
      <dgm:prSet presAssocID="{E214BA6D-6E14-4C83-A785-B4FF1581D05E}" presName="connSite2" presStyleCnt="0"/>
      <dgm:spPr/>
    </dgm:pt>
    <dgm:pt modelId="{CDCAD455-EB6B-402B-B181-8BA63311810D}" type="pres">
      <dgm:prSet presAssocID="{19A2954C-5C74-4380-B53D-3134DFD2BD93}" presName="Name18" presStyleLbl="sibTrans2D1" presStyleIdx="1" presStyleCnt="2"/>
      <dgm:spPr/>
      <dgm:t>
        <a:bodyPr/>
        <a:lstStyle/>
        <a:p>
          <a:endParaRPr lang="ru-RU"/>
        </a:p>
      </dgm:t>
    </dgm:pt>
    <dgm:pt modelId="{F894E1F7-CE39-4E50-B696-64D75C9AA8FE}" type="pres">
      <dgm:prSet presAssocID="{4BA94C8C-63E7-4819-9483-BDD6924D3746}" presName="composite1" presStyleCnt="0"/>
      <dgm:spPr/>
    </dgm:pt>
    <dgm:pt modelId="{E1925DF0-50A4-41B2-A5A0-A320ADC8C4E2}" type="pres">
      <dgm:prSet presAssocID="{4BA94C8C-63E7-4819-9483-BDD6924D3746}" presName="dummyNode1" presStyleLbl="node1" presStyleIdx="1" presStyleCnt="3"/>
      <dgm:spPr/>
    </dgm:pt>
    <dgm:pt modelId="{F32D151A-7816-4D8F-AF44-C36440897AD6}" type="pres">
      <dgm:prSet presAssocID="{4BA94C8C-63E7-4819-9483-BDD6924D3746}" presName="childNode1" presStyleLbl="bgAcc1" presStyleIdx="2" presStyleCnt="3" custScaleX="92073" custLinFactNeighborX="7192" custLinFactNeighborY="4456">
        <dgm:presLayoutVars>
          <dgm:bulletEnabled val="1"/>
        </dgm:presLayoutVars>
      </dgm:prSet>
      <dgm:spPr/>
      <dgm:t>
        <a:bodyPr/>
        <a:lstStyle/>
        <a:p>
          <a:endParaRPr lang="ru-RU"/>
        </a:p>
      </dgm:t>
    </dgm:pt>
    <dgm:pt modelId="{1A5E6DB2-5944-4C01-A9F4-4A069AB36B67}" type="pres">
      <dgm:prSet presAssocID="{4BA94C8C-63E7-4819-9483-BDD6924D3746}" presName="childNode1tx" presStyleLbl="bgAcc1" presStyleIdx="2" presStyleCnt="3">
        <dgm:presLayoutVars>
          <dgm:bulletEnabled val="1"/>
        </dgm:presLayoutVars>
      </dgm:prSet>
      <dgm:spPr/>
      <dgm:t>
        <a:bodyPr/>
        <a:lstStyle/>
        <a:p>
          <a:endParaRPr lang="ru-RU"/>
        </a:p>
      </dgm:t>
    </dgm:pt>
    <dgm:pt modelId="{92BF8A00-5694-4464-90D9-1154141BC261}" type="pres">
      <dgm:prSet presAssocID="{4BA94C8C-63E7-4819-9483-BDD6924D3746}" presName="parentNode1" presStyleLbl="node1" presStyleIdx="2" presStyleCnt="3" custLinFactNeighborX="-637" custLinFactNeighborY="27774">
        <dgm:presLayoutVars>
          <dgm:chMax val="1"/>
          <dgm:bulletEnabled val="1"/>
        </dgm:presLayoutVars>
      </dgm:prSet>
      <dgm:spPr/>
      <dgm:t>
        <a:bodyPr/>
        <a:lstStyle/>
        <a:p>
          <a:endParaRPr lang="ru-RU"/>
        </a:p>
      </dgm:t>
    </dgm:pt>
    <dgm:pt modelId="{014686AA-5AC4-408F-9ACA-399D799902FE}" type="pres">
      <dgm:prSet presAssocID="{4BA94C8C-63E7-4819-9483-BDD6924D3746}" presName="connSite1" presStyleCnt="0"/>
      <dgm:spPr/>
    </dgm:pt>
  </dgm:ptLst>
  <dgm:cxnLst>
    <dgm:cxn modelId="{9B38B6DE-04C6-4C12-ADCE-BBE11D2B3F4C}" srcId="{E214BA6D-6E14-4C83-A785-B4FF1581D05E}" destId="{A911B4F7-8BC9-47D7-9642-A633630B2A46}" srcOrd="0" destOrd="0" parTransId="{8D5408A1-1638-4F9F-AA8B-CC4D59B50ACA}" sibTransId="{4EC37A6F-9EFF-487C-B57D-353931C1D383}"/>
    <dgm:cxn modelId="{C6284C04-F373-421D-B00C-951E83B91677}" type="presOf" srcId="{A911B4F7-8BC9-47D7-9642-A633630B2A46}" destId="{86DDBEE2-8B91-44ED-B629-4631F9E18A12}" srcOrd="0" destOrd="0" presId="urn:microsoft.com/office/officeart/2005/8/layout/hProcess4"/>
    <dgm:cxn modelId="{1501C540-B400-4C59-9DAC-D64FBE8A660C}" type="presOf" srcId="{4BA94C8C-63E7-4819-9483-BDD6924D3746}" destId="{92BF8A00-5694-4464-90D9-1154141BC261}" srcOrd="0" destOrd="0" presId="urn:microsoft.com/office/officeart/2005/8/layout/hProcess4"/>
    <dgm:cxn modelId="{023C0A92-B3C0-45B9-8C86-AB829527B4BC}" srcId="{E214BA6D-6E14-4C83-A785-B4FF1581D05E}" destId="{8A8884EC-BED0-4A5D-9FB1-F77856440A7A}" srcOrd="1" destOrd="0" parTransId="{27D65953-E682-4B97-ACB4-A58EB1A1359A}" sibTransId="{A4FD3ACB-92D8-44FF-B568-32BD884EDF42}"/>
    <dgm:cxn modelId="{15E9255D-F264-4FF3-A457-4FE4DFA7BC18}" srcId="{4BA94C8C-63E7-4819-9483-BDD6924D3746}" destId="{63B2E526-0BFE-4FA5-A8D7-298406FAE965}" srcOrd="0" destOrd="0" parTransId="{57A5F5D4-98C2-4C16-9F39-F6287D891ABE}" sibTransId="{1E4685F7-B719-48A5-8C55-EDBA33AD99D6}"/>
    <dgm:cxn modelId="{9B8F273A-7734-4F66-9B24-9C396369A824}" type="presOf" srcId="{60526FAA-63B2-4ADE-AAB0-F298E6F23F64}" destId="{358BADB0-A89A-48CE-B619-DA3839D44E0F}" srcOrd="0" destOrd="0" presId="urn:microsoft.com/office/officeart/2005/8/layout/hProcess4"/>
    <dgm:cxn modelId="{13AD084F-B97A-4653-B873-0E3BDE4672B1}" type="presOf" srcId="{437AB23B-13B0-4AE3-924E-BFAE5EAE00A9}" destId="{0FFF5994-F4E1-424D-B972-4AA99AE9B8C2}" srcOrd="0" destOrd="0" presId="urn:microsoft.com/office/officeart/2005/8/layout/hProcess4"/>
    <dgm:cxn modelId="{32F6310B-9B6C-4F77-B7BC-F3C2A3B46007}" type="presOf" srcId="{8A8884EC-BED0-4A5D-9FB1-F77856440A7A}" destId="{86DDBEE2-8B91-44ED-B629-4631F9E18A12}" srcOrd="0" destOrd="1" presId="urn:microsoft.com/office/officeart/2005/8/layout/hProcess4"/>
    <dgm:cxn modelId="{458F19E9-3288-4B1D-B6EB-B59DC6233E61}" type="presOf" srcId="{AED6E543-D1E5-49FA-8209-021D517975D8}" destId="{625D5B61-73EB-4687-B366-E6F70F0FDF74}" srcOrd="0" destOrd="0" presId="urn:microsoft.com/office/officeart/2005/8/layout/hProcess4"/>
    <dgm:cxn modelId="{EAC61BCB-91CF-458D-8DE6-B75F857D6322}" type="presOf" srcId="{4DEF7991-DB3B-4EFB-B409-20A96B442569}" destId="{F827665D-69F4-4582-BEB2-A5794CA30A06}" srcOrd="0" destOrd="0" presId="urn:microsoft.com/office/officeart/2005/8/layout/hProcess4"/>
    <dgm:cxn modelId="{3EE9A413-4839-4763-919B-12467B3A636F}" srcId="{4BA94C8C-63E7-4819-9483-BDD6924D3746}" destId="{01D23FA9-EC24-4459-84B6-F0EA42D78154}" srcOrd="1" destOrd="0" parTransId="{1EAFB972-9367-44F6-B75E-CAD6F4A9855C}" sibTransId="{FCF1BCA6-0B6D-40E7-A1D4-8FBB7ED152A2}"/>
    <dgm:cxn modelId="{A3CD0832-9689-4028-BD60-CB681D6A04E9}" type="presOf" srcId="{63B2E526-0BFE-4FA5-A8D7-298406FAE965}" destId="{F32D151A-7816-4D8F-AF44-C36440897AD6}" srcOrd="0" destOrd="0" presId="urn:microsoft.com/office/officeart/2005/8/layout/hProcess4"/>
    <dgm:cxn modelId="{2E65FFDB-6336-4792-BA1D-060C7170E6FC}" type="presOf" srcId="{01D23FA9-EC24-4459-84B6-F0EA42D78154}" destId="{F32D151A-7816-4D8F-AF44-C36440897AD6}" srcOrd="0" destOrd="1" presId="urn:microsoft.com/office/officeart/2005/8/layout/hProcess4"/>
    <dgm:cxn modelId="{CF1C8B41-3EE3-49BA-87CA-7C17A5407209}" srcId="{AED6E543-D1E5-49FA-8209-021D517975D8}" destId="{437AB23B-13B0-4AE3-924E-BFAE5EAE00A9}" srcOrd="0" destOrd="0" parTransId="{39F77678-62E8-4A19-A41A-E19A68EAA443}" sibTransId="{4DEF7991-DB3B-4EFB-B409-20A96B442569}"/>
    <dgm:cxn modelId="{73A16509-1765-4041-B0ED-4DF964645DA7}" type="presOf" srcId="{60526FAA-63B2-4ADE-AAB0-F298E6F23F64}" destId="{44CE7E4B-B570-41DA-97BE-9F7D5574F4E3}" srcOrd="1" destOrd="0" presId="urn:microsoft.com/office/officeart/2005/8/layout/hProcess4"/>
    <dgm:cxn modelId="{FF952FDA-03BB-428A-A171-648B1548E607}" type="presOf" srcId="{01D23FA9-EC24-4459-84B6-F0EA42D78154}" destId="{1A5E6DB2-5944-4C01-A9F4-4A069AB36B67}" srcOrd="1" destOrd="1" presId="urn:microsoft.com/office/officeart/2005/8/layout/hProcess4"/>
    <dgm:cxn modelId="{3D0AB51B-E5C7-4247-A4E7-7062BAA385C2}" type="presOf" srcId="{63B2E526-0BFE-4FA5-A8D7-298406FAE965}" destId="{1A5E6DB2-5944-4C01-A9F4-4A069AB36B67}" srcOrd="1" destOrd="0" presId="urn:microsoft.com/office/officeart/2005/8/layout/hProcess4"/>
    <dgm:cxn modelId="{D0450FDA-BC76-47C2-988D-45F9EB26A779}" type="presOf" srcId="{8A8884EC-BED0-4A5D-9FB1-F77856440A7A}" destId="{7CE3F8E3-8C1C-421D-98A7-8FA69EF747B1}" srcOrd="1" destOrd="1" presId="urn:microsoft.com/office/officeart/2005/8/layout/hProcess4"/>
    <dgm:cxn modelId="{15B7F6F7-94F0-4A4C-AAAC-4EA87065D1FA}" type="presOf" srcId="{E214BA6D-6E14-4C83-A785-B4FF1581D05E}" destId="{C18F92D0-DEF2-4832-8FA1-278D95B6B3A0}" srcOrd="0" destOrd="0" presId="urn:microsoft.com/office/officeart/2005/8/layout/hProcess4"/>
    <dgm:cxn modelId="{CAB8C65F-80BD-4F77-BAB1-263B314301EC}" type="presOf" srcId="{A911B4F7-8BC9-47D7-9642-A633630B2A46}" destId="{7CE3F8E3-8C1C-421D-98A7-8FA69EF747B1}" srcOrd="1" destOrd="0" presId="urn:microsoft.com/office/officeart/2005/8/layout/hProcess4"/>
    <dgm:cxn modelId="{F3B1C539-6EB3-49AC-9439-6E0ACBED773E}" srcId="{437AB23B-13B0-4AE3-924E-BFAE5EAE00A9}" destId="{60526FAA-63B2-4ADE-AAB0-F298E6F23F64}" srcOrd="0" destOrd="0" parTransId="{003CB98F-C436-430F-8E2B-DFED7A3DE3CA}" sibTransId="{05924E85-815B-4F4E-9231-7F0B8C8D17BB}"/>
    <dgm:cxn modelId="{1277ADD3-18CB-4A79-A6A0-F531EAD63892}" type="presOf" srcId="{19A2954C-5C74-4380-B53D-3134DFD2BD93}" destId="{CDCAD455-EB6B-402B-B181-8BA63311810D}" srcOrd="0" destOrd="0" presId="urn:microsoft.com/office/officeart/2005/8/layout/hProcess4"/>
    <dgm:cxn modelId="{3CA67ACF-7279-4B62-AA0F-285F82224669}" srcId="{AED6E543-D1E5-49FA-8209-021D517975D8}" destId="{E214BA6D-6E14-4C83-A785-B4FF1581D05E}" srcOrd="1" destOrd="0" parTransId="{331F2735-C458-4AA1-88E7-CD44B12E69A7}" sibTransId="{19A2954C-5C74-4380-B53D-3134DFD2BD93}"/>
    <dgm:cxn modelId="{16AAB086-F2EE-4519-8B56-87BEF348903A}" srcId="{AED6E543-D1E5-49FA-8209-021D517975D8}" destId="{4BA94C8C-63E7-4819-9483-BDD6924D3746}" srcOrd="2" destOrd="0" parTransId="{4F14D56A-292C-4BF3-8983-5BC9A05A7FFB}" sibTransId="{45C901A8-7DD6-4DD3-B25E-FEE59C9B66D4}"/>
    <dgm:cxn modelId="{147E48B3-5186-48AD-ACF9-917346AA255A}" type="presParOf" srcId="{625D5B61-73EB-4687-B366-E6F70F0FDF74}" destId="{6AB74C41-EE21-414F-B880-C91960AE5EC4}" srcOrd="0" destOrd="0" presId="urn:microsoft.com/office/officeart/2005/8/layout/hProcess4"/>
    <dgm:cxn modelId="{46A04AB2-4E9A-4F53-92CB-093223AE9F1B}" type="presParOf" srcId="{625D5B61-73EB-4687-B366-E6F70F0FDF74}" destId="{BC05A9D6-CA71-4512-9D58-2019022C136A}" srcOrd="1" destOrd="0" presId="urn:microsoft.com/office/officeart/2005/8/layout/hProcess4"/>
    <dgm:cxn modelId="{0ED9E5B0-2868-435B-AC52-2308EE60F069}" type="presParOf" srcId="{625D5B61-73EB-4687-B366-E6F70F0FDF74}" destId="{901CFE09-8308-4CB6-B42D-B87DA4DB62C7}" srcOrd="2" destOrd="0" presId="urn:microsoft.com/office/officeart/2005/8/layout/hProcess4"/>
    <dgm:cxn modelId="{E84663C9-B058-4D2C-A340-B9721BBB242D}" type="presParOf" srcId="{901CFE09-8308-4CB6-B42D-B87DA4DB62C7}" destId="{574BB2E0-F6FB-4BB5-8728-33C0181856D8}" srcOrd="0" destOrd="0" presId="urn:microsoft.com/office/officeart/2005/8/layout/hProcess4"/>
    <dgm:cxn modelId="{A679F199-7016-4621-9E84-1313BDD2B8BE}" type="presParOf" srcId="{574BB2E0-F6FB-4BB5-8728-33C0181856D8}" destId="{324361FE-5E04-4D56-84CD-3FBAD654CDE0}" srcOrd="0" destOrd="0" presId="urn:microsoft.com/office/officeart/2005/8/layout/hProcess4"/>
    <dgm:cxn modelId="{94689B40-D694-42F6-8523-D516019C9F39}" type="presParOf" srcId="{574BB2E0-F6FB-4BB5-8728-33C0181856D8}" destId="{358BADB0-A89A-48CE-B619-DA3839D44E0F}" srcOrd="1" destOrd="0" presId="urn:microsoft.com/office/officeart/2005/8/layout/hProcess4"/>
    <dgm:cxn modelId="{1DB85FE2-AB0F-4069-952D-8411F8A40E1D}" type="presParOf" srcId="{574BB2E0-F6FB-4BB5-8728-33C0181856D8}" destId="{44CE7E4B-B570-41DA-97BE-9F7D5574F4E3}" srcOrd="2" destOrd="0" presId="urn:microsoft.com/office/officeart/2005/8/layout/hProcess4"/>
    <dgm:cxn modelId="{7A8E8673-D68F-4609-A9DF-184A5583041C}" type="presParOf" srcId="{574BB2E0-F6FB-4BB5-8728-33C0181856D8}" destId="{0FFF5994-F4E1-424D-B972-4AA99AE9B8C2}" srcOrd="3" destOrd="0" presId="urn:microsoft.com/office/officeart/2005/8/layout/hProcess4"/>
    <dgm:cxn modelId="{38973EEE-F71B-4431-945A-0341A1B7A3F2}" type="presParOf" srcId="{574BB2E0-F6FB-4BB5-8728-33C0181856D8}" destId="{F268AAC0-5B1D-4FF2-A23A-A4120CB7760F}" srcOrd="4" destOrd="0" presId="urn:microsoft.com/office/officeart/2005/8/layout/hProcess4"/>
    <dgm:cxn modelId="{C2B38A50-990A-4EB1-A3A3-1C07C8F9065C}" type="presParOf" srcId="{901CFE09-8308-4CB6-B42D-B87DA4DB62C7}" destId="{F827665D-69F4-4582-BEB2-A5794CA30A06}" srcOrd="1" destOrd="0" presId="urn:microsoft.com/office/officeart/2005/8/layout/hProcess4"/>
    <dgm:cxn modelId="{5A2DC437-786D-49E0-85B4-0859553912D7}" type="presParOf" srcId="{901CFE09-8308-4CB6-B42D-B87DA4DB62C7}" destId="{0FDFAFA8-BEF1-4EA4-AABF-56E29002ACCE}" srcOrd="2" destOrd="0" presId="urn:microsoft.com/office/officeart/2005/8/layout/hProcess4"/>
    <dgm:cxn modelId="{F81F95AD-8830-482B-83A1-00B49767600A}" type="presParOf" srcId="{0FDFAFA8-BEF1-4EA4-AABF-56E29002ACCE}" destId="{1406CEDF-8E1C-46FB-9CFF-1DA3A113C7FE}" srcOrd="0" destOrd="0" presId="urn:microsoft.com/office/officeart/2005/8/layout/hProcess4"/>
    <dgm:cxn modelId="{3C67AEE3-F471-492E-B03F-610EB52E768F}" type="presParOf" srcId="{0FDFAFA8-BEF1-4EA4-AABF-56E29002ACCE}" destId="{86DDBEE2-8B91-44ED-B629-4631F9E18A12}" srcOrd="1" destOrd="0" presId="urn:microsoft.com/office/officeart/2005/8/layout/hProcess4"/>
    <dgm:cxn modelId="{01E996E0-1E2B-4E71-9695-D797C3493935}" type="presParOf" srcId="{0FDFAFA8-BEF1-4EA4-AABF-56E29002ACCE}" destId="{7CE3F8E3-8C1C-421D-98A7-8FA69EF747B1}" srcOrd="2" destOrd="0" presId="urn:microsoft.com/office/officeart/2005/8/layout/hProcess4"/>
    <dgm:cxn modelId="{7AC910AD-9EF3-4E3E-B310-C43D5FE927AC}" type="presParOf" srcId="{0FDFAFA8-BEF1-4EA4-AABF-56E29002ACCE}" destId="{C18F92D0-DEF2-4832-8FA1-278D95B6B3A0}" srcOrd="3" destOrd="0" presId="urn:microsoft.com/office/officeart/2005/8/layout/hProcess4"/>
    <dgm:cxn modelId="{A657B56C-432F-433D-A8E2-507EB5431802}" type="presParOf" srcId="{0FDFAFA8-BEF1-4EA4-AABF-56E29002ACCE}" destId="{DCDC6411-C29A-4982-8684-1D1BFC24E8FE}" srcOrd="4" destOrd="0" presId="urn:microsoft.com/office/officeart/2005/8/layout/hProcess4"/>
    <dgm:cxn modelId="{A62DFE8F-BC13-4A9F-B325-5E292ED56AE3}" type="presParOf" srcId="{901CFE09-8308-4CB6-B42D-B87DA4DB62C7}" destId="{CDCAD455-EB6B-402B-B181-8BA63311810D}" srcOrd="3" destOrd="0" presId="urn:microsoft.com/office/officeart/2005/8/layout/hProcess4"/>
    <dgm:cxn modelId="{2F2056A6-AC7F-4B05-AAFB-920B0C219106}" type="presParOf" srcId="{901CFE09-8308-4CB6-B42D-B87DA4DB62C7}" destId="{F894E1F7-CE39-4E50-B696-64D75C9AA8FE}" srcOrd="4" destOrd="0" presId="urn:microsoft.com/office/officeart/2005/8/layout/hProcess4"/>
    <dgm:cxn modelId="{CF25E489-A262-4BE4-B54F-57E1DC1AC643}" type="presParOf" srcId="{F894E1F7-CE39-4E50-B696-64D75C9AA8FE}" destId="{E1925DF0-50A4-41B2-A5A0-A320ADC8C4E2}" srcOrd="0" destOrd="0" presId="urn:microsoft.com/office/officeart/2005/8/layout/hProcess4"/>
    <dgm:cxn modelId="{3B016C72-CF43-4D1C-A403-CEA6A632A4AF}" type="presParOf" srcId="{F894E1F7-CE39-4E50-B696-64D75C9AA8FE}" destId="{F32D151A-7816-4D8F-AF44-C36440897AD6}" srcOrd="1" destOrd="0" presId="urn:microsoft.com/office/officeart/2005/8/layout/hProcess4"/>
    <dgm:cxn modelId="{69C628A7-EAB2-4822-AFB7-6C86A2115D4A}" type="presParOf" srcId="{F894E1F7-CE39-4E50-B696-64D75C9AA8FE}" destId="{1A5E6DB2-5944-4C01-A9F4-4A069AB36B67}" srcOrd="2" destOrd="0" presId="urn:microsoft.com/office/officeart/2005/8/layout/hProcess4"/>
    <dgm:cxn modelId="{61EDF9CB-8C96-4AAE-9479-8B3A4C5434A9}" type="presParOf" srcId="{F894E1F7-CE39-4E50-B696-64D75C9AA8FE}" destId="{92BF8A00-5694-4464-90D9-1154141BC261}" srcOrd="3" destOrd="0" presId="urn:microsoft.com/office/officeart/2005/8/layout/hProcess4"/>
    <dgm:cxn modelId="{017AE39D-00AD-4F82-8B20-974A98F36E1A}" type="presParOf" srcId="{F894E1F7-CE39-4E50-B696-64D75C9AA8FE}" destId="{014686AA-5AC4-408F-9ACA-399D799902FE}" srcOrd="4" destOrd="0" presId="urn:microsoft.com/office/officeart/2005/8/layout/h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58BADB0-A89A-48CE-B619-DA3839D44E0F}">
      <dsp:nvSpPr>
        <dsp:cNvPr id="0" name=""/>
        <dsp:cNvSpPr/>
      </dsp:nvSpPr>
      <dsp:spPr>
        <a:xfrm>
          <a:off x="587048" y="1894439"/>
          <a:ext cx="2114504" cy="1612042"/>
        </a:xfrm>
        <a:prstGeom prst="roundRect">
          <a:avLst>
            <a:gd name="adj" fmla="val 10000"/>
          </a:avLst>
        </a:prstGeom>
        <a:solidFill>
          <a:sysClr val="window" lastClr="FFFFFF">
            <a:alpha val="90000"/>
            <a:hueOff val="0"/>
            <a:satOff val="0"/>
            <a:lumOff val="0"/>
            <a:alphaOff val="0"/>
          </a:sysClr>
        </a:solidFill>
        <a:ln w="25400" cap="flat" cmpd="sng" algn="ctr">
          <a:solidFill>
            <a:srgbClr val="1F4E79"/>
          </a:solidFill>
          <a:prstDash val="solid"/>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171450" lvl="1" indent="-171450" algn="l" defTabSz="711200">
            <a:lnSpc>
              <a:spcPct val="90000"/>
            </a:lnSpc>
            <a:spcBef>
              <a:spcPct val="0"/>
            </a:spcBef>
            <a:spcAft>
              <a:spcPct val="15000"/>
            </a:spcAft>
            <a:buChar char="••"/>
          </a:pPr>
          <a:r>
            <a:rPr lang="ru-RU" sz="1600" kern="1200" dirty="0" smtClean="0">
              <a:solidFill>
                <a:sysClr val="windowText" lastClr="000000">
                  <a:hueOff val="0"/>
                  <a:satOff val="0"/>
                  <a:lumOff val="0"/>
                  <a:alphaOff val="0"/>
                </a:sysClr>
              </a:solidFill>
              <a:latin typeface="Arial Narrow" panose="020B0606020202030204" pitchFamily="34" charset="0"/>
              <a:ea typeface="+mn-ea"/>
              <a:cs typeface="Arial" panose="020B0604020202020204" pitchFamily="34" charset="0"/>
            </a:rPr>
            <a:t>Обращается в Банк/организацию партнер с заявкой на получение кредита</a:t>
          </a:r>
          <a:endParaRPr lang="ru-RU" sz="1500" kern="1200" dirty="0">
            <a:solidFill>
              <a:sysClr val="windowText" lastClr="000000">
                <a:hueOff val="0"/>
                <a:satOff val="0"/>
                <a:lumOff val="0"/>
                <a:alphaOff val="0"/>
              </a:sysClr>
            </a:solidFill>
            <a:latin typeface="Arial Narrow" panose="020B0606020202030204" pitchFamily="34" charset="0"/>
            <a:ea typeface="+mn-ea"/>
            <a:cs typeface="Arial" panose="020B0604020202020204" pitchFamily="34" charset="0"/>
          </a:endParaRPr>
        </a:p>
      </dsp:txBody>
      <dsp:txXfrm>
        <a:off x="624146" y="1931537"/>
        <a:ext cx="2040308" cy="1192408"/>
      </dsp:txXfrm>
    </dsp:sp>
    <dsp:sp modelId="{F827665D-69F4-4582-BEB2-A5794CA30A06}">
      <dsp:nvSpPr>
        <dsp:cNvPr id="0" name=""/>
        <dsp:cNvSpPr/>
      </dsp:nvSpPr>
      <dsp:spPr>
        <a:xfrm>
          <a:off x="1680710" y="2213302"/>
          <a:ext cx="2559287" cy="2559287"/>
        </a:xfrm>
        <a:prstGeom prst="leftCircularArrow">
          <a:avLst>
            <a:gd name="adj1" fmla="val 2877"/>
            <a:gd name="adj2" fmla="val 351808"/>
            <a:gd name="adj3" fmla="val 2127319"/>
            <a:gd name="adj4" fmla="val 9024489"/>
            <a:gd name="adj5" fmla="val 3357"/>
          </a:avLst>
        </a:prstGeom>
        <a:solidFill>
          <a:srgbClr val="1F497D">
            <a:lumMod val="40000"/>
            <a:lumOff val="60000"/>
          </a:srgbClr>
        </a:solidFill>
        <a:ln>
          <a:noFill/>
        </a:ln>
        <a:effectLst/>
      </dsp:spPr>
      <dsp:style>
        <a:lnRef idx="0">
          <a:scrgbClr r="0" g="0" b="0"/>
        </a:lnRef>
        <a:fillRef idx="1">
          <a:scrgbClr r="0" g="0" b="0"/>
        </a:fillRef>
        <a:effectRef idx="0">
          <a:scrgbClr r="0" g="0" b="0"/>
        </a:effectRef>
        <a:fontRef idx="minor">
          <a:schemeClr val="lt1"/>
        </a:fontRef>
      </dsp:style>
    </dsp:sp>
    <dsp:sp modelId="{0FFF5994-F4E1-424D-B972-4AA99AE9B8C2}">
      <dsp:nvSpPr>
        <dsp:cNvPr id="0" name=""/>
        <dsp:cNvSpPr/>
      </dsp:nvSpPr>
      <dsp:spPr>
        <a:xfrm>
          <a:off x="949227" y="3367151"/>
          <a:ext cx="1825435" cy="725915"/>
        </a:xfrm>
        <a:prstGeom prst="roundRect">
          <a:avLst>
            <a:gd name="adj" fmla="val 10000"/>
          </a:avLst>
        </a:prstGeom>
        <a:solidFill>
          <a:srgbClr val="1F4E79"/>
        </a:solidFill>
        <a:ln w="38100" cap="flat" cmpd="sng" algn="ctr">
          <a:solidFill>
            <a:sysClr val="window" lastClr="FFFFFF"/>
          </a:solidFill>
          <a:prstDash val="solid"/>
        </a:ln>
        <a:effectLst>
          <a:outerShdw blurRad="40000" dist="20000" dir="5400000" rotWithShape="0">
            <a:srgbClr val="000000">
              <a:alpha val="38000"/>
            </a:srgbClr>
          </a:outerShdw>
        </a:effectLst>
      </dsp:spPr>
      <dsp:style>
        <a:lnRef idx="3">
          <a:schemeClr val="lt1"/>
        </a:lnRef>
        <a:fillRef idx="1">
          <a:schemeClr val="accent1"/>
        </a:fillRef>
        <a:effectRef idx="1">
          <a:schemeClr val="accent1"/>
        </a:effectRef>
        <a:fontRef idx="minor">
          <a:schemeClr val="lt1"/>
        </a:fontRef>
      </dsp:style>
      <dsp:txBody>
        <a:bodyPr spcFirstLastPara="0" vert="horz" wrap="square" lIns="38100" tIns="25400" rIns="38100" bIns="25400" numCol="1" spcCol="1270" anchor="ctr" anchorCtr="0">
          <a:noAutofit/>
        </a:bodyPr>
        <a:lstStyle/>
        <a:p>
          <a:pPr lvl="0" algn="ctr" defTabSz="889000">
            <a:lnSpc>
              <a:spcPct val="90000"/>
            </a:lnSpc>
            <a:spcBef>
              <a:spcPct val="0"/>
            </a:spcBef>
            <a:spcAft>
              <a:spcPct val="35000"/>
            </a:spcAft>
          </a:pPr>
          <a:r>
            <a:rPr lang="ru-RU" sz="2000" kern="1200" dirty="0" smtClean="0">
              <a:solidFill>
                <a:sysClr val="window" lastClr="FFFFFF"/>
              </a:solidFill>
              <a:latin typeface="Arial Narrow" panose="020B0606020202030204" pitchFamily="34" charset="0"/>
              <a:ea typeface="+mn-ea"/>
              <a:cs typeface="Arial" panose="020B0604020202020204" pitchFamily="34" charset="0"/>
            </a:rPr>
            <a:t>Заемщик</a:t>
          </a:r>
          <a:endParaRPr lang="ru-RU" sz="2000" kern="1200" dirty="0">
            <a:solidFill>
              <a:sysClr val="window" lastClr="FFFFFF"/>
            </a:solidFill>
            <a:latin typeface="Arial Narrow" panose="020B0606020202030204" pitchFamily="34" charset="0"/>
            <a:ea typeface="+mn-ea"/>
            <a:cs typeface="Arial" panose="020B0604020202020204" pitchFamily="34" charset="0"/>
          </a:endParaRPr>
        </a:p>
      </dsp:txBody>
      <dsp:txXfrm>
        <a:off x="970488" y="3388412"/>
        <a:ext cx="1782913" cy="683393"/>
      </dsp:txXfrm>
    </dsp:sp>
    <dsp:sp modelId="{86DDBEE2-8B91-44ED-B629-4631F9E18A12}">
      <dsp:nvSpPr>
        <dsp:cNvPr id="0" name=""/>
        <dsp:cNvSpPr/>
      </dsp:nvSpPr>
      <dsp:spPr>
        <a:xfrm>
          <a:off x="2784139" y="1894950"/>
          <a:ext cx="3272414" cy="1693802"/>
        </a:xfrm>
        <a:prstGeom prst="roundRect">
          <a:avLst>
            <a:gd name="adj" fmla="val 10000"/>
          </a:avLst>
        </a:prstGeom>
        <a:solidFill>
          <a:sysClr val="window" lastClr="FFFFFF">
            <a:alpha val="90000"/>
            <a:hueOff val="0"/>
            <a:satOff val="0"/>
            <a:lumOff val="0"/>
            <a:alphaOff val="0"/>
          </a:sysClr>
        </a:solidFill>
        <a:ln w="25400" cap="flat" cmpd="sng" algn="ctr">
          <a:solidFill>
            <a:srgbClr val="1F4E79"/>
          </a:solidFill>
          <a:prstDash val="solid"/>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171450" lvl="1" indent="-171450" algn="l" defTabSz="711200">
            <a:lnSpc>
              <a:spcPct val="90000"/>
            </a:lnSpc>
            <a:spcBef>
              <a:spcPct val="0"/>
            </a:spcBef>
            <a:spcAft>
              <a:spcPct val="15000"/>
            </a:spcAft>
            <a:buChar char="••"/>
          </a:pPr>
          <a:r>
            <a:rPr lang="ru-RU" sz="1600" kern="1200" dirty="0" smtClean="0">
              <a:solidFill>
                <a:sysClr val="windowText" lastClr="000000">
                  <a:hueOff val="0"/>
                  <a:satOff val="0"/>
                  <a:lumOff val="0"/>
                  <a:alphaOff val="0"/>
                </a:sysClr>
              </a:solidFill>
              <a:latin typeface="Arial Narrow" panose="020B0606020202030204" pitchFamily="34" charset="0"/>
              <a:ea typeface="+mn-ea"/>
              <a:cs typeface="Arial" panose="020B0604020202020204" pitchFamily="34" charset="0"/>
            </a:rPr>
            <a:t>Принимает решение о предоставлении кредита / займа</a:t>
          </a:r>
          <a:endParaRPr lang="ru-RU" sz="1600" kern="1200" dirty="0">
            <a:solidFill>
              <a:sysClr val="windowText" lastClr="000000">
                <a:hueOff val="0"/>
                <a:satOff val="0"/>
                <a:lumOff val="0"/>
                <a:alphaOff val="0"/>
              </a:sysClr>
            </a:solidFill>
            <a:latin typeface="Arial Narrow" panose="020B0606020202030204" pitchFamily="34" charset="0"/>
            <a:ea typeface="+mn-ea"/>
            <a:cs typeface="Arial" panose="020B0604020202020204" pitchFamily="34" charset="0"/>
          </a:endParaRPr>
        </a:p>
        <a:p>
          <a:pPr marL="171450" lvl="1" indent="-171450" algn="l" defTabSz="711200">
            <a:lnSpc>
              <a:spcPct val="90000"/>
            </a:lnSpc>
            <a:spcBef>
              <a:spcPct val="0"/>
            </a:spcBef>
            <a:spcAft>
              <a:spcPct val="15000"/>
            </a:spcAft>
            <a:buChar char="••"/>
          </a:pPr>
          <a:r>
            <a:rPr lang="ru-RU" sz="1600" kern="1200" dirty="0" smtClean="0">
              <a:solidFill>
                <a:sysClr val="windowText" lastClr="000000">
                  <a:hueOff val="0"/>
                  <a:satOff val="0"/>
                  <a:lumOff val="0"/>
                  <a:alphaOff val="0"/>
                </a:sysClr>
              </a:solidFill>
              <a:latin typeface="Arial Narrow" panose="020B0606020202030204" pitchFamily="34" charset="0"/>
              <a:ea typeface="+mn-ea"/>
              <a:cs typeface="Arial" panose="020B0604020202020204" pitchFamily="34" charset="0"/>
            </a:rPr>
            <a:t>Направляет пакет документов Клиента Участнику НГС для получения гарантии</a:t>
          </a:r>
          <a:endParaRPr lang="ru-RU" sz="1600" kern="1200" dirty="0">
            <a:solidFill>
              <a:sysClr val="windowText" lastClr="000000">
                <a:hueOff val="0"/>
                <a:satOff val="0"/>
                <a:lumOff val="0"/>
                <a:alphaOff val="0"/>
              </a:sysClr>
            </a:solidFill>
            <a:latin typeface="Arial Narrow" panose="020B0606020202030204" pitchFamily="34" charset="0"/>
            <a:ea typeface="+mn-ea"/>
            <a:cs typeface="Arial" panose="020B0604020202020204" pitchFamily="34" charset="0"/>
          </a:endParaRPr>
        </a:p>
      </dsp:txBody>
      <dsp:txXfrm>
        <a:off x="2823118" y="2296887"/>
        <a:ext cx="3194456" cy="1252886"/>
      </dsp:txXfrm>
    </dsp:sp>
    <dsp:sp modelId="{CDCAD455-EB6B-402B-B181-8BA63311810D}">
      <dsp:nvSpPr>
        <dsp:cNvPr id="0" name=""/>
        <dsp:cNvSpPr/>
      </dsp:nvSpPr>
      <dsp:spPr>
        <a:xfrm>
          <a:off x="4677085" y="790312"/>
          <a:ext cx="2597273" cy="2597273"/>
        </a:xfrm>
        <a:prstGeom prst="circularArrow">
          <a:avLst>
            <a:gd name="adj1" fmla="val 2555"/>
            <a:gd name="adj2" fmla="val 310003"/>
            <a:gd name="adj3" fmla="val 19514486"/>
            <a:gd name="adj4" fmla="val 12575511"/>
            <a:gd name="adj5" fmla="val 2980"/>
          </a:avLst>
        </a:prstGeom>
        <a:solidFill>
          <a:srgbClr val="1F497D">
            <a:lumMod val="40000"/>
            <a:lumOff val="60000"/>
          </a:srgbClr>
        </a:solidFill>
        <a:ln>
          <a:noFill/>
        </a:ln>
        <a:effectLst/>
      </dsp:spPr>
      <dsp:style>
        <a:lnRef idx="0">
          <a:scrgbClr r="0" g="0" b="0"/>
        </a:lnRef>
        <a:fillRef idx="1">
          <a:scrgbClr r="0" g="0" b="0"/>
        </a:fillRef>
        <a:effectRef idx="0">
          <a:scrgbClr r="0" g="0" b="0"/>
        </a:effectRef>
        <a:fontRef idx="minor">
          <a:schemeClr val="lt1"/>
        </a:fontRef>
      </dsp:style>
    </dsp:sp>
    <dsp:sp modelId="{C18F92D0-DEF2-4832-8FA1-278D95B6B3A0}">
      <dsp:nvSpPr>
        <dsp:cNvPr id="0" name=""/>
        <dsp:cNvSpPr/>
      </dsp:nvSpPr>
      <dsp:spPr>
        <a:xfrm>
          <a:off x="3940401" y="1411473"/>
          <a:ext cx="2000804" cy="966955"/>
        </a:xfrm>
        <a:prstGeom prst="roundRect">
          <a:avLst>
            <a:gd name="adj" fmla="val 10000"/>
          </a:avLst>
        </a:prstGeom>
        <a:solidFill>
          <a:srgbClr val="1F4E79"/>
        </a:solidFill>
        <a:ln w="38100" cap="flat" cmpd="sng" algn="ctr">
          <a:solidFill>
            <a:sysClr val="window" lastClr="FFFFFF"/>
          </a:solidFill>
          <a:prstDash val="solid"/>
        </a:ln>
        <a:effectLst>
          <a:outerShdw blurRad="40000" dist="20000" dir="5400000" rotWithShape="0">
            <a:srgbClr val="000000">
              <a:alpha val="38000"/>
            </a:srgbClr>
          </a:outerShdw>
        </a:effectLst>
      </dsp:spPr>
      <dsp:style>
        <a:lnRef idx="3">
          <a:schemeClr val="lt1"/>
        </a:lnRef>
        <a:fillRef idx="1">
          <a:schemeClr val="accent1"/>
        </a:fillRef>
        <a:effectRef idx="1">
          <a:schemeClr val="accent1"/>
        </a:effectRef>
        <a:fontRef idx="minor">
          <a:schemeClr val="lt1"/>
        </a:fontRef>
      </dsp:style>
      <dsp:txBody>
        <a:bodyPr spcFirstLastPara="0" vert="horz" wrap="square" lIns="38100" tIns="25400" rIns="38100" bIns="25400" numCol="1" spcCol="1270" anchor="ctr" anchorCtr="0">
          <a:noAutofit/>
        </a:bodyPr>
        <a:lstStyle/>
        <a:p>
          <a:pPr lvl="0" algn="ctr" defTabSz="889000">
            <a:lnSpc>
              <a:spcPct val="90000"/>
            </a:lnSpc>
            <a:spcBef>
              <a:spcPct val="0"/>
            </a:spcBef>
            <a:spcAft>
              <a:spcPct val="35000"/>
            </a:spcAft>
          </a:pPr>
          <a:r>
            <a:rPr lang="ru-RU" sz="2000" kern="1200" dirty="0" smtClean="0">
              <a:solidFill>
                <a:sysClr val="window" lastClr="FFFFFF"/>
              </a:solidFill>
              <a:latin typeface="Arial Narrow" panose="020B0606020202030204" pitchFamily="34" charset="0"/>
              <a:ea typeface="+mn-ea"/>
              <a:cs typeface="Arial" panose="020B0604020202020204" pitchFamily="34" charset="0"/>
            </a:rPr>
            <a:t>Банк / Организация партнер</a:t>
          </a:r>
          <a:endParaRPr lang="ru-RU" sz="2000" kern="1200" dirty="0">
            <a:solidFill>
              <a:sysClr val="window" lastClr="FFFFFF"/>
            </a:solidFill>
            <a:latin typeface="Arial Narrow" panose="020B0606020202030204" pitchFamily="34" charset="0"/>
            <a:ea typeface="+mn-ea"/>
            <a:cs typeface="Arial" panose="020B0604020202020204" pitchFamily="34" charset="0"/>
          </a:endParaRPr>
        </a:p>
      </dsp:txBody>
      <dsp:txXfrm>
        <a:off x="3968722" y="1439794"/>
        <a:ext cx="1944162" cy="910313"/>
      </dsp:txXfrm>
    </dsp:sp>
    <dsp:sp modelId="{F32D151A-7816-4D8F-AF44-C36440897AD6}">
      <dsp:nvSpPr>
        <dsp:cNvPr id="0" name=""/>
        <dsp:cNvSpPr/>
      </dsp:nvSpPr>
      <dsp:spPr>
        <a:xfrm>
          <a:off x="6359081" y="1910166"/>
          <a:ext cx="1890824" cy="1693802"/>
        </a:xfrm>
        <a:prstGeom prst="roundRect">
          <a:avLst>
            <a:gd name="adj" fmla="val 10000"/>
          </a:avLst>
        </a:prstGeom>
        <a:solidFill>
          <a:sysClr val="window" lastClr="FFFFFF">
            <a:alpha val="90000"/>
            <a:hueOff val="0"/>
            <a:satOff val="0"/>
            <a:lumOff val="0"/>
            <a:alphaOff val="0"/>
          </a:sysClr>
        </a:solidFill>
        <a:ln w="25400" cap="flat" cmpd="sng" algn="ctr">
          <a:solidFill>
            <a:srgbClr val="1F4E79"/>
          </a:solidFill>
          <a:prstDash val="solid"/>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171450" lvl="1" indent="-171450" algn="l" defTabSz="755650">
            <a:lnSpc>
              <a:spcPct val="90000"/>
            </a:lnSpc>
            <a:spcBef>
              <a:spcPct val="0"/>
            </a:spcBef>
            <a:spcAft>
              <a:spcPct val="15000"/>
            </a:spcAft>
            <a:buChar char="••"/>
          </a:pPr>
          <a:endParaRPr lang="ru-RU" sz="1700" kern="1200" dirty="0">
            <a:solidFill>
              <a:sysClr val="windowText" lastClr="000000">
                <a:hueOff val="0"/>
                <a:satOff val="0"/>
                <a:lumOff val="0"/>
                <a:alphaOff val="0"/>
              </a:sysClr>
            </a:solidFill>
            <a:latin typeface="Arial" panose="020B0604020202020204" pitchFamily="34" charset="0"/>
            <a:ea typeface="+mn-ea"/>
            <a:cs typeface="Arial" panose="020B0604020202020204" pitchFamily="34" charset="0"/>
          </a:endParaRPr>
        </a:p>
        <a:p>
          <a:pPr marL="171450" lvl="1" indent="-171450" algn="l" defTabSz="711200">
            <a:lnSpc>
              <a:spcPct val="90000"/>
            </a:lnSpc>
            <a:spcBef>
              <a:spcPct val="0"/>
            </a:spcBef>
            <a:spcAft>
              <a:spcPct val="15000"/>
            </a:spcAft>
            <a:buChar char="••"/>
          </a:pPr>
          <a:r>
            <a:rPr lang="ru-RU" sz="1600" kern="1200" dirty="0" smtClean="0">
              <a:solidFill>
                <a:sysClr val="windowText" lastClr="000000">
                  <a:hueOff val="0"/>
                  <a:satOff val="0"/>
                  <a:lumOff val="0"/>
                  <a:alphaOff val="0"/>
                </a:sysClr>
              </a:solidFill>
              <a:latin typeface="Arial Narrow" panose="020B0606020202030204" pitchFamily="34" charset="0"/>
              <a:ea typeface="+mn-ea"/>
              <a:cs typeface="Arial" panose="020B0604020202020204" pitchFamily="34" charset="0"/>
            </a:rPr>
            <a:t>Принимает решение о предоставлении гарантии</a:t>
          </a:r>
          <a:endParaRPr lang="ru-RU" sz="1700" kern="1200" dirty="0">
            <a:solidFill>
              <a:sysClr val="windowText" lastClr="000000">
                <a:hueOff val="0"/>
                <a:satOff val="0"/>
                <a:lumOff val="0"/>
                <a:alphaOff val="0"/>
              </a:sysClr>
            </a:solidFill>
            <a:latin typeface="Arial Narrow" panose="020B0606020202030204" pitchFamily="34" charset="0"/>
            <a:ea typeface="+mn-ea"/>
            <a:cs typeface="Arial" panose="020B0604020202020204" pitchFamily="34" charset="0"/>
          </a:endParaRPr>
        </a:p>
      </dsp:txBody>
      <dsp:txXfrm>
        <a:off x="6398060" y="1949145"/>
        <a:ext cx="1812866" cy="1252886"/>
      </dsp:txXfrm>
    </dsp:sp>
    <dsp:sp modelId="{92BF8A00-5694-4464-90D9-1154141BC261}">
      <dsp:nvSpPr>
        <dsp:cNvPr id="0" name=""/>
        <dsp:cNvSpPr/>
      </dsp:nvSpPr>
      <dsp:spPr>
        <a:xfrm>
          <a:off x="6574721" y="3367151"/>
          <a:ext cx="1825435" cy="725915"/>
        </a:xfrm>
        <a:prstGeom prst="roundRect">
          <a:avLst>
            <a:gd name="adj" fmla="val 10000"/>
          </a:avLst>
        </a:prstGeom>
        <a:solidFill>
          <a:srgbClr val="1F4E79"/>
        </a:solidFill>
        <a:ln w="38100" cap="flat" cmpd="sng" algn="ctr">
          <a:solidFill>
            <a:sysClr val="window" lastClr="FFFFFF"/>
          </a:solidFill>
          <a:prstDash val="solid"/>
        </a:ln>
        <a:effectLst>
          <a:outerShdw blurRad="40000" dist="20000" dir="5400000" rotWithShape="0">
            <a:srgbClr val="000000">
              <a:alpha val="38000"/>
            </a:srgbClr>
          </a:outerShdw>
        </a:effectLst>
      </dsp:spPr>
      <dsp:style>
        <a:lnRef idx="3">
          <a:schemeClr val="lt1"/>
        </a:lnRef>
        <a:fillRef idx="1">
          <a:schemeClr val="accent1"/>
        </a:fillRef>
        <a:effectRef idx="1">
          <a:schemeClr val="accent1"/>
        </a:effectRef>
        <a:fontRef idx="minor">
          <a:schemeClr val="lt1"/>
        </a:fontRef>
      </dsp:style>
      <dsp:txBody>
        <a:bodyPr spcFirstLastPara="0" vert="horz" wrap="square" lIns="38100" tIns="25400" rIns="38100" bIns="25400" numCol="1" spcCol="1270" anchor="ctr" anchorCtr="0">
          <a:noAutofit/>
        </a:bodyPr>
        <a:lstStyle/>
        <a:p>
          <a:pPr lvl="0" algn="ctr" defTabSz="889000">
            <a:lnSpc>
              <a:spcPct val="90000"/>
            </a:lnSpc>
            <a:spcBef>
              <a:spcPct val="0"/>
            </a:spcBef>
            <a:spcAft>
              <a:spcPct val="35000"/>
            </a:spcAft>
          </a:pPr>
          <a:r>
            <a:rPr lang="ru-RU" sz="2000" kern="1200" dirty="0" smtClean="0">
              <a:solidFill>
                <a:sysClr val="window" lastClr="FFFFFF"/>
              </a:solidFill>
              <a:latin typeface="Arial Narrow" panose="020B0606020202030204" pitchFamily="34" charset="0"/>
              <a:ea typeface="+mn-ea"/>
              <a:cs typeface="Arial" panose="020B0604020202020204" pitchFamily="34" charset="0"/>
            </a:rPr>
            <a:t>Участник НГС</a:t>
          </a:r>
          <a:endParaRPr lang="ru-RU" sz="2000" kern="1200" dirty="0">
            <a:solidFill>
              <a:sysClr val="window" lastClr="FFFFFF"/>
            </a:solidFill>
            <a:latin typeface="Arial Narrow" panose="020B0606020202030204" pitchFamily="34" charset="0"/>
            <a:ea typeface="+mn-ea"/>
            <a:cs typeface="Arial" panose="020B0604020202020204" pitchFamily="34" charset="0"/>
          </a:endParaRPr>
        </a:p>
      </dsp:txBody>
      <dsp:txXfrm>
        <a:off x="6595982" y="3388412"/>
        <a:ext cx="1782913" cy="683393"/>
      </dsp:txXfrm>
    </dsp:sp>
  </dsp:spTree>
</dsp:drawing>
</file>

<file path=ppt/diagrams/layout1.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1" y="1"/>
            <a:ext cx="2946598" cy="496332"/>
          </a:xfrm>
          <a:prstGeom prst="rect">
            <a:avLst/>
          </a:prstGeom>
          <a:noFill/>
          <a:ln w="9525">
            <a:noFill/>
            <a:miter lim="800000"/>
            <a:headEnd/>
            <a:tailEnd/>
          </a:ln>
        </p:spPr>
        <p:txBody>
          <a:bodyPr vert="horz" wrap="square" lIns="62650" tIns="31327" rIns="62650" bIns="31327" numCol="1" anchor="t" anchorCtr="0" compatLnSpc="1">
            <a:prstTxWarp prst="textNoShape">
              <a:avLst/>
            </a:prstTxWarp>
          </a:bodyPr>
          <a:lstStyle>
            <a:lvl1pPr defTabSz="627065">
              <a:defRPr sz="800"/>
            </a:lvl1pPr>
          </a:lstStyle>
          <a:p>
            <a:endParaRPr lang="en-GB" dirty="0"/>
          </a:p>
        </p:txBody>
      </p:sp>
      <p:sp>
        <p:nvSpPr>
          <p:cNvPr id="3" name="Date Placeholder 2"/>
          <p:cNvSpPr>
            <a:spLocks noGrp="1"/>
          </p:cNvSpPr>
          <p:nvPr>
            <p:ph type="dt" sz="quarter" idx="1"/>
          </p:nvPr>
        </p:nvSpPr>
        <p:spPr bwMode="auto">
          <a:xfrm>
            <a:off x="3851078" y="1"/>
            <a:ext cx="2945033" cy="496332"/>
          </a:xfrm>
          <a:prstGeom prst="rect">
            <a:avLst/>
          </a:prstGeom>
          <a:noFill/>
          <a:ln w="9525">
            <a:noFill/>
            <a:miter lim="800000"/>
            <a:headEnd/>
            <a:tailEnd/>
          </a:ln>
        </p:spPr>
        <p:txBody>
          <a:bodyPr vert="horz" wrap="square" lIns="62650" tIns="31327" rIns="62650" bIns="31327" numCol="1" anchor="t" anchorCtr="0" compatLnSpc="1">
            <a:prstTxWarp prst="textNoShape">
              <a:avLst/>
            </a:prstTxWarp>
          </a:bodyPr>
          <a:lstStyle>
            <a:lvl1pPr algn="r" defTabSz="627065">
              <a:defRPr sz="800"/>
            </a:lvl1pPr>
          </a:lstStyle>
          <a:p>
            <a:fld id="{42B58284-BD55-477D-829B-0D8B66B41141}" type="datetimeFigureOut">
              <a:rPr lang="en-US"/>
              <a:pPr/>
              <a:t>7/18/2017</a:t>
            </a:fld>
            <a:endParaRPr lang="en-GB" dirty="0"/>
          </a:p>
        </p:txBody>
      </p:sp>
      <p:sp>
        <p:nvSpPr>
          <p:cNvPr id="4" name="Footer Placeholder 3"/>
          <p:cNvSpPr>
            <a:spLocks noGrp="1"/>
          </p:cNvSpPr>
          <p:nvPr>
            <p:ph type="ftr" sz="quarter" idx="2"/>
          </p:nvPr>
        </p:nvSpPr>
        <p:spPr bwMode="auto">
          <a:xfrm>
            <a:off x="1" y="9428736"/>
            <a:ext cx="2946598" cy="496332"/>
          </a:xfrm>
          <a:prstGeom prst="rect">
            <a:avLst/>
          </a:prstGeom>
          <a:noFill/>
          <a:ln w="9525">
            <a:noFill/>
            <a:miter lim="800000"/>
            <a:headEnd/>
            <a:tailEnd/>
          </a:ln>
        </p:spPr>
        <p:txBody>
          <a:bodyPr vert="horz" wrap="square" lIns="62650" tIns="31327" rIns="62650" bIns="31327" numCol="1" anchor="b" anchorCtr="0" compatLnSpc="1">
            <a:prstTxWarp prst="textNoShape">
              <a:avLst/>
            </a:prstTxWarp>
          </a:bodyPr>
          <a:lstStyle>
            <a:lvl1pPr defTabSz="627065">
              <a:defRPr sz="800"/>
            </a:lvl1pPr>
          </a:lstStyle>
          <a:p>
            <a:endParaRPr lang="en-GB" dirty="0"/>
          </a:p>
        </p:txBody>
      </p:sp>
      <p:sp>
        <p:nvSpPr>
          <p:cNvPr id="5" name="Slide Number Placeholder 4"/>
          <p:cNvSpPr>
            <a:spLocks noGrp="1"/>
          </p:cNvSpPr>
          <p:nvPr>
            <p:ph type="sldNum" sz="quarter" idx="3"/>
          </p:nvPr>
        </p:nvSpPr>
        <p:spPr bwMode="auto">
          <a:xfrm>
            <a:off x="3851078" y="9428736"/>
            <a:ext cx="2945033" cy="496332"/>
          </a:xfrm>
          <a:prstGeom prst="rect">
            <a:avLst/>
          </a:prstGeom>
          <a:noFill/>
          <a:ln w="9525">
            <a:noFill/>
            <a:miter lim="800000"/>
            <a:headEnd/>
            <a:tailEnd/>
          </a:ln>
        </p:spPr>
        <p:txBody>
          <a:bodyPr vert="horz" wrap="square" lIns="62650" tIns="31327" rIns="62650" bIns="31327" numCol="1" anchor="b" anchorCtr="0" compatLnSpc="1">
            <a:prstTxWarp prst="textNoShape">
              <a:avLst/>
            </a:prstTxWarp>
          </a:bodyPr>
          <a:lstStyle>
            <a:lvl1pPr algn="r" defTabSz="627065">
              <a:defRPr sz="800"/>
            </a:lvl1pPr>
          </a:lstStyle>
          <a:p>
            <a:fld id="{B000AF5B-B840-4C36-ABEB-C07F7C1C287A}" type="slidenum">
              <a:rPr lang="en-GB"/>
              <a:pPr/>
              <a:t>‹#›</a:t>
            </a:fld>
            <a:endParaRPr lang="en-GB" dirty="0"/>
          </a:p>
        </p:txBody>
      </p:sp>
    </p:spTree>
    <p:extLst>
      <p:ext uri="{BB962C8B-B14F-4D97-AF65-F5344CB8AC3E}">
        <p14:creationId xmlns:p14="http://schemas.microsoft.com/office/powerpoint/2010/main" val="21907455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1" y="1"/>
            <a:ext cx="2946598" cy="496332"/>
          </a:xfrm>
          <a:prstGeom prst="rect">
            <a:avLst/>
          </a:prstGeom>
          <a:noFill/>
          <a:ln w="9525">
            <a:noFill/>
            <a:miter lim="800000"/>
            <a:headEnd/>
            <a:tailEnd/>
          </a:ln>
        </p:spPr>
        <p:txBody>
          <a:bodyPr vert="horz" wrap="square" lIns="95516" tIns="47759" rIns="95516" bIns="47759" numCol="1" anchor="t" anchorCtr="0" compatLnSpc="1">
            <a:prstTxWarp prst="textNoShape">
              <a:avLst/>
            </a:prstTxWarp>
          </a:bodyPr>
          <a:lstStyle>
            <a:lvl1pPr defTabSz="627065">
              <a:defRPr sz="1100">
                <a:latin typeface="Calibri" pitchFamily="34" charset="0"/>
              </a:defRPr>
            </a:lvl1pPr>
          </a:lstStyle>
          <a:p>
            <a:endParaRPr lang="en-GB" dirty="0"/>
          </a:p>
        </p:txBody>
      </p:sp>
      <p:sp>
        <p:nvSpPr>
          <p:cNvPr id="3" name="Date Placeholder 2"/>
          <p:cNvSpPr>
            <a:spLocks noGrp="1"/>
          </p:cNvSpPr>
          <p:nvPr>
            <p:ph type="dt" idx="1"/>
          </p:nvPr>
        </p:nvSpPr>
        <p:spPr bwMode="auto">
          <a:xfrm>
            <a:off x="3851078" y="1"/>
            <a:ext cx="2945033" cy="496332"/>
          </a:xfrm>
          <a:prstGeom prst="rect">
            <a:avLst/>
          </a:prstGeom>
          <a:noFill/>
          <a:ln w="9525">
            <a:noFill/>
            <a:miter lim="800000"/>
            <a:headEnd/>
            <a:tailEnd/>
          </a:ln>
        </p:spPr>
        <p:txBody>
          <a:bodyPr vert="horz" wrap="square" lIns="95516" tIns="47759" rIns="95516" bIns="47759" numCol="1" anchor="t" anchorCtr="0" compatLnSpc="1">
            <a:prstTxWarp prst="textNoShape">
              <a:avLst/>
            </a:prstTxWarp>
          </a:bodyPr>
          <a:lstStyle>
            <a:lvl1pPr algn="r" defTabSz="627065">
              <a:defRPr sz="1100">
                <a:latin typeface="Calibri" pitchFamily="34" charset="0"/>
              </a:defRPr>
            </a:lvl1pPr>
          </a:lstStyle>
          <a:p>
            <a:fld id="{660D0E8B-676B-4AF2-96B6-20F8C726C38A}" type="datetimeFigureOut">
              <a:rPr lang="en-US"/>
              <a:pPr/>
              <a:t>7/18/2017</a:t>
            </a:fld>
            <a:endParaRPr lang="en-GB" dirty="0"/>
          </a:p>
        </p:txBody>
      </p:sp>
      <p:sp>
        <p:nvSpPr>
          <p:cNvPr id="4" name="Slide Image Placeholder 3"/>
          <p:cNvSpPr>
            <a:spLocks noGrp="1" noRot="1" noChangeAspect="1"/>
          </p:cNvSpPr>
          <p:nvPr>
            <p:ph type="sldImg" idx="2"/>
          </p:nvPr>
        </p:nvSpPr>
        <p:spPr>
          <a:xfrm>
            <a:off x="685800" y="744538"/>
            <a:ext cx="5427663" cy="3722687"/>
          </a:xfrm>
          <a:prstGeom prst="rect">
            <a:avLst/>
          </a:prstGeom>
          <a:noFill/>
          <a:ln w="12700">
            <a:solidFill>
              <a:prstClr val="black"/>
            </a:solidFill>
          </a:ln>
        </p:spPr>
        <p:txBody>
          <a:bodyPr vert="horz" lIns="137648" tIns="68827" rIns="137648" bIns="68827" rtlCol="0" anchor="ctr"/>
          <a:lstStyle/>
          <a:p>
            <a:pPr lvl="0"/>
            <a:endParaRPr lang="en-GB" noProof="0" dirty="0"/>
          </a:p>
        </p:txBody>
      </p:sp>
      <p:sp>
        <p:nvSpPr>
          <p:cNvPr id="5" name="Notes Placeholder 4"/>
          <p:cNvSpPr>
            <a:spLocks noGrp="1"/>
          </p:cNvSpPr>
          <p:nvPr>
            <p:ph type="body" sz="quarter" idx="3"/>
          </p:nvPr>
        </p:nvSpPr>
        <p:spPr bwMode="auto">
          <a:xfrm>
            <a:off x="679143" y="4715157"/>
            <a:ext cx="5439391" cy="4466987"/>
          </a:xfrm>
          <a:prstGeom prst="rect">
            <a:avLst/>
          </a:prstGeom>
          <a:noFill/>
          <a:ln w="9525">
            <a:noFill/>
            <a:miter lim="800000"/>
            <a:headEnd/>
            <a:tailEnd/>
          </a:ln>
        </p:spPr>
        <p:txBody>
          <a:bodyPr vert="horz" wrap="square" lIns="95516" tIns="47759" rIns="95516" bIns="47759" numCol="1" anchor="t" anchorCtr="0" compatLnSpc="1">
            <a:prstTxWarp prst="textNoShape">
              <a:avLst/>
            </a:prstTxWarp>
          </a:bodyPr>
          <a:lstStyle/>
          <a:p>
            <a:pPr lvl="0"/>
            <a:r>
              <a:rPr lang="en-US" smtClean="0"/>
              <a:t>Click to edit Master text styles</a:t>
            </a:r>
          </a:p>
          <a:p>
            <a:pPr lvl="0"/>
            <a:r>
              <a:rPr lang="en-US" smtClean="0"/>
              <a:t>Second level</a:t>
            </a:r>
          </a:p>
          <a:p>
            <a:pPr lvl="0"/>
            <a:r>
              <a:rPr lang="en-US" smtClean="0"/>
              <a:t>Third level</a:t>
            </a:r>
          </a:p>
          <a:p>
            <a:pPr lvl="0"/>
            <a:r>
              <a:rPr lang="en-US" smtClean="0"/>
              <a:t>Fourth level</a:t>
            </a:r>
          </a:p>
          <a:p>
            <a:pPr lvl="0"/>
            <a:r>
              <a:rPr lang="en-US" smtClean="0"/>
              <a:t>Fifth level</a:t>
            </a:r>
            <a:endParaRPr lang="en-GB" smtClean="0"/>
          </a:p>
        </p:txBody>
      </p:sp>
      <p:sp>
        <p:nvSpPr>
          <p:cNvPr id="6" name="Footer Placeholder 5"/>
          <p:cNvSpPr>
            <a:spLocks noGrp="1"/>
          </p:cNvSpPr>
          <p:nvPr>
            <p:ph type="ftr" sz="quarter" idx="4"/>
          </p:nvPr>
        </p:nvSpPr>
        <p:spPr bwMode="auto">
          <a:xfrm>
            <a:off x="1" y="9428736"/>
            <a:ext cx="2946598" cy="496332"/>
          </a:xfrm>
          <a:prstGeom prst="rect">
            <a:avLst/>
          </a:prstGeom>
          <a:noFill/>
          <a:ln w="9525">
            <a:noFill/>
            <a:miter lim="800000"/>
            <a:headEnd/>
            <a:tailEnd/>
          </a:ln>
        </p:spPr>
        <p:txBody>
          <a:bodyPr vert="horz" wrap="square" lIns="95516" tIns="47759" rIns="95516" bIns="47759" numCol="1" anchor="b" anchorCtr="0" compatLnSpc="1">
            <a:prstTxWarp prst="textNoShape">
              <a:avLst/>
            </a:prstTxWarp>
          </a:bodyPr>
          <a:lstStyle>
            <a:lvl1pPr defTabSz="627065">
              <a:defRPr sz="1100">
                <a:latin typeface="Calibri" pitchFamily="34" charset="0"/>
              </a:defRPr>
            </a:lvl1pPr>
          </a:lstStyle>
          <a:p>
            <a:endParaRPr lang="en-GB" dirty="0"/>
          </a:p>
        </p:txBody>
      </p:sp>
      <p:sp>
        <p:nvSpPr>
          <p:cNvPr id="7" name="Slide Number Placeholder 6"/>
          <p:cNvSpPr>
            <a:spLocks noGrp="1"/>
          </p:cNvSpPr>
          <p:nvPr>
            <p:ph type="sldNum" sz="quarter" idx="5"/>
          </p:nvPr>
        </p:nvSpPr>
        <p:spPr bwMode="auto">
          <a:xfrm>
            <a:off x="3851078" y="9428736"/>
            <a:ext cx="2945033" cy="496332"/>
          </a:xfrm>
          <a:prstGeom prst="rect">
            <a:avLst/>
          </a:prstGeom>
          <a:noFill/>
          <a:ln w="9525">
            <a:noFill/>
            <a:miter lim="800000"/>
            <a:headEnd/>
            <a:tailEnd/>
          </a:ln>
        </p:spPr>
        <p:txBody>
          <a:bodyPr vert="horz" wrap="square" lIns="95516" tIns="47759" rIns="95516" bIns="47759" numCol="1" anchor="b" anchorCtr="0" compatLnSpc="1">
            <a:prstTxWarp prst="textNoShape">
              <a:avLst/>
            </a:prstTxWarp>
          </a:bodyPr>
          <a:lstStyle>
            <a:lvl1pPr algn="r" defTabSz="627065">
              <a:defRPr sz="1100">
                <a:latin typeface="Calibri" pitchFamily="34" charset="0"/>
              </a:defRPr>
            </a:lvl1pPr>
          </a:lstStyle>
          <a:p>
            <a:fld id="{7712EFF2-E535-4F8D-9276-91B171A78362}" type="slidenum">
              <a:rPr lang="en-GB"/>
              <a:pPr/>
              <a:t>‹#›</a:t>
            </a:fld>
            <a:endParaRPr lang="en-GB" dirty="0"/>
          </a:p>
        </p:txBody>
      </p:sp>
    </p:spTree>
    <p:extLst>
      <p:ext uri="{BB962C8B-B14F-4D97-AF65-F5344CB8AC3E}">
        <p14:creationId xmlns:p14="http://schemas.microsoft.com/office/powerpoint/2010/main" val="844248122"/>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27" kern="1200">
        <a:solidFill>
          <a:schemeClr val="tx1"/>
        </a:solidFill>
        <a:latin typeface="+mn-lt"/>
        <a:ea typeface="+mn-ea"/>
        <a:cs typeface="+mn-cs"/>
      </a:defRPr>
    </a:lvl1pPr>
    <a:lvl2pPr marL="778686" indent="-299495" algn="l" rtl="0" eaLnBrk="0" fontAlgn="base" hangingPunct="0">
      <a:spcBef>
        <a:spcPct val="30000"/>
      </a:spcBef>
      <a:spcAft>
        <a:spcPct val="0"/>
      </a:spcAft>
      <a:defRPr sz="1227" kern="1200">
        <a:solidFill>
          <a:schemeClr val="tx1"/>
        </a:solidFill>
        <a:latin typeface="+mn-lt"/>
        <a:ea typeface="+mn-ea"/>
        <a:cs typeface="+mn-cs"/>
      </a:defRPr>
    </a:lvl2pPr>
    <a:lvl3pPr marL="1197978" indent="-239596" algn="l" rtl="0" eaLnBrk="0" fontAlgn="base" hangingPunct="0">
      <a:spcBef>
        <a:spcPct val="30000"/>
      </a:spcBef>
      <a:spcAft>
        <a:spcPct val="0"/>
      </a:spcAft>
      <a:defRPr sz="1227" kern="1200">
        <a:solidFill>
          <a:schemeClr val="tx1"/>
        </a:solidFill>
        <a:latin typeface="+mn-lt"/>
        <a:ea typeface="+mn-ea"/>
        <a:cs typeface="+mn-cs"/>
      </a:defRPr>
    </a:lvl3pPr>
    <a:lvl4pPr marL="1677170" indent="-239596" algn="l" rtl="0" eaLnBrk="0" fontAlgn="base" hangingPunct="0">
      <a:spcBef>
        <a:spcPct val="30000"/>
      </a:spcBef>
      <a:spcAft>
        <a:spcPct val="0"/>
      </a:spcAft>
      <a:defRPr sz="1227" kern="1200">
        <a:solidFill>
          <a:schemeClr val="tx1"/>
        </a:solidFill>
        <a:latin typeface="+mn-lt"/>
        <a:ea typeface="+mn-ea"/>
        <a:cs typeface="+mn-cs"/>
      </a:defRPr>
    </a:lvl4pPr>
    <a:lvl5pPr marL="2156361" indent="-239596" algn="l" rtl="0" eaLnBrk="0" fontAlgn="base" hangingPunct="0">
      <a:spcBef>
        <a:spcPct val="30000"/>
      </a:spcBef>
      <a:spcAft>
        <a:spcPct val="0"/>
      </a:spcAft>
      <a:defRPr sz="1227" kern="1200">
        <a:solidFill>
          <a:schemeClr val="tx1"/>
        </a:solidFill>
        <a:latin typeface="+mn-lt"/>
        <a:ea typeface="+mn-ea"/>
        <a:cs typeface="+mn-cs"/>
      </a:defRPr>
    </a:lvl5pPr>
    <a:lvl6pPr marL="2395957" algn="l" defTabSz="958383" rtl="0" eaLnBrk="1" latinLnBrk="0" hangingPunct="1">
      <a:defRPr sz="1227" kern="1200">
        <a:solidFill>
          <a:schemeClr val="tx1"/>
        </a:solidFill>
        <a:latin typeface="+mn-lt"/>
        <a:ea typeface="+mn-ea"/>
        <a:cs typeface="+mn-cs"/>
      </a:defRPr>
    </a:lvl6pPr>
    <a:lvl7pPr marL="2875148" algn="l" defTabSz="958383" rtl="0" eaLnBrk="1" latinLnBrk="0" hangingPunct="1">
      <a:defRPr sz="1227" kern="1200">
        <a:solidFill>
          <a:schemeClr val="tx1"/>
        </a:solidFill>
        <a:latin typeface="+mn-lt"/>
        <a:ea typeface="+mn-ea"/>
        <a:cs typeface="+mn-cs"/>
      </a:defRPr>
    </a:lvl7pPr>
    <a:lvl8pPr marL="3354339" algn="l" defTabSz="958383" rtl="0" eaLnBrk="1" latinLnBrk="0" hangingPunct="1">
      <a:defRPr sz="1227" kern="1200">
        <a:solidFill>
          <a:schemeClr val="tx1"/>
        </a:solidFill>
        <a:latin typeface="+mn-lt"/>
        <a:ea typeface="+mn-ea"/>
        <a:cs typeface="+mn-cs"/>
      </a:defRPr>
    </a:lvl8pPr>
    <a:lvl9pPr marL="3833531" algn="l" defTabSz="958383" rtl="0" eaLnBrk="1" latinLnBrk="0" hangingPunct="1">
      <a:defRPr sz="1227"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lIns="71991" tIns="35995" rIns="71991" bIns="35995">
            <a:normAutofit/>
          </a:bodyPr>
          <a:lstStyle/>
          <a:p>
            <a:endParaRPr dirty="0"/>
          </a:p>
        </p:txBody>
      </p:sp>
    </p:spTree>
    <p:extLst>
      <p:ext uri="{BB962C8B-B14F-4D97-AF65-F5344CB8AC3E}">
        <p14:creationId xmlns:p14="http://schemas.microsoft.com/office/powerpoint/2010/main" val="6776676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7712EFF2-E535-4F8D-9276-91B171A78362}" type="slidenum">
              <a:rPr lang="en-GB" smtClean="0"/>
              <a:pPr/>
              <a:t>15</a:t>
            </a:fld>
            <a:endParaRPr lang="en-GB" dirty="0"/>
          </a:p>
        </p:txBody>
      </p:sp>
    </p:spTree>
    <p:extLst>
      <p:ext uri="{BB962C8B-B14F-4D97-AF65-F5344CB8AC3E}">
        <p14:creationId xmlns:p14="http://schemas.microsoft.com/office/powerpoint/2010/main" val="37027148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7712EFF2-E535-4F8D-9276-91B171A78362}" type="slidenum">
              <a:rPr lang="en-GB" smtClean="0"/>
              <a:pPr/>
              <a:t>19</a:t>
            </a:fld>
            <a:endParaRPr lang="en-GB" dirty="0"/>
          </a:p>
        </p:txBody>
      </p:sp>
    </p:spTree>
    <p:extLst>
      <p:ext uri="{BB962C8B-B14F-4D97-AF65-F5344CB8AC3E}">
        <p14:creationId xmlns:p14="http://schemas.microsoft.com/office/powerpoint/2010/main" val="4345287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7712EFF2-E535-4F8D-9276-91B171A78362}" type="slidenum">
              <a:rPr lang="en-GB" smtClean="0"/>
              <a:pPr/>
              <a:t>20</a:t>
            </a:fld>
            <a:endParaRPr lang="en-GB" dirty="0"/>
          </a:p>
        </p:txBody>
      </p:sp>
    </p:spTree>
    <p:extLst>
      <p:ext uri="{BB962C8B-B14F-4D97-AF65-F5344CB8AC3E}">
        <p14:creationId xmlns:p14="http://schemas.microsoft.com/office/powerpoint/2010/main" val="212813762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7" name="Title Placeholder 1"/>
          <p:cNvSpPr>
            <a:spLocks noGrp="1"/>
          </p:cNvSpPr>
          <p:nvPr>
            <p:ph type="title"/>
          </p:nvPr>
        </p:nvSpPr>
        <p:spPr bwMode="auto">
          <a:xfrm>
            <a:off x="1299374" y="3243722"/>
            <a:ext cx="10001242" cy="2153327"/>
          </a:xfrm>
          <a:prstGeom prst="rect">
            <a:avLst/>
          </a:prstGeom>
          <a:effectLst>
            <a:outerShdw blurRad="63500" sx="102000" sy="102000" algn="ctr" rotWithShape="0">
              <a:prstClr val="black">
                <a:alpha val="40000"/>
              </a:prstClr>
            </a:outerShdw>
          </a:effectLst>
        </p:spPr>
        <p:txBody>
          <a:bodyPr>
            <a:noAutofit/>
          </a:bodyPr>
          <a:lstStyle>
            <a:lvl1pPr algn="ctr">
              <a:defRPr lang="en-US" sz="3200" b="1" kern="1200" dirty="0" smtClean="0">
                <a:solidFill>
                  <a:srgbClr val="5B9BD5">
                    <a:lumMod val="50000"/>
                  </a:srgbClr>
                </a:solidFill>
                <a:latin typeface="Calibri"/>
                <a:ea typeface="+mn-ea"/>
                <a:cs typeface="+mn-cs"/>
              </a:defRPr>
            </a:lvl1pPr>
          </a:lstStyle>
          <a:p>
            <a:pPr marL="0" lvl="0" algn="ctr" defTabSz="1163111" eaLnBrk="1" fontAlgn="auto" latinLnBrk="0" hangingPunct="1">
              <a:spcBef>
                <a:spcPts val="0"/>
              </a:spcBef>
              <a:spcAft>
                <a:spcPts val="0"/>
              </a:spcAft>
            </a:pPr>
            <a:endParaRPr lang="en-US" dirty="0" smtClean="0"/>
          </a:p>
        </p:txBody>
      </p:sp>
      <p:pic>
        <p:nvPicPr>
          <p:cNvPr id="10" name="Рисунок 9"/>
          <p:cNvPicPr>
            <a:picLocks noChangeAspect="1"/>
          </p:cNvPicPr>
          <p:nvPr userDrawn="1"/>
        </p:nvPicPr>
        <p:blipFill rotWithShape="1">
          <a:blip r:embed="rId2" cstate="print"/>
          <a:srcRect l="2083" t="12026" r="15209" b="51231"/>
          <a:stretch/>
        </p:blipFill>
        <p:spPr>
          <a:xfrm>
            <a:off x="0" y="-4926"/>
            <a:ext cx="12599988" cy="2667103"/>
          </a:xfrm>
          <a:prstGeom prst="rect">
            <a:avLst/>
          </a:prstGeom>
        </p:spPr>
      </p:pic>
    </p:spTree>
  </p:cSld>
  <p:clrMapOvr>
    <a:masterClrMapping/>
  </p:clrMapOv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Basic">
    <p:spTree>
      <p:nvGrpSpPr>
        <p:cNvPr id="1" name=""/>
        <p:cNvGrpSpPr/>
        <p:nvPr/>
      </p:nvGrpSpPr>
      <p:grpSpPr>
        <a:xfrm>
          <a:off x="0" y="0"/>
          <a:ext cx="0" cy="0"/>
          <a:chOff x="0" y="0"/>
          <a:chExt cx="0" cy="0"/>
        </a:xfrm>
      </p:grpSpPr>
      <p:sp>
        <p:nvSpPr>
          <p:cNvPr id="9" name="Rectangle 8"/>
          <p:cNvSpPr>
            <a:spLocks noChangeArrowheads="1"/>
          </p:cNvSpPr>
          <p:nvPr userDrawn="1"/>
        </p:nvSpPr>
        <p:spPr bwMode="auto">
          <a:xfrm>
            <a:off x="11866933" y="8257871"/>
            <a:ext cx="387770" cy="181745"/>
          </a:xfrm>
          <a:prstGeom prst="rect">
            <a:avLst/>
          </a:prstGeom>
          <a:noFill/>
          <a:ln w="25400" algn="ctr">
            <a:noFill/>
            <a:miter lim="800000"/>
            <a:headEnd/>
            <a:tailEnd/>
          </a:ln>
        </p:spPr>
        <p:txBody>
          <a:bodyPr lIns="0" tIns="0" rIns="0" bIns="0"/>
          <a:lstStyle/>
          <a:p>
            <a:pPr marL="0" marR="0" lvl="0" indent="0" algn="r" defTabSz="1093324" rtl="0" eaLnBrk="1" fontAlgn="base" latinLnBrk="0" hangingPunct="1">
              <a:lnSpc>
                <a:spcPts val="1434"/>
              </a:lnSpc>
              <a:spcBef>
                <a:spcPct val="0"/>
              </a:spcBef>
              <a:spcAft>
                <a:spcPct val="0"/>
              </a:spcAft>
              <a:buClrTx/>
              <a:buSzTx/>
              <a:buFontTx/>
              <a:buNone/>
              <a:tabLst/>
              <a:defRPr/>
            </a:pPr>
            <a:fld id="{21747F3F-2E8A-4EAB-A46A-01A88D87E637}" type="slidenum">
              <a:rPr kumimoji="0" lang="en-US" sz="1272" b="0" i="0" u="none" strike="noStrike" kern="1200" cap="none" spc="0" normalizeH="0" baseline="0" noProof="0" smtClean="0">
                <a:ln>
                  <a:noFill/>
                </a:ln>
                <a:solidFill>
                  <a:schemeClr val="bg1">
                    <a:lumMod val="50000"/>
                  </a:schemeClr>
                </a:solidFill>
                <a:effectLst/>
                <a:uLnTx/>
                <a:uFillTx/>
                <a:latin typeface="Arial" pitchFamily="34" charset="0"/>
                <a:ea typeface="+mn-ea"/>
                <a:cs typeface="Arial" pitchFamily="34" charset="0"/>
              </a:rPr>
              <a:pPr marL="0" marR="0" lvl="0" indent="0" algn="r" defTabSz="1093324" rtl="0" eaLnBrk="1" fontAlgn="base" latinLnBrk="0" hangingPunct="1">
                <a:lnSpc>
                  <a:spcPts val="1434"/>
                </a:lnSpc>
                <a:spcBef>
                  <a:spcPct val="0"/>
                </a:spcBef>
                <a:spcAft>
                  <a:spcPct val="0"/>
                </a:spcAft>
                <a:buClrTx/>
                <a:buSzTx/>
                <a:buFontTx/>
                <a:buNone/>
                <a:tabLst/>
                <a:defRPr/>
              </a:pPr>
              <a:t>‹#›</a:t>
            </a:fld>
            <a:endParaRPr kumimoji="0" lang="en-US" sz="1272" b="0" i="0" u="none" strike="noStrike" kern="1200" cap="none" spc="0" normalizeH="0" baseline="0" noProof="0" dirty="0">
              <a:ln>
                <a:noFill/>
              </a:ln>
              <a:solidFill>
                <a:schemeClr val="bg1">
                  <a:lumMod val="50000"/>
                </a:schemeClr>
              </a:solidFill>
              <a:effectLst/>
              <a:uLnTx/>
              <a:uFillTx/>
              <a:latin typeface="Arial" pitchFamily="34" charset="0"/>
              <a:ea typeface="+mn-ea"/>
              <a:cs typeface="Arial" pitchFamily="34" charset="0"/>
            </a:endParaRPr>
          </a:p>
        </p:txBody>
      </p:sp>
      <p:sp>
        <p:nvSpPr>
          <p:cNvPr id="10" name="Title Placeholder 1"/>
          <p:cNvSpPr>
            <a:spLocks noGrp="1"/>
          </p:cNvSpPr>
          <p:nvPr>
            <p:ph type="title"/>
          </p:nvPr>
        </p:nvSpPr>
        <p:spPr bwMode="auto">
          <a:xfrm>
            <a:off x="3427288" y="152402"/>
            <a:ext cx="8827415" cy="698685"/>
          </a:xfrm>
          <a:prstGeom prst="rect">
            <a:avLst/>
          </a:prstGeom>
          <a:noFill/>
          <a:ln w="9525">
            <a:noFill/>
            <a:miter lim="800000"/>
            <a:headEnd/>
            <a:tailEnd/>
          </a:ln>
        </p:spPr>
        <p:txBody>
          <a:bodyPr vert="horz" wrap="square" lIns="91440" tIns="45720" rIns="91440" bIns="45720" rtlCol="0" anchor="ctr">
            <a:noAutofit/>
          </a:bodyPr>
          <a:lstStyle>
            <a:lvl1pPr>
              <a:lnSpc>
                <a:spcPct val="100000"/>
              </a:lnSpc>
              <a:defRPr lang="en-US" sz="2400" kern="1200" dirty="0" smtClean="0">
                <a:solidFill>
                  <a:srgbClr val="1F4E79"/>
                </a:solidFill>
                <a:latin typeface="Arial Narrow" pitchFamily="34" charset="0"/>
                <a:ea typeface="+mn-ea"/>
                <a:cs typeface="+mn-cs"/>
              </a:defRPr>
            </a:lvl1pPr>
          </a:lstStyle>
          <a:p>
            <a:pPr marL="0" lvl="0" defTabSz="1163111" eaLnBrk="1" fontAlgn="auto" latinLnBrk="0" hangingPunct="1">
              <a:spcBef>
                <a:spcPts val="0"/>
              </a:spcBef>
              <a:spcAft>
                <a:spcPts val="0"/>
              </a:spcAft>
              <a:buNone/>
            </a:pPr>
            <a:endParaRPr lang="en-US" dirty="0" smtClean="0"/>
          </a:p>
        </p:txBody>
      </p:sp>
      <p:sp>
        <p:nvSpPr>
          <p:cNvPr id="3" name="Text Placeholder 2"/>
          <p:cNvSpPr>
            <a:spLocks noGrp="1"/>
          </p:cNvSpPr>
          <p:nvPr>
            <p:ph type="body" sz="quarter" idx="10"/>
          </p:nvPr>
        </p:nvSpPr>
        <p:spPr>
          <a:xfrm>
            <a:off x="351350" y="1062099"/>
            <a:ext cx="11903353" cy="725733"/>
          </a:xfrm>
          <a:prstGeom prst="rect">
            <a:avLst/>
          </a:prstGeom>
        </p:spPr>
        <p:txBody>
          <a:bodyPr lIns="0" tIns="0" rIns="0" bIns="0"/>
          <a:lstStyle>
            <a:lvl1pPr marL="0" indent="0">
              <a:buNone/>
              <a:defRPr sz="2000">
                <a:solidFill>
                  <a:schemeClr val="tx1"/>
                </a:solidFill>
              </a:defRPr>
            </a:lvl1pPr>
            <a:lvl2pPr marL="0" indent="0">
              <a:buNone/>
              <a:defRPr>
                <a:solidFill>
                  <a:schemeClr val="tx1"/>
                </a:solidFill>
              </a:defRPr>
            </a:lvl2pPr>
            <a:lvl3pPr marL="242962" indent="0">
              <a:buNone/>
              <a:defRPr>
                <a:solidFill>
                  <a:schemeClr val="tx1"/>
                </a:solidFill>
              </a:defRPr>
            </a:lvl3pPr>
            <a:lvl4pPr marL="476432" indent="0">
              <a:buNone/>
              <a:defRPr>
                <a:solidFill>
                  <a:schemeClr val="tx1"/>
                </a:solidFill>
              </a:defRPr>
            </a:lvl4pPr>
            <a:lvl5pPr marL="719391" indent="0">
              <a:buNone/>
              <a:defRPr>
                <a:solidFill>
                  <a:schemeClr val="tx1"/>
                </a:solidFill>
              </a:defRPr>
            </a:lvl5pPr>
          </a:lstStyle>
          <a:p>
            <a:pPr lvl="0"/>
            <a:endParaRPr lang="en-US" dirty="0"/>
          </a:p>
        </p:txBody>
      </p:sp>
      <p:pic>
        <p:nvPicPr>
          <p:cNvPr id="8" name="Рисунок 7"/>
          <p:cNvPicPr>
            <a:picLocks noChangeAspect="1"/>
          </p:cNvPicPr>
          <p:nvPr userDrawn="1"/>
        </p:nvPicPr>
        <p:blipFill rotWithShape="1">
          <a:blip r:embed="rId2" cstate="print"/>
          <a:srcRect l="2083" t="12026" r="15209" b="51231"/>
          <a:stretch/>
        </p:blipFill>
        <p:spPr>
          <a:xfrm>
            <a:off x="1" y="-4926"/>
            <a:ext cx="3427287" cy="856011"/>
          </a:xfrm>
          <a:prstGeom prst="rect">
            <a:avLst/>
          </a:prstGeom>
        </p:spPr>
      </p:pic>
    </p:spTree>
    <p:extLst>
      <p:ext uri="{BB962C8B-B14F-4D97-AF65-F5344CB8AC3E}">
        <p14:creationId xmlns:p14="http://schemas.microsoft.com/office/powerpoint/2010/main" val="3136118972"/>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721" userDrawn="1">
          <p15:clr>
            <a:srgbClr val="FBAE40"/>
          </p15:clr>
        </p15:guide>
        <p15:guide id="2" pos="3968"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Divider">
    <p:spTree>
      <p:nvGrpSpPr>
        <p:cNvPr id="1" name=""/>
        <p:cNvGrpSpPr/>
        <p:nvPr/>
      </p:nvGrpSpPr>
      <p:grpSpPr>
        <a:xfrm>
          <a:off x="0" y="0"/>
          <a:ext cx="0" cy="0"/>
          <a:chOff x="0" y="0"/>
          <a:chExt cx="0" cy="0"/>
        </a:xfrm>
      </p:grpSpPr>
      <p:sp>
        <p:nvSpPr>
          <p:cNvPr id="6" name="Прямоугольник 5"/>
          <p:cNvSpPr/>
          <p:nvPr userDrawn="1"/>
        </p:nvSpPr>
        <p:spPr>
          <a:xfrm>
            <a:off x="2" y="2059367"/>
            <a:ext cx="12599986" cy="4134370"/>
          </a:xfrm>
          <a:prstGeom prst="rect">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fontAlgn="auto">
              <a:spcBef>
                <a:spcPts val="0"/>
              </a:spcBef>
              <a:spcAft>
                <a:spcPts val="0"/>
              </a:spcAft>
              <a:defRPr/>
            </a:pPr>
            <a:endParaRPr lang="ru-RU" sz="2118" dirty="0"/>
          </a:p>
        </p:txBody>
      </p:sp>
      <p:sp>
        <p:nvSpPr>
          <p:cNvPr id="10" name="Title Placeholder 1"/>
          <p:cNvSpPr>
            <a:spLocks noGrp="1"/>
          </p:cNvSpPr>
          <p:nvPr>
            <p:ph type="title"/>
          </p:nvPr>
        </p:nvSpPr>
        <p:spPr bwMode="auto">
          <a:xfrm>
            <a:off x="1886287" y="2059367"/>
            <a:ext cx="8827415" cy="4134370"/>
          </a:xfrm>
          <a:prstGeom prst="rect">
            <a:avLst/>
          </a:prstGeom>
          <a:noFill/>
          <a:ln w="9525">
            <a:noFill/>
            <a:miter lim="800000"/>
            <a:headEnd/>
            <a:tailEnd/>
          </a:ln>
        </p:spPr>
        <p:txBody>
          <a:bodyPr vert="horz" wrap="square" lIns="91440" tIns="45720" rIns="91440" bIns="45720" rtlCol="0" anchor="ctr">
            <a:noAutofit/>
          </a:bodyPr>
          <a:lstStyle>
            <a:lvl1pPr algn="ctr">
              <a:lnSpc>
                <a:spcPct val="100000"/>
              </a:lnSpc>
              <a:defRPr lang="en-US" sz="3200" kern="1200" dirty="0" smtClean="0">
                <a:solidFill>
                  <a:schemeClr val="bg1"/>
                </a:solidFill>
                <a:effectLst>
                  <a:outerShdw blurRad="38100" dist="38100" dir="2700000" algn="tl">
                    <a:srgbClr val="000000">
                      <a:alpha val="43137"/>
                    </a:srgbClr>
                  </a:outerShdw>
                </a:effectLst>
                <a:latin typeface="Arial Narrow" pitchFamily="34" charset="0"/>
                <a:ea typeface="+mn-ea"/>
                <a:cs typeface="+mn-cs"/>
              </a:defRPr>
            </a:lvl1pPr>
          </a:lstStyle>
          <a:p>
            <a:pPr marL="0" lvl="0" defTabSz="1163111" eaLnBrk="1" fontAlgn="auto" latinLnBrk="0" hangingPunct="1">
              <a:spcBef>
                <a:spcPts val="0"/>
              </a:spcBef>
              <a:spcAft>
                <a:spcPts val="0"/>
              </a:spcAft>
              <a:buNone/>
            </a:pPr>
            <a:endParaRPr lang="en-US" dirty="0" smtClean="0"/>
          </a:p>
        </p:txBody>
      </p:sp>
      <p:pic>
        <p:nvPicPr>
          <p:cNvPr id="8" name="Рисунок 7"/>
          <p:cNvPicPr>
            <a:picLocks noChangeAspect="1"/>
          </p:cNvPicPr>
          <p:nvPr userDrawn="1"/>
        </p:nvPicPr>
        <p:blipFill rotWithShape="1">
          <a:blip r:embed="rId2" cstate="print"/>
          <a:srcRect l="2083" t="12026" r="15209" b="51231"/>
          <a:stretch/>
        </p:blipFill>
        <p:spPr>
          <a:xfrm>
            <a:off x="1" y="-4926"/>
            <a:ext cx="3427287" cy="856011"/>
          </a:xfrm>
          <a:prstGeom prst="rect">
            <a:avLst/>
          </a:prstGeom>
        </p:spPr>
      </p:pic>
    </p:spTree>
    <p:extLst>
      <p:ext uri="{BB962C8B-B14F-4D97-AF65-F5344CB8AC3E}">
        <p14:creationId xmlns:p14="http://schemas.microsoft.com/office/powerpoint/2010/main" val="264430913"/>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721" userDrawn="1">
          <p15:clr>
            <a:srgbClr val="FBAE40"/>
          </p15:clr>
        </p15:guide>
        <p15:guide id="2" pos="3968"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400" b="1" i="0">
                <a:solidFill>
                  <a:srgbClr val="1F4E79"/>
                </a:solidFill>
                <a:latin typeface="Arial Narrow"/>
                <a:cs typeface="Arial Narrow"/>
              </a:defRPr>
            </a:lvl1pPr>
          </a:lstStyle>
          <a:p>
            <a:endParaRPr/>
          </a:p>
        </p:txBody>
      </p:sp>
      <p:sp>
        <p:nvSpPr>
          <p:cNvPr id="3" name="Holder 3"/>
          <p:cNvSpPr>
            <a:spLocks noGrp="1"/>
          </p:cNvSpPr>
          <p:nvPr>
            <p:ph type="body" idx="1"/>
          </p:nvPr>
        </p:nvSpPr>
        <p:spPr/>
        <p:txBody>
          <a:bodyPr lIns="0" tIns="0" rIns="0" bIns="0"/>
          <a:lstStyle>
            <a:lvl1pPr>
              <a:defRPr b="0" i="0">
                <a:solidFill>
                  <a:schemeClr val="tx1"/>
                </a:solidFil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66786361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907" r:id="rId1"/>
    <p:sldLayoutId id="2147483920" r:id="rId2"/>
    <p:sldLayoutId id="2147483921" r:id="rId3"/>
    <p:sldLayoutId id="2147483922" r:id="rId4"/>
  </p:sldLayoutIdLst>
  <p:transition/>
  <p:timing>
    <p:tnLst>
      <p:par>
        <p:cTn id="1" dur="indefinite" restart="never" nodeType="tmRoot"/>
      </p:par>
    </p:tnLst>
  </p:timing>
  <p:hf hdr="0" ftr="0" dt="0"/>
  <p:txStyles>
    <p:titleStyle>
      <a:lvl1pPr algn="l" defTabSz="1218602" rtl="0" fontAlgn="base">
        <a:lnSpc>
          <a:spcPts val="4066"/>
        </a:lnSpc>
        <a:spcBef>
          <a:spcPct val="0"/>
        </a:spcBef>
        <a:spcAft>
          <a:spcPct val="0"/>
        </a:spcAft>
        <a:defRPr sz="2926" b="1">
          <a:solidFill>
            <a:schemeClr val="tx1"/>
          </a:solidFill>
          <a:latin typeface="+mj-lt"/>
          <a:ea typeface="+mj-ea"/>
          <a:cs typeface="+mj-cs"/>
        </a:defRPr>
      </a:lvl1pPr>
      <a:lvl2pPr algn="l" defTabSz="1218602" rtl="0" fontAlgn="base">
        <a:lnSpc>
          <a:spcPts val="4066"/>
        </a:lnSpc>
        <a:spcBef>
          <a:spcPct val="0"/>
        </a:spcBef>
        <a:spcAft>
          <a:spcPct val="0"/>
        </a:spcAft>
        <a:defRPr sz="2926" b="1">
          <a:solidFill>
            <a:schemeClr val="tx1"/>
          </a:solidFill>
          <a:latin typeface="Arial" pitchFamily="34" charset="0"/>
        </a:defRPr>
      </a:lvl2pPr>
      <a:lvl3pPr algn="l" defTabSz="1218602" rtl="0" fontAlgn="base">
        <a:lnSpc>
          <a:spcPts val="4066"/>
        </a:lnSpc>
        <a:spcBef>
          <a:spcPct val="0"/>
        </a:spcBef>
        <a:spcAft>
          <a:spcPct val="0"/>
        </a:spcAft>
        <a:defRPr sz="2926" b="1">
          <a:solidFill>
            <a:schemeClr val="tx1"/>
          </a:solidFill>
          <a:latin typeface="Arial" pitchFamily="34" charset="0"/>
        </a:defRPr>
      </a:lvl3pPr>
      <a:lvl4pPr algn="l" defTabSz="1218602" rtl="0" fontAlgn="base">
        <a:lnSpc>
          <a:spcPts val="4066"/>
        </a:lnSpc>
        <a:spcBef>
          <a:spcPct val="0"/>
        </a:spcBef>
        <a:spcAft>
          <a:spcPct val="0"/>
        </a:spcAft>
        <a:defRPr sz="2926" b="1">
          <a:solidFill>
            <a:schemeClr val="tx1"/>
          </a:solidFill>
          <a:latin typeface="Arial" pitchFamily="34" charset="0"/>
        </a:defRPr>
      </a:lvl4pPr>
      <a:lvl5pPr algn="l" defTabSz="1218602" rtl="0" fontAlgn="base">
        <a:lnSpc>
          <a:spcPts val="4066"/>
        </a:lnSpc>
        <a:spcBef>
          <a:spcPct val="0"/>
        </a:spcBef>
        <a:spcAft>
          <a:spcPct val="0"/>
        </a:spcAft>
        <a:defRPr sz="2926" b="1">
          <a:solidFill>
            <a:schemeClr val="tx1"/>
          </a:solidFill>
          <a:latin typeface="Arial" pitchFamily="34" charset="0"/>
        </a:defRPr>
      </a:lvl5pPr>
      <a:lvl6pPr marL="546662" algn="l" defTabSz="1218602" rtl="0" fontAlgn="base">
        <a:lnSpc>
          <a:spcPts val="4066"/>
        </a:lnSpc>
        <a:spcBef>
          <a:spcPct val="0"/>
        </a:spcBef>
        <a:spcAft>
          <a:spcPct val="0"/>
        </a:spcAft>
        <a:defRPr sz="2926" b="1">
          <a:solidFill>
            <a:schemeClr val="tx1"/>
          </a:solidFill>
          <a:latin typeface="Arial" pitchFamily="34" charset="0"/>
        </a:defRPr>
      </a:lvl6pPr>
      <a:lvl7pPr marL="1093324" algn="l" defTabSz="1218602" rtl="0" fontAlgn="base">
        <a:lnSpc>
          <a:spcPts val="4066"/>
        </a:lnSpc>
        <a:spcBef>
          <a:spcPct val="0"/>
        </a:spcBef>
        <a:spcAft>
          <a:spcPct val="0"/>
        </a:spcAft>
        <a:defRPr sz="2926" b="1">
          <a:solidFill>
            <a:schemeClr val="tx1"/>
          </a:solidFill>
          <a:latin typeface="Arial" pitchFamily="34" charset="0"/>
        </a:defRPr>
      </a:lvl7pPr>
      <a:lvl8pPr marL="1639986" algn="l" defTabSz="1218602" rtl="0" fontAlgn="base">
        <a:lnSpc>
          <a:spcPts val="4066"/>
        </a:lnSpc>
        <a:spcBef>
          <a:spcPct val="0"/>
        </a:spcBef>
        <a:spcAft>
          <a:spcPct val="0"/>
        </a:spcAft>
        <a:defRPr sz="2926" b="1">
          <a:solidFill>
            <a:schemeClr val="tx1"/>
          </a:solidFill>
          <a:latin typeface="Arial" pitchFamily="34" charset="0"/>
        </a:defRPr>
      </a:lvl8pPr>
      <a:lvl9pPr marL="2186649" algn="l" defTabSz="1218602" rtl="0" fontAlgn="base">
        <a:lnSpc>
          <a:spcPts val="4066"/>
        </a:lnSpc>
        <a:spcBef>
          <a:spcPct val="0"/>
        </a:spcBef>
        <a:spcAft>
          <a:spcPct val="0"/>
        </a:spcAft>
        <a:defRPr sz="2926" b="1">
          <a:solidFill>
            <a:schemeClr val="tx1"/>
          </a:solidFill>
          <a:latin typeface="Arial" pitchFamily="34" charset="0"/>
        </a:defRPr>
      </a:lvl9pPr>
    </p:titleStyle>
    <p:bodyStyle>
      <a:lvl1pPr marL="457450" indent="-457450" algn="l" defTabSz="1218602" rtl="0" fontAlgn="base">
        <a:spcBef>
          <a:spcPct val="0"/>
        </a:spcBef>
        <a:spcAft>
          <a:spcPts val="359"/>
        </a:spcAft>
        <a:buFont typeface="Arial" pitchFamily="34" charset="0"/>
        <a:buChar char="•"/>
        <a:defRPr sz="1272">
          <a:solidFill>
            <a:schemeClr val="tx1"/>
          </a:solidFill>
          <a:latin typeface="+mn-lt"/>
          <a:ea typeface="+mn-ea"/>
          <a:cs typeface="+mn-cs"/>
        </a:defRPr>
      </a:lvl1pPr>
      <a:lvl2pPr marL="242962" indent="-242962" algn="l" defTabSz="1218602" rtl="0" fontAlgn="base">
        <a:spcBef>
          <a:spcPct val="0"/>
        </a:spcBef>
        <a:spcAft>
          <a:spcPts val="359"/>
        </a:spcAft>
        <a:buFont typeface="Arial" pitchFamily="34" charset="0"/>
        <a:buChar char="•"/>
        <a:defRPr sz="1272">
          <a:solidFill>
            <a:schemeClr val="tx1"/>
          </a:solidFill>
          <a:latin typeface="+mn-lt"/>
        </a:defRPr>
      </a:lvl2pPr>
      <a:lvl3pPr marL="476432" indent="-233471" algn="l" defTabSz="1218602" rtl="0" fontAlgn="base">
        <a:spcBef>
          <a:spcPct val="0"/>
        </a:spcBef>
        <a:spcAft>
          <a:spcPts val="359"/>
        </a:spcAft>
        <a:buFont typeface="Arial" pitchFamily="34" charset="0"/>
        <a:buChar char="‒"/>
        <a:defRPr sz="1272">
          <a:solidFill>
            <a:schemeClr val="tx1"/>
          </a:solidFill>
          <a:latin typeface="+mn-lt"/>
        </a:defRPr>
      </a:lvl3pPr>
      <a:lvl4pPr marL="719392" indent="-242962" algn="l" defTabSz="1218602" rtl="0" fontAlgn="base">
        <a:spcBef>
          <a:spcPct val="0"/>
        </a:spcBef>
        <a:spcAft>
          <a:spcPts val="359"/>
        </a:spcAft>
        <a:buFont typeface="Arial" pitchFamily="34" charset="0"/>
        <a:buChar char="•"/>
        <a:defRPr sz="1145">
          <a:solidFill>
            <a:schemeClr val="tx1"/>
          </a:solidFill>
          <a:latin typeface="+mn-lt"/>
        </a:defRPr>
      </a:lvl4pPr>
      <a:lvl5pPr marL="949067" indent="-229675" algn="l" defTabSz="1218602" rtl="0" fontAlgn="base">
        <a:spcBef>
          <a:spcPct val="0"/>
        </a:spcBef>
        <a:spcAft>
          <a:spcPts val="359"/>
        </a:spcAft>
        <a:buFont typeface="Arial" pitchFamily="34" charset="0"/>
        <a:buChar char="‒"/>
        <a:defRPr sz="1145">
          <a:solidFill>
            <a:schemeClr val="tx1"/>
          </a:solidFill>
          <a:latin typeface="+mn-lt"/>
        </a:defRPr>
      </a:lvl5pPr>
      <a:lvl6pPr marL="1495728" indent="-229675" algn="l" defTabSz="1218602" rtl="0" fontAlgn="base">
        <a:spcBef>
          <a:spcPct val="0"/>
        </a:spcBef>
        <a:spcAft>
          <a:spcPts val="359"/>
        </a:spcAft>
        <a:buFont typeface="Arial" pitchFamily="34" charset="0"/>
        <a:buChar char="‒"/>
        <a:defRPr sz="1145">
          <a:solidFill>
            <a:schemeClr val="tx1"/>
          </a:solidFill>
          <a:latin typeface="+mn-lt"/>
        </a:defRPr>
      </a:lvl6pPr>
      <a:lvl7pPr marL="2042391" indent="-229675" algn="l" defTabSz="1218602" rtl="0" fontAlgn="base">
        <a:spcBef>
          <a:spcPct val="0"/>
        </a:spcBef>
        <a:spcAft>
          <a:spcPts val="359"/>
        </a:spcAft>
        <a:buFont typeface="Arial" pitchFamily="34" charset="0"/>
        <a:buChar char="‒"/>
        <a:defRPr sz="1145">
          <a:solidFill>
            <a:schemeClr val="tx1"/>
          </a:solidFill>
          <a:latin typeface="+mn-lt"/>
        </a:defRPr>
      </a:lvl7pPr>
      <a:lvl8pPr marL="2589053" indent="-229675" algn="l" defTabSz="1218602" rtl="0" fontAlgn="base">
        <a:spcBef>
          <a:spcPct val="0"/>
        </a:spcBef>
        <a:spcAft>
          <a:spcPts val="359"/>
        </a:spcAft>
        <a:buFont typeface="Arial" pitchFamily="34" charset="0"/>
        <a:buChar char="‒"/>
        <a:defRPr sz="1145">
          <a:solidFill>
            <a:schemeClr val="tx1"/>
          </a:solidFill>
          <a:latin typeface="+mn-lt"/>
        </a:defRPr>
      </a:lvl8pPr>
      <a:lvl9pPr marL="3135713" indent="-229675" algn="l" defTabSz="1218602" rtl="0" fontAlgn="base">
        <a:spcBef>
          <a:spcPct val="0"/>
        </a:spcBef>
        <a:spcAft>
          <a:spcPts val="359"/>
        </a:spcAft>
        <a:buFont typeface="Arial" pitchFamily="34" charset="0"/>
        <a:buChar char="‒"/>
        <a:defRPr sz="1145">
          <a:solidFill>
            <a:schemeClr val="tx1"/>
          </a:solidFill>
          <a:latin typeface="+mn-lt"/>
        </a:defRPr>
      </a:lvl9pPr>
    </p:bodyStyle>
    <p:otherStyle>
      <a:defPPr>
        <a:defRPr lang="en-US"/>
      </a:defPPr>
      <a:lvl1pPr marL="0" algn="l" defTabSz="1093324" rtl="0" eaLnBrk="1" latinLnBrk="0" hangingPunct="1">
        <a:defRPr sz="2162" kern="1200">
          <a:solidFill>
            <a:schemeClr val="tx1"/>
          </a:solidFill>
          <a:latin typeface="+mn-lt"/>
          <a:ea typeface="+mn-ea"/>
          <a:cs typeface="+mn-cs"/>
        </a:defRPr>
      </a:lvl1pPr>
      <a:lvl2pPr marL="546662" algn="l" defTabSz="1093324" rtl="0" eaLnBrk="1" latinLnBrk="0" hangingPunct="1">
        <a:defRPr sz="2162" kern="1200">
          <a:solidFill>
            <a:schemeClr val="tx1"/>
          </a:solidFill>
          <a:latin typeface="+mn-lt"/>
          <a:ea typeface="+mn-ea"/>
          <a:cs typeface="+mn-cs"/>
        </a:defRPr>
      </a:lvl2pPr>
      <a:lvl3pPr marL="1093324" algn="l" defTabSz="1093324" rtl="0" eaLnBrk="1" latinLnBrk="0" hangingPunct="1">
        <a:defRPr sz="2162" kern="1200">
          <a:solidFill>
            <a:schemeClr val="tx1"/>
          </a:solidFill>
          <a:latin typeface="+mn-lt"/>
          <a:ea typeface="+mn-ea"/>
          <a:cs typeface="+mn-cs"/>
        </a:defRPr>
      </a:lvl3pPr>
      <a:lvl4pPr marL="1639986" algn="l" defTabSz="1093324" rtl="0" eaLnBrk="1" latinLnBrk="0" hangingPunct="1">
        <a:defRPr sz="2162" kern="1200">
          <a:solidFill>
            <a:schemeClr val="tx1"/>
          </a:solidFill>
          <a:latin typeface="+mn-lt"/>
          <a:ea typeface="+mn-ea"/>
          <a:cs typeface="+mn-cs"/>
        </a:defRPr>
      </a:lvl4pPr>
      <a:lvl5pPr marL="2186649" algn="l" defTabSz="1093324" rtl="0" eaLnBrk="1" latinLnBrk="0" hangingPunct="1">
        <a:defRPr sz="2162" kern="1200">
          <a:solidFill>
            <a:schemeClr val="tx1"/>
          </a:solidFill>
          <a:latin typeface="+mn-lt"/>
          <a:ea typeface="+mn-ea"/>
          <a:cs typeface="+mn-cs"/>
        </a:defRPr>
      </a:lvl5pPr>
      <a:lvl6pPr marL="2733311" algn="l" defTabSz="1093324" rtl="0" eaLnBrk="1" latinLnBrk="0" hangingPunct="1">
        <a:defRPr sz="2162" kern="1200">
          <a:solidFill>
            <a:schemeClr val="tx1"/>
          </a:solidFill>
          <a:latin typeface="+mn-lt"/>
          <a:ea typeface="+mn-ea"/>
          <a:cs typeface="+mn-cs"/>
        </a:defRPr>
      </a:lvl6pPr>
      <a:lvl7pPr marL="3279973" algn="l" defTabSz="1093324" rtl="0" eaLnBrk="1" latinLnBrk="0" hangingPunct="1">
        <a:defRPr sz="2162" kern="1200">
          <a:solidFill>
            <a:schemeClr val="tx1"/>
          </a:solidFill>
          <a:latin typeface="+mn-lt"/>
          <a:ea typeface="+mn-ea"/>
          <a:cs typeface="+mn-cs"/>
        </a:defRPr>
      </a:lvl7pPr>
      <a:lvl8pPr marL="3826635" algn="l" defTabSz="1093324" rtl="0" eaLnBrk="1" latinLnBrk="0" hangingPunct="1">
        <a:defRPr sz="2162" kern="1200">
          <a:solidFill>
            <a:schemeClr val="tx1"/>
          </a:solidFill>
          <a:latin typeface="+mn-lt"/>
          <a:ea typeface="+mn-ea"/>
          <a:cs typeface="+mn-cs"/>
        </a:defRPr>
      </a:lvl8pPr>
      <a:lvl9pPr marL="4373297" algn="l" defTabSz="1093324" rtl="0" eaLnBrk="1" latinLnBrk="0" hangingPunct="1">
        <a:defRPr sz="2162"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3.jp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4.xml"/><Relationship Id="rId6" Type="http://schemas.openxmlformats.org/officeDocument/2006/relationships/hyperlink" Target="https://smbn.ru/" TargetMode="External"/><Relationship Id="rId5" Type="http://schemas.openxmlformats.org/officeDocument/2006/relationships/image" Target="../media/image16.jpg"/><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image" Target="../media/image3.jpg"/><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3.jpg"/><Relationship Id="rId1"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7.png"/><Relationship Id="rId1"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image" Target="../media/image3.jpg"/></Relationships>
</file>

<file path=ppt/slides/_rels/slide1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image" Target="../media/image13.png"/><Relationship Id="rId7" Type="http://schemas.openxmlformats.org/officeDocument/2006/relationships/image" Target="../media/image21.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gif"/><Relationship Id="rId4" Type="http://schemas.openxmlformats.org/officeDocument/2006/relationships/image" Target="../media/image18.png"/><Relationship Id="rId9" Type="http://schemas.openxmlformats.org/officeDocument/2006/relationships/image" Target="../media/image16.jpg"/></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3.jpg"/></Relationships>
</file>

<file path=ppt/slides/_rels/slide2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hyperlink" Target="mailto:info@corpmsp.ru"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3.jp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8.jpe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jpg"/><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99376" y="3809778"/>
            <a:ext cx="10674910" cy="2153327"/>
          </a:xfrm>
        </p:spPr>
        <p:txBody>
          <a:bodyPr/>
          <a:lstStyle/>
          <a:p>
            <a:pPr>
              <a:lnSpc>
                <a:spcPct val="100000"/>
              </a:lnSpc>
            </a:pPr>
            <a:r>
              <a:rPr lang="ru-RU" sz="4400" dirty="0">
                <a:latin typeface="Arial Black" panose="020B0A04020102020204" pitchFamily="34" charset="0"/>
              </a:rPr>
              <a:t>Финансовая поддержка субъектов МСП</a:t>
            </a:r>
          </a:p>
        </p:txBody>
      </p:sp>
      <p:sp>
        <p:nvSpPr>
          <p:cNvPr id="3" name="Заголовок 1"/>
          <p:cNvSpPr txBox="1">
            <a:spLocks/>
          </p:cNvSpPr>
          <p:nvPr/>
        </p:nvSpPr>
        <p:spPr bwMode="auto">
          <a:xfrm>
            <a:off x="1299376" y="7168450"/>
            <a:ext cx="10001242" cy="527754"/>
          </a:xfrm>
          <a:prstGeom prst="rect">
            <a:avLst/>
          </a:prstGeom>
          <a:effectLst>
            <a:outerShdw blurRad="63500" sx="102000" sy="102000" algn="ctr" rotWithShape="0">
              <a:prstClr val="black">
                <a:alpha val="40000"/>
              </a:prstClr>
            </a:outerShdw>
          </a:effectLst>
        </p:spPr>
        <p:txBody>
          <a:bodyPr>
            <a:noAutofit/>
          </a:bodyPr>
          <a:lstStyle>
            <a:lvl1pPr algn="ctr" defTabSz="1218638" rtl="0" fontAlgn="base">
              <a:lnSpc>
                <a:spcPts val="4066"/>
              </a:lnSpc>
              <a:spcBef>
                <a:spcPct val="0"/>
              </a:spcBef>
              <a:spcAft>
                <a:spcPct val="0"/>
              </a:spcAft>
              <a:defRPr lang="en-US" sz="3200" b="1" kern="1200" dirty="0" smtClean="0">
                <a:solidFill>
                  <a:srgbClr val="5B9BD5">
                    <a:lumMod val="50000"/>
                  </a:srgbClr>
                </a:solidFill>
                <a:latin typeface="Calibri"/>
                <a:ea typeface="+mn-ea"/>
                <a:cs typeface="+mn-cs"/>
              </a:defRPr>
            </a:lvl1pPr>
            <a:lvl2pPr algn="l" defTabSz="1218638" rtl="0" fontAlgn="base">
              <a:lnSpc>
                <a:spcPts val="4066"/>
              </a:lnSpc>
              <a:spcBef>
                <a:spcPct val="0"/>
              </a:spcBef>
              <a:spcAft>
                <a:spcPct val="0"/>
              </a:spcAft>
              <a:defRPr sz="2926" b="1">
                <a:solidFill>
                  <a:schemeClr val="tx1"/>
                </a:solidFill>
                <a:latin typeface="Arial" pitchFamily="34" charset="0"/>
              </a:defRPr>
            </a:lvl2pPr>
            <a:lvl3pPr algn="l" defTabSz="1218638" rtl="0" fontAlgn="base">
              <a:lnSpc>
                <a:spcPts val="4066"/>
              </a:lnSpc>
              <a:spcBef>
                <a:spcPct val="0"/>
              </a:spcBef>
              <a:spcAft>
                <a:spcPct val="0"/>
              </a:spcAft>
              <a:defRPr sz="2926" b="1">
                <a:solidFill>
                  <a:schemeClr val="tx1"/>
                </a:solidFill>
                <a:latin typeface="Arial" pitchFamily="34" charset="0"/>
              </a:defRPr>
            </a:lvl3pPr>
            <a:lvl4pPr algn="l" defTabSz="1218638" rtl="0" fontAlgn="base">
              <a:lnSpc>
                <a:spcPts val="4066"/>
              </a:lnSpc>
              <a:spcBef>
                <a:spcPct val="0"/>
              </a:spcBef>
              <a:spcAft>
                <a:spcPct val="0"/>
              </a:spcAft>
              <a:defRPr sz="2926" b="1">
                <a:solidFill>
                  <a:schemeClr val="tx1"/>
                </a:solidFill>
                <a:latin typeface="Arial" pitchFamily="34" charset="0"/>
              </a:defRPr>
            </a:lvl4pPr>
            <a:lvl5pPr algn="l" defTabSz="1218638" rtl="0" fontAlgn="base">
              <a:lnSpc>
                <a:spcPts val="4066"/>
              </a:lnSpc>
              <a:spcBef>
                <a:spcPct val="0"/>
              </a:spcBef>
              <a:spcAft>
                <a:spcPct val="0"/>
              </a:spcAft>
              <a:defRPr sz="2926" b="1">
                <a:solidFill>
                  <a:schemeClr val="tx1"/>
                </a:solidFill>
                <a:latin typeface="Arial" pitchFamily="34" charset="0"/>
              </a:defRPr>
            </a:lvl5pPr>
            <a:lvl6pPr marL="546678" algn="l" defTabSz="1218638" rtl="0" fontAlgn="base">
              <a:lnSpc>
                <a:spcPts val="4066"/>
              </a:lnSpc>
              <a:spcBef>
                <a:spcPct val="0"/>
              </a:spcBef>
              <a:spcAft>
                <a:spcPct val="0"/>
              </a:spcAft>
              <a:defRPr sz="2926" b="1">
                <a:solidFill>
                  <a:schemeClr val="tx1"/>
                </a:solidFill>
                <a:latin typeface="Arial" pitchFamily="34" charset="0"/>
              </a:defRPr>
            </a:lvl6pPr>
            <a:lvl7pPr marL="1093357" algn="l" defTabSz="1218638" rtl="0" fontAlgn="base">
              <a:lnSpc>
                <a:spcPts val="4066"/>
              </a:lnSpc>
              <a:spcBef>
                <a:spcPct val="0"/>
              </a:spcBef>
              <a:spcAft>
                <a:spcPct val="0"/>
              </a:spcAft>
              <a:defRPr sz="2926" b="1">
                <a:solidFill>
                  <a:schemeClr val="tx1"/>
                </a:solidFill>
                <a:latin typeface="Arial" pitchFamily="34" charset="0"/>
              </a:defRPr>
            </a:lvl7pPr>
            <a:lvl8pPr marL="1640035" algn="l" defTabSz="1218638" rtl="0" fontAlgn="base">
              <a:lnSpc>
                <a:spcPts val="4066"/>
              </a:lnSpc>
              <a:spcBef>
                <a:spcPct val="0"/>
              </a:spcBef>
              <a:spcAft>
                <a:spcPct val="0"/>
              </a:spcAft>
              <a:defRPr sz="2926" b="1">
                <a:solidFill>
                  <a:schemeClr val="tx1"/>
                </a:solidFill>
                <a:latin typeface="Arial" pitchFamily="34" charset="0"/>
              </a:defRPr>
            </a:lvl8pPr>
            <a:lvl9pPr marL="2186714" algn="l" defTabSz="1218638" rtl="0" fontAlgn="base">
              <a:lnSpc>
                <a:spcPts val="4066"/>
              </a:lnSpc>
              <a:spcBef>
                <a:spcPct val="0"/>
              </a:spcBef>
              <a:spcAft>
                <a:spcPct val="0"/>
              </a:spcAft>
              <a:defRPr sz="2926" b="1">
                <a:solidFill>
                  <a:schemeClr val="tx1"/>
                </a:solidFill>
                <a:latin typeface="Arial" pitchFamily="34" charset="0"/>
              </a:defRPr>
            </a:lvl9pPr>
          </a:lstStyle>
          <a:p>
            <a:r>
              <a:rPr lang="ru-RU" sz="2000" dirty="0">
                <a:latin typeface="Arial Narrow" panose="020B0606020202030204" pitchFamily="34" charset="0"/>
              </a:rPr>
              <a:t>Москва</a:t>
            </a:r>
            <a:r>
              <a:rPr lang="ru-RU" sz="2000">
                <a:latin typeface="Arial Narrow" panose="020B0606020202030204" pitchFamily="34" charset="0"/>
              </a:rPr>
              <a:t>, </a:t>
            </a:r>
            <a:r>
              <a:rPr lang="ru-RU" sz="2000" smtClean="0">
                <a:latin typeface="Arial Narrow" panose="020B0606020202030204" pitchFamily="34" charset="0"/>
              </a:rPr>
              <a:t>2017 </a:t>
            </a:r>
            <a:r>
              <a:rPr lang="ru-RU" sz="2000" dirty="0">
                <a:latin typeface="Arial Narrow" panose="020B0606020202030204" pitchFamily="34" charset="0"/>
              </a:rPr>
              <a:t>г.</a:t>
            </a: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07656" y="229506"/>
            <a:ext cx="7091076" cy="3225800"/>
          </a:xfrm>
          <a:prstGeom prst="rect">
            <a:avLst/>
          </a:prstGeom>
        </p:spPr>
      </p:pic>
    </p:spTree>
    <p:extLst>
      <p:ext uri="{BB962C8B-B14F-4D97-AF65-F5344CB8AC3E}">
        <p14:creationId xmlns:p14="http://schemas.microsoft.com/office/powerpoint/2010/main" val="3422294183"/>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Скругленный прямоугольник 20"/>
          <p:cNvSpPr/>
          <p:nvPr/>
        </p:nvSpPr>
        <p:spPr>
          <a:xfrm>
            <a:off x="5842000" y="2616200"/>
            <a:ext cx="6376191" cy="3835400"/>
          </a:xfrm>
          <a:prstGeom prst="roundRect">
            <a:avLst>
              <a:gd name="adj" fmla="val 2995"/>
            </a:avLst>
          </a:prstGeom>
          <a:solidFill>
            <a:srgbClr val="E7F5FE"/>
          </a:soli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ru-RU" sz="1100" b="1" dirty="0" smtClean="0">
              <a:solidFill>
                <a:schemeClr val="tx1"/>
              </a:solidFill>
            </a:endParaRPr>
          </a:p>
        </p:txBody>
      </p:sp>
      <p:sp>
        <p:nvSpPr>
          <p:cNvPr id="2" name="Заголовок 1"/>
          <p:cNvSpPr>
            <a:spLocks noGrp="1"/>
          </p:cNvSpPr>
          <p:nvPr>
            <p:ph type="title"/>
          </p:nvPr>
        </p:nvSpPr>
        <p:spPr>
          <a:xfrm>
            <a:off x="3820617" y="401241"/>
            <a:ext cx="8608254" cy="698685"/>
          </a:xfrm>
        </p:spPr>
        <p:txBody>
          <a:bodyPr/>
          <a:lstStyle/>
          <a:p>
            <a:r>
              <a:rPr lang="ru-RU" dirty="0"/>
              <a:t>Технология предоставления </a:t>
            </a:r>
            <a:r>
              <a:rPr lang="ru-RU" dirty="0" smtClean="0"/>
              <a:t>гарантий участниками НГС.</a:t>
            </a:r>
            <a:br>
              <a:rPr lang="ru-RU" dirty="0" smtClean="0"/>
            </a:br>
            <a:r>
              <a:rPr lang="ru-RU" dirty="0" smtClean="0"/>
              <a:t>Стандартная процедура</a:t>
            </a:r>
            <a:endParaRPr lang="ru-RU" dirty="0"/>
          </a:p>
        </p:txBody>
      </p:sp>
      <p:sp>
        <p:nvSpPr>
          <p:cNvPr id="3" name="Текст 2"/>
          <p:cNvSpPr>
            <a:spLocks noGrp="1"/>
          </p:cNvSpPr>
          <p:nvPr>
            <p:ph type="body" sz="quarter" idx="10"/>
          </p:nvPr>
        </p:nvSpPr>
        <p:spPr>
          <a:xfrm>
            <a:off x="354111" y="1286436"/>
            <a:ext cx="11854653" cy="725733"/>
          </a:xfrm>
        </p:spPr>
        <p:txBody>
          <a:bodyPr/>
          <a:lstStyle/>
          <a:p>
            <a:pPr marL="342900" indent="-342900" algn="just">
              <a:buFont typeface="Arial" panose="020B0604020202020204" pitchFamily="34" charset="0"/>
              <a:buChar char="•"/>
            </a:pPr>
            <a:r>
              <a:rPr lang="ru-RU" sz="1600" dirty="0"/>
              <a:t>Взаимодействие с </a:t>
            </a:r>
            <a:r>
              <a:rPr lang="ru-RU" sz="1600" dirty="0" smtClean="0"/>
              <a:t>участниками НГС </a:t>
            </a:r>
            <a:r>
              <a:rPr lang="ru-RU" sz="1600" dirty="0"/>
              <a:t>по вопросу получения гарантии осуществляет </a:t>
            </a:r>
            <a:r>
              <a:rPr lang="ru-RU" sz="1600" dirty="0" smtClean="0"/>
              <a:t>Банк-партнер или Организация-партнер</a:t>
            </a:r>
            <a:endParaRPr lang="ru-RU" sz="1600" dirty="0"/>
          </a:p>
          <a:p>
            <a:pPr marL="342900" indent="-342900" algn="just">
              <a:buFont typeface="Arial" panose="020B0604020202020204" pitchFamily="34" charset="0"/>
              <a:buChar char="•"/>
            </a:pPr>
            <a:r>
              <a:rPr lang="ru-RU" sz="1600" dirty="0" smtClean="0"/>
              <a:t>Комплект </a:t>
            </a:r>
            <a:r>
              <a:rPr lang="ru-RU" sz="1600" dirty="0"/>
              <a:t>документов для получения гарантии аналогичен комплекту документов для получения кредита (дополнительные документы не запрашиваются</a:t>
            </a:r>
            <a:r>
              <a:rPr lang="ru-RU" sz="1600" dirty="0" smtClean="0"/>
              <a:t>)</a:t>
            </a:r>
            <a:endParaRPr lang="ru-RU" sz="1600" dirty="0"/>
          </a:p>
        </p:txBody>
      </p:sp>
      <p:graphicFrame>
        <p:nvGraphicFramePr>
          <p:cNvPr id="11" name="Схема 10"/>
          <p:cNvGraphicFramePr/>
          <p:nvPr>
            <p:extLst>
              <p:ext uri="{D42A27DB-BD31-4B8C-83A1-F6EECF244321}">
                <p14:modId xmlns:p14="http://schemas.microsoft.com/office/powerpoint/2010/main" val="2854733482"/>
              </p:ext>
            </p:extLst>
          </p:nvPr>
        </p:nvGraphicFramePr>
        <p:xfrm>
          <a:off x="-228600" y="1998844"/>
          <a:ext cx="8414764" cy="53631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46" name="Группа 45"/>
          <p:cNvGrpSpPr/>
          <p:nvPr/>
        </p:nvGrpSpPr>
        <p:grpSpPr>
          <a:xfrm>
            <a:off x="8728436" y="3146714"/>
            <a:ext cx="3223715" cy="2823297"/>
            <a:chOff x="9033236" y="2527589"/>
            <a:chExt cx="3223715" cy="2823297"/>
          </a:xfrm>
        </p:grpSpPr>
        <p:grpSp>
          <p:nvGrpSpPr>
            <p:cNvPr id="47" name="Группа 46"/>
            <p:cNvGrpSpPr/>
            <p:nvPr/>
          </p:nvGrpSpPr>
          <p:grpSpPr>
            <a:xfrm>
              <a:off x="9036234" y="2527589"/>
              <a:ext cx="3220716" cy="2823297"/>
              <a:chOff x="7124699" y="2596568"/>
              <a:chExt cx="2556218" cy="1911995"/>
            </a:xfrm>
            <a:solidFill>
              <a:srgbClr val="5B9BD5">
                <a:lumMod val="60000"/>
                <a:lumOff val="40000"/>
              </a:srgbClr>
            </a:solidFill>
          </p:grpSpPr>
          <p:sp>
            <p:nvSpPr>
              <p:cNvPr id="57" name="Rectangle 1"/>
              <p:cNvSpPr>
                <a:spLocks/>
              </p:cNvSpPr>
              <p:nvPr/>
            </p:nvSpPr>
            <p:spPr bwMode="auto">
              <a:xfrm rot="5400000">
                <a:off x="8277423" y="3105069"/>
                <a:ext cx="1911995" cy="894993"/>
              </a:xfrm>
              <a:prstGeom prst="rect">
                <a:avLst/>
              </a:prstGeom>
              <a:grpFill/>
              <a:ln>
                <a:noFill/>
              </a:ln>
              <a:extLst/>
            </p:spPr>
            <p:txBody>
              <a:bodyPr lIns="0" tIns="0" rIns="0" bIns="0"/>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US" sz="1512" b="0" i="0" u="none" strike="noStrike" kern="0" cap="none" spc="0" normalizeH="0" baseline="0" noProof="0" dirty="0">
                  <a:ln>
                    <a:noFill/>
                  </a:ln>
                  <a:solidFill>
                    <a:srgbClr val="0070C0"/>
                  </a:solidFill>
                  <a:effectLst/>
                  <a:uLnTx/>
                  <a:uFillTx/>
                  <a:latin typeface="Calibri"/>
                  <a:cs typeface="+mn-cs"/>
                </a:endParaRPr>
              </a:p>
            </p:txBody>
          </p:sp>
          <p:sp>
            <p:nvSpPr>
              <p:cNvPr id="58" name="Прямоугольник 57"/>
              <p:cNvSpPr/>
              <p:nvPr/>
            </p:nvSpPr>
            <p:spPr>
              <a:xfrm rot="5400000">
                <a:off x="6940280" y="3554518"/>
                <a:ext cx="1137564" cy="768726"/>
              </a:xfrm>
              <a:prstGeom prst="rect">
                <a:avLst/>
              </a:prstGeom>
              <a:grpFill/>
              <a:ln w="12700" cap="flat" cmpd="sng" algn="ctr">
                <a:noFill/>
                <a:prstDash val="solid"/>
                <a:miter lim="800000"/>
              </a:ln>
              <a:effec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ru-RU" sz="1512" b="0" i="0" u="none" strike="noStrike" kern="0" cap="none" spc="0" normalizeH="0" baseline="0" noProof="0">
                  <a:ln>
                    <a:noFill/>
                  </a:ln>
                  <a:solidFill>
                    <a:prstClr val="white"/>
                  </a:solidFill>
                  <a:effectLst/>
                  <a:uLnTx/>
                  <a:uFillTx/>
                  <a:latin typeface="Calibri"/>
                  <a:ea typeface="+mn-ea"/>
                  <a:cs typeface="+mn-cs"/>
                </a:endParaRPr>
              </a:p>
            </p:txBody>
          </p:sp>
          <p:sp>
            <p:nvSpPr>
              <p:cNvPr id="59" name="Rectangle 1"/>
              <p:cNvSpPr>
                <a:spLocks/>
              </p:cNvSpPr>
              <p:nvPr/>
            </p:nvSpPr>
            <p:spPr bwMode="auto">
              <a:xfrm rot="5400000">
                <a:off x="7612597" y="3310747"/>
                <a:ext cx="1452920" cy="820202"/>
              </a:xfrm>
              <a:prstGeom prst="rect">
                <a:avLst/>
              </a:prstGeom>
              <a:grpFill/>
              <a:ln>
                <a:noFill/>
              </a:ln>
              <a:extLst/>
            </p:spPr>
            <p:txBody>
              <a:bodyPr lIns="0" tIns="0" rIns="0" bIns="0"/>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US" sz="1512" b="0" i="0" u="none" strike="noStrike" kern="0" cap="none" spc="0" normalizeH="0" baseline="0" noProof="0">
                  <a:ln>
                    <a:noFill/>
                  </a:ln>
                  <a:solidFill>
                    <a:prstClr val="black"/>
                  </a:solidFill>
                  <a:effectLst/>
                  <a:uLnTx/>
                  <a:uFillTx/>
                  <a:latin typeface="Calibri"/>
                  <a:cs typeface="+mn-cs"/>
                </a:endParaRPr>
              </a:p>
            </p:txBody>
          </p:sp>
        </p:grpSp>
        <p:sp>
          <p:nvSpPr>
            <p:cNvPr id="48" name="Rectangle 6"/>
            <p:cNvSpPr>
              <a:spLocks noChangeArrowheads="1"/>
            </p:cNvSpPr>
            <p:nvPr/>
          </p:nvSpPr>
          <p:spPr bwMode="auto">
            <a:xfrm>
              <a:off x="9053637" y="4015033"/>
              <a:ext cx="962918" cy="465341"/>
            </a:xfrm>
            <a:prstGeom prst="rect">
              <a:avLst/>
            </a:prstGeom>
            <a:solidFill>
              <a:srgbClr val="5B9BD5">
                <a:lumMod val="60000"/>
                <a:lumOff val="40000"/>
              </a:srgbClr>
            </a:solidFill>
            <a:ln w="9525">
              <a:noFill/>
              <a:miter lim="800000"/>
              <a:headEnd/>
              <a:tailEnd/>
            </a:ln>
            <a:effectLst/>
          </p:spPr>
          <p:txBody>
            <a:bodyPr wrap="square" lIns="0" tIns="0" rIns="0" bIns="0" anchor="ctr">
              <a:no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764" b="1" i="0" u="none" strike="noStrike" kern="0" cap="none" spc="0" normalizeH="0" baseline="0" noProof="0" dirty="0">
                  <a:ln>
                    <a:noFill/>
                  </a:ln>
                  <a:solidFill>
                    <a:prstClr val="black"/>
                  </a:solidFill>
                  <a:effectLst/>
                  <a:uLnTx/>
                  <a:uFillTx/>
                  <a:latin typeface="Arial Narrow" panose="020B0606020202030204" pitchFamily="34" charset="0"/>
                  <a:cs typeface="+mn-cs"/>
                </a:rPr>
                <a:t>&lt; </a:t>
              </a:r>
              <a:r>
                <a:rPr kumimoji="0" lang="ru-RU" sz="1764" b="1" i="0" u="none" strike="noStrike" kern="0" cap="none" spc="0" normalizeH="0" baseline="0" noProof="0" dirty="0" smtClean="0">
                  <a:ln>
                    <a:noFill/>
                  </a:ln>
                  <a:solidFill>
                    <a:prstClr val="black"/>
                  </a:solidFill>
                  <a:effectLst/>
                  <a:uLnTx/>
                  <a:uFillTx/>
                  <a:latin typeface="Arial Narrow" panose="020B0606020202030204" pitchFamily="34" charset="0"/>
                  <a:cs typeface="+mn-cs"/>
                </a:rPr>
                <a:t>2</a:t>
              </a:r>
              <a:r>
                <a:rPr kumimoji="0" lang="en-US" sz="1764" b="1" i="0" u="none" strike="noStrike" kern="0" cap="none" spc="0" normalizeH="0" baseline="0" noProof="0" dirty="0" smtClean="0">
                  <a:ln>
                    <a:noFill/>
                  </a:ln>
                  <a:solidFill>
                    <a:prstClr val="black"/>
                  </a:solidFill>
                  <a:effectLst/>
                  <a:uLnTx/>
                  <a:uFillTx/>
                  <a:latin typeface="Arial Narrow" panose="020B0606020202030204" pitchFamily="34" charset="0"/>
                  <a:cs typeface="+mn-cs"/>
                </a:rPr>
                <a:t>5 </a:t>
              </a:r>
              <a:endParaRPr kumimoji="0" lang="ru-RU" sz="1764" b="1" i="0" u="none" strike="noStrike" kern="0" cap="none" spc="0" normalizeH="0" baseline="0" noProof="0" dirty="0">
                <a:ln>
                  <a:noFill/>
                </a:ln>
                <a:solidFill>
                  <a:prstClr val="black"/>
                </a:solidFill>
                <a:effectLst/>
                <a:uLnTx/>
                <a:uFillTx/>
                <a:latin typeface="Arial Narrow" panose="020B0606020202030204" pitchFamily="34" charset="0"/>
                <a:cs typeface="+mn-cs"/>
              </a:endParaRPr>
            </a:p>
            <a:p>
              <a:pPr marL="0" marR="0" lvl="0" indent="0" algn="ctr" defTabSz="457200" eaLnBrk="1" fontAlgn="auto" latinLnBrk="0" hangingPunct="1">
                <a:lnSpc>
                  <a:spcPct val="100000"/>
                </a:lnSpc>
                <a:spcBef>
                  <a:spcPts val="0"/>
                </a:spcBef>
                <a:spcAft>
                  <a:spcPts val="0"/>
                </a:spcAft>
                <a:buClrTx/>
                <a:buSzTx/>
                <a:buFontTx/>
                <a:buNone/>
                <a:tabLst/>
                <a:defRPr/>
              </a:pPr>
              <a:r>
                <a:rPr kumimoji="0" lang="ru-RU" sz="1323" b="1" i="0" u="none" strike="noStrike" kern="0" cap="none" spc="0" normalizeH="0" baseline="0" noProof="0" dirty="0">
                  <a:ln>
                    <a:noFill/>
                  </a:ln>
                  <a:solidFill>
                    <a:prstClr val="black"/>
                  </a:solidFill>
                  <a:effectLst/>
                  <a:uLnTx/>
                  <a:uFillTx/>
                  <a:latin typeface="Arial Narrow" panose="020B0606020202030204" pitchFamily="34" charset="0"/>
                  <a:cs typeface="+mn-cs"/>
                </a:rPr>
                <a:t>млн руб.</a:t>
              </a:r>
            </a:p>
            <a:p>
              <a:pPr marL="0" marR="0" lvl="0" indent="0" algn="ctr" defTabSz="457200" eaLnBrk="1" fontAlgn="auto" latinLnBrk="0" hangingPunct="1">
                <a:lnSpc>
                  <a:spcPct val="100000"/>
                </a:lnSpc>
                <a:spcBef>
                  <a:spcPts val="0"/>
                </a:spcBef>
                <a:spcAft>
                  <a:spcPts val="0"/>
                </a:spcAft>
                <a:buClrTx/>
                <a:buSzTx/>
                <a:buFontTx/>
                <a:buNone/>
                <a:tabLst/>
                <a:defRPr/>
              </a:pPr>
              <a:endParaRPr kumimoji="0" lang="ru-RU" sz="1323" b="1" i="0" u="none" strike="noStrike" kern="0" cap="none" spc="0" normalizeH="0" baseline="0" noProof="0" dirty="0">
                <a:ln>
                  <a:noFill/>
                </a:ln>
                <a:solidFill>
                  <a:prstClr val="black"/>
                </a:solidFill>
                <a:effectLst/>
                <a:uLnTx/>
                <a:uFillTx/>
                <a:latin typeface="Arial Narrow" panose="020B0606020202030204" pitchFamily="34" charset="0"/>
                <a:cs typeface="+mn-cs"/>
              </a:endParaRPr>
            </a:p>
            <a:p>
              <a:pPr marL="0" marR="0" lvl="0" indent="0" algn="ctr" defTabSz="457200" eaLnBrk="1" fontAlgn="auto" latinLnBrk="0" hangingPunct="1">
                <a:lnSpc>
                  <a:spcPct val="100000"/>
                </a:lnSpc>
                <a:spcBef>
                  <a:spcPts val="0"/>
                </a:spcBef>
                <a:spcAft>
                  <a:spcPts val="0"/>
                </a:spcAft>
                <a:buClrTx/>
                <a:buSzTx/>
                <a:buFontTx/>
                <a:buNone/>
                <a:tabLst/>
                <a:defRPr/>
              </a:pPr>
              <a:r>
                <a:rPr kumimoji="0" lang="ru-RU" sz="1323" b="1" i="1" u="none" strike="noStrike" kern="0" cap="none" spc="0" normalizeH="0" baseline="0" noProof="0" dirty="0">
                  <a:ln>
                    <a:noFill/>
                  </a:ln>
                  <a:solidFill>
                    <a:prstClr val="black"/>
                  </a:solidFill>
                  <a:effectLst/>
                  <a:uLnTx/>
                  <a:uFillTx/>
                  <a:latin typeface="Arial Narrow" panose="020B0606020202030204" pitchFamily="34" charset="0"/>
                  <a:cs typeface="+mn-cs"/>
                </a:rPr>
                <a:t>до </a:t>
              </a:r>
              <a:r>
                <a:rPr kumimoji="0" lang="ru-RU" sz="2400" b="1" i="1" u="none" strike="noStrike" kern="0" cap="none" spc="0" normalizeH="0" baseline="0" noProof="0" dirty="0">
                  <a:ln>
                    <a:noFill/>
                  </a:ln>
                  <a:solidFill>
                    <a:prstClr val="black"/>
                  </a:solidFill>
                  <a:effectLst/>
                  <a:uLnTx/>
                  <a:uFillTx/>
                  <a:latin typeface="Arial Narrow" panose="020B0606020202030204" pitchFamily="34" charset="0"/>
                  <a:cs typeface="+mn-cs"/>
                </a:rPr>
                <a:t>3</a:t>
              </a:r>
              <a:r>
                <a:rPr kumimoji="0" lang="ru-RU" sz="1323" b="1" i="1" u="none" strike="noStrike" kern="0" cap="none" spc="0" normalizeH="0" baseline="0" noProof="0" dirty="0">
                  <a:ln>
                    <a:noFill/>
                  </a:ln>
                  <a:solidFill>
                    <a:prstClr val="black"/>
                  </a:solidFill>
                  <a:effectLst/>
                  <a:uLnTx/>
                  <a:uFillTx/>
                  <a:latin typeface="Arial Narrow" panose="020B0606020202030204" pitchFamily="34" charset="0"/>
                  <a:cs typeface="+mn-cs"/>
                </a:rPr>
                <a:t> дней</a:t>
              </a:r>
            </a:p>
          </p:txBody>
        </p:sp>
        <p:sp>
          <p:nvSpPr>
            <p:cNvPr id="49" name="Rectangle 6"/>
            <p:cNvSpPr>
              <a:spLocks noChangeArrowheads="1"/>
            </p:cNvSpPr>
            <p:nvPr/>
          </p:nvSpPr>
          <p:spPr bwMode="auto">
            <a:xfrm>
              <a:off x="10075294" y="3447537"/>
              <a:ext cx="1006844" cy="465341"/>
            </a:xfrm>
            <a:prstGeom prst="rect">
              <a:avLst/>
            </a:prstGeom>
            <a:noFill/>
            <a:ln w="9525">
              <a:noFill/>
              <a:miter lim="800000"/>
              <a:headEnd/>
              <a:tailEnd/>
            </a:ln>
            <a:effectLst/>
          </p:spPr>
          <p:txBody>
            <a:bodyPr wrap="square" lIns="0" tIns="0" rIns="0" bIns="0" anchor="ctr">
              <a:no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ru-RU" sz="1764" b="1" i="0" u="none" strike="noStrike" kern="0" cap="none" spc="0" normalizeH="0" baseline="0" noProof="0" dirty="0" smtClean="0">
                  <a:ln>
                    <a:noFill/>
                  </a:ln>
                  <a:solidFill>
                    <a:prstClr val="black"/>
                  </a:solidFill>
                  <a:effectLst/>
                  <a:uLnTx/>
                  <a:uFillTx/>
                  <a:latin typeface="Arial Narrow" panose="020B0606020202030204" pitchFamily="34" charset="0"/>
                  <a:cs typeface="+mn-cs"/>
                </a:rPr>
                <a:t>25 </a:t>
              </a:r>
              <a:r>
                <a:rPr kumimoji="0" lang="ru-RU" sz="1764" b="1" i="0" u="none" strike="noStrike" kern="0" cap="none" spc="0" normalizeH="0" baseline="0" noProof="0" dirty="0">
                  <a:ln>
                    <a:noFill/>
                  </a:ln>
                  <a:solidFill>
                    <a:prstClr val="black"/>
                  </a:solidFill>
                  <a:effectLst/>
                  <a:uLnTx/>
                  <a:uFillTx/>
                  <a:latin typeface="Arial Narrow" panose="020B0606020202030204" pitchFamily="34" charset="0"/>
                  <a:cs typeface="+mn-cs"/>
                </a:rPr>
                <a:t>-</a:t>
              </a:r>
              <a:r>
                <a:rPr kumimoji="0" lang="en-US" sz="1764" b="1" i="0" u="none" strike="noStrike" kern="0" cap="none" spc="0" normalizeH="0" baseline="0" noProof="0" dirty="0">
                  <a:ln>
                    <a:noFill/>
                  </a:ln>
                  <a:solidFill>
                    <a:prstClr val="black"/>
                  </a:solidFill>
                  <a:effectLst/>
                  <a:uLnTx/>
                  <a:uFillTx/>
                  <a:latin typeface="Arial Narrow" panose="020B0606020202030204" pitchFamily="34" charset="0"/>
                  <a:cs typeface="+mn-cs"/>
                </a:rPr>
                <a:t> </a:t>
              </a:r>
              <a:r>
                <a:rPr kumimoji="0" lang="ru-RU" sz="1764" b="1" i="0" u="none" strike="noStrike" kern="0" cap="none" spc="0" normalizeH="0" baseline="0" noProof="0" dirty="0" smtClean="0">
                  <a:ln>
                    <a:noFill/>
                  </a:ln>
                  <a:solidFill>
                    <a:prstClr val="black"/>
                  </a:solidFill>
                  <a:effectLst/>
                  <a:uLnTx/>
                  <a:uFillTx/>
                  <a:latin typeface="Arial Narrow" panose="020B0606020202030204" pitchFamily="34" charset="0"/>
                  <a:cs typeface="+mn-cs"/>
                </a:rPr>
                <a:t>10</a:t>
              </a:r>
              <a:r>
                <a:rPr kumimoji="0" lang="en-US" sz="1764" b="1" i="0" u="none" strike="noStrike" kern="0" cap="none" spc="0" normalizeH="0" baseline="0" noProof="0" dirty="0" smtClean="0">
                  <a:ln>
                    <a:noFill/>
                  </a:ln>
                  <a:solidFill>
                    <a:prstClr val="black"/>
                  </a:solidFill>
                  <a:effectLst/>
                  <a:uLnTx/>
                  <a:uFillTx/>
                  <a:latin typeface="Arial Narrow" panose="020B0606020202030204" pitchFamily="34" charset="0"/>
                  <a:cs typeface="+mn-cs"/>
                </a:rPr>
                <a:t>0 </a:t>
              </a:r>
              <a:endParaRPr kumimoji="0" lang="ru-RU" sz="1764" b="1" i="0" u="none" strike="noStrike" kern="0" cap="none" spc="0" normalizeH="0" baseline="0" noProof="0" dirty="0">
                <a:ln>
                  <a:noFill/>
                </a:ln>
                <a:solidFill>
                  <a:prstClr val="black"/>
                </a:solidFill>
                <a:effectLst/>
                <a:uLnTx/>
                <a:uFillTx/>
                <a:latin typeface="Arial Narrow" panose="020B0606020202030204" pitchFamily="34" charset="0"/>
                <a:cs typeface="+mn-cs"/>
              </a:endParaRPr>
            </a:p>
            <a:p>
              <a:pPr marL="0" marR="0" lvl="0" indent="0" algn="ctr" defTabSz="457200" eaLnBrk="1" fontAlgn="auto" latinLnBrk="0" hangingPunct="1">
                <a:lnSpc>
                  <a:spcPct val="100000"/>
                </a:lnSpc>
                <a:spcBef>
                  <a:spcPts val="0"/>
                </a:spcBef>
                <a:spcAft>
                  <a:spcPts val="0"/>
                </a:spcAft>
                <a:buClrTx/>
                <a:buSzTx/>
                <a:buFontTx/>
                <a:buNone/>
                <a:tabLst/>
                <a:defRPr/>
              </a:pPr>
              <a:r>
                <a:rPr kumimoji="0" lang="ru-RU" sz="1323" b="1" i="0" u="none" strike="noStrike" kern="0" cap="none" spc="0" normalizeH="0" baseline="0" noProof="0" dirty="0">
                  <a:ln>
                    <a:noFill/>
                  </a:ln>
                  <a:solidFill>
                    <a:prstClr val="black"/>
                  </a:solidFill>
                  <a:effectLst/>
                  <a:uLnTx/>
                  <a:uFillTx/>
                  <a:latin typeface="Arial Narrow" panose="020B0606020202030204" pitchFamily="34" charset="0"/>
                  <a:cs typeface="+mn-cs"/>
                </a:rPr>
                <a:t>млн руб. </a:t>
              </a:r>
            </a:p>
            <a:p>
              <a:pPr marL="0" marR="0" lvl="0" indent="0" algn="ctr" defTabSz="457200" eaLnBrk="1" fontAlgn="auto" latinLnBrk="0" hangingPunct="1">
                <a:lnSpc>
                  <a:spcPct val="100000"/>
                </a:lnSpc>
                <a:spcBef>
                  <a:spcPts val="0"/>
                </a:spcBef>
                <a:spcAft>
                  <a:spcPts val="0"/>
                </a:spcAft>
                <a:buClrTx/>
                <a:buSzTx/>
                <a:buFontTx/>
                <a:buNone/>
                <a:tabLst/>
                <a:defRPr/>
              </a:pPr>
              <a:endParaRPr kumimoji="0" lang="ru-RU" sz="1323" b="1" i="0" u="none" strike="noStrike" kern="0" cap="none" spc="0" normalizeH="0" baseline="0" noProof="0" dirty="0">
                <a:ln>
                  <a:noFill/>
                </a:ln>
                <a:solidFill>
                  <a:prstClr val="black"/>
                </a:solidFill>
                <a:effectLst/>
                <a:uLnTx/>
                <a:uFillTx/>
                <a:latin typeface="Arial Narrow" panose="020B0606020202030204" pitchFamily="34" charset="0"/>
                <a:cs typeface="+mn-cs"/>
              </a:endParaRPr>
            </a:p>
            <a:p>
              <a:pPr marL="0" marR="0" lvl="0" indent="0" algn="ctr" defTabSz="457200" eaLnBrk="1" fontAlgn="auto" latinLnBrk="0" hangingPunct="1">
                <a:lnSpc>
                  <a:spcPct val="100000"/>
                </a:lnSpc>
                <a:spcBef>
                  <a:spcPts val="0"/>
                </a:spcBef>
                <a:spcAft>
                  <a:spcPts val="0"/>
                </a:spcAft>
                <a:buClrTx/>
                <a:buSzTx/>
                <a:buFontTx/>
                <a:buNone/>
                <a:tabLst/>
                <a:defRPr/>
              </a:pPr>
              <a:r>
                <a:rPr kumimoji="0" lang="ru-RU" sz="1323" b="1" i="1" u="none" strike="noStrike" kern="0" cap="none" spc="0" normalizeH="0" baseline="0" noProof="0" dirty="0">
                  <a:ln>
                    <a:noFill/>
                  </a:ln>
                  <a:solidFill>
                    <a:prstClr val="black"/>
                  </a:solidFill>
                  <a:effectLst/>
                  <a:uLnTx/>
                  <a:uFillTx/>
                  <a:latin typeface="Arial Narrow" panose="020B0606020202030204" pitchFamily="34" charset="0"/>
                  <a:cs typeface="+mn-cs"/>
                </a:rPr>
                <a:t>до </a:t>
              </a:r>
              <a:r>
                <a:rPr kumimoji="0" lang="ru-RU" sz="2400" b="1" i="1" u="none" strike="noStrike" kern="0" cap="none" spc="0" normalizeH="0" baseline="0" noProof="0" dirty="0">
                  <a:ln>
                    <a:noFill/>
                  </a:ln>
                  <a:solidFill>
                    <a:prstClr val="black"/>
                  </a:solidFill>
                  <a:effectLst/>
                  <a:uLnTx/>
                  <a:uFillTx/>
                  <a:latin typeface="Arial Narrow" panose="020B0606020202030204" pitchFamily="34" charset="0"/>
                  <a:cs typeface="+mn-cs"/>
                </a:rPr>
                <a:t>5</a:t>
              </a:r>
              <a:r>
                <a:rPr kumimoji="0" lang="ru-RU" sz="1323" b="1" i="1" u="none" strike="noStrike" kern="0" cap="none" spc="0" normalizeH="0" baseline="0" noProof="0" dirty="0">
                  <a:ln>
                    <a:noFill/>
                  </a:ln>
                  <a:solidFill>
                    <a:prstClr val="black"/>
                  </a:solidFill>
                  <a:effectLst/>
                  <a:uLnTx/>
                  <a:uFillTx/>
                  <a:latin typeface="Arial Narrow" panose="020B0606020202030204" pitchFamily="34" charset="0"/>
                  <a:cs typeface="+mn-cs"/>
                </a:rPr>
                <a:t> дней</a:t>
              </a:r>
            </a:p>
          </p:txBody>
        </p:sp>
        <p:sp>
          <p:nvSpPr>
            <p:cNvPr id="50" name="Rectangle 6"/>
            <p:cNvSpPr>
              <a:spLocks noChangeArrowheads="1"/>
            </p:cNvSpPr>
            <p:nvPr/>
          </p:nvSpPr>
          <p:spPr bwMode="auto">
            <a:xfrm>
              <a:off x="11155742" y="2967925"/>
              <a:ext cx="1081451" cy="465341"/>
            </a:xfrm>
            <a:prstGeom prst="rect">
              <a:avLst/>
            </a:prstGeom>
            <a:solidFill>
              <a:srgbClr val="5B9BD5">
                <a:lumMod val="60000"/>
                <a:lumOff val="40000"/>
              </a:srgbClr>
            </a:solidFill>
            <a:ln w="9525">
              <a:noFill/>
              <a:miter lim="800000"/>
              <a:headEnd/>
              <a:tailEnd/>
            </a:ln>
            <a:effectLst/>
          </p:spPr>
          <p:txBody>
            <a:bodyPr wrap="square" lIns="0" tIns="0" rIns="0" bIns="0" anchor="ctr">
              <a:no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764" b="1" i="0" u="none" strike="noStrike" kern="0" cap="none" spc="0" normalizeH="0" baseline="0" noProof="0" dirty="0">
                  <a:ln>
                    <a:noFill/>
                  </a:ln>
                  <a:solidFill>
                    <a:prstClr val="black"/>
                  </a:solidFill>
                  <a:effectLst/>
                  <a:uLnTx/>
                  <a:uFillTx/>
                  <a:latin typeface="Arial Narrow" panose="020B0606020202030204" pitchFamily="34" charset="0"/>
                  <a:cs typeface="+mn-cs"/>
                </a:rPr>
                <a:t>&gt; </a:t>
              </a:r>
              <a:r>
                <a:rPr kumimoji="0" lang="ru-RU" sz="1764" b="1" i="0" u="none" strike="noStrike" kern="0" cap="none" spc="0" normalizeH="0" baseline="0" noProof="0" dirty="0" smtClean="0">
                  <a:ln>
                    <a:noFill/>
                  </a:ln>
                  <a:solidFill>
                    <a:prstClr val="black"/>
                  </a:solidFill>
                  <a:effectLst/>
                  <a:uLnTx/>
                  <a:uFillTx/>
                  <a:latin typeface="Arial Narrow" panose="020B0606020202030204" pitchFamily="34" charset="0"/>
                  <a:cs typeface="+mn-cs"/>
                </a:rPr>
                <a:t>10</a:t>
              </a:r>
              <a:r>
                <a:rPr kumimoji="0" lang="en-US" sz="1764" b="1" i="0" u="none" strike="noStrike" kern="0" cap="none" spc="0" normalizeH="0" baseline="0" noProof="0" dirty="0" smtClean="0">
                  <a:ln>
                    <a:noFill/>
                  </a:ln>
                  <a:solidFill>
                    <a:prstClr val="black"/>
                  </a:solidFill>
                  <a:effectLst/>
                  <a:uLnTx/>
                  <a:uFillTx/>
                  <a:latin typeface="Arial Narrow" panose="020B0606020202030204" pitchFamily="34" charset="0"/>
                  <a:cs typeface="+mn-cs"/>
                </a:rPr>
                <a:t>0 </a:t>
              </a:r>
              <a:endParaRPr kumimoji="0" lang="ru-RU" sz="1764" b="1" i="0" u="none" strike="noStrike" kern="0" cap="none" spc="0" normalizeH="0" baseline="0" noProof="0" dirty="0">
                <a:ln>
                  <a:noFill/>
                </a:ln>
                <a:solidFill>
                  <a:prstClr val="black"/>
                </a:solidFill>
                <a:effectLst/>
                <a:uLnTx/>
                <a:uFillTx/>
                <a:latin typeface="Arial Narrow" panose="020B0606020202030204" pitchFamily="34" charset="0"/>
                <a:cs typeface="+mn-cs"/>
              </a:endParaRPr>
            </a:p>
            <a:p>
              <a:pPr marL="0" marR="0" lvl="0" indent="0" algn="ctr" defTabSz="457200" eaLnBrk="1" fontAlgn="auto" latinLnBrk="0" hangingPunct="1">
                <a:lnSpc>
                  <a:spcPct val="100000"/>
                </a:lnSpc>
                <a:spcBef>
                  <a:spcPts val="0"/>
                </a:spcBef>
                <a:spcAft>
                  <a:spcPts val="0"/>
                </a:spcAft>
                <a:buClrTx/>
                <a:buSzTx/>
                <a:buFontTx/>
                <a:buNone/>
                <a:tabLst/>
                <a:defRPr/>
              </a:pPr>
              <a:r>
                <a:rPr kumimoji="0" lang="ru-RU" sz="1323" b="1" i="0" u="none" strike="noStrike" kern="0" cap="none" spc="0" normalizeH="0" baseline="0" noProof="0" dirty="0">
                  <a:ln>
                    <a:noFill/>
                  </a:ln>
                  <a:solidFill>
                    <a:prstClr val="black"/>
                  </a:solidFill>
                  <a:effectLst/>
                  <a:uLnTx/>
                  <a:uFillTx/>
                  <a:latin typeface="Arial Narrow" panose="020B0606020202030204" pitchFamily="34" charset="0"/>
                  <a:cs typeface="+mn-cs"/>
                </a:rPr>
                <a:t>млн руб. </a:t>
              </a:r>
            </a:p>
            <a:p>
              <a:pPr marL="0" marR="0" lvl="0" indent="0" algn="ctr" defTabSz="457200" eaLnBrk="1" fontAlgn="auto" latinLnBrk="0" hangingPunct="1">
                <a:lnSpc>
                  <a:spcPct val="100000"/>
                </a:lnSpc>
                <a:spcBef>
                  <a:spcPts val="0"/>
                </a:spcBef>
                <a:spcAft>
                  <a:spcPts val="0"/>
                </a:spcAft>
                <a:buClrTx/>
                <a:buSzTx/>
                <a:buFontTx/>
                <a:buNone/>
                <a:tabLst/>
                <a:defRPr/>
              </a:pPr>
              <a:endParaRPr kumimoji="0" lang="ru-RU" sz="1323" b="1" i="0" u="none" strike="noStrike" kern="0" cap="none" spc="0" normalizeH="0" baseline="0" noProof="0" dirty="0">
                <a:ln>
                  <a:noFill/>
                </a:ln>
                <a:solidFill>
                  <a:prstClr val="black"/>
                </a:solidFill>
                <a:effectLst/>
                <a:uLnTx/>
                <a:uFillTx/>
                <a:latin typeface="Arial Narrow" panose="020B0606020202030204" pitchFamily="34" charset="0"/>
                <a:cs typeface="+mn-cs"/>
              </a:endParaRPr>
            </a:p>
            <a:p>
              <a:pPr marL="0" marR="0" lvl="0" indent="0" algn="ctr" defTabSz="457200" eaLnBrk="1" fontAlgn="auto" latinLnBrk="0" hangingPunct="1">
                <a:lnSpc>
                  <a:spcPct val="100000"/>
                </a:lnSpc>
                <a:spcBef>
                  <a:spcPts val="0"/>
                </a:spcBef>
                <a:spcAft>
                  <a:spcPts val="0"/>
                </a:spcAft>
                <a:buClrTx/>
                <a:buSzTx/>
                <a:buFontTx/>
                <a:buNone/>
                <a:tabLst/>
                <a:defRPr/>
              </a:pPr>
              <a:r>
                <a:rPr kumimoji="0" lang="ru-RU" sz="1323" b="1" i="1" u="none" strike="noStrike" kern="0" cap="none" spc="0" normalizeH="0" baseline="0" noProof="0" dirty="0">
                  <a:ln>
                    <a:noFill/>
                  </a:ln>
                  <a:solidFill>
                    <a:prstClr val="black"/>
                  </a:solidFill>
                  <a:effectLst/>
                  <a:uLnTx/>
                  <a:uFillTx/>
                  <a:latin typeface="Arial Narrow" panose="020B0606020202030204" pitchFamily="34" charset="0"/>
                  <a:cs typeface="+mn-cs"/>
                </a:rPr>
                <a:t>до </a:t>
              </a:r>
              <a:r>
                <a:rPr kumimoji="0" lang="ru-RU" sz="2400" b="1" i="1" u="none" strike="noStrike" kern="0" cap="none" spc="0" normalizeH="0" baseline="0" noProof="0" dirty="0">
                  <a:ln>
                    <a:noFill/>
                  </a:ln>
                  <a:solidFill>
                    <a:prstClr val="black"/>
                  </a:solidFill>
                  <a:effectLst/>
                  <a:uLnTx/>
                  <a:uFillTx/>
                  <a:latin typeface="Arial Narrow" panose="020B0606020202030204" pitchFamily="34" charset="0"/>
                  <a:cs typeface="+mn-cs"/>
                </a:rPr>
                <a:t>10</a:t>
              </a:r>
              <a:r>
                <a:rPr kumimoji="0" lang="ru-RU" sz="1323" b="1" i="1" u="none" strike="noStrike" kern="0" cap="none" spc="0" normalizeH="0" baseline="0" noProof="0" dirty="0">
                  <a:ln>
                    <a:noFill/>
                  </a:ln>
                  <a:solidFill>
                    <a:prstClr val="black"/>
                  </a:solidFill>
                  <a:effectLst/>
                  <a:uLnTx/>
                  <a:uFillTx/>
                  <a:latin typeface="Arial Narrow" panose="020B0606020202030204" pitchFamily="34" charset="0"/>
                  <a:cs typeface="+mn-cs"/>
                </a:rPr>
                <a:t> дней</a:t>
              </a:r>
            </a:p>
          </p:txBody>
        </p:sp>
        <p:sp>
          <p:nvSpPr>
            <p:cNvPr id="51" name="Прямоугольник 50"/>
            <p:cNvSpPr/>
            <p:nvPr/>
          </p:nvSpPr>
          <p:spPr>
            <a:xfrm rot="10800000">
              <a:off x="9033236" y="4875129"/>
              <a:ext cx="3223715" cy="475755"/>
            </a:xfrm>
            <a:prstGeom prst="rect">
              <a:avLst/>
            </a:prstGeom>
            <a:solidFill>
              <a:srgbClr val="002060"/>
            </a:solidFill>
            <a:ln w="12700" cap="flat" cmpd="sng" algn="ctr">
              <a:noFill/>
              <a:prstDash val="solid"/>
              <a:miter lim="800000"/>
            </a:ln>
            <a:effec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ru-RU" sz="1512" b="0" i="0" u="none" strike="noStrike" kern="0" cap="none" spc="0" normalizeH="0" baseline="0" noProof="0">
                <a:ln>
                  <a:noFill/>
                </a:ln>
                <a:solidFill>
                  <a:prstClr val="white"/>
                </a:solidFill>
                <a:effectLst/>
                <a:uLnTx/>
                <a:uFillTx/>
                <a:latin typeface="Calibri"/>
                <a:ea typeface="+mn-ea"/>
                <a:cs typeface="+mn-cs"/>
              </a:endParaRPr>
            </a:p>
          </p:txBody>
        </p:sp>
        <p:sp>
          <p:nvSpPr>
            <p:cNvPr id="52" name="Rectangle 6"/>
            <p:cNvSpPr>
              <a:spLocks noChangeArrowheads="1"/>
            </p:cNvSpPr>
            <p:nvPr/>
          </p:nvSpPr>
          <p:spPr bwMode="auto">
            <a:xfrm>
              <a:off x="9037697" y="5013468"/>
              <a:ext cx="978858" cy="203582"/>
            </a:xfrm>
            <a:prstGeom prst="rect">
              <a:avLst/>
            </a:prstGeom>
            <a:noFill/>
            <a:ln w="9525">
              <a:noFill/>
              <a:miter lim="800000"/>
              <a:headEnd/>
              <a:tailEnd/>
            </a:ln>
            <a:effectLst/>
          </p:spPr>
          <p:txBody>
            <a:bodyPr wrap="square" lIns="0" tIns="0" rIns="0" bIns="0" anchor="ctr">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ru-RU" sz="1323" b="1" i="0" u="none" strike="noStrike" kern="0" cap="none" spc="0" normalizeH="0" baseline="0" noProof="0" dirty="0" smtClean="0">
                  <a:ln>
                    <a:noFill/>
                  </a:ln>
                  <a:solidFill>
                    <a:prstClr val="white"/>
                  </a:solidFill>
                  <a:effectLst/>
                  <a:uLnTx/>
                  <a:uFillTx/>
                  <a:latin typeface="Calibri"/>
                  <a:cs typeface="+mn-cs"/>
                </a:rPr>
                <a:t>РГО</a:t>
              </a:r>
              <a:endParaRPr kumimoji="0" lang="ru-RU" sz="1323" b="1" i="0" u="none" strike="noStrike" kern="0" cap="none" spc="0" normalizeH="0" baseline="0" noProof="0" dirty="0">
                <a:ln>
                  <a:noFill/>
                </a:ln>
                <a:solidFill>
                  <a:prstClr val="white"/>
                </a:solidFill>
                <a:effectLst/>
                <a:uLnTx/>
                <a:uFillTx/>
                <a:latin typeface="Calibri"/>
                <a:cs typeface="+mn-cs"/>
              </a:endParaRPr>
            </a:p>
          </p:txBody>
        </p:sp>
        <p:sp>
          <p:nvSpPr>
            <p:cNvPr id="53" name="Rectangle 1"/>
            <p:cNvSpPr>
              <a:spLocks/>
            </p:cNvSpPr>
            <p:nvPr/>
          </p:nvSpPr>
          <p:spPr bwMode="auto">
            <a:xfrm rot="5400000">
              <a:off x="8914158" y="4200908"/>
              <a:ext cx="2239697" cy="57604"/>
            </a:xfrm>
            <a:prstGeom prst="rect">
              <a:avLst/>
            </a:prstGeom>
            <a:solidFill>
              <a:sysClr val="window" lastClr="FFFFFF"/>
            </a:solidFill>
            <a:ln>
              <a:noFill/>
            </a:ln>
            <a:extLst/>
          </p:spPr>
          <p:txBody>
            <a:bodyPr lIns="0" tIns="0" rIns="0" bIns="0"/>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US" sz="1512" b="0" i="0" u="none" strike="noStrike" kern="0" cap="none" spc="0" normalizeH="0" baseline="0" noProof="0">
                <a:ln>
                  <a:noFill/>
                </a:ln>
                <a:solidFill>
                  <a:prstClr val="black"/>
                </a:solidFill>
                <a:effectLst/>
                <a:uLnTx/>
                <a:uFillTx/>
                <a:latin typeface="Calibri"/>
                <a:cs typeface="+mn-cs"/>
              </a:endParaRPr>
            </a:p>
          </p:txBody>
        </p:sp>
        <p:sp>
          <p:nvSpPr>
            <p:cNvPr id="54" name="Rectangle 1"/>
            <p:cNvSpPr>
              <a:spLocks/>
            </p:cNvSpPr>
            <p:nvPr/>
          </p:nvSpPr>
          <p:spPr bwMode="auto">
            <a:xfrm rot="5400000">
              <a:off x="9699957" y="3909773"/>
              <a:ext cx="2821968" cy="57604"/>
            </a:xfrm>
            <a:prstGeom prst="rect">
              <a:avLst/>
            </a:prstGeom>
            <a:solidFill>
              <a:sysClr val="window" lastClr="FFFFFF"/>
            </a:solidFill>
            <a:ln>
              <a:noFill/>
            </a:ln>
            <a:extLst/>
          </p:spPr>
          <p:txBody>
            <a:bodyPr lIns="0" tIns="0" rIns="0" bIns="0"/>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US" sz="1512" b="0" i="0" u="none" strike="noStrike" kern="0" cap="none" spc="0" normalizeH="0" baseline="0" noProof="0">
                <a:ln>
                  <a:noFill/>
                </a:ln>
                <a:solidFill>
                  <a:prstClr val="black"/>
                </a:solidFill>
                <a:effectLst/>
                <a:uLnTx/>
                <a:uFillTx/>
                <a:latin typeface="Calibri"/>
                <a:cs typeface="+mn-cs"/>
              </a:endParaRPr>
            </a:p>
          </p:txBody>
        </p:sp>
        <p:sp>
          <p:nvSpPr>
            <p:cNvPr id="55" name="Rectangle 6"/>
            <p:cNvSpPr>
              <a:spLocks noChangeArrowheads="1"/>
            </p:cNvSpPr>
            <p:nvPr/>
          </p:nvSpPr>
          <p:spPr bwMode="auto">
            <a:xfrm>
              <a:off x="10076839" y="4911678"/>
              <a:ext cx="978858" cy="407163"/>
            </a:xfrm>
            <a:prstGeom prst="rect">
              <a:avLst/>
            </a:prstGeom>
            <a:noFill/>
            <a:ln w="9525">
              <a:noFill/>
              <a:miter lim="800000"/>
              <a:headEnd/>
              <a:tailEnd/>
            </a:ln>
            <a:effectLst/>
          </p:spPr>
          <p:txBody>
            <a:bodyPr wrap="square" lIns="0" tIns="0" rIns="0" bIns="0" anchor="ctr">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ru-RU" sz="1323" b="1" i="0" u="none" strike="noStrike" kern="0" cap="none" spc="0" normalizeH="0" baseline="0" noProof="0" dirty="0" smtClean="0">
                  <a:ln>
                    <a:noFill/>
                  </a:ln>
                  <a:solidFill>
                    <a:prstClr val="white"/>
                  </a:solidFill>
                  <a:effectLst/>
                  <a:uLnTx/>
                  <a:uFillTx/>
                  <a:latin typeface="Calibri"/>
                  <a:cs typeface="+mn-cs"/>
                </a:rPr>
                <a:t>АО «МСП Банк»</a:t>
              </a:r>
              <a:endParaRPr kumimoji="0" lang="ru-RU" sz="1323" b="1" i="0" u="none" strike="noStrike" kern="0" cap="none" spc="0" normalizeH="0" baseline="0" noProof="0" dirty="0">
                <a:ln>
                  <a:noFill/>
                </a:ln>
                <a:solidFill>
                  <a:prstClr val="white"/>
                </a:solidFill>
                <a:effectLst/>
                <a:uLnTx/>
                <a:uFillTx/>
                <a:latin typeface="Calibri"/>
                <a:cs typeface="+mn-cs"/>
              </a:endParaRPr>
            </a:p>
          </p:txBody>
        </p:sp>
        <p:sp>
          <p:nvSpPr>
            <p:cNvPr id="56" name="Rectangle 6"/>
            <p:cNvSpPr>
              <a:spLocks noChangeArrowheads="1"/>
            </p:cNvSpPr>
            <p:nvPr/>
          </p:nvSpPr>
          <p:spPr bwMode="auto">
            <a:xfrm>
              <a:off x="11187250" y="5013468"/>
              <a:ext cx="978858" cy="203582"/>
            </a:xfrm>
            <a:prstGeom prst="rect">
              <a:avLst/>
            </a:prstGeom>
            <a:noFill/>
            <a:ln w="9525">
              <a:noFill/>
              <a:miter lim="800000"/>
              <a:headEnd/>
              <a:tailEnd/>
            </a:ln>
            <a:effectLst/>
          </p:spPr>
          <p:txBody>
            <a:bodyPr wrap="square" lIns="0" tIns="0" rIns="0" bIns="0" anchor="ctr">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ru-RU" sz="1323" b="1" i="0" u="none" strike="noStrike" kern="0" cap="none" spc="0" normalizeH="0" baseline="0" noProof="0" dirty="0" smtClean="0">
                  <a:ln>
                    <a:noFill/>
                  </a:ln>
                  <a:solidFill>
                    <a:prstClr val="white"/>
                  </a:solidFill>
                  <a:effectLst/>
                  <a:uLnTx/>
                  <a:uFillTx/>
                  <a:latin typeface="Calibri"/>
                  <a:cs typeface="+mn-cs"/>
                </a:rPr>
                <a:t>Корпорация</a:t>
              </a:r>
              <a:endParaRPr kumimoji="0" lang="ru-RU" sz="1323" b="1" i="0" u="none" strike="noStrike" kern="0" cap="none" spc="0" normalizeH="0" baseline="0" noProof="0" dirty="0">
                <a:ln>
                  <a:noFill/>
                </a:ln>
                <a:solidFill>
                  <a:prstClr val="white"/>
                </a:solidFill>
                <a:effectLst/>
                <a:uLnTx/>
                <a:uFillTx/>
                <a:latin typeface="Calibri"/>
                <a:cs typeface="+mn-cs"/>
              </a:endParaRPr>
            </a:p>
          </p:txBody>
        </p:sp>
      </p:grpSp>
      <p:pic>
        <p:nvPicPr>
          <p:cNvPr id="20" name="Рисунок 1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1600" y="69717"/>
            <a:ext cx="2717800" cy="1236354"/>
          </a:xfrm>
          <a:prstGeom prst="rect">
            <a:avLst/>
          </a:prstGeom>
        </p:spPr>
      </p:pic>
      <p:sp>
        <p:nvSpPr>
          <p:cNvPr id="22" name="TextBox 21"/>
          <p:cNvSpPr txBox="1"/>
          <p:nvPr/>
        </p:nvSpPr>
        <p:spPr>
          <a:xfrm>
            <a:off x="12102955" y="8003568"/>
            <a:ext cx="523982" cy="307777"/>
          </a:xfrm>
          <a:prstGeom prst="rect">
            <a:avLst/>
          </a:prstGeom>
          <a:noFill/>
        </p:spPr>
        <p:txBody>
          <a:bodyPr wrap="square" rtlCol="0">
            <a:spAutoFit/>
          </a:bodyPr>
          <a:lstStyle/>
          <a:p>
            <a:r>
              <a:rPr lang="ru-RU" sz="1400" dirty="0" smtClean="0">
                <a:latin typeface="Arial Narrow" panose="020B0606020202030204" pitchFamily="34" charset="0"/>
              </a:rPr>
              <a:t>10</a:t>
            </a:r>
            <a:endParaRPr lang="ru-RU" sz="1400" dirty="0">
              <a:latin typeface="Arial Narrow" panose="020B0606020202030204" pitchFamily="34" charset="0"/>
            </a:endParaRPr>
          </a:p>
        </p:txBody>
      </p:sp>
    </p:spTree>
    <p:extLst>
      <p:ext uri="{BB962C8B-B14F-4D97-AF65-F5344CB8AC3E}">
        <p14:creationId xmlns:p14="http://schemas.microsoft.com/office/powerpoint/2010/main" val="228292958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8" name="object 9"/>
          <p:cNvSpPr/>
          <p:nvPr/>
        </p:nvSpPr>
        <p:spPr>
          <a:xfrm>
            <a:off x="1478952" y="7569508"/>
            <a:ext cx="2180765" cy="501610"/>
          </a:xfrm>
          <a:custGeom>
            <a:avLst/>
            <a:gdLst/>
            <a:ahLst/>
            <a:cxnLst/>
            <a:rect l="l" t="t" r="r" b="b"/>
            <a:pathLst>
              <a:path w="1904364" h="593090">
                <a:moveTo>
                  <a:pt x="57657" y="0"/>
                </a:moveTo>
                <a:lnTo>
                  <a:pt x="0" y="32638"/>
                </a:lnTo>
                <a:lnTo>
                  <a:pt x="12264" y="53693"/>
                </a:lnTo>
                <a:lnTo>
                  <a:pt x="24974" y="74449"/>
                </a:lnTo>
                <a:lnTo>
                  <a:pt x="51707" y="115035"/>
                </a:lnTo>
                <a:lnTo>
                  <a:pt x="80151" y="154347"/>
                </a:lnTo>
                <a:lnTo>
                  <a:pt x="110260" y="192335"/>
                </a:lnTo>
                <a:lnTo>
                  <a:pt x="141985" y="228949"/>
                </a:lnTo>
                <a:lnTo>
                  <a:pt x="175281" y="264137"/>
                </a:lnTo>
                <a:lnTo>
                  <a:pt x="210099" y="297850"/>
                </a:lnTo>
                <a:lnTo>
                  <a:pt x="246500" y="330128"/>
                </a:lnTo>
                <a:lnTo>
                  <a:pt x="284113" y="360650"/>
                </a:lnTo>
                <a:lnTo>
                  <a:pt x="323214" y="389636"/>
                </a:lnTo>
                <a:lnTo>
                  <a:pt x="399452" y="439070"/>
                </a:lnTo>
                <a:lnTo>
                  <a:pt x="478167" y="481502"/>
                </a:lnTo>
                <a:lnTo>
                  <a:pt x="558963" y="516998"/>
                </a:lnTo>
                <a:lnTo>
                  <a:pt x="641443" y="545627"/>
                </a:lnTo>
                <a:lnTo>
                  <a:pt x="725209" y="567457"/>
                </a:lnTo>
                <a:lnTo>
                  <a:pt x="809865" y="582557"/>
                </a:lnTo>
                <a:lnTo>
                  <a:pt x="895014" y="590993"/>
                </a:lnTo>
                <a:lnTo>
                  <a:pt x="980258" y="592836"/>
                </a:lnTo>
                <a:lnTo>
                  <a:pt x="1065200" y="588151"/>
                </a:lnTo>
                <a:lnTo>
                  <a:pt x="1149445" y="577008"/>
                </a:lnTo>
                <a:lnTo>
                  <a:pt x="1232594" y="559475"/>
                </a:lnTo>
                <a:lnTo>
                  <a:pt x="1314250" y="535619"/>
                </a:lnTo>
                <a:lnTo>
                  <a:pt x="1339477" y="526097"/>
                </a:lnTo>
                <a:lnTo>
                  <a:pt x="1003167" y="526097"/>
                </a:lnTo>
                <a:lnTo>
                  <a:pt x="922725" y="526065"/>
                </a:lnTo>
                <a:lnTo>
                  <a:pt x="842781" y="519850"/>
                </a:lnTo>
                <a:lnTo>
                  <a:pt x="763779" y="507565"/>
                </a:lnTo>
                <a:lnTo>
                  <a:pt x="686006" y="489299"/>
                </a:lnTo>
                <a:lnTo>
                  <a:pt x="609853" y="465155"/>
                </a:lnTo>
                <a:lnTo>
                  <a:pt x="535686" y="435236"/>
                </a:lnTo>
                <a:lnTo>
                  <a:pt x="463869" y="399640"/>
                </a:lnTo>
                <a:lnTo>
                  <a:pt x="394768" y="358469"/>
                </a:lnTo>
                <a:lnTo>
                  <a:pt x="328749" y="311824"/>
                </a:lnTo>
                <a:lnTo>
                  <a:pt x="266176" y="259805"/>
                </a:lnTo>
                <a:lnTo>
                  <a:pt x="207416" y="202512"/>
                </a:lnTo>
                <a:lnTo>
                  <a:pt x="152832" y="140047"/>
                </a:lnTo>
                <a:lnTo>
                  <a:pt x="102791" y="72509"/>
                </a:lnTo>
                <a:lnTo>
                  <a:pt x="57657" y="0"/>
                </a:lnTo>
                <a:close/>
              </a:path>
              <a:path w="1904364" h="593090">
                <a:moveTo>
                  <a:pt x="1896236" y="16256"/>
                </a:moveTo>
                <a:lnTo>
                  <a:pt x="1769998" y="70738"/>
                </a:lnTo>
                <a:lnTo>
                  <a:pt x="1808225" y="92456"/>
                </a:lnTo>
                <a:lnTo>
                  <a:pt x="1794872" y="110646"/>
                </a:lnTo>
                <a:lnTo>
                  <a:pt x="1767046" y="146087"/>
                </a:lnTo>
                <a:lnTo>
                  <a:pt x="1737764" y="180236"/>
                </a:lnTo>
                <a:lnTo>
                  <a:pt x="1707073" y="213052"/>
                </a:lnTo>
                <a:lnTo>
                  <a:pt x="1675017" y="244492"/>
                </a:lnTo>
                <a:lnTo>
                  <a:pt x="1641644" y="274513"/>
                </a:lnTo>
                <a:lnTo>
                  <a:pt x="1606997" y="303073"/>
                </a:lnTo>
                <a:lnTo>
                  <a:pt x="1571124" y="330128"/>
                </a:lnTo>
                <a:lnTo>
                  <a:pt x="1534070" y="355637"/>
                </a:lnTo>
                <a:lnTo>
                  <a:pt x="1495881" y="379555"/>
                </a:lnTo>
                <a:lnTo>
                  <a:pt x="1400457" y="430058"/>
                </a:lnTo>
                <a:lnTo>
                  <a:pt x="1322873" y="462428"/>
                </a:lnTo>
                <a:lnTo>
                  <a:pt x="1243986" y="488116"/>
                </a:lnTo>
                <a:lnTo>
                  <a:pt x="1164163" y="507223"/>
                </a:lnTo>
                <a:lnTo>
                  <a:pt x="1083716" y="519854"/>
                </a:lnTo>
                <a:lnTo>
                  <a:pt x="1003167" y="526097"/>
                </a:lnTo>
                <a:lnTo>
                  <a:pt x="1339477" y="526097"/>
                </a:lnTo>
                <a:lnTo>
                  <a:pt x="1394018" y="505510"/>
                </a:lnTo>
                <a:lnTo>
                  <a:pt x="1471498" y="469214"/>
                </a:lnTo>
                <a:lnTo>
                  <a:pt x="1546296" y="426801"/>
                </a:lnTo>
                <a:lnTo>
                  <a:pt x="1618013" y="378338"/>
                </a:lnTo>
                <a:lnTo>
                  <a:pt x="1686253" y="323893"/>
                </a:lnTo>
                <a:lnTo>
                  <a:pt x="1750618" y="263534"/>
                </a:lnTo>
                <a:lnTo>
                  <a:pt x="1810712" y="197330"/>
                </a:lnTo>
                <a:lnTo>
                  <a:pt x="1866137" y="125349"/>
                </a:lnTo>
                <a:lnTo>
                  <a:pt x="1903015" y="125349"/>
                </a:lnTo>
                <a:lnTo>
                  <a:pt x="1896236" y="16256"/>
                </a:lnTo>
                <a:close/>
              </a:path>
              <a:path w="1904364" h="593090">
                <a:moveTo>
                  <a:pt x="1903015" y="125349"/>
                </a:moveTo>
                <a:lnTo>
                  <a:pt x="1866137" y="125349"/>
                </a:lnTo>
                <a:lnTo>
                  <a:pt x="1904365" y="147065"/>
                </a:lnTo>
                <a:lnTo>
                  <a:pt x="1903015" y="125349"/>
                </a:lnTo>
                <a:close/>
              </a:path>
            </a:pathLst>
          </a:custGeom>
          <a:solidFill>
            <a:srgbClr val="8EB4E2"/>
          </a:solidFill>
        </p:spPr>
        <p:txBody>
          <a:bodyPr wrap="square" lIns="0" tIns="0" rIns="0" bIns="0" rtlCol="0"/>
          <a:lstStyle/>
          <a:p>
            <a:endParaRPr/>
          </a:p>
        </p:txBody>
      </p:sp>
      <p:sp>
        <p:nvSpPr>
          <p:cNvPr id="42" name="object 9"/>
          <p:cNvSpPr/>
          <p:nvPr/>
        </p:nvSpPr>
        <p:spPr>
          <a:xfrm>
            <a:off x="8444571" y="7892037"/>
            <a:ext cx="2180765" cy="501610"/>
          </a:xfrm>
          <a:custGeom>
            <a:avLst/>
            <a:gdLst/>
            <a:ahLst/>
            <a:cxnLst/>
            <a:rect l="l" t="t" r="r" b="b"/>
            <a:pathLst>
              <a:path w="1904364" h="593090">
                <a:moveTo>
                  <a:pt x="57657" y="0"/>
                </a:moveTo>
                <a:lnTo>
                  <a:pt x="0" y="32638"/>
                </a:lnTo>
                <a:lnTo>
                  <a:pt x="12264" y="53693"/>
                </a:lnTo>
                <a:lnTo>
                  <a:pt x="24974" y="74449"/>
                </a:lnTo>
                <a:lnTo>
                  <a:pt x="51707" y="115035"/>
                </a:lnTo>
                <a:lnTo>
                  <a:pt x="80151" y="154347"/>
                </a:lnTo>
                <a:lnTo>
                  <a:pt x="110260" y="192335"/>
                </a:lnTo>
                <a:lnTo>
                  <a:pt x="141985" y="228949"/>
                </a:lnTo>
                <a:lnTo>
                  <a:pt x="175281" y="264137"/>
                </a:lnTo>
                <a:lnTo>
                  <a:pt x="210099" y="297850"/>
                </a:lnTo>
                <a:lnTo>
                  <a:pt x="246500" y="330128"/>
                </a:lnTo>
                <a:lnTo>
                  <a:pt x="284113" y="360650"/>
                </a:lnTo>
                <a:lnTo>
                  <a:pt x="323214" y="389636"/>
                </a:lnTo>
                <a:lnTo>
                  <a:pt x="399452" y="439070"/>
                </a:lnTo>
                <a:lnTo>
                  <a:pt x="478167" y="481502"/>
                </a:lnTo>
                <a:lnTo>
                  <a:pt x="558963" y="516998"/>
                </a:lnTo>
                <a:lnTo>
                  <a:pt x="641443" y="545627"/>
                </a:lnTo>
                <a:lnTo>
                  <a:pt x="725209" y="567457"/>
                </a:lnTo>
                <a:lnTo>
                  <a:pt x="809865" y="582557"/>
                </a:lnTo>
                <a:lnTo>
                  <a:pt x="895014" y="590993"/>
                </a:lnTo>
                <a:lnTo>
                  <a:pt x="980258" y="592836"/>
                </a:lnTo>
                <a:lnTo>
                  <a:pt x="1065200" y="588151"/>
                </a:lnTo>
                <a:lnTo>
                  <a:pt x="1149445" y="577008"/>
                </a:lnTo>
                <a:lnTo>
                  <a:pt x="1232594" y="559475"/>
                </a:lnTo>
                <a:lnTo>
                  <a:pt x="1314250" y="535619"/>
                </a:lnTo>
                <a:lnTo>
                  <a:pt x="1339477" y="526097"/>
                </a:lnTo>
                <a:lnTo>
                  <a:pt x="1003167" y="526097"/>
                </a:lnTo>
                <a:lnTo>
                  <a:pt x="922725" y="526065"/>
                </a:lnTo>
                <a:lnTo>
                  <a:pt x="842781" y="519850"/>
                </a:lnTo>
                <a:lnTo>
                  <a:pt x="763779" y="507565"/>
                </a:lnTo>
                <a:lnTo>
                  <a:pt x="686006" y="489299"/>
                </a:lnTo>
                <a:lnTo>
                  <a:pt x="609853" y="465155"/>
                </a:lnTo>
                <a:lnTo>
                  <a:pt x="535686" y="435236"/>
                </a:lnTo>
                <a:lnTo>
                  <a:pt x="463869" y="399640"/>
                </a:lnTo>
                <a:lnTo>
                  <a:pt x="394768" y="358469"/>
                </a:lnTo>
                <a:lnTo>
                  <a:pt x="328749" y="311824"/>
                </a:lnTo>
                <a:lnTo>
                  <a:pt x="266176" y="259805"/>
                </a:lnTo>
                <a:lnTo>
                  <a:pt x="207416" y="202512"/>
                </a:lnTo>
                <a:lnTo>
                  <a:pt x="152832" y="140047"/>
                </a:lnTo>
                <a:lnTo>
                  <a:pt x="102791" y="72509"/>
                </a:lnTo>
                <a:lnTo>
                  <a:pt x="57657" y="0"/>
                </a:lnTo>
                <a:close/>
              </a:path>
              <a:path w="1904364" h="593090">
                <a:moveTo>
                  <a:pt x="1896236" y="16256"/>
                </a:moveTo>
                <a:lnTo>
                  <a:pt x="1769998" y="70738"/>
                </a:lnTo>
                <a:lnTo>
                  <a:pt x="1808225" y="92456"/>
                </a:lnTo>
                <a:lnTo>
                  <a:pt x="1794872" y="110646"/>
                </a:lnTo>
                <a:lnTo>
                  <a:pt x="1767046" y="146087"/>
                </a:lnTo>
                <a:lnTo>
                  <a:pt x="1737764" y="180236"/>
                </a:lnTo>
                <a:lnTo>
                  <a:pt x="1707073" y="213052"/>
                </a:lnTo>
                <a:lnTo>
                  <a:pt x="1675017" y="244492"/>
                </a:lnTo>
                <a:lnTo>
                  <a:pt x="1641644" y="274513"/>
                </a:lnTo>
                <a:lnTo>
                  <a:pt x="1606997" y="303073"/>
                </a:lnTo>
                <a:lnTo>
                  <a:pt x="1571124" y="330128"/>
                </a:lnTo>
                <a:lnTo>
                  <a:pt x="1534070" y="355637"/>
                </a:lnTo>
                <a:lnTo>
                  <a:pt x="1495881" y="379555"/>
                </a:lnTo>
                <a:lnTo>
                  <a:pt x="1400457" y="430058"/>
                </a:lnTo>
                <a:lnTo>
                  <a:pt x="1322873" y="462428"/>
                </a:lnTo>
                <a:lnTo>
                  <a:pt x="1243986" y="488116"/>
                </a:lnTo>
                <a:lnTo>
                  <a:pt x="1164163" y="507223"/>
                </a:lnTo>
                <a:lnTo>
                  <a:pt x="1083716" y="519854"/>
                </a:lnTo>
                <a:lnTo>
                  <a:pt x="1003167" y="526097"/>
                </a:lnTo>
                <a:lnTo>
                  <a:pt x="1339477" y="526097"/>
                </a:lnTo>
                <a:lnTo>
                  <a:pt x="1394018" y="505510"/>
                </a:lnTo>
                <a:lnTo>
                  <a:pt x="1471498" y="469214"/>
                </a:lnTo>
                <a:lnTo>
                  <a:pt x="1546296" y="426801"/>
                </a:lnTo>
                <a:lnTo>
                  <a:pt x="1618013" y="378338"/>
                </a:lnTo>
                <a:lnTo>
                  <a:pt x="1686253" y="323893"/>
                </a:lnTo>
                <a:lnTo>
                  <a:pt x="1750618" y="263534"/>
                </a:lnTo>
                <a:lnTo>
                  <a:pt x="1810712" y="197330"/>
                </a:lnTo>
                <a:lnTo>
                  <a:pt x="1866137" y="125349"/>
                </a:lnTo>
                <a:lnTo>
                  <a:pt x="1903015" y="125349"/>
                </a:lnTo>
                <a:lnTo>
                  <a:pt x="1896236" y="16256"/>
                </a:lnTo>
                <a:close/>
              </a:path>
              <a:path w="1904364" h="593090">
                <a:moveTo>
                  <a:pt x="1903015" y="125349"/>
                </a:moveTo>
                <a:lnTo>
                  <a:pt x="1866137" y="125349"/>
                </a:lnTo>
                <a:lnTo>
                  <a:pt x="1904365" y="147065"/>
                </a:lnTo>
                <a:lnTo>
                  <a:pt x="1903015" y="125349"/>
                </a:lnTo>
                <a:close/>
              </a:path>
            </a:pathLst>
          </a:custGeom>
          <a:solidFill>
            <a:srgbClr val="8EB4E2"/>
          </a:solidFill>
        </p:spPr>
        <p:txBody>
          <a:bodyPr wrap="square" lIns="0" tIns="0" rIns="0" bIns="0" rtlCol="0"/>
          <a:lstStyle/>
          <a:p>
            <a:endParaRPr/>
          </a:p>
        </p:txBody>
      </p:sp>
      <p:sp>
        <p:nvSpPr>
          <p:cNvPr id="2" name="object 2"/>
          <p:cNvSpPr/>
          <p:nvPr/>
        </p:nvSpPr>
        <p:spPr>
          <a:xfrm>
            <a:off x="5875671" y="3780807"/>
            <a:ext cx="6329029" cy="3834695"/>
          </a:xfrm>
          <a:custGeom>
            <a:avLst/>
            <a:gdLst/>
            <a:ahLst/>
            <a:cxnLst/>
            <a:rect l="l" t="t" r="r" b="b"/>
            <a:pathLst>
              <a:path w="6376670" h="3835400">
                <a:moveTo>
                  <a:pt x="6261354" y="0"/>
                </a:moveTo>
                <a:lnTo>
                  <a:pt x="103285" y="571"/>
                </a:lnTo>
                <a:lnTo>
                  <a:pt x="62691" y="12497"/>
                </a:lnTo>
                <a:lnTo>
                  <a:pt x="29904" y="37552"/>
                </a:lnTo>
                <a:lnTo>
                  <a:pt x="7986" y="72677"/>
                </a:lnTo>
                <a:lnTo>
                  <a:pt x="0" y="114807"/>
                </a:lnTo>
                <a:lnTo>
                  <a:pt x="571" y="3732114"/>
                </a:lnTo>
                <a:lnTo>
                  <a:pt x="12497" y="3772708"/>
                </a:lnTo>
                <a:lnTo>
                  <a:pt x="37552" y="3805495"/>
                </a:lnTo>
                <a:lnTo>
                  <a:pt x="72677" y="3827413"/>
                </a:lnTo>
                <a:lnTo>
                  <a:pt x="114808" y="3835400"/>
                </a:lnTo>
                <a:lnTo>
                  <a:pt x="6272876" y="3834828"/>
                </a:lnTo>
                <a:lnTo>
                  <a:pt x="6313470" y="3822902"/>
                </a:lnTo>
                <a:lnTo>
                  <a:pt x="6346257" y="3797847"/>
                </a:lnTo>
                <a:lnTo>
                  <a:pt x="6368175" y="3762722"/>
                </a:lnTo>
                <a:lnTo>
                  <a:pt x="6376161" y="3720591"/>
                </a:lnTo>
                <a:lnTo>
                  <a:pt x="6375590" y="103285"/>
                </a:lnTo>
                <a:lnTo>
                  <a:pt x="6363664" y="62691"/>
                </a:lnTo>
                <a:lnTo>
                  <a:pt x="6338609" y="29904"/>
                </a:lnTo>
                <a:lnTo>
                  <a:pt x="6303484" y="7986"/>
                </a:lnTo>
                <a:lnTo>
                  <a:pt x="6261354" y="0"/>
                </a:lnTo>
                <a:close/>
              </a:path>
            </a:pathLst>
          </a:custGeom>
          <a:solidFill>
            <a:srgbClr val="E7F5FD"/>
          </a:solidFill>
        </p:spPr>
        <p:txBody>
          <a:bodyPr wrap="square" lIns="0" tIns="0" rIns="0" bIns="0" rtlCol="0"/>
          <a:lstStyle/>
          <a:p>
            <a:endParaRPr/>
          </a:p>
        </p:txBody>
      </p:sp>
      <p:sp>
        <p:nvSpPr>
          <p:cNvPr id="3" name="object 3"/>
          <p:cNvSpPr/>
          <p:nvPr/>
        </p:nvSpPr>
        <p:spPr>
          <a:xfrm>
            <a:off x="5858397" y="3780807"/>
            <a:ext cx="6346304" cy="3834695"/>
          </a:xfrm>
          <a:custGeom>
            <a:avLst/>
            <a:gdLst/>
            <a:ahLst/>
            <a:cxnLst/>
            <a:rect l="l" t="t" r="r" b="b"/>
            <a:pathLst>
              <a:path w="6376670" h="3835400">
                <a:moveTo>
                  <a:pt x="0" y="114807"/>
                </a:moveTo>
                <a:lnTo>
                  <a:pt x="7986" y="72677"/>
                </a:lnTo>
                <a:lnTo>
                  <a:pt x="29904" y="37552"/>
                </a:lnTo>
                <a:lnTo>
                  <a:pt x="62691" y="12497"/>
                </a:lnTo>
                <a:lnTo>
                  <a:pt x="103285" y="571"/>
                </a:lnTo>
                <a:lnTo>
                  <a:pt x="6261354" y="0"/>
                </a:lnTo>
                <a:lnTo>
                  <a:pt x="6275987" y="925"/>
                </a:lnTo>
                <a:lnTo>
                  <a:pt x="6316122" y="13895"/>
                </a:lnTo>
                <a:lnTo>
                  <a:pt x="6348231" y="39776"/>
                </a:lnTo>
                <a:lnTo>
                  <a:pt x="6369250" y="75506"/>
                </a:lnTo>
                <a:lnTo>
                  <a:pt x="6376161" y="3720591"/>
                </a:lnTo>
                <a:lnTo>
                  <a:pt x="6375236" y="3735225"/>
                </a:lnTo>
                <a:lnTo>
                  <a:pt x="6362266" y="3775360"/>
                </a:lnTo>
                <a:lnTo>
                  <a:pt x="6336385" y="3807469"/>
                </a:lnTo>
                <a:lnTo>
                  <a:pt x="6300655" y="3828488"/>
                </a:lnTo>
                <a:lnTo>
                  <a:pt x="114808" y="3835400"/>
                </a:lnTo>
                <a:lnTo>
                  <a:pt x="100174" y="3834474"/>
                </a:lnTo>
                <a:lnTo>
                  <a:pt x="60039" y="3821504"/>
                </a:lnTo>
                <a:lnTo>
                  <a:pt x="27930" y="3795623"/>
                </a:lnTo>
                <a:lnTo>
                  <a:pt x="6911" y="3759893"/>
                </a:lnTo>
                <a:lnTo>
                  <a:pt x="0" y="114807"/>
                </a:lnTo>
                <a:close/>
              </a:path>
            </a:pathLst>
          </a:custGeom>
          <a:ln w="3175">
            <a:solidFill>
              <a:srgbClr val="7E7E7E"/>
            </a:solidFill>
          </a:ln>
        </p:spPr>
        <p:txBody>
          <a:bodyPr wrap="square" lIns="0" tIns="0" rIns="0" bIns="0" rtlCol="0"/>
          <a:lstStyle/>
          <a:p>
            <a:endParaRPr/>
          </a:p>
        </p:txBody>
      </p:sp>
      <p:sp>
        <p:nvSpPr>
          <p:cNvPr id="4" name="object 4"/>
          <p:cNvSpPr txBox="1">
            <a:spLocks noGrp="1"/>
          </p:cNvSpPr>
          <p:nvPr>
            <p:ph type="title"/>
          </p:nvPr>
        </p:nvSpPr>
        <p:spPr>
          <a:xfrm>
            <a:off x="666617" y="388530"/>
            <a:ext cx="11614413" cy="738664"/>
          </a:xfrm>
          <a:prstGeom prst="rect">
            <a:avLst/>
          </a:prstGeom>
        </p:spPr>
        <p:txBody>
          <a:bodyPr vert="horz" wrap="square" lIns="0" tIns="0" rIns="0" bIns="0" rtlCol="0">
            <a:spAutoFit/>
          </a:bodyPr>
          <a:lstStyle/>
          <a:p>
            <a:pPr marL="3247375">
              <a:lnSpc>
                <a:spcPct val="100000"/>
              </a:lnSpc>
            </a:pPr>
            <a:r>
              <a:rPr lang="ru-RU" spc="45" dirty="0" smtClean="0"/>
              <a:t>Технология предоставления гарантий.</a:t>
            </a:r>
            <a:br>
              <a:rPr lang="ru-RU" spc="45" dirty="0" smtClean="0"/>
            </a:br>
            <a:r>
              <a:rPr lang="ru-RU" dirty="0" smtClean="0"/>
              <a:t>«Корпоративный» канал</a:t>
            </a:r>
            <a:endParaRPr dirty="0"/>
          </a:p>
        </p:txBody>
      </p:sp>
      <p:sp>
        <p:nvSpPr>
          <p:cNvPr id="6" name="object 6"/>
          <p:cNvSpPr/>
          <p:nvPr/>
        </p:nvSpPr>
        <p:spPr>
          <a:xfrm>
            <a:off x="361151" y="4833701"/>
            <a:ext cx="1871121" cy="1824654"/>
          </a:xfrm>
          <a:custGeom>
            <a:avLst/>
            <a:gdLst/>
            <a:ahLst/>
            <a:cxnLst/>
            <a:rect l="l" t="t" r="r" b="b"/>
            <a:pathLst>
              <a:path w="1703070" h="1824989">
                <a:moveTo>
                  <a:pt x="0" y="170306"/>
                </a:moveTo>
                <a:lnTo>
                  <a:pt x="5492" y="127218"/>
                </a:lnTo>
                <a:lnTo>
                  <a:pt x="21045" y="88204"/>
                </a:lnTo>
                <a:lnTo>
                  <a:pt x="45270" y="54648"/>
                </a:lnTo>
                <a:lnTo>
                  <a:pt x="76779" y="27936"/>
                </a:lnTo>
                <a:lnTo>
                  <a:pt x="114184" y="9452"/>
                </a:lnTo>
                <a:lnTo>
                  <a:pt x="156096" y="582"/>
                </a:lnTo>
                <a:lnTo>
                  <a:pt x="1532547" y="0"/>
                </a:lnTo>
                <a:lnTo>
                  <a:pt x="1547257" y="627"/>
                </a:lnTo>
                <a:lnTo>
                  <a:pt x="1589107" y="9622"/>
                </a:lnTo>
                <a:lnTo>
                  <a:pt x="1626447" y="28213"/>
                </a:lnTo>
                <a:lnTo>
                  <a:pt x="1657886" y="55014"/>
                </a:lnTo>
                <a:lnTo>
                  <a:pt x="1682029" y="88641"/>
                </a:lnTo>
                <a:lnTo>
                  <a:pt x="1697482" y="127709"/>
                </a:lnTo>
                <a:lnTo>
                  <a:pt x="1702854" y="1654428"/>
                </a:lnTo>
                <a:lnTo>
                  <a:pt x="1702226" y="1669139"/>
                </a:lnTo>
                <a:lnTo>
                  <a:pt x="1693217" y="1710989"/>
                </a:lnTo>
                <a:lnTo>
                  <a:pt x="1674608" y="1748329"/>
                </a:lnTo>
                <a:lnTo>
                  <a:pt x="1647789" y="1779768"/>
                </a:lnTo>
                <a:lnTo>
                  <a:pt x="1614156" y="1803911"/>
                </a:lnTo>
                <a:lnTo>
                  <a:pt x="1575102" y="1819364"/>
                </a:lnTo>
                <a:lnTo>
                  <a:pt x="170281" y="1824735"/>
                </a:lnTo>
                <a:lnTo>
                  <a:pt x="155560" y="1824107"/>
                </a:lnTo>
                <a:lnTo>
                  <a:pt x="113695" y="1815098"/>
                </a:lnTo>
                <a:lnTo>
                  <a:pt x="76354" y="1796485"/>
                </a:lnTo>
                <a:lnTo>
                  <a:pt x="44926" y="1769664"/>
                </a:lnTo>
                <a:lnTo>
                  <a:pt x="20799" y="1736026"/>
                </a:lnTo>
                <a:lnTo>
                  <a:pt x="5361" y="1696967"/>
                </a:lnTo>
                <a:lnTo>
                  <a:pt x="0" y="170306"/>
                </a:lnTo>
                <a:close/>
              </a:path>
            </a:pathLst>
          </a:custGeom>
          <a:ln w="25400">
            <a:solidFill>
              <a:srgbClr val="1F4E79"/>
            </a:solidFill>
          </a:ln>
        </p:spPr>
        <p:txBody>
          <a:bodyPr wrap="square" lIns="0" tIns="0" rIns="0" bIns="0" rtlCol="0"/>
          <a:lstStyle/>
          <a:p>
            <a:endParaRPr/>
          </a:p>
        </p:txBody>
      </p:sp>
      <p:sp>
        <p:nvSpPr>
          <p:cNvPr id="7" name="object 7"/>
          <p:cNvSpPr txBox="1"/>
          <p:nvPr/>
        </p:nvSpPr>
        <p:spPr>
          <a:xfrm>
            <a:off x="619482" y="5093301"/>
            <a:ext cx="1535797" cy="984885"/>
          </a:xfrm>
          <a:prstGeom prst="rect">
            <a:avLst/>
          </a:prstGeom>
        </p:spPr>
        <p:txBody>
          <a:bodyPr vert="horz" wrap="square" lIns="0" tIns="0" rIns="0" bIns="0" rtlCol="0">
            <a:spAutoFit/>
          </a:bodyPr>
          <a:lstStyle/>
          <a:p>
            <a:pPr marL="12697">
              <a:tabLst>
                <a:tab pos="185383" algn="l"/>
              </a:tabLst>
            </a:pPr>
            <a:r>
              <a:rPr lang="ru-RU" sz="1600" spc="-10" dirty="0" smtClean="0">
                <a:latin typeface="Arial Narrow"/>
                <a:cs typeface="Arial Narrow"/>
              </a:rPr>
              <a:t>Заявка </a:t>
            </a:r>
            <a:endParaRPr lang="en-US" sz="1600" spc="-10" dirty="0" smtClean="0">
              <a:latin typeface="Arial Narrow"/>
              <a:cs typeface="Arial Narrow"/>
            </a:endParaRPr>
          </a:p>
          <a:p>
            <a:pPr marL="12697">
              <a:tabLst>
                <a:tab pos="185383" algn="l"/>
              </a:tabLst>
            </a:pPr>
            <a:r>
              <a:rPr lang="ru-RU" sz="1600" spc="-10" dirty="0" smtClean="0">
                <a:latin typeface="Arial Narrow"/>
                <a:cs typeface="Arial Narrow"/>
              </a:rPr>
              <a:t>по каналам </a:t>
            </a:r>
            <a:endParaRPr lang="en-US" sz="1600" spc="-10" dirty="0" smtClean="0">
              <a:latin typeface="Arial Narrow"/>
              <a:cs typeface="Arial Narrow"/>
            </a:endParaRPr>
          </a:p>
          <a:p>
            <a:pPr marL="12697">
              <a:tabLst>
                <a:tab pos="185383" algn="l"/>
              </a:tabLst>
            </a:pPr>
            <a:r>
              <a:rPr lang="ru-RU" sz="1600" spc="-10" dirty="0" smtClean="0">
                <a:latin typeface="Arial Narrow"/>
                <a:cs typeface="Arial Narrow"/>
              </a:rPr>
              <a:t>продаж поступает </a:t>
            </a:r>
            <a:endParaRPr lang="en-US" sz="1600" spc="-10" dirty="0" smtClean="0">
              <a:latin typeface="Arial Narrow"/>
              <a:cs typeface="Arial Narrow"/>
            </a:endParaRPr>
          </a:p>
          <a:p>
            <a:pPr marL="12697">
              <a:tabLst>
                <a:tab pos="185383" algn="l"/>
              </a:tabLst>
            </a:pPr>
            <a:r>
              <a:rPr lang="ru-RU" sz="1600" spc="-10" dirty="0" smtClean="0">
                <a:latin typeface="Arial Narrow"/>
                <a:cs typeface="Arial Narrow"/>
              </a:rPr>
              <a:t>в Корпорацию</a:t>
            </a:r>
            <a:endParaRPr sz="1600" dirty="0">
              <a:latin typeface="Arial Narrow"/>
              <a:cs typeface="Arial Narrow"/>
            </a:endParaRPr>
          </a:p>
        </p:txBody>
      </p:sp>
      <p:sp>
        <p:nvSpPr>
          <p:cNvPr id="10" name="object 10"/>
          <p:cNvSpPr/>
          <p:nvPr/>
        </p:nvSpPr>
        <p:spPr>
          <a:xfrm>
            <a:off x="539325" y="6318516"/>
            <a:ext cx="2147664" cy="1488538"/>
          </a:xfrm>
          <a:prstGeom prst="rect">
            <a:avLst/>
          </a:prstGeom>
          <a:blipFill>
            <a:blip r:embed="rId3" cstate="print"/>
            <a:stretch>
              <a:fillRect/>
            </a:stretch>
          </a:blipFill>
        </p:spPr>
        <p:txBody>
          <a:bodyPr wrap="square" lIns="0" tIns="0" rIns="0" bIns="0" rtlCol="0"/>
          <a:lstStyle/>
          <a:p>
            <a:endParaRPr/>
          </a:p>
        </p:txBody>
      </p:sp>
      <p:sp>
        <p:nvSpPr>
          <p:cNvPr id="11" name="object 11"/>
          <p:cNvSpPr/>
          <p:nvPr/>
        </p:nvSpPr>
        <p:spPr>
          <a:xfrm>
            <a:off x="637379" y="6350731"/>
            <a:ext cx="1966234" cy="1314221"/>
          </a:xfrm>
          <a:custGeom>
            <a:avLst/>
            <a:gdLst/>
            <a:ahLst/>
            <a:cxnLst/>
            <a:rect l="l" t="t" r="r" b="b"/>
            <a:pathLst>
              <a:path w="1966595" h="782320">
                <a:moveTo>
                  <a:pt x="1888261" y="0"/>
                </a:moveTo>
                <a:lnTo>
                  <a:pt x="67819" y="684"/>
                </a:lnTo>
                <a:lnTo>
                  <a:pt x="29537" y="16998"/>
                </a:lnTo>
                <a:lnTo>
                  <a:pt x="5213" y="50098"/>
                </a:lnTo>
                <a:lnTo>
                  <a:pt x="0" y="78232"/>
                </a:lnTo>
                <a:lnTo>
                  <a:pt x="671" y="714123"/>
                </a:lnTo>
                <a:lnTo>
                  <a:pt x="16949" y="752414"/>
                </a:lnTo>
                <a:lnTo>
                  <a:pt x="50050" y="776729"/>
                </a:lnTo>
                <a:lnTo>
                  <a:pt x="78206" y="781938"/>
                </a:lnTo>
                <a:lnTo>
                  <a:pt x="1898571" y="781266"/>
                </a:lnTo>
                <a:lnTo>
                  <a:pt x="1936899" y="765017"/>
                </a:lnTo>
                <a:lnTo>
                  <a:pt x="1961268" y="731967"/>
                </a:lnTo>
                <a:lnTo>
                  <a:pt x="1966493" y="703834"/>
                </a:lnTo>
                <a:lnTo>
                  <a:pt x="1965806" y="67828"/>
                </a:lnTo>
                <a:lnTo>
                  <a:pt x="1949487" y="29549"/>
                </a:lnTo>
                <a:lnTo>
                  <a:pt x="1916390" y="5216"/>
                </a:lnTo>
                <a:lnTo>
                  <a:pt x="1888261" y="0"/>
                </a:lnTo>
                <a:close/>
              </a:path>
            </a:pathLst>
          </a:custGeom>
          <a:solidFill>
            <a:srgbClr val="1F4E79"/>
          </a:solidFill>
        </p:spPr>
        <p:txBody>
          <a:bodyPr wrap="square" lIns="0" tIns="0" rIns="0" bIns="0" rtlCol="0"/>
          <a:lstStyle/>
          <a:p>
            <a:endParaRPr/>
          </a:p>
        </p:txBody>
      </p:sp>
      <p:sp>
        <p:nvSpPr>
          <p:cNvPr id="13" name="object 13"/>
          <p:cNvSpPr txBox="1"/>
          <p:nvPr/>
        </p:nvSpPr>
        <p:spPr>
          <a:xfrm>
            <a:off x="659490" y="6408493"/>
            <a:ext cx="1894431" cy="1231106"/>
          </a:xfrm>
          <a:prstGeom prst="rect">
            <a:avLst/>
          </a:prstGeom>
        </p:spPr>
        <p:txBody>
          <a:bodyPr vert="horz" wrap="square" lIns="0" tIns="0" rIns="0" bIns="0" rtlCol="0">
            <a:spAutoFit/>
          </a:bodyPr>
          <a:lstStyle/>
          <a:p>
            <a:pPr marL="12697" algn="ctr"/>
            <a:r>
              <a:rPr lang="ru-RU" sz="2000" dirty="0" smtClean="0">
                <a:solidFill>
                  <a:srgbClr val="FFFFFF"/>
                </a:solidFill>
                <a:latin typeface="Arial Narrow"/>
                <a:cs typeface="Arial Narrow"/>
              </a:rPr>
              <a:t>Администрация региона/</a:t>
            </a:r>
            <a:r>
              <a:rPr sz="2000" dirty="0" err="1" smtClean="0">
                <a:solidFill>
                  <a:srgbClr val="FFFFFF"/>
                </a:solidFill>
                <a:latin typeface="Arial Narrow"/>
                <a:cs typeface="Arial Narrow"/>
              </a:rPr>
              <a:t>За</a:t>
            </a:r>
            <a:r>
              <a:rPr sz="2000" spc="5" dirty="0" err="1" smtClean="0">
                <a:solidFill>
                  <a:srgbClr val="FFFFFF"/>
                </a:solidFill>
                <a:latin typeface="Arial Narrow"/>
                <a:cs typeface="Arial Narrow"/>
              </a:rPr>
              <a:t>е</a:t>
            </a:r>
            <a:r>
              <a:rPr sz="2000" dirty="0" err="1" smtClean="0">
                <a:solidFill>
                  <a:srgbClr val="FFFFFF"/>
                </a:solidFill>
                <a:latin typeface="Arial Narrow"/>
                <a:cs typeface="Arial Narrow"/>
              </a:rPr>
              <a:t>мщик</a:t>
            </a:r>
            <a:r>
              <a:rPr lang="ru-RU" sz="2000" dirty="0" smtClean="0">
                <a:solidFill>
                  <a:srgbClr val="FFFFFF"/>
                </a:solidFill>
                <a:latin typeface="Arial Narrow"/>
                <a:cs typeface="Arial Narrow"/>
              </a:rPr>
              <a:t>/Организация партнер</a:t>
            </a:r>
            <a:endParaRPr sz="2000" dirty="0">
              <a:latin typeface="Arial Narrow"/>
              <a:cs typeface="Arial Narrow"/>
            </a:endParaRPr>
          </a:p>
        </p:txBody>
      </p:sp>
      <p:sp>
        <p:nvSpPr>
          <p:cNvPr id="15" name="object 15"/>
          <p:cNvSpPr/>
          <p:nvPr/>
        </p:nvSpPr>
        <p:spPr>
          <a:xfrm>
            <a:off x="2838070" y="4826846"/>
            <a:ext cx="2905861" cy="1824654"/>
          </a:xfrm>
          <a:custGeom>
            <a:avLst/>
            <a:gdLst/>
            <a:ahLst/>
            <a:cxnLst/>
            <a:rect l="l" t="t" r="r" b="b"/>
            <a:pathLst>
              <a:path w="2906395" h="1824989">
                <a:moveTo>
                  <a:pt x="0" y="182499"/>
                </a:moveTo>
                <a:lnTo>
                  <a:pt x="5308" y="138627"/>
                </a:lnTo>
                <a:lnTo>
                  <a:pt x="20385" y="98609"/>
                </a:lnTo>
                <a:lnTo>
                  <a:pt x="43957" y="63711"/>
                </a:lnTo>
                <a:lnTo>
                  <a:pt x="74752" y="35198"/>
                </a:lnTo>
                <a:lnTo>
                  <a:pt x="111496" y="14335"/>
                </a:lnTo>
                <a:lnTo>
                  <a:pt x="152916" y="2387"/>
                </a:lnTo>
                <a:lnTo>
                  <a:pt x="182499" y="0"/>
                </a:lnTo>
                <a:lnTo>
                  <a:pt x="2723642" y="0"/>
                </a:lnTo>
                <a:lnTo>
                  <a:pt x="2767464" y="5301"/>
                </a:lnTo>
                <a:lnTo>
                  <a:pt x="2807447" y="20361"/>
                </a:lnTo>
                <a:lnTo>
                  <a:pt x="2842323" y="43915"/>
                </a:lnTo>
                <a:lnTo>
                  <a:pt x="2870823" y="74697"/>
                </a:lnTo>
                <a:lnTo>
                  <a:pt x="2891680" y="111442"/>
                </a:lnTo>
                <a:lnTo>
                  <a:pt x="2903626" y="152885"/>
                </a:lnTo>
                <a:lnTo>
                  <a:pt x="2906014" y="182499"/>
                </a:lnTo>
                <a:lnTo>
                  <a:pt x="2906014" y="1642237"/>
                </a:lnTo>
                <a:lnTo>
                  <a:pt x="2900713" y="1686067"/>
                </a:lnTo>
                <a:lnTo>
                  <a:pt x="2885656" y="1726070"/>
                </a:lnTo>
                <a:lnTo>
                  <a:pt x="2862110" y="1760972"/>
                </a:lnTo>
                <a:lnTo>
                  <a:pt x="2831344" y="1789501"/>
                </a:lnTo>
                <a:lnTo>
                  <a:pt x="2794625" y="1810383"/>
                </a:lnTo>
                <a:lnTo>
                  <a:pt x="2753221" y="1822345"/>
                </a:lnTo>
                <a:lnTo>
                  <a:pt x="2723642" y="1824735"/>
                </a:lnTo>
                <a:lnTo>
                  <a:pt x="182499" y="1824735"/>
                </a:lnTo>
                <a:lnTo>
                  <a:pt x="138668" y="1819427"/>
                </a:lnTo>
                <a:lnTo>
                  <a:pt x="98665" y="1804350"/>
                </a:lnTo>
                <a:lnTo>
                  <a:pt x="63763" y="1780778"/>
                </a:lnTo>
                <a:lnTo>
                  <a:pt x="35234" y="1749983"/>
                </a:lnTo>
                <a:lnTo>
                  <a:pt x="14352" y="1713239"/>
                </a:lnTo>
                <a:lnTo>
                  <a:pt x="2390" y="1671819"/>
                </a:lnTo>
                <a:lnTo>
                  <a:pt x="0" y="1642237"/>
                </a:lnTo>
                <a:lnTo>
                  <a:pt x="0" y="182499"/>
                </a:lnTo>
                <a:close/>
              </a:path>
            </a:pathLst>
          </a:custGeom>
          <a:ln w="25400">
            <a:solidFill>
              <a:srgbClr val="1F4E79"/>
            </a:solidFill>
          </a:ln>
        </p:spPr>
        <p:txBody>
          <a:bodyPr wrap="square" lIns="0" tIns="0" rIns="0" bIns="0" rtlCol="0"/>
          <a:lstStyle/>
          <a:p>
            <a:endParaRPr/>
          </a:p>
        </p:txBody>
      </p:sp>
      <p:sp>
        <p:nvSpPr>
          <p:cNvPr id="16" name="object 16"/>
          <p:cNvSpPr txBox="1"/>
          <p:nvPr/>
        </p:nvSpPr>
        <p:spPr>
          <a:xfrm>
            <a:off x="3019445" y="5204119"/>
            <a:ext cx="2550326" cy="1084015"/>
          </a:xfrm>
          <a:prstGeom prst="rect">
            <a:avLst/>
          </a:prstGeom>
        </p:spPr>
        <p:txBody>
          <a:bodyPr vert="horz" wrap="square" lIns="0" tIns="0" rIns="0" bIns="0" rtlCol="0">
            <a:spAutoFit/>
          </a:bodyPr>
          <a:lstStyle/>
          <a:p>
            <a:pPr marL="184748" marR="419650" indent="-172051">
              <a:lnSpc>
                <a:spcPts val="1639"/>
              </a:lnSpc>
              <a:buFont typeface="Arial Narrow"/>
              <a:buChar char="•"/>
              <a:tabLst>
                <a:tab pos="185383" algn="l"/>
              </a:tabLst>
            </a:pPr>
            <a:r>
              <a:rPr sz="1600" spc="-10" dirty="0" err="1">
                <a:latin typeface="Arial Narrow"/>
                <a:cs typeface="Arial Narrow"/>
              </a:rPr>
              <a:t>П</a:t>
            </a:r>
            <a:r>
              <a:rPr sz="1600" spc="-5" dirty="0" err="1">
                <a:latin typeface="Arial Narrow"/>
                <a:cs typeface="Arial Narrow"/>
              </a:rPr>
              <a:t>р</a:t>
            </a:r>
            <a:r>
              <a:rPr sz="1600" spc="-10" dirty="0" err="1">
                <a:latin typeface="Arial Narrow"/>
                <a:cs typeface="Arial Narrow"/>
              </a:rPr>
              <a:t>инима</a:t>
            </a:r>
            <a:r>
              <a:rPr sz="1600" spc="-5" dirty="0" err="1">
                <a:latin typeface="Arial Narrow"/>
                <a:cs typeface="Arial Narrow"/>
              </a:rPr>
              <a:t>е</a:t>
            </a:r>
            <a:r>
              <a:rPr sz="1600" spc="-10" dirty="0" err="1">
                <a:latin typeface="Arial Narrow"/>
                <a:cs typeface="Arial Narrow"/>
              </a:rPr>
              <a:t>т</a:t>
            </a:r>
            <a:r>
              <a:rPr sz="1600" spc="5" dirty="0">
                <a:latin typeface="Arial Narrow"/>
                <a:cs typeface="Arial Narrow"/>
              </a:rPr>
              <a:t> </a:t>
            </a:r>
            <a:r>
              <a:rPr lang="ru-RU" sz="1600" spc="5" dirty="0" smtClean="0">
                <a:latin typeface="Arial Narrow"/>
                <a:cs typeface="Arial Narrow"/>
              </a:rPr>
              <a:t>решение</a:t>
            </a:r>
            <a:r>
              <a:rPr sz="1600" dirty="0" smtClean="0">
                <a:latin typeface="Arial Narrow"/>
                <a:cs typeface="Arial Narrow"/>
              </a:rPr>
              <a:t> </a:t>
            </a:r>
            <a:r>
              <a:rPr sz="1600" spc="-10" dirty="0" smtClean="0">
                <a:latin typeface="Arial Narrow"/>
                <a:cs typeface="Arial Narrow"/>
              </a:rPr>
              <a:t>о </a:t>
            </a:r>
            <a:r>
              <a:rPr lang="ru-RU" sz="1600" spc="-10" dirty="0">
                <a:latin typeface="Arial Narrow"/>
                <a:cs typeface="Arial Narrow"/>
              </a:rPr>
              <a:t>сопровождении Проекта</a:t>
            </a:r>
            <a:endParaRPr sz="1600" dirty="0">
              <a:latin typeface="Arial Narrow"/>
              <a:cs typeface="Arial Narrow"/>
            </a:endParaRPr>
          </a:p>
          <a:p>
            <a:pPr marL="184748" marR="5079" indent="-172051">
              <a:lnSpc>
                <a:spcPct val="85900"/>
              </a:lnSpc>
              <a:spcBef>
                <a:spcPts val="275"/>
              </a:spcBef>
              <a:buFont typeface="Arial Narrow"/>
              <a:buChar char="•"/>
              <a:tabLst>
                <a:tab pos="185383" algn="l"/>
              </a:tabLst>
            </a:pPr>
            <a:r>
              <a:rPr sz="1600" spc="-10" dirty="0">
                <a:latin typeface="Arial Narrow"/>
                <a:cs typeface="Arial Narrow"/>
              </a:rPr>
              <a:t>Н</a:t>
            </a:r>
            <a:r>
              <a:rPr sz="1600" spc="-5" dirty="0">
                <a:latin typeface="Arial Narrow"/>
                <a:cs typeface="Arial Narrow"/>
              </a:rPr>
              <a:t>а</a:t>
            </a:r>
            <a:r>
              <a:rPr sz="1600" spc="-10" dirty="0">
                <a:latin typeface="Arial Narrow"/>
                <a:cs typeface="Arial Narrow"/>
              </a:rPr>
              <a:t>пр</a:t>
            </a:r>
            <a:r>
              <a:rPr sz="1600" spc="-5" dirty="0">
                <a:latin typeface="Arial Narrow"/>
                <a:cs typeface="Arial Narrow"/>
              </a:rPr>
              <a:t>а</a:t>
            </a:r>
            <a:r>
              <a:rPr sz="1600" spc="-10" dirty="0">
                <a:latin typeface="Arial Narrow"/>
                <a:cs typeface="Arial Narrow"/>
              </a:rPr>
              <a:t>вляет</a:t>
            </a:r>
            <a:r>
              <a:rPr sz="1600" dirty="0">
                <a:latin typeface="Arial Narrow"/>
                <a:cs typeface="Arial Narrow"/>
              </a:rPr>
              <a:t> </a:t>
            </a:r>
            <a:r>
              <a:rPr sz="1600" spc="-10" dirty="0">
                <a:latin typeface="Arial Narrow"/>
                <a:cs typeface="Arial Narrow"/>
              </a:rPr>
              <a:t>пак</a:t>
            </a:r>
            <a:r>
              <a:rPr sz="1600" spc="-5" dirty="0">
                <a:latin typeface="Arial Narrow"/>
                <a:cs typeface="Arial Narrow"/>
              </a:rPr>
              <a:t>е</a:t>
            </a:r>
            <a:r>
              <a:rPr sz="1600" spc="-10" dirty="0">
                <a:latin typeface="Arial Narrow"/>
                <a:cs typeface="Arial Narrow"/>
              </a:rPr>
              <a:t>т</a:t>
            </a:r>
            <a:r>
              <a:rPr sz="1600" spc="-5" dirty="0">
                <a:latin typeface="Arial Narrow"/>
                <a:cs typeface="Arial Narrow"/>
              </a:rPr>
              <a:t> </a:t>
            </a:r>
            <a:r>
              <a:rPr sz="1600" spc="-10" dirty="0">
                <a:latin typeface="Arial Narrow"/>
                <a:cs typeface="Arial Narrow"/>
              </a:rPr>
              <a:t>док</a:t>
            </a:r>
            <a:r>
              <a:rPr sz="1600" spc="-5" dirty="0">
                <a:latin typeface="Arial Narrow"/>
                <a:cs typeface="Arial Narrow"/>
              </a:rPr>
              <a:t>у</a:t>
            </a:r>
            <a:r>
              <a:rPr sz="1600" spc="-10" dirty="0">
                <a:latin typeface="Arial Narrow"/>
                <a:cs typeface="Arial Narrow"/>
              </a:rPr>
              <a:t>ментов</a:t>
            </a:r>
            <a:r>
              <a:rPr sz="1600" spc="-5" dirty="0">
                <a:latin typeface="Arial Narrow"/>
                <a:cs typeface="Arial Narrow"/>
              </a:rPr>
              <a:t> </a:t>
            </a:r>
            <a:r>
              <a:rPr sz="1600" spc="-15" dirty="0">
                <a:latin typeface="Arial Narrow"/>
                <a:cs typeface="Arial Narrow"/>
              </a:rPr>
              <a:t>К</a:t>
            </a:r>
            <a:r>
              <a:rPr sz="1600" spc="-10" dirty="0">
                <a:latin typeface="Arial Narrow"/>
                <a:cs typeface="Arial Narrow"/>
              </a:rPr>
              <a:t>лиента</a:t>
            </a:r>
            <a:r>
              <a:rPr sz="1600" spc="5" dirty="0">
                <a:latin typeface="Arial Narrow"/>
                <a:cs typeface="Arial Narrow"/>
              </a:rPr>
              <a:t> </a:t>
            </a:r>
            <a:r>
              <a:rPr sz="1600" spc="-10" dirty="0">
                <a:latin typeface="Arial Narrow"/>
                <a:cs typeface="Arial Narrow"/>
              </a:rPr>
              <a:t>в</a:t>
            </a:r>
            <a:r>
              <a:rPr sz="1600" spc="-5" dirty="0">
                <a:latin typeface="Arial Narrow"/>
                <a:cs typeface="Arial Narrow"/>
              </a:rPr>
              <a:t> </a:t>
            </a:r>
            <a:r>
              <a:rPr lang="ru-RU" sz="1600" spc="-20" dirty="0">
                <a:latin typeface="Arial Narrow"/>
                <a:cs typeface="Arial Narrow"/>
              </a:rPr>
              <a:t>аккредитованные Банки</a:t>
            </a:r>
            <a:endParaRPr sz="1600" dirty="0">
              <a:latin typeface="Arial Narrow"/>
              <a:cs typeface="Arial Narrow"/>
            </a:endParaRPr>
          </a:p>
        </p:txBody>
      </p:sp>
      <p:sp>
        <p:nvSpPr>
          <p:cNvPr id="17" name="object 17"/>
          <p:cNvSpPr/>
          <p:nvPr/>
        </p:nvSpPr>
        <p:spPr>
          <a:xfrm>
            <a:off x="4637264" y="3791378"/>
            <a:ext cx="2049111" cy="464326"/>
          </a:xfrm>
          <a:custGeom>
            <a:avLst/>
            <a:gdLst/>
            <a:ahLst/>
            <a:cxnLst/>
            <a:rect l="l" t="t" r="r" b="b"/>
            <a:pathLst>
              <a:path w="2271395" h="701039">
                <a:moveTo>
                  <a:pt x="1197700" y="0"/>
                </a:moveTo>
                <a:lnTo>
                  <a:pt x="1095815" y="44"/>
                </a:lnTo>
                <a:lnTo>
                  <a:pt x="994592" y="7914"/>
                </a:lnTo>
                <a:lnTo>
                  <a:pt x="894496" y="23481"/>
                </a:lnTo>
                <a:lnTo>
                  <a:pt x="795988" y="46618"/>
                </a:lnTo>
                <a:lnTo>
                  <a:pt x="699531" y="77197"/>
                </a:lnTo>
                <a:lnTo>
                  <a:pt x="605586" y="115093"/>
                </a:lnTo>
                <a:lnTo>
                  <a:pt x="514618" y="160176"/>
                </a:lnTo>
                <a:lnTo>
                  <a:pt x="427087" y="212321"/>
                </a:lnTo>
                <a:lnTo>
                  <a:pt x="343457" y="271400"/>
                </a:lnTo>
                <a:lnTo>
                  <a:pt x="264190" y="337285"/>
                </a:lnTo>
                <a:lnTo>
                  <a:pt x="189748" y="409849"/>
                </a:lnTo>
                <a:lnTo>
                  <a:pt x="120594" y="488966"/>
                </a:lnTo>
                <a:lnTo>
                  <a:pt x="57191" y="574507"/>
                </a:lnTo>
                <a:lnTo>
                  <a:pt x="0" y="666346"/>
                </a:lnTo>
                <a:lnTo>
                  <a:pt x="60706" y="700890"/>
                </a:lnTo>
                <a:lnTo>
                  <a:pt x="74740" y="676791"/>
                </a:lnTo>
                <a:lnTo>
                  <a:pt x="89294" y="653039"/>
                </a:lnTo>
                <a:lnTo>
                  <a:pt x="119929" y="606605"/>
                </a:lnTo>
                <a:lnTo>
                  <a:pt x="152555" y="561650"/>
                </a:lnTo>
                <a:lnTo>
                  <a:pt x="187114" y="518233"/>
                </a:lnTo>
                <a:lnTo>
                  <a:pt x="223551" y="476417"/>
                </a:lnTo>
                <a:lnTo>
                  <a:pt x="261809" y="436263"/>
                </a:lnTo>
                <a:lnTo>
                  <a:pt x="301833" y="397830"/>
                </a:lnTo>
                <a:lnTo>
                  <a:pt x="343564" y="361180"/>
                </a:lnTo>
                <a:lnTo>
                  <a:pt x="386947" y="326375"/>
                </a:lnTo>
                <a:lnTo>
                  <a:pt x="431926" y="293474"/>
                </a:lnTo>
                <a:lnTo>
                  <a:pt x="518258" y="238289"/>
                </a:lnTo>
                <a:lnTo>
                  <a:pt x="607333" y="191020"/>
                </a:lnTo>
                <a:lnTo>
                  <a:pt x="698704" y="151586"/>
                </a:lnTo>
                <a:lnTo>
                  <a:pt x="791925" y="119910"/>
                </a:lnTo>
                <a:lnTo>
                  <a:pt x="886547" y="95910"/>
                </a:lnTo>
                <a:lnTo>
                  <a:pt x="982123" y="79507"/>
                </a:lnTo>
                <a:lnTo>
                  <a:pt x="1078207" y="70621"/>
                </a:lnTo>
                <a:lnTo>
                  <a:pt x="1174350" y="69174"/>
                </a:lnTo>
                <a:lnTo>
                  <a:pt x="1567495" y="69174"/>
                </a:lnTo>
                <a:lnTo>
                  <a:pt x="1502713" y="48085"/>
                </a:lnTo>
                <a:lnTo>
                  <a:pt x="1401612" y="23893"/>
                </a:lnTo>
                <a:lnTo>
                  <a:pt x="1299787" y="7906"/>
                </a:lnTo>
                <a:lnTo>
                  <a:pt x="1197700" y="0"/>
                </a:lnTo>
                <a:close/>
              </a:path>
              <a:path w="2271395" h="701039">
                <a:moveTo>
                  <a:pt x="1567495" y="69174"/>
                </a:moveTo>
                <a:lnTo>
                  <a:pt x="1174350" y="69174"/>
                </a:lnTo>
                <a:lnTo>
                  <a:pt x="1270106" y="75084"/>
                </a:lnTo>
                <a:lnTo>
                  <a:pt x="1365027" y="88274"/>
                </a:lnTo>
                <a:lnTo>
                  <a:pt x="1458666" y="108662"/>
                </a:lnTo>
                <a:lnTo>
                  <a:pt x="1550576" y="136170"/>
                </a:lnTo>
                <a:lnTo>
                  <a:pt x="1640309" y="170717"/>
                </a:lnTo>
                <a:lnTo>
                  <a:pt x="1727418" y="212225"/>
                </a:lnTo>
                <a:lnTo>
                  <a:pt x="1811456" y="260613"/>
                </a:lnTo>
                <a:lnTo>
                  <a:pt x="1891975" y="315802"/>
                </a:lnTo>
                <a:lnTo>
                  <a:pt x="1968529" y="377712"/>
                </a:lnTo>
                <a:lnTo>
                  <a:pt x="2040669" y="446263"/>
                </a:lnTo>
                <a:lnTo>
                  <a:pt x="2107949" y="521377"/>
                </a:lnTo>
                <a:lnTo>
                  <a:pt x="2169921" y="602973"/>
                </a:lnTo>
                <a:lnTo>
                  <a:pt x="2129663" y="625833"/>
                </a:lnTo>
                <a:lnTo>
                  <a:pt x="2261996" y="683618"/>
                </a:lnTo>
                <a:lnTo>
                  <a:pt x="2269520" y="568429"/>
                </a:lnTo>
                <a:lnTo>
                  <a:pt x="2230755" y="568429"/>
                </a:lnTo>
                <a:lnTo>
                  <a:pt x="2213573" y="544120"/>
                </a:lnTo>
                <a:lnTo>
                  <a:pt x="2177643" y="496780"/>
                </a:lnTo>
                <a:lnTo>
                  <a:pt x="2139682" y="451190"/>
                </a:lnTo>
                <a:lnTo>
                  <a:pt x="2099756" y="407412"/>
                </a:lnTo>
                <a:lnTo>
                  <a:pt x="2057934" y="365506"/>
                </a:lnTo>
                <a:lnTo>
                  <a:pt x="2014284" y="325532"/>
                </a:lnTo>
                <a:lnTo>
                  <a:pt x="1968873" y="287551"/>
                </a:lnTo>
                <a:lnTo>
                  <a:pt x="1921769" y="251621"/>
                </a:lnTo>
                <a:lnTo>
                  <a:pt x="1873041" y="217805"/>
                </a:lnTo>
                <a:lnTo>
                  <a:pt x="1822755" y="186161"/>
                </a:lnTo>
                <a:lnTo>
                  <a:pt x="1700895" y="121598"/>
                </a:lnTo>
                <a:lnTo>
                  <a:pt x="1602628" y="80611"/>
                </a:lnTo>
                <a:lnTo>
                  <a:pt x="1567495" y="69174"/>
                </a:lnTo>
                <a:close/>
              </a:path>
              <a:path w="2271395" h="701039">
                <a:moveTo>
                  <a:pt x="2271014" y="545569"/>
                </a:moveTo>
                <a:lnTo>
                  <a:pt x="2230755" y="568429"/>
                </a:lnTo>
                <a:lnTo>
                  <a:pt x="2269520" y="568429"/>
                </a:lnTo>
                <a:lnTo>
                  <a:pt x="2271014" y="545569"/>
                </a:lnTo>
                <a:close/>
              </a:path>
            </a:pathLst>
          </a:custGeom>
          <a:solidFill>
            <a:srgbClr val="8EB4E2"/>
          </a:solidFill>
        </p:spPr>
        <p:txBody>
          <a:bodyPr wrap="square" lIns="0" tIns="0" rIns="0" bIns="0" rtlCol="0"/>
          <a:lstStyle/>
          <a:p>
            <a:endParaRPr/>
          </a:p>
        </p:txBody>
      </p:sp>
      <p:sp>
        <p:nvSpPr>
          <p:cNvPr id="18" name="object 18"/>
          <p:cNvSpPr/>
          <p:nvPr/>
        </p:nvSpPr>
        <p:spPr>
          <a:xfrm>
            <a:off x="3431368" y="4188211"/>
            <a:ext cx="2089020" cy="905090"/>
          </a:xfrm>
          <a:prstGeom prst="rect">
            <a:avLst/>
          </a:prstGeom>
          <a:blipFill>
            <a:blip r:embed="rId4" cstate="print"/>
            <a:stretch>
              <a:fillRect/>
            </a:stretch>
          </a:blipFill>
        </p:spPr>
        <p:txBody>
          <a:bodyPr wrap="square" lIns="0" tIns="0" rIns="0" bIns="0" rtlCol="0"/>
          <a:lstStyle/>
          <a:p>
            <a:endParaRPr/>
          </a:p>
        </p:txBody>
      </p:sp>
      <p:sp>
        <p:nvSpPr>
          <p:cNvPr id="19" name="object 19"/>
          <p:cNvSpPr/>
          <p:nvPr/>
        </p:nvSpPr>
        <p:spPr>
          <a:xfrm>
            <a:off x="3499463" y="4239903"/>
            <a:ext cx="1966234" cy="782176"/>
          </a:xfrm>
          <a:custGeom>
            <a:avLst/>
            <a:gdLst/>
            <a:ahLst/>
            <a:cxnLst/>
            <a:rect l="l" t="t" r="r" b="b"/>
            <a:pathLst>
              <a:path w="1966595" h="782320">
                <a:moveTo>
                  <a:pt x="1888363" y="0"/>
                </a:moveTo>
                <a:lnTo>
                  <a:pt x="67828" y="686"/>
                </a:lnTo>
                <a:lnTo>
                  <a:pt x="29549" y="17005"/>
                </a:lnTo>
                <a:lnTo>
                  <a:pt x="5216" y="50103"/>
                </a:lnTo>
                <a:lnTo>
                  <a:pt x="0" y="78232"/>
                </a:lnTo>
                <a:lnTo>
                  <a:pt x="686" y="714237"/>
                </a:lnTo>
                <a:lnTo>
                  <a:pt x="17005" y="752516"/>
                </a:lnTo>
                <a:lnTo>
                  <a:pt x="50103" y="776849"/>
                </a:lnTo>
                <a:lnTo>
                  <a:pt x="78232" y="782065"/>
                </a:lnTo>
                <a:lnTo>
                  <a:pt x="1898670" y="781391"/>
                </a:lnTo>
                <a:lnTo>
                  <a:pt x="1936951" y="765095"/>
                </a:lnTo>
                <a:lnTo>
                  <a:pt x="1961260" y="731984"/>
                </a:lnTo>
                <a:lnTo>
                  <a:pt x="1966468" y="703834"/>
                </a:lnTo>
                <a:lnTo>
                  <a:pt x="1965795" y="67921"/>
                </a:lnTo>
                <a:lnTo>
                  <a:pt x="1949546" y="29593"/>
                </a:lnTo>
                <a:lnTo>
                  <a:pt x="1916496" y="5224"/>
                </a:lnTo>
                <a:lnTo>
                  <a:pt x="1888363" y="0"/>
                </a:lnTo>
                <a:close/>
              </a:path>
            </a:pathLst>
          </a:custGeom>
          <a:solidFill>
            <a:srgbClr val="1F4E79"/>
          </a:solidFill>
        </p:spPr>
        <p:txBody>
          <a:bodyPr wrap="square" lIns="0" tIns="0" rIns="0" bIns="0" rtlCol="0"/>
          <a:lstStyle/>
          <a:p>
            <a:endParaRPr/>
          </a:p>
        </p:txBody>
      </p:sp>
      <p:sp>
        <p:nvSpPr>
          <p:cNvPr id="20" name="object 20"/>
          <p:cNvSpPr/>
          <p:nvPr/>
        </p:nvSpPr>
        <p:spPr>
          <a:xfrm>
            <a:off x="3507450" y="4233306"/>
            <a:ext cx="1966234" cy="782176"/>
          </a:xfrm>
          <a:custGeom>
            <a:avLst/>
            <a:gdLst/>
            <a:ahLst/>
            <a:cxnLst/>
            <a:rect l="l" t="t" r="r" b="b"/>
            <a:pathLst>
              <a:path w="1966595" h="782320">
                <a:moveTo>
                  <a:pt x="0" y="78232"/>
                </a:moveTo>
                <a:lnTo>
                  <a:pt x="11370" y="37613"/>
                </a:lnTo>
                <a:lnTo>
                  <a:pt x="41085" y="9375"/>
                </a:lnTo>
                <a:lnTo>
                  <a:pt x="1888363" y="0"/>
                </a:lnTo>
                <a:lnTo>
                  <a:pt x="1902877" y="1347"/>
                </a:lnTo>
                <a:lnTo>
                  <a:pt x="1940073" y="19593"/>
                </a:lnTo>
                <a:lnTo>
                  <a:pt x="1962650" y="54003"/>
                </a:lnTo>
                <a:lnTo>
                  <a:pt x="1966468" y="703834"/>
                </a:lnTo>
                <a:lnTo>
                  <a:pt x="1965125" y="718353"/>
                </a:lnTo>
                <a:lnTo>
                  <a:pt x="1946930" y="755600"/>
                </a:lnTo>
                <a:lnTo>
                  <a:pt x="1912579" y="778236"/>
                </a:lnTo>
                <a:lnTo>
                  <a:pt x="78232" y="782065"/>
                </a:lnTo>
                <a:lnTo>
                  <a:pt x="63724" y="780721"/>
                </a:lnTo>
                <a:lnTo>
                  <a:pt x="26499" y="762502"/>
                </a:lnTo>
                <a:lnTo>
                  <a:pt x="3854" y="728139"/>
                </a:lnTo>
                <a:lnTo>
                  <a:pt x="0" y="78232"/>
                </a:lnTo>
                <a:close/>
              </a:path>
            </a:pathLst>
          </a:custGeom>
          <a:ln w="38100">
            <a:solidFill>
              <a:srgbClr val="FFFFFF"/>
            </a:solidFill>
          </a:ln>
        </p:spPr>
        <p:txBody>
          <a:bodyPr wrap="square" lIns="0" tIns="0" rIns="0" bIns="0" rtlCol="0"/>
          <a:lstStyle/>
          <a:p>
            <a:endParaRPr/>
          </a:p>
        </p:txBody>
      </p:sp>
      <p:sp>
        <p:nvSpPr>
          <p:cNvPr id="22" name="object 22"/>
          <p:cNvSpPr/>
          <p:nvPr/>
        </p:nvSpPr>
        <p:spPr>
          <a:xfrm>
            <a:off x="6546866" y="4893324"/>
            <a:ext cx="1859572" cy="1824654"/>
          </a:xfrm>
          <a:custGeom>
            <a:avLst/>
            <a:gdLst/>
            <a:ahLst/>
            <a:cxnLst/>
            <a:rect l="l" t="t" r="r" b="b"/>
            <a:pathLst>
              <a:path w="1859915" h="1824989">
                <a:moveTo>
                  <a:pt x="1677288" y="0"/>
                </a:moveTo>
                <a:lnTo>
                  <a:pt x="182499" y="0"/>
                </a:lnTo>
                <a:lnTo>
                  <a:pt x="167524" y="604"/>
                </a:lnTo>
                <a:lnTo>
                  <a:pt x="124797" y="9299"/>
                </a:lnTo>
                <a:lnTo>
                  <a:pt x="86345" y="27331"/>
                </a:lnTo>
                <a:lnTo>
                  <a:pt x="53435" y="53435"/>
                </a:lnTo>
                <a:lnTo>
                  <a:pt x="27331" y="86345"/>
                </a:lnTo>
                <a:lnTo>
                  <a:pt x="9299" y="124797"/>
                </a:lnTo>
                <a:lnTo>
                  <a:pt x="604" y="167524"/>
                </a:lnTo>
                <a:lnTo>
                  <a:pt x="0" y="182499"/>
                </a:lnTo>
                <a:lnTo>
                  <a:pt x="0" y="1642237"/>
                </a:lnTo>
                <a:lnTo>
                  <a:pt x="5301" y="1686067"/>
                </a:lnTo>
                <a:lnTo>
                  <a:pt x="20361" y="1726070"/>
                </a:lnTo>
                <a:lnTo>
                  <a:pt x="43915" y="1760972"/>
                </a:lnTo>
                <a:lnTo>
                  <a:pt x="74697" y="1789501"/>
                </a:lnTo>
                <a:lnTo>
                  <a:pt x="111442" y="1810383"/>
                </a:lnTo>
                <a:lnTo>
                  <a:pt x="152885" y="1822345"/>
                </a:lnTo>
                <a:lnTo>
                  <a:pt x="182499" y="1824735"/>
                </a:lnTo>
                <a:lnTo>
                  <a:pt x="1677288" y="1824735"/>
                </a:lnTo>
                <a:lnTo>
                  <a:pt x="1721160" y="1819427"/>
                </a:lnTo>
                <a:lnTo>
                  <a:pt x="1761178" y="1804350"/>
                </a:lnTo>
                <a:lnTo>
                  <a:pt x="1796076" y="1780778"/>
                </a:lnTo>
                <a:lnTo>
                  <a:pt x="1824589" y="1749983"/>
                </a:lnTo>
                <a:lnTo>
                  <a:pt x="1845452" y="1713239"/>
                </a:lnTo>
                <a:lnTo>
                  <a:pt x="1857400" y="1671819"/>
                </a:lnTo>
                <a:lnTo>
                  <a:pt x="1859787" y="1642237"/>
                </a:lnTo>
                <a:lnTo>
                  <a:pt x="1859787" y="182499"/>
                </a:lnTo>
                <a:lnTo>
                  <a:pt x="1854486" y="138627"/>
                </a:lnTo>
                <a:lnTo>
                  <a:pt x="1839426" y="98609"/>
                </a:lnTo>
                <a:lnTo>
                  <a:pt x="1815872" y="63711"/>
                </a:lnTo>
                <a:lnTo>
                  <a:pt x="1785090" y="35198"/>
                </a:lnTo>
                <a:lnTo>
                  <a:pt x="1748345" y="14335"/>
                </a:lnTo>
                <a:lnTo>
                  <a:pt x="1706902" y="2387"/>
                </a:lnTo>
                <a:lnTo>
                  <a:pt x="1677288" y="0"/>
                </a:lnTo>
                <a:close/>
              </a:path>
            </a:pathLst>
          </a:custGeom>
          <a:solidFill>
            <a:srgbClr val="FFFFFF"/>
          </a:solidFill>
        </p:spPr>
        <p:txBody>
          <a:bodyPr wrap="square" lIns="0" tIns="0" rIns="0" bIns="0" rtlCol="0"/>
          <a:lstStyle/>
          <a:p>
            <a:endParaRPr/>
          </a:p>
        </p:txBody>
      </p:sp>
      <p:sp>
        <p:nvSpPr>
          <p:cNvPr id="23" name="object 23"/>
          <p:cNvSpPr/>
          <p:nvPr/>
        </p:nvSpPr>
        <p:spPr>
          <a:xfrm>
            <a:off x="6530219" y="4859388"/>
            <a:ext cx="1859572" cy="1824654"/>
          </a:xfrm>
          <a:custGeom>
            <a:avLst/>
            <a:gdLst/>
            <a:ahLst/>
            <a:cxnLst/>
            <a:rect l="l" t="t" r="r" b="b"/>
            <a:pathLst>
              <a:path w="1859915" h="1824989">
                <a:moveTo>
                  <a:pt x="0" y="182499"/>
                </a:moveTo>
                <a:lnTo>
                  <a:pt x="5301" y="138627"/>
                </a:lnTo>
                <a:lnTo>
                  <a:pt x="20361" y="98609"/>
                </a:lnTo>
                <a:lnTo>
                  <a:pt x="43915" y="63711"/>
                </a:lnTo>
                <a:lnTo>
                  <a:pt x="74697" y="35198"/>
                </a:lnTo>
                <a:lnTo>
                  <a:pt x="111442" y="14335"/>
                </a:lnTo>
                <a:lnTo>
                  <a:pt x="152885" y="2387"/>
                </a:lnTo>
                <a:lnTo>
                  <a:pt x="182499" y="0"/>
                </a:lnTo>
                <a:lnTo>
                  <a:pt x="1677288" y="0"/>
                </a:lnTo>
                <a:lnTo>
                  <a:pt x="1721160" y="5301"/>
                </a:lnTo>
                <a:lnTo>
                  <a:pt x="1761178" y="20361"/>
                </a:lnTo>
                <a:lnTo>
                  <a:pt x="1796076" y="43915"/>
                </a:lnTo>
                <a:lnTo>
                  <a:pt x="1824589" y="74697"/>
                </a:lnTo>
                <a:lnTo>
                  <a:pt x="1845452" y="111442"/>
                </a:lnTo>
                <a:lnTo>
                  <a:pt x="1857400" y="152885"/>
                </a:lnTo>
                <a:lnTo>
                  <a:pt x="1859787" y="182499"/>
                </a:lnTo>
                <a:lnTo>
                  <a:pt x="1859787" y="1642237"/>
                </a:lnTo>
                <a:lnTo>
                  <a:pt x="1854486" y="1686067"/>
                </a:lnTo>
                <a:lnTo>
                  <a:pt x="1839426" y="1726070"/>
                </a:lnTo>
                <a:lnTo>
                  <a:pt x="1815872" y="1760972"/>
                </a:lnTo>
                <a:lnTo>
                  <a:pt x="1785090" y="1789501"/>
                </a:lnTo>
                <a:lnTo>
                  <a:pt x="1748345" y="1810383"/>
                </a:lnTo>
                <a:lnTo>
                  <a:pt x="1706902" y="1822345"/>
                </a:lnTo>
                <a:lnTo>
                  <a:pt x="1677288" y="1824735"/>
                </a:lnTo>
                <a:lnTo>
                  <a:pt x="182499" y="1824735"/>
                </a:lnTo>
                <a:lnTo>
                  <a:pt x="138627" y="1819427"/>
                </a:lnTo>
                <a:lnTo>
                  <a:pt x="98609" y="1804350"/>
                </a:lnTo>
                <a:lnTo>
                  <a:pt x="63711" y="1780778"/>
                </a:lnTo>
                <a:lnTo>
                  <a:pt x="35198" y="1749983"/>
                </a:lnTo>
                <a:lnTo>
                  <a:pt x="14335" y="1713239"/>
                </a:lnTo>
                <a:lnTo>
                  <a:pt x="2387" y="1671819"/>
                </a:lnTo>
                <a:lnTo>
                  <a:pt x="0" y="1642237"/>
                </a:lnTo>
                <a:lnTo>
                  <a:pt x="0" y="182499"/>
                </a:lnTo>
                <a:close/>
              </a:path>
            </a:pathLst>
          </a:custGeom>
          <a:ln w="25400">
            <a:solidFill>
              <a:srgbClr val="1F4E79"/>
            </a:solidFill>
          </a:ln>
        </p:spPr>
        <p:txBody>
          <a:bodyPr wrap="square" lIns="0" tIns="0" rIns="0" bIns="0" rtlCol="0"/>
          <a:lstStyle/>
          <a:p>
            <a:endParaRPr/>
          </a:p>
        </p:txBody>
      </p:sp>
      <p:sp>
        <p:nvSpPr>
          <p:cNvPr id="24" name="object 24"/>
          <p:cNvSpPr txBox="1"/>
          <p:nvPr/>
        </p:nvSpPr>
        <p:spPr>
          <a:xfrm>
            <a:off x="6651424" y="4944236"/>
            <a:ext cx="1755014" cy="1230880"/>
          </a:xfrm>
          <a:prstGeom prst="rect">
            <a:avLst/>
          </a:prstGeom>
        </p:spPr>
        <p:txBody>
          <a:bodyPr vert="horz" wrap="square" lIns="0" tIns="0" rIns="0" bIns="0" rtlCol="0">
            <a:spAutoFit/>
          </a:bodyPr>
          <a:lstStyle/>
          <a:p>
            <a:pPr marL="184748" indent="-172051">
              <a:buFont typeface="Arial Narrow"/>
              <a:buChar char="•"/>
              <a:tabLst>
                <a:tab pos="185383" algn="l"/>
              </a:tabLst>
            </a:pPr>
            <a:r>
              <a:rPr lang="ru-RU" sz="1600" b="1" dirty="0">
                <a:latin typeface="Arial Narrow"/>
                <a:cs typeface="Arial Narrow"/>
              </a:rPr>
              <a:t>Одновременное</a:t>
            </a:r>
            <a:r>
              <a:rPr lang="ru-RU" sz="1600" dirty="0">
                <a:latin typeface="Arial Narrow"/>
                <a:cs typeface="Arial Narrow"/>
              </a:rPr>
              <a:t> рассмотрение Проекта аккредитованными Банками</a:t>
            </a:r>
            <a:endParaRPr sz="1600" dirty="0">
              <a:latin typeface="Arial Narrow"/>
              <a:cs typeface="Arial Narrow"/>
            </a:endParaRPr>
          </a:p>
        </p:txBody>
      </p:sp>
      <p:sp>
        <p:nvSpPr>
          <p:cNvPr id="26" name="object 26"/>
          <p:cNvSpPr/>
          <p:nvPr/>
        </p:nvSpPr>
        <p:spPr>
          <a:xfrm>
            <a:off x="7230713" y="7264988"/>
            <a:ext cx="2089020" cy="905090"/>
          </a:xfrm>
          <a:prstGeom prst="rect">
            <a:avLst/>
          </a:prstGeom>
          <a:blipFill>
            <a:blip r:embed="rId3" cstate="print"/>
            <a:stretch>
              <a:fillRect/>
            </a:stretch>
          </a:blipFill>
        </p:spPr>
        <p:txBody>
          <a:bodyPr wrap="square" lIns="0" tIns="0" rIns="0" bIns="0" rtlCol="0"/>
          <a:lstStyle/>
          <a:p>
            <a:endParaRPr/>
          </a:p>
        </p:txBody>
      </p:sp>
      <p:sp>
        <p:nvSpPr>
          <p:cNvPr id="28" name="object 28"/>
          <p:cNvSpPr/>
          <p:nvPr/>
        </p:nvSpPr>
        <p:spPr>
          <a:xfrm>
            <a:off x="7307520" y="7314607"/>
            <a:ext cx="1966234" cy="782176"/>
          </a:xfrm>
          <a:custGeom>
            <a:avLst/>
            <a:gdLst/>
            <a:ahLst/>
            <a:cxnLst/>
            <a:rect l="l" t="t" r="r" b="b"/>
            <a:pathLst>
              <a:path w="1966595" h="782320">
                <a:moveTo>
                  <a:pt x="1888235" y="0"/>
                </a:moveTo>
                <a:lnTo>
                  <a:pt x="67802" y="686"/>
                </a:lnTo>
                <a:lnTo>
                  <a:pt x="29496" y="17005"/>
                </a:lnTo>
                <a:lnTo>
                  <a:pt x="5201" y="50103"/>
                </a:lnTo>
                <a:lnTo>
                  <a:pt x="0" y="78232"/>
                </a:lnTo>
                <a:lnTo>
                  <a:pt x="672" y="714141"/>
                </a:lnTo>
                <a:lnTo>
                  <a:pt x="16931" y="752422"/>
                </a:lnTo>
                <a:lnTo>
                  <a:pt x="50029" y="776731"/>
                </a:lnTo>
                <a:lnTo>
                  <a:pt x="78231" y="781938"/>
                </a:lnTo>
                <a:lnTo>
                  <a:pt x="1898546" y="781266"/>
                </a:lnTo>
                <a:lnTo>
                  <a:pt x="1936874" y="765017"/>
                </a:lnTo>
                <a:lnTo>
                  <a:pt x="1961243" y="731967"/>
                </a:lnTo>
                <a:lnTo>
                  <a:pt x="1966468" y="703834"/>
                </a:lnTo>
                <a:lnTo>
                  <a:pt x="1965781" y="67828"/>
                </a:lnTo>
                <a:lnTo>
                  <a:pt x="1949462" y="29549"/>
                </a:lnTo>
                <a:lnTo>
                  <a:pt x="1916364" y="5216"/>
                </a:lnTo>
                <a:lnTo>
                  <a:pt x="1888235" y="0"/>
                </a:lnTo>
                <a:close/>
              </a:path>
            </a:pathLst>
          </a:custGeom>
          <a:solidFill>
            <a:srgbClr val="1F4E79"/>
          </a:solidFill>
        </p:spPr>
        <p:txBody>
          <a:bodyPr wrap="square" lIns="0" tIns="0" rIns="0" bIns="0" rtlCol="0"/>
          <a:lstStyle/>
          <a:p>
            <a:endParaRPr/>
          </a:p>
        </p:txBody>
      </p:sp>
      <p:sp>
        <p:nvSpPr>
          <p:cNvPr id="44" name="object 44"/>
          <p:cNvSpPr/>
          <p:nvPr/>
        </p:nvSpPr>
        <p:spPr>
          <a:xfrm>
            <a:off x="103532" y="69697"/>
            <a:ext cx="2717301" cy="1236130"/>
          </a:xfrm>
          <a:prstGeom prst="rect">
            <a:avLst/>
          </a:prstGeom>
          <a:blipFill>
            <a:blip r:embed="rId5" cstate="print"/>
            <a:stretch>
              <a:fillRect/>
            </a:stretch>
          </a:blipFill>
        </p:spPr>
        <p:txBody>
          <a:bodyPr wrap="square" lIns="0" tIns="0" rIns="0" bIns="0" rtlCol="0"/>
          <a:lstStyle/>
          <a:p>
            <a:endParaRPr/>
          </a:p>
        </p:txBody>
      </p:sp>
      <p:sp>
        <p:nvSpPr>
          <p:cNvPr id="33" name="object 26"/>
          <p:cNvSpPr/>
          <p:nvPr/>
        </p:nvSpPr>
        <p:spPr>
          <a:xfrm>
            <a:off x="6691762" y="6213976"/>
            <a:ext cx="2089020" cy="905090"/>
          </a:xfrm>
          <a:prstGeom prst="rect">
            <a:avLst/>
          </a:prstGeom>
          <a:blipFill>
            <a:blip r:embed="rId3" cstate="print"/>
            <a:stretch>
              <a:fillRect/>
            </a:stretch>
          </a:blipFill>
        </p:spPr>
        <p:txBody>
          <a:bodyPr wrap="square" lIns="0" tIns="0" rIns="0" bIns="0" rtlCol="0"/>
          <a:lstStyle/>
          <a:p>
            <a:endParaRPr/>
          </a:p>
        </p:txBody>
      </p:sp>
      <p:sp>
        <p:nvSpPr>
          <p:cNvPr id="38" name="object 26"/>
          <p:cNvSpPr/>
          <p:nvPr/>
        </p:nvSpPr>
        <p:spPr>
          <a:xfrm>
            <a:off x="7246127" y="7244488"/>
            <a:ext cx="2089020" cy="905090"/>
          </a:xfrm>
          <a:prstGeom prst="rect">
            <a:avLst/>
          </a:prstGeom>
          <a:blipFill>
            <a:blip r:embed="rId3" cstate="print"/>
            <a:stretch>
              <a:fillRect/>
            </a:stretch>
          </a:blipFill>
        </p:spPr>
        <p:txBody>
          <a:bodyPr wrap="square" lIns="0" tIns="0" rIns="0" bIns="0" rtlCol="0"/>
          <a:lstStyle/>
          <a:p>
            <a:endParaRPr/>
          </a:p>
        </p:txBody>
      </p:sp>
      <p:sp>
        <p:nvSpPr>
          <p:cNvPr id="32" name="object 28"/>
          <p:cNvSpPr/>
          <p:nvPr/>
        </p:nvSpPr>
        <p:spPr>
          <a:xfrm>
            <a:off x="7030906" y="6777597"/>
            <a:ext cx="1966234" cy="782176"/>
          </a:xfrm>
          <a:custGeom>
            <a:avLst/>
            <a:gdLst/>
            <a:ahLst/>
            <a:cxnLst/>
            <a:rect l="l" t="t" r="r" b="b"/>
            <a:pathLst>
              <a:path w="1966595" h="782320">
                <a:moveTo>
                  <a:pt x="1888235" y="0"/>
                </a:moveTo>
                <a:lnTo>
                  <a:pt x="67802" y="686"/>
                </a:lnTo>
                <a:lnTo>
                  <a:pt x="29496" y="17005"/>
                </a:lnTo>
                <a:lnTo>
                  <a:pt x="5201" y="50103"/>
                </a:lnTo>
                <a:lnTo>
                  <a:pt x="0" y="78232"/>
                </a:lnTo>
                <a:lnTo>
                  <a:pt x="672" y="714141"/>
                </a:lnTo>
                <a:lnTo>
                  <a:pt x="16931" y="752422"/>
                </a:lnTo>
                <a:lnTo>
                  <a:pt x="50029" y="776731"/>
                </a:lnTo>
                <a:lnTo>
                  <a:pt x="78231" y="781938"/>
                </a:lnTo>
                <a:lnTo>
                  <a:pt x="1898546" y="781266"/>
                </a:lnTo>
                <a:lnTo>
                  <a:pt x="1936874" y="765017"/>
                </a:lnTo>
                <a:lnTo>
                  <a:pt x="1961243" y="731967"/>
                </a:lnTo>
                <a:lnTo>
                  <a:pt x="1966468" y="703834"/>
                </a:lnTo>
                <a:lnTo>
                  <a:pt x="1965781" y="67828"/>
                </a:lnTo>
                <a:lnTo>
                  <a:pt x="1949462" y="29549"/>
                </a:lnTo>
                <a:lnTo>
                  <a:pt x="1916364" y="5216"/>
                </a:lnTo>
                <a:lnTo>
                  <a:pt x="1888235" y="0"/>
                </a:lnTo>
                <a:close/>
              </a:path>
            </a:pathLst>
          </a:custGeom>
          <a:solidFill>
            <a:srgbClr val="1F4E79"/>
          </a:solidFill>
          <a:ln>
            <a:solidFill>
              <a:schemeClr val="tx1"/>
            </a:solidFill>
          </a:ln>
        </p:spPr>
        <p:txBody>
          <a:bodyPr wrap="square" lIns="0" tIns="0" rIns="0" bIns="0" rtlCol="0"/>
          <a:lstStyle/>
          <a:p>
            <a:endParaRPr/>
          </a:p>
        </p:txBody>
      </p:sp>
      <p:sp>
        <p:nvSpPr>
          <p:cNvPr id="36" name="object 28"/>
          <p:cNvSpPr/>
          <p:nvPr/>
        </p:nvSpPr>
        <p:spPr>
          <a:xfrm>
            <a:off x="6761566" y="6282446"/>
            <a:ext cx="1966234" cy="782176"/>
          </a:xfrm>
          <a:custGeom>
            <a:avLst/>
            <a:gdLst/>
            <a:ahLst/>
            <a:cxnLst/>
            <a:rect l="l" t="t" r="r" b="b"/>
            <a:pathLst>
              <a:path w="1966595" h="782320">
                <a:moveTo>
                  <a:pt x="1888235" y="0"/>
                </a:moveTo>
                <a:lnTo>
                  <a:pt x="67802" y="686"/>
                </a:lnTo>
                <a:lnTo>
                  <a:pt x="29496" y="17005"/>
                </a:lnTo>
                <a:lnTo>
                  <a:pt x="5201" y="50103"/>
                </a:lnTo>
                <a:lnTo>
                  <a:pt x="0" y="78232"/>
                </a:lnTo>
                <a:lnTo>
                  <a:pt x="672" y="714141"/>
                </a:lnTo>
                <a:lnTo>
                  <a:pt x="16931" y="752422"/>
                </a:lnTo>
                <a:lnTo>
                  <a:pt x="50029" y="776731"/>
                </a:lnTo>
                <a:lnTo>
                  <a:pt x="78231" y="781938"/>
                </a:lnTo>
                <a:lnTo>
                  <a:pt x="1898546" y="781266"/>
                </a:lnTo>
                <a:lnTo>
                  <a:pt x="1936874" y="765017"/>
                </a:lnTo>
                <a:lnTo>
                  <a:pt x="1961243" y="731967"/>
                </a:lnTo>
                <a:lnTo>
                  <a:pt x="1966468" y="703834"/>
                </a:lnTo>
                <a:lnTo>
                  <a:pt x="1965781" y="67828"/>
                </a:lnTo>
                <a:lnTo>
                  <a:pt x="1949462" y="29549"/>
                </a:lnTo>
                <a:lnTo>
                  <a:pt x="1916364" y="5216"/>
                </a:lnTo>
                <a:lnTo>
                  <a:pt x="1888235" y="0"/>
                </a:lnTo>
                <a:close/>
              </a:path>
            </a:pathLst>
          </a:custGeom>
          <a:solidFill>
            <a:srgbClr val="1F4E79"/>
          </a:solidFill>
          <a:ln>
            <a:solidFill>
              <a:schemeClr val="tx1"/>
            </a:solidFill>
          </a:ln>
        </p:spPr>
        <p:txBody>
          <a:bodyPr wrap="square" lIns="0" tIns="0" rIns="0" bIns="0" rtlCol="0"/>
          <a:lstStyle/>
          <a:p>
            <a:endParaRPr/>
          </a:p>
        </p:txBody>
      </p:sp>
      <p:sp>
        <p:nvSpPr>
          <p:cNvPr id="39" name="object 30"/>
          <p:cNvSpPr txBox="1"/>
          <p:nvPr/>
        </p:nvSpPr>
        <p:spPr>
          <a:xfrm>
            <a:off x="7452697" y="6421105"/>
            <a:ext cx="1366269" cy="353878"/>
          </a:xfrm>
          <a:prstGeom prst="rect">
            <a:avLst/>
          </a:prstGeom>
        </p:spPr>
        <p:txBody>
          <a:bodyPr vert="horz" wrap="square" lIns="0" tIns="0" rIns="0" bIns="0" rtlCol="0">
            <a:spAutoFit/>
          </a:bodyPr>
          <a:lstStyle/>
          <a:p>
            <a:pPr marL="12697"/>
            <a:r>
              <a:rPr lang="ru-RU" sz="2300" dirty="0">
                <a:solidFill>
                  <a:srgbClr val="FFFFFF"/>
                </a:solidFill>
                <a:latin typeface="Arial Narrow"/>
                <a:cs typeface="Arial Narrow"/>
              </a:rPr>
              <a:t>Банк</a:t>
            </a:r>
            <a:endParaRPr sz="2300" dirty="0">
              <a:latin typeface="Arial Narrow"/>
              <a:cs typeface="Arial Narrow"/>
            </a:endParaRPr>
          </a:p>
        </p:txBody>
      </p:sp>
      <p:sp>
        <p:nvSpPr>
          <p:cNvPr id="40" name="object 30"/>
          <p:cNvSpPr txBox="1"/>
          <p:nvPr/>
        </p:nvSpPr>
        <p:spPr>
          <a:xfrm>
            <a:off x="7700844" y="7088049"/>
            <a:ext cx="1366269" cy="353878"/>
          </a:xfrm>
          <a:prstGeom prst="rect">
            <a:avLst/>
          </a:prstGeom>
        </p:spPr>
        <p:txBody>
          <a:bodyPr vert="horz" wrap="square" lIns="0" tIns="0" rIns="0" bIns="0" rtlCol="0">
            <a:spAutoFit/>
          </a:bodyPr>
          <a:lstStyle/>
          <a:p>
            <a:pPr marL="12697"/>
            <a:r>
              <a:rPr lang="ru-RU" sz="2300" dirty="0">
                <a:solidFill>
                  <a:srgbClr val="FFFFFF"/>
                </a:solidFill>
                <a:latin typeface="Arial Narrow"/>
                <a:cs typeface="Arial Narrow"/>
              </a:rPr>
              <a:t>Банк</a:t>
            </a:r>
            <a:endParaRPr sz="2300" dirty="0">
              <a:latin typeface="Arial Narrow"/>
              <a:cs typeface="Arial Narrow"/>
            </a:endParaRPr>
          </a:p>
        </p:txBody>
      </p:sp>
      <p:sp>
        <p:nvSpPr>
          <p:cNvPr id="41" name="object 30"/>
          <p:cNvSpPr txBox="1"/>
          <p:nvPr/>
        </p:nvSpPr>
        <p:spPr>
          <a:xfrm>
            <a:off x="7949551" y="7611471"/>
            <a:ext cx="1366269" cy="353878"/>
          </a:xfrm>
          <a:prstGeom prst="rect">
            <a:avLst/>
          </a:prstGeom>
        </p:spPr>
        <p:txBody>
          <a:bodyPr vert="horz" wrap="square" lIns="0" tIns="0" rIns="0" bIns="0" rtlCol="0">
            <a:spAutoFit/>
          </a:bodyPr>
          <a:lstStyle/>
          <a:p>
            <a:pPr marL="12697"/>
            <a:r>
              <a:rPr lang="ru-RU" sz="2300" dirty="0">
                <a:solidFill>
                  <a:srgbClr val="FFFFFF"/>
                </a:solidFill>
                <a:latin typeface="Arial Narrow"/>
                <a:cs typeface="Arial Narrow"/>
              </a:rPr>
              <a:t>Банк</a:t>
            </a:r>
            <a:endParaRPr sz="2300" dirty="0">
              <a:latin typeface="Arial Narrow"/>
              <a:cs typeface="Arial Narrow"/>
            </a:endParaRPr>
          </a:p>
        </p:txBody>
      </p:sp>
      <p:sp>
        <p:nvSpPr>
          <p:cNvPr id="43" name="object 28"/>
          <p:cNvSpPr/>
          <p:nvPr/>
        </p:nvSpPr>
        <p:spPr>
          <a:xfrm>
            <a:off x="9660566" y="6282446"/>
            <a:ext cx="1966234" cy="782176"/>
          </a:xfrm>
          <a:custGeom>
            <a:avLst/>
            <a:gdLst/>
            <a:ahLst/>
            <a:cxnLst/>
            <a:rect l="l" t="t" r="r" b="b"/>
            <a:pathLst>
              <a:path w="1966595" h="782320">
                <a:moveTo>
                  <a:pt x="1888235" y="0"/>
                </a:moveTo>
                <a:lnTo>
                  <a:pt x="67802" y="686"/>
                </a:lnTo>
                <a:lnTo>
                  <a:pt x="29496" y="17005"/>
                </a:lnTo>
                <a:lnTo>
                  <a:pt x="5201" y="50103"/>
                </a:lnTo>
                <a:lnTo>
                  <a:pt x="0" y="78232"/>
                </a:lnTo>
                <a:lnTo>
                  <a:pt x="672" y="714141"/>
                </a:lnTo>
                <a:lnTo>
                  <a:pt x="16931" y="752422"/>
                </a:lnTo>
                <a:lnTo>
                  <a:pt x="50029" y="776731"/>
                </a:lnTo>
                <a:lnTo>
                  <a:pt x="78231" y="781938"/>
                </a:lnTo>
                <a:lnTo>
                  <a:pt x="1898546" y="781266"/>
                </a:lnTo>
                <a:lnTo>
                  <a:pt x="1936874" y="765017"/>
                </a:lnTo>
                <a:lnTo>
                  <a:pt x="1961243" y="731967"/>
                </a:lnTo>
                <a:lnTo>
                  <a:pt x="1966468" y="703834"/>
                </a:lnTo>
                <a:lnTo>
                  <a:pt x="1965781" y="67828"/>
                </a:lnTo>
                <a:lnTo>
                  <a:pt x="1949462" y="29549"/>
                </a:lnTo>
                <a:lnTo>
                  <a:pt x="1916364" y="5216"/>
                </a:lnTo>
                <a:lnTo>
                  <a:pt x="1888235" y="0"/>
                </a:lnTo>
                <a:close/>
              </a:path>
            </a:pathLst>
          </a:custGeom>
          <a:solidFill>
            <a:srgbClr val="1F4E79"/>
          </a:solidFill>
          <a:ln>
            <a:solidFill>
              <a:schemeClr val="tx1"/>
            </a:solidFill>
          </a:ln>
        </p:spPr>
        <p:txBody>
          <a:bodyPr wrap="square" lIns="0" tIns="0" rIns="0" bIns="0" rtlCol="0"/>
          <a:lstStyle/>
          <a:p>
            <a:endParaRPr/>
          </a:p>
        </p:txBody>
      </p:sp>
      <p:sp>
        <p:nvSpPr>
          <p:cNvPr id="45" name="object 26"/>
          <p:cNvSpPr/>
          <p:nvPr/>
        </p:nvSpPr>
        <p:spPr>
          <a:xfrm>
            <a:off x="9596873" y="6246972"/>
            <a:ext cx="2089020" cy="905090"/>
          </a:xfrm>
          <a:prstGeom prst="rect">
            <a:avLst/>
          </a:prstGeom>
          <a:blipFill>
            <a:blip r:embed="rId3" cstate="print"/>
            <a:stretch>
              <a:fillRect/>
            </a:stretch>
          </a:blipFill>
        </p:spPr>
        <p:txBody>
          <a:bodyPr wrap="square" lIns="0" tIns="0" rIns="0" bIns="0" rtlCol="0"/>
          <a:lstStyle/>
          <a:p>
            <a:endParaRPr/>
          </a:p>
        </p:txBody>
      </p:sp>
      <p:sp>
        <p:nvSpPr>
          <p:cNvPr id="46" name="object 30"/>
          <p:cNvSpPr txBox="1"/>
          <p:nvPr/>
        </p:nvSpPr>
        <p:spPr>
          <a:xfrm>
            <a:off x="10339024" y="6381535"/>
            <a:ext cx="1366269" cy="353878"/>
          </a:xfrm>
          <a:prstGeom prst="rect">
            <a:avLst/>
          </a:prstGeom>
        </p:spPr>
        <p:txBody>
          <a:bodyPr vert="horz" wrap="square" lIns="0" tIns="0" rIns="0" bIns="0" rtlCol="0">
            <a:spAutoFit/>
          </a:bodyPr>
          <a:lstStyle/>
          <a:p>
            <a:pPr marL="12697"/>
            <a:r>
              <a:rPr lang="ru-RU" sz="2300" dirty="0">
                <a:solidFill>
                  <a:srgbClr val="FFFFFF"/>
                </a:solidFill>
                <a:latin typeface="Arial Narrow"/>
                <a:cs typeface="Arial Narrow"/>
              </a:rPr>
              <a:t>Банк</a:t>
            </a:r>
            <a:endParaRPr sz="2300" dirty="0">
              <a:latin typeface="Arial Narrow"/>
              <a:cs typeface="Arial Narrow"/>
            </a:endParaRPr>
          </a:p>
        </p:txBody>
      </p:sp>
      <p:sp>
        <p:nvSpPr>
          <p:cNvPr id="47" name="object 6"/>
          <p:cNvSpPr/>
          <p:nvPr/>
        </p:nvSpPr>
        <p:spPr>
          <a:xfrm>
            <a:off x="9473934" y="4874864"/>
            <a:ext cx="1702757" cy="1843114"/>
          </a:xfrm>
          <a:custGeom>
            <a:avLst/>
            <a:gdLst/>
            <a:ahLst/>
            <a:cxnLst/>
            <a:rect l="l" t="t" r="r" b="b"/>
            <a:pathLst>
              <a:path w="1703070" h="1824989">
                <a:moveTo>
                  <a:pt x="0" y="170306"/>
                </a:moveTo>
                <a:lnTo>
                  <a:pt x="5492" y="127218"/>
                </a:lnTo>
                <a:lnTo>
                  <a:pt x="21045" y="88204"/>
                </a:lnTo>
                <a:lnTo>
                  <a:pt x="45270" y="54648"/>
                </a:lnTo>
                <a:lnTo>
                  <a:pt x="76779" y="27936"/>
                </a:lnTo>
                <a:lnTo>
                  <a:pt x="114184" y="9452"/>
                </a:lnTo>
                <a:lnTo>
                  <a:pt x="156096" y="582"/>
                </a:lnTo>
                <a:lnTo>
                  <a:pt x="1532547" y="0"/>
                </a:lnTo>
                <a:lnTo>
                  <a:pt x="1547257" y="627"/>
                </a:lnTo>
                <a:lnTo>
                  <a:pt x="1589107" y="9622"/>
                </a:lnTo>
                <a:lnTo>
                  <a:pt x="1626447" y="28213"/>
                </a:lnTo>
                <a:lnTo>
                  <a:pt x="1657886" y="55014"/>
                </a:lnTo>
                <a:lnTo>
                  <a:pt x="1682029" y="88641"/>
                </a:lnTo>
                <a:lnTo>
                  <a:pt x="1697482" y="127709"/>
                </a:lnTo>
                <a:lnTo>
                  <a:pt x="1702854" y="1654428"/>
                </a:lnTo>
                <a:lnTo>
                  <a:pt x="1702226" y="1669139"/>
                </a:lnTo>
                <a:lnTo>
                  <a:pt x="1693217" y="1710989"/>
                </a:lnTo>
                <a:lnTo>
                  <a:pt x="1674608" y="1748329"/>
                </a:lnTo>
                <a:lnTo>
                  <a:pt x="1647789" y="1779768"/>
                </a:lnTo>
                <a:lnTo>
                  <a:pt x="1614156" y="1803911"/>
                </a:lnTo>
                <a:lnTo>
                  <a:pt x="1575102" y="1819364"/>
                </a:lnTo>
                <a:lnTo>
                  <a:pt x="170281" y="1824735"/>
                </a:lnTo>
                <a:lnTo>
                  <a:pt x="155560" y="1824107"/>
                </a:lnTo>
                <a:lnTo>
                  <a:pt x="113695" y="1815098"/>
                </a:lnTo>
                <a:lnTo>
                  <a:pt x="76354" y="1796485"/>
                </a:lnTo>
                <a:lnTo>
                  <a:pt x="44926" y="1769664"/>
                </a:lnTo>
                <a:lnTo>
                  <a:pt x="20799" y="1736026"/>
                </a:lnTo>
                <a:lnTo>
                  <a:pt x="5361" y="1696967"/>
                </a:lnTo>
                <a:lnTo>
                  <a:pt x="0" y="170306"/>
                </a:lnTo>
                <a:close/>
              </a:path>
            </a:pathLst>
          </a:custGeom>
          <a:ln w="25400">
            <a:solidFill>
              <a:srgbClr val="1F4E79"/>
            </a:solidFill>
            <a:prstDash val="lgDash"/>
          </a:ln>
        </p:spPr>
        <p:txBody>
          <a:bodyPr wrap="square" lIns="0" tIns="0" rIns="0" bIns="0" rtlCol="0"/>
          <a:lstStyle/>
          <a:p>
            <a:endParaRPr/>
          </a:p>
        </p:txBody>
      </p:sp>
      <p:sp>
        <p:nvSpPr>
          <p:cNvPr id="49" name="object 7"/>
          <p:cNvSpPr txBox="1"/>
          <p:nvPr/>
        </p:nvSpPr>
        <p:spPr>
          <a:xfrm>
            <a:off x="9633214" y="5061618"/>
            <a:ext cx="1586807" cy="984704"/>
          </a:xfrm>
          <a:prstGeom prst="rect">
            <a:avLst/>
          </a:prstGeom>
        </p:spPr>
        <p:txBody>
          <a:bodyPr vert="horz" wrap="square" lIns="0" tIns="0" rIns="0" bIns="0" rtlCol="0">
            <a:spAutoFit/>
          </a:bodyPr>
          <a:lstStyle/>
          <a:p>
            <a:pPr marL="184748" indent="-172051">
              <a:buFont typeface="Arial Narrow"/>
              <a:buChar char="•"/>
              <a:tabLst>
                <a:tab pos="185383" algn="l"/>
              </a:tabLst>
            </a:pPr>
            <a:r>
              <a:rPr lang="ru-RU" sz="1600" spc="-10" dirty="0">
                <a:latin typeface="Arial Narrow"/>
                <a:cs typeface="Arial Narrow"/>
              </a:rPr>
              <a:t>Принимает решение о предоставлении кредита</a:t>
            </a:r>
            <a:endParaRPr sz="1600" dirty="0">
              <a:latin typeface="Arial Narrow"/>
              <a:cs typeface="Arial Narrow"/>
            </a:endParaRPr>
          </a:p>
        </p:txBody>
      </p:sp>
      <p:sp>
        <p:nvSpPr>
          <p:cNvPr id="50" name="Текст 2"/>
          <p:cNvSpPr txBox="1">
            <a:spLocks/>
          </p:cNvSpPr>
          <p:nvPr/>
        </p:nvSpPr>
        <p:spPr>
          <a:xfrm>
            <a:off x="354112" y="1278357"/>
            <a:ext cx="11699174" cy="2096498"/>
          </a:xfrm>
          <a:prstGeom prst="rect">
            <a:avLst/>
          </a:prstGeom>
        </p:spPr>
        <p:txBody>
          <a:bodyPr lIns="0" tIns="0" rIns="0" bIns="0"/>
          <a:lstStyle>
            <a:lvl1pPr marL="0" indent="0" algn="l" defTabSz="1218602" rtl="0" fontAlgn="base">
              <a:spcBef>
                <a:spcPct val="0"/>
              </a:spcBef>
              <a:spcAft>
                <a:spcPts val="359"/>
              </a:spcAft>
              <a:buFont typeface="Arial" pitchFamily="34" charset="0"/>
              <a:buNone/>
              <a:defRPr sz="2000">
                <a:solidFill>
                  <a:schemeClr val="tx1"/>
                </a:solidFill>
                <a:latin typeface="+mn-lt"/>
                <a:ea typeface="+mn-ea"/>
                <a:cs typeface="+mn-cs"/>
              </a:defRPr>
            </a:lvl1pPr>
            <a:lvl2pPr marL="0" indent="0" algn="l" defTabSz="1218602" rtl="0" fontAlgn="base">
              <a:spcBef>
                <a:spcPct val="0"/>
              </a:spcBef>
              <a:spcAft>
                <a:spcPts val="359"/>
              </a:spcAft>
              <a:buFont typeface="Arial" pitchFamily="34" charset="0"/>
              <a:buNone/>
              <a:defRPr sz="1272">
                <a:solidFill>
                  <a:schemeClr val="tx1"/>
                </a:solidFill>
                <a:latin typeface="+mn-lt"/>
              </a:defRPr>
            </a:lvl2pPr>
            <a:lvl3pPr marL="242962" indent="0" algn="l" defTabSz="1218602" rtl="0" fontAlgn="base">
              <a:spcBef>
                <a:spcPct val="0"/>
              </a:spcBef>
              <a:spcAft>
                <a:spcPts val="359"/>
              </a:spcAft>
              <a:buFont typeface="Arial" pitchFamily="34" charset="0"/>
              <a:buNone/>
              <a:defRPr sz="1272">
                <a:solidFill>
                  <a:schemeClr val="tx1"/>
                </a:solidFill>
                <a:latin typeface="+mn-lt"/>
              </a:defRPr>
            </a:lvl3pPr>
            <a:lvl4pPr marL="476432" indent="0" algn="l" defTabSz="1218602" rtl="0" fontAlgn="base">
              <a:spcBef>
                <a:spcPct val="0"/>
              </a:spcBef>
              <a:spcAft>
                <a:spcPts val="359"/>
              </a:spcAft>
              <a:buFont typeface="Arial" pitchFamily="34" charset="0"/>
              <a:buNone/>
              <a:defRPr sz="1145">
                <a:solidFill>
                  <a:schemeClr val="tx1"/>
                </a:solidFill>
                <a:latin typeface="+mn-lt"/>
              </a:defRPr>
            </a:lvl4pPr>
            <a:lvl5pPr marL="719391" indent="0" algn="l" defTabSz="1218602" rtl="0" fontAlgn="base">
              <a:spcBef>
                <a:spcPct val="0"/>
              </a:spcBef>
              <a:spcAft>
                <a:spcPts val="359"/>
              </a:spcAft>
              <a:buFont typeface="Arial" pitchFamily="34" charset="0"/>
              <a:buNone/>
              <a:defRPr sz="1145">
                <a:solidFill>
                  <a:schemeClr val="tx1"/>
                </a:solidFill>
                <a:latin typeface="+mn-lt"/>
              </a:defRPr>
            </a:lvl5pPr>
            <a:lvl6pPr marL="1495728" indent="-229675" algn="l" defTabSz="1218602" rtl="0" fontAlgn="base">
              <a:spcBef>
                <a:spcPct val="0"/>
              </a:spcBef>
              <a:spcAft>
                <a:spcPts val="359"/>
              </a:spcAft>
              <a:buFont typeface="Arial" pitchFamily="34" charset="0"/>
              <a:buChar char="‒"/>
              <a:defRPr sz="1145">
                <a:solidFill>
                  <a:schemeClr val="tx1"/>
                </a:solidFill>
                <a:latin typeface="+mn-lt"/>
              </a:defRPr>
            </a:lvl6pPr>
            <a:lvl7pPr marL="2042391" indent="-229675" algn="l" defTabSz="1218602" rtl="0" fontAlgn="base">
              <a:spcBef>
                <a:spcPct val="0"/>
              </a:spcBef>
              <a:spcAft>
                <a:spcPts val="359"/>
              </a:spcAft>
              <a:buFont typeface="Arial" pitchFamily="34" charset="0"/>
              <a:buChar char="‒"/>
              <a:defRPr sz="1145">
                <a:solidFill>
                  <a:schemeClr val="tx1"/>
                </a:solidFill>
                <a:latin typeface="+mn-lt"/>
              </a:defRPr>
            </a:lvl7pPr>
            <a:lvl8pPr marL="2589053" indent="-229675" algn="l" defTabSz="1218602" rtl="0" fontAlgn="base">
              <a:spcBef>
                <a:spcPct val="0"/>
              </a:spcBef>
              <a:spcAft>
                <a:spcPts val="359"/>
              </a:spcAft>
              <a:buFont typeface="Arial" pitchFamily="34" charset="0"/>
              <a:buChar char="‒"/>
              <a:defRPr sz="1145">
                <a:solidFill>
                  <a:schemeClr val="tx1"/>
                </a:solidFill>
                <a:latin typeface="+mn-lt"/>
              </a:defRPr>
            </a:lvl8pPr>
            <a:lvl9pPr marL="3135713" indent="-229675" algn="l" defTabSz="1218602" rtl="0" fontAlgn="base">
              <a:spcBef>
                <a:spcPct val="0"/>
              </a:spcBef>
              <a:spcAft>
                <a:spcPts val="359"/>
              </a:spcAft>
              <a:buFont typeface="Arial" pitchFamily="34" charset="0"/>
              <a:buChar char="‒"/>
              <a:defRPr sz="1145">
                <a:solidFill>
                  <a:schemeClr val="tx1"/>
                </a:solidFill>
                <a:latin typeface="+mn-lt"/>
              </a:defRPr>
            </a:lvl9pPr>
          </a:lstStyle>
          <a:p>
            <a:pPr lvl="0" algn="just"/>
            <a:r>
              <a:rPr lang="ru-RU" sz="1400" b="1" dirty="0">
                <a:latin typeface="Arial" panose="020B0604020202020204" pitchFamily="34" charset="0"/>
                <a:cs typeface="Arial" panose="020B0604020202020204" pitchFamily="34" charset="0"/>
              </a:rPr>
              <a:t>Ключевые требования к проектам для </a:t>
            </a:r>
            <a:r>
              <a:rPr lang="ru-RU" sz="1400" b="1" dirty="0" smtClean="0">
                <a:latin typeface="Arial" panose="020B0604020202020204" pitchFamily="34" charset="0"/>
                <a:cs typeface="Arial" panose="020B0604020202020204" pitchFamily="34" charset="0"/>
              </a:rPr>
              <a:t>принятия на рассмотрение в рамках «корпоративного» канала:</a:t>
            </a:r>
          </a:p>
          <a:p>
            <a:pPr lvl="0" algn="just"/>
            <a:endParaRPr lang="ru-RU" sz="1400" b="1" dirty="0">
              <a:latin typeface="Arial" panose="020B0604020202020204" pitchFamily="34" charset="0"/>
              <a:cs typeface="Arial" panose="020B0604020202020204" pitchFamily="34" charset="0"/>
            </a:endParaRPr>
          </a:p>
          <a:p>
            <a:pPr marL="342831" indent="-342831" algn="just">
              <a:buFont typeface="+mj-lt"/>
              <a:buAutoNum type="arabicPeriod"/>
            </a:pPr>
            <a:r>
              <a:rPr lang="ru-RU" sz="1400" dirty="0" smtClean="0">
                <a:latin typeface="Arial" panose="020B0604020202020204" pitchFamily="34" charset="0"/>
                <a:cs typeface="Arial" panose="020B0604020202020204" pitchFamily="34" charset="0"/>
              </a:rPr>
              <a:t>Регистрация заявителя (инициатора проекта) на Портале Бизнес-навигатора МСП </a:t>
            </a:r>
            <a:r>
              <a:rPr lang="en-US" sz="1400" dirty="0">
                <a:latin typeface="Arial" panose="020B0604020202020204" pitchFamily="34" charset="0"/>
                <a:cs typeface="Arial" panose="020B0604020202020204" pitchFamily="34" charset="0"/>
                <a:hlinkClick r:id="rId6"/>
              </a:rPr>
              <a:t>https://</a:t>
            </a:r>
            <a:r>
              <a:rPr lang="en-US" sz="1400" dirty="0" smtClean="0">
                <a:latin typeface="Arial" panose="020B0604020202020204" pitchFamily="34" charset="0"/>
                <a:cs typeface="Arial" panose="020B0604020202020204" pitchFamily="34" charset="0"/>
                <a:hlinkClick r:id="rId6"/>
              </a:rPr>
              <a:t>smbn.ru</a:t>
            </a:r>
            <a:r>
              <a:rPr lang="ru-RU" sz="1400" dirty="0" smtClean="0">
                <a:latin typeface="Arial" panose="020B0604020202020204" pitchFamily="34" charset="0"/>
                <a:cs typeface="Arial" panose="020B0604020202020204" pitchFamily="34" charset="0"/>
              </a:rPr>
              <a:t>.</a:t>
            </a:r>
          </a:p>
          <a:p>
            <a:pPr marL="342831" indent="-342831" algn="just">
              <a:buFont typeface="+mj-lt"/>
              <a:buAutoNum type="arabicPeriod"/>
            </a:pPr>
            <a:r>
              <a:rPr lang="ru-RU" sz="1400" dirty="0">
                <a:latin typeface="Arial" panose="020B0604020202020204" pitchFamily="34" charset="0"/>
                <a:cs typeface="Arial" panose="020B0604020202020204" pitchFamily="34" charset="0"/>
              </a:rPr>
              <a:t>Сумма проекта более 200 млн рублей, сумма гарантии более 100 млн рублей.</a:t>
            </a:r>
          </a:p>
          <a:p>
            <a:pPr marL="342831" indent="-342831" algn="just">
              <a:buFont typeface="+mj-lt"/>
              <a:buAutoNum type="arabicPeriod"/>
            </a:pPr>
            <a:r>
              <a:rPr lang="ru-RU" sz="1400" dirty="0" smtClean="0">
                <a:latin typeface="Arial" panose="020B0604020202020204" pitchFamily="34" charset="0"/>
                <a:cs typeface="Arial" panose="020B0604020202020204" pitchFamily="34" charset="0"/>
              </a:rPr>
              <a:t>Проект </a:t>
            </a:r>
            <a:r>
              <a:rPr lang="ru-RU" sz="1400" dirty="0">
                <a:latin typeface="Arial" panose="020B0604020202020204" pitchFamily="34" charset="0"/>
                <a:cs typeface="Arial" panose="020B0604020202020204" pitchFamily="34" charset="0"/>
              </a:rPr>
              <a:t>соответствует приоритетным </a:t>
            </a:r>
            <a:r>
              <a:rPr lang="ru-RU" sz="1400" dirty="0" smtClean="0">
                <a:latin typeface="Arial" panose="020B0604020202020204" pitchFamily="34" charset="0"/>
                <a:cs typeface="Arial" panose="020B0604020202020204" pitchFamily="34" charset="0"/>
              </a:rPr>
              <a:t>отраслям, утвержденным в Программе стимулирования кредитования субъектов МСП.</a:t>
            </a:r>
            <a:endParaRPr lang="ru-RU" sz="1400" dirty="0">
              <a:latin typeface="Arial" panose="020B0604020202020204" pitchFamily="34" charset="0"/>
              <a:cs typeface="Arial" panose="020B0604020202020204" pitchFamily="34" charset="0"/>
            </a:endParaRPr>
          </a:p>
          <a:p>
            <a:pPr marL="342831" indent="-342831" algn="just">
              <a:buFont typeface="+mj-lt"/>
              <a:buAutoNum type="arabicPeriod"/>
            </a:pPr>
            <a:r>
              <a:rPr lang="ru-RU" sz="1400" dirty="0">
                <a:latin typeface="Arial" panose="020B0604020202020204" pitchFamily="34" charset="0"/>
                <a:cs typeface="Arial" panose="020B0604020202020204" pitchFamily="34" charset="0"/>
              </a:rPr>
              <a:t>Проект находится в высокой стадии проработки субъектом МСП (соответствует требованиям в чек </a:t>
            </a:r>
            <a:r>
              <a:rPr lang="ru-RU" sz="1400" dirty="0" smtClean="0">
                <a:latin typeface="Arial" panose="020B0604020202020204" pitchFamily="34" charset="0"/>
                <a:cs typeface="Arial" panose="020B0604020202020204" pitchFamily="34" charset="0"/>
              </a:rPr>
              <a:t>листе и заполнена форма «Резюме проекта»).</a:t>
            </a:r>
          </a:p>
          <a:p>
            <a:pPr marL="342831" indent="-342831" algn="just">
              <a:buFont typeface="+mj-lt"/>
              <a:buAutoNum type="arabicPeriod"/>
            </a:pPr>
            <a:r>
              <a:rPr lang="ru-RU" sz="1400" dirty="0">
                <a:latin typeface="Arial" panose="020B0604020202020204" pitchFamily="34" charset="0"/>
                <a:cs typeface="Arial" panose="020B0604020202020204" pitchFamily="34" charset="0"/>
              </a:rPr>
              <a:t>Проект пользуется поддержкой областной администрации субъекта Российской Федерации и/или входит в список приоритетных проектов, реализуемых на территории субъекта.</a:t>
            </a:r>
          </a:p>
          <a:p>
            <a:pPr algn="just"/>
            <a:endParaRPr lang="ru-RU" sz="1400" dirty="0">
              <a:latin typeface="Arial" panose="020B0604020202020204" pitchFamily="34" charset="0"/>
              <a:cs typeface="Arial" panose="020B0604020202020204" pitchFamily="34" charset="0"/>
            </a:endParaRPr>
          </a:p>
        </p:txBody>
      </p:sp>
      <p:sp>
        <p:nvSpPr>
          <p:cNvPr id="51" name="object 13"/>
          <p:cNvSpPr txBox="1"/>
          <p:nvPr/>
        </p:nvSpPr>
        <p:spPr>
          <a:xfrm>
            <a:off x="3831831" y="4443695"/>
            <a:ext cx="1469480" cy="353878"/>
          </a:xfrm>
          <a:prstGeom prst="rect">
            <a:avLst/>
          </a:prstGeom>
        </p:spPr>
        <p:txBody>
          <a:bodyPr vert="horz" wrap="square" lIns="0" tIns="0" rIns="0" bIns="0" rtlCol="0">
            <a:spAutoFit/>
          </a:bodyPr>
          <a:lstStyle/>
          <a:p>
            <a:pPr marL="12697"/>
            <a:r>
              <a:rPr lang="ru-RU" sz="2300" dirty="0">
                <a:solidFill>
                  <a:srgbClr val="FFFFFF"/>
                </a:solidFill>
                <a:latin typeface="Arial Narrow"/>
                <a:cs typeface="Arial Narrow"/>
              </a:rPr>
              <a:t>Корпорация</a:t>
            </a:r>
            <a:endParaRPr sz="2300" dirty="0">
              <a:latin typeface="Arial Narrow"/>
              <a:cs typeface="Arial Narrow"/>
            </a:endParaRPr>
          </a:p>
        </p:txBody>
      </p:sp>
      <p:sp>
        <p:nvSpPr>
          <p:cNvPr id="52" name="TextBox 51"/>
          <p:cNvSpPr txBox="1"/>
          <p:nvPr/>
        </p:nvSpPr>
        <p:spPr>
          <a:xfrm>
            <a:off x="12102955" y="8003568"/>
            <a:ext cx="523982" cy="307777"/>
          </a:xfrm>
          <a:prstGeom prst="rect">
            <a:avLst/>
          </a:prstGeom>
          <a:noFill/>
        </p:spPr>
        <p:txBody>
          <a:bodyPr wrap="square" rtlCol="0">
            <a:spAutoFit/>
          </a:bodyPr>
          <a:lstStyle/>
          <a:p>
            <a:r>
              <a:rPr lang="ru-RU" sz="1400" dirty="0" smtClean="0">
                <a:latin typeface="Arial Narrow" panose="020B0606020202030204" pitchFamily="34" charset="0"/>
              </a:rPr>
              <a:t>11</a:t>
            </a:r>
            <a:endParaRPr lang="ru-RU" sz="1400" dirty="0">
              <a:latin typeface="Arial Narrow" panose="020B0606020202030204" pitchFamily="34" charset="0"/>
            </a:endParaRPr>
          </a:p>
        </p:txBody>
      </p:sp>
    </p:spTree>
    <p:extLst>
      <p:ext uri="{BB962C8B-B14F-4D97-AF65-F5344CB8AC3E}">
        <p14:creationId xmlns:p14="http://schemas.microsoft.com/office/powerpoint/2010/main" val="380190622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07656" y="229506"/>
            <a:ext cx="7091076" cy="3225800"/>
          </a:xfrm>
          <a:prstGeom prst="rect">
            <a:avLst/>
          </a:prstGeom>
        </p:spPr>
      </p:pic>
      <p:sp>
        <p:nvSpPr>
          <p:cNvPr id="3" name="Прямоугольник 2"/>
          <p:cNvSpPr/>
          <p:nvPr/>
        </p:nvSpPr>
        <p:spPr>
          <a:xfrm>
            <a:off x="0" y="3147940"/>
            <a:ext cx="12599988" cy="3339946"/>
          </a:xfrm>
          <a:prstGeom prst="rect">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Заголовок 1"/>
          <p:cNvSpPr>
            <a:spLocks noGrp="1"/>
          </p:cNvSpPr>
          <p:nvPr>
            <p:ph type="title"/>
          </p:nvPr>
        </p:nvSpPr>
        <p:spPr>
          <a:xfrm>
            <a:off x="1886287" y="3147940"/>
            <a:ext cx="9434856" cy="3339946"/>
          </a:xfrm>
        </p:spPr>
        <p:txBody>
          <a:bodyPr/>
          <a:lstStyle/>
          <a:p>
            <a:pPr algn="l"/>
            <a:r>
              <a:rPr lang="ru-RU" dirty="0"/>
              <a:t>2. Программа стимулирования кредитования </a:t>
            </a:r>
            <a:br>
              <a:rPr lang="ru-RU" dirty="0"/>
            </a:br>
            <a:r>
              <a:rPr lang="ru-RU" dirty="0"/>
              <a:t>субъектов малого и среднего </a:t>
            </a:r>
            <a:r>
              <a:rPr lang="ru-RU" dirty="0" smtClean="0"/>
              <a:t>предпринимательства</a:t>
            </a:r>
            <a:r>
              <a:rPr lang="ru-RU" dirty="0"/>
              <a:t/>
            </a:r>
            <a:br>
              <a:rPr lang="ru-RU" dirty="0"/>
            </a:br>
            <a:r>
              <a:rPr lang="ru-RU" dirty="0"/>
              <a:t/>
            </a:r>
            <a:br>
              <a:rPr lang="ru-RU" dirty="0"/>
            </a:br>
            <a:r>
              <a:rPr lang="ru-RU" b="0" dirty="0"/>
              <a:t>«ПРОГРАММА </a:t>
            </a:r>
            <a:r>
              <a:rPr lang="ru-RU" b="0" dirty="0" smtClean="0"/>
              <a:t>СТИМУЛИРОВАНИЯ»</a:t>
            </a:r>
            <a:endParaRPr lang="ru-RU" b="0" dirty="0"/>
          </a:p>
        </p:txBody>
      </p:sp>
    </p:spTree>
    <p:extLst>
      <p:ext uri="{BB962C8B-B14F-4D97-AF65-F5344CB8AC3E}">
        <p14:creationId xmlns:p14="http://schemas.microsoft.com/office/powerpoint/2010/main" val="324682440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822343" y="297542"/>
            <a:ext cx="8597103" cy="698685"/>
          </a:xfrm>
        </p:spPr>
        <p:txBody>
          <a:bodyPr/>
          <a:lstStyle/>
          <a:p>
            <a:r>
              <a:rPr lang="ru-RU" dirty="0"/>
              <a:t>Условия Программы </a:t>
            </a:r>
            <a:r>
              <a:rPr lang="ru-RU" dirty="0" smtClean="0"/>
              <a:t>стимулирования и уполномоченные банки</a:t>
            </a:r>
            <a:endParaRPr lang="ru-RU" dirty="0"/>
          </a:p>
        </p:txBody>
      </p:sp>
      <p:sp>
        <p:nvSpPr>
          <p:cNvPr id="31" name="Прямоугольник 30"/>
          <p:cNvSpPr/>
          <p:nvPr/>
        </p:nvSpPr>
        <p:spPr>
          <a:xfrm>
            <a:off x="266809" y="1942349"/>
            <a:ext cx="11884196" cy="4718215"/>
          </a:xfrm>
          <a:prstGeom prst="rect">
            <a:avLst/>
          </a:prstGeom>
        </p:spPr>
        <p:txBody>
          <a:bodyPr wrap="square">
            <a:spAutoFit/>
          </a:bodyPr>
          <a:lstStyle/>
          <a:p>
            <a:pPr marL="177800" marR="0" lvl="0" indent="-177800" algn="l" defTabSz="457200" rtl="0" eaLnBrk="1" fontAlgn="auto" latinLnBrk="0" hangingPunct="1">
              <a:lnSpc>
                <a:spcPct val="107000"/>
              </a:lnSpc>
              <a:spcBef>
                <a:spcPts val="0"/>
              </a:spcBef>
              <a:spcAft>
                <a:spcPts val="800"/>
              </a:spcAft>
              <a:buClrTx/>
              <a:buSzTx/>
              <a:buFont typeface="Arial" panose="020B0604020202020204" pitchFamily="34" charset="0"/>
              <a:buChar char="•"/>
              <a:tabLst/>
              <a:defRPr/>
            </a:pPr>
            <a:r>
              <a:rPr kumimoji="0" lang="ru-RU" sz="1600" b="0" i="0" u="none" strike="noStrike" kern="1200" cap="none" spc="0" normalizeH="0" baseline="0" noProof="0" dirty="0" smtClean="0">
                <a:ln>
                  <a:noFill/>
                </a:ln>
                <a:solidFill>
                  <a:prstClr val="black"/>
                </a:solidFill>
                <a:effectLst/>
                <a:uLnTx/>
                <a:uFillTx/>
                <a:latin typeface="+mj-lt"/>
                <a:ea typeface="+mn-ea"/>
                <a:cs typeface="+mn-cs"/>
              </a:rPr>
              <a:t>Процентная ставка – </a:t>
            </a:r>
            <a:r>
              <a:rPr kumimoji="0" lang="ru-RU" sz="1600" b="1" i="0" u="none" strike="noStrike" kern="1200" cap="none" spc="0" normalizeH="0" baseline="0" noProof="0" dirty="0" smtClean="0">
                <a:ln>
                  <a:noFill/>
                </a:ln>
                <a:solidFill>
                  <a:prstClr val="black"/>
                </a:solidFill>
                <a:effectLst/>
                <a:uLnTx/>
                <a:uFillTx/>
                <a:latin typeface="+mj-lt"/>
                <a:ea typeface="+mn-ea"/>
                <a:cs typeface="+mn-cs"/>
              </a:rPr>
              <a:t>10,6% </a:t>
            </a:r>
            <a:r>
              <a:rPr kumimoji="0" lang="ru-RU" sz="1600" b="0" i="0" u="none" strike="noStrike" kern="1200" cap="none" spc="0" normalizeH="0" baseline="0" noProof="0" dirty="0" smtClean="0">
                <a:ln>
                  <a:noFill/>
                </a:ln>
                <a:solidFill>
                  <a:prstClr val="black"/>
                </a:solidFill>
                <a:effectLst/>
                <a:uLnTx/>
                <a:uFillTx/>
                <a:latin typeface="+mj-lt"/>
                <a:ea typeface="+mn-ea"/>
                <a:cs typeface="+mn-cs"/>
              </a:rPr>
              <a:t>для субъектов малого предпринимательства, </a:t>
            </a:r>
            <a:r>
              <a:rPr kumimoji="0" lang="ru-RU" sz="1600" b="1" i="0" u="none" strike="noStrike" kern="1200" cap="none" spc="0" normalizeH="0" baseline="0" noProof="0" dirty="0" smtClean="0">
                <a:ln>
                  <a:noFill/>
                </a:ln>
                <a:solidFill>
                  <a:prstClr val="black"/>
                </a:solidFill>
                <a:effectLst/>
                <a:uLnTx/>
                <a:uFillTx/>
                <a:latin typeface="+mj-lt"/>
                <a:ea typeface="+mn-ea"/>
                <a:cs typeface="+mn-cs"/>
              </a:rPr>
              <a:t>9,6%</a:t>
            </a:r>
            <a:r>
              <a:rPr kumimoji="0" lang="ru-RU" sz="1600" b="0" i="0" u="none" strike="noStrike" kern="1200" cap="none" spc="0" normalizeH="0" baseline="0" noProof="0" dirty="0" smtClean="0">
                <a:ln>
                  <a:noFill/>
                </a:ln>
                <a:solidFill>
                  <a:prstClr val="black"/>
                </a:solidFill>
                <a:effectLst/>
                <a:uLnTx/>
                <a:uFillTx/>
                <a:latin typeface="+mj-lt"/>
                <a:ea typeface="+mn-ea"/>
                <a:cs typeface="+mn-cs"/>
              </a:rPr>
              <a:t> - для субъектов среднего предпринимательства или</a:t>
            </a:r>
            <a:r>
              <a:rPr kumimoji="0" lang="ru-RU" sz="1600" b="0" i="0" u="none" strike="noStrike" kern="1200" cap="none" spc="0" normalizeH="0" noProof="0" dirty="0" smtClean="0">
                <a:ln>
                  <a:noFill/>
                </a:ln>
                <a:solidFill>
                  <a:prstClr val="black"/>
                </a:solidFill>
                <a:effectLst/>
                <a:uLnTx/>
                <a:uFillTx/>
                <a:latin typeface="+mj-lt"/>
                <a:ea typeface="+mn-ea"/>
                <a:cs typeface="+mn-cs"/>
              </a:rPr>
              <a:t> для лизинговых компаний </a:t>
            </a:r>
            <a:endParaRPr kumimoji="0" lang="ru-RU" sz="1600" b="0" i="0" u="none" strike="noStrike" kern="1200" cap="none" spc="0" normalizeH="0" baseline="0" noProof="0" dirty="0" smtClean="0">
              <a:ln>
                <a:noFill/>
              </a:ln>
              <a:solidFill>
                <a:prstClr val="black"/>
              </a:solidFill>
              <a:effectLst/>
              <a:uLnTx/>
              <a:uFillTx/>
              <a:latin typeface="+mj-lt"/>
              <a:ea typeface="+mn-ea"/>
              <a:cs typeface="+mn-cs"/>
            </a:endParaRPr>
          </a:p>
          <a:p>
            <a:pPr marL="177800" marR="0" lvl="0" indent="-177800" algn="l" defTabSz="457200" rtl="0" eaLnBrk="1" fontAlgn="auto" latinLnBrk="0" hangingPunct="1">
              <a:lnSpc>
                <a:spcPct val="107000"/>
              </a:lnSpc>
              <a:spcBef>
                <a:spcPts val="0"/>
              </a:spcBef>
              <a:spcAft>
                <a:spcPts val="800"/>
              </a:spcAft>
              <a:buClrTx/>
              <a:buSzTx/>
              <a:buFont typeface="Arial" panose="020B0604020202020204" pitchFamily="34" charset="0"/>
              <a:buChar char="•"/>
              <a:tabLst/>
              <a:defRPr/>
            </a:pPr>
            <a:r>
              <a:rPr kumimoji="0" lang="ru-RU" sz="1600" b="0" i="0" u="none" strike="noStrike" kern="1200" cap="none" spc="0" normalizeH="0" baseline="0" noProof="0" dirty="0" smtClean="0">
                <a:ln>
                  <a:noFill/>
                </a:ln>
                <a:solidFill>
                  <a:prstClr val="black"/>
                </a:solidFill>
                <a:effectLst/>
                <a:uLnTx/>
                <a:uFillTx/>
                <a:latin typeface="+mj-lt"/>
                <a:ea typeface="+mn-ea"/>
                <a:cs typeface="+mn-cs"/>
              </a:rPr>
              <a:t>Срок льготного фондирования </a:t>
            </a:r>
            <a:r>
              <a:rPr kumimoji="0" lang="ru-RU" sz="1600" b="1" i="0" u="none" strike="noStrike" kern="1200" cap="none" spc="0" normalizeH="0" baseline="0" noProof="0" dirty="0" smtClean="0">
                <a:ln>
                  <a:noFill/>
                </a:ln>
                <a:solidFill>
                  <a:prstClr val="black"/>
                </a:solidFill>
                <a:effectLst/>
                <a:uLnTx/>
                <a:uFillTx/>
                <a:latin typeface="+mj-lt"/>
                <a:ea typeface="+mn-ea"/>
                <a:cs typeface="+mn-cs"/>
              </a:rPr>
              <a:t>до 3 лет </a:t>
            </a:r>
            <a:r>
              <a:rPr kumimoji="0" lang="ru-RU" sz="1600" b="0" i="0" u="none" strike="noStrike" kern="1200" cap="none" spc="0" normalizeH="0" baseline="0" noProof="0" dirty="0" smtClean="0">
                <a:ln>
                  <a:noFill/>
                </a:ln>
                <a:solidFill>
                  <a:prstClr val="black"/>
                </a:solidFill>
                <a:effectLst/>
                <a:uLnTx/>
                <a:uFillTx/>
                <a:latin typeface="+mj-lt"/>
                <a:ea typeface="+mn-ea"/>
                <a:cs typeface="+mn-cs"/>
              </a:rPr>
              <a:t>(срок кредита может превышать срок льготного фондирования)</a:t>
            </a:r>
          </a:p>
          <a:p>
            <a:pPr marL="177800" marR="0" lvl="0" indent="-177800" algn="l" defTabSz="457200" rtl="0" eaLnBrk="1" fontAlgn="auto" latinLnBrk="0" hangingPunct="1">
              <a:lnSpc>
                <a:spcPct val="107000"/>
              </a:lnSpc>
              <a:spcBef>
                <a:spcPts val="0"/>
              </a:spcBef>
              <a:spcAft>
                <a:spcPts val="800"/>
              </a:spcAft>
              <a:buClrTx/>
              <a:buSzTx/>
              <a:buFont typeface="Arial" panose="020B0604020202020204" pitchFamily="34" charset="0"/>
              <a:buChar char="•"/>
              <a:tabLst/>
              <a:defRPr/>
            </a:pPr>
            <a:r>
              <a:rPr kumimoji="0" lang="ru-RU" sz="1600" b="0" i="0" u="none" strike="noStrike" kern="1200" cap="none" spc="0" normalizeH="0" baseline="0" noProof="0" dirty="0" smtClean="0">
                <a:ln>
                  <a:noFill/>
                </a:ln>
                <a:solidFill>
                  <a:prstClr val="black"/>
                </a:solidFill>
                <a:effectLst/>
                <a:uLnTx/>
                <a:uFillTx/>
                <a:latin typeface="+mj-lt"/>
                <a:ea typeface="+mn-ea"/>
                <a:cs typeface="+mn-cs"/>
              </a:rPr>
              <a:t>Проекты </a:t>
            </a:r>
            <a:r>
              <a:rPr kumimoji="0" lang="ru-RU" sz="1600" b="1" i="0" u="none" strike="noStrike" kern="1200" cap="none" spc="0" normalizeH="0" baseline="0" noProof="0" dirty="0" smtClean="0">
                <a:ln>
                  <a:noFill/>
                </a:ln>
                <a:solidFill>
                  <a:prstClr val="black"/>
                </a:solidFill>
                <a:effectLst/>
                <a:uLnTx/>
                <a:uFillTx/>
                <a:latin typeface="+mj-lt"/>
                <a:ea typeface="+mn-ea"/>
                <a:cs typeface="+mn-cs"/>
              </a:rPr>
              <a:t>приоритетных отраслей</a:t>
            </a:r>
            <a:r>
              <a:rPr kumimoji="0" lang="ru-RU" sz="1600" b="0" i="0" u="none" strike="noStrike" kern="1200" cap="none" spc="0" normalizeH="0" baseline="0" noProof="0" dirty="0" smtClean="0">
                <a:ln>
                  <a:noFill/>
                </a:ln>
                <a:solidFill>
                  <a:prstClr val="black"/>
                </a:solidFill>
                <a:effectLst/>
                <a:uLnTx/>
                <a:uFillTx/>
                <a:latin typeface="+mj-lt"/>
                <a:ea typeface="+mn-ea"/>
                <a:cs typeface="+mn-cs"/>
              </a:rPr>
              <a:t>: </a:t>
            </a:r>
          </a:p>
          <a:p>
            <a:pPr marL="444500" marR="0" lvl="0" indent="-285750" algn="l" defTabSz="457200" rtl="0" eaLnBrk="1" fontAlgn="auto" latinLnBrk="0" hangingPunct="1">
              <a:lnSpc>
                <a:spcPct val="107000"/>
              </a:lnSpc>
              <a:spcBef>
                <a:spcPts val="0"/>
              </a:spcBef>
              <a:spcAft>
                <a:spcPts val="0"/>
              </a:spcAft>
              <a:buClrTx/>
              <a:buSzTx/>
              <a:buFont typeface="Courier New" panose="02070309020205020404" pitchFamily="49" charset="0"/>
              <a:buChar char="o"/>
              <a:tabLst/>
              <a:defRPr/>
            </a:pPr>
            <a:r>
              <a:rPr kumimoji="0" lang="ru-RU" sz="1600" b="0" i="0" u="none" strike="noStrike" kern="1200" cap="none" spc="0" normalizeH="0" baseline="0" noProof="0" dirty="0" smtClean="0">
                <a:ln>
                  <a:noFill/>
                </a:ln>
                <a:solidFill>
                  <a:prstClr val="black"/>
                </a:solidFill>
                <a:effectLst/>
                <a:uLnTx/>
                <a:uFillTx/>
                <a:latin typeface="+mj-lt"/>
                <a:ea typeface="+mn-ea"/>
                <a:cs typeface="+mn-cs"/>
              </a:rPr>
              <a:t>Сельское хозяйство / предоставление услуг в этой области</a:t>
            </a:r>
          </a:p>
          <a:p>
            <a:pPr marL="444500" marR="0" lvl="0" indent="-285750" algn="l" defTabSz="457200" rtl="0" eaLnBrk="1" fontAlgn="auto" latinLnBrk="0" hangingPunct="1">
              <a:lnSpc>
                <a:spcPct val="107000"/>
              </a:lnSpc>
              <a:spcBef>
                <a:spcPts val="0"/>
              </a:spcBef>
              <a:spcAft>
                <a:spcPts val="0"/>
              </a:spcAft>
              <a:buClrTx/>
              <a:buSzTx/>
              <a:buFont typeface="Courier New" panose="02070309020205020404" pitchFamily="49" charset="0"/>
              <a:buChar char="o"/>
              <a:tabLst/>
              <a:defRPr/>
            </a:pPr>
            <a:r>
              <a:rPr kumimoji="0" lang="ru-RU" sz="1600" b="0" i="0" u="none" strike="noStrike" kern="1200" cap="none" spc="0" normalizeH="0" baseline="0" noProof="0" dirty="0" smtClean="0">
                <a:ln>
                  <a:noFill/>
                </a:ln>
                <a:solidFill>
                  <a:prstClr val="black"/>
                </a:solidFill>
                <a:effectLst/>
                <a:uLnTx/>
                <a:uFillTx/>
                <a:latin typeface="+mj-lt"/>
                <a:ea typeface="+mn-ea"/>
                <a:cs typeface="+mn-cs"/>
              </a:rPr>
              <a:t>Обрабатывающее производство, в </a:t>
            </a:r>
            <a:r>
              <a:rPr kumimoji="0" lang="ru-RU" sz="1600" b="0" i="0" u="none" strike="noStrike" kern="1200" cap="none" spc="0" normalizeH="0" baseline="0" noProof="0" dirty="0" err="1" smtClean="0">
                <a:ln>
                  <a:noFill/>
                </a:ln>
                <a:solidFill>
                  <a:prstClr val="black"/>
                </a:solidFill>
                <a:effectLst/>
                <a:uLnTx/>
                <a:uFillTx/>
                <a:latin typeface="+mj-lt"/>
                <a:ea typeface="+mn-ea"/>
                <a:cs typeface="+mn-cs"/>
              </a:rPr>
              <a:t>т.ч</a:t>
            </a:r>
            <a:r>
              <a:rPr kumimoji="0" lang="ru-RU" sz="1600" b="0" i="0" u="none" strike="noStrike" kern="1200" cap="none" spc="0" normalizeH="0" baseline="0" noProof="0" dirty="0" smtClean="0">
                <a:ln>
                  <a:noFill/>
                </a:ln>
                <a:solidFill>
                  <a:prstClr val="black"/>
                </a:solidFill>
                <a:effectLst/>
                <a:uLnTx/>
                <a:uFillTx/>
                <a:latin typeface="+mj-lt"/>
                <a:ea typeface="+mn-ea"/>
                <a:cs typeface="+mn-cs"/>
              </a:rPr>
              <a:t>. производство пищевых продуктов, первичная и последующая переработка с/х продуктов</a:t>
            </a:r>
          </a:p>
          <a:p>
            <a:pPr marL="444500" marR="0" lvl="0" indent="-285750" algn="l" defTabSz="457200" rtl="0" eaLnBrk="1" fontAlgn="auto" latinLnBrk="0" hangingPunct="1">
              <a:lnSpc>
                <a:spcPct val="107000"/>
              </a:lnSpc>
              <a:spcBef>
                <a:spcPts val="0"/>
              </a:spcBef>
              <a:spcAft>
                <a:spcPts val="0"/>
              </a:spcAft>
              <a:buClrTx/>
              <a:buSzTx/>
              <a:buFont typeface="Courier New" panose="02070309020205020404" pitchFamily="49" charset="0"/>
              <a:buChar char="o"/>
              <a:tabLst/>
              <a:defRPr/>
            </a:pPr>
            <a:r>
              <a:rPr kumimoji="0" lang="ru-RU" sz="1600" b="0" i="0" u="none" strike="noStrike" kern="1200" cap="none" spc="0" normalizeH="0" baseline="0" noProof="0" dirty="0" smtClean="0">
                <a:ln>
                  <a:noFill/>
                </a:ln>
                <a:solidFill>
                  <a:prstClr val="black"/>
                </a:solidFill>
                <a:effectLst/>
                <a:uLnTx/>
                <a:uFillTx/>
                <a:latin typeface="+mj-lt"/>
                <a:ea typeface="+mn-ea"/>
                <a:cs typeface="+mn-cs"/>
              </a:rPr>
              <a:t>Производство и распределение электроэнергии, газа и воды</a:t>
            </a:r>
          </a:p>
          <a:p>
            <a:pPr marL="444500" marR="0" lvl="0" indent="-285750" algn="l" defTabSz="457200" rtl="0" eaLnBrk="1" fontAlgn="auto" latinLnBrk="0" hangingPunct="1">
              <a:lnSpc>
                <a:spcPct val="107000"/>
              </a:lnSpc>
              <a:spcBef>
                <a:spcPts val="0"/>
              </a:spcBef>
              <a:spcAft>
                <a:spcPts val="0"/>
              </a:spcAft>
              <a:buClrTx/>
              <a:buSzTx/>
              <a:buFont typeface="Courier New" panose="02070309020205020404" pitchFamily="49" charset="0"/>
              <a:buChar char="o"/>
              <a:tabLst/>
              <a:defRPr/>
            </a:pPr>
            <a:r>
              <a:rPr kumimoji="0" lang="ru-RU" sz="1600" b="0" i="0" u="none" strike="noStrike" kern="1200" cap="none" spc="0" normalizeH="0" baseline="0" noProof="0" dirty="0" smtClean="0">
                <a:ln>
                  <a:noFill/>
                </a:ln>
                <a:solidFill>
                  <a:prstClr val="black"/>
                </a:solidFill>
                <a:effectLst/>
                <a:uLnTx/>
                <a:uFillTx/>
                <a:latin typeface="+mj-lt"/>
                <a:ea typeface="+mn-ea"/>
                <a:cs typeface="+mn-cs"/>
              </a:rPr>
              <a:t>Строительство, транспорт и связь</a:t>
            </a:r>
          </a:p>
          <a:p>
            <a:pPr marL="444500" lvl="0" indent="-285750" defTabSz="457200" fontAlgn="auto">
              <a:lnSpc>
                <a:spcPct val="107000"/>
              </a:lnSpc>
              <a:spcBef>
                <a:spcPts val="0"/>
              </a:spcBef>
              <a:spcAft>
                <a:spcPts val="0"/>
              </a:spcAft>
              <a:buFont typeface="Courier New" panose="02070309020205020404" pitchFamily="49" charset="0"/>
              <a:buChar char="o"/>
              <a:defRPr/>
            </a:pPr>
            <a:r>
              <a:rPr lang="ru-RU" sz="1600" dirty="0" smtClean="0">
                <a:solidFill>
                  <a:prstClr val="black"/>
                </a:solidFill>
                <a:latin typeface="+mj-lt"/>
                <a:cs typeface="+mn-cs"/>
              </a:rPr>
              <a:t>Внутренний туризм</a:t>
            </a:r>
          </a:p>
          <a:p>
            <a:pPr marL="444500" indent="-285750" defTabSz="457200" fontAlgn="auto">
              <a:lnSpc>
                <a:spcPct val="107000"/>
              </a:lnSpc>
              <a:spcBef>
                <a:spcPts val="0"/>
              </a:spcBef>
              <a:spcAft>
                <a:spcPts val="0"/>
              </a:spcAft>
              <a:buFont typeface="Courier New" panose="02070309020205020404" pitchFamily="49" charset="0"/>
              <a:buChar char="o"/>
              <a:defRPr/>
            </a:pPr>
            <a:r>
              <a:rPr lang="ru-RU" sz="1600" dirty="0">
                <a:solidFill>
                  <a:prstClr val="black"/>
                </a:solidFill>
                <a:latin typeface="+mj-lt"/>
                <a:cs typeface="+mn-cs"/>
              </a:rPr>
              <a:t>Высокотехнологичные проекты</a:t>
            </a:r>
          </a:p>
          <a:p>
            <a:pPr marL="444500" indent="-285750" defTabSz="457200" fontAlgn="auto">
              <a:lnSpc>
                <a:spcPct val="107000"/>
              </a:lnSpc>
              <a:spcBef>
                <a:spcPts val="0"/>
              </a:spcBef>
              <a:spcAft>
                <a:spcPts val="0"/>
              </a:spcAft>
              <a:buFont typeface="Courier New" panose="02070309020205020404" pitchFamily="49" charset="0"/>
              <a:buChar char="o"/>
              <a:defRPr/>
            </a:pPr>
            <a:r>
              <a:rPr lang="ru-RU" sz="1600" dirty="0" smtClean="0">
                <a:latin typeface="+mj-lt"/>
                <a:cs typeface="+mn-cs"/>
              </a:rPr>
              <a:t>Деятельность </a:t>
            </a:r>
            <a:r>
              <a:rPr lang="ru-RU" sz="1600" dirty="0">
                <a:latin typeface="+mj-lt"/>
                <a:cs typeface="+mn-cs"/>
              </a:rPr>
              <a:t>в области </a:t>
            </a:r>
            <a:r>
              <a:rPr lang="ru-RU" sz="1600" dirty="0" smtClean="0">
                <a:latin typeface="+mj-lt"/>
                <a:cs typeface="+mn-cs"/>
              </a:rPr>
              <a:t>здравоохранения</a:t>
            </a:r>
            <a:endParaRPr lang="ru-RU" sz="1600" dirty="0">
              <a:latin typeface="+mj-lt"/>
              <a:cs typeface="+mn-cs"/>
            </a:endParaRPr>
          </a:p>
          <a:p>
            <a:pPr marL="444500" indent="-285750" defTabSz="457200" fontAlgn="auto">
              <a:lnSpc>
                <a:spcPct val="107000"/>
              </a:lnSpc>
              <a:spcBef>
                <a:spcPts val="0"/>
              </a:spcBef>
              <a:spcAft>
                <a:spcPts val="0"/>
              </a:spcAft>
              <a:buFont typeface="Courier New" panose="02070309020205020404" pitchFamily="49" charset="0"/>
              <a:buChar char="o"/>
              <a:defRPr/>
            </a:pPr>
            <a:r>
              <a:rPr lang="ru-RU" sz="1600" dirty="0" smtClean="0">
                <a:latin typeface="+mj-lt"/>
                <a:cs typeface="+mn-cs"/>
              </a:rPr>
              <a:t>Сбор</a:t>
            </a:r>
            <a:r>
              <a:rPr lang="ru-RU" sz="1600" dirty="0">
                <a:latin typeface="+mj-lt"/>
                <a:cs typeface="+mn-cs"/>
              </a:rPr>
              <a:t>, обработка и утилизация отходов, в том числе отсортированных материалов, а также переработка металлических и неметаллических отходов, мусора и прочих предметов во вторичное </a:t>
            </a:r>
            <a:r>
              <a:rPr lang="ru-RU" sz="1600" dirty="0" smtClean="0">
                <a:latin typeface="+mj-lt"/>
                <a:cs typeface="+mn-cs"/>
              </a:rPr>
              <a:t>сырье</a:t>
            </a:r>
          </a:p>
          <a:p>
            <a:pPr marL="444500" indent="-285750" defTabSz="457200" fontAlgn="auto">
              <a:lnSpc>
                <a:spcPct val="107000"/>
              </a:lnSpc>
              <a:spcBef>
                <a:spcPts val="0"/>
              </a:spcBef>
              <a:spcAft>
                <a:spcPts val="0"/>
              </a:spcAft>
              <a:buFont typeface="Courier New" panose="02070309020205020404" pitchFamily="49" charset="0"/>
              <a:buChar char="o"/>
              <a:defRPr/>
            </a:pPr>
            <a:endParaRPr lang="ru-RU" sz="1600" dirty="0">
              <a:solidFill>
                <a:prstClr val="black"/>
              </a:solidFill>
              <a:latin typeface="+mj-lt"/>
              <a:cs typeface="+mn-cs"/>
            </a:endParaRPr>
          </a:p>
          <a:p>
            <a:pPr marL="177800" marR="0" lvl="0" indent="-177800" algn="l" defTabSz="457200" rtl="0" eaLnBrk="1" fontAlgn="auto" latinLnBrk="0" hangingPunct="1">
              <a:lnSpc>
                <a:spcPct val="107000"/>
              </a:lnSpc>
              <a:spcBef>
                <a:spcPts val="800"/>
              </a:spcBef>
              <a:spcAft>
                <a:spcPts val="800"/>
              </a:spcAft>
              <a:buClrTx/>
              <a:buSzTx/>
              <a:buFont typeface="Arial" panose="020B0604020202020204" pitchFamily="34" charset="0"/>
              <a:buChar char="•"/>
              <a:tabLst/>
              <a:defRPr/>
            </a:pPr>
            <a:r>
              <a:rPr kumimoji="0" lang="ru-RU" sz="1600" b="0" i="0" u="none" strike="noStrike" kern="1200" cap="none" spc="0" normalizeH="0" baseline="0" noProof="0" dirty="0" smtClean="0">
                <a:ln>
                  <a:noFill/>
                </a:ln>
                <a:solidFill>
                  <a:prstClr val="black"/>
                </a:solidFill>
                <a:effectLst/>
                <a:uLnTx/>
                <a:uFillTx/>
                <a:latin typeface="+mj-lt"/>
                <a:ea typeface="+mn-ea"/>
                <a:cs typeface="+mn-cs"/>
              </a:rPr>
              <a:t>Размер </a:t>
            </a:r>
            <a:r>
              <a:rPr kumimoji="0" lang="ru-RU" sz="1600" b="0" i="0" u="none" strike="noStrike" kern="1200" cap="none" spc="0" normalizeH="0" baseline="0" noProof="0" dirty="0">
                <a:ln>
                  <a:noFill/>
                </a:ln>
                <a:solidFill>
                  <a:prstClr val="black"/>
                </a:solidFill>
                <a:effectLst/>
                <a:uLnTx/>
                <a:uFillTx/>
                <a:latin typeface="+mj-lt"/>
                <a:ea typeface="+mn-ea"/>
                <a:cs typeface="+mn-cs"/>
              </a:rPr>
              <a:t>кредита: </a:t>
            </a:r>
            <a:r>
              <a:rPr kumimoji="0" lang="ru-RU" sz="1600" b="0" i="0" u="none" strike="noStrike" kern="1200" cap="none" spc="0" normalizeH="0" baseline="0" noProof="0" dirty="0" smtClean="0">
                <a:ln>
                  <a:noFill/>
                </a:ln>
                <a:solidFill>
                  <a:prstClr val="black"/>
                </a:solidFill>
                <a:effectLst/>
                <a:uLnTx/>
                <a:uFillTx/>
                <a:latin typeface="+mj-lt"/>
                <a:ea typeface="+mn-ea"/>
                <a:cs typeface="+mn-cs"/>
              </a:rPr>
              <a:t>от</a:t>
            </a:r>
            <a:r>
              <a:rPr kumimoji="0" lang="ru-RU" sz="1600" b="1" i="0" u="none" strike="noStrike" kern="1200" cap="none" spc="0" normalizeH="0" baseline="0" noProof="0" dirty="0" smtClean="0">
                <a:ln>
                  <a:noFill/>
                </a:ln>
                <a:solidFill>
                  <a:prstClr val="black"/>
                </a:solidFill>
                <a:effectLst/>
                <a:uLnTx/>
                <a:uFillTx/>
                <a:latin typeface="+mj-lt"/>
                <a:ea typeface="+mn-ea"/>
                <a:cs typeface="+mn-cs"/>
              </a:rPr>
              <a:t> </a:t>
            </a:r>
            <a:r>
              <a:rPr lang="ru-RU" sz="1600" b="1" dirty="0">
                <a:solidFill>
                  <a:prstClr val="black"/>
                </a:solidFill>
                <a:latin typeface="+mj-lt"/>
                <a:cs typeface="+mn-cs"/>
              </a:rPr>
              <a:t>5</a:t>
            </a:r>
            <a:r>
              <a:rPr kumimoji="0" lang="ru-RU" sz="1600" b="1" i="0" u="none" strike="noStrike" kern="1200" cap="none" spc="0" normalizeH="0" baseline="0" noProof="0" dirty="0" smtClean="0">
                <a:ln>
                  <a:noFill/>
                </a:ln>
                <a:solidFill>
                  <a:prstClr val="black"/>
                </a:solidFill>
                <a:effectLst/>
                <a:uLnTx/>
                <a:uFillTx/>
                <a:latin typeface="+mj-lt"/>
                <a:ea typeface="+mn-ea"/>
                <a:cs typeface="+mn-cs"/>
              </a:rPr>
              <a:t> млн рублей  </a:t>
            </a:r>
            <a:r>
              <a:rPr kumimoji="0" lang="ru-RU" sz="1600" b="0" i="0" u="none" strike="noStrike" kern="1200" cap="none" spc="0" normalizeH="0" baseline="0" noProof="0" dirty="0" smtClean="0">
                <a:ln>
                  <a:noFill/>
                </a:ln>
                <a:solidFill>
                  <a:prstClr val="black"/>
                </a:solidFill>
                <a:effectLst/>
                <a:uLnTx/>
                <a:uFillTx/>
                <a:latin typeface="+mj-lt"/>
                <a:ea typeface="+mn-ea"/>
                <a:cs typeface="+mn-cs"/>
              </a:rPr>
              <a:t>до </a:t>
            </a:r>
            <a:r>
              <a:rPr kumimoji="0" lang="ru-RU" sz="1600" b="1" i="0" u="none" strike="noStrike" kern="1200" cap="none" spc="0" normalizeH="0" baseline="0" noProof="0" dirty="0" smtClean="0">
                <a:ln>
                  <a:noFill/>
                </a:ln>
                <a:solidFill>
                  <a:prstClr val="black"/>
                </a:solidFill>
                <a:effectLst/>
                <a:uLnTx/>
                <a:uFillTx/>
                <a:latin typeface="+mj-lt"/>
                <a:ea typeface="+mn-ea"/>
                <a:cs typeface="+mn-cs"/>
              </a:rPr>
              <a:t>1 млрд рублей </a:t>
            </a:r>
            <a:r>
              <a:rPr kumimoji="0" lang="ru-RU" sz="1600" b="0" i="0" u="none" strike="noStrike" kern="1200" cap="none" spc="0" normalizeH="0" baseline="0" noProof="0" dirty="0" smtClean="0">
                <a:ln>
                  <a:noFill/>
                </a:ln>
                <a:solidFill>
                  <a:prstClr val="black"/>
                </a:solidFill>
                <a:effectLst/>
                <a:uLnTx/>
                <a:uFillTx/>
                <a:latin typeface="+mj-lt"/>
                <a:ea typeface="+mn-ea"/>
                <a:cs typeface="+mn-cs"/>
              </a:rPr>
              <a:t>(общий кредитный лимит на заемщика - до</a:t>
            </a:r>
            <a:r>
              <a:rPr kumimoji="0" lang="ru-RU" sz="1600" b="1" i="0" u="none" strike="noStrike" kern="1200" cap="none" spc="0" normalizeH="0" baseline="0" noProof="0" dirty="0" smtClean="0">
                <a:ln>
                  <a:noFill/>
                </a:ln>
                <a:solidFill>
                  <a:prstClr val="black"/>
                </a:solidFill>
                <a:effectLst/>
                <a:uLnTx/>
                <a:uFillTx/>
                <a:latin typeface="+mj-lt"/>
                <a:ea typeface="+mn-ea"/>
                <a:cs typeface="+mn-cs"/>
              </a:rPr>
              <a:t> 4 млрд рублей</a:t>
            </a:r>
            <a:r>
              <a:rPr kumimoji="0" lang="ru-RU" sz="1600" i="0" u="none" strike="noStrike" kern="1200" cap="none" spc="0" normalizeH="0" baseline="0" noProof="0" dirty="0" smtClean="0">
                <a:ln>
                  <a:noFill/>
                </a:ln>
                <a:solidFill>
                  <a:prstClr val="black"/>
                </a:solidFill>
                <a:effectLst/>
                <a:uLnTx/>
                <a:uFillTx/>
                <a:latin typeface="+mj-lt"/>
                <a:ea typeface="+mn-ea"/>
                <a:cs typeface="+mn-cs"/>
              </a:rPr>
              <a:t>)</a:t>
            </a:r>
            <a:endParaRPr kumimoji="0" lang="ru-RU" sz="1600" i="0" u="none" strike="noStrike" kern="1200" cap="none" spc="0" normalizeH="0" baseline="0" noProof="0" dirty="0">
              <a:ln>
                <a:noFill/>
              </a:ln>
              <a:solidFill>
                <a:prstClr val="black"/>
              </a:solidFill>
              <a:effectLst/>
              <a:uLnTx/>
              <a:uFillTx/>
              <a:latin typeface="+mj-lt"/>
              <a:ea typeface="+mn-ea"/>
              <a:cs typeface="+mn-cs"/>
            </a:endParaRPr>
          </a:p>
        </p:txBody>
      </p:sp>
      <p:sp>
        <p:nvSpPr>
          <p:cNvPr id="32" name="Текст 2"/>
          <p:cNvSpPr txBox="1">
            <a:spLocks/>
          </p:cNvSpPr>
          <p:nvPr/>
        </p:nvSpPr>
        <p:spPr>
          <a:xfrm>
            <a:off x="349958" y="849862"/>
            <a:ext cx="11884197" cy="725733"/>
          </a:xfrm>
          <a:prstGeom prst="rect">
            <a:avLst/>
          </a:prstGeom>
        </p:spPr>
        <p:txBody>
          <a:bodyPr lIns="0" tIns="0" rIns="0" bIns="0" anchor="b"/>
          <a:lstStyle>
            <a:lvl1pPr marL="0" indent="0" algn="l" defTabSz="1218602" rtl="0" fontAlgn="base">
              <a:spcBef>
                <a:spcPct val="0"/>
              </a:spcBef>
              <a:spcAft>
                <a:spcPts val="359"/>
              </a:spcAft>
              <a:buFont typeface="Arial" pitchFamily="34" charset="0"/>
              <a:buNone/>
              <a:defRPr sz="2000">
                <a:solidFill>
                  <a:schemeClr val="tx1"/>
                </a:solidFill>
                <a:latin typeface="+mn-lt"/>
                <a:ea typeface="+mn-ea"/>
                <a:cs typeface="+mn-cs"/>
              </a:defRPr>
            </a:lvl1pPr>
            <a:lvl2pPr marL="0" indent="0" algn="l" defTabSz="1218602" rtl="0" fontAlgn="base">
              <a:spcBef>
                <a:spcPct val="0"/>
              </a:spcBef>
              <a:spcAft>
                <a:spcPts val="359"/>
              </a:spcAft>
              <a:buFont typeface="Arial" pitchFamily="34" charset="0"/>
              <a:buNone/>
              <a:defRPr sz="1272">
                <a:solidFill>
                  <a:schemeClr val="tx1"/>
                </a:solidFill>
                <a:latin typeface="+mn-lt"/>
              </a:defRPr>
            </a:lvl2pPr>
            <a:lvl3pPr marL="242962" indent="0" algn="l" defTabSz="1218602" rtl="0" fontAlgn="base">
              <a:spcBef>
                <a:spcPct val="0"/>
              </a:spcBef>
              <a:spcAft>
                <a:spcPts val="359"/>
              </a:spcAft>
              <a:buFont typeface="Arial" pitchFamily="34" charset="0"/>
              <a:buNone/>
              <a:defRPr sz="1272">
                <a:solidFill>
                  <a:schemeClr val="tx1"/>
                </a:solidFill>
                <a:latin typeface="+mn-lt"/>
              </a:defRPr>
            </a:lvl3pPr>
            <a:lvl4pPr marL="476432" indent="0" algn="l" defTabSz="1218602" rtl="0" fontAlgn="base">
              <a:spcBef>
                <a:spcPct val="0"/>
              </a:spcBef>
              <a:spcAft>
                <a:spcPts val="359"/>
              </a:spcAft>
              <a:buFont typeface="Arial" pitchFamily="34" charset="0"/>
              <a:buNone/>
              <a:defRPr sz="1145">
                <a:solidFill>
                  <a:schemeClr val="tx1"/>
                </a:solidFill>
                <a:latin typeface="+mn-lt"/>
              </a:defRPr>
            </a:lvl4pPr>
            <a:lvl5pPr marL="719391" indent="0" algn="l" defTabSz="1218602" rtl="0" fontAlgn="base">
              <a:spcBef>
                <a:spcPct val="0"/>
              </a:spcBef>
              <a:spcAft>
                <a:spcPts val="359"/>
              </a:spcAft>
              <a:buFont typeface="Arial" pitchFamily="34" charset="0"/>
              <a:buNone/>
              <a:defRPr sz="1145">
                <a:solidFill>
                  <a:schemeClr val="tx1"/>
                </a:solidFill>
                <a:latin typeface="+mn-lt"/>
              </a:defRPr>
            </a:lvl5pPr>
            <a:lvl6pPr marL="1495728" indent="-229675" algn="l" defTabSz="1218602" rtl="0" fontAlgn="base">
              <a:spcBef>
                <a:spcPct val="0"/>
              </a:spcBef>
              <a:spcAft>
                <a:spcPts val="359"/>
              </a:spcAft>
              <a:buFont typeface="Arial" pitchFamily="34" charset="0"/>
              <a:buChar char="‒"/>
              <a:defRPr sz="1145">
                <a:solidFill>
                  <a:schemeClr val="tx1"/>
                </a:solidFill>
                <a:latin typeface="+mn-lt"/>
              </a:defRPr>
            </a:lvl6pPr>
            <a:lvl7pPr marL="2042391" indent="-229675" algn="l" defTabSz="1218602" rtl="0" fontAlgn="base">
              <a:spcBef>
                <a:spcPct val="0"/>
              </a:spcBef>
              <a:spcAft>
                <a:spcPts val="359"/>
              </a:spcAft>
              <a:buFont typeface="Arial" pitchFamily="34" charset="0"/>
              <a:buChar char="‒"/>
              <a:defRPr sz="1145">
                <a:solidFill>
                  <a:schemeClr val="tx1"/>
                </a:solidFill>
                <a:latin typeface="+mn-lt"/>
              </a:defRPr>
            </a:lvl7pPr>
            <a:lvl8pPr marL="2589053" indent="-229675" algn="l" defTabSz="1218602" rtl="0" fontAlgn="base">
              <a:spcBef>
                <a:spcPct val="0"/>
              </a:spcBef>
              <a:spcAft>
                <a:spcPts val="359"/>
              </a:spcAft>
              <a:buFont typeface="Arial" pitchFamily="34" charset="0"/>
              <a:buChar char="‒"/>
              <a:defRPr sz="1145">
                <a:solidFill>
                  <a:schemeClr val="tx1"/>
                </a:solidFill>
                <a:latin typeface="+mn-lt"/>
              </a:defRPr>
            </a:lvl8pPr>
            <a:lvl9pPr marL="3135713" indent="-229675" algn="l" defTabSz="1218602" rtl="0" fontAlgn="base">
              <a:spcBef>
                <a:spcPct val="0"/>
              </a:spcBef>
              <a:spcAft>
                <a:spcPts val="359"/>
              </a:spcAft>
              <a:buFont typeface="Arial" pitchFamily="34" charset="0"/>
              <a:buChar char="‒"/>
              <a:defRPr sz="1145">
                <a:solidFill>
                  <a:schemeClr val="tx1"/>
                </a:solidFill>
                <a:latin typeface="+mn-lt"/>
              </a:defRPr>
            </a:lvl9pPr>
          </a:lstStyle>
          <a:p>
            <a:pPr defTabSz="914373" fontAlgn="auto">
              <a:spcBef>
                <a:spcPts val="0"/>
              </a:spcBef>
              <a:spcAft>
                <a:spcPts val="0"/>
              </a:spcAft>
            </a:pPr>
            <a:r>
              <a:rPr lang="ru-RU" b="1" kern="0" dirty="0"/>
              <a:t>Ключевые условия </a:t>
            </a:r>
            <a:r>
              <a:rPr lang="ru-RU" b="1" kern="0" dirty="0" smtClean="0"/>
              <a:t>Программы стимулирования</a:t>
            </a:r>
            <a:endParaRPr lang="ru-RU" b="1" kern="0" dirty="0"/>
          </a:p>
        </p:txBody>
      </p:sp>
      <p:cxnSp>
        <p:nvCxnSpPr>
          <p:cNvPr id="33" name="Прямая соединительная линия 32"/>
          <p:cNvCxnSpPr/>
          <p:nvPr/>
        </p:nvCxnSpPr>
        <p:spPr>
          <a:xfrm>
            <a:off x="363538" y="1750889"/>
            <a:ext cx="1189116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Текст 2"/>
          <p:cNvSpPr txBox="1">
            <a:spLocks/>
          </p:cNvSpPr>
          <p:nvPr/>
        </p:nvSpPr>
        <p:spPr>
          <a:xfrm>
            <a:off x="602907" y="6738488"/>
            <a:ext cx="11631248" cy="725733"/>
          </a:xfrm>
          <a:prstGeom prst="rect">
            <a:avLst/>
          </a:prstGeom>
        </p:spPr>
        <p:txBody>
          <a:bodyPr lIns="0" tIns="0" rIns="0" bIns="0" anchor="b"/>
          <a:lstStyle>
            <a:lvl1pPr marL="0" indent="0" algn="l" defTabSz="1218602" rtl="0" fontAlgn="base">
              <a:spcBef>
                <a:spcPct val="0"/>
              </a:spcBef>
              <a:spcAft>
                <a:spcPts val="359"/>
              </a:spcAft>
              <a:buFont typeface="Arial" pitchFamily="34" charset="0"/>
              <a:buNone/>
              <a:defRPr sz="2000">
                <a:solidFill>
                  <a:schemeClr val="tx1"/>
                </a:solidFill>
                <a:latin typeface="+mn-lt"/>
                <a:ea typeface="+mn-ea"/>
                <a:cs typeface="+mn-cs"/>
              </a:defRPr>
            </a:lvl1pPr>
            <a:lvl2pPr marL="0" indent="0" algn="l" defTabSz="1218602" rtl="0" fontAlgn="base">
              <a:spcBef>
                <a:spcPct val="0"/>
              </a:spcBef>
              <a:spcAft>
                <a:spcPts val="359"/>
              </a:spcAft>
              <a:buFont typeface="Arial" pitchFamily="34" charset="0"/>
              <a:buNone/>
              <a:defRPr sz="1272">
                <a:solidFill>
                  <a:schemeClr val="tx1"/>
                </a:solidFill>
                <a:latin typeface="+mn-lt"/>
              </a:defRPr>
            </a:lvl2pPr>
            <a:lvl3pPr marL="242962" indent="0" algn="l" defTabSz="1218602" rtl="0" fontAlgn="base">
              <a:spcBef>
                <a:spcPct val="0"/>
              </a:spcBef>
              <a:spcAft>
                <a:spcPts val="359"/>
              </a:spcAft>
              <a:buFont typeface="Arial" pitchFamily="34" charset="0"/>
              <a:buNone/>
              <a:defRPr sz="1272">
                <a:solidFill>
                  <a:schemeClr val="tx1"/>
                </a:solidFill>
                <a:latin typeface="+mn-lt"/>
              </a:defRPr>
            </a:lvl3pPr>
            <a:lvl4pPr marL="476432" indent="0" algn="l" defTabSz="1218602" rtl="0" fontAlgn="base">
              <a:spcBef>
                <a:spcPct val="0"/>
              </a:spcBef>
              <a:spcAft>
                <a:spcPts val="359"/>
              </a:spcAft>
              <a:buFont typeface="Arial" pitchFamily="34" charset="0"/>
              <a:buNone/>
              <a:defRPr sz="1145">
                <a:solidFill>
                  <a:schemeClr val="tx1"/>
                </a:solidFill>
                <a:latin typeface="+mn-lt"/>
              </a:defRPr>
            </a:lvl4pPr>
            <a:lvl5pPr marL="719391" indent="0" algn="l" defTabSz="1218602" rtl="0" fontAlgn="base">
              <a:spcBef>
                <a:spcPct val="0"/>
              </a:spcBef>
              <a:spcAft>
                <a:spcPts val="359"/>
              </a:spcAft>
              <a:buFont typeface="Arial" pitchFamily="34" charset="0"/>
              <a:buNone/>
              <a:defRPr sz="1145">
                <a:solidFill>
                  <a:schemeClr val="tx1"/>
                </a:solidFill>
                <a:latin typeface="+mn-lt"/>
              </a:defRPr>
            </a:lvl5pPr>
            <a:lvl6pPr marL="1495728" indent="-229675" algn="l" defTabSz="1218602" rtl="0" fontAlgn="base">
              <a:spcBef>
                <a:spcPct val="0"/>
              </a:spcBef>
              <a:spcAft>
                <a:spcPts val="359"/>
              </a:spcAft>
              <a:buFont typeface="Arial" pitchFamily="34" charset="0"/>
              <a:buChar char="‒"/>
              <a:defRPr sz="1145">
                <a:solidFill>
                  <a:schemeClr val="tx1"/>
                </a:solidFill>
                <a:latin typeface="+mn-lt"/>
              </a:defRPr>
            </a:lvl6pPr>
            <a:lvl7pPr marL="2042391" indent="-229675" algn="l" defTabSz="1218602" rtl="0" fontAlgn="base">
              <a:spcBef>
                <a:spcPct val="0"/>
              </a:spcBef>
              <a:spcAft>
                <a:spcPts val="359"/>
              </a:spcAft>
              <a:buFont typeface="Arial" pitchFamily="34" charset="0"/>
              <a:buChar char="‒"/>
              <a:defRPr sz="1145">
                <a:solidFill>
                  <a:schemeClr val="tx1"/>
                </a:solidFill>
                <a:latin typeface="+mn-lt"/>
              </a:defRPr>
            </a:lvl7pPr>
            <a:lvl8pPr marL="2589053" indent="-229675" algn="l" defTabSz="1218602" rtl="0" fontAlgn="base">
              <a:spcBef>
                <a:spcPct val="0"/>
              </a:spcBef>
              <a:spcAft>
                <a:spcPts val="359"/>
              </a:spcAft>
              <a:buFont typeface="Arial" pitchFamily="34" charset="0"/>
              <a:buChar char="‒"/>
              <a:defRPr sz="1145">
                <a:solidFill>
                  <a:schemeClr val="tx1"/>
                </a:solidFill>
                <a:latin typeface="+mn-lt"/>
              </a:defRPr>
            </a:lvl8pPr>
            <a:lvl9pPr marL="3135713" indent="-229675" algn="l" defTabSz="1218602" rtl="0" fontAlgn="base">
              <a:spcBef>
                <a:spcPct val="0"/>
              </a:spcBef>
              <a:spcAft>
                <a:spcPts val="359"/>
              </a:spcAft>
              <a:buFont typeface="Arial" pitchFamily="34" charset="0"/>
              <a:buChar char="‒"/>
              <a:defRPr sz="1145">
                <a:solidFill>
                  <a:schemeClr val="tx1"/>
                </a:solidFill>
                <a:latin typeface="+mn-lt"/>
              </a:defRPr>
            </a:lvl9pPr>
          </a:lstStyle>
          <a:p>
            <a:pPr defTabSz="914373" fontAlgn="auto">
              <a:spcBef>
                <a:spcPts val="0"/>
              </a:spcBef>
              <a:spcAft>
                <a:spcPts val="0"/>
              </a:spcAft>
            </a:pPr>
            <a:r>
              <a:rPr lang="ru-RU" b="1" kern="0" dirty="0" smtClean="0"/>
              <a:t>В рамках Программы стимулирования Корпорация взаимодействует </a:t>
            </a:r>
          </a:p>
          <a:p>
            <a:pPr defTabSz="914373" fontAlgn="auto">
              <a:spcBef>
                <a:spcPts val="0"/>
              </a:spcBef>
              <a:spcAft>
                <a:spcPts val="0"/>
              </a:spcAft>
            </a:pPr>
            <a:r>
              <a:rPr lang="ru-RU" b="1" kern="0" dirty="0" smtClean="0"/>
              <a:t>с </a:t>
            </a:r>
            <a:r>
              <a:rPr lang="en-US" b="1" kern="0" dirty="0" smtClean="0"/>
              <a:t>3</a:t>
            </a:r>
            <a:r>
              <a:rPr lang="ru-RU" b="1" kern="0" dirty="0" smtClean="0"/>
              <a:t>9 уполномоченными банками</a:t>
            </a:r>
            <a:endParaRPr lang="ru-RU" b="1" kern="0" dirty="0"/>
          </a:p>
        </p:txBody>
      </p:sp>
      <p:pic>
        <p:nvPicPr>
          <p:cNvPr id="21" name="Рисунок 2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600" y="69717"/>
            <a:ext cx="2717800" cy="1236354"/>
          </a:xfrm>
          <a:prstGeom prst="rect">
            <a:avLst/>
          </a:prstGeom>
        </p:spPr>
      </p:pic>
      <p:sp>
        <p:nvSpPr>
          <p:cNvPr id="22" name="Прямоугольник 21"/>
          <p:cNvSpPr/>
          <p:nvPr/>
        </p:nvSpPr>
        <p:spPr>
          <a:xfrm>
            <a:off x="370506" y="5412453"/>
            <a:ext cx="8849437" cy="784690"/>
          </a:xfrm>
          <a:prstGeom prst="rect">
            <a:avLst/>
          </a:prstGeom>
          <a:noFill/>
          <a:ln w="25400" cap="flat" cmpd="sng" algn="ctr">
            <a:noFill/>
            <a:prstDash val="solid"/>
          </a:ln>
          <a:effectLst/>
        </p:spPr>
        <p:txBody>
          <a:bodyPr rtlCol="0" anchor="ctr"/>
          <a:lstStyle/>
          <a:p>
            <a:pPr defTabSz="914373" fontAlgn="auto">
              <a:spcBef>
                <a:spcPts val="0"/>
              </a:spcBef>
              <a:spcAft>
                <a:spcPts val="0"/>
              </a:spcAft>
            </a:pPr>
            <a:endParaRPr lang="ru-RU" sz="1200" kern="0" dirty="0">
              <a:solidFill>
                <a:srgbClr val="1F497D">
                  <a:lumMod val="50000"/>
                </a:srgbClr>
              </a:solidFill>
              <a:latin typeface="Arial Narrow" panose="020B0606020202030204" pitchFamily="34" charset="0"/>
              <a:cs typeface="+mn-cs"/>
            </a:endParaRPr>
          </a:p>
        </p:txBody>
      </p:sp>
      <p:sp>
        <p:nvSpPr>
          <p:cNvPr id="9" name="TextBox 8"/>
          <p:cNvSpPr txBox="1"/>
          <p:nvPr/>
        </p:nvSpPr>
        <p:spPr>
          <a:xfrm>
            <a:off x="12102955" y="8003568"/>
            <a:ext cx="523982" cy="307777"/>
          </a:xfrm>
          <a:prstGeom prst="rect">
            <a:avLst/>
          </a:prstGeom>
          <a:noFill/>
        </p:spPr>
        <p:txBody>
          <a:bodyPr wrap="square" rtlCol="0">
            <a:spAutoFit/>
          </a:bodyPr>
          <a:lstStyle/>
          <a:p>
            <a:r>
              <a:rPr lang="ru-RU" sz="1400" dirty="0" smtClean="0">
                <a:latin typeface="Arial Narrow" panose="020B0606020202030204" pitchFamily="34" charset="0"/>
              </a:rPr>
              <a:t>13</a:t>
            </a:r>
            <a:endParaRPr lang="ru-RU" sz="1400" dirty="0">
              <a:latin typeface="Arial Narrow" panose="020B0606020202030204" pitchFamily="34" charset="0"/>
            </a:endParaRPr>
          </a:p>
        </p:txBody>
      </p:sp>
    </p:spTree>
    <p:extLst>
      <p:ext uri="{BB962C8B-B14F-4D97-AF65-F5344CB8AC3E}">
        <p14:creationId xmlns:p14="http://schemas.microsoft.com/office/powerpoint/2010/main" val="273318163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600" y="69717"/>
            <a:ext cx="2717800" cy="1236354"/>
          </a:xfrm>
          <a:prstGeom prst="rect">
            <a:avLst/>
          </a:prstGeom>
        </p:spPr>
      </p:pic>
      <p:sp>
        <p:nvSpPr>
          <p:cNvPr id="2" name="Заголовок 1"/>
          <p:cNvSpPr>
            <a:spLocks noGrp="1"/>
          </p:cNvSpPr>
          <p:nvPr>
            <p:ph type="title"/>
          </p:nvPr>
        </p:nvSpPr>
        <p:spPr>
          <a:xfrm>
            <a:off x="3166555" y="338551"/>
            <a:ext cx="8686313" cy="698685"/>
          </a:xfrm>
        </p:spPr>
        <p:txBody>
          <a:bodyPr/>
          <a:lstStyle/>
          <a:p>
            <a:r>
              <a:rPr lang="ru-RU" dirty="0" smtClean="0"/>
              <a:t>Программа стимулирования. Требования </a:t>
            </a:r>
            <a:r>
              <a:rPr lang="ru-RU" dirty="0"/>
              <a:t>к </a:t>
            </a:r>
            <a:r>
              <a:rPr lang="ru-RU" dirty="0" smtClean="0"/>
              <a:t>проектам и заемщикам</a:t>
            </a:r>
            <a:endParaRPr lang="ru-RU" dirty="0"/>
          </a:p>
        </p:txBody>
      </p:sp>
      <p:graphicFrame>
        <p:nvGraphicFramePr>
          <p:cNvPr id="4" name="Таблица 3"/>
          <p:cNvGraphicFramePr>
            <a:graphicFrameLocks noGrp="1"/>
          </p:cNvGraphicFramePr>
          <p:nvPr>
            <p:extLst>
              <p:ext uri="{D42A27DB-BD31-4B8C-83A1-F6EECF244321}">
                <p14:modId xmlns:p14="http://schemas.microsoft.com/office/powerpoint/2010/main" val="1016666707"/>
              </p:ext>
            </p:extLst>
          </p:nvPr>
        </p:nvGraphicFramePr>
        <p:xfrm>
          <a:off x="363538" y="1323581"/>
          <a:ext cx="11903353" cy="6777433"/>
        </p:xfrm>
        <a:graphic>
          <a:graphicData uri="http://schemas.openxmlformats.org/drawingml/2006/table">
            <a:tbl>
              <a:tblPr firstRow="1" bandRow="1"/>
              <a:tblGrid>
                <a:gridCol w="1883851">
                  <a:extLst>
                    <a:ext uri="{9D8B030D-6E8A-4147-A177-3AD203B41FA5}">
                      <a16:colId xmlns:a16="http://schemas.microsoft.com/office/drawing/2014/main" val="20000"/>
                    </a:ext>
                  </a:extLst>
                </a:gridCol>
                <a:gridCol w="10019502">
                  <a:extLst>
                    <a:ext uri="{9D8B030D-6E8A-4147-A177-3AD203B41FA5}">
                      <a16:colId xmlns:a16="http://schemas.microsoft.com/office/drawing/2014/main" val="20001"/>
                    </a:ext>
                  </a:extLst>
                </a:gridCol>
              </a:tblGrid>
              <a:tr h="904749">
                <a:tc>
                  <a:txBody>
                    <a:bodyPr/>
                    <a:lstStyle>
                      <a:lvl1pPr marL="0" algn="l" defTabSz="1093357" rtl="0" eaLnBrk="1" latinLnBrk="0" hangingPunct="1">
                        <a:defRPr sz="2162" b="1" kern="1200">
                          <a:solidFill>
                            <a:schemeClr val="dk1"/>
                          </a:solidFill>
                          <a:latin typeface="Calibri"/>
                        </a:defRPr>
                      </a:lvl1pPr>
                      <a:lvl2pPr marL="546678" algn="l" defTabSz="1093357" rtl="0" eaLnBrk="1" latinLnBrk="0" hangingPunct="1">
                        <a:defRPr sz="2162" b="1" kern="1200">
                          <a:solidFill>
                            <a:schemeClr val="dk1"/>
                          </a:solidFill>
                          <a:latin typeface="Calibri"/>
                        </a:defRPr>
                      </a:lvl2pPr>
                      <a:lvl3pPr marL="1093357" algn="l" defTabSz="1093357" rtl="0" eaLnBrk="1" latinLnBrk="0" hangingPunct="1">
                        <a:defRPr sz="2162" b="1" kern="1200">
                          <a:solidFill>
                            <a:schemeClr val="dk1"/>
                          </a:solidFill>
                          <a:latin typeface="Calibri"/>
                        </a:defRPr>
                      </a:lvl3pPr>
                      <a:lvl4pPr marL="1640035" algn="l" defTabSz="1093357" rtl="0" eaLnBrk="1" latinLnBrk="0" hangingPunct="1">
                        <a:defRPr sz="2162" b="1" kern="1200">
                          <a:solidFill>
                            <a:schemeClr val="dk1"/>
                          </a:solidFill>
                          <a:latin typeface="Calibri"/>
                        </a:defRPr>
                      </a:lvl4pPr>
                      <a:lvl5pPr marL="2186714" algn="l" defTabSz="1093357" rtl="0" eaLnBrk="1" latinLnBrk="0" hangingPunct="1">
                        <a:defRPr sz="2162" b="1" kern="1200">
                          <a:solidFill>
                            <a:schemeClr val="dk1"/>
                          </a:solidFill>
                          <a:latin typeface="Calibri"/>
                        </a:defRPr>
                      </a:lvl5pPr>
                      <a:lvl6pPr marL="2733393" algn="l" defTabSz="1093357" rtl="0" eaLnBrk="1" latinLnBrk="0" hangingPunct="1">
                        <a:defRPr sz="2162" b="1" kern="1200">
                          <a:solidFill>
                            <a:schemeClr val="dk1"/>
                          </a:solidFill>
                          <a:latin typeface="Calibri"/>
                        </a:defRPr>
                      </a:lvl6pPr>
                      <a:lvl7pPr marL="3280072" algn="l" defTabSz="1093357" rtl="0" eaLnBrk="1" latinLnBrk="0" hangingPunct="1">
                        <a:defRPr sz="2162" b="1" kern="1200">
                          <a:solidFill>
                            <a:schemeClr val="dk1"/>
                          </a:solidFill>
                          <a:latin typeface="Calibri"/>
                        </a:defRPr>
                      </a:lvl7pPr>
                      <a:lvl8pPr marL="3826750" algn="l" defTabSz="1093357" rtl="0" eaLnBrk="1" latinLnBrk="0" hangingPunct="1">
                        <a:defRPr sz="2162" b="1" kern="1200">
                          <a:solidFill>
                            <a:schemeClr val="dk1"/>
                          </a:solidFill>
                          <a:latin typeface="Calibri"/>
                        </a:defRPr>
                      </a:lvl8pPr>
                      <a:lvl9pPr marL="4373429" algn="l" defTabSz="1093357" rtl="0" eaLnBrk="1" latinLnBrk="0" hangingPunct="1">
                        <a:defRPr sz="2162" b="1" kern="1200">
                          <a:solidFill>
                            <a:schemeClr val="dk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200" b="1" dirty="0" smtClean="0">
                          <a:solidFill>
                            <a:schemeClr val="bg1"/>
                          </a:solidFill>
                          <a:latin typeface="Arial" panose="020B0604020202020204" pitchFamily="34" charset="0"/>
                          <a:cs typeface="Arial" panose="020B0604020202020204" pitchFamily="34" charset="0"/>
                        </a:rPr>
                        <a:t>Целевое использование кредитов</a:t>
                      </a:r>
                      <a:endParaRPr lang="ru-RU" sz="1200" b="1" dirty="0">
                        <a:solidFill>
                          <a:schemeClr val="bg1"/>
                        </a:solidFill>
                        <a:latin typeface="Arial" panose="020B0604020202020204" pitchFamily="34" charset="0"/>
                        <a:cs typeface="Arial" panose="020B0604020202020204" pitchFamily="34" charset="0"/>
                      </a:endParaRPr>
                    </a:p>
                  </a:txBody>
                  <a:tcPr anchor="ctr">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1F4E79"/>
                    </a:solidFill>
                  </a:tcPr>
                </a:tc>
                <a:tc>
                  <a:txBody>
                    <a:bodyPr/>
                    <a:lstStyle>
                      <a:lvl1pPr marL="0" algn="l" defTabSz="1093357" rtl="0" eaLnBrk="1" latinLnBrk="0" hangingPunct="1">
                        <a:defRPr sz="2162" b="1" kern="1200">
                          <a:solidFill>
                            <a:schemeClr val="dk1"/>
                          </a:solidFill>
                          <a:latin typeface="Calibri"/>
                        </a:defRPr>
                      </a:lvl1pPr>
                      <a:lvl2pPr marL="546678" algn="l" defTabSz="1093357" rtl="0" eaLnBrk="1" latinLnBrk="0" hangingPunct="1">
                        <a:defRPr sz="2162" b="1" kern="1200">
                          <a:solidFill>
                            <a:schemeClr val="dk1"/>
                          </a:solidFill>
                          <a:latin typeface="Calibri"/>
                        </a:defRPr>
                      </a:lvl2pPr>
                      <a:lvl3pPr marL="1093357" algn="l" defTabSz="1093357" rtl="0" eaLnBrk="1" latinLnBrk="0" hangingPunct="1">
                        <a:defRPr sz="2162" b="1" kern="1200">
                          <a:solidFill>
                            <a:schemeClr val="dk1"/>
                          </a:solidFill>
                          <a:latin typeface="Calibri"/>
                        </a:defRPr>
                      </a:lvl3pPr>
                      <a:lvl4pPr marL="1640035" algn="l" defTabSz="1093357" rtl="0" eaLnBrk="1" latinLnBrk="0" hangingPunct="1">
                        <a:defRPr sz="2162" b="1" kern="1200">
                          <a:solidFill>
                            <a:schemeClr val="dk1"/>
                          </a:solidFill>
                          <a:latin typeface="Calibri"/>
                        </a:defRPr>
                      </a:lvl4pPr>
                      <a:lvl5pPr marL="2186714" algn="l" defTabSz="1093357" rtl="0" eaLnBrk="1" latinLnBrk="0" hangingPunct="1">
                        <a:defRPr sz="2162" b="1" kern="1200">
                          <a:solidFill>
                            <a:schemeClr val="dk1"/>
                          </a:solidFill>
                          <a:latin typeface="Calibri"/>
                        </a:defRPr>
                      </a:lvl5pPr>
                      <a:lvl6pPr marL="2733393" algn="l" defTabSz="1093357" rtl="0" eaLnBrk="1" latinLnBrk="0" hangingPunct="1">
                        <a:defRPr sz="2162" b="1" kern="1200">
                          <a:solidFill>
                            <a:schemeClr val="dk1"/>
                          </a:solidFill>
                          <a:latin typeface="Calibri"/>
                        </a:defRPr>
                      </a:lvl6pPr>
                      <a:lvl7pPr marL="3280072" algn="l" defTabSz="1093357" rtl="0" eaLnBrk="1" latinLnBrk="0" hangingPunct="1">
                        <a:defRPr sz="2162" b="1" kern="1200">
                          <a:solidFill>
                            <a:schemeClr val="dk1"/>
                          </a:solidFill>
                          <a:latin typeface="Calibri"/>
                        </a:defRPr>
                      </a:lvl7pPr>
                      <a:lvl8pPr marL="3826750" algn="l" defTabSz="1093357" rtl="0" eaLnBrk="1" latinLnBrk="0" hangingPunct="1">
                        <a:defRPr sz="2162" b="1" kern="1200">
                          <a:solidFill>
                            <a:schemeClr val="dk1"/>
                          </a:solidFill>
                          <a:latin typeface="Calibri"/>
                        </a:defRPr>
                      </a:lvl8pPr>
                      <a:lvl9pPr marL="4373429" algn="l" defTabSz="1093357" rtl="0" eaLnBrk="1" latinLnBrk="0" hangingPunct="1">
                        <a:defRPr sz="2162" b="1" kern="1200">
                          <a:solidFill>
                            <a:schemeClr val="dk1"/>
                          </a:solidFill>
                          <a:latin typeface="Calibri"/>
                        </a:defRPr>
                      </a:lvl9pPr>
                    </a:lstStyle>
                    <a:p>
                      <a:pPr marL="171450" lvl="0" indent="-171450" algn="l">
                        <a:spcBef>
                          <a:spcPts val="300"/>
                        </a:spcBef>
                        <a:buFont typeface="Arial" panose="020B0604020202020204" pitchFamily="34" charset="0"/>
                        <a:buChar char="•"/>
                      </a:pPr>
                      <a:r>
                        <a:rPr lang="ru-RU" sz="1200" b="0" dirty="0" smtClean="0">
                          <a:latin typeface="Arial" panose="020B0604020202020204" pitchFamily="34" charset="0"/>
                          <a:cs typeface="Arial" panose="020B0604020202020204" pitchFamily="34" charset="0"/>
                        </a:rPr>
                        <a:t>Инвестиционные цели - финансирование мероприятий по приобретению основных средств, модернизации и реконструкции производства, запуску новых проектов/производств. Допускается финансирование текущих расходов, связанных с реализацией инвестиционного проекта (не более 30% от совокупной величины инвестиционных кредитов)</a:t>
                      </a:r>
                    </a:p>
                    <a:p>
                      <a:pPr marL="171450" lvl="0" indent="-171450" algn="l">
                        <a:spcBef>
                          <a:spcPts val="300"/>
                        </a:spcBef>
                        <a:buFont typeface="Arial" panose="020B0604020202020204" pitchFamily="34" charset="0"/>
                        <a:buChar char="•"/>
                      </a:pPr>
                      <a:r>
                        <a:rPr lang="ru-RU" sz="1200" b="0" dirty="0" smtClean="0">
                          <a:latin typeface="Arial" panose="020B0604020202020204" pitchFamily="34" charset="0"/>
                          <a:cs typeface="Arial" panose="020B0604020202020204" pitchFamily="34" charset="0"/>
                        </a:rPr>
                        <a:t>Пополнение оборотных средств</a:t>
                      </a:r>
                    </a:p>
                  </a:txBody>
                  <a:tcPr anchor="ctr">
                    <a:lnL w="12700" cmpd="sng">
                      <a:noFill/>
                    </a:lnL>
                    <a:lnR w="12700" cmpd="sng">
                      <a:noFill/>
                    </a:lnR>
                    <a:lnT w="12700" cmpd="sng">
                      <a:noFill/>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1252860">
                <a:tc>
                  <a:txBody>
                    <a:bodyPr/>
                    <a:lstStyle>
                      <a:lvl1pPr marL="0" algn="l" defTabSz="1093357" rtl="0" eaLnBrk="1" latinLnBrk="0" hangingPunct="1">
                        <a:defRPr sz="2162" kern="1200">
                          <a:solidFill>
                            <a:schemeClr val="dk1"/>
                          </a:solidFill>
                          <a:latin typeface="Calibri"/>
                        </a:defRPr>
                      </a:lvl1pPr>
                      <a:lvl2pPr marL="546678" algn="l" defTabSz="1093357" rtl="0" eaLnBrk="1" latinLnBrk="0" hangingPunct="1">
                        <a:defRPr sz="2162" kern="1200">
                          <a:solidFill>
                            <a:schemeClr val="dk1"/>
                          </a:solidFill>
                          <a:latin typeface="Calibri"/>
                        </a:defRPr>
                      </a:lvl2pPr>
                      <a:lvl3pPr marL="1093357" algn="l" defTabSz="1093357" rtl="0" eaLnBrk="1" latinLnBrk="0" hangingPunct="1">
                        <a:defRPr sz="2162" kern="1200">
                          <a:solidFill>
                            <a:schemeClr val="dk1"/>
                          </a:solidFill>
                          <a:latin typeface="Calibri"/>
                        </a:defRPr>
                      </a:lvl3pPr>
                      <a:lvl4pPr marL="1640035" algn="l" defTabSz="1093357" rtl="0" eaLnBrk="1" latinLnBrk="0" hangingPunct="1">
                        <a:defRPr sz="2162" kern="1200">
                          <a:solidFill>
                            <a:schemeClr val="dk1"/>
                          </a:solidFill>
                          <a:latin typeface="Calibri"/>
                        </a:defRPr>
                      </a:lvl4pPr>
                      <a:lvl5pPr marL="2186714" algn="l" defTabSz="1093357" rtl="0" eaLnBrk="1" latinLnBrk="0" hangingPunct="1">
                        <a:defRPr sz="2162" kern="1200">
                          <a:solidFill>
                            <a:schemeClr val="dk1"/>
                          </a:solidFill>
                          <a:latin typeface="Calibri"/>
                        </a:defRPr>
                      </a:lvl5pPr>
                      <a:lvl6pPr marL="2733393" algn="l" defTabSz="1093357" rtl="0" eaLnBrk="1" latinLnBrk="0" hangingPunct="1">
                        <a:defRPr sz="2162" kern="1200">
                          <a:solidFill>
                            <a:schemeClr val="dk1"/>
                          </a:solidFill>
                          <a:latin typeface="Calibri"/>
                        </a:defRPr>
                      </a:lvl6pPr>
                      <a:lvl7pPr marL="3280072" algn="l" defTabSz="1093357" rtl="0" eaLnBrk="1" latinLnBrk="0" hangingPunct="1">
                        <a:defRPr sz="2162" kern="1200">
                          <a:solidFill>
                            <a:schemeClr val="dk1"/>
                          </a:solidFill>
                          <a:latin typeface="Calibri"/>
                        </a:defRPr>
                      </a:lvl7pPr>
                      <a:lvl8pPr marL="3826750" algn="l" defTabSz="1093357" rtl="0" eaLnBrk="1" latinLnBrk="0" hangingPunct="1">
                        <a:defRPr sz="2162" kern="1200">
                          <a:solidFill>
                            <a:schemeClr val="dk1"/>
                          </a:solidFill>
                          <a:latin typeface="Calibri"/>
                        </a:defRPr>
                      </a:lvl8pPr>
                      <a:lvl9pPr marL="4373429" algn="l" defTabSz="1093357" rtl="0" eaLnBrk="1" latinLnBrk="0" hangingPunct="1">
                        <a:defRPr sz="2162" kern="1200">
                          <a:solidFill>
                            <a:schemeClr val="dk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200" b="1" kern="1200" dirty="0" smtClean="0">
                          <a:solidFill>
                            <a:schemeClr val="bg1"/>
                          </a:solidFill>
                          <a:latin typeface="Arial" panose="020B0604020202020204" pitchFamily="34" charset="0"/>
                          <a:ea typeface="+mn-ea"/>
                          <a:cs typeface="Arial" panose="020B0604020202020204" pitchFamily="34" charset="0"/>
                        </a:rPr>
                        <a:t>Формула расчета процентной ставки </a:t>
                      </a:r>
                    </a:p>
                    <a:p>
                      <a:pPr marL="0" marR="0" lvl="0" indent="0" algn="l" defTabSz="914400" rtl="0" eaLnBrk="1" fontAlgn="auto" latinLnBrk="0" hangingPunct="1">
                        <a:lnSpc>
                          <a:spcPct val="100000"/>
                        </a:lnSpc>
                        <a:spcBef>
                          <a:spcPts val="0"/>
                        </a:spcBef>
                        <a:spcAft>
                          <a:spcPts val="0"/>
                        </a:spcAft>
                        <a:buClrTx/>
                        <a:buSzTx/>
                        <a:buFontTx/>
                        <a:buNone/>
                        <a:tabLst/>
                        <a:defRPr/>
                      </a:pPr>
                      <a:r>
                        <a:rPr lang="ru-RU" sz="1200" b="1" kern="1200" dirty="0" smtClean="0">
                          <a:solidFill>
                            <a:schemeClr val="bg1"/>
                          </a:solidFill>
                          <a:latin typeface="Arial" panose="020B0604020202020204" pitchFamily="34" charset="0"/>
                          <a:ea typeface="+mn-ea"/>
                          <a:cs typeface="Arial" panose="020B0604020202020204" pitchFamily="34" charset="0"/>
                        </a:rPr>
                        <a:t>по кредитам</a:t>
                      </a:r>
                    </a:p>
                  </a:txBody>
                  <a:tcPr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1F4E79"/>
                    </a:solidFill>
                  </a:tcPr>
                </a:tc>
                <a:tc>
                  <a:txBody>
                    <a:bodyPr/>
                    <a:lstStyle>
                      <a:lvl1pPr marL="0" algn="l" defTabSz="1093357" rtl="0" eaLnBrk="1" latinLnBrk="0" hangingPunct="1">
                        <a:defRPr sz="2162" kern="1200">
                          <a:solidFill>
                            <a:schemeClr val="dk1"/>
                          </a:solidFill>
                          <a:latin typeface="Calibri"/>
                        </a:defRPr>
                      </a:lvl1pPr>
                      <a:lvl2pPr marL="546678" algn="l" defTabSz="1093357" rtl="0" eaLnBrk="1" latinLnBrk="0" hangingPunct="1">
                        <a:defRPr sz="2162" kern="1200">
                          <a:solidFill>
                            <a:schemeClr val="dk1"/>
                          </a:solidFill>
                          <a:latin typeface="Calibri"/>
                        </a:defRPr>
                      </a:lvl2pPr>
                      <a:lvl3pPr marL="1093357" algn="l" defTabSz="1093357" rtl="0" eaLnBrk="1" latinLnBrk="0" hangingPunct="1">
                        <a:defRPr sz="2162" kern="1200">
                          <a:solidFill>
                            <a:schemeClr val="dk1"/>
                          </a:solidFill>
                          <a:latin typeface="Calibri"/>
                        </a:defRPr>
                      </a:lvl3pPr>
                      <a:lvl4pPr marL="1640035" algn="l" defTabSz="1093357" rtl="0" eaLnBrk="1" latinLnBrk="0" hangingPunct="1">
                        <a:defRPr sz="2162" kern="1200">
                          <a:solidFill>
                            <a:schemeClr val="dk1"/>
                          </a:solidFill>
                          <a:latin typeface="Calibri"/>
                        </a:defRPr>
                      </a:lvl4pPr>
                      <a:lvl5pPr marL="2186714" algn="l" defTabSz="1093357" rtl="0" eaLnBrk="1" latinLnBrk="0" hangingPunct="1">
                        <a:defRPr sz="2162" kern="1200">
                          <a:solidFill>
                            <a:schemeClr val="dk1"/>
                          </a:solidFill>
                          <a:latin typeface="Calibri"/>
                        </a:defRPr>
                      </a:lvl5pPr>
                      <a:lvl6pPr marL="2733393" algn="l" defTabSz="1093357" rtl="0" eaLnBrk="1" latinLnBrk="0" hangingPunct="1">
                        <a:defRPr sz="2162" kern="1200">
                          <a:solidFill>
                            <a:schemeClr val="dk1"/>
                          </a:solidFill>
                          <a:latin typeface="Calibri"/>
                        </a:defRPr>
                      </a:lvl6pPr>
                      <a:lvl7pPr marL="3280072" algn="l" defTabSz="1093357" rtl="0" eaLnBrk="1" latinLnBrk="0" hangingPunct="1">
                        <a:defRPr sz="2162" kern="1200">
                          <a:solidFill>
                            <a:schemeClr val="dk1"/>
                          </a:solidFill>
                          <a:latin typeface="Calibri"/>
                        </a:defRPr>
                      </a:lvl7pPr>
                      <a:lvl8pPr marL="3826750" algn="l" defTabSz="1093357" rtl="0" eaLnBrk="1" latinLnBrk="0" hangingPunct="1">
                        <a:defRPr sz="2162" kern="1200">
                          <a:solidFill>
                            <a:schemeClr val="dk1"/>
                          </a:solidFill>
                          <a:latin typeface="Calibri"/>
                        </a:defRPr>
                      </a:lvl8pPr>
                      <a:lvl9pPr marL="4373429" algn="l" defTabSz="1093357" rtl="0" eaLnBrk="1" latinLnBrk="0" hangingPunct="1">
                        <a:defRPr sz="2162" kern="1200">
                          <a:solidFill>
                            <a:schemeClr val="dk1"/>
                          </a:solidFill>
                          <a:latin typeface="Calibri"/>
                        </a:defRPr>
                      </a:lvl9pPr>
                    </a:lstStyle>
                    <a:p>
                      <a:pPr marL="171450" marR="0" lvl="0" indent="-171450" algn="l" defTabSz="914400" rtl="0" eaLnBrk="1" fontAlgn="auto" latinLnBrk="0" hangingPunct="1">
                        <a:lnSpc>
                          <a:spcPct val="100000"/>
                        </a:lnSpc>
                        <a:spcBef>
                          <a:spcPts val="300"/>
                        </a:spcBef>
                        <a:spcAft>
                          <a:spcPts val="0"/>
                        </a:spcAft>
                        <a:buClrTx/>
                        <a:buSzTx/>
                        <a:buFont typeface="Arial" panose="020B0604020202020204" pitchFamily="34" charset="0"/>
                        <a:buChar char="•"/>
                        <a:tabLst/>
                        <a:defRPr/>
                      </a:pPr>
                      <a:r>
                        <a:rPr lang="ru-RU" sz="1200" i="0" kern="1200" dirty="0" smtClean="0">
                          <a:solidFill>
                            <a:schemeClr val="dk1"/>
                          </a:solidFill>
                          <a:latin typeface="Arial" panose="020B0604020202020204" pitchFamily="34" charset="0"/>
                          <a:ea typeface="+mn-ea"/>
                          <a:cs typeface="Arial" panose="020B0604020202020204" pitchFamily="34" charset="0"/>
                        </a:rPr>
                        <a:t>Не выше уровня процентной ставки, установленной Банком России по кредитам Банка России (6,5%), обеспеченным поручительствами Корпорации, предоставляемым уполномоченным банкам, увеличенной на размер комиссионного вознаграждения Корпорации (0,1%) при предоставлении поручительства Корпорации за уполномоченные банки перед Банком России, плюс 3,0% годовых (при условии, что конечным заемщиком является субъект среднего предпринимательства) или 4,0% годовых </a:t>
                      </a:r>
                      <a:br>
                        <a:rPr lang="ru-RU" sz="1200" i="0" kern="1200" dirty="0" smtClean="0">
                          <a:solidFill>
                            <a:schemeClr val="dk1"/>
                          </a:solidFill>
                          <a:latin typeface="Arial" panose="020B0604020202020204" pitchFamily="34" charset="0"/>
                          <a:ea typeface="+mn-ea"/>
                          <a:cs typeface="Arial" panose="020B0604020202020204" pitchFamily="34" charset="0"/>
                        </a:rPr>
                      </a:br>
                      <a:r>
                        <a:rPr lang="ru-RU" sz="1200" i="0" kern="1200" dirty="0" smtClean="0">
                          <a:solidFill>
                            <a:schemeClr val="dk1"/>
                          </a:solidFill>
                          <a:latin typeface="Arial" panose="020B0604020202020204" pitchFamily="34" charset="0"/>
                          <a:ea typeface="+mn-ea"/>
                          <a:cs typeface="Arial" panose="020B0604020202020204" pitchFamily="34" charset="0"/>
                        </a:rPr>
                        <a:t>(при условии, что конечным заемщиком является субъект малого предпринимательства).</a:t>
                      </a:r>
                      <a:endParaRPr lang="ru-RU" sz="1200" b="0" i="0" dirty="0">
                        <a:latin typeface="Arial" panose="020B0604020202020204" pitchFamily="34" charset="0"/>
                        <a:cs typeface="Arial" panose="020B0604020202020204" pitchFamily="34" charset="0"/>
                      </a:endParaRPr>
                    </a:p>
                  </a:txBody>
                  <a:tcPr anchor="ctr">
                    <a:lnL w="12700" cmpd="sng">
                      <a:noFill/>
                    </a:lnL>
                    <a:lnR w="12700" cmpd="sng">
                      <a:noFill/>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480398">
                <a:tc>
                  <a:txBody>
                    <a:bodyPr/>
                    <a:lstStyle>
                      <a:lvl1pPr marL="0" algn="l" defTabSz="1093357" rtl="0" eaLnBrk="1" latinLnBrk="0" hangingPunct="1">
                        <a:defRPr sz="2162" kern="1200">
                          <a:solidFill>
                            <a:schemeClr val="dk1"/>
                          </a:solidFill>
                          <a:latin typeface="Calibri"/>
                        </a:defRPr>
                      </a:lvl1pPr>
                      <a:lvl2pPr marL="546678" algn="l" defTabSz="1093357" rtl="0" eaLnBrk="1" latinLnBrk="0" hangingPunct="1">
                        <a:defRPr sz="2162" kern="1200">
                          <a:solidFill>
                            <a:schemeClr val="dk1"/>
                          </a:solidFill>
                          <a:latin typeface="Calibri"/>
                        </a:defRPr>
                      </a:lvl2pPr>
                      <a:lvl3pPr marL="1093357" algn="l" defTabSz="1093357" rtl="0" eaLnBrk="1" latinLnBrk="0" hangingPunct="1">
                        <a:defRPr sz="2162" kern="1200">
                          <a:solidFill>
                            <a:schemeClr val="dk1"/>
                          </a:solidFill>
                          <a:latin typeface="Calibri"/>
                        </a:defRPr>
                      </a:lvl3pPr>
                      <a:lvl4pPr marL="1640035" algn="l" defTabSz="1093357" rtl="0" eaLnBrk="1" latinLnBrk="0" hangingPunct="1">
                        <a:defRPr sz="2162" kern="1200">
                          <a:solidFill>
                            <a:schemeClr val="dk1"/>
                          </a:solidFill>
                          <a:latin typeface="Calibri"/>
                        </a:defRPr>
                      </a:lvl4pPr>
                      <a:lvl5pPr marL="2186714" algn="l" defTabSz="1093357" rtl="0" eaLnBrk="1" latinLnBrk="0" hangingPunct="1">
                        <a:defRPr sz="2162" kern="1200">
                          <a:solidFill>
                            <a:schemeClr val="dk1"/>
                          </a:solidFill>
                          <a:latin typeface="Calibri"/>
                        </a:defRPr>
                      </a:lvl5pPr>
                      <a:lvl6pPr marL="2733393" algn="l" defTabSz="1093357" rtl="0" eaLnBrk="1" latinLnBrk="0" hangingPunct="1">
                        <a:defRPr sz="2162" kern="1200">
                          <a:solidFill>
                            <a:schemeClr val="dk1"/>
                          </a:solidFill>
                          <a:latin typeface="Calibri"/>
                        </a:defRPr>
                      </a:lvl6pPr>
                      <a:lvl7pPr marL="3280072" algn="l" defTabSz="1093357" rtl="0" eaLnBrk="1" latinLnBrk="0" hangingPunct="1">
                        <a:defRPr sz="2162" kern="1200">
                          <a:solidFill>
                            <a:schemeClr val="dk1"/>
                          </a:solidFill>
                          <a:latin typeface="Calibri"/>
                        </a:defRPr>
                      </a:lvl7pPr>
                      <a:lvl8pPr marL="3826750" algn="l" defTabSz="1093357" rtl="0" eaLnBrk="1" latinLnBrk="0" hangingPunct="1">
                        <a:defRPr sz="2162" kern="1200">
                          <a:solidFill>
                            <a:schemeClr val="dk1"/>
                          </a:solidFill>
                          <a:latin typeface="Calibri"/>
                        </a:defRPr>
                      </a:lvl8pPr>
                      <a:lvl9pPr marL="4373429" algn="l" defTabSz="1093357" rtl="0" eaLnBrk="1" latinLnBrk="0" hangingPunct="1">
                        <a:defRPr sz="2162" kern="1200">
                          <a:solidFill>
                            <a:schemeClr val="dk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200" b="1" kern="1200" dirty="0" smtClean="0">
                          <a:solidFill>
                            <a:schemeClr val="bg1"/>
                          </a:solidFill>
                          <a:latin typeface="Arial" panose="020B0604020202020204" pitchFamily="34" charset="0"/>
                          <a:ea typeface="+mn-ea"/>
                          <a:cs typeface="Arial" panose="020B0604020202020204" pitchFamily="34" charset="0"/>
                        </a:rPr>
                        <a:t>Сроки кредитования</a:t>
                      </a:r>
                    </a:p>
                  </a:txBody>
                  <a:tcPr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1F4E79"/>
                    </a:solidFill>
                  </a:tcPr>
                </a:tc>
                <a:tc>
                  <a:txBody>
                    <a:bodyPr/>
                    <a:lstStyle>
                      <a:lvl1pPr marL="0" algn="l" defTabSz="1093357" rtl="0" eaLnBrk="1" latinLnBrk="0" hangingPunct="1">
                        <a:defRPr sz="2162" kern="1200">
                          <a:solidFill>
                            <a:schemeClr val="dk1"/>
                          </a:solidFill>
                          <a:latin typeface="Calibri"/>
                        </a:defRPr>
                      </a:lvl1pPr>
                      <a:lvl2pPr marL="546678" algn="l" defTabSz="1093357" rtl="0" eaLnBrk="1" latinLnBrk="0" hangingPunct="1">
                        <a:defRPr sz="2162" kern="1200">
                          <a:solidFill>
                            <a:schemeClr val="dk1"/>
                          </a:solidFill>
                          <a:latin typeface="Calibri"/>
                        </a:defRPr>
                      </a:lvl2pPr>
                      <a:lvl3pPr marL="1093357" algn="l" defTabSz="1093357" rtl="0" eaLnBrk="1" latinLnBrk="0" hangingPunct="1">
                        <a:defRPr sz="2162" kern="1200">
                          <a:solidFill>
                            <a:schemeClr val="dk1"/>
                          </a:solidFill>
                          <a:latin typeface="Calibri"/>
                        </a:defRPr>
                      </a:lvl3pPr>
                      <a:lvl4pPr marL="1640035" algn="l" defTabSz="1093357" rtl="0" eaLnBrk="1" latinLnBrk="0" hangingPunct="1">
                        <a:defRPr sz="2162" kern="1200">
                          <a:solidFill>
                            <a:schemeClr val="dk1"/>
                          </a:solidFill>
                          <a:latin typeface="Calibri"/>
                        </a:defRPr>
                      </a:lvl4pPr>
                      <a:lvl5pPr marL="2186714" algn="l" defTabSz="1093357" rtl="0" eaLnBrk="1" latinLnBrk="0" hangingPunct="1">
                        <a:defRPr sz="2162" kern="1200">
                          <a:solidFill>
                            <a:schemeClr val="dk1"/>
                          </a:solidFill>
                          <a:latin typeface="Calibri"/>
                        </a:defRPr>
                      </a:lvl5pPr>
                      <a:lvl6pPr marL="2733393" algn="l" defTabSz="1093357" rtl="0" eaLnBrk="1" latinLnBrk="0" hangingPunct="1">
                        <a:defRPr sz="2162" kern="1200">
                          <a:solidFill>
                            <a:schemeClr val="dk1"/>
                          </a:solidFill>
                          <a:latin typeface="Calibri"/>
                        </a:defRPr>
                      </a:lvl6pPr>
                      <a:lvl7pPr marL="3280072" algn="l" defTabSz="1093357" rtl="0" eaLnBrk="1" latinLnBrk="0" hangingPunct="1">
                        <a:defRPr sz="2162" kern="1200">
                          <a:solidFill>
                            <a:schemeClr val="dk1"/>
                          </a:solidFill>
                          <a:latin typeface="Calibri"/>
                        </a:defRPr>
                      </a:lvl7pPr>
                      <a:lvl8pPr marL="3826750" algn="l" defTabSz="1093357" rtl="0" eaLnBrk="1" latinLnBrk="0" hangingPunct="1">
                        <a:defRPr sz="2162" kern="1200">
                          <a:solidFill>
                            <a:schemeClr val="dk1"/>
                          </a:solidFill>
                          <a:latin typeface="Calibri"/>
                        </a:defRPr>
                      </a:lvl8pPr>
                      <a:lvl9pPr marL="4373429" algn="l" defTabSz="1093357" rtl="0" eaLnBrk="1" latinLnBrk="0" hangingPunct="1">
                        <a:defRPr sz="2162" kern="1200">
                          <a:solidFill>
                            <a:schemeClr val="dk1"/>
                          </a:solidFill>
                          <a:latin typeface="Calibri"/>
                        </a:defRPr>
                      </a:lvl9p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ru-RU" sz="1200" b="0" kern="1200" smtClean="0">
                          <a:solidFill>
                            <a:schemeClr val="dk1"/>
                          </a:solidFill>
                          <a:latin typeface="Arial" panose="020B0604020202020204" pitchFamily="34" charset="0"/>
                          <a:ea typeface="+mn-ea"/>
                          <a:cs typeface="Arial" panose="020B0604020202020204" pitchFamily="34" charset="0"/>
                        </a:rPr>
                        <a:t>На усмотрение Уполномоченного банка (кредит может быть предоставлен на срок более 3 лет, при этом срок льготного фондирования по Программе не должен превышать 3 года)</a:t>
                      </a:r>
                      <a:endParaRPr lang="ru-RU" sz="1200" b="0" kern="1200" dirty="0" smtClean="0">
                        <a:solidFill>
                          <a:schemeClr val="dk1"/>
                        </a:solidFill>
                        <a:latin typeface="Arial" panose="020B0604020202020204" pitchFamily="34" charset="0"/>
                        <a:ea typeface="+mn-ea"/>
                        <a:cs typeface="Arial" panose="020B0604020202020204" pitchFamily="34" charset="0"/>
                      </a:endParaRPr>
                    </a:p>
                  </a:txBody>
                  <a:tcPr anchor="ctr">
                    <a:lnL w="12700" cmpd="sng">
                      <a:noFill/>
                    </a:lnL>
                    <a:lnR w="12700" cmpd="sng">
                      <a:noFill/>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1056875">
                <a:tc>
                  <a:txBody>
                    <a:bodyPr/>
                    <a:lstStyle>
                      <a:lvl1pPr marL="0" algn="l" defTabSz="1093357" rtl="0" eaLnBrk="1" latinLnBrk="0" hangingPunct="1">
                        <a:defRPr sz="2162" kern="1200">
                          <a:solidFill>
                            <a:schemeClr val="dk1"/>
                          </a:solidFill>
                          <a:latin typeface="Calibri"/>
                        </a:defRPr>
                      </a:lvl1pPr>
                      <a:lvl2pPr marL="546678" algn="l" defTabSz="1093357" rtl="0" eaLnBrk="1" latinLnBrk="0" hangingPunct="1">
                        <a:defRPr sz="2162" kern="1200">
                          <a:solidFill>
                            <a:schemeClr val="dk1"/>
                          </a:solidFill>
                          <a:latin typeface="Calibri"/>
                        </a:defRPr>
                      </a:lvl2pPr>
                      <a:lvl3pPr marL="1093357" algn="l" defTabSz="1093357" rtl="0" eaLnBrk="1" latinLnBrk="0" hangingPunct="1">
                        <a:defRPr sz="2162" kern="1200">
                          <a:solidFill>
                            <a:schemeClr val="dk1"/>
                          </a:solidFill>
                          <a:latin typeface="Calibri"/>
                        </a:defRPr>
                      </a:lvl3pPr>
                      <a:lvl4pPr marL="1640035" algn="l" defTabSz="1093357" rtl="0" eaLnBrk="1" latinLnBrk="0" hangingPunct="1">
                        <a:defRPr sz="2162" kern="1200">
                          <a:solidFill>
                            <a:schemeClr val="dk1"/>
                          </a:solidFill>
                          <a:latin typeface="Calibri"/>
                        </a:defRPr>
                      </a:lvl4pPr>
                      <a:lvl5pPr marL="2186714" algn="l" defTabSz="1093357" rtl="0" eaLnBrk="1" latinLnBrk="0" hangingPunct="1">
                        <a:defRPr sz="2162" kern="1200">
                          <a:solidFill>
                            <a:schemeClr val="dk1"/>
                          </a:solidFill>
                          <a:latin typeface="Calibri"/>
                        </a:defRPr>
                      </a:lvl5pPr>
                      <a:lvl6pPr marL="2733393" algn="l" defTabSz="1093357" rtl="0" eaLnBrk="1" latinLnBrk="0" hangingPunct="1">
                        <a:defRPr sz="2162" kern="1200">
                          <a:solidFill>
                            <a:schemeClr val="dk1"/>
                          </a:solidFill>
                          <a:latin typeface="Calibri"/>
                        </a:defRPr>
                      </a:lvl6pPr>
                      <a:lvl7pPr marL="3280072" algn="l" defTabSz="1093357" rtl="0" eaLnBrk="1" latinLnBrk="0" hangingPunct="1">
                        <a:defRPr sz="2162" kern="1200">
                          <a:solidFill>
                            <a:schemeClr val="dk1"/>
                          </a:solidFill>
                          <a:latin typeface="Calibri"/>
                        </a:defRPr>
                      </a:lvl7pPr>
                      <a:lvl8pPr marL="3826750" algn="l" defTabSz="1093357" rtl="0" eaLnBrk="1" latinLnBrk="0" hangingPunct="1">
                        <a:defRPr sz="2162" kern="1200">
                          <a:solidFill>
                            <a:schemeClr val="dk1"/>
                          </a:solidFill>
                          <a:latin typeface="Calibri"/>
                        </a:defRPr>
                      </a:lvl8pPr>
                      <a:lvl9pPr marL="4373429" algn="l" defTabSz="1093357" rtl="0" eaLnBrk="1" latinLnBrk="0" hangingPunct="1">
                        <a:defRPr sz="2162" kern="1200">
                          <a:solidFill>
                            <a:schemeClr val="dk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200" b="1" kern="1200" dirty="0" smtClean="0">
                          <a:solidFill>
                            <a:schemeClr val="bg1"/>
                          </a:solidFill>
                          <a:latin typeface="Arial" panose="020B0604020202020204" pitchFamily="34" charset="0"/>
                          <a:ea typeface="+mn-ea"/>
                          <a:cs typeface="Arial" panose="020B0604020202020204" pitchFamily="34" charset="0"/>
                        </a:rPr>
                        <a:t>Доля финансирования инвестиционного проекта за счет заемных средств</a:t>
                      </a:r>
                    </a:p>
                  </a:txBody>
                  <a:tcPr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1F4E79"/>
                    </a:solidFill>
                  </a:tcPr>
                </a:tc>
                <a:tc>
                  <a:txBody>
                    <a:bodyPr/>
                    <a:lstStyle>
                      <a:lvl1pPr marL="0" algn="l" defTabSz="1093357" rtl="0" eaLnBrk="1" latinLnBrk="0" hangingPunct="1">
                        <a:defRPr sz="2162" kern="1200">
                          <a:solidFill>
                            <a:schemeClr val="dk1"/>
                          </a:solidFill>
                          <a:latin typeface="Calibri"/>
                        </a:defRPr>
                      </a:lvl1pPr>
                      <a:lvl2pPr marL="546678" algn="l" defTabSz="1093357" rtl="0" eaLnBrk="1" latinLnBrk="0" hangingPunct="1">
                        <a:defRPr sz="2162" kern="1200">
                          <a:solidFill>
                            <a:schemeClr val="dk1"/>
                          </a:solidFill>
                          <a:latin typeface="Calibri"/>
                        </a:defRPr>
                      </a:lvl2pPr>
                      <a:lvl3pPr marL="1093357" algn="l" defTabSz="1093357" rtl="0" eaLnBrk="1" latinLnBrk="0" hangingPunct="1">
                        <a:defRPr sz="2162" kern="1200">
                          <a:solidFill>
                            <a:schemeClr val="dk1"/>
                          </a:solidFill>
                          <a:latin typeface="Calibri"/>
                        </a:defRPr>
                      </a:lvl3pPr>
                      <a:lvl4pPr marL="1640035" algn="l" defTabSz="1093357" rtl="0" eaLnBrk="1" latinLnBrk="0" hangingPunct="1">
                        <a:defRPr sz="2162" kern="1200">
                          <a:solidFill>
                            <a:schemeClr val="dk1"/>
                          </a:solidFill>
                          <a:latin typeface="Calibri"/>
                        </a:defRPr>
                      </a:lvl4pPr>
                      <a:lvl5pPr marL="2186714" algn="l" defTabSz="1093357" rtl="0" eaLnBrk="1" latinLnBrk="0" hangingPunct="1">
                        <a:defRPr sz="2162" kern="1200">
                          <a:solidFill>
                            <a:schemeClr val="dk1"/>
                          </a:solidFill>
                          <a:latin typeface="Calibri"/>
                        </a:defRPr>
                      </a:lvl5pPr>
                      <a:lvl6pPr marL="2733393" algn="l" defTabSz="1093357" rtl="0" eaLnBrk="1" latinLnBrk="0" hangingPunct="1">
                        <a:defRPr sz="2162" kern="1200">
                          <a:solidFill>
                            <a:schemeClr val="dk1"/>
                          </a:solidFill>
                          <a:latin typeface="Calibri"/>
                        </a:defRPr>
                      </a:lvl6pPr>
                      <a:lvl7pPr marL="3280072" algn="l" defTabSz="1093357" rtl="0" eaLnBrk="1" latinLnBrk="0" hangingPunct="1">
                        <a:defRPr sz="2162" kern="1200">
                          <a:solidFill>
                            <a:schemeClr val="dk1"/>
                          </a:solidFill>
                          <a:latin typeface="Calibri"/>
                        </a:defRPr>
                      </a:lvl7pPr>
                      <a:lvl8pPr marL="3826750" algn="l" defTabSz="1093357" rtl="0" eaLnBrk="1" latinLnBrk="0" hangingPunct="1">
                        <a:defRPr sz="2162" kern="1200">
                          <a:solidFill>
                            <a:schemeClr val="dk1"/>
                          </a:solidFill>
                          <a:latin typeface="Calibri"/>
                        </a:defRPr>
                      </a:lvl8pPr>
                      <a:lvl9pPr marL="4373429" algn="l" defTabSz="1093357" rtl="0" eaLnBrk="1" latinLnBrk="0" hangingPunct="1">
                        <a:defRPr sz="2162" kern="1200">
                          <a:solidFill>
                            <a:schemeClr val="dk1"/>
                          </a:solidFill>
                          <a:latin typeface="Calibri"/>
                        </a:defRPr>
                      </a:lvl9pPr>
                    </a:lstStyle>
                    <a:p>
                      <a:pPr marL="171450" lvl="0" indent="-171450" algn="l">
                        <a:spcBef>
                          <a:spcPts val="300"/>
                        </a:spcBef>
                        <a:buFont typeface="Arial" panose="020B0604020202020204" pitchFamily="34" charset="0"/>
                        <a:buChar char="•"/>
                      </a:pPr>
                      <a:r>
                        <a:rPr lang="ru-RU" sz="1200" b="1" kern="1200" dirty="0" smtClean="0">
                          <a:solidFill>
                            <a:schemeClr val="dk1"/>
                          </a:solidFill>
                          <a:latin typeface="Arial" panose="020B0604020202020204" pitchFamily="34" charset="0"/>
                          <a:ea typeface="+mn-ea"/>
                          <a:cs typeface="Arial" panose="020B0604020202020204" pitchFamily="34" charset="0"/>
                        </a:rPr>
                        <a:t>Не более  80% </a:t>
                      </a:r>
                      <a:r>
                        <a:rPr lang="ru-RU" sz="1200" b="0" kern="1200" dirty="0" smtClean="0">
                          <a:solidFill>
                            <a:schemeClr val="dk1"/>
                          </a:solidFill>
                          <a:latin typeface="Arial" panose="020B0604020202020204" pitchFamily="34" charset="0"/>
                          <a:ea typeface="+mn-ea"/>
                          <a:cs typeface="Arial" panose="020B0604020202020204" pitchFamily="34" charset="0"/>
                        </a:rPr>
                        <a:t>- для инвестиционных кредитов в размере более 500 млн рублей и инвестиционных кредитов независимо от размера кредита, погашение основного долга по которым предусматривается за счет денежного потока, производимого за счет реализации цели кредитования без учета доходов от текущей деятельности конечного заемщика</a:t>
                      </a:r>
                    </a:p>
                    <a:p>
                      <a:pPr marL="171450" lvl="0" indent="-171450" algn="l">
                        <a:spcBef>
                          <a:spcPts val="300"/>
                        </a:spcBef>
                        <a:buFont typeface="Arial" panose="020B0604020202020204" pitchFamily="34" charset="0"/>
                        <a:buChar char="•"/>
                      </a:pPr>
                      <a:r>
                        <a:rPr lang="ru-RU" sz="1200" b="1" kern="1200" dirty="0" smtClean="0">
                          <a:solidFill>
                            <a:schemeClr val="dk1"/>
                          </a:solidFill>
                          <a:latin typeface="Arial" panose="020B0604020202020204" pitchFamily="34" charset="0"/>
                          <a:ea typeface="+mn-ea"/>
                          <a:cs typeface="Arial" panose="020B0604020202020204" pitchFamily="34" charset="0"/>
                        </a:rPr>
                        <a:t>Без ограничений</a:t>
                      </a:r>
                      <a:r>
                        <a:rPr lang="ru-RU" sz="1200" b="0" kern="1200" dirty="0" smtClean="0">
                          <a:solidFill>
                            <a:schemeClr val="dk1"/>
                          </a:solidFill>
                          <a:latin typeface="Arial" panose="020B0604020202020204" pitchFamily="34" charset="0"/>
                          <a:ea typeface="+mn-ea"/>
                          <a:cs typeface="Arial" panose="020B0604020202020204" pitchFamily="34" charset="0"/>
                        </a:rPr>
                        <a:t> – для прочих инвестиционных проектов</a:t>
                      </a:r>
                      <a:endParaRPr lang="ru-RU" sz="1200" b="0" dirty="0">
                        <a:latin typeface="Arial" panose="020B0604020202020204" pitchFamily="34" charset="0"/>
                        <a:cs typeface="Arial" panose="020B0604020202020204" pitchFamily="34" charset="0"/>
                      </a:endParaRPr>
                    </a:p>
                  </a:txBody>
                  <a:tcPr anchor="ctr">
                    <a:lnL w="12700" cmpd="sng">
                      <a:noFill/>
                    </a:lnL>
                    <a:lnR w="12700" cmpd="sng">
                      <a:noFill/>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1369133">
                <a:tc>
                  <a:txBody>
                    <a:bodyPr/>
                    <a:lstStyle>
                      <a:lvl1pPr marL="0" algn="l" defTabSz="1093357" rtl="0" eaLnBrk="1" latinLnBrk="0" hangingPunct="1">
                        <a:defRPr sz="2162" kern="1200">
                          <a:solidFill>
                            <a:schemeClr val="dk1"/>
                          </a:solidFill>
                          <a:latin typeface="Calibri"/>
                        </a:defRPr>
                      </a:lvl1pPr>
                      <a:lvl2pPr marL="546678" algn="l" defTabSz="1093357" rtl="0" eaLnBrk="1" latinLnBrk="0" hangingPunct="1">
                        <a:defRPr sz="2162" kern="1200">
                          <a:solidFill>
                            <a:schemeClr val="dk1"/>
                          </a:solidFill>
                          <a:latin typeface="Calibri"/>
                        </a:defRPr>
                      </a:lvl2pPr>
                      <a:lvl3pPr marL="1093357" algn="l" defTabSz="1093357" rtl="0" eaLnBrk="1" latinLnBrk="0" hangingPunct="1">
                        <a:defRPr sz="2162" kern="1200">
                          <a:solidFill>
                            <a:schemeClr val="dk1"/>
                          </a:solidFill>
                          <a:latin typeface="Calibri"/>
                        </a:defRPr>
                      </a:lvl3pPr>
                      <a:lvl4pPr marL="1640035" algn="l" defTabSz="1093357" rtl="0" eaLnBrk="1" latinLnBrk="0" hangingPunct="1">
                        <a:defRPr sz="2162" kern="1200">
                          <a:solidFill>
                            <a:schemeClr val="dk1"/>
                          </a:solidFill>
                          <a:latin typeface="Calibri"/>
                        </a:defRPr>
                      </a:lvl4pPr>
                      <a:lvl5pPr marL="2186714" algn="l" defTabSz="1093357" rtl="0" eaLnBrk="1" latinLnBrk="0" hangingPunct="1">
                        <a:defRPr sz="2162" kern="1200">
                          <a:solidFill>
                            <a:schemeClr val="dk1"/>
                          </a:solidFill>
                          <a:latin typeface="Calibri"/>
                        </a:defRPr>
                      </a:lvl5pPr>
                      <a:lvl6pPr marL="2733393" algn="l" defTabSz="1093357" rtl="0" eaLnBrk="1" latinLnBrk="0" hangingPunct="1">
                        <a:defRPr sz="2162" kern="1200">
                          <a:solidFill>
                            <a:schemeClr val="dk1"/>
                          </a:solidFill>
                          <a:latin typeface="Calibri"/>
                        </a:defRPr>
                      </a:lvl6pPr>
                      <a:lvl7pPr marL="3280072" algn="l" defTabSz="1093357" rtl="0" eaLnBrk="1" latinLnBrk="0" hangingPunct="1">
                        <a:defRPr sz="2162" kern="1200">
                          <a:solidFill>
                            <a:schemeClr val="dk1"/>
                          </a:solidFill>
                          <a:latin typeface="Calibri"/>
                        </a:defRPr>
                      </a:lvl7pPr>
                      <a:lvl8pPr marL="3826750" algn="l" defTabSz="1093357" rtl="0" eaLnBrk="1" latinLnBrk="0" hangingPunct="1">
                        <a:defRPr sz="2162" kern="1200">
                          <a:solidFill>
                            <a:schemeClr val="dk1"/>
                          </a:solidFill>
                          <a:latin typeface="Calibri"/>
                        </a:defRPr>
                      </a:lvl8pPr>
                      <a:lvl9pPr marL="4373429" algn="l" defTabSz="1093357" rtl="0" eaLnBrk="1" latinLnBrk="0" hangingPunct="1">
                        <a:defRPr sz="2162" kern="1200">
                          <a:solidFill>
                            <a:schemeClr val="dk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200" b="1" kern="1200" dirty="0" smtClean="0">
                          <a:solidFill>
                            <a:schemeClr val="bg1"/>
                          </a:solidFill>
                          <a:latin typeface="Arial" panose="020B0604020202020204" pitchFamily="34" charset="0"/>
                          <a:ea typeface="+mn-ea"/>
                          <a:cs typeface="Arial" panose="020B0604020202020204" pitchFamily="34" charset="0"/>
                        </a:rPr>
                        <a:t>Требования </a:t>
                      </a:r>
                    </a:p>
                    <a:p>
                      <a:pPr marL="0" marR="0" lvl="0" indent="0" algn="l" defTabSz="914400" rtl="0" eaLnBrk="1" fontAlgn="auto" latinLnBrk="0" hangingPunct="1">
                        <a:lnSpc>
                          <a:spcPct val="100000"/>
                        </a:lnSpc>
                        <a:spcBef>
                          <a:spcPts val="0"/>
                        </a:spcBef>
                        <a:spcAft>
                          <a:spcPts val="0"/>
                        </a:spcAft>
                        <a:buClrTx/>
                        <a:buSzTx/>
                        <a:buFontTx/>
                        <a:buNone/>
                        <a:tabLst/>
                        <a:defRPr/>
                      </a:pPr>
                      <a:r>
                        <a:rPr lang="ru-RU" sz="1200" b="1" kern="1200" dirty="0" smtClean="0">
                          <a:solidFill>
                            <a:schemeClr val="bg1"/>
                          </a:solidFill>
                          <a:latin typeface="Arial" panose="020B0604020202020204" pitchFamily="34" charset="0"/>
                          <a:ea typeface="+mn-ea"/>
                          <a:cs typeface="Arial" panose="020B0604020202020204" pitchFamily="34" charset="0"/>
                        </a:rPr>
                        <a:t>к инвестиционным проектам</a:t>
                      </a:r>
                      <a:endParaRPr lang="ru-RU" sz="1200" b="1" kern="1200" dirty="0">
                        <a:solidFill>
                          <a:schemeClr val="bg1"/>
                        </a:solidFill>
                        <a:latin typeface="Arial" panose="020B0604020202020204" pitchFamily="34" charset="0"/>
                        <a:ea typeface="+mn-ea"/>
                        <a:cs typeface="Arial" panose="020B0604020202020204" pitchFamily="34" charset="0"/>
                      </a:endParaRPr>
                    </a:p>
                  </a:txBody>
                  <a:tcPr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1F4E79"/>
                    </a:solidFill>
                  </a:tcPr>
                </a:tc>
                <a:tc>
                  <a:txBody>
                    <a:bodyPr/>
                    <a:lstStyle>
                      <a:lvl1pPr marL="0" algn="l" defTabSz="1093357" rtl="0" eaLnBrk="1" latinLnBrk="0" hangingPunct="1">
                        <a:defRPr sz="2162" kern="1200">
                          <a:solidFill>
                            <a:schemeClr val="dk1"/>
                          </a:solidFill>
                          <a:latin typeface="Calibri"/>
                        </a:defRPr>
                      </a:lvl1pPr>
                      <a:lvl2pPr marL="546678" algn="l" defTabSz="1093357" rtl="0" eaLnBrk="1" latinLnBrk="0" hangingPunct="1">
                        <a:defRPr sz="2162" kern="1200">
                          <a:solidFill>
                            <a:schemeClr val="dk1"/>
                          </a:solidFill>
                          <a:latin typeface="Calibri"/>
                        </a:defRPr>
                      </a:lvl2pPr>
                      <a:lvl3pPr marL="1093357" algn="l" defTabSz="1093357" rtl="0" eaLnBrk="1" latinLnBrk="0" hangingPunct="1">
                        <a:defRPr sz="2162" kern="1200">
                          <a:solidFill>
                            <a:schemeClr val="dk1"/>
                          </a:solidFill>
                          <a:latin typeface="Calibri"/>
                        </a:defRPr>
                      </a:lvl3pPr>
                      <a:lvl4pPr marL="1640035" algn="l" defTabSz="1093357" rtl="0" eaLnBrk="1" latinLnBrk="0" hangingPunct="1">
                        <a:defRPr sz="2162" kern="1200">
                          <a:solidFill>
                            <a:schemeClr val="dk1"/>
                          </a:solidFill>
                          <a:latin typeface="Calibri"/>
                        </a:defRPr>
                      </a:lvl4pPr>
                      <a:lvl5pPr marL="2186714" algn="l" defTabSz="1093357" rtl="0" eaLnBrk="1" latinLnBrk="0" hangingPunct="1">
                        <a:defRPr sz="2162" kern="1200">
                          <a:solidFill>
                            <a:schemeClr val="dk1"/>
                          </a:solidFill>
                          <a:latin typeface="Calibri"/>
                        </a:defRPr>
                      </a:lvl5pPr>
                      <a:lvl6pPr marL="2733393" algn="l" defTabSz="1093357" rtl="0" eaLnBrk="1" latinLnBrk="0" hangingPunct="1">
                        <a:defRPr sz="2162" kern="1200">
                          <a:solidFill>
                            <a:schemeClr val="dk1"/>
                          </a:solidFill>
                          <a:latin typeface="Calibri"/>
                        </a:defRPr>
                      </a:lvl6pPr>
                      <a:lvl7pPr marL="3280072" algn="l" defTabSz="1093357" rtl="0" eaLnBrk="1" latinLnBrk="0" hangingPunct="1">
                        <a:defRPr sz="2162" kern="1200">
                          <a:solidFill>
                            <a:schemeClr val="dk1"/>
                          </a:solidFill>
                          <a:latin typeface="Calibri"/>
                        </a:defRPr>
                      </a:lvl7pPr>
                      <a:lvl8pPr marL="3826750" algn="l" defTabSz="1093357" rtl="0" eaLnBrk="1" latinLnBrk="0" hangingPunct="1">
                        <a:defRPr sz="2162" kern="1200">
                          <a:solidFill>
                            <a:schemeClr val="dk1"/>
                          </a:solidFill>
                          <a:latin typeface="Calibri"/>
                        </a:defRPr>
                      </a:lvl8pPr>
                      <a:lvl9pPr marL="4373429" algn="l" defTabSz="1093357" rtl="0" eaLnBrk="1" latinLnBrk="0" hangingPunct="1">
                        <a:defRPr sz="2162" kern="1200">
                          <a:solidFill>
                            <a:schemeClr val="dk1"/>
                          </a:solidFill>
                          <a:latin typeface="Calibri"/>
                        </a:defRPr>
                      </a:lvl9pPr>
                    </a:lstStyle>
                    <a:p>
                      <a:pPr marL="171450" lvl="0" indent="-171450" algn="l">
                        <a:spcBef>
                          <a:spcPts val="300"/>
                        </a:spcBef>
                        <a:buFont typeface="Arial" panose="020B0604020202020204" pitchFamily="34" charset="0"/>
                        <a:buChar char="•"/>
                      </a:pPr>
                      <a:r>
                        <a:rPr lang="ru-RU" sz="1200" dirty="0" smtClean="0">
                          <a:latin typeface="Arial" panose="020B0604020202020204" pitchFamily="34" charset="0"/>
                          <a:cs typeface="Arial" panose="020B0604020202020204" pitchFamily="34" charset="0"/>
                        </a:rPr>
                        <a:t>Для инвестиционных кредитов в размере более 500 млн рублей и инвестиционных кредитов независимо от размера кредита, погашение основного долга по которым предусматривается за счет денежного потока, производимого за счет реализации цели кредитования без учета доходов от текущей деятельности конечного заемщика:</a:t>
                      </a:r>
                      <a:endParaRPr lang="en-US" sz="1200" dirty="0" smtClean="0">
                        <a:latin typeface="Arial" panose="020B0604020202020204" pitchFamily="34" charset="0"/>
                        <a:cs typeface="Arial" panose="020B0604020202020204" pitchFamily="34" charset="0"/>
                      </a:endParaRPr>
                    </a:p>
                    <a:p>
                      <a:pPr marL="355600" lvl="0" indent="-171450" algn="l">
                        <a:spcBef>
                          <a:spcPts val="300"/>
                        </a:spcBef>
                        <a:buFont typeface="Courier New" panose="02070309020205020404" pitchFamily="49" charset="0"/>
                        <a:buChar char="o"/>
                      </a:pPr>
                      <a:r>
                        <a:rPr lang="ru-RU" sz="1200" dirty="0" smtClean="0">
                          <a:latin typeface="Arial" panose="020B0604020202020204" pitchFamily="34" charset="0"/>
                          <a:cs typeface="Arial" panose="020B0604020202020204" pitchFamily="34" charset="0"/>
                        </a:rPr>
                        <a:t>чистая приведенная стоимость инвестиционного проекта является положительной</a:t>
                      </a:r>
                      <a:endParaRPr lang="en-US" sz="1200" dirty="0" smtClean="0">
                        <a:latin typeface="Arial" panose="020B0604020202020204" pitchFamily="34" charset="0"/>
                        <a:cs typeface="Arial" panose="020B0604020202020204" pitchFamily="34" charset="0"/>
                      </a:endParaRPr>
                    </a:p>
                    <a:p>
                      <a:pPr marL="355600" lvl="0" indent="-171450" algn="l">
                        <a:spcBef>
                          <a:spcPts val="300"/>
                        </a:spcBef>
                        <a:buFont typeface="Courier New" panose="02070309020205020404" pitchFamily="49" charset="0"/>
                        <a:buChar char="o"/>
                      </a:pPr>
                      <a:r>
                        <a:rPr lang="ru-RU" sz="1200" dirty="0" smtClean="0">
                          <a:latin typeface="Arial" panose="020B0604020202020204" pitchFamily="34" charset="0"/>
                          <a:cs typeface="Arial" panose="020B0604020202020204" pitchFamily="34" charset="0"/>
                        </a:rPr>
                        <a:t>внутренняя норма рентабельности превышает выбранную ставку дисконтирования</a:t>
                      </a:r>
                    </a:p>
                    <a:p>
                      <a:pPr marL="171450" lvl="0" indent="-171450" algn="l">
                        <a:spcBef>
                          <a:spcPts val="300"/>
                        </a:spcBef>
                        <a:buFont typeface="Arial" panose="020B0604020202020204" pitchFamily="34" charset="0"/>
                        <a:buChar char="•"/>
                      </a:pPr>
                      <a:r>
                        <a:rPr lang="ru-RU" sz="1200" dirty="0" smtClean="0">
                          <a:latin typeface="Arial" panose="020B0604020202020204" pitchFamily="34" charset="0"/>
                          <a:cs typeface="Arial" panose="020B0604020202020204" pitchFamily="34" charset="0"/>
                        </a:rPr>
                        <a:t>Для прочих инвестиционных проектов требования не устанавливаются</a:t>
                      </a:r>
                      <a:endParaRPr lang="ru-RU" sz="1200" b="0" dirty="0">
                        <a:latin typeface="Arial" panose="020B0604020202020204" pitchFamily="34" charset="0"/>
                        <a:cs typeface="Arial" panose="020B0604020202020204" pitchFamily="34" charset="0"/>
                      </a:endParaRPr>
                    </a:p>
                  </a:txBody>
                  <a:tcPr anchor="ctr">
                    <a:lnL w="12700" cmpd="sng">
                      <a:noFill/>
                    </a:lnL>
                    <a:lnR w="12700" cmpd="sng">
                      <a:noFill/>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1713418">
                <a:tc>
                  <a:txBody>
                    <a:bodyPr/>
                    <a:lstStyle>
                      <a:lvl1pPr marL="0" algn="l" defTabSz="1093357" rtl="0" eaLnBrk="1" latinLnBrk="0" hangingPunct="1">
                        <a:defRPr sz="2162" kern="1200">
                          <a:solidFill>
                            <a:schemeClr val="dk1"/>
                          </a:solidFill>
                          <a:latin typeface="Calibri"/>
                        </a:defRPr>
                      </a:lvl1pPr>
                      <a:lvl2pPr marL="546678" algn="l" defTabSz="1093357" rtl="0" eaLnBrk="1" latinLnBrk="0" hangingPunct="1">
                        <a:defRPr sz="2162" kern="1200">
                          <a:solidFill>
                            <a:schemeClr val="dk1"/>
                          </a:solidFill>
                          <a:latin typeface="Calibri"/>
                        </a:defRPr>
                      </a:lvl2pPr>
                      <a:lvl3pPr marL="1093357" algn="l" defTabSz="1093357" rtl="0" eaLnBrk="1" latinLnBrk="0" hangingPunct="1">
                        <a:defRPr sz="2162" kern="1200">
                          <a:solidFill>
                            <a:schemeClr val="dk1"/>
                          </a:solidFill>
                          <a:latin typeface="Calibri"/>
                        </a:defRPr>
                      </a:lvl3pPr>
                      <a:lvl4pPr marL="1640035" algn="l" defTabSz="1093357" rtl="0" eaLnBrk="1" latinLnBrk="0" hangingPunct="1">
                        <a:defRPr sz="2162" kern="1200">
                          <a:solidFill>
                            <a:schemeClr val="dk1"/>
                          </a:solidFill>
                          <a:latin typeface="Calibri"/>
                        </a:defRPr>
                      </a:lvl4pPr>
                      <a:lvl5pPr marL="2186714" algn="l" defTabSz="1093357" rtl="0" eaLnBrk="1" latinLnBrk="0" hangingPunct="1">
                        <a:defRPr sz="2162" kern="1200">
                          <a:solidFill>
                            <a:schemeClr val="dk1"/>
                          </a:solidFill>
                          <a:latin typeface="Calibri"/>
                        </a:defRPr>
                      </a:lvl5pPr>
                      <a:lvl6pPr marL="2733393" algn="l" defTabSz="1093357" rtl="0" eaLnBrk="1" latinLnBrk="0" hangingPunct="1">
                        <a:defRPr sz="2162" kern="1200">
                          <a:solidFill>
                            <a:schemeClr val="dk1"/>
                          </a:solidFill>
                          <a:latin typeface="Calibri"/>
                        </a:defRPr>
                      </a:lvl6pPr>
                      <a:lvl7pPr marL="3280072" algn="l" defTabSz="1093357" rtl="0" eaLnBrk="1" latinLnBrk="0" hangingPunct="1">
                        <a:defRPr sz="2162" kern="1200">
                          <a:solidFill>
                            <a:schemeClr val="dk1"/>
                          </a:solidFill>
                          <a:latin typeface="Calibri"/>
                        </a:defRPr>
                      </a:lvl7pPr>
                      <a:lvl8pPr marL="3826750" algn="l" defTabSz="1093357" rtl="0" eaLnBrk="1" latinLnBrk="0" hangingPunct="1">
                        <a:defRPr sz="2162" kern="1200">
                          <a:solidFill>
                            <a:schemeClr val="dk1"/>
                          </a:solidFill>
                          <a:latin typeface="Calibri"/>
                        </a:defRPr>
                      </a:lvl8pPr>
                      <a:lvl9pPr marL="4373429" algn="l" defTabSz="1093357" rtl="0" eaLnBrk="1" latinLnBrk="0" hangingPunct="1">
                        <a:defRPr sz="2162" kern="1200">
                          <a:solidFill>
                            <a:schemeClr val="dk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200" b="1" kern="1200" dirty="0" smtClean="0">
                          <a:solidFill>
                            <a:schemeClr val="bg1"/>
                          </a:solidFill>
                          <a:latin typeface="Arial" panose="020B0604020202020204" pitchFamily="34" charset="0"/>
                          <a:ea typeface="+mn-ea"/>
                          <a:cs typeface="Arial" panose="020B0604020202020204" pitchFamily="34" charset="0"/>
                        </a:rPr>
                        <a:t>Финансовые требования </a:t>
                      </a:r>
                    </a:p>
                    <a:p>
                      <a:pPr marL="0" marR="0" lvl="0" indent="0" algn="l" defTabSz="914400" rtl="0" eaLnBrk="1" fontAlgn="auto" latinLnBrk="0" hangingPunct="1">
                        <a:lnSpc>
                          <a:spcPct val="100000"/>
                        </a:lnSpc>
                        <a:spcBef>
                          <a:spcPts val="0"/>
                        </a:spcBef>
                        <a:spcAft>
                          <a:spcPts val="0"/>
                        </a:spcAft>
                        <a:buClrTx/>
                        <a:buSzTx/>
                        <a:buFontTx/>
                        <a:buNone/>
                        <a:tabLst/>
                        <a:defRPr/>
                      </a:pPr>
                      <a:r>
                        <a:rPr lang="ru-RU" sz="1200" b="1" kern="1200" dirty="0" smtClean="0">
                          <a:solidFill>
                            <a:schemeClr val="bg1"/>
                          </a:solidFill>
                          <a:latin typeface="Arial" panose="020B0604020202020204" pitchFamily="34" charset="0"/>
                          <a:ea typeface="+mn-ea"/>
                          <a:cs typeface="Arial" panose="020B0604020202020204" pitchFamily="34" charset="0"/>
                        </a:rPr>
                        <a:t>к заемщику</a:t>
                      </a:r>
                    </a:p>
                  </a:txBody>
                  <a:tcPr anchor="ctr">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1F4E79"/>
                    </a:solidFill>
                  </a:tcPr>
                </a:tc>
                <a:tc>
                  <a:txBody>
                    <a:bodyPr/>
                    <a:lstStyle>
                      <a:lvl1pPr marL="0" algn="l" defTabSz="1093357" rtl="0" eaLnBrk="1" latinLnBrk="0" hangingPunct="1">
                        <a:defRPr sz="2162" kern="1200">
                          <a:solidFill>
                            <a:schemeClr val="dk1"/>
                          </a:solidFill>
                          <a:latin typeface="Calibri"/>
                        </a:defRPr>
                      </a:lvl1pPr>
                      <a:lvl2pPr marL="546678" algn="l" defTabSz="1093357" rtl="0" eaLnBrk="1" latinLnBrk="0" hangingPunct="1">
                        <a:defRPr sz="2162" kern="1200">
                          <a:solidFill>
                            <a:schemeClr val="dk1"/>
                          </a:solidFill>
                          <a:latin typeface="Calibri"/>
                        </a:defRPr>
                      </a:lvl2pPr>
                      <a:lvl3pPr marL="1093357" algn="l" defTabSz="1093357" rtl="0" eaLnBrk="1" latinLnBrk="0" hangingPunct="1">
                        <a:defRPr sz="2162" kern="1200">
                          <a:solidFill>
                            <a:schemeClr val="dk1"/>
                          </a:solidFill>
                          <a:latin typeface="Calibri"/>
                        </a:defRPr>
                      </a:lvl3pPr>
                      <a:lvl4pPr marL="1640035" algn="l" defTabSz="1093357" rtl="0" eaLnBrk="1" latinLnBrk="0" hangingPunct="1">
                        <a:defRPr sz="2162" kern="1200">
                          <a:solidFill>
                            <a:schemeClr val="dk1"/>
                          </a:solidFill>
                          <a:latin typeface="Calibri"/>
                        </a:defRPr>
                      </a:lvl4pPr>
                      <a:lvl5pPr marL="2186714" algn="l" defTabSz="1093357" rtl="0" eaLnBrk="1" latinLnBrk="0" hangingPunct="1">
                        <a:defRPr sz="2162" kern="1200">
                          <a:solidFill>
                            <a:schemeClr val="dk1"/>
                          </a:solidFill>
                          <a:latin typeface="Calibri"/>
                        </a:defRPr>
                      </a:lvl5pPr>
                      <a:lvl6pPr marL="2733393" algn="l" defTabSz="1093357" rtl="0" eaLnBrk="1" latinLnBrk="0" hangingPunct="1">
                        <a:defRPr sz="2162" kern="1200">
                          <a:solidFill>
                            <a:schemeClr val="dk1"/>
                          </a:solidFill>
                          <a:latin typeface="Calibri"/>
                        </a:defRPr>
                      </a:lvl6pPr>
                      <a:lvl7pPr marL="3280072" algn="l" defTabSz="1093357" rtl="0" eaLnBrk="1" latinLnBrk="0" hangingPunct="1">
                        <a:defRPr sz="2162" kern="1200">
                          <a:solidFill>
                            <a:schemeClr val="dk1"/>
                          </a:solidFill>
                          <a:latin typeface="Calibri"/>
                        </a:defRPr>
                      </a:lvl7pPr>
                      <a:lvl8pPr marL="3826750" algn="l" defTabSz="1093357" rtl="0" eaLnBrk="1" latinLnBrk="0" hangingPunct="1">
                        <a:defRPr sz="2162" kern="1200">
                          <a:solidFill>
                            <a:schemeClr val="dk1"/>
                          </a:solidFill>
                          <a:latin typeface="Calibri"/>
                        </a:defRPr>
                      </a:lvl8pPr>
                      <a:lvl9pPr marL="4373429" algn="l" defTabSz="1093357" rtl="0" eaLnBrk="1" latinLnBrk="0" hangingPunct="1">
                        <a:defRPr sz="2162" kern="1200">
                          <a:solidFill>
                            <a:schemeClr val="dk1"/>
                          </a:solidFill>
                          <a:latin typeface="Calibri"/>
                        </a:defRPr>
                      </a:lvl9pPr>
                    </a:lstStyle>
                    <a:p>
                      <a:pPr marL="171450" lvl="0" indent="-171450" algn="l">
                        <a:spcBef>
                          <a:spcPts val="300"/>
                        </a:spcBef>
                        <a:buFont typeface="Arial" panose="020B0604020202020204" pitchFamily="34" charset="0"/>
                        <a:buChar char="•"/>
                      </a:pPr>
                      <a:r>
                        <a:rPr lang="ru-RU" sz="1200" b="0" kern="1200" dirty="0" smtClean="0">
                          <a:solidFill>
                            <a:schemeClr val="dk1"/>
                          </a:solidFill>
                          <a:latin typeface="Arial" panose="020B0604020202020204" pitchFamily="34" charset="0"/>
                          <a:ea typeface="+mn-ea"/>
                          <a:cs typeface="Arial" panose="020B0604020202020204" pitchFamily="34" charset="0"/>
                        </a:rPr>
                        <a:t>Положительный финансовый результат по данным бухгалтерской отчетности за предыдущий календарный год (не применяется к специально созданным проектным компаниям (SPV)); Вновь созданное юридическое лицо представляет промежуточную или годовую бухгалтерскую отчетность за первый отчетный период, который определяется в соответствии с статьей 15 Федерального закона от 06.12.2011 №402-ФЗ «О бухгалтерском учете»</a:t>
                      </a:r>
                    </a:p>
                    <a:p>
                      <a:pPr marL="171450" lvl="0" indent="-171450" algn="l">
                        <a:spcBef>
                          <a:spcPts val="300"/>
                        </a:spcBef>
                        <a:buFont typeface="Arial" panose="020B0604020202020204" pitchFamily="34" charset="0"/>
                        <a:buChar char="•"/>
                      </a:pPr>
                      <a:r>
                        <a:rPr lang="ru-RU" sz="1200" b="0" kern="1200" dirty="0" smtClean="0">
                          <a:solidFill>
                            <a:schemeClr val="dk1"/>
                          </a:solidFill>
                          <a:latin typeface="Arial" panose="020B0604020202020204" pitchFamily="34" charset="0"/>
                          <a:ea typeface="+mn-ea"/>
                          <a:cs typeface="Arial" panose="020B0604020202020204" pitchFamily="34" charset="0"/>
                        </a:rPr>
                        <a:t>Положительные чистые активы (не применяется к специально созданным проектным компаниям (SPV)</a:t>
                      </a:r>
                    </a:p>
                    <a:p>
                      <a:pPr marL="171450" lvl="0" indent="-171450" algn="l">
                        <a:spcBef>
                          <a:spcPts val="300"/>
                        </a:spcBef>
                        <a:buFont typeface="Arial" panose="020B0604020202020204" pitchFamily="34" charset="0"/>
                        <a:buChar char="•"/>
                      </a:pPr>
                      <a:r>
                        <a:rPr lang="ru-RU" sz="1200" b="0" kern="1200" dirty="0" smtClean="0">
                          <a:solidFill>
                            <a:schemeClr val="dk1"/>
                          </a:solidFill>
                          <a:latin typeface="Arial" panose="020B0604020202020204" pitchFamily="34" charset="0"/>
                          <a:ea typeface="+mn-ea"/>
                          <a:cs typeface="Arial" panose="020B0604020202020204" pitchFamily="34" charset="0"/>
                        </a:rPr>
                        <a:t>Показатель «Общий долг / Операционная прибыль» юридического лица (или группы компаний, если рассматриваемое юридическое лицо входит в группу компаний) не превышает 5 (показатель</a:t>
                      </a:r>
                      <a:r>
                        <a:rPr lang="ru-RU" sz="1200" b="0" kern="1200" baseline="0" dirty="0" smtClean="0">
                          <a:solidFill>
                            <a:schemeClr val="dk1"/>
                          </a:solidFill>
                          <a:latin typeface="Arial" panose="020B0604020202020204" pitchFamily="34" charset="0"/>
                          <a:ea typeface="+mn-ea"/>
                          <a:cs typeface="Arial" panose="020B0604020202020204" pitchFamily="34" charset="0"/>
                        </a:rPr>
                        <a:t> не применяется при реализации инвестиционных проектов по строительству объектов жилой недвижимости)</a:t>
                      </a:r>
                      <a:r>
                        <a:rPr lang="ru-RU" sz="1200" b="0" kern="1200" dirty="0" smtClean="0">
                          <a:solidFill>
                            <a:schemeClr val="dk1"/>
                          </a:solidFill>
                          <a:latin typeface="Arial" panose="020B0604020202020204" pitchFamily="34" charset="0"/>
                          <a:ea typeface="+mn-ea"/>
                          <a:cs typeface="Arial" panose="020B0604020202020204" pitchFamily="34" charset="0"/>
                        </a:rPr>
                        <a:t>.</a:t>
                      </a:r>
                    </a:p>
                  </a:txBody>
                  <a:tcPr anchor="ctr">
                    <a:lnL w="12700" cmpd="sng">
                      <a:noFill/>
                    </a:lnL>
                    <a:lnR w="12700" cmpd="sng">
                      <a:noFill/>
                    </a:lnR>
                    <a:lnT w="12700" cap="flat" cmpd="sng" algn="ctr">
                      <a:solidFill>
                        <a:schemeClr val="bg1">
                          <a:lumMod val="50000"/>
                        </a:scheme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bl>
          </a:graphicData>
        </a:graphic>
      </p:graphicFrame>
      <p:sp>
        <p:nvSpPr>
          <p:cNvPr id="6" name="TextBox 5"/>
          <p:cNvSpPr txBox="1"/>
          <p:nvPr/>
        </p:nvSpPr>
        <p:spPr>
          <a:xfrm>
            <a:off x="12102955" y="8003568"/>
            <a:ext cx="523982" cy="307777"/>
          </a:xfrm>
          <a:prstGeom prst="rect">
            <a:avLst/>
          </a:prstGeom>
          <a:noFill/>
        </p:spPr>
        <p:txBody>
          <a:bodyPr wrap="square" rtlCol="0">
            <a:spAutoFit/>
          </a:bodyPr>
          <a:lstStyle/>
          <a:p>
            <a:r>
              <a:rPr lang="ru-RU" sz="1400" dirty="0" smtClean="0">
                <a:latin typeface="Arial Narrow" panose="020B0606020202030204" pitchFamily="34" charset="0"/>
              </a:rPr>
              <a:t>14</a:t>
            </a:r>
            <a:endParaRPr lang="ru-RU" sz="1400" dirty="0">
              <a:latin typeface="Arial Narrow" panose="020B0606020202030204" pitchFamily="34" charset="0"/>
            </a:endParaRPr>
          </a:p>
        </p:txBody>
      </p:sp>
    </p:spTree>
    <p:extLst>
      <p:ext uri="{BB962C8B-B14F-4D97-AF65-F5344CB8AC3E}">
        <p14:creationId xmlns:p14="http://schemas.microsoft.com/office/powerpoint/2010/main" val="418551108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816183" y="346776"/>
            <a:ext cx="8695532" cy="698685"/>
          </a:xfrm>
        </p:spPr>
        <p:txBody>
          <a:bodyPr/>
          <a:lstStyle/>
          <a:p>
            <a:r>
              <a:rPr lang="ru-RU" dirty="0"/>
              <a:t>Порядок получения Уполномоченным банком </a:t>
            </a:r>
            <a:r>
              <a:rPr lang="ru-RU" dirty="0" smtClean="0"/>
              <a:t/>
            </a:r>
            <a:br>
              <a:rPr lang="ru-RU" dirty="0" smtClean="0"/>
            </a:br>
            <a:r>
              <a:rPr lang="ru-RU" dirty="0" smtClean="0"/>
              <a:t>кредитов </a:t>
            </a:r>
            <a:r>
              <a:rPr lang="ru-RU" dirty="0"/>
              <a:t>Банка </a:t>
            </a:r>
            <a:r>
              <a:rPr lang="ru-RU" dirty="0" smtClean="0"/>
              <a:t>России</a:t>
            </a:r>
            <a:endParaRPr lang="ru-RU" dirty="0"/>
          </a:p>
        </p:txBody>
      </p:sp>
      <p:grpSp>
        <p:nvGrpSpPr>
          <p:cNvPr id="4" name="Группа 3"/>
          <p:cNvGrpSpPr/>
          <p:nvPr/>
        </p:nvGrpSpPr>
        <p:grpSpPr>
          <a:xfrm>
            <a:off x="6468957" y="1262972"/>
            <a:ext cx="5932593" cy="6578395"/>
            <a:chOff x="5686097" y="1490235"/>
            <a:chExt cx="6925009" cy="6351132"/>
          </a:xfrm>
        </p:grpSpPr>
        <p:sp>
          <p:nvSpPr>
            <p:cNvPr id="18" name="TextBox 17"/>
            <p:cNvSpPr txBox="1"/>
            <p:nvPr/>
          </p:nvSpPr>
          <p:spPr>
            <a:xfrm>
              <a:off x="5725595" y="1490235"/>
              <a:ext cx="6885511" cy="6001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ru-RU" sz="1100" b="1" i="0" u="none" strike="noStrike" kern="0" cap="none" spc="0" normalizeH="0" baseline="0" noProof="0" dirty="0" smtClean="0">
                  <a:ln>
                    <a:noFill/>
                  </a:ln>
                  <a:solidFill>
                    <a:prstClr val="black"/>
                  </a:solidFill>
                  <a:effectLst/>
                  <a:uLnTx/>
                  <a:uFillTx/>
                </a:rPr>
                <a:t>Уполномоченный Банк</a:t>
              </a:r>
              <a:r>
                <a:rPr kumimoji="0" lang="ru-RU" sz="1100" b="0" i="0" u="none" strike="noStrike" kern="0" cap="none" spc="0" normalizeH="0" baseline="0" noProof="0" dirty="0" smtClean="0">
                  <a:ln>
                    <a:noFill/>
                  </a:ln>
                  <a:solidFill>
                    <a:prstClr val="black"/>
                  </a:solidFill>
                  <a:effectLst/>
                  <a:uLnTx/>
                  <a:uFillTx/>
                </a:rPr>
                <a:t> предоставляет кредиты Конечным заемщикам с учетом требований Программы. Уполномоченный Банк самостоятельно осуществляют проверку соответствия Проектов и Конечных заемщиков требованиям Программы.</a:t>
              </a:r>
            </a:p>
          </p:txBody>
        </p:sp>
        <p:sp>
          <p:nvSpPr>
            <p:cNvPr id="19" name="TextBox 18"/>
            <p:cNvSpPr txBox="1"/>
            <p:nvPr/>
          </p:nvSpPr>
          <p:spPr>
            <a:xfrm>
              <a:off x="5714478" y="2325664"/>
              <a:ext cx="6760025" cy="1233147"/>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ru-RU" sz="1100" b="1" i="0" u="none" strike="noStrike" kern="0" cap="none" spc="0" normalizeH="0" baseline="0" noProof="0" dirty="0" smtClean="0">
                  <a:ln>
                    <a:noFill/>
                  </a:ln>
                  <a:solidFill>
                    <a:prstClr val="black"/>
                  </a:solidFill>
                  <a:effectLst/>
                  <a:uLnTx/>
                  <a:uFillTx/>
                </a:rPr>
                <a:t>Уполномоченный Банк</a:t>
              </a:r>
              <a:r>
                <a:rPr kumimoji="0" lang="ru-RU" sz="1100" b="0" i="0" u="none" strike="noStrike" kern="0" cap="none" spc="0" normalizeH="0" baseline="0" noProof="0" dirty="0" smtClean="0">
                  <a:ln>
                    <a:noFill/>
                  </a:ln>
                  <a:solidFill>
                    <a:prstClr val="black"/>
                  </a:solidFill>
                  <a:effectLst/>
                  <a:uLnTx/>
                  <a:uFillTx/>
                </a:rPr>
                <a:t>, предоставивший один либо несколько кредитов Конечным заемщикам, одновременно обращается в Банк России и Корпорацию с </a:t>
              </a:r>
              <a:r>
                <a:rPr kumimoji="0" lang="ru-RU" sz="1100" b="0" i="0" u="none" strike="noStrike" kern="0" cap="none" spc="0" normalizeH="0" baseline="0" noProof="0" dirty="0" smtClean="0">
                  <a:ln>
                    <a:noFill/>
                  </a:ln>
                  <a:effectLst/>
                  <a:uLnTx/>
                  <a:uFillTx/>
                </a:rPr>
                <a:t>заявлениями на получение кредита Банка России и Поручительства Корпорации (с приложением необходимого комплекта документов).</a:t>
              </a:r>
            </a:p>
            <a:p>
              <a:pPr marL="0" marR="0" lvl="0" indent="0" algn="just" defTabSz="914400" eaLnBrk="1" fontAlgn="auto" latinLnBrk="0" hangingPunct="1">
                <a:lnSpc>
                  <a:spcPct val="100000"/>
                </a:lnSpc>
                <a:spcBef>
                  <a:spcPts val="0"/>
                </a:spcBef>
                <a:spcAft>
                  <a:spcPts val="0"/>
                </a:spcAft>
                <a:buClrTx/>
                <a:buSzTx/>
                <a:buFontTx/>
                <a:buNone/>
                <a:tabLst/>
                <a:defRPr/>
              </a:pPr>
              <a:r>
                <a:rPr kumimoji="0" lang="ru-RU" sz="1100" b="0" i="0" u="none" strike="noStrike" kern="0" cap="none" spc="0" normalizeH="0" baseline="0" noProof="0" dirty="0" smtClean="0">
                  <a:ln>
                    <a:noFill/>
                  </a:ln>
                  <a:effectLst/>
                  <a:uLnTx/>
                  <a:uFillTx/>
                </a:rPr>
                <a:t>Механизм получения кредитов Банка России аналогичен порядку, предусмотренному в Положении Банка России №312-П для получения кредитов, обеспеченных поручительствами.</a:t>
              </a:r>
            </a:p>
          </p:txBody>
        </p:sp>
        <p:sp>
          <p:nvSpPr>
            <p:cNvPr id="20" name="Прямоугольник 19"/>
            <p:cNvSpPr/>
            <p:nvPr/>
          </p:nvSpPr>
          <p:spPr>
            <a:xfrm>
              <a:off x="5714477" y="3700651"/>
              <a:ext cx="6795879" cy="1615827"/>
            </a:xfrm>
            <a:prstGeom prst="rect">
              <a:avLst/>
            </a:prstGeom>
          </p:spPr>
          <p:txBody>
            <a:bodyPr wrap="square">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ru-RU" sz="1100" b="0" i="0" u="none" strike="noStrike" kern="0" cap="none" spc="0" normalizeH="0" baseline="0" noProof="0" dirty="0" smtClean="0">
                  <a:ln>
                    <a:noFill/>
                  </a:ln>
                  <a:solidFill>
                    <a:prstClr val="black"/>
                  </a:solidFill>
                  <a:effectLst/>
                  <a:uLnTx/>
                  <a:uFillTx/>
                </a:rPr>
                <a:t>Корпорация осуществляет проверку документов и не позднее 4-го рабочего дня с даты фактического поступления Заявления в Корпорацию уведомляет Уполномоченный банк об одном из следующих решений:</a:t>
              </a:r>
            </a:p>
            <a:p>
              <a:pPr marL="171450" marR="0" lvl="0" indent="-1714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ru-RU" sz="1100" b="0" i="0" u="none" strike="noStrike" kern="0" cap="none" spc="0" normalizeH="0" baseline="0" noProof="0" dirty="0" smtClean="0">
                  <a:ln>
                    <a:noFill/>
                  </a:ln>
                  <a:solidFill>
                    <a:prstClr val="black"/>
                  </a:solidFill>
                  <a:effectLst/>
                  <a:uLnTx/>
                  <a:uFillTx/>
                </a:rPr>
                <a:t>о предоставлении Поручительства и направлении в Банк России подписанных со стороны Корпорации договоров поручительства;</a:t>
              </a:r>
            </a:p>
            <a:p>
              <a:pPr marL="171450" marR="0" lvl="0" indent="-1714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ru-RU" sz="1100" b="0" i="0" u="none" strike="noStrike" kern="0" cap="none" spc="0" normalizeH="0" baseline="0" noProof="0" dirty="0" smtClean="0">
                  <a:ln>
                    <a:noFill/>
                  </a:ln>
                  <a:solidFill>
                    <a:prstClr val="black"/>
                  </a:solidFill>
                  <a:effectLst/>
                  <a:uLnTx/>
                  <a:uFillTx/>
                </a:rPr>
                <a:t>об отказе в предоставлении Поручительства.</a:t>
              </a:r>
            </a:p>
            <a:p>
              <a:pPr marL="0" marR="0" lvl="0" indent="0" algn="just" defTabSz="914400" eaLnBrk="1" fontAlgn="auto" latinLnBrk="0" hangingPunct="1">
                <a:lnSpc>
                  <a:spcPct val="100000"/>
                </a:lnSpc>
                <a:spcBef>
                  <a:spcPts val="0"/>
                </a:spcBef>
                <a:spcAft>
                  <a:spcPts val="0"/>
                </a:spcAft>
                <a:buClrTx/>
                <a:buSzTx/>
                <a:buFontTx/>
                <a:buNone/>
                <a:tabLst/>
                <a:defRPr/>
              </a:pPr>
              <a:r>
                <a:rPr kumimoji="0" lang="ru-RU" sz="1100" b="0" i="0" u="none" strike="noStrike" kern="0" cap="none" spc="0" normalizeH="0" baseline="0" noProof="0" dirty="0" smtClean="0">
                  <a:ln>
                    <a:noFill/>
                  </a:ln>
                  <a:solidFill>
                    <a:prstClr val="black"/>
                  </a:solidFill>
                  <a:effectLst/>
                  <a:uLnTx/>
                  <a:uFillTx/>
                </a:rPr>
                <a:t>Дополнительно Корпорация направляет в Уполномоченный банк уведомление о размере вознаграждения, необходимого к уплате Банком Корпорации за предоставленное Поручительство.</a:t>
              </a:r>
            </a:p>
          </p:txBody>
        </p:sp>
        <p:sp>
          <p:nvSpPr>
            <p:cNvPr id="21" name="Прямоугольник 20"/>
            <p:cNvSpPr/>
            <p:nvPr/>
          </p:nvSpPr>
          <p:spPr>
            <a:xfrm>
              <a:off x="5686097" y="6150726"/>
              <a:ext cx="6824258" cy="1107996"/>
            </a:xfrm>
            <a:prstGeom prst="rect">
              <a:avLst/>
            </a:prstGeom>
          </p:spPr>
          <p:txBody>
            <a:bodyPr wrap="square">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ru-RU" sz="1100" b="1" i="0" u="none" strike="noStrike" kern="0" cap="none" spc="0" normalizeH="0" baseline="0" noProof="0" dirty="0" smtClean="0">
                  <a:ln>
                    <a:noFill/>
                  </a:ln>
                  <a:solidFill>
                    <a:prstClr val="black"/>
                  </a:solidFill>
                  <a:effectLst/>
                  <a:uLnTx/>
                  <a:uFillTx/>
                </a:rPr>
                <a:t>Банк России</a:t>
              </a:r>
              <a:r>
                <a:rPr kumimoji="0" lang="ru-RU" sz="1100" b="0" i="0" u="none" strike="noStrike" kern="0" cap="none" spc="0" normalizeH="0" baseline="0" noProof="0" dirty="0" smtClean="0">
                  <a:ln>
                    <a:noFill/>
                  </a:ln>
                  <a:solidFill>
                    <a:prstClr val="black"/>
                  </a:solidFill>
                  <a:effectLst/>
                  <a:uLnTx/>
                  <a:uFillTx/>
                </a:rPr>
                <a:t>, в случае принятия Корпорацией положительного решения о предоставлении Поручительства, предоставляет кредит Уполномоченному банку в сроки, указанные в Заявлении на предоставление кредита (в Заявлении должна быть указана дата предоставления кредита Банка России, наступающая не раньше, чем через 5 рабочих и позднее, чем через 10 рабочих дней с даты фактического поступления Заявления в Корпорацию). </a:t>
              </a:r>
            </a:p>
          </p:txBody>
        </p:sp>
        <p:sp>
          <p:nvSpPr>
            <p:cNvPr id="29" name="Прямоугольник 28"/>
            <p:cNvSpPr/>
            <p:nvPr/>
          </p:nvSpPr>
          <p:spPr>
            <a:xfrm>
              <a:off x="5686097" y="7410480"/>
              <a:ext cx="6788405" cy="430887"/>
            </a:xfrm>
            <a:prstGeom prst="rect">
              <a:avLst/>
            </a:prstGeom>
          </p:spPr>
          <p:txBody>
            <a:bodyPr wrap="square">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ru-RU" sz="1100" b="1" i="0" u="none" strike="noStrike" kern="0" cap="none" spc="0" normalizeH="0" baseline="0" noProof="0" dirty="0" smtClean="0">
                  <a:ln>
                    <a:noFill/>
                  </a:ln>
                  <a:solidFill>
                    <a:prstClr val="black"/>
                  </a:solidFill>
                  <a:effectLst/>
                  <a:uLnTx/>
                  <a:uFillTx/>
                </a:rPr>
                <a:t>Уполномоченный банк </a:t>
              </a:r>
              <a:r>
                <a:rPr kumimoji="0" lang="ru-RU" sz="1100" b="0" i="0" u="none" strike="noStrike" kern="0" cap="none" spc="0" normalizeH="0" baseline="0" noProof="0" dirty="0" smtClean="0">
                  <a:ln>
                    <a:noFill/>
                  </a:ln>
                  <a:solidFill>
                    <a:prstClr val="black"/>
                  </a:solidFill>
                  <a:effectLst/>
                  <a:uLnTx/>
                  <a:uFillTx/>
                </a:rPr>
                <a:t>в течение 3-х рабочих дней с даты получения уведомления о размере вознаграждения осуществляет оплату вознаграждения.</a:t>
              </a:r>
            </a:p>
          </p:txBody>
        </p:sp>
        <p:sp>
          <p:nvSpPr>
            <p:cNvPr id="34" name="Прямоугольник 33"/>
            <p:cNvSpPr/>
            <p:nvPr/>
          </p:nvSpPr>
          <p:spPr>
            <a:xfrm>
              <a:off x="5712144" y="5444969"/>
              <a:ext cx="6762358" cy="600164"/>
            </a:xfrm>
            <a:prstGeom prst="rect">
              <a:avLst/>
            </a:prstGeom>
          </p:spPr>
          <p:txBody>
            <a:bodyPr wrap="square">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ru-RU" sz="1100" b="1" i="0" u="none" strike="noStrike" kern="0" cap="none" spc="0" normalizeH="0" baseline="0" noProof="0" dirty="0" smtClean="0">
                  <a:ln>
                    <a:noFill/>
                  </a:ln>
                  <a:solidFill>
                    <a:prstClr val="black"/>
                  </a:solidFill>
                  <a:effectLst/>
                  <a:uLnTx/>
                  <a:uFillTx/>
                </a:rPr>
                <a:t>Корпорация</a:t>
              </a:r>
              <a:r>
                <a:rPr kumimoji="0" lang="ru-RU" sz="1100" b="0" i="0" u="none" strike="noStrike" kern="0" cap="none" spc="0" normalizeH="0" baseline="0" noProof="0" dirty="0" smtClean="0">
                  <a:ln>
                    <a:noFill/>
                  </a:ln>
                  <a:solidFill>
                    <a:prstClr val="black"/>
                  </a:solidFill>
                  <a:effectLst/>
                  <a:uLnTx/>
                  <a:uFillTx/>
                </a:rPr>
                <a:t> в случае принятия положительного решения о предоставлении Поручительства направляет в Банк России подписанные со стороны Корпорации договоры поручительства.</a:t>
              </a:r>
            </a:p>
          </p:txBody>
        </p:sp>
      </p:grpSp>
      <p:sp>
        <p:nvSpPr>
          <p:cNvPr id="74" name="Скругленный прямоугольник 73"/>
          <p:cNvSpPr/>
          <p:nvPr/>
        </p:nvSpPr>
        <p:spPr>
          <a:xfrm>
            <a:off x="2684107" y="4184885"/>
            <a:ext cx="2605750" cy="904800"/>
          </a:xfrm>
          <a:prstGeom prst="roundRect">
            <a:avLst>
              <a:gd name="adj" fmla="val 6507"/>
            </a:avLst>
          </a:prstGeom>
          <a:solidFill>
            <a:srgbClr val="E7F5F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895350"/>
            <a:r>
              <a:rPr lang="ru-RU" sz="1400" b="1" dirty="0" smtClean="0">
                <a:solidFill>
                  <a:schemeClr val="tx1"/>
                </a:solidFill>
              </a:rPr>
              <a:t>Уполномоченный банк</a:t>
            </a:r>
            <a:endParaRPr lang="ru-RU" sz="1100" dirty="0">
              <a:solidFill>
                <a:schemeClr val="tx1"/>
              </a:solidFill>
            </a:endParaRPr>
          </a:p>
        </p:txBody>
      </p:sp>
      <p:sp>
        <p:nvSpPr>
          <p:cNvPr id="78" name="Скругленный прямоугольник 77"/>
          <p:cNvSpPr/>
          <p:nvPr/>
        </p:nvSpPr>
        <p:spPr>
          <a:xfrm>
            <a:off x="2564704" y="2391481"/>
            <a:ext cx="2654996" cy="704144"/>
          </a:xfrm>
          <a:prstGeom prst="roundRect">
            <a:avLst>
              <a:gd name="adj" fmla="val 6507"/>
            </a:avLst>
          </a:prstGeom>
          <a:noFill/>
          <a:ln w="19050">
            <a:solidFill>
              <a:srgbClr val="1F4E79">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1703388" algn="ctr">
              <a:tabLst>
                <a:tab pos="1524000" algn="l"/>
              </a:tabLst>
            </a:pPr>
            <a:endParaRPr lang="ru-RU" sz="1100" b="1" dirty="0" smtClean="0">
              <a:solidFill>
                <a:schemeClr val="tx1"/>
              </a:solidFill>
            </a:endParaRPr>
          </a:p>
        </p:txBody>
      </p:sp>
      <p:grpSp>
        <p:nvGrpSpPr>
          <p:cNvPr id="104" name="Группа 103"/>
          <p:cNvGrpSpPr/>
          <p:nvPr/>
        </p:nvGrpSpPr>
        <p:grpSpPr>
          <a:xfrm>
            <a:off x="471313" y="5343320"/>
            <a:ext cx="2605749" cy="904800"/>
            <a:chOff x="708483" y="2915947"/>
            <a:chExt cx="2096397" cy="727937"/>
          </a:xfrm>
        </p:grpSpPr>
        <p:sp>
          <p:nvSpPr>
            <p:cNvPr id="93" name="Скругленный прямоугольник 92"/>
            <p:cNvSpPr/>
            <p:nvPr/>
          </p:nvSpPr>
          <p:spPr>
            <a:xfrm>
              <a:off x="708483" y="2915947"/>
              <a:ext cx="2096397" cy="727937"/>
            </a:xfrm>
            <a:prstGeom prst="roundRect">
              <a:avLst>
                <a:gd name="adj" fmla="val 6507"/>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901700"/>
              <a:r>
                <a:rPr lang="ru-RU" sz="1400" b="1" dirty="0" smtClean="0">
                  <a:solidFill>
                    <a:schemeClr val="bg1"/>
                  </a:solidFill>
                </a:rPr>
                <a:t>Конечный заемщик</a:t>
              </a:r>
              <a:endParaRPr lang="ru-RU" sz="1400" b="1" dirty="0">
                <a:solidFill>
                  <a:schemeClr val="bg1"/>
                </a:solidFill>
              </a:endParaRPr>
            </a:p>
          </p:txBody>
        </p:sp>
        <p:sp>
          <p:nvSpPr>
            <p:cNvPr id="94" name="Freeform 25"/>
            <p:cNvSpPr>
              <a:spLocks noChangeAspect="1" noEditPoints="1"/>
            </p:cNvSpPr>
            <p:nvPr/>
          </p:nvSpPr>
          <p:spPr bwMode="auto">
            <a:xfrm>
              <a:off x="813328" y="3041733"/>
              <a:ext cx="541787" cy="476366"/>
            </a:xfrm>
            <a:custGeom>
              <a:avLst/>
              <a:gdLst/>
              <a:ahLst/>
              <a:cxnLst>
                <a:cxn ang="0">
                  <a:pos x="82" y="72"/>
                </a:cxn>
                <a:cxn ang="0">
                  <a:pos x="81" y="55"/>
                </a:cxn>
                <a:cxn ang="0">
                  <a:pos x="70" y="49"/>
                </a:cxn>
                <a:cxn ang="0">
                  <a:pos x="62" y="39"/>
                </a:cxn>
                <a:cxn ang="0">
                  <a:pos x="65" y="32"/>
                </a:cxn>
                <a:cxn ang="0">
                  <a:pos x="67" y="28"/>
                </a:cxn>
                <a:cxn ang="0">
                  <a:pos x="66" y="25"/>
                </a:cxn>
                <a:cxn ang="0">
                  <a:pos x="67" y="20"/>
                </a:cxn>
                <a:cxn ang="0">
                  <a:pos x="57" y="11"/>
                </a:cxn>
                <a:cxn ang="0">
                  <a:pos x="47" y="20"/>
                </a:cxn>
                <a:cxn ang="0">
                  <a:pos x="48" y="25"/>
                </a:cxn>
                <a:cxn ang="0">
                  <a:pos x="47" y="28"/>
                </a:cxn>
                <a:cxn ang="0">
                  <a:pos x="49" y="32"/>
                </a:cxn>
                <a:cxn ang="0">
                  <a:pos x="52" y="39"/>
                </a:cxn>
                <a:cxn ang="0">
                  <a:pos x="48" y="46"/>
                </a:cxn>
                <a:cxn ang="0">
                  <a:pos x="63" y="60"/>
                </a:cxn>
                <a:cxn ang="0">
                  <a:pos x="63" y="72"/>
                </a:cxn>
                <a:cxn ang="0">
                  <a:pos x="82" y="72"/>
                </a:cxn>
                <a:cxn ang="0">
                  <a:pos x="42" y="51"/>
                </a:cxn>
                <a:cxn ang="0">
                  <a:pos x="31" y="39"/>
                </a:cxn>
                <a:cxn ang="0">
                  <a:pos x="35" y="29"/>
                </a:cxn>
                <a:cxn ang="0">
                  <a:pos x="38" y="23"/>
                </a:cxn>
                <a:cxn ang="0">
                  <a:pos x="37" y="20"/>
                </a:cxn>
                <a:cxn ang="0">
                  <a:pos x="37" y="13"/>
                </a:cxn>
                <a:cxn ang="0">
                  <a:pos x="24" y="0"/>
                </a:cxn>
                <a:cxn ang="0">
                  <a:pos x="11" y="13"/>
                </a:cxn>
                <a:cxn ang="0">
                  <a:pos x="12" y="20"/>
                </a:cxn>
                <a:cxn ang="0">
                  <a:pos x="11" y="23"/>
                </a:cxn>
                <a:cxn ang="0">
                  <a:pos x="14" y="29"/>
                </a:cxn>
                <a:cxn ang="0">
                  <a:pos x="18" y="39"/>
                </a:cxn>
                <a:cxn ang="0">
                  <a:pos x="7" y="51"/>
                </a:cxn>
                <a:cxn ang="0">
                  <a:pos x="0" y="57"/>
                </a:cxn>
                <a:cxn ang="0">
                  <a:pos x="0" y="72"/>
                </a:cxn>
                <a:cxn ang="0">
                  <a:pos x="57" y="72"/>
                </a:cxn>
                <a:cxn ang="0">
                  <a:pos x="57" y="61"/>
                </a:cxn>
                <a:cxn ang="0">
                  <a:pos x="42" y="51"/>
                </a:cxn>
              </a:cxnLst>
              <a:rect l="0" t="0" r="r" b="b"/>
              <a:pathLst>
                <a:path w="82" h="72">
                  <a:moveTo>
                    <a:pt x="82" y="72"/>
                  </a:moveTo>
                  <a:cubicBezTo>
                    <a:pt x="82" y="72"/>
                    <a:pt x="82" y="57"/>
                    <a:pt x="81" y="55"/>
                  </a:cubicBezTo>
                  <a:cubicBezTo>
                    <a:pt x="79" y="53"/>
                    <a:pt x="76" y="51"/>
                    <a:pt x="70" y="49"/>
                  </a:cubicBezTo>
                  <a:cubicBezTo>
                    <a:pt x="64" y="46"/>
                    <a:pt x="62" y="44"/>
                    <a:pt x="62" y="39"/>
                  </a:cubicBezTo>
                  <a:cubicBezTo>
                    <a:pt x="62" y="37"/>
                    <a:pt x="64" y="37"/>
                    <a:pt x="65" y="32"/>
                  </a:cubicBezTo>
                  <a:cubicBezTo>
                    <a:pt x="65" y="30"/>
                    <a:pt x="67" y="32"/>
                    <a:pt x="67" y="28"/>
                  </a:cubicBezTo>
                  <a:cubicBezTo>
                    <a:pt x="67" y="26"/>
                    <a:pt x="66" y="25"/>
                    <a:pt x="66" y="25"/>
                  </a:cubicBezTo>
                  <a:cubicBezTo>
                    <a:pt x="66" y="25"/>
                    <a:pt x="67" y="22"/>
                    <a:pt x="67" y="20"/>
                  </a:cubicBezTo>
                  <a:cubicBezTo>
                    <a:pt x="67" y="18"/>
                    <a:pt x="65" y="11"/>
                    <a:pt x="57" y="11"/>
                  </a:cubicBezTo>
                  <a:cubicBezTo>
                    <a:pt x="49" y="11"/>
                    <a:pt x="47" y="18"/>
                    <a:pt x="47" y="20"/>
                  </a:cubicBezTo>
                  <a:cubicBezTo>
                    <a:pt x="47" y="22"/>
                    <a:pt x="48" y="25"/>
                    <a:pt x="48" y="25"/>
                  </a:cubicBezTo>
                  <a:cubicBezTo>
                    <a:pt x="48" y="25"/>
                    <a:pt x="47" y="26"/>
                    <a:pt x="47" y="28"/>
                  </a:cubicBezTo>
                  <a:cubicBezTo>
                    <a:pt x="47" y="32"/>
                    <a:pt x="49" y="30"/>
                    <a:pt x="49" y="32"/>
                  </a:cubicBezTo>
                  <a:cubicBezTo>
                    <a:pt x="50" y="37"/>
                    <a:pt x="52" y="37"/>
                    <a:pt x="52" y="39"/>
                  </a:cubicBezTo>
                  <a:cubicBezTo>
                    <a:pt x="52" y="42"/>
                    <a:pt x="51" y="44"/>
                    <a:pt x="48" y="46"/>
                  </a:cubicBezTo>
                  <a:cubicBezTo>
                    <a:pt x="62" y="53"/>
                    <a:pt x="63" y="54"/>
                    <a:pt x="63" y="60"/>
                  </a:cubicBezTo>
                  <a:cubicBezTo>
                    <a:pt x="63" y="72"/>
                    <a:pt x="63" y="72"/>
                    <a:pt x="63" y="72"/>
                  </a:cubicBezTo>
                  <a:lnTo>
                    <a:pt x="82" y="72"/>
                  </a:lnTo>
                  <a:close/>
                  <a:moveTo>
                    <a:pt x="42" y="51"/>
                  </a:moveTo>
                  <a:cubicBezTo>
                    <a:pt x="34" y="47"/>
                    <a:pt x="31" y="45"/>
                    <a:pt x="31" y="39"/>
                  </a:cubicBezTo>
                  <a:cubicBezTo>
                    <a:pt x="31" y="35"/>
                    <a:pt x="34" y="36"/>
                    <a:pt x="35" y="29"/>
                  </a:cubicBezTo>
                  <a:cubicBezTo>
                    <a:pt x="35" y="27"/>
                    <a:pt x="37" y="29"/>
                    <a:pt x="38" y="23"/>
                  </a:cubicBezTo>
                  <a:cubicBezTo>
                    <a:pt x="38" y="20"/>
                    <a:pt x="37" y="20"/>
                    <a:pt x="37" y="20"/>
                  </a:cubicBezTo>
                  <a:cubicBezTo>
                    <a:pt x="37" y="20"/>
                    <a:pt x="37" y="16"/>
                    <a:pt x="37" y="13"/>
                  </a:cubicBezTo>
                  <a:cubicBezTo>
                    <a:pt x="38" y="10"/>
                    <a:pt x="36" y="0"/>
                    <a:pt x="24" y="0"/>
                  </a:cubicBezTo>
                  <a:cubicBezTo>
                    <a:pt x="13" y="0"/>
                    <a:pt x="11" y="10"/>
                    <a:pt x="11" y="13"/>
                  </a:cubicBezTo>
                  <a:cubicBezTo>
                    <a:pt x="12" y="16"/>
                    <a:pt x="12" y="20"/>
                    <a:pt x="12" y="20"/>
                  </a:cubicBezTo>
                  <a:cubicBezTo>
                    <a:pt x="12" y="20"/>
                    <a:pt x="11" y="20"/>
                    <a:pt x="11" y="23"/>
                  </a:cubicBezTo>
                  <a:cubicBezTo>
                    <a:pt x="11" y="29"/>
                    <a:pt x="14" y="27"/>
                    <a:pt x="14" y="29"/>
                  </a:cubicBezTo>
                  <a:cubicBezTo>
                    <a:pt x="15" y="36"/>
                    <a:pt x="18" y="35"/>
                    <a:pt x="18" y="39"/>
                  </a:cubicBezTo>
                  <a:cubicBezTo>
                    <a:pt x="18" y="45"/>
                    <a:pt x="15" y="47"/>
                    <a:pt x="7" y="51"/>
                  </a:cubicBezTo>
                  <a:cubicBezTo>
                    <a:pt x="4" y="52"/>
                    <a:pt x="0" y="53"/>
                    <a:pt x="0" y="57"/>
                  </a:cubicBezTo>
                  <a:cubicBezTo>
                    <a:pt x="0" y="72"/>
                    <a:pt x="0" y="72"/>
                    <a:pt x="0" y="72"/>
                  </a:cubicBezTo>
                  <a:cubicBezTo>
                    <a:pt x="57" y="72"/>
                    <a:pt x="57" y="72"/>
                    <a:pt x="57" y="72"/>
                  </a:cubicBezTo>
                  <a:cubicBezTo>
                    <a:pt x="57" y="72"/>
                    <a:pt x="57" y="63"/>
                    <a:pt x="57" y="61"/>
                  </a:cubicBezTo>
                  <a:cubicBezTo>
                    <a:pt x="57" y="58"/>
                    <a:pt x="50" y="54"/>
                    <a:pt x="42" y="51"/>
                  </a:cubicBezTo>
                  <a:close/>
                </a:path>
              </a:pathLst>
            </a:custGeom>
            <a:solidFill>
              <a:schemeClr val="bg1"/>
            </a:solidFill>
            <a:ln w="9525">
              <a:noFill/>
              <a:round/>
              <a:headEnd/>
              <a:tailEnd/>
            </a:ln>
          </p:spPr>
          <p:txBody>
            <a:bodyPr vert="horz" wrap="square" lIns="98694" tIns="49347" rIns="98694" bIns="49347" numCol="1" anchor="t" anchorCtr="0" compatLnSpc="1">
              <a:prstTxWarp prst="textNoShape">
                <a:avLst/>
              </a:prstTxWarp>
            </a:bodyPr>
            <a:lstStyle/>
            <a:p>
              <a:pPr defTabSz="986912" fontAlgn="base">
                <a:spcBef>
                  <a:spcPct val="0"/>
                </a:spcBef>
                <a:spcAft>
                  <a:spcPct val="0"/>
                </a:spcAft>
              </a:pPr>
              <a:endParaRPr lang="en-GB" sz="2051" dirty="0">
                <a:solidFill>
                  <a:srgbClr val="000000"/>
                </a:solidFill>
                <a:cs typeface="Arial" pitchFamily="34" charset="0"/>
              </a:endParaRPr>
            </a:p>
          </p:txBody>
        </p:sp>
      </p:grpSp>
      <p:grpSp>
        <p:nvGrpSpPr>
          <p:cNvPr id="129" name="Группа 128"/>
          <p:cNvGrpSpPr/>
          <p:nvPr/>
        </p:nvGrpSpPr>
        <p:grpSpPr>
          <a:xfrm>
            <a:off x="3862101" y="6155972"/>
            <a:ext cx="1162374" cy="1169563"/>
            <a:chOff x="3290392" y="4915070"/>
            <a:chExt cx="935162" cy="940946"/>
          </a:xfrm>
        </p:grpSpPr>
        <p:pic>
          <p:nvPicPr>
            <p:cNvPr id="55" name="Рисунок 5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22742" y="5047672"/>
              <a:ext cx="670463" cy="675742"/>
            </a:xfrm>
            <a:prstGeom prst="rect">
              <a:avLst/>
            </a:prstGeom>
          </p:spPr>
        </p:pic>
        <p:sp>
          <p:nvSpPr>
            <p:cNvPr id="98" name="Скругленный прямоугольник 97"/>
            <p:cNvSpPr/>
            <p:nvPr/>
          </p:nvSpPr>
          <p:spPr>
            <a:xfrm>
              <a:off x="3290392" y="4915070"/>
              <a:ext cx="935162" cy="940946"/>
            </a:xfrm>
            <a:prstGeom prst="roundRect">
              <a:avLst>
                <a:gd name="adj" fmla="val 6507"/>
              </a:avLst>
            </a:prstGeom>
            <a:noFill/>
            <a:ln w="19050">
              <a:solidFill>
                <a:schemeClr val="tx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1703388" algn="ctr">
                <a:tabLst>
                  <a:tab pos="1524000" algn="l"/>
                </a:tabLst>
              </a:pPr>
              <a:endParaRPr lang="ru-RU" sz="1100" b="1" dirty="0" smtClean="0">
                <a:solidFill>
                  <a:schemeClr val="tx1"/>
                </a:solidFill>
              </a:endParaRPr>
            </a:p>
          </p:txBody>
        </p:sp>
      </p:grpSp>
      <p:cxnSp>
        <p:nvCxnSpPr>
          <p:cNvPr id="101" name="Elbow Connector 187"/>
          <p:cNvCxnSpPr>
            <a:stCxn id="78" idx="3"/>
            <a:endCxn id="98" idx="3"/>
          </p:cNvCxnSpPr>
          <p:nvPr/>
        </p:nvCxnSpPr>
        <p:spPr>
          <a:xfrm flipH="1">
            <a:off x="5024475" y="2743553"/>
            <a:ext cx="195225" cy="3997201"/>
          </a:xfrm>
          <a:prstGeom prst="bentConnector3">
            <a:avLst>
              <a:gd name="adj1" fmla="val -117096"/>
            </a:avLst>
          </a:prstGeom>
          <a:ln w="76200">
            <a:solidFill>
              <a:schemeClr val="bg1">
                <a:lumMod val="50000"/>
                <a:alpha val="50000"/>
              </a:schemeClr>
            </a:solidFill>
            <a:headEnd type="none" w="med" len="med"/>
            <a:tailEnd type="triangle" w="sm" len="sm"/>
          </a:ln>
        </p:spPr>
        <p:style>
          <a:lnRef idx="1">
            <a:schemeClr val="accent1"/>
          </a:lnRef>
          <a:fillRef idx="0">
            <a:schemeClr val="accent1"/>
          </a:fillRef>
          <a:effectRef idx="0">
            <a:schemeClr val="accent1"/>
          </a:effectRef>
          <a:fontRef idx="minor">
            <a:schemeClr val="tx1"/>
          </a:fontRef>
        </p:style>
      </p:cxnSp>
      <p:cxnSp>
        <p:nvCxnSpPr>
          <p:cNvPr id="109" name="Elbow Connector 187"/>
          <p:cNvCxnSpPr>
            <a:stCxn id="74" idx="1"/>
            <a:endCxn id="93" idx="0"/>
          </p:cNvCxnSpPr>
          <p:nvPr/>
        </p:nvCxnSpPr>
        <p:spPr>
          <a:xfrm rot="10800000" flipV="1">
            <a:off x="1774189" y="4637284"/>
            <a:ext cx="909919" cy="706035"/>
          </a:xfrm>
          <a:prstGeom prst="bentConnector2">
            <a:avLst/>
          </a:prstGeom>
          <a:ln w="76200">
            <a:solidFill>
              <a:schemeClr val="bg1">
                <a:lumMod val="50000"/>
                <a:alpha val="50000"/>
              </a:schemeClr>
            </a:solidFill>
            <a:headEnd type="none" w="med" len="med"/>
            <a:tailEnd type="triangle" w="sm" len="sm"/>
          </a:ln>
        </p:spPr>
        <p:style>
          <a:lnRef idx="1">
            <a:schemeClr val="accent1"/>
          </a:lnRef>
          <a:fillRef idx="0">
            <a:schemeClr val="accent1"/>
          </a:fillRef>
          <a:effectRef idx="0">
            <a:schemeClr val="accent1"/>
          </a:effectRef>
          <a:fontRef idx="minor">
            <a:schemeClr val="tx1"/>
          </a:fontRef>
        </p:style>
      </p:cxnSp>
      <p:cxnSp>
        <p:nvCxnSpPr>
          <p:cNvPr id="125" name="Прямая со стрелкой 124"/>
          <p:cNvCxnSpPr/>
          <p:nvPr/>
        </p:nvCxnSpPr>
        <p:spPr>
          <a:xfrm flipV="1">
            <a:off x="4443037" y="5143501"/>
            <a:ext cx="0" cy="961267"/>
          </a:xfrm>
          <a:prstGeom prst="straightConnector1">
            <a:avLst/>
          </a:prstGeom>
          <a:ln w="76200">
            <a:solidFill>
              <a:schemeClr val="bg1">
                <a:lumMod val="50000"/>
                <a:alpha val="50000"/>
              </a:schemeClr>
            </a:solidFill>
            <a:headEnd type="none" w="med" len="med"/>
            <a:tailEnd type="triangle" w="sm" len="sm"/>
          </a:ln>
        </p:spPr>
        <p:style>
          <a:lnRef idx="1">
            <a:schemeClr val="accent1"/>
          </a:lnRef>
          <a:fillRef idx="0">
            <a:schemeClr val="accent1"/>
          </a:fillRef>
          <a:effectRef idx="0">
            <a:schemeClr val="accent1"/>
          </a:effectRef>
          <a:fontRef idx="minor">
            <a:schemeClr val="tx1"/>
          </a:fontRef>
        </p:style>
      </p:cxnSp>
      <p:cxnSp>
        <p:nvCxnSpPr>
          <p:cNvPr id="124" name="Прямая со стрелкой 123"/>
          <p:cNvCxnSpPr/>
          <p:nvPr/>
        </p:nvCxnSpPr>
        <p:spPr>
          <a:xfrm flipV="1">
            <a:off x="3204548" y="3150940"/>
            <a:ext cx="0" cy="947140"/>
          </a:xfrm>
          <a:prstGeom prst="straightConnector1">
            <a:avLst/>
          </a:prstGeom>
          <a:ln w="76200">
            <a:solidFill>
              <a:schemeClr val="bg1">
                <a:lumMod val="50000"/>
                <a:alpha val="50000"/>
              </a:schemeClr>
            </a:solidFill>
            <a:headEnd type="none" w="med" len="med"/>
            <a:tailEnd type="triangle" w="sm" len="sm"/>
          </a:ln>
        </p:spPr>
        <p:style>
          <a:lnRef idx="1">
            <a:schemeClr val="accent1"/>
          </a:lnRef>
          <a:fillRef idx="0">
            <a:schemeClr val="accent1"/>
          </a:fillRef>
          <a:effectRef idx="0">
            <a:schemeClr val="accent1"/>
          </a:effectRef>
          <a:fontRef idx="minor">
            <a:schemeClr val="tx1"/>
          </a:fontRef>
        </p:style>
      </p:cxnSp>
      <p:cxnSp>
        <p:nvCxnSpPr>
          <p:cNvPr id="127" name="Прямая со стрелкой 126"/>
          <p:cNvCxnSpPr/>
          <p:nvPr/>
        </p:nvCxnSpPr>
        <p:spPr>
          <a:xfrm>
            <a:off x="3469336" y="3150940"/>
            <a:ext cx="0" cy="947140"/>
          </a:xfrm>
          <a:prstGeom prst="straightConnector1">
            <a:avLst/>
          </a:prstGeom>
          <a:ln w="76200">
            <a:solidFill>
              <a:schemeClr val="bg1">
                <a:lumMod val="50000"/>
                <a:alpha val="50000"/>
              </a:schemeClr>
            </a:solidFill>
            <a:headEnd type="none" w="med" len="med"/>
            <a:tailEnd type="triangle" w="sm" len="sm"/>
          </a:ln>
        </p:spPr>
        <p:style>
          <a:lnRef idx="1">
            <a:schemeClr val="accent1"/>
          </a:lnRef>
          <a:fillRef idx="0">
            <a:schemeClr val="accent1"/>
          </a:fillRef>
          <a:effectRef idx="0">
            <a:schemeClr val="accent1"/>
          </a:effectRef>
          <a:fontRef idx="minor">
            <a:schemeClr val="tx1"/>
          </a:fontRef>
        </p:style>
      </p:cxnSp>
      <p:cxnSp>
        <p:nvCxnSpPr>
          <p:cNvPr id="52" name="Прямая со стрелкой 51"/>
          <p:cNvCxnSpPr/>
          <p:nvPr/>
        </p:nvCxnSpPr>
        <p:spPr>
          <a:xfrm flipV="1">
            <a:off x="4443037" y="3150940"/>
            <a:ext cx="0" cy="947140"/>
          </a:xfrm>
          <a:prstGeom prst="straightConnector1">
            <a:avLst/>
          </a:prstGeom>
          <a:ln w="76200">
            <a:solidFill>
              <a:schemeClr val="bg1">
                <a:lumMod val="50000"/>
                <a:alpha val="50000"/>
              </a:schemeClr>
            </a:solidFill>
            <a:headEnd type="none" w="med" len="med"/>
            <a:tailEnd type="triangle" w="sm" len="sm"/>
          </a:ln>
        </p:spPr>
        <p:style>
          <a:lnRef idx="1">
            <a:schemeClr val="accent1"/>
          </a:lnRef>
          <a:fillRef idx="0">
            <a:schemeClr val="accent1"/>
          </a:fillRef>
          <a:effectRef idx="0">
            <a:schemeClr val="accent1"/>
          </a:effectRef>
          <a:fontRef idx="minor">
            <a:schemeClr val="tx1"/>
          </a:fontRef>
        </p:style>
      </p:cxnSp>
      <p:sp>
        <p:nvSpPr>
          <p:cNvPr id="135" name="Oval 292"/>
          <p:cNvSpPr/>
          <p:nvPr/>
        </p:nvSpPr>
        <p:spPr>
          <a:xfrm>
            <a:off x="4534011" y="5795720"/>
            <a:ext cx="277842" cy="277842"/>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ru-RU" sz="1400" b="1" kern="0" dirty="0">
                <a:solidFill>
                  <a:srgbClr val="FFFFFF"/>
                </a:solidFill>
                <a:latin typeface="Arial"/>
                <a:cs typeface="+mn-cs"/>
              </a:rPr>
              <a:t>5</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136" name="Oval 292"/>
          <p:cNvSpPr/>
          <p:nvPr/>
        </p:nvSpPr>
        <p:spPr>
          <a:xfrm>
            <a:off x="5310481" y="2301096"/>
            <a:ext cx="369808" cy="369808"/>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400" b="1" i="0" u="none" strike="noStrike" kern="0" cap="none" spc="0" normalizeH="0" baseline="0" noProof="0" dirty="0" smtClean="0">
                <a:ln>
                  <a:noFill/>
                </a:ln>
                <a:solidFill>
                  <a:srgbClr val="FFFFFF"/>
                </a:solidFill>
                <a:effectLst/>
                <a:uLnTx/>
                <a:uFillTx/>
                <a:latin typeface="Arial"/>
                <a:ea typeface="+mn-ea"/>
                <a:cs typeface="+mn-cs"/>
              </a:rPr>
              <a:t>4</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138" name="Oval 292"/>
          <p:cNvSpPr/>
          <p:nvPr/>
        </p:nvSpPr>
        <p:spPr>
          <a:xfrm>
            <a:off x="2822359" y="3786853"/>
            <a:ext cx="277842" cy="277842"/>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FFFFFF"/>
                </a:solidFill>
                <a:effectLst/>
                <a:uLnTx/>
                <a:uFillTx/>
                <a:latin typeface="Arial"/>
                <a:ea typeface="+mn-ea"/>
                <a:cs typeface="+mn-cs"/>
              </a:rPr>
              <a:t>2</a:t>
            </a:r>
          </a:p>
        </p:txBody>
      </p:sp>
      <p:sp>
        <p:nvSpPr>
          <p:cNvPr id="139" name="Oval 292"/>
          <p:cNvSpPr/>
          <p:nvPr/>
        </p:nvSpPr>
        <p:spPr>
          <a:xfrm>
            <a:off x="3552543" y="3168834"/>
            <a:ext cx="277842" cy="277842"/>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400" b="1" i="0" u="none" strike="noStrike" kern="0" cap="none" spc="0" normalizeH="0" baseline="0" noProof="0" dirty="0" smtClean="0">
                <a:ln>
                  <a:noFill/>
                </a:ln>
                <a:solidFill>
                  <a:srgbClr val="FFFFFF"/>
                </a:solidFill>
                <a:effectLst/>
                <a:uLnTx/>
                <a:uFillTx/>
                <a:latin typeface="Arial"/>
                <a:ea typeface="+mn-ea"/>
                <a:cs typeface="+mn-cs"/>
              </a:rPr>
              <a:t>3</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140" name="Oval 292"/>
          <p:cNvSpPr/>
          <p:nvPr/>
        </p:nvSpPr>
        <p:spPr>
          <a:xfrm>
            <a:off x="2353917" y="4266853"/>
            <a:ext cx="277842" cy="277842"/>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400" b="1" i="0" u="none" strike="noStrike" kern="0" cap="none" spc="0" normalizeH="0" baseline="0" noProof="0" dirty="0" smtClean="0">
                <a:ln>
                  <a:noFill/>
                </a:ln>
                <a:solidFill>
                  <a:srgbClr val="FFFFFF"/>
                </a:solidFill>
                <a:effectLst/>
                <a:uLnTx/>
                <a:uFillTx/>
                <a:latin typeface="Arial"/>
                <a:ea typeface="+mn-ea"/>
                <a:cs typeface="+mn-cs"/>
              </a:rPr>
              <a:t>1</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53" name="Oval 292"/>
          <p:cNvSpPr/>
          <p:nvPr/>
        </p:nvSpPr>
        <p:spPr>
          <a:xfrm>
            <a:off x="4534011" y="3786853"/>
            <a:ext cx="277842" cy="277842"/>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400" b="1" i="0" u="none" strike="noStrike" kern="0" cap="none" spc="0" normalizeH="0" baseline="0" noProof="0" dirty="0" smtClean="0">
                <a:ln>
                  <a:noFill/>
                </a:ln>
                <a:solidFill>
                  <a:srgbClr val="FFFFFF"/>
                </a:solidFill>
                <a:effectLst/>
                <a:uLnTx/>
                <a:uFillTx/>
                <a:latin typeface="Arial"/>
                <a:ea typeface="+mn-ea"/>
                <a:cs typeface="+mn-cs"/>
              </a:rPr>
              <a:t>6</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141" name="Oval 292"/>
          <p:cNvSpPr/>
          <p:nvPr/>
        </p:nvSpPr>
        <p:spPr>
          <a:xfrm>
            <a:off x="6147634" y="1448992"/>
            <a:ext cx="337726" cy="337726"/>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400" b="1" i="0" u="none" strike="noStrike" kern="0" cap="none" spc="0" normalizeH="0" baseline="0" noProof="0" dirty="0" smtClean="0">
                <a:ln>
                  <a:noFill/>
                </a:ln>
                <a:solidFill>
                  <a:srgbClr val="FFFFFF"/>
                </a:solidFill>
                <a:effectLst/>
                <a:uLnTx/>
                <a:uFillTx/>
                <a:latin typeface="Arial"/>
                <a:ea typeface="+mn-ea"/>
                <a:cs typeface="+mn-cs"/>
              </a:rPr>
              <a:t>1</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142" name="Oval 292"/>
          <p:cNvSpPr/>
          <p:nvPr/>
        </p:nvSpPr>
        <p:spPr>
          <a:xfrm>
            <a:off x="6147634" y="2612253"/>
            <a:ext cx="337726" cy="337726"/>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400" b="1" i="0" u="none" strike="noStrike" kern="0" cap="none" spc="0" normalizeH="0" baseline="0" noProof="0" dirty="0" smtClean="0">
                <a:ln>
                  <a:noFill/>
                </a:ln>
                <a:solidFill>
                  <a:srgbClr val="FFFFFF"/>
                </a:solidFill>
                <a:effectLst/>
                <a:uLnTx/>
                <a:uFillTx/>
                <a:latin typeface="Arial"/>
                <a:ea typeface="+mn-ea"/>
                <a:cs typeface="+mn-cs"/>
              </a:rPr>
              <a:t>2</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143" name="Oval 292"/>
          <p:cNvSpPr/>
          <p:nvPr/>
        </p:nvSpPr>
        <p:spPr>
          <a:xfrm>
            <a:off x="6147634" y="4114517"/>
            <a:ext cx="337726" cy="337726"/>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400" b="1" i="0" u="none" strike="noStrike" kern="0" cap="none" spc="0" normalizeH="0" baseline="0" noProof="0" dirty="0" smtClean="0">
                <a:ln>
                  <a:noFill/>
                </a:ln>
                <a:solidFill>
                  <a:srgbClr val="FFFFFF"/>
                </a:solidFill>
                <a:effectLst/>
                <a:uLnTx/>
                <a:uFillTx/>
                <a:latin typeface="Arial"/>
                <a:ea typeface="+mn-ea"/>
                <a:cs typeface="+mn-cs"/>
              </a:rPr>
              <a:t>3</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144" name="Oval 292"/>
          <p:cNvSpPr/>
          <p:nvPr/>
        </p:nvSpPr>
        <p:spPr>
          <a:xfrm>
            <a:off x="6147634" y="5517302"/>
            <a:ext cx="337726" cy="337726"/>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400" b="1" i="0" u="none" strike="noStrike" kern="0" cap="none" spc="0" normalizeH="0" baseline="0" noProof="0" dirty="0" smtClean="0">
                <a:ln>
                  <a:noFill/>
                </a:ln>
                <a:solidFill>
                  <a:srgbClr val="FFFFFF"/>
                </a:solidFill>
                <a:effectLst/>
                <a:uLnTx/>
                <a:uFillTx/>
                <a:latin typeface="Arial"/>
                <a:ea typeface="+mn-ea"/>
                <a:cs typeface="+mn-cs"/>
              </a:rPr>
              <a:t>4</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145" name="Oval 292"/>
          <p:cNvSpPr/>
          <p:nvPr/>
        </p:nvSpPr>
        <p:spPr>
          <a:xfrm>
            <a:off x="6147634" y="6464841"/>
            <a:ext cx="337726" cy="337726"/>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400" b="1" i="0" u="none" strike="noStrike" kern="0" cap="none" spc="0" normalizeH="0" baseline="0" noProof="0" dirty="0" smtClean="0">
                <a:ln>
                  <a:noFill/>
                </a:ln>
                <a:solidFill>
                  <a:srgbClr val="FFFFFF"/>
                </a:solidFill>
                <a:effectLst/>
                <a:uLnTx/>
                <a:uFillTx/>
                <a:latin typeface="Arial"/>
                <a:ea typeface="+mn-ea"/>
                <a:cs typeface="+mn-cs"/>
              </a:rPr>
              <a:t>5</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146" name="Oval 292"/>
          <p:cNvSpPr/>
          <p:nvPr/>
        </p:nvSpPr>
        <p:spPr>
          <a:xfrm>
            <a:off x="6147634" y="7424007"/>
            <a:ext cx="337726" cy="337726"/>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400" b="1" i="0" u="none" strike="noStrike" kern="0" cap="none" spc="0" normalizeH="0" baseline="0" noProof="0" dirty="0" smtClean="0">
                <a:ln>
                  <a:noFill/>
                </a:ln>
                <a:solidFill>
                  <a:srgbClr val="FFFFFF"/>
                </a:solidFill>
                <a:effectLst/>
                <a:uLnTx/>
                <a:uFillTx/>
                <a:latin typeface="Arial"/>
                <a:ea typeface="+mn-ea"/>
                <a:cs typeface="+mn-cs"/>
              </a:rPr>
              <a:t>6</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grpSp>
        <p:nvGrpSpPr>
          <p:cNvPr id="45" name="Группа 44"/>
          <p:cNvGrpSpPr/>
          <p:nvPr/>
        </p:nvGrpSpPr>
        <p:grpSpPr>
          <a:xfrm>
            <a:off x="2516351" y="4014929"/>
            <a:ext cx="1244710" cy="1244710"/>
            <a:chOff x="-1167900" y="2055274"/>
            <a:chExt cx="2233307" cy="2233307"/>
          </a:xfrm>
        </p:grpSpPr>
        <p:pic>
          <p:nvPicPr>
            <p:cNvPr id="46" name="Рисунок 4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67900" y="2055274"/>
              <a:ext cx="2233307" cy="2233307"/>
            </a:xfrm>
            <a:prstGeom prst="rect">
              <a:avLst/>
            </a:prstGeom>
          </p:spPr>
        </p:pic>
        <p:sp>
          <p:nvSpPr>
            <p:cNvPr id="47" name="Овал 46"/>
            <p:cNvSpPr/>
            <p:nvPr/>
          </p:nvSpPr>
          <p:spPr>
            <a:xfrm>
              <a:off x="-388997" y="2868348"/>
              <a:ext cx="650389" cy="65038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800" dirty="0" smtClean="0"/>
                <a:t>₽</a:t>
              </a:r>
              <a:endParaRPr lang="ru-RU" sz="1800" dirty="0"/>
            </a:p>
          </p:txBody>
        </p:sp>
      </p:grpSp>
      <p:pic>
        <p:nvPicPr>
          <p:cNvPr id="42" name="Рисунок 4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1600" y="69717"/>
            <a:ext cx="2717800" cy="1236354"/>
          </a:xfrm>
          <a:prstGeom prst="rect">
            <a:avLst/>
          </a:prstGeom>
        </p:spPr>
      </p:pic>
      <p:pic>
        <p:nvPicPr>
          <p:cNvPr id="43" name="Рисунок 4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191381" y="2403127"/>
            <a:ext cx="1371059" cy="623708"/>
          </a:xfrm>
          <a:prstGeom prst="rect">
            <a:avLst/>
          </a:prstGeom>
        </p:spPr>
      </p:pic>
      <p:cxnSp>
        <p:nvCxnSpPr>
          <p:cNvPr id="48" name="Прямая соединительная линия 47"/>
          <p:cNvCxnSpPr/>
          <p:nvPr/>
        </p:nvCxnSpPr>
        <p:spPr>
          <a:xfrm>
            <a:off x="5889625" y="1609725"/>
            <a:ext cx="0" cy="6019800"/>
          </a:xfrm>
          <a:prstGeom prst="line">
            <a:avLst/>
          </a:prstGeom>
          <a:noFill/>
          <a:ln w="25400" cap="flat" cmpd="sng" algn="ctr">
            <a:solidFill>
              <a:srgbClr val="00A1DE"/>
            </a:solidFill>
            <a:prstDash val="solid"/>
          </a:ln>
          <a:effectLst/>
        </p:spPr>
      </p:cxnSp>
      <p:sp>
        <p:nvSpPr>
          <p:cNvPr id="49" name="TextBox 48"/>
          <p:cNvSpPr txBox="1"/>
          <p:nvPr/>
        </p:nvSpPr>
        <p:spPr>
          <a:xfrm>
            <a:off x="12102955" y="8003568"/>
            <a:ext cx="523982" cy="307777"/>
          </a:xfrm>
          <a:prstGeom prst="rect">
            <a:avLst/>
          </a:prstGeom>
          <a:noFill/>
        </p:spPr>
        <p:txBody>
          <a:bodyPr wrap="square" rtlCol="0">
            <a:spAutoFit/>
          </a:bodyPr>
          <a:lstStyle/>
          <a:p>
            <a:r>
              <a:rPr lang="ru-RU" sz="1400" dirty="0" smtClean="0">
                <a:latin typeface="Arial Narrow" panose="020B0606020202030204" pitchFamily="34" charset="0"/>
              </a:rPr>
              <a:t>15</a:t>
            </a:r>
            <a:endParaRPr lang="ru-RU" sz="1400" dirty="0">
              <a:latin typeface="Arial Narrow" panose="020B0606020202030204" pitchFamily="34" charset="0"/>
            </a:endParaRPr>
          </a:p>
        </p:txBody>
      </p:sp>
    </p:spTree>
    <p:extLst>
      <p:ext uri="{BB962C8B-B14F-4D97-AF65-F5344CB8AC3E}">
        <p14:creationId xmlns:p14="http://schemas.microsoft.com/office/powerpoint/2010/main" val="287158952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109" name="Elbow Connector 187"/>
          <p:cNvCxnSpPr/>
          <p:nvPr/>
        </p:nvCxnSpPr>
        <p:spPr>
          <a:xfrm rot="10800000" flipV="1">
            <a:off x="1828801" y="4617892"/>
            <a:ext cx="1263212" cy="706035"/>
          </a:xfrm>
          <a:prstGeom prst="bentConnector3">
            <a:avLst>
              <a:gd name="adj1" fmla="val 100427"/>
            </a:avLst>
          </a:prstGeom>
          <a:ln w="76200">
            <a:solidFill>
              <a:schemeClr val="bg1">
                <a:lumMod val="50000"/>
                <a:alpha val="50000"/>
              </a:schemeClr>
            </a:solidFill>
            <a:headEnd type="none" w="med" len="med"/>
            <a:tailEnd type="triangle" w="sm" len="sm"/>
          </a:ln>
        </p:spPr>
        <p:style>
          <a:lnRef idx="1">
            <a:schemeClr val="accent1"/>
          </a:lnRef>
          <a:fillRef idx="0">
            <a:schemeClr val="accent1"/>
          </a:fillRef>
          <a:effectRef idx="0">
            <a:schemeClr val="accent1"/>
          </a:effectRef>
          <a:fontRef idx="minor">
            <a:schemeClr val="tx1"/>
          </a:fontRef>
        </p:style>
      </p:cxnSp>
      <p:pic>
        <p:nvPicPr>
          <p:cNvPr id="57" name="Рисунок 5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600" y="69717"/>
            <a:ext cx="2717800" cy="1236354"/>
          </a:xfrm>
          <a:prstGeom prst="rect">
            <a:avLst/>
          </a:prstGeom>
        </p:spPr>
      </p:pic>
      <p:sp>
        <p:nvSpPr>
          <p:cNvPr id="2" name="Заголовок 1"/>
          <p:cNvSpPr>
            <a:spLocks noGrp="1"/>
          </p:cNvSpPr>
          <p:nvPr>
            <p:ph type="title"/>
          </p:nvPr>
        </p:nvSpPr>
        <p:spPr>
          <a:xfrm>
            <a:off x="3820427" y="346770"/>
            <a:ext cx="8695532" cy="698685"/>
          </a:xfrm>
        </p:spPr>
        <p:txBody>
          <a:bodyPr/>
          <a:lstStyle/>
          <a:p>
            <a:r>
              <a:rPr lang="ru-RU" dirty="0" smtClean="0"/>
              <a:t>Особенности получения кредитов Банка России </a:t>
            </a:r>
            <a:br>
              <a:rPr lang="ru-RU" dirty="0" smtClean="0"/>
            </a:br>
            <a:r>
              <a:rPr lang="ru-RU" dirty="0" smtClean="0"/>
              <a:t>при кредитовании лизинговых компаний</a:t>
            </a:r>
            <a:endParaRPr lang="ru-RU" dirty="0"/>
          </a:p>
        </p:txBody>
      </p:sp>
      <p:grpSp>
        <p:nvGrpSpPr>
          <p:cNvPr id="4" name="Группа 3"/>
          <p:cNvGrpSpPr/>
          <p:nvPr/>
        </p:nvGrpSpPr>
        <p:grpSpPr>
          <a:xfrm>
            <a:off x="6491817" y="1256154"/>
            <a:ext cx="5821323" cy="6653496"/>
            <a:chOff x="5686097" y="1472284"/>
            <a:chExt cx="6970806" cy="6115361"/>
          </a:xfrm>
        </p:grpSpPr>
        <p:sp>
          <p:nvSpPr>
            <p:cNvPr id="18" name="TextBox 17"/>
            <p:cNvSpPr txBox="1"/>
            <p:nvPr/>
          </p:nvSpPr>
          <p:spPr>
            <a:xfrm>
              <a:off x="5703071" y="1472284"/>
              <a:ext cx="6953832" cy="551623"/>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ru-RU" sz="1100" b="1" i="0" u="none" strike="noStrike" kern="0" cap="none" spc="0" normalizeH="0" baseline="0" noProof="0" dirty="0" smtClean="0">
                  <a:ln>
                    <a:noFill/>
                  </a:ln>
                  <a:solidFill>
                    <a:prstClr val="black"/>
                  </a:solidFill>
                  <a:effectLst/>
                  <a:uLnTx/>
                  <a:uFillTx/>
                </a:rPr>
                <a:t>Уполномоченный Банк</a:t>
              </a:r>
              <a:r>
                <a:rPr kumimoji="0" lang="ru-RU" sz="1100" b="0" i="0" u="none" strike="noStrike" kern="0" cap="none" spc="0" normalizeH="0" baseline="0" noProof="0" dirty="0" smtClean="0">
                  <a:ln>
                    <a:noFill/>
                  </a:ln>
                  <a:solidFill>
                    <a:prstClr val="black"/>
                  </a:solidFill>
                  <a:effectLst/>
                  <a:uLnTx/>
                  <a:uFillTx/>
                </a:rPr>
                <a:t> предоставляет кредиты Лизинговой компании с учетом требований Программы. Уполномоченный Банк самостоятельно осуществляют проверку соответствия Проектов и Лизинговых компаний требованиям Программы.</a:t>
              </a:r>
            </a:p>
          </p:txBody>
        </p:sp>
        <p:sp>
          <p:nvSpPr>
            <p:cNvPr id="19" name="TextBox 18"/>
            <p:cNvSpPr txBox="1"/>
            <p:nvPr/>
          </p:nvSpPr>
          <p:spPr>
            <a:xfrm>
              <a:off x="5697385" y="2643808"/>
              <a:ext cx="6953831" cy="1173969"/>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ru-RU" sz="1100" b="1" i="0" u="none" strike="noStrike" kern="0" cap="none" spc="0" normalizeH="0" baseline="0" noProof="0" dirty="0" smtClean="0">
                  <a:ln>
                    <a:noFill/>
                  </a:ln>
                  <a:solidFill>
                    <a:prstClr val="black"/>
                  </a:solidFill>
                  <a:effectLst/>
                  <a:uLnTx/>
                  <a:uFillTx/>
                </a:rPr>
                <a:t>Уполномоченный Банк</a:t>
              </a:r>
              <a:r>
                <a:rPr kumimoji="0" lang="ru-RU" sz="1100" b="0" i="0" u="none" strike="noStrike" kern="0" cap="none" spc="0" normalizeH="0" baseline="0" noProof="0" dirty="0" smtClean="0">
                  <a:ln>
                    <a:noFill/>
                  </a:ln>
                  <a:solidFill>
                    <a:prstClr val="black"/>
                  </a:solidFill>
                  <a:effectLst/>
                  <a:uLnTx/>
                  <a:uFillTx/>
                </a:rPr>
                <a:t>, предоставивший один либо несколько кредитов Лизинговой компании, одновременно обращается в Банк России и Корпорацию с заявлениями на получение кредита Банка России и Поручительства Корпорации (с приложением необходимого комплекта документов).</a:t>
              </a:r>
            </a:p>
            <a:p>
              <a:pPr marL="0" marR="0" lvl="0" indent="0" algn="just" defTabSz="914400" eaLnBrk="1" fontAlgn="auto" latinLnBrk="0" hangingPunct="1">
                <a:lnSpc>
                  <a:spcPct val="100000"/>
                </a:lnSpc>
                <a:spcBef>
                  <a:spcPts val="0"/>
                </a:spcBef>
                <a:spcAft>
                  <a:spcPts val="0"/>
                </a:spcAft>
                <a:buClrTx/>
                <a:buSzTx/>
                <a:buFontTx/>
                <a:buNone/>
                <a:tabLst/>
                <a:defRPr/>
              </a:pPr>
              <a:r>
                <a:rPr kumimoji="0" lang="ru-RU" sz="1100" b="0" i="0" u="none" strike="noStrike" kern="0" cap="none" spc="0" normalizeH="0" baseline="0" noProof="0" dirty="0" smtClean="0">
                  <a:ln>
                    <a:noFill/>
                  </a:ln>
                  <a:effectLst/>
                  <a:uLnTx/>
                  <a:uFillTx/>
                </a:rPr>
                <a:t>Механизм получения кредитов Банка России аналогичен порядку, предусмотренному в Положении Банка России №312-П для получения кредитов, обеспеченных поручительствами.</a:t>
              </a:r>
            </a:p>
          </p:txBody>
        </p:sp>
        <p:sp>
          <p:nvSpPr>
            <p:cNvPr id="20" name="Прямоугольник 19"/>
            <p:cNvSpPr/>
            <p:nvPr/>
          </p:nvSpPr>
          <p:spPr>
            <a:xfrm>
              <a:off x="5714476" y="3841330"/>
              <a:ext cx="6936494" cy="1485141"/>
            </a:xfrm>
            <a:prstGeom prst="rect">
              <a:avLst/>
            </a:prstGeom>
          </p:spPr>
          <p:txBody>
            <a:bodyPr wrap="square">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ru-RU" sz="1100" b="1" i="0" u="none" strike="noStrike" kern="0" cap="none" spc="0" normalizeH="0" baseline="0" noProof="0" dirty="0" smtClean="0">
                  <a:ln>
                    <a:noFill/>
                  </a:ln>
                  <a:solidFill>
                    <a:prstClr val="black"/>
                  </a:solidFill>
                  <a:effectLst/>
                  <a:uLnTx/>
                  <a:uFillTx/>
                </a:rPr>
                <a:t>Корпорация</a:t>
              </a:r>
              <a:r>
                <a:rPr kumimoji="0" lang="ru-RU" sz="1100" b="0" i="0" u="none" strike="noStrike" kern="0" cap="none" spc="0" normalizeH="0" baseline="0" noProof="0" dirty="0" smtClean="0">
                  <a:ln>
                    <a:noFill/>
                  </a:ln>
                  <a:solidFill>
                    <a:prstClr val="black"/>
                  </a:solidFill>
                  <a:effectLst/>
                  <a:uLnTx/>
                  <a:uFillTx/>
                </a:rPr>
                <a:t> осуществляет проверку документов и не позднее 4-го рабочего дня с даты фактического поступления Заявления в Корпорацию уведомляет Уполномоченный банк об одном из следующих решений:</a:t>
              </a:r>
            </a:p>
            <a:p>
              <a:pPr marL="171450" marR="0" lvl="0" indent="-1714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ru-RU" sz="1100" b="0" i="0" u="none" strike="noStrike" kern="0" cap="none" spc="0" normalizeH="0" baseline="0" noProof="0" dirty="0" smtClean="0">
                  <a:ln>
                    <a:noFill/>
                  </a:ln>
                  <a:solidFill>
                    <a:prstClr val="black"/>
                  </a:solidFill>
                  <a:effectLst/>
                  <a:uLnTx/>
                  <a:uFillTx/>
                </a:rPr>
                <a:t>о предоставлении Поручительства и направлении в Банк России подписанных со стороны Корпорации договоров поручительства;</a:t>
              </a:r>
            </a:p>
            <a:p>
              <a:pPr marL="171450" marR="0" lvl="0" indent="-1714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ru-RU" sz="1100" b="0" i="0" u="none" strike="noStrike" kern="0" cap="none" spc="0" normalizeH="0" baseline="0" noProof="0" dirty="0" smtClean="0">
                  <a:ln>
                    <a:noFill/>
                  </a:ln>
                  <a:solidFill>
                    <a:prstClr val="black"/>
                  </a:solidFill>
                  <a:effectLst/>
                  <a:uLnTx/>
                  <a:uFillTx/>
                </a:rPr>
                <a:t>об отказе в предоставлении Поручительства.</a:t>
              </a:r>
            </a:p>
            <a:p>
              <a:pPr marL="0" marR="0" lvl="0" indent="0" algn="just" defTabSz="914400" eaLnBrk="1" fontAlgn="auto" latinLnBrk="0" hangingPunct="1">
                <a:lnSpc>
                  <a:spcPct val="100000"/>
                </a:lnSpc>
                <a:spcBef>
                  <a:spcPts val="0"/>
                </a:spcBef>
                <a:spcAft>
                  <a:spcPts val="0"/>
                </a:spcAft>
                <a:buClrTx/>
                <a:buSzTx/>
                <a:buFontTx/>
                <a:buNone/>
                <a:tabLst/>
                <a:defRPr/>
              </a:pPr>
              <a:r>
                <a:rPr kumimoji="0" lang="ru-RU" sz="1100" b="0" i="0" u="none" strike="noStrike" kern="0" cap="none" spc="0" normalizeH="0" baseline="0" noProof="0" dirty="0" smtClean="0">
                  <a:ln>
                    <a:noFill/>
                  </a:ln>
                  <a:solidFill>
                    <a:prstClr val="black"/>
                  </a:solidFill>
                  <a:effectLst/>
                  <a:uLnTx/>
                  <a:uFillTx/>
                </a:rPr>
                <a:t>Дополнительно Корпорация направляет в Уполномоченный банк уведомление о размере вознаграждения, необходимого к уплате Банком Корпорации за предоставленное Поручительство.</a:t>
              </a:r>
            </a:p>
          </p:txBody>
        </p:sp>
        <p:sp>
          <p:nvSpPr>
            <p:cNvPr id="21" name="Прямоугольник 20"/>
            <p:cNvSpPr/>
            <p:nvPr/>
          </p:nvSpPr>
          <p:spPr>
            <a:xfrm>
              <a:off x="5686097" y="6057933"/>
              <a:ext cx="6964873" cy="1018382"/>
            </a:xfrm>
            <a:prstGeom prst="rect">
              <a:avLst/>
            </a:prstGeom>
          </p:spPr>
          <p:txBody>
            <a:bodyPr wrap="square">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ru-RU" sz="1100" b="1" i="0" u="none" strike="noStrike" kern="0" cap="none" spc="0" normalizeH="0" baseline="0" noProof="0" dirty="0" smtClean="0">
                  <a:ln>
                    <a:noFill/>
                  </a:ln>
                  <a:solidFill>
                    <a:prstClr val="black"/>
                  </a:solidFill>
                  <a:effectLst/>
                  <a:uLnTx/>
                  <a:uFillTx/>
                </a:rPr>
                <a:t>Банк России</a:t>
              </a:r>
              <a:r>
                <a:rPr kumimoji="0" lang="ru-RU" sz="1100" b="0" i="0" u="none" strike="noStrike" kern="0" cap="none" spc="0" normalizeH="0" baseline="0" noProof="0" dirty="0" smtClean="0">
                  <a:ln>
                    <a:noFill/>
                  </a:ln>
                  <a:solidFill>
                    <a:prstClr val="black"/>
                  </a:solidFill>
                  <a:effectLst/>
                  <a:uLnTx/>
                  <a:uFillTx/>
                </a:rPr>
                <a:t>, в случае принятия Корпорацией положительного решения о предоставлении Поручительства, предоставляет кредит Уполномоченному банку в сроки, указанные в Заявлении на предоставление кредита (в Заявлении должна быть указана дата предоставления кредита Банка России, наступающая не раньше, чем через 5 рабочих и позднее, чем через 10 рабочих дней с даты фактического поступления Заявления в Корпорацию). </a:t>
              </a:r>
            </a:p>
          </p:txBody>
        </p:sp>
        <p:sp>
          <p:nvSpPr>
            <p:cNvPr id="29" name="Прямоугольник 28"/>
            <p:cNvSpPr/>
            <p:nvPr/>
          </p:nvSpPr>
          <p:spPr>
            <a:xfrm>
              <a:off x="5686098" y="7191608"/>
              <a:ext cx="6964873" cy="396037"/>
            </a:xfrm>
            <a:prstGeom prst="rect">
              <a:avLst/>
            </a:prstGeom>
          </p:spPr>
          <p:txBody>
            <a:bodyPr wrap="square">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ru-RU" sz="1100" b="1" i="0" u="none" strike="noStrike" kern="0" cap="none" spc="0" normalizeH="0" baseline="0" noProof="0" dirty="0" smtClean="0">
                  <a:ln>
                    <a:noFill/>
                  </a:ln>
                  <a:solidFill>
                    <a:prstClr val="black"/>
                  </a:solidFill>
                  <a:effectLst/>
                  <a:uLnTx/>
                  <a:uFillTx/>
                </a:rPr>
                <a:t>Уполномоченный банк </a:t>
              </a:r>
              <a:r>
                <a:rPr kumimoji="0" lang="ru-RU" sz="1100" b="0" i="0" u="none" strike="noStrike" kern="0" cap="none" spc="0" normalizeH="0" baseline="0" noProof="0" dirty="0" smtClean="0">
                  <a:ln>
                    <a:noFill/>
                  </a:ln>
                  <a:solidFill>
                    <a:prstClr val="black"/>
                  </a:solidFill>
                  <a:effectLst/>
                  <a:uLnTx/>
                  <a:uFillTx/>
                </a:rPr>
                <a:t>в течение 3-х рабочих дней с даты получения уведомления о размере вознаграждения осуществляет оплату вознаграждения.</a:t>
              </a:r>
            </a:p>
          </p:txBody>
        </p:sp>
        <p:sp>
          <p:nvSpPr>
            <p:cNvPr id="34" name="Прямоугольник 33"/>
            <p:cNvSpPr/>
            <p:nvPr/>
          </p:nvSpPr>
          <p:spPr>
            <a:xfrm>
              <a:off x="5712145" y="5362680"/>
              <a:ext cx="6938826" cy="551623"/>
            </a:xfrm>
            <a:prstGeom prst="rect">
              <a:avLst/>
            </a:prstGeom>
          </p:spPr>
          <p:txBody>
            <a:bodyPr wrap="square">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ru-RU" sz="1100" b="1" i="0" u="none" strike="noStrike" kern="0" cap="none" spc="0" normalizeH="0" baseline="0" noProof="0" dirty="0" smtClean="0">
                  <a:ln>
                    <a:noFill/>
                  </a:ln>
                  <a:solidFill>
                    <a:prstClr val="black"/>
                  </a:solidFill>
                  <a:effectLst/>
                  <a:uLnTx/>
                  <a:uFillTx/>
                </a:rPr>
                <a:t>Корпорация</a:t>
              </a:r>
              <a:r>
                <a:rPr kumimoji="0" lang="ru-RU" sz="1100" b="0" i="0" u="none" strike="noStrike" kern="0" cap="none" spc="0" normalizeH="0" baseline="0" noProof="0" dirty="0" smtClean="0">
                  <a:ln>
                    <a:noFill/>
                  </a:ln>
                  <a:solidFill>
                    <a:prstClr val="black"/>
                  </a:solidFill>
                  <a:effectLst/>
                  <a:uLnTx/>
                  <a:uFillTx/>
                </a:rPr>
                <a:t> в случае принятия положительного решения о предоставлении Поручительства направляет в Банк России подписанные со стороны Корпорации договоры поручительства.</a:t>
              </a:r>
            </a:p>
          </p:txBody>
        </p:sp>
      </p:grpSp>
      <p:sp>
        <p:nvSpPr>
          <p:cNvPr id="74" name="Скругленный прямоугольник 73"/>
          <p:cNvSpPr/>
          <p:nvPr/>
        </p:nvSpPr>
        <p:spPr>
          <a:xfrm>
            <a:off x="2670772" y="4196315"/>
            <a:ext cx="2605750" cy="904800"/>
          </a:xfrm>
          <a:prstGeom prst="roundRect">
            <a:avLst>
              <a:gd name="adj" fmla="val 6507"/>
            </a:avLst>
          </a:prstGeom>
          <a:solidFill>
            <a:srgbClr val="E7F5F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895350"/>
            <a:r>
              <a:rPr lang="ru-RU" sz="1400" b="1" dirty="0" smtClean="0">
                <a:solidFill>
                  <a:schemeClr val="tx1"/>
                </a:solidFill>
              </a:rPr>
              <a:t>Уполномоченный банк</a:t>
            </a:r>
            <a:endParaRPr lang="ru-RU" sz="1100" dirty="0">
              <a:solidFill>
                <a:schemeClr val="tx1"/>
              </a:solidFill>
            </a:endParaRPr>
          </a:p>
        </p:txBody>
      </p:sp>
      <p:sp>
        <p:nvSpPr>
          <p:cNvPr id="78" name="Скругленный прямоугольник 77"/>
          <p:cNvSpPr/>
          <p:nvPr/>
        </p:nvSpPr>
        <p:spPr>
          <a:xfrm>
            <a:off x="2551369" y="2393386"/>
            <a:ext cx="2681804" cy="715168"/>
          </a:xfrm>
          <a:prstGeom prst="roundRect">
            <a:avLst>
              <a:gd name="adj" fmla="val 6507"/>
            </a:avLst>
          </a:prstGeom>
          <a:noFill/>
          <a:ln w="19050">
            <a:solidFill>
              <a:srgbClr val="1F4E79">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1703388" algn="ctr">
              <a:tabLst>
                <a:tab pos="1524000" algn="l"/>
              </a:tabLst>
            </a:pPr>
            <a:endParaRPr lang="ru-RU" sz="1100" b="1" dirty="0" smtClean="0">
              <a:solidFill>
                <a:schemeClr val="tx1"/>
              </a:solidFill>
            </a:endParaRPr>
          </a:p>
        </p:txBody>
      </p:sp>
      <p:sp>
        <p:nvSpPr>
          <p:cNvPr id="93" name="Скругленный прямоугольник 92"/>
          <p:cNvSpPr/>
          <p:nvPr/>
        </p:nvSpPr>
        <p:spPr>
          <a:xfrm>
            <a:off x="375786" y="5354750"/>
            <a:ext cx="2605749" cy="904800"/>
          </a:xfrm>
          <a:prstGeom prst="roundRect">
            <a:avLst>
              <a:gd name="adj" fmla="val 6507"/>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901700"/>
            <a:r>
              <a:rPr lang="ru-RU" sz="1400" b="1" dirty="0" smtClean="0">
                <a:solidFill>
                  <a:schemeClr val="bg1"/>
                </a:solidFill>
              </a:rPr>
              <a:t>Лизинговая компания</a:t>
            </a:r>
            <a:endParaRPr lang="ru-RU" sz="1400" b="1" dirty="0">
              <a:solidFill>
                <a:schemeClr val="bg1"/>
              </a:solidFill>
            </a:endParaRPr>
          </a:p>
        </p:txBody>
      </p:sp>
      <p:grpSp>
        <p:nvGrpSpPr>
          <p:cNvPr id="129" name="Группа 128"/>
          <p:cNvGrpSpPr/>
          <p:nvPr/>
        </p:nvGrpSpPr>
        <p:grpSpPr>
          <a:xfrm>
            <a:off x="3848766" y="6167402"/>
            <a:ext cx="1162374" cy="1169563"/>
            <a:chOff x="3290392" y="4915070"/>
            <a:chExt cx="935162" cy="940946"/>
          </a:xfrm>
        </p:grpSpPr>
        <p:pic>
          <p:nvPicPr>
            <p:cNvPr id="55" name="Рисунок 5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22742" y="5047672"/>
              <a:ext cx="670463" cy="675742"/>
            </a:xfrm>
            <a:prstGeom prst="rect">
              <a:avLst/>
            </a:prstGeom>
          </p:spPr>
        </p:pic>
        <p:sp>
          <p:nvSpPr>
            <p:cNvPr id="98" name="Скругленный прямоугольник 97"/>
            <p:cNvSpPr/>
            <p:nvPr/>
          </p:nvSpPr>
          <p:spPr>
            <a:xfrm>
              <a:off x="3290392" y="4915070"/>
              <a:ext cx="935162" cy="940946"/>
            </a:xfrm>
            <a:prstGeom prst="roundRect">
              <a:avLst>
                <a:gd name="adj" fmla="val 6507"/>
              </a:avLst>
            </a:prstGeom>
            <a:noFill/>
            <a:ln w="19050">
              <a:solidFill>
                <a:schemeClr val="tx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1703388" algn="ctr">
                <a:tabLst>
                  <a:tab pos="1524000" algn="l"/>
                </a:tabLst>
              </a:pPr>
              <a:endParaRPr lang="ru-RU" sz="1100" b="1" dirty="0" smtClean="0">
                <a:solidFill>
                  <a:schemeClr val="tx1"/>
                </a:solidFill>
              </a:endParaRPr>
            </a:p>
          </p:txBody>
        </p:sp>
      </p:grpSp>
      <p:cxnSp>
        <p:nvCxnSpPr>
          <p:cNvPr id="101" name="Elbow Connector 187"/>
          <p:cNvCxnSpPr>
            <a:stCxn id="78" idx="3"/>
            <a:endCxn id="98" idx="3"/>
          </p:cNvCxnSpPr>
          <p:nvPr/>
        </p:nvCxnSpPr>
        <p:spPr>
          <a:xfrm flipH="1">
            <a:off x="5011140" y="2750970"/>
            <a:ext cx="222033" cy="4001214"/>
          </a:xfrm>
          <a:prstGeom prst="bentConnector3">
            <a:avLst>
              <a:gd name="adj1" fmla="val -102958"/>
            </a:avLst>
          </a:prstGeom>
          <a:ln w="76200">
            <a:solidFill>
              <a:schemeClr val="bg1">
                <a:lumMod val="50000"/>
                <a:alpha val="50000"/>
              </a:schemeClr>
            </a:solidFill>
            <a:headEnd type="none" w="med" len="med"/>
            <a:tailEnd type="triangle" w="sm" len="sm"/>
          </a:ln>
        </p:spPr>
        <p:style>
          <a:lnRef idx="1">
            <a:schemeClr val="accent1"/>
          </a:lnRef>
          <a:fillRef idx="0">
            <a:schemeClr val="accent1"/>
          </a:fillRef>
          <a:effectRef idx="0">
            <a:schemeClr val="accent1"/>
          </a:effectRef>
          <a:fontRef idx="minor">
            <a:schemeClr val="tx1"/>
          </a:fontRef>
        </p:style>
      </p:cxnSp>
      <p:cxnSp>
        <p:nvCxnSpPr>
          <p:cNvPr id="125" name="Прямая со стрелкой 124"/>
          <p:cNvCxnSpPr/>
          <p:nvPr/>
        </p:nvCxnSpPr>
        <p:spPr>
          <a:xfrm flipV="1">
            <a:off x="4429702" y="5154931"/>
            <a:ext cx="0" cy="961267"/>
          </a:xfrm>
          <a:prstGeom prst="straightConnector1">
            <a:avLst/>
          </a:prstGeom>
          <a:ln w="76200">
            <a:solidFill>
              <a:schemeClr val="bg1">
                <a:lumMod val="50000"/>
                <a:alpha val="50000"/>
              </a:schemeClr>
            </a:solidFill>
            <a:headEnd type="none" w="med" len="med"/>
            <a:tailEnd type="triangle" w="sm" len="sm"/>
          </a:ln>
        </p:spPr>
        <p:style>
          <a:lnRef idx="1">
            <a:schemeClr val="accent1"/>
          </a:lnRef>
          <a:fillRef idx="0">
            <a:schemeClr val="accent1"/>
          </a:fillRef>
          <a:effectRef idx="0">
            <a:schemeClr val="accent1"/>
          </a:effectRef>
          <a:fontRef idx="minor">
            <a:schemeClr val="tx1"/>
          </a:fontRef>
        </p:style>
      </p:cxnSp>
      <p:cxnSp>
        <p:nvCxnSpPr>
          <p:cNvPr id="124" name="Прямая со стрелкой 123"/>
          <p:cNvCxnSpPr/>
          <p:nvPr/>
        </p:nvCxnSpPr>
        <p:spPr>
          <a:xfrm flipV="1">
            <a:off x="3191213" y="3162370"/>
            <a:ext cx="0" cy="947140"/>
          </a:xfrm>
          <a:prstGeom prst="straightConnector1">
            <a:avLst/>
          </a:prstGeom>
          <a:ln w="76200">
            <a:solidFill>
              <a:schemeClr val="bg1">
                <a:lumMod val="50000"/>
                <a:alpha val="50000"/>
              </a:schemeClr>
            </a:solidFill>
            <a:headEnd type="none" w="med" len="med"/>
            <a:tailEnd type="triangle" w="sm" len="sm"/>
          </a:ln>
        </p:spPr>
        <p:style>
          <a:lnRef idx="1">
            <a:schemeClr val="accent1"/>
          </a:lnRef>
          <a:fillRef idx="0">
            <a:schemeClr val="accent1"/>
          </a:fillRef>
          <a:effectRef idx="0">
            <a:schemeClr val="accent1"/>
          </a:effectRef>
          <a:fontRef idx="minor">
            <a:schemeClr val="tx1"/>
          </a:fontRef>
        </p:style>
      </p:cxnSp>
      <p:cxnSp>
        <p:nvCxnSpPr>
          <p:cNvPr id="127" name="Прямая со стрелкой 126"/>
          <p:cNvCxnSpPr/>
          <p:nvPr/>
        </p:nvCxnSpPr>
        <p:spPr>
          <a:xfrm>
            <a:off x="3456001" y="3162370"/>
            <a:ext cx="0" cy="947140"/>
          </a:xfrm>
          <a:prstGeom prst="straightConnector1">
            <a:avLst/>
          </a:prstGeom>
          <a:ln w="76200">
            <a:solidFill>
              <a:schemeClr val="bg1">
                <a:lumMod val="50000"/>
                <a:alpha val="50000"/>
              </a:schemeClr>
            </a:solidFill>
            <a:headEnd type="none" w="med" len="med"/>
            <a:tailEnd type="triangle" w="sm" len="sm"/>
          </a:ln>
        </p:spPr>
        <p:style>
          <a:lnRef idx="1">
            <a:schemeClr val="accent1"/>
          </a:lnRef>
          <a:fillRef idx="0">
            <a:schemeClr val="accent1"/>
          </a:fillRef>
          <a:effectRef idx="0">
            <a:schemeClr val="accent1"/>
          </a:effectRef>
          <a:fontRef idx="minor">
            <a:schemeClr val="tx1"/>
          </a:fontRef>
        </p:style>
      </p:cxnSp>
      <p:cxnSp>
        <p:nvCxnSpPr>
          <p:cNvPr id="52" name="Прямая со стрелкой 51"/>
          <p:cNvCxnSpPr/>
          <p:nvPr/>
        </p:nvCxnSpPr>
        <p:spPr>
          <a:xfrm flipV="1">
            <a:off x="4429702" y="3162370"/>
            <a:ext cx="0" cy="947140"/>
          </a:xfrm>
          <a:prstGeom prst="straightConnector1">
            <a:avLst/>
          </a:prstGeom>
          <a:ln w="76200">
            <a:solidFill>
              <a:schemeClr val="bg1">
                <a:lumMod val="50000"/>
                <a:alpha val="50000"/>
              </a:schemeClr>
            </a:solidFill>
            <a:headEnd type="none" w="med" len="med"/>
            <a:tailEnd type="triangle" w="sm" len="sm"/>
          </a:ln>
        </p:spPr>
        <p:style>
          <a:lnRef idx="1">
            <a:schemeClr val="accent1"/>
          </a:lnRef>
          <a:fillRef idx="0">
            <a:schemeClr val="accent1"/>
          </a:fillRef>
          <a:effectRef idx="0">
            <a:schemeClr val="accent1"/>
          </a:effectRef>
          <a:fontRef idx="minor">
            <a:schemeClr val="tx1"/>
          </a:fontRef>
        </p:style>
      </p:cxnSp>
      <p:sp>
        <p:nvSpPr>
          <p:cNvPr id="135" name="Oval 292"/>
          <p:cNvSpPr/>
          <p:nvPr/>
        </p:nvSpPr>
        <p:spPr>
          <a:xfrm>
            <a:off x="4520676" y="5807150"/>
            <a:ext cx="277842" cy="277842"/>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ru-RU" sz="1400" b="1" kern="0" dirty="0">
                <a:solidFill>
                  <a:srgbClr val="FFFFFF"/>
                </a:solidFill>
                <a:latin typeface="Arial"/>
                <a:cs typeface="+mn-cs"/>
              </a:rPr>
              <a:t>5</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136" name="Oval 292"/>
          <p:cNvSpPr/>
          <p:nvPr/>
        </p:nvSpPr>
        <p:spPr>
          <a:xfrm>
            <a:off x="5297146" y="2312526"/>
            <a:ext cx="369808" cy="369808"/>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400" b="1" i="0" u="none" strike="noStrike" kern="0" cap="none" spc="0" normalizeH="0" baseline="0" noProof="0" dirty="0" smtClean="0">
                <a:ln>
                  <a:noFill/>
                </a:ln>
                <a:solidFill>
                  <a:srgbClr val="FFFFFF"/>
                </a:solidFill>
                <a:effectLst/>
                <a:uLnTx/>
                <a:uFillTx/>
                <a:latin typeface="Arial"/>
                <a:ea typeface="+mn-ea"/>
                <a:cs typeface="+mn-cs"/>
              </a:rPr>
              <a:t>4</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138" name="Oval 292"/>
          <p:cNvSpPr/>
          <p:nvPr/>
        </p:nvSpPr>
        <p:spPr>
          <a:xfrm>
            <a:off x="2809024" y="3798283"/>
            <a:ext cx="277842" cy="277842"/>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FFFFFF"/>
                </a:solidFill>
                <a:effectLst/>
                <a:uLnTx/>
                <a:uFillTx/>
                <a:latin typeface="Arial"/>
                <a:ea typeface="+mn-ea"/>
                <a:cs typeface="+mn-cs"/>
              </a:rPr>
              <a:t>2</a:t>
            </a:r>
          </a:p>
        </p:txBody>
      </p:sp>
      <p:sp>
        <p:nvSpPr>
          <p:cNvPr id="139" name="Oval 292"/>
          <p:cNvSpPr/>
          <p:nvPr/>
        </p:nvSpPr>
        <p:spPr>
          <a:xfrm>
            <a:off x="3539208" y="3180264"/>
            <a:ext cx="277842" cy="277842"/>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400" b="1" i="0" u="none" strike="noStrike" kern="0" cap="none" spc="0" normalizeH="0" baseline="0" noProof="0" dirty="0" smtClean="0">
                <a:ln>
                  <a:noFill/>
                </a:ln>
                <a:solidFill>
                  <a:srgbClr val="FFFFFF"/>
                </a:solidFill>
                <a:effectLst/>
                <a:uLnTx/>
                <a:uFillTx/>
                <a:latin typeface="Arial"/>
                <a:ea typeface="+mn-ea"/>
                <a:cs typeface="+mn-cs"/>
              </a:rPr>
              <a:t>3</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140" name="Oval 292"/>
          <p:cNvSpPr/>
          <p:nvPr/>
        </p:nvSpPr>
        <p:spPr>
          <a:xfrm>
            <a:off x="1835324" y="4251169"/>
            <a:ext cx="294391" cy="285599"/>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300" b="1" i="0" u="none" strike="noStrike" kern="0" cap="none" spc="0" normalizeH="0" baseline="0" noProof="0" dirty="0" smtClean="0">
                <a:ln>
                  <a:noFill/>
                </a:ln>
                <a:solidFill>
                  <a:srgbClr val="FFFFFF"/>
                </a:solidFill>
                <a:effectLst/>
                <a:uLnTx/>
                <a:uFillTx/>
                <a:latin typeface="Arial"/>
                <a:ea typeface="+mn-ea"/>
                <a:cs typeface="+mn-cs"/>
              </a:rPr>
              <a:t>1.1</a:t>
            </a:r>
            <a:endParaRPr kumimoji="0" lang="en-US" sz="1300" b="1" i="0" u="none" strike="noStrike" kern="0" cap="none" spc="0" normalizeH="0" baseline="0" noProof="0" dirty="0">
              <a:ln>
                <a:noFill/>
              </a:ln>
              <a:solidFill>
                <a:srgbClr val="FFFFFF"/>
              </a:solidFill>
              <a:effectLst/>
              <a:uLnTx/>
              <a:uFillTx/>
              <a:latin typeface="Arial"/>
              <a:ea typeface="+mn-ea"/>
              <a:cs typeface="+mn-cs"/>
            </a:endParaRPr>
          </a:p>
        </p:txBody>
      </p:sp>
      <p:sp>
        <p:nvSpPr>
          <p:cNvPr id="53" name="Oval 292"/>
          <p:cNvSpPr/>
          <p:nvPr/>
        </p:nvSpPr>
        <p:spPr>
          <a:xfrm>
            <a:off x="4520676" y="3798283"/>
            <a:ext cx="277842" cy="277842"/>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400" b="1" i="0" u="none" strike="noStrike" kern="0" cap="none" spc="0" normalizeH="0" baseline="0" noProof="0" dirty="0" smtClean="0">
                <a:ln>
                  <a:noFill/>
                </a:ln>
                <a:solidFill>
                  <a:srgbClr val="FFFFFF"/>
                </a:solidFill>
                <a:effectLst/>
                <a:uLnTx/>
                <a:uFillTx/>
                <a:latin typeface="Arial"/>
                <a:ea typeface="+mn-ea"/>
                <a:cs typeface="+mn-cs"/>
              </a:rPr>
              <a:t>6</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141" name="Oval 292"/>
          <p:cNvSpPr/>
          <p:nvPr/>
        </p:nvSpPr>
        <p:spPr>
          <a:xfrm>
            <a:off x="6141919" y="1356922"/>
            <a:ext cx="337726" cy="337726"/>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400" b="1" i="0" u="none" strike="noStrike" kern="0" cap="none" spc="0" normalizeH="0" baseline="0" noProof="0" dirty="0" smtClean="0">
                <a:ln>
                  <a:noFill/>
                </a:ln>
                <a:solidFill>
                  <a:srgbClr val="FFFFFF"/>
                </a:solidFill>
                <a:effectLst/>
                <a:uLnTx/>
                <a:uFillTx/>
                <a:latin typeface="Arial"/>
                <a:ea typeface="+mn-ea"/>
                <a:cs typeface="+mn-cs"/>
              </a:rPr>
              <a:t>1.1</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142" name="Oval 292"/>
          <p:cNvSpPr/>
          <p:nvPr/>
        </p:nvSpPr>
        <p:spPr>
          <a:xfrm>
            <a:off x="6141919" y="3022184"/>
            <a:ext cx="337726" cy="337726"/>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400" b="1" i="0" u="none" strike="noStrike" kern="0" cap="none" spc="0" normalizeH="0" baseline="0" noProof="0" dirty="0" smtClean="0">
                <a:ln>
                  <a:noFill/>
                </a:ln>
                <a:solidFill>
                  <a:srgbClr val="FFFFFF"/>
                </a:solidFill>
                <a:effectLst/>
                <a:uLnTx/>
                <a:uFillTx/>
                <a:latin typeface="Arial"/>
                <a:ea typeface="+mn-ea"/>
                <a:cs typeface="+mn-cs"/>
              </a:rPr>
              <a:t>2</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143" name="Oval 292"/>
          <p:cNvSpPr/>
          <p:nvPr/>
        </p:nvSpPr>
        <p:spPr>
          <a:xfrm>
            <a:off x="6141919" y="4387352"/>
            <a:ext cx="337726" cy="337726"/>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400" b="1" i="0" u="none" strike="noStrike" kern="0" cap="none" spc="0" normalizeH="0" baseline="0" noProof="0" dirty="0" smtClean="0">
                <a:ln>
                  <a:noFill/>
                </a:ln>
                <a:solidFill>
                  <a:srgbClr val="FFFFFF"/>
                </a:solidFill>
                <a:effectLst/>
                <a:uLnTx/>
                <a:uFillTx/>
                <a:latin typeface="Arial"/>
                <a:ea typeface="+mn-ea"/>
                <a:cs typeface="+mn-cs"/>
              </a:rPr>
              <a:t>3</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144" name="Oval 292"/>
          <p:cNvSpPr/>
          <p:nvPr/>
        </p:nvSpPr>
        <p:spPr>
          <a:xfrm>
            <a:off x="6141919" y="5572454"/>
            <a:ext cx="337726" cy="337726"/>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400" b="1" i="0" u="none" strike="noStrike" kern="0" cap="none" spc="0" normalizeH="0" baseline="0" noProof="0" dirty="0" smtClean="0">
                <a:ln>
                  <a:noFill/>
                </a:ln>
                <a:solidFill>
                  <a:srgbClr val="FFFFFF"/>
                </a:solidFill>
                <a:effectLst/>
                <a:uLnTx/>
                <a:uFillTx/>
                <a:latin typeface="Arial"/>
                <a:ea typeface="+mn-ea"/>
                <a:cs typeface="+mn-cs"/>
              </a:rPr>
              <a:t>4</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145" name="Oval 292"/>
          <p:cNvSpPr/>
          <p:nvPr/>
        </p:nvSpPr>
        <p:spPr>
          <a:xfrm>
            <a:off x="6141919" y="6662868"/>
            <a:ext cx="337726" cy="337726"/>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400" b="1" i="0" u="none" strike="noStrike" kern="0" cap="none" spc="0" normalizeH="0" baseline="0" noProof="0" dirty="0" smtClean="0">
                <a:ln>
                  <a:noFill/>
                </a:ln>
                <a:solidFill>
                  <a:srgbClr val="FFFFFF"/>
                </a:solidFill>
                <a:effectLst/>
                <a:uLnTx/>
                <a:uFillTx/>
                <a:latin typeface="Arial"/>
                <a:ea typeface="+mn-ea"/>
                <a:cs typeface="+mn-cs"/>
              </a:rPr>
              <a:t>5</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146" name="Oval 292"/>
          <p:cNvSpPr/>
          <p:nvPr/>
        </p:nvSpPr>
        <p:spPr>
          <a:xfrm>
            <a:off x="6141919" y="7479159"/>
            <a:ext cx="337726" cy="337726"/>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400" b="1" i="0" u="none" strike="noStrike" kern="0" cap="none" spc="0" normalizeH="0" baseline="0" noProof="0" dirty="0" smtClean="0">
                <a:ln>
                  <a:noFill/>
                </a:ln>
                <a:solidFill>
                  <a:srgbClr val="FFFFFF"/>
                </a:solidFill>
                <a:effectLst/>
                <a:uLnTx/>
                <a:uFillTx/>
                <a:latin typeface="Arial"/>
                <a:ea typeface="+mn-ea"/>
                <a:cs typeface="+mn-cs"/>
              </a:rPr>
              <a:t>6</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grpSp>
        <p:nvGrpSpPr>
          <p:cNvPr id="45" name="Группа 44"/>
          <p:cNvGrpSpPr/>
          <p:nvPr/>
        </p:nvGrpSpPr>
        <p:grpSpPr>
          <a:xfrm>
            <a:off x="2503016" y="4026359"/>
            <a:ext cx="1244710" cy="1244710"/>
            <a:chOff x="-1167900" y="2055274"/>
            <a:chExt cx="2233307" cy="2233307"/>
          </a:xfrm>
        </p:grpSpPr>
        <p:pic>
          <p:nvPicPr>
            <p:cNvPr id="46" name="Рисунок 4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67900" y="2055274"/>
              <a:ext cx="2233307" cy="2233307"/>
            </a:xfrm>
            <a:prstGeom prst="rect">
              <a:avLst/>
            </a:prstGeom>
          </p:spPr>
        </p:pic>
        <p:sp>
          <p:nvSpPr>
            <p:cNvPr id="47" name="Овал 46"/>
            <p:cNvSpPr/>
            <p:nvPr/>
          </p:nvSpPr>
          <p:spPr>
            <a:xfrm>
              <a:off x="-388997" y="2868348"/>
              <a:ext cx="650389" cy="65038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800" dirty="0" smtClean="0"/>
                <a:t>₽</a:t>
              </a:r>
              <a:endParaRPr lang="ru-RU" sz="1800" dirty="0"/>
            </a:p>
          </p:txBody>
        </p:sp>
      </p:grpSp>
      <p:grpSp>
        <p:nvGrpSpPr>
          <p:cNvPr id="42" name="Группа 41"/>
          <p:cNvGrpSpPr/>
          <p:nvPr/>
        </p:nvGrpSpPr>
        <p:grpSpPr>
          <a:xfrm>
            <a:off x="366137" y="7206260"/>
            <a:ext cx="3113806" cy="904800"/>
            <a:chOff x="708483" y="2915947"/>
            <a:chExt cx="2096397" cy="727937"/>
          </a:xfrm>
        </p:grpSpPr>
        <p:sp>
          <p:nvSpPr>
            <p:cNvPr id="43" name="Скругленный прямоугольник 42"/>
            <p:cNvSpPr/>
            <p:nvPr/>
          </p:nvSpPr>
          <p:spPr>
            <a:xfrm>
              <a:off x="708483" y="2915947"/>
              <a:ext cx="2096397" cy="727937"/>
            </a:xfrm>
            <a:prstGeom prst="roundRect">
              <a:avLst>
                <a:gd name="adj" fmla="val 6507"/>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901700"/>
              <a:r>
                <a:rPr lang="ru-RU" sz="1400" b="1" dirty="0" smtClean="0">
                  <a:solidFill>
                    <a:schemeClr val="bg1"/>
                  </a:solidFill>
                </a:rPr>
                <a:t>Субъект МСП - лизингополучатель</a:t>
              </a:r>
              <a:endParaRPr lang="ru-RU" sz="1400" b="1" dirty="0">
                <a:solidFill>
                  <a:schemeClr val="bg1"/>
                </a:solidFill>
              </a:endParaRPr>
            </a:p>
          </p:txBody>
        </p:sp>
        <p:sp>
          <p:nvSpPr>
            <p:cNvPr id="44" name="Freeform 25"/>
            <p:cNvSpPr>
              <a:spLocks noChangeAspect="1" noEditPoints="1"/>
            </p:cNvSpPr>
            <p:nvPr/>
          </p:nvSpPr>
          <p:spPr bwMode="auto">
            <a:xfrm>
              <a:off x="813328" y="3041733"/>
              <a:ext cx="459715" cy="476366"/>
            </a:xfrm>
            <a:custGeom>
              <a:avLst/>
              <a:gdLst/>
              <a:ahLst/>
              <a:cxnLst>
                <a:cxn ang="0">
                  <a:pos x="82" y="72"/>
                </a:cxn>
                <a:cxn ang="0">
                  <a:pos x="81" y="55"/>
                </a:cxn>
                <a:cxn ang="0">
                  <a:pos x="70" y="49"/>
                </a:cxn>
                <a:cxn ang="0">
                  <a:pos x="62" y="39"/>
                </a:cxn>
                <a:cxn ang="0">
                  <a:pos x="65" y="32"/>
                </a:cxn>
                <a:cxn ang="0">
                  <a:pos x="67" y="28"/>
                </a:cxn>
                <a:cxn ang="0">
                  <a:pos x="66" y="25"/>
                </a:cxn>
                <a:cxn ang="0">
                  <a:pos x="67" y="20"/>
                </a:cxn>
                <a:cxn ang="0">
                  <a:pos x="57" y="11"/>
                </a:cxn>
                <a:cxn ang="0">
                  <a:pos x="47" y="20"/>
                </a:cxn>
                <a:cxn ang="0">
                  <a:pos x="48" y="25"/>
                </a:cxn>
                <a:cxn ang="0">
                  <a:pos x="47" y="28"/>
                </a:cxn>
                <a:cxn ang="0">
                  <a:pos x="49" y="32"/>
                </a:cxn>
                <a:cxn ang="0">
                  <a:pos x="52" y="39"/>
                </a:cxn>
                <a:cxn ang="0">
                  <a:pos x="48" y="46"/>
                </a:cxn>
                <a:cxn ang="0">
                  <a:pos x="63" y="60"/>
                </a:cxn>
                <a:cxn ang="0">
                  <a:pos x="63" y="72"/>
                </a:cxn>
                <a:cxn ang="0">
                  <a:pos x="82" y="72"/>
                </a:cxn>
                <a:cxn ang="0">
                  <a:pos x="42" y="51"/>
                </a:cxn>
                <a:cxn ang="0">
                  <a:pos x="31" y="39"/>
                </a:cxn>
                <a:cxn ang="0">
                  <a:pos x="35" y="29"/>
                </a:cxn>
                <a:cxn ang="0">
                  <a:pos x="38" y="23"/>
                </a:cxn>
                <a:cxn ang="0">
                  <a:pos x="37" y="20"/>
                </a:cxn>
                <a:cxn ang="0">
                  <a:pos x="37" y="13"/>
                </a:cxn>
                <a:cxn ang="0">
                  <a:pos x="24" y="0"/>
                </a:cxn>
                <a:cxn ang="0">
                  <a:pos x="11" y="13"/>
                </a:cxn>
                <a:cxn ang="0">
                  <a:pos x="12" y="20"/>
                </a:cxn>
                <a:cxn ang="0">
                  <a:pos x="11" y="23"/>
                </a:cxn>
                <a:cxn ang="0">
                  <a:pos x="14" y="29"/>
                </a:cxn>
                <a:cxn ang="0">
                  <a:pos x="18" y="39"/>
                </a:cxn>
                <a:cxn ang="0">
                  <a:pos x="7" y="51"/>
                </a:cxn>
                <a:cxn ang="0">
                  <a:pos x="0" y="57"/>
                </a:cxn>
                <a:cxn ang="0">
                  <a:pos x="0" y="72"/>
                </a:cxn>
                <a:cxn ang="0">
                  <a:pos x="57" y="72"/>
                </a:cxn>
                <a:cxn ang="0">
                  <a:pos x="57" y="61"/>
                </a:cxn>
                <a:cxn ang="0">
                  <a:pos x="42" y="51"/>
                </a:cxn>
              </a:cxnLst>
              <a:rect l="0" t="0" r="r" b="b"/>
              <a:pathLst>
                <a:path w="82" h="72">
                  <a:moveTo>
                    <a:pt x="82" y="72"/>
                  </a:moveTo>
                  <a:cubicBezTo>
                    <a:pt x="82" y="72"/>
                    <a:pt x="82" y="57"/>
                    <a:pt x="81" y="55"/>
                  </a:cubicBezTo>
                  <a:cubicBezTo>
                    <a:pt x="79" y="53"/>
                    <a:pt x="76" y="51"/>
                    <a:pt x="70" y="49"/>
                  </a:cubicBezTo>
                  <a:cubicBezTo>
                    <a:pt x="64" y="46"/>
                    <a:pt x="62" y="44"/>
                    <a:pt x="62" y="39"/>
                  </a:cubicBezTo>
                  <a:cubicBezTo>
                    <a:pt x="62" y="37"/>
                    <a:pt x="64" y="37"/>
                    <a:pt x="65" y="32"/>
                  </a:cubicBezTo>
                  <a:cubicBezTo>
                    <a:pt x="65" y="30"/>
                    <a:pt x="67" y="32"/>
                    <a:pt x="67" y="28"/>
                  </a:cubicBezTo>
                  <a:cubicBezTo>
                    <a:pt x="67" y="26"/>
                    <a:pt x="66" y="25"/>
                    <a:pt x="66" y="25"/>
                  </a:cubicBezTo>
                  <a:cubicBezTo>
                    <a:pt x="66" y="25"/>
                    <a:pt x="67" y="22"/>
                    <a:pt x="67" y="20"/>
                  </a:cubicBezTo>
                  <a:cubicBezTo>
                    <a:pt x="67" y="18"/>
                    <a:pt x="65" y="11"/>
                    <a:pt x="57" y="11"/>
                  </a:cubicBezTo>
                  <a:cubicBezTo>
                    <a:pt x="49" y="11"/>
                    <a:pt x="47" y="18"/>
                    <a:pt x="47" y="20"/>
                  </a:cubicBezTo>
                  <a:cubicBezTo>
                    <a:pt x="47" y="22"/>
                    <a:pt x="48" y="25"/>
                    <a:pt x="48" y="25"/>
                  </a:cubicBezTo>
                  <a:cubicBezTo>
                    <a:pt x="48" y="25"/>
                    <a:pt x="47" y="26"/>
                    <a:pt x="47" y="28"/>
                  </a:cubicBezTo>
                  <a:cubicBezTo>
                    <a:pt x="47" y="32"/>
                    <a:pt x="49" y="30"/>
                    <a:pt x="49" y="32"/>
                  </a:cubicBezTo>
                  <a:cubicBezTo>
                    <a:pt x="50" y="37"/>
                    <a:pt x="52" y="37"/>
                    <a:pt x="52" y="39"/>
                  </a:cubicBezTo>
                  <a:cubicBezTo>
                    <a:pt x="52" y="42"/>
                    <a:pt x="51" y="44"/>
                    <a:pt x="48" y="46"/>
                  </a:cubicBezTo>
                  <a:cubicBezTo>
                    <a:pt x="62" y="53"/>
                    <a:pt x="63" y="54"/>
                    <a:pt x="63" y="60"/>
                  </a:cubicBezTo>
                  <a:cubicBezTo>
                    <a:pt x="63" y="72"/>
                    <a:pt x="63" y="72"/>
                    <a:pt x="63" y="72"/>
                  </a:cubicBezTo>
                  <a:lnTo>
                    <a:pt x="82" y="72"/>
                  </a:lnTo>
                  <a:close/>
                  <a:moveTo>
                    <a:pt x="42" y="51"/>
                  </a:moveTo>
                  <a:cubicBezTo>
                    <a:pt x="34" y="47"/>
                    <a:pt x="31" y="45"/>
                    <a:pt x="31" y="39"/>
                  </a:cubicBezTo>
                  <a:cubicBezTo>
                    <a:pt x="31" y="35"/>
                    <a:pt x="34" y="36"/>
                    <a:pt x="35" y="29"/>
                  </a:cubicBezTo>
                  <a:cubicBezTo>
                    <a:pt x="35" y="27"/>
                    <a:pt x="37" y="29"/>
                    <a:pt x="38" y="23"/>
                  </a:cubicBezTo>
                  <a:cubicBezTo>
                    <a:pt x="38" y="20"/>
                    <a:pt x="37" y="20"/>
                    <a:pt x="37" y="20"/>
                  </a:cubicBezTo>
                  <a:cubicBezTo>
                    <a:pt x="37" y="20"/>
                    <a:pt x="37" y="16"/>
                    <a:pt x="37" y="13"/>
                  </a:cubicBezTo>
                  <a:cubicBezTo>
                    <a:pt x="38" y="10"/>
                    <a:pt x="36" y="0"/>
                    <a:pt x="24" y="0"/>
                  </a:cubicBezTo>
                  <a:cubicBezTo>
                    <a:pt x="13" y="0"/>
                    <a:pt x="11" y="10"/>
                    <a:pt x="11" y="13"/>
                  </a:cubicBezTo>
                  <a:cubicBezTo>
                    <a:pt x="12" y="16"/>
                    <a:pt x="12" y="20"/>
                    <a:pt x="12" y="20"/>
                  </a:cubicBezTo>
                  <a:cubicBezTo>
                    <a:pt x="12" y="20"/>
                    <a:pt x="11" y="20"/>
                    <a:pt x="11" y="23"/>
                  </a:cubicBezTo>
                  <a:cubicBezTo>
                    <a:pt x="11" y="29"/>
                    <a:pt x="14" y="27"/>
                    <a:pt x="14" y="29"/>
                  </a:cubicBezTo>
                  <a:cubicBezTo>
                    <a:pt x="15" y="36"/>
                    <a:pt x="18" y="35"/>
                    <a:pt x="18" y="39"/>
                  </a:cubicBezTo>
                  <a:cubicBezTo>
                    <a:pt x="18" y="45"/>
                    <a:pt x="15" y="47"/>
                    <a:pt x="7" y="51"/>
                  </a:cubicBezTo>
                  <a:cubicBezTo>
                    <a:pt x="4" y="52"/>
                    <a:pt x="0" y="53"/>
                    <a:pt x="0" y="57"/>
                  </a:cubicBezTo>
                  <a:cubicBezTo>
                    <a:pt x="0" y="72"/>
                    <a:pt x="0" y="72"/>
                    <a:pt x="0" y="72"/>
                  </a:cubicBezTo>
                  <a:cubicBezTo>
                    <a:pt x="57" y="72"/>
                    <a:pt x="57" y="72"/>
                    <a:pt x="57" y="72"/>
                  </a:cubicBezTo>
                  <a:cubicBezTo>
                    <a:pt x="57" y="72"/>
                    <a:pt x="57" y="63"/>
                    <a:pt x="57" y="61"/>
                  </a:cubicBezTo>
                  <a:cubicBezTo>
                    <a:pt x="57" y="58"/>
                    <a:pt x="50" y="54"/>
                    <a:pt x="42" y="51"/>
                  </a:cubicBezTo>
                  <a:close/>
                </a:path>
              </a:pathLst>
            </a:custGeom>
            <a:solidFill>
              <a:schemeClr val="bg1"/>
            </a:solidFill>
            <a:ln w="9525">
              <a:noFill/>
              <a:round/>
              <a:headEnd/>
              <a:tailEnd/>
            </a:ln>
          </p:spPr>
          <p:txBody>
            <a:bodyPr vert="horz" wrap="square" lIns="98694" tIns="49347" rIns="98694" bIns="49347" numCol="1" anchor="t" anchorCtr="0" compatLnSpc="1">
              <a:prstTxWarp prst="textNoShape">
                <a:avLst/>
              </a:prstTxWarp>
            </a:bodyPr>
            <a:lstStyle/>
            <a:p>
              <a:pPr defTabSz="986912" fontAlgn="base">
                <a:spcBef>
                  <a:spcPct val="0"/>
                </a:spcBef>
                <a:spcAft>
                  <a:spcPct val="0"/>
                </a:spcAft>
              </a:pPr>
              <a:endParaRPr lang="en-GB" sz="2051" dirty="0">
                <a:solidFill>
                  <a:srgbClr val="000000"/>
                </a:solidFill>
                <a:cs typeface="Arial" pitchFamily="34" charset="0"/>
              </a:endParaRPr>
            </a:p>
          </p:txBody>
        </p:sp>
      </p:grpSp>
      <p:cxnSp>
        <p:nvCxnSpPr>
          <p:cNvPr id="48" name="Прямая со стрелкой 47"/>
          <p:cNvCxnSpPr/>
          <p:nvPr/>
        </p:nvCxnSpPr>
        <p:spPr>
          <a:xfrm flipH="1">
            <a:off x="1837011" y="6429829"/>
            <a:ext cx="6303" cy="714639"/>
          </a:xfrm>
          <a:prstGeom prst="straightConnector1">
            <a:avLst/>
          </a:prstGeom>
          <a:ln w="76200">
            <a:solidFill>
              <a:schemeClr val="bg1">
                <a:lumMod val="50000"/>
                <a:alpha val="50000"/>
              </a:schemeClr>
            </a:solidFill>
            <a:headEnd type="none" w="med" len="med"/>
            <a:tailEnd type="triangle" w="sm" len="sm"/>
          </a:ln>
        </p:spPr>
        <p:style>
          <a:lnRef idx="1">
            <a:schemeClr val="accent1"/>
          </a:lnRef>
          <a:fillRef idx="0">
            <a:schemeClr val="accent1"/>
          </a:fillRef>
          <a:effectRef idx="0">
            <a:schemeClr val="accent1"/>
          </a:effectRef>
          <a:fontRef idx="minor">
            <a:schemeClr val="tx1"/>
          </a:fontRef>
        </p:style>
      </p:cxnSp>
      <p:sp>
        <p:nvSpPr>
          <p:cNvPr id="49" name="Oval 292"/>
          <p:cNvSpPr/>
          <p:nvPr/>
        </p:nvSpPr>
        <p:spPr>
          <a:xfrm>
            <a:off x="1940239" y="6691086"/>
            <a:ext cx="309475" cy="306892"/>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300" b="1" i="0" u="none" strike="noStrike" kern="0" cap="none" spc="0" normalizeH="0" baseline="0" noProof="0" dirty="0" smtClean="0">
                <a:ln>
                  <a:noFill/>
                </a:ln>
                <a:solidFill>
                  <a:srgbClr val="FFFFFF"/>
                </a:solidFill>
                <a:effectLst/>
                <a:uLnTx/>
                <a:uFillTx/>
                <a:latin typeface="Arial"/>
                <a:ea typeface="+mn-ea"/>
                <a:cs typeface="+mn-cs"/>
              </a:rPr>
              <a:t>1.2</a:t>
            </a:r>
            <a:endParaRPr kumimoji="0" lang="en-US" sz="1300" b="1" i="0" u="none" strike="noStrike" kern="0" cap="none" spc="0" normalizeH="0" baseline="0" noProof="0" dirty="0">
              <a:ln>
                <a:noFill/>
              </a:ln>
              <a:solidFill>
                <a:srgbClr val="FFFFFF"/>
              </a:solidFill>
              <a:effectLst/>
              <a:uLnTx/>
              <a:uFillTx/>
              <a:latin typeface="Arial"/>
              <a:ea typeface="+mn-ea"/>
              <a:cs typeface="+mn-cs"/>
            </a:endParaRPr>
          </a:p>
        </p:txBody>
      </p:sp>
      <p:sp>
        <p:nvSpPr>
          <p:cNvPr id="50" name="Oval 292"/>
          <p:cNvSpPr/>
          <p:nvPr/>
        </p:nvSpPr>
        <p:spPr>
          <a:xfrm>
            <a:off x="6141919" y="1967507"/>
            <a:ext cx="337726" cy="337726"/>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400" b="1" i="0" u="none" strike="noStrike" kern="0" cap="none" spc="0" normalizeH="0" baseline="0" noProof="0" dirty="0" smtClean="0">
                <a:ln>
                  <a:noFill/>
                </a:ln>
                <a:solidFill>
                  <a:srgbClr val="FFFFFF"/>
                </a:solidFill>
                <a:effectLst/>
                <a:uLnTx/>
                <a:uFillTx/>
                <a:latin typeface="Arial"/>
                <a:ea typeface="+mn-ea"/>
                <a:cs typeface="+mn-cs"/>
              </a:rPr>
              <a:t>1.2</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51" name="TextBox 50"/>
          <p:cNvSpPr txBox="1"/>
          <p:nvPr/>
        </p:nvSpPr>
        <p:spPr>
          <a:xfrm>
            <a:off x="6527005" y="1913331"/>
            <a:ext cx="5810137" cy="430887"/>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lang="ru-RU" sz="1100" b="1" kern="0" dirty="0" smtClean="0">
                <a:solidFill>
                  <a:prstClr val="black"/>
                </a:solidFill>
              </a:rPr>
              <a:t>Лизинговая компания </a:t>
            </a:r>
            <a:r>
              <a:rPr kumimoji="0" lang="ru-RU" sz="1100" b="0" i="0" u="none" strike="noStrike" kern="0" cap="none" spc="0" normalizeH="0" baseline="0" noProof="0" dirty="0" smtClean="0">
                <a:ln>
                  <a:noFill/>
                </a:ln>
                <a:solidFill>
                  <a:prstClr val="black"/>
                </a:solidFill>
                <a:effectLst/>
                <a:uLnTx/>
                <a:uFillTx/>
              </a:rPr>
              <a:t>приобретает имущество для оказания услуг</a:t>
            </a:r>
            <a:r>
              <a:rPr kumimoji="0" lang="ru-RU" sz="1100" b="0" i="0" u="none" strike="noStrike" kern="0" cap="none" spc="0" normalizeH="0" noProof="0" dirty="0" smtClean="0">
                <a:ln>
                  <a:noFill/>
                </a:ln>
                <a:solidFill>
                  <a:prstClr val="black"/>
                </a:solidFill>
                <a:effectLst/>
                <a:uLnTx/>
                <a:uFillTx/>
              </a:rPr>
              <a:t> </a:t>
            </a:r>
            <a:r>
              <a:rPr lang="ru-RU" sz="1100" kern="0" dirty="0" smtClean="0">
                <a:solidFill>
                  <a:prstClr val="black"/>
                </a:solidFill>
              </a:rPr>
              <a:t>финансовой аренды </a:t>
            </a:r>
            <a:r>
              <a:rPr kumimoji="0" lang="ru-RU" sz="1100" b="0" i="0" u="none" strike="noStrike" kern="0" cap="none" spc="0" normalizeH="0" noProof="0" dirty="0" smtClean="0">
                <a:ln>
                  <a:noFill/>
                </a:ln>
                <a:solidFill>
                  <a:prstClr val="black"/>
                </a:solidFill>
                <a:effectLst/>
                <a:uLnTx/>
                <a:uFillTx/>
              </a:rPr>
              <a:t>субъектам МСП </a:t>
            </a:r>
            <a:r>
              <a:rPr kumimoji="0" lang="ru-RU" sz="1100" b="0" i="0" u="none" strike="noStrike" kern="0" cap="none" spc="0" normalizeH="0" baseline="0" noProof="0" dirty="0" smtClean="0">
                <a:ln>
                  <a:noFill/>
                </a:ln>
                <a:solidFill>
                  <a:prstClr val="black"/>
                </a:solidFill>
                <a:effectLst/>
                <a:uLnTx/>
                <a:uFillTx/>
              </a:rPr>
              <a:t>.</a:t>
            </a:r>
          </a:p>
        </p:txBody>
      </p:sp>
      <p:sp>
        <p:nvSpPr>
          <p:cNvPr id="54" name="Овал 53"/>
          <p:cNvSpPr/>
          <p:nvPr/>
        </p:nvSpPr>
        <p:spPr>
          <a:xfrm>
            <a:off x="703744" y="5625906"/>
            <a:ext cx="362487" cy="36248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800" dirty="0" smtClean="0"/>
              <a:t>₽</a:t>
            </a:r>
            <a:endParaRPr lang="ru-RU" sz="1800" dirty="0"/>
          </a:p>
        </p:txBody>
      </p:sp>
      <p:cxnSp>
        <p:nvCxnSpPr>
          <p:cNvPr id="56" name="Прямая соединительная линия 55"/>
          <p:cNvCxnSpPr/>
          <p:nvPr/>
        </p:nvCxnSpPr>
        <p:spPr>
          <a:xfrm>
            <a:off x="5889625" y="1609725"/>
            <a:ext cx="0" cy="6019800"/>
          </a:xfrm>
          <a:prstGeom prst="line">
            <a:avLst/>
          </a:prstGeom>
          <a:noFill/>
          <a:ln w="25400" cap="flat" cmpd="sng" algn="ctr">
            <a:solidFill>
              <a:srgbClr val="00A1DE"/>
            </a:solidFill>
            <a:prstDash val="solid"/>
          </a:ln>
          <a:effectLst/>
        </p:spPr>
      </p:cxnSp>
      <p:pic>
        <p:nvPicPr>
          <p:cNvPr id="59" name="Рисунок 5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91381" y="2403127"/>
            <a:ext cx="1371059" cy="623708"/>
          </a:xfrm>
          <a:prstGeom prst="rect">
            <a:avLst/>
          </a:prstGeom>
        </p:spPr>
      </p:pic>
      <p:sp>
        <p:nvSpPr>
          <p:cNvPr id="60" name="TextBox 59"/>
          <p:cNvSpPr txBox="1"/>
          <p:nvPr/>
        </p:nvSpPr>
        <p:spPr>
          <a:xfrm>
            <a:off x="12102955" y="8003568"/>
            <a:ext cx="523982" cy="307777"/>
          </a:xfrm>
          <a:prstGeom prst="rect">
            <a:avLst/>
          </a:prstGeom>
          <a:noFill/>
        </p:spPr>
        <p:txBody>
          <a:bodyPr wrap="square" rtlCol="0">
            <a:spAutoFit/>
          </a:bodyPr>
          <a:lstStyle/>
          <a:p>
            <a:r>
              <a:rPr lang="ru-RU" sz="1400" dirty="0" smtClean="0">
                <a:latin typeface="Arial Narrow" panose="020B0606020202030204" pitchFamily="34" charset="0"/>
              </a:rPr>
              <a:t>16</a:t>
            </a:r>
            <a:endParaRPr lang="ru-RU" sz="1400" dirty="0">
              <a:latin typeface="Arial Narrow" panose="020B0606020202030204" pitchFamily="34" charset="0"/>
            </a:endParaRPr>
          </a:p>
        </p:txBody>
      </p:sp>
    </p:spTree>
    <p:extLst>
      <p:ext uri="{BB962C8B-B14F-4D97-AF65-F5344CB8AC3E}">
        <p14:creationId xmlns:p14="http://schemas.microsoft.com/office/powerpoint/2010/main" val="98599469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109" name="Elbow Connector 187"/>
          <p:cNvCxnSpPr>
            <a:stCxn id="93" idx="0"/>
          </p:cNvCxnSpPr>
          <p:nvPr/>
        </p:nvCxnSpPr>
        <p:spPr>
          <a:xfrm rot="5400000" flipH="1" flipV="1">
            <a:off x="2099358" y="5100761"/>
            <a:ext cx="587036" cy="273172"/>
          </a:xfrm>
          <a:prstGeom prst="bentConnector3">
            <a:avLst>
              <a:gd name="adj1" fmla="val 99479"/>
            </a:avLst>
          </a:prstGeom>
          <a:ln w="76200">
            <a:solidFill>
              <a:schemeClr val="bg1">
                <a:lumMod val="50000"/>
                <a:alpha val="50000"/>
              </a:schemeClr>
            </a:solidFill>
            <a:headEnd type="none" w="med" len="med"/>
            <a:tailEnd type="triangle" w="sm" len="sm"/>
          </a:ln>
        </p:spPr>
        <p:style>
          <a:lnRef idx="1">
            <a:schemeClr val="accent1"/>
          </a:lnRef>
          <a:fillRef idx="0">
            <a:schemeClr val="accent1"/>
          </a:fillRef>
          <a:effectRef idx="0">
            <a:schemeClr val="accent1"/>
          </a:effectRef>
          <a:fontRef idx="minor">
            <a:schemeClr val="tx1"/>
          </a:fontRef>
        </p:style>
      </p:cxnSp>
      <p:grpSp>
        <p:nvGrpSpPr>
          <p:cNvPr id="4" name="Группа 3"/>
          <p:cNvGrpSpPr/>
          <p:nvPr/>
        </p:nvGrpSpPr>
        <p:grpSpPr>
          <a:xfrm>
            <a:off x="6487708" y="2872291"/>
            <a:ext cx="5839855" cy="3645449"/>
            <a:chOff x="5691956" y="1481039"/>
            <a:chExt cx="6975675" cy="3350609"/>
          </a:xfrm>
        </p:grpSpPr>
        <p:sp>
          <p:nvSpPr>
            <p:cNvPr id="18" name="TextBox 17"/>
            <p:cNvSpPr txBox="1"/>
            <p:nvPr/>
          </p:nvSpPr>
          <p:spPr>
            <a:xfrm>
              <a:off x="5691956" y="1481039"/>
              <a:ext cx="6953832" cy="551623"/>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ru-RU" sz="1100" b="1" i="0" u="none" strike="noStrike" kern="0" cap="none" spc="0" normalizeH="0" baseline="0" noProof="0" dirty="0" smtClean="0">
                  <a:ln>
                    <a:noFill/>
                  </a:ln>
                  <a:solidFill>
                    <a:prstClr val="black"/>
                  </a:solidFill>
                  <a:effectLst/>
                  <a:uLnTx/>
                  <a:uFillTx/>
                </a:rPr>
                <a:t>Субъект Российской Федерации</a:t>
              </a:r>
              <a:r>
                <a:rPr lang="ru-RU" sz="1100" kern="0" dirty="0" smtClean="0">
                  <a:solidFill>
                    <a:prstClr val="black"/>
                  </a:solidFill>
                </a:rPr>
                <a:t>, заключает Соглашение с организацией, управляющей объектами инфраструктуры поддержки субъектов МСП, в связи с предоставлением такой организации финансовых и иных мер поддержки</a:t>
              </a:r>
              <a:endParaRPr kumimoji="0" lang="ru-RU" sz="1100" b="0" i="0" u="none" strike="noStrike" kern="0" cap="none" spc="0" normalizeH="0" baseline="0" noProof="0" dirty="0" smtClean="0">
                <a:ln>
                  <a:noFill/>
                </a:ln>
                <a:solidFill>
                  <a:prstClr val="black"/>
                </a:solidFill>
                <a:effectLst/>
                <a:uLnTx/>
                <a:uFillTx/>
              </a:endParaRPr>
            </a:p>
          </p:txBody>
        </p:sp>
        <p:sp>
          <p:nvSpPr>
            <p:cNvPr id="19" name="TextBox 18"/>
            <p:cNvSpPr txBox="1"/>
            <p:nvPr/>
          </p:nvSpPr>
          <p:spPr>
            <a:xfrm>
              <a:off x="5713800" y="3220337"/>
              <a:ext cx="6953831" cy="551623"/>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ru-RU" sz="1100" b="1" i="0" u="none" strike="noStrike" kern="0" cap="none" spc="0" normalizeH="0" baseline="0" noProof="0" dirty="0" smtClean="0">
                  <a:ln>
                    <a:noFill/>
                  </a:ln>
                  <a:solidFill>
                    <a:prstClr val="black"/>
                  </a:solidFill>
                  <a:effectLst/>
                  <a:uLnTx/>
                  <a:uFillTx/>
                </a:rPr>
                <a:t>Уполномоченный Банк</a:t>
              </a:r>
              <a:r>
                <a:rPr kumimoji="0" lang="ru-RU" sz="1100" b="0" i="0" u="none" strike="noStrike" kern="0" cap="none" spc="0" normalizeH="0" baseline="0" noProof="0" dirty="0" smtClean="0">
                  <a:ln>
                    <a:noFill/>
                  </a:ln>
                  <a:solidFill>
                    <a:prstClr val="black"/>
                  </a:solidFill>
                  <a:effectLst/>
                  <a:uLnTx/>
                  <a:uFillTx/>
                </a:rPr>
                <a:t>, предоставивший кредит Конечному заемщику, обращается в Корпорацию с просьбой предоставить поручительство за уполномоченный банк перед Банком России</a:t>
              </a:r>
            </a:p>
          </p:txBody>
        </p:sp>
        <p:sp>
          <p:nvSpPr>
            <p:cNvPr id="21" name="Прямоугольник 20"/>
            <p:cNvSpPr/>
            <p:nvPr/>
          </p:nvSpPr>
          <p:spPr>
            <a:xfrm>
              <a:off x="5699300" y="4435611"/>
              <a:ext cx="6936367" cy="396037"/>
            </a:xfrm>
            <a:prstGeom prst="rect">
              <a:avLst/>
            </a:prstGeom>
          </p:spPr>
          <p:txBody>
            <a:bodyPr wrap="square">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ru-RU" sz="1100" b="1" i="0" u="none" strike="noStrike" kern="0" cap="none" spc="0" normalizeH="0" baseline="0" noProof="0" dirty="0" smtClean="0">
                  <a:ln>
                    <a:noFill/>
                  </a:ln>
                  <a:solidFill>
                    <a:prstClr val="black"/>
                  </a:solidFill>
                  <a:effectLst/>
                  <a:uLnTx/>
                  <a:uFillTx/>
                </a:rPr>
                <a:t>Банк России</a:t>
              </a:r>
              <a:r>
                <a:rPr kumimoji="0" lang="ru-RU" sz="1100" b="0" i="0" u="none" strike="noStrike" kern="0" cap="none" spc="0" normalizeH="0" baseline="0" noProof="0" dirty="0" smtClean="0">
                  <a:ln>
                    <a:noFill/>
                  </a:ln>
                  <a:solidFill>
                    <a:prstClr val="black"/>
                  </a:solidFill>
                  <a:effectLst/>
                  <a:uLnTx/>
                  <a:uFillTx/>
                </a:rPr>
                <a:t>, в случае принятия Корпорацией положительного решения о предоставлении Поручительства, предоставляет кредит Уполномоченному банку </a:t>
              </a:r>
            </a:p>
          </p:txBody>
        </p:sp>
        <p:sp>
          <p:nvSpPr>
            <p:cNvPr id="34" name="Прямоугольник 33"/>
            <p:cNvSpPr/>
            <p:nvPr/>
          </p:nvSpPr>
          <p:spPr>
            <a:xfrm>
              <a:off x="5692704" y="3815543"/>
              <a:ext cx="6973501" cy="551623"/>
            </a:xfrm>
            <a:prstGeom prst="rect">
              <a:avLst/>
            </a:prstGeom>
          </p:spPr>
          <p:txBody>
            <a:bodyPr wrap="square">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ru-RU" sz="1100" b="1" i="0" u="none" strike="noStrike" kern="0" cap="none" spc="0" normalizeH="0" baseline="0" noProof="0" dirty="0" smtClean="0">
                  <a:ln>
                    <a:noFill/>
                  </a:ln>
                  <a:solidFill>
                    <a:prstClr val="black"/>
                  </a:solidFill>
                  <a:effectLst/>
                  <a:uLnTx/>
                  <a:uFillTx/>
                </a:rPr>
                <a:t>Корпорация</a:t>
              </a:r>
              <a:r>
                <a:rPr kumimoji="0" lang="ru-RU" sz="1100" b="0" i="0" u="none" strike="noStrike" kern="0" cap="none" spc="0" normalizeH="0" baseline="0" noProof="0" dirty="0" smtClean="0">
                  <a:ln>
                    <a:noFill/>
                  </a:ln>
                  <a:solidFill>
                    <a:prstClr val="black"/>
                  </a:solidFill>
                  <a:effectLst/>
                  <a:uLnTx/>
                  <a:uFillTx/>
                </a:rPr>
                <a:t> в случае принятия положительного решения о предоставлении Поручительства направляет в Банк России подписанные со стороны Корпорации договоры поручительства</a:t>
              </a:r>
            </a:p>
          </p:txBody>
        </p:sp>
      </p:grpSp>
      <p:sp>
        <p:nvSpPr>
          <p:cNvPr id="74" name="Скругленный прямоугольник 73"/>
          <p:cNvSpPr/>
          <p:nvPr/>
        </p:nvSpPr>
        <p:spPr>
          <a:xfrm>
            <a:off x="2565997" y="4187943"/>
            <a:ext cx="2605750" cy="904800"/>
          </a:xfrm>
          <a:prstGeom prst="roundRect">
            <a:avLst>
              <a:gd name="adj" fmla="val 6507"/>
            </a:avLst>
          </a:prstGeom>
          <a:solidFill>
            <a:srgbClr val="E7F5F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895350"/>
            <a:r>
              <a:rPr lang="ru-RU" sz="1400" b="1" dirty="0" smtClean="0">
                <a:solidFill>
                  <a:schemeClr val="tx1"/>
                </a:solidFill>
              </a:rPr>
              <a:t>Уполномоченный банк</a:t>
            </a:r>
            <a:endParaRPr lang="ru-RU" sz="1100" dirty="0">
              <a:solidFill>
                <a:schemeClr val="tx1"/>
              </a:solidFill>
            </a:endParaRPr>
          </a:p>
        </p:txBody>
      </p:sp>
      <p:sp>
        <p:nvSpPr>
          <p:cNvPr id="78" name="Скругленный прямоугольник 77"/>
          <p:cNvSpPr/>
          <p:nvPr/>
        </p:nvSpPr>
        <p:spPr>
          <a:xfrm>
            <a:off x="2565996" y="2394539"/>
            <a:ext cx="2653704" cy="701086"/>
          </a:xfrm>
          <a:prstGeom prst="roundRect">
            <a:avLst>
              <a:gd name="adj" fmla="val 6507"/>
            </a:avLst>
          </a:prstGeom>
          <a:noFill/>
          <a:ln w="19050">
            <a:solidFill>
              <a:srgbClr val="1F4E79">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1703388" algn="ctr">
              <a:tabLst>
                <a:tab pos="1524000" algn="l"/>
              </a:tabLst>
            </a:pPr>
            <a:endParaRPr lang="ru-RU" sz="1100" b="1" dirty="0" smtClean="0">
              <a:solidFill>
                <a:schemeClr val="tx1"/>
              </a:solidFill>
            </a:endParaRPr>
          </a:p>
        </p:txBody>
      </p:sp>
      <p:sp>
        <p:nvSpPr>
          <p:cNvPr id="93" name="Скругленный прямоугольник 92"/>
          <p:cNvSpPr/>
          <p:nvPr/>
        </p:nvSpPr>
        <p:spPr>
          <a:xfrm>
            <a:off x="953415" y="5530865"/>
            <a:ext cx="2605749" cy="904800"/>
          </a:xfrm>
          <a:prstGeom prst="roundRect">
            <a:avLst>
              <a:gd name="adj" fmla="val 6507"/>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901700"/>
            <a:r>
              <a:rPr lang="ru-RU" sz="1400" b="1" dirty="0" smtClean="0">
                <a:solidFill>
                  <a:schemeClr val="bg1"/>
                </a:solidFill>
              </a:rPr>
              <a:t>Конечный заемщик – Управляющая компания </a:t>
            </a:r>
            <a:endParaRPr lang="ru-RU" sz="1400" b="1" dirty="0">
              <a:solidFill>
                <a:schemeClr val="bg1"/>
              </a:solidFill>
            </a:endParaRPr>
          </a:p>
        </p:txBody>
      </p:sp>
      <p:grpSp>
        <p:nvGrpSpPr>
          <p:cNvPr id="129" name="Группа 128"/>
          <p:cNvGrpSpPr/>
          <p:nvPr/>
        </p:nvGrpSpPr>
        <p:grpSpPr>
          <a:xfrm>
            <a:off x="3966024" y="6701304"/>
            <a:ext cx="1162374" cy="1169563"/>
            <a:chOff x="3290392" y="4915070"/>
            <a:chExt cx="935162" cy="940946"/>
          </a:xfrm>
        </p:grpSpPr>
        <p:pic>
          <p:nvPicPr>
            <p:cNvPr id="55" name="Рисунок 5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22742" y="5047672"/>
              <a:ext cx="670463" cy="675742"/>
            </a:xfrm>
            <a:prstGeom prst="rect">
              <a:avLst/>
            </a:prstGeom>
          </p:spPr>
        </p:pic>
        <p:sp>
          <p:nvSpPr>
            <p:cNvPr id="98" name="Скругленный прямоугольник 97"/>
            <p:cNvSpPr/>
            <p:nvPr/>
          </p:nvSpPr>
          <p:spPr>
            <a:xfrm>
              <a:off x="3290392" y="4915070"/>
              <a:ext cx="935162" cy="940946"/>
            </a:xfrm>
            <a:prstGeom prst="roundRect">
              <a:avLst>
                <a:gd name="adj" fmla="val 6507"/>
              </a:avLst>
            </a:prstGeom>
            <a:noFill/>
            <a:ln w="19050">
              <a:solidFill>
                <a:schemeClr val="tx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1703388" algn="ctr">
                <a:tabLst>
                  <a:tab pos="1524000" algn="l"/>
                </a:tabLst>
              </a:pPr>
              <a:endParaRPr lang="ru-RU" sz="1100" b="1" dirty="0" smtClean="0">
                <a:solidFill>
                  <a:schemeClr val="tx1"/>
                </a:solidFill>
              </a:endParaRPr>
            </a:p>
          </p:txBody>
        </p:sp>
      </p:grpSp>
      <p:cxnSp>
        <p:nvCxnSpPr>
          <p:cNvPr id="101" name="Elbow Connector 187"/>
          <p:cNvCxnSpPr>
            <a:stCxn id="78" idx="3"/>
            <a:endCxn id="98" idx="3"/>
          </p:cNvCxnSpPr>
          <p:nvPr/>
        </p:nvCxnSpPr>
        <p:spPr>
          <a:xfrm flipH="1">
            <a:off x="5128398" y="2745082"/>
            <a:ext cx="91302" cy="4541004"/>
          </a:xfrm>
          <a:prstGeom prst="bentConnector3">
            <a:avLst>
              <a:gd name="adj1" fmla="val -250378"/>
            </a:avLst>
          </a:prstGeom>
          <a:ln w="76200">
            <a:solidFill>
              <a:schemeClr val="bg1">
                <a:lumMod val="50000"/>
                <a:alpha val="50000"/>
              </a:schemeClr>
            </a:solidFill>
            <a:headEnd type="none" w="med" len="med"/>
            <a:tailEnd type="triangle" w="sm" len="sm"/>
          </a:ln>
        </p:spPr>
        <p:style>
          <a:lnRef idx="1">
            <a:schemeClr val="accent1"/>
          </a:lnRef>
          <a:fillRef idx="0">
            <a:schemeClr val="accent1"/>
          </a:fillRef>
          <a:effectRef idx="0">
            <a:schemeClr val="accent1"/>
          </a:effectRef>
          <a:fontRef idx="minor">
            <a:schemeClr val="tx1"/>
          </a:fontRef>
        </p:style>
      </p:cxnSp>
      <p:cxnSp>
        <p:nvCxnSpPr>
          <p:cNvPr id="125" name="Прямая со стрелкой 124"/>
          <p:cNvCxnSpPr/>
          <p:nvPr/>
        </p:nvCxnSpPr>
        <p:spPr>
          <a:xfrm flipH="1" flipV="1">
            <a:off x="4904948" y="5109849"/>
            <a:ext cx="3164" cy="1591455"/>
          </a:xfrm>
          <a:prstGeom prst="straightConnector1">
            <a:avLst/>
          </a:prstGeom>
          <a:ln w="76200">
            <a:solidFill>
              <a:schemeClr val="bg1">
                <a:lumMod val="50000"/>
                <a:alpha val="50000"/>
              </a:schemeClr>
            </a:solidFill>
            <a:headEnd type="none" w="med" len="med"/>
            <a:tailEnd type="triangle" w="sm" len="sm"/>
          </a:ln>
        </p:spPr>
        <p:style>
          <a:lnRef idx="1">
            <a:schemeClr val="accent1"/>
          </a:lnRef>
          <a:fillRef idx="0">
            <a:schemeClr val="accent1"/>
          </a:fillRef>
          <a:effectRef idx="0">
            <a:schemeClr val="accent1"/>
          </a:effectRef>
          <a:fontRef idx="minor">
            <a:schemeClr val="tx1"/>
          </a:fontRef>
        </p:style>
      </p:cxnSp>
      <p:cxnSp>
        <p:nvCxnSpPr>
          <p:cNvPr id="52" name="Прямая со стрелкой 51"/>
          <p:cNvCxnSpPr>
            <a:stCxn id="74" idx="0"/>
          </p:cNvCxnSpPr>
          <p:nvPr/>
        </p:nvCxnSpPr>
        <p:spPr>
          <a:xfrm flipH="1" flipV="1">
            <a:off x="3866423" y="3115060"/>
            <a:ext cx="2449" cy="1072883"/>
          </a:xfrm>
          <a:prstGeom prst="straightConnector1">
            <a:avLst/>
          </a:prstGeom>
          <a:ln w="76200">
            <a:solidFill>
              <a:schemeClr val="bg1">
                <a:lumMod val="50000"/>
                <a:alpha val="50000"/>
              </a:schemeClr>
            </a:solidFill>
            <a:headEnd type="none" w="med" len="med"/>
            <a:tailEnd type="triangle" w="sm" len="sm"/>
          </a:ln>
        </p:spPr>
        <p:style>
          <a:lnRef idx="1">
            <a:schemeClr val="accent1"/>
          </a:lnRef>
          <a:fillRef idx="0">
            <a:schemeClr val="accent1"/>
          </a:fillRef>
          <a:effectRef idx="0">
            <a:schemeClr val="accent1"/>
          </a:effectRef>
          <a:fontRef idx="minor">
            <a:schemeClr val="tx1"/>
          </a:fontRef>
        </p:style>
      </p:cxnSp>
      <p:sp>
        <p:nvSpPr>
          <p:cNvPr id="135" name="Oval 292"/>
          <p:cNvSpPr/>
          <p:nvPr/>
        </p:nvSpPr>
        <p:spPr>
          <a:xfrm>
            <a:off x="4016798" y="3248937"/>
            <a:ext cx="277842" cy="277842"/>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ru-RU" sz="1400" b="1" kern="0" noProof="0" dirty="0">
                <a:solidFill>
                  <a:srgbClr val="FFFFFF"/>
                </a:solidFill>
                <a:latin typeface="Arial"/>
                <a:cs typeface="+mn-cs"/>
              </a:rPr>
              <a:t>6</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138" name="Oval 292"/>
          <p:cNvSpPr/>
          <p:nvPr/>
        </p:nvSpPr>
        <p:spPr>
          <a:xfrm>
            <a:off x="1827913" y="4234375"/>
            <a:ext cx="277842" cy="277842"/>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ru-RU" sz="1400" b="1" kern="0" dirty="0">
                <a:solidFill>
                  <a:srgbClr val="FFFFFF"/>
                </a:solidFill>
                <a:latin typeface="Arial"/>
                <a:cs typeface="+mn-cs"/>
              </a:rPr>
              <a:t>3</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139" name="Oval 292"/>
          <p:cNvSpPr/>
          <p:nvPr/>
        </p:nvSpPr>
        <p:spPr>
          <a:xfrm>
            <a:off x="2379843" y="5149799"/>
            <a:ext cx="277842" cy="277842"/>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400" b="1" i="0" u="none" strike="noStrike" kern="0" cap="none" spc="0" normalizeH="0" baseline="0" noProof="0" dirty="0" smtClean="0">
                <a:ln>
                  <a:noFill/>
                </a:ln>
                <a:solidFill>
                  <a:srgbClr val="FFFFFF"/>
                </a:solidFill>
                <a:effectLst/>
                <a:uLnTx/>
                <a:uFillTx/>
                <a:latin typeface="Arial"/>
                <a:ea typeface="+mn-ea"/>
                <a:cs typeface="+mn-cs"/>
              </a:rPr>
              <a:t>4</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53" name="Oval 292"/>
          <p:cNvSpPr/>
          <p:nvPr/>
        </p:nvSpPr>
        <p:spPr>
          <a:xfrm>
            <a:off x="5508635" y="3248937"/>
            <a:ext cx="277842" cy="277842"/>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ru-RU" sz="1400" b="1" kern="0" dirty="0">
                <a:solidFill>
                  <a:srgbClr val="FFFFFF"/>
                </a:solidFill>
                <a:latin typeface="Arial"/>
                <a:cs typeface="+mn-cs"/>
              </a:rPr>
              <a:t>7</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141" name="Oval 292"/>
          <p:cNvSpPr/>
          <p:nvPr/>
        </p:nvSpPr>
        <p:spPr>
          <a:xfrm>
            <a:off x="6131161" y="2378906"/>
            <a:ext cx="337726" cy="337726"/>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ru-RU" sz="1400" b="1" kern="0" dirty="0">
                <a:solidFill>
                  <a:srgbClr val="FFFFFF"/>
                </a:solidFill>
                <a:latin typeface="Arial"/>
                <a:cs typeface="+mn-cs"/>
              </a:rPr>
              <a:t>2</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142" name="Oval 292"/>
          <p:cNvSpPr/>
          <p:nvPr/>
        </p:nvSpPr>
        <p:spPr>
          <a:xfrm>
            <a:off x="6141010" y="6141959"/>
            <a:ext cx="337726" cy="337726"/>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400" b="1" i="0" u="none" strike="noStrike" kern="0" cap="none" spc="0" normalizeH="0" baseline="0" noProof="0" dirty="0" smtClean="0">
                <a:ln>
                  <a:noFill/>
                </a:ln>
                <a:solidFill>
                  <a:srgbClr val="FFFFFF"/>
                </a:solidFill>
                <a:effectLst/>
                <a:uLnTx/>
                <a:uFillTx/>
                <a:latin typeface="Arial"/>
                <a:ea typeface="+mn-ea"/>
                <a:cs typeface="+mn-cs"/>
              </a:rPr>
              <a:t>8</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143" name="Oval 292"/>
          <p:cNvSpPr/>
          <p:nvPr/>
        </p:nvSpPr>
        <p:spPr>
          <a:xfrm>
            <a:off x="6127553" y="3644246"/>
            <a:ext cx="337726" cy="337726"/>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400" b="1" i="0" u="none" strike="noStrike" kern="0" cap="none" spc="0" normalizeH="0" baseline="0" noProof="0" dirty="0" smtClean="0">
                <a:ln>
                  <a:noFill/>
                </a:ln>
                <a:solidFill>
                  <a:srgbClr val="FFFFFF"/>
                </a:solidFill>
                <a:effectLst/>
                <a:uLnTx/>
                <a:uFillTx/>
                <a:latin typeface="Arial"/>
                <a:ea typeface="+mn-ea"/>
                <a:cs typeface="+mn-cs"/>
              </a:rPr>
              <a:t>4</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144" name="Oval 292"/>
          <p:cNvSpPr/>
          <p:nvPr/>
        </p:nvSpPr>
        <p:spPr>
          <a:xfrm>
            <a:off x="6127553" y="4255600"/>
            <a:ext cx="337726" cy="337726"/>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400" b="1" i="0" u="none" strike="noStrike" kern="0" cap="none" spc="0" normalizeH="0" baseline="0" noProof="0" dirty="0" smtClean="0">
                <a:ln>
                  <a:noFill/>
                </a:ln>
                <a:solidFill>
                  <a:srgbClr val="FFFFFF"/>
                </a:solidFill>
                <a:effectLst/>
                <a:uLnTx/>
                <a:uFillTx/>
                <a:latin typeface="Arial"/>
                <a:ea typeface="+mn-ea"/>
                <a:cs typeface="+mn-cs"/>
              </a:rPr>
              <a:t>5</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145" name="Oval 292"/>
          <p:cNvSpPr/>
          <p:nvPr/>
        </p:nvSpPr>
        <p:spPr>
          <a:xfrm>
            <a:off x="6149845" y="4851121"/>
            <a:ext cx="337726" cy="337726"/>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ru-RU" sz="1400" b="1" kern="0" dirty="0">
                <a:solidFill>
                  <a:srgbClr val="FFFFFF"/>
                </a:solidFill>
                <a:latin typeface="Arial"/>
                <a:cs typeface="+mn-cs"/>
              </a:rPr>
              <a:t>6</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146" name="Oval 292"/>
          <p:cNvSpPr/>
          <p:nvPr/>
        </p:nvSpPr>
        <p:spPr>
          <a:xfrm>
            <a:off x="6127553" y="5560333"/>
            <a:ext cx="337726" cy="337726"/>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400" b="1" i="0" u="none" strike="noStrike" kern="0" cap="none" spc="0" normalizeH="0" baseline="0" noProof="0" dirty="0" smtClean="0">
                <a:ln>
                  <a:noFill/>
                </a:ln>
                <a:solidFill>
                  <a:srgbClr val="FFFFFF"/>
                </a:solidFill>
                <a:effectLst/>
                <a:uLnTx/>
                <a:uFillTx/>
                <a:latin typeface="Arial"/>
                <a:ea typeface="+mn-ea"/>
                <a:cs typeface="+mn-cs"/>
              </a:rPr>
              <a:t>7</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grpSp>
        <p:nvGrpSpPr>
          <p:cNvPr id="45" name="Группа 44"/>
          <p:cNvGrpSpPr/>
          <p:nvPr/>
        </p:nvGrpSpPr>
        <p:grpSpPr>
          <a:xfrm>
            <a:off x="2398241" y="4017987"/>
            <a:ext cx="1244710" cy="1244710"/>
            <a:chOff x="-1167900" y="2055274"/>
            <a:chExt cx="2233307" cy="2233307"/>
          </a:xfrm>
        </p:grpSpPr>
        <p:pic>
          <p:nvPicPr>
            <p:cNvPr id="46" name="Рисунок 4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67900" y="2055274"/>
              <a:ext cx="2233307" cy="2233307"/>
            </a:xfrm>
            <a:prstGeom prst="rect">
              <a:avLst/>
            </a:prstGeom>
          </p:spPr>
        </p:pic>
        <p:sp>
          <p:nvSpPr>
            <p:cNvPr id="47" name="Овал 46"/>
            <p:cNvSpPr/>
            <p:nvPr/>
          </p:nvSpPr>
          <p:spPr>
            <a:xfrm>
              <a:off x="-388997" y="2868348"/>
              <a:ext cx="650389" cy="65038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800" dirty="0" smtClean="0"/>
                <a:t>₽</a:t>
              </a:r>
              <a:endParaRPr lang="ru-RU" sz="1800" dirty="0"/>
            </a:p>
          </p:txBody>
        </p:sp>
      </p:grpSp>
      <p:sp>
        <p:nvSpPr>
          <p:cNvPr id="43" name="Скругленный прямоугольник 42"/>
          <p:cNvSpPr/>
          <p:nvPr/>
        </p:nvSpPr>
        <p:spPr>
          <a:xfrm>
            <a:off x="363538" y="3239616"/>
            <a:ext cx="2096492" cy="904800"/>
          </a:xfrm>
          <a:prstGeom prst="roundRect">
            <a:avLst>
              <a:gd name="adj" fmla="val 7696"/>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85725" algn="ctr"/>
            <a:r>
              <a:rPr lang="ru-RU" sz="1400" b="1" dirty="0" smtClean="0">
                <a:solidFill>
                  <a:schemeClr val="bg1"/>
                </a:solidFill>
              </a:rPr>
              <a:t>Субъект Российской Федерации</a:t>
            </a:r>
            <a:endParaRPr lang="ru-RU" sz="1400" b="1" dirty="0">
              <a:solidFill>
                <a:schemeClr val="bg1"/>
              </a:solidFill>
            </a:endParaRPr>
          </a:p>
        </p:txBody>
      </p:sp>
      <p:cxnSp>
        <p:nvCxnSpPr>
          <p:cNvPr id="48" name="Прямая со стрелкой 47"/>
          <p:cNvCxnSpPr/>
          <p:nvPr/>
        </p:nvCxnSpPr>
        <p:spPr>
          <a:xfrm flipH="1">
            <a:off x="1724025" y="4153804"/>
            <a:ext cx="5308" cy="1399524"/>
          </a:xfrm>
          <a:prstGeom prst="straightConnector1">
            <a:avLst/>
          </a:prstGeom>
          <a:ln w="76200">
            <a:solidFill>
              <a:schemeClr val="bg1">
                <a:lumMod val="50000"/>
                <a:alpha val="50000"/>
              </a:schemeClr>
            </a:solidFill>
            <a:headEnd type="none" w="med" len="med"/>
            <a:tailEnd type="triangle" w="sm" len="sm"/>
          </a:ln>
        </p:spPr>
        <p:style>
          <a:lnRef idx="1">
            <a:schemeClr val="accent1"/>
          </a:lnRef>
          <a:fillRef idx="0">
            <a:schemeClr val="accent1"/>
          </a:fillRef>
          <a:effectRef idx="0">
            <a:schemeClr val="accent1"/>
          </a:effectRef>
          <a:fontRef idx="minor">
            <a:schemeClr val="tx1"/>
          </a:fontRef>
        </p:style>
      </p:cxnSp>
      <p:sp>
        <p:nvSpPr>
          <p:cNvPr id="50" name="Oval 292"/>
          <p:cNvSpPr/>
          <p:nvPr/>
        </p:nvSpPr>
        <p:spPr>
          <a:xfrm>
            <a:off x="6131161" y="2978649"/>
            <a:ext cx="337726" cy="337726"/>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ru-RU" sz="1400" b="1" kern="0" dirty="0">
                <a:solidFill>
                  <a:srgbClr val="FFFFFF"/>
                </a:solidFill>
                <a:latin typeface="Arial"/>
                <a:cs typeface="+mn-cs"/>
              </a:rPr>
              <a:t>3</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51" name="TextBox 50"/>
          <p:cNvSpPr txBox="1"/>
          <p:nvPr/>
        </p:nvSpPr>
        <p:spPr>
          <a:xfrm>
            <a:off x="6503476" y="3440033"/>
            <a:ext cx="5810137" cy="600164"/>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lang="ru-RU" sz="1100" b="1" kern="0" dirty="0" smtClean="0">
                <a:solidFill>
                  <a:prstClr val="black"/>
                </a:solidFill>
              </a:rPr>
              <a:t>Конечный заемщик, </a:t>
            </a:r>
            <a:r>
              <a:rPr lang="ru-RU" sz="1100" kern="0" dirty="0" smtClean="0">
                <a:solidFill>
                  <a:prstClr val="black"/>
                </a:solidFill>
              </a:rPr>
              <a:t>компания, </a:t>
            </a:r>
            <a:r>
              <a:rPr lang="ru-RU" sz="1100" kern="0" dirty="0">
                <a:solidFill>
                  <a:prstClr val="black"/>
                </a:solidFill>
              </a:rPr>
              <a:t>осуществляющая  управление объектами инфраструктуры поддержки субъектов </a:t>
            </a:r>
            <a:r>
              <a:rPr lang="ru-RU" sz="1100" kern="0" dirty="0" smtClean="0">
                <a:solidFill>
                  <a:prstClr val="black"/>
                </a:solidFill>
              </a:rPr>
              <a:t>МСП, обращается в Уполномоченный  Банк за получением финансирования на реализацию Проекта</a:t>
            </a:r>
            <a:endParaRPr kumimoji="0" lang="ru-RU" sz="1100" b="0" i="0" u="none" strike="noStrike" kern="0" cap="none" spc="0" normalizeH="0" baseline="0" noProof="0" dirty="0" smtClean="0">
              <a:ln>
                <a:noFill/>
              </a:ln>
              <a:solidFill>
                <a:prstClr val="black"/>
              </a:solidFill>
              <a:effectLst/>
              <a:uLnTx/>
              <a:uFillTx/>
            </a:endParaRPr>
          </a:p>
        </p:txBody>
      </p:sp>
      <p:sp>
        <p:nvSpPr>
          <p:cNvPr id="54" name="Овал 53"/>
          <p:cNvSpPr/>
          <p:nvPr/>
        </p:nvSpPr>
        <p:spPr>
          <a:xfrm>
            <a:off x="1267889" y="5779798"/>
            <a:ext cx="362487" cy="36248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800" dirty="0" smtClean="0"/>
              <a:t>₽</a:t>
            </a:r>
            <a:endParaRPr lang="ru-RU" sz="1800" dirty="0"/>
          </a:p>
        </p:txBody>
      </p:sp>
      <p:cxnSp>
        <p:nvCxnSpPr>
          <p:cNvPr id="60" name="Прямая со стрелкой 59"/>
          <p:cNvCxnSpPr/>
          <p:nvPr/>
        </p:nvCxnSpPr>
        <p:spPr>
          <a:xfrm flipH="1" flipV="1">
            <a:off x="1249855" y="4176411"/>
            <a:ext cx="354" cy="1345066"/>
          </a:xfrm>
          <a:prstGeom prst="straightConnector1">
            <a:avLst/>
          </a:prstGeom>
          <a:ln w="76200">
            <a:solidFill>
              <a:schemeClr val="bg1">
                <a:lumMod val="50000"/>
                <a:alpha val="50000"/>
              </a:schemeClr>
            </a:solidFill>
            <a:headEnd type="none" w="med" len="med"/>
            <a:tailEnd type="triangle" w="sm" len="sm"/>
          </a:ln>
        </p:spPr>
        <p:style>
          <a:lnRef idx="1">
            <a:schemeClr val="accent1"/>
          </a:lnRef>
          <a:fillRef idx="0">
            <a:schemeClr val="accent1"/>
          </a:fillRef>
          <a:effectRef idx="0">
            <a:schemeClr val="accent1"/>
          </a:effectRef>
          <a:fontRef idx="minor">
            <a:schemeClr val="tx1"/>
          </a:fontRef>
        </p:style>
      </p:cxnSp>
      <p:sp>
        <p:nvSpPr>
          <p:cNvPr id="61" name="TextBox 60"/>
          <p:cNvSpPr txBox="1"/>
          <p:nvPr/>
        </p:nvSpPr>
        <p:spPr>
          <a:xfrm>
            <a:off x="0" y="-23993"/>
            <a:ext cx="3523664" cy="918621"/>
          </a:xfrm>
          <a:prstGeom prst="rect">
            <a:avLst/>
          </a:prstGeom>
          <a:solidFill>
            <a:schemeClr val="bg1"/>
          </a:solid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endParaRPr kumimoji="0" lang="ru-RU" sz="1100" b="0" i="0" u="none" strike="noStrike" kern="0" cap="none" spc="0" normalizeH="0" baseline="0" noProof="0" dirty="0" smtClean="0">
              <a:ln>
                <a:noFill/>
              </a:ln>
              <a:solidFill>
                <a:prstClr val="black"/>
              </a:solidFill>
              <a:effectLst/>
              <a:uLnTx/>
              <a:uFillTx/>
            </a:endParaRPr>
          </a:p>
        </p:txBody>
      </p:sp>
      <p:pic>
        <p:nvPicPr>
          <p:cNvPr id="57" name="Рисунок 5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1740" y="63948"/>
            <a:ext cx="2717800" cy="1236354"/>
          </a:xfrm>
          <a:prstGeom prst="rect">
            <a:avLst/>
          </a:prstGeom>
        </p:spPr>
      </p:pic>
      <p:sp>
        <p:nvSpPr>
          <p:cNvPr id="62" name="TextBox 61"/>
          <p:cNvSpPr txBox="1"/>
          <p:nvPr/>
        </p:nvSpPr>
        <p:spPr>
          <a:xfrm>
            <a:off x="6496947" y="4019387"/>
            <a:ext cx="5803855" cy="769441"/>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ru-RU" sz="1100" b="1" i="0" u="none" strike="noStrike" kern="0" cap="none" spc="0" normalizeH="0" baseline="0" noProof="0" dirty="0" smtClean="0">
                <a:ln>
                  <a:noFill/>
                </a:ln>
                <a:solidFill>
                  <a:prstClr val="black"/>
                </a:solidFill>
                <a:effectLst/>
                <a:uLnTx/>
                <a:uFillTx/>
              </a:rPr>
              <a:t>Уполномоченный Банк</a:t>
            </a:r>
            <a:r>
              <a:rPr kumimoji="0" lang="ru-RU" sz="1100" b="0" i="0" u="none" strike="noStrike" kern="0" cap="none" spc="0" normalizeH="0" baseline="0" noProof="0" dirty="0" smtClean="0">
                <a:ln>
                  <a:noFill/>
                </a:ln>
                <a:solidFill>
                  <a:prstClr val="black"/>
                </a:solidFill>
                <a:effectLst/>
                <a:uLnTx/>
                <a:uFillTx/>
              </a:rPr>
              <a:t> предоставляет кредит </a:t>
            </a:r>
            <a:r>
              <a:rPr lang="ru-RU" sz="1100" kern="0" dirty="0" smtClean="0">
                <a:solidFill>
                  <a:prstClr val="black"/>
                </a:solidFill>
              </a:rPr>
              <a:t>организации, </a:t>
            </a:r>
            <a:r>
              <a:rPr lang="ru-RU" sz="1100" kern="0" dirty="0">
                <a:solidFill>
                  <a:prstClr val="black"/>
                </a:solidFill>
              </a:rPr>
              <a:t>управляющей объектами инфраструктуры поддержки субъектов МСП</a:t>
            </a:r>
            <a:r>
              <a:rPr kumimoji="0" lang="ru-RU" sz="1100" b="0" i="0" u="none" strike="noStrike" kern="0" cap="none" spc="0" normalizeH="0" baseline="0" noProof="0" dirty="0" smtClean="0">
                <a:ln>
                  <a:noFill/>
                </a:ln>
                <a:solidFill>
                  <a:prstClr val="black"/>
                </a:solidFill>
                <a:effectLst/>
                <a:uLnTx/>
                <a:uFillTx/>
              </a:rPr>
              <a:t>. Уполномоченный Банк самостоятельно осуществляют проверку Конечного заемщика и соответствия требованиям Программы </a:t>
            </a:r>
            <a:r>
              <a:rPr lang="ru-RU" sz="1100" dirty="0">
                <a:solidFill>
                  <a:schemeClr val="dk1"/>
                </a:solidFill>
              </a:rPr>
              <a:t>стимулирования</a:t>
            </a:r>
            <a:endParaRPr kumimoji="0" lang="ru-RU" sz="1100" b="0" i="0" u="none" strike="noStrike" kern="0" cap="none" spc="0" normalizeH="0" baseline="0" noProof="0" dirty="0" smtClean="0">
              <a:ln>
                <a:noFill/>
              </a:ln>
              <a:solidFill>
                <a:prstClr val="black"/>
              </a:solidFill>
              <a:effectLst/>
              <a:uLnTx/>
              <a:uFillTx/>
            </a:endParaRPr>
          </a:p>
        </p:txBody>
      </p:sp>
      <p:cxnSp>
        <p:nvCxnSpPr>
          <p:cNvPr id="66" name="Elbow Connector 187"/>
          <p:cNvCxnSpPr>
            <a:stCxn id="93" idx="3"/>
            <a:endCxn id="74" idx="2"/>
          </p:cNvCxnSpPr>
          <p:nvPr/>
        </p:nvCxnSpPr>
        <p:spPr>
          <a:xfrm flipV="1">
            <a:off x="3559164" y="5092743"/>
            <a:ext cx="309708" cy="890522"/>
          </a:xfrm>
          <a:prstGeom prst="bentConnector2">
            <a:avLst/>
          </a:prstGeom>
          <a:ln w="76200">
            <a:solidFill>
              <a:schemeClr val="bg1">
                <a:lumMod val="50000"/>
                <a:alpha val="50000"/>
              </a:schemeClr>
            </a:solidFill>
            <a:headEnd type="triangle" w="sm" len="sm"/>
            <a:tailEnd type="none" w="sm" len="sm"/>
          </a:ln>
        </p:spPr>
        <p:style>
          <a:lnRef idx="1">
            <a:schemeClr val="accent1"/>
          </a:lnRef>
          <a:fillRef idx="0">
            <a:schemeClr val="accent1"/>
          </a:fillRef>
          <a:effectRef idx="0">
            <a:schemeClr val="accent1"/>
          </a:effectRef>
          <a:fontRef idx="minor">
            <a:schemeClr val="tx1"/>
          </a:fontRef>
        </p:style>
      </p:cxnSp>
      <p:sp>
        <p:nvSpPr>
          <p:cNvPr id="75" name="Oval 292"/>
          <p:cNvSpPr/>
          <p:nvPr/>
        </p:nvSpPr>
        <p:spPr>
          <a:xfrm>
            <a:off x="3482488" y="5152304"/>
            <a:ext cx="277842" cy="277842"/>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400" b="1" i="0" u="none" strike="noStrike" kern="0" cap="none" spc="0" normalizeH="0" baseline="0" noProof="0" dirty="0" smtClean="0">
                <a:ln>
                  <a:noFill/>
                </a:ln>
                <a:solidFill>
                  <a:srgbClr val="FFFFFF"/>
                </a:solidFill>
                <a:effectLst/>
                <a:uLnTx/>
                <a:uFillTx/>
                <a:latin typeface="Arial"/>
                <a:ea typeface="+mn-ea"/>
                <a:cs typeface="+mn-cs"/>
              </a:rPr>
              <a:t>5</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80" name="Oval 292"/>
          <p:cNvSpPr/>
          <p:nvPr/>
        </p:nvSpPr>
        <p:spPr>
          <a:xfrm>
            <a:off x="851357" y="4231433"/>
            <a:ext cx="277842" cy="277842"/>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400" b="1" i="0" u="none" strike="noStrike" kern="0" cap="none" spc="0" normalizeH="0" baseline="0" noProof="0" dirty="0" smtClean="0">
                <a:ln>
                  <a:noFill/>
                </a:ln>
                <a:solidFill>
                  <a:srgbClr val="FFFFFF"/>
                </a:solidFill>
                <a:effectLst/>
                <a:uLnTx/>
                <a:uFillTx/>
                <a:latin typeface="Arial"/>
                <a:ea typeface="+mn-ea"/>
                <a:cs typeface="+mn-cs"/>
              </a:rPr>
              <a:t>9</a:t>
            </a:r>
          </a:p>
        </p:txBody>
      </p:sp>
      <p:cxnSp>
        <p:nvCxnSpPr>
          <p:cNvPr id="81" name="Elbow Connector 187"/>
          <p:cNvCxnSpPr/>
          <p:nvPr/>
        </p:nvCxnSpPr>
        <p:spPr>
          <a:xfrm rot="5400000" flipH="1" flipV="1">
            <a:off x="3380572" y="5222663"/>
            <a:ext cx="1157978" cy="820970"/>
          </a:xfrm>
          <a:prstGeom prst="bentConnector3">
            <a:avLst>
              <a:gd name="adj1" fmla="val -1095"/>
            </a:avLst>
          </a:prstGeom>
          <a:ln w="76200">
            <a:solidFill>
              <a:schemeClr val="bg1">
                <a:lumMod val="50000"/>
                <a:alpha val="50000"/>
              </a:schemeClr>
            </a:solidFill>
            <a:headEnd type="none" w="med" len="med"/>
            <a:tailEnd type="triangle" w="sm" len="sm"/>
          </a:ln>
        </p:spPr>
        <p:style>
          <a:lnRef idx="1">
            <a:schemeClr val="accent1"/>
          </a:lnRef>
          <a:fillRef idx="0">
            <a:schemeClr val="accent1"/>
          </a:fillRef>
          <a:effectRef idx="0">
            <a:schemeClr val="accent1"/>
          </a:effectRef>
          <a:fontRef idx="minor">
            <a:schemeClr val="tx1"/>
          </a:fontRef>
        </p:style>
      </p:cxnSp>
      <p:sp>
        <p:nvSpPr>
          <p:cNvPr id="83" name="Oval 292"/>
          <p:cNvSpPr/>
          <p:nvPr/>
        </p:nvSpPr>
        <p:spPr>
          <a:xfrm>
            <a:off x="4558090" y="6375803"/>
            <a:ext cx="277842" cy="277842"/>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400" b="1" i="0" u="none" strike="noStrike" kern="0" cap="none" spc="0" normalizeH="0" baseline="0" noProof="0" dirty="0" smtClean="0">
                <a:ln>
                  <a:noFill/>
                </a:ln>
                <a:solidFill>
                  <a:srgbClr val="FFFFFF"/>
                </a:solidFill>
                <a:effectLst/>
                <a:uLnTx/>
                <a:uFillTx/>
                <a:latin typeface="Arial"/>
                <a:ea typeface="+mn-ea"/>
                <a:cs typeface="+mn-cs"/>
              </a:rPr>
              <a:t>8</a:t>
            </a:r>
          </a:p>
        </p:txBody>
      </p:sp>
      <p:sp>
        <p:nvSpPr>
          <p:cNvPr id="84" name="TextBox 83"/>
          <p:cNvSpPr txBox="1"/>
          <p:nvPr/>
        </p:nvSpPr>
        <p:spPr>
          <a:xfrm>
            <a:off x="6484412" y="6632743"/>
            <a:ext cx="5821567" cy="769441"/>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ru-RU" sz="1100" b="1" i="0" u="none" strike="noStrike" kern="0" cap="none" spc="0" normalizeH="0" baseline="0" noProof="0" dirty="0" smtClean="0">
                <a:ln>
                  <a:noFill/>
                </a:ln>
                <a:solidFill>
                  <a:prstClr val="black"/>
                </a:solidFill>
                <a:effectLst/>
                <a:uLnTx/>
                <a:uFillTx/>
              </a:rPr>
              <a:t>Уполномоченный Банк</a:t>
            </a:r>
            <a:r>
              <a:rPr kumimoji="0" lang="ru-RU" sz="1100" b="0" i="0" u="none" strike="noStrike" kern="0" cap="none" spc="0" normalizeH="0" baseline="0" noProof="0" dirty="0" smtClean="0">
                <a:ln>
                  <a:noFill/>
                </a:ln>
                <a:solidFill>
                  <a:prstClr val="black"/>
                </a:solidFill>
                <a:effectLst/>
                <a:uLnTx/>
                <a:uFillTx/>
              </a:rPr>
              <a:t>, предоставивший кредит Конечному заемщику, </a:t>
            </a:r>
            <a:r>
              <a:rPr lang="ru-RU" sz="1100" b="1" kern="0" dirty="0">
                <a:solidFill>
                  <a:prstClr val="black"/>
                </a:solidFill>
              </a:rPr>
              <a:t>Субъект Российской Федерации</a:t>
            </a:r>
            <a:r>
              <a:rPr lang="ru-RU" sz="1100" kern="0" dirty="0">
                <a:solidFill>
                  <a:prstClr val="black"/>
                </a:solidFill>
              </a:rPr>
              <a:t>, заключает Соглашение с организацией, управляющей объектами инфраструктуры поддержки субъектов </a:t>
            </a:r>
            <a:r>
              <a:rPr lang="ru-RU" sz="1100" kern="0" dirty="0" smtClean="0">
                <a:solidFill>
                  <a:prstClr val="black"/>
                </a:solidFill>
              </a:rPr>
              <a:t>МСП, осуществляют мониторинг конечного заемщика в соответствии с Регламентом</a:t>
            </a:r>
            <a:endParaRPr kumimoji="0" lang="ru-RU" sz="1100" b="0" i="0" u="none" strike="noStrike" kern="0" cap="none" spc="0" normalizeH="0" baseline="0" noProof="0" dirty="0" smtClean="0">
              <a:ln>
                <a:noFill/>
              </a:ln>
              <a:solidFill>
                <a:prstClr val="black"/>
              </a:solidFill>
              <a:effectLst/>
              <a:uLnTx/>
              <a:uFillTx/>
            </a:endParaRPr>
          </a:p>
        </p:txBody>
      </p:sp>
      <p:grpSp>
        <p:nvGrpSpPr>
          <p:cNvPr id="59" name="Группа 58"/>
          <p:cNvGrpSpPr/>
          <p:nvPr/>
        </p:nvGrpSpPr>
        <p:grpSpPr>
          <a:xfrm>
            <a:off x="1205452" y="7063826"/>
            <a:ext cx="2347720" cy="821061"/>
            <a:chOff x="708483" y="2915947"/>
            <a:chExt cx="2382031" cy="727937"/>
          </a:xfrm>
        </p:grpSpPr>
        <p:sp>
          <p:nvSpPr>
            <p:cNvPr id="63" name="Скругленный прямоугольник 62"/>
            <p:cNvSpPr/>
            <p:nvPr/>
          </p:nvSpPr>
          <p:spPr>
            <a:xfrm>
              <a:off x="708483" y="2915947"/>
              <a:ext cx="2382031" cy="727937"/>
            </a:xfrm>
            <a:prstGeom prst="roundRect">
              <a:avLst>
                <a:gd name="adj" fmla="val 6507"/>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901700"/>
              <a:r>
                <a:rPr lang="ru-RU" sz="1400" b="1" dirty="0" smtClean="0">
                  <a:solidFill>
                    <a:schemeClr val="bg1"/>
                  </a:solidFill>
                </a:rPr>
                <a:t>Субъект МСП - арендатор</a:t>
              </a:r>
              <a:endParaRPr lang="ru-RU" sz="1400" b="1" dirty="0">
                <a:solidFill>
                  <a:schemeClr val="bg1"/>
                </a:solidFill>
              </a:endParaRPr>
            </a:p>
          </p:txBody>
        </p:sp>
        <p:sp>
          <p:nvSpPr>
            <p:cNvPr id="64" name="Freeform 25"/>
            <p:cNvSpPr>
              <a:spLocks noChangeAspect="1" noEditPoints="1"/>
            </p:cNvSpPr>
            <p:nvPr/>
          </p:nvSpPr>
          <p:spPr bwMode="auto">
            <a:xfrm>
              <a:off x="813328" y="3041733"/>
              <a:ext cx="630698" cy="476366"/>
            </a:xfrm>
            <a:custGeom>
              <a:avLst/>
              <a:gdLst/>
              <a:ahLst/>
              <a:cxnLst>
                <a:cxn ang="0">
                  <a:pos x="82" y="72"/>
                </a:cxn>
                <a:cxn ang="0">
                  <a:pos x="81" y="55"/>
                </a:cxn>
                <a:cxn ang="0">
                  <a:pos x="70" y="49"/>
                </a:cxn>
                <a:cxn ang="0">
                  <a:pos x="62" y="39"/>
                </a:cxn>
                <a:cxn ang="0">
                  <a:pos x="65" y="32"/>
                </a:cxn>
                <a:cxn ang="0">
                  <a:pos x="67" y="28"/>
                </a:cxn>
                <a:cxn ang="0">
                  <a:pos x="66" y="25"/>
                </a:cxn>
                <a:cxn ang="0">
                  <a:pos x="67" y="20"/>
                </a:cxn>
                <a:cxn ang="0">
                  <a:pos x="57" y="11"/>
                </a:cxn>
                <a:cxn ang="0">
                  <a:pos x="47" y="20"/>
                </a:cxn>
                <a:cxn ang="0">
                  <a:pos x="48" y="25"/>
                </a:cxn>
                <a:cxn ang="0">
                  <a:pos x="47" y="28"/>
                </a:cxn>
                <a:cxn ang="0">
                  <a:pos x="49" y="32"/>
                </a:cxn>
                <a:cxn ang="0">
                  <a:pos x="52" y="39"/>
                </a:cxn>
                <a:cxn ang="0">
                  <a:pos x="48" y="46"/>
                </a:cxn>
                <a:cxn ang="0">
                  <a:pos x="63" y="60"/>
                </a:cxn>
                <a:cxn ang="0">
                  <a:pos x="63" y="72"/>
                </a:cxn>
                <a:cxn ang="0">
                  <a:pos x="82" y="72"/>
                </a:cxn>
                <a:cxn ang="0">
                  <a:pos x="42" y="51"/>
                </a:cxn>
                <a:cxn ang="0">
                  <a:pos x="31" y="39"/>
                </a:cxn>
                <a:cxn ang="0">
                  <a:pos x="35" y="29"/>
                </a:cxn>
                <a:cxn ang="0">
                  <a:pos x="38" y="23"/>
                </a:cxn>
                <a:cxn ang="0">
                  <a:pos x="37" y="20"/>
                </a:cxn>
                <a:cxn ang="0">
                  <a:pos x="37" y="13"/>
                </a:cxn>
                <a:cxn ang="0">
                  <a:pos x="24" y="0"/>
                </a:cxn>
                <a:cxn ang="0">
                  <a:pos x="11" y="13"/>
                </a:cxn>
                <a:cxn ang="0">
                  <a:pos x="12" y="20"/>
                </a:cxn>
                <a:cxn ang="0">
                  <a:pos x="11" y="23"/>
                </a:cxn>
                <a:cxn ang="0">
                  <a:pos x="14" y="29"/>
                </a:cxn>
                <a:cxn ang="0">
                  <a:pos x="18" y="39"/>
                </a:cxn>
                <a:cxn ang="0">
                  <a:pos x="7" y="51"/>
                </a:cxn>
                <a:cxn ang="0">
                  <a:pos x="0" y="57"/>
                </a:cxn>
                <a:cxn ang="0">
                  <a:pos x="0" y="72"/>
                </a:cxn>
                <a:cxn ang="0">
                  <a:pos x="57" y="72"/>
                </a:cxn>
                <a:cxn ang="0">
                  <a:pos x="57" y="61"/>
                </a:cxn>
                <a:cxn ang="0">
                  <a:pos x="42" y="51"/>
                </a:cxn>
              </a:cxnLst>
              <a:rect l="0" t="0" r="r" b="b"/>
              <a:pathLst>
                <a:path w="82" h="72">
                  <a:moveTo>
                    <a:pt x="82" y="72"/>
                  </a:moveTo>
                  <a:cubicBezTo>
                    <a:pt x="82" y="72"/>
                    <a:pt x="82" y="57"/>
                    <a:pt x="81" y="55"/>
                  </a:cubicBezTo>
                  <a:cubicBezTo>
                    <a:pt x="79" y="53"/>
                    <a:pt x="76" y="51"/>
                    <a:pt x="70" y="49"/>
                  </a:cubicBezTo>
                  <a:cubicBezTo>
                    <a:pt x="64" y="46"/>
                    <a:pt x="62" y="44"/>
                    <a:pt x="62" y="39"/>
                  </a:cubicBezTo>
                  <a:cubicBezTo>
                    <a:pt x="62" y="37"/>
                    <a:pt x="64" y="37"/>
                    <a:pt x="65" y="32"/>
                  </a:cubicBezTo>
                  <a:cubicBezTo>
                    <a:pt x="65" y="30"/>
                    <a:pt x="67" y="32"/>
                    <a:pt x="67" y="28"/>
                  </a:cubicBezTo>
                  <a:cubicBezTo>
                    <a:pt x="67" y="26"/>
                    <a:pt x="66" y="25"/>
                    <a:pt x="66" y="25"/>
                  </a:cubicBezTo>
                  <a:cubicBezTo>
                    <a:pt x="66" y="25"/>
                    <a:pt x="67" y="22"/>
                    <a:pt x="67" y="20"/>
                  </a:cubicBezTo>
                  <a:cubicBezTo>
                    <a:pt x="67" y="18"/>
                    <a:pt x="65" y="11"/>
                    <a:pt x="57" y="11"/>
                  </a:cubicBezTo>
                  <a:cubicBezTo>
                    <a:pt x="49" y="11"/>
                    <a:pt x="47" y="18"/>
                    <a:pt x="47" y="20"/>
                  </a:cubicBezTo>
                  <a:cubicBezTo>
                    <a:pt x="47" y="22"/>
                    <a:pt x="48" y="25"/>
                    <a:pt x="48" y="25"/>
                  </a:cubicBezTo>
                  <a:cubicBezTo>
                    <a:pt x="48" y="25"/>
                    <a:pt x="47" y="26"/>
                    <a:pt x="47" y="28"/>
                  </a:cubicBezTo>
                  <a:cubicBezTo>
                    <a:pt x="47" y="32"/>
                    <a:pt x="49" y="30"/>
                    <a:pt x="49" y="32"/>
                  </a:cubicBezTo>
                  <a:cubicBezTo>
                    <a:pt x="50" y="37"/>
                    <a:pt x="52" y="37"/>
                    <a:pt x="52" y="39"/>
                  </a:cubicBezTo>
                  <a:cubicBezTo>
                    <a:pt x="52" y="42"/>
                    <a:pt x="51" y="44"/>
                    <a:pt x="48" y="46"/>
                  </a:cubicBezTo>
                  <a:cubicBezTo>
                    <a:pt x="62" y="53"/>
                    <a:pt x="63" y="54"/>
                    <a:pt x="63" y="60"/>
                  </a:cubicBezTo>
                  <a:cubicBezTo>
                    <a:pt x="63" y="72"/>
                    <a:pt x="63" y="72"/>
                    <a:pt x="63" y="72"/>
                  </a:cubicBezTo>
                  <a:lnTo>
                    <a:pt x="82" y="72"/>
                  </a:lnTo>
                  <a:close/>
                  <a:moveTo>
                    <a:pt x="42" y="51"/>
                  </a:moveTo>
                  <a:cubicBezTo>
                    <a:pt x="34" y="47"/>
                    <a:pt x="31" y="45"/>
                    <a:pt x="31" y="39"/>
                  </a:cubicBezTo>
                  <a:cubicBezTo>
                    <a:pt x="31" y="35"/>
                    <a:pt x="34" y="36"/>
                    <a:pt x="35" y="29"/>
                  </a:cubicBezTo>
                  <a:cubicBezTo>
                    <a:pt x="35" y="27"/>
                    <a:pt x="37" y="29"/>
                    <a:pt x="38" y="23"/>
                  </a:cubicBezTo>
                  <a:cubicBezTo>
                    <a:pt x="38" y="20"/>
                    <a:pt x="37" y="20"/>
                    <a:pt x="37" y="20"/>
                  </a:cubicBezTo>
                  <a:cubicBezTo>
                    <a:pt x="37" y="20"/>
                    <a:pt x="37" y="16"/>
                    <a:pt x="37" y="13"/>
                  </a:cubicBezTo>
                  <a:cubicBezTo>
                    <a:pt x="38" y="10"/>
                    <a:pt x="36" y="0"/>
                    <a:pt x="24" y="0"/>
                  </a:cubicBezTo>
                  <a:cubicBezTo>
                    <a:pt x="13" y="0"/>
                    <a:pt x="11" y="10"/>
                    <a:pt x="11" y="13"/>
                  </a:cubicBezTo>
                  <a:cubicBezTo>
                    <a:pt x="12" y="16"/>
                    <a:pt x="12" y="20"/>
                    <a:pt x="12" y="20"/>
                  </a:cubicBezTo>
                  <a:cubicBezTo>
                    <a:pt x="12" y="20"/>
                    <a:pt x="11" y="20"/>
                    <a:pt x="11" y="23"/>
                  </a:cubicBezTo>
                  <a:cubicBezTo>
                    <a:pt x="11" y="29"/>
                    <a:pt x="14" y="27"/>
                    <a:pt x="14" y="29"/>
                  </a:cubicBezTo>
                  <a:cubicBezTo>
                    <a:pt x="15" y="36"/>
                    <a:pt x="18" y="35"/>
                    <a:pt x="18" y="39"/>
                  </a:cubicBezTo>
                  <a:cubicBezTo>
                    <a:pt x="18" y="45"/>
                    <a:pt x="15" y="47"/>
                    <a:pt x="7" y="51"/>
                  </a:cubicBezTo>
                  <a:cubicBezTo>
                    <a:pt x="4" y="52"/>
                    <a:pt x="0" y="53"/>
                    <a:pt x="0" y="57"/>
                  </a:cubicBezTo>
                  <a:cubicBezTo>
                    <a:pt x="0" y="72"/>
                    <a:pt x="0" y="72"/>
                    <a:pt x="0" y="72"/>
                  </a:cubicBezTo>
                  <a:cubicBezTo>
                    <a:pt x="57" y="72"/>
                    <a:pt x="57" y="72"/>
                    <a:pt x="57" y="72"/>
                  </a:cubicBezTo>
                  <a:cubicBezTo>
                    <a:pt x="57" y="72"/>
                    <a:pt x="57" y="63"/>
                    <a:pt x="57" y="61"/>
                  </a:cubicBezTo>
                  <a:cubicBezTo>
                    <a:pt x="57" y="58"/>
                    <a:pt x="50" y="54"/>
                    <a:pt x="42" y="51"/>
                  </a:cubicBezTo>
                  <a:close/>
                </a:path>
              </a:pathLst>
            </a:custGeom>
            <a:solidFill>
              <a:schemeClr val="bg1"/>
            </a:solidFill>
            <a:ln w="9525">
              <a:noFill/>
              <a:round/>
              <a:headEnd/>
              <a:tailEnd/>
            </a:ln>
          </p:spPr>
          <p:txBody>
            <a:bodyPr vert="horz" wrap="square" lIns="98694" tIns="49347" rIns="98694" bIns="49347" numCol="1" anchor="t" anchorCtr="0" compatLnSpc="1">
              <a:prstTxWarp prst="textNoShape">
                <a:avLst/>
              </a:prstTxWarp>
            </a:bodyPr>
            <a:lstStyle/>
            <a:p>
              <a:pPr defTabSz="986912" fontAlgn="base">
                <a:spcBef>
                  <a:spcPct val="0"/>
                </a:spcBef>
                <a:spcAft>
                  <a:spcPct val="0"/>
                </a:spcAft>
              </a:pPr>
              <a:endParaRPr lang="en-GB" sz="2051" dirty="0">
                <a:solidFill>
                  <a:srgbClr val="000000"/>
                </a:solidFill>
                <a:cs typeface="Arial" pitchFamily="34" charset="0"/>
              </a:endParaRPr>
            </a:p>
          </p:txBody>
        </p:sp>
      </p:grpSp>
      <p:sp>
        <p:nvSpPr>
          <p:cNvPr id="15" name="Прямоугольник 14"/>
          <p:cNvSpPr/>
          <p:nvPr/>
        </p:nvSpPr>
        <p:spPr>
          <a:xfrm>
            <a:off x="259876" y="1232450"/>
            <a:ext cx="5469451" cy="1169551"/>
          </a:xfrm>
          <a:prstGeom prst="rect">
            <a:avLst/>
          </a:prstGeom>
        </p:spPr>
        <p:txBody>
          <a:bodyPr wrap="square">
            <a:spAutoFit/>
          </a:bodyPr>
          <a:lstStyle/>
          <a:p>
            <a:r>
              <a:rPr lang="ru-RU" sz="1400" b="1" dirty="0">
                <a:solidFill>
                  <a:srgbClr val="000000"/>
                </a:solidFill>
                <a:latin typeface="Arial Narrow" panose="020B0606020202030204" pitchFamily="34" charset="0"/>
              </a:rPr>
              <a:t>Проект – </a:t>
            </a:r>
            <a:r>
              <a:rPr lang="ru-RU" sz="1400" dirty="0" smtClean="0">
                <a:solidFill>
                  <a:srgbClr val="000000"/>
                </a:solidFill>
                <a:latin typeface="Arial Narrow" panose="020B0606020202030204" pitchFamily="34" charset="0"/>
              </a:rPr>
              <a:t>строительство </a:t>
            </a:r>
            <a:r>
              <a:rPr lang="ru-RU" sz="1400" dirty="0">
                <a:solidFill>
                  <a:srgbClr val="000000"/>
                </a:solidFill>
                <a:latin typeface="Arial Narrow" panose="020B0606020202030204" pitchFamily="34" charset="0"/>
              </a:rPr>
              <a:t>(</a:t>
            </a:r>
            <a:r>
              <a:rPr lang="ru-RU" sz="1400" dirty="0" smtClean="0">
                <a:solidFill>
                  <a:srgbClr val="000000"/>
                </a:solidFill>
                <a:latin typeface="Arial Narrow" panose="020B0606020202030204" pitchFamily="34" charset="0"/>
              </a:rPr>
              <a:t>реконструкция) </a:t>
            </a:r>
            <a:r>
              <a:rPr lang="ru-RU" sz="1400" dirty="0">
                <a:solidFill>
                  <a:srgbClr val="000000"/>
                </a:solidFill>
                <a:latin typeface="Arial Narrow" panose="020B0606020202030204" pitchFamily="34" charset="0"/>
              </a:rPr>
              <a:t>объекта недвижимого имущества, предназначенного для предоставления в аренду, субъектам МСП – резидентам объектов инфраструктуры поддержки субъектов </a:t>
            </a:r>
            <a:r>
              <a:rPr lang="ru-RU" sz="1400" dirty="0" smtClean="0">
                <a:solidFill>
                  <a:srgbClr val="000000"/>
                </a:solidFill>
                <a:latin typeface="Arial Narrow" panose="020B0606020202030204" pitchFamily="34" charset="0"/>
              </a:rPr>
              <a:t>МСП, реализуемый </a:t>
            </a:r>
            <a:r>
              <a:rPr lang="ru-RU" sz="1400" dirty="0">
                <a:solidFill>
                  <a:srgbClr val="000000"/>
                </a:solidFill>
                <a:latin typeface="Arial Narrow" panose="020B0606020202030204" pitchFamily="34" charset="0"/>
              </a:rPr>
              <a:t>конечным заемщиком – организацией, управляющей объектами инфраструктуры поддержки </a:t>
            </a:r>
            <a:r>
              <a:rPr lang="ru-RU" sz="1400" dirty="0" smtClean="0">
                <a:solidFill>
                  <a:srgbClr val="000000"/>
                </a:solidFill>
                <a:latin typeface="Arial Narrow" panose="020B0606020202030204" pitchFamily="34" charset="0"/>
              </a:rPr>
              <a:t>МСП</a:t>
            </a:r>
            <a:r>
              <a:rPr lang="ru-RU" sz="1400" dirty="0">
                <a:solidFill>
                  <a:srgbClr val="000000"/>
                </a:solidFill>
                <a:latin typeface="Arial Narrow" panose="020B0606020202030204" pitchFamily="34" charset="0"/>
              </a:rPr>
              <a:t>.</a:t>
            </a:r>
          </a:p>
        </p:txBody>
      </p:sp>
      <p:sp>
        <p:nvSpPr>
          <p:cNvPr id="67" name="TextBox 66"/>
          <p:cNvSpPr txBox="1"/>
          <p:nvPr/>
        </p:nvSpPr>
        <p:spPr>
          <a:xfrm>
            <a:off x="6479235" y="2281652"/>
            <a:ext cx="5821568" cy="600164"/>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ru-RU" sz="1100" b="1" i="0" u="none" strike="noStrike" kern="0" cap="none" spc="0" normalizeH="0" baseline="0" noProof="0" dirty="0" smtClean="0">
                <a:ln>
                  <a:noFill/>
                </a:ln>
                <a:solidFill>
                  <a:prstClr val="black"/>
                </a:solidFill>
                <a:effectLst/>
                <a:uLnTx/>
                <a:uFillTx/>
              </a:rPr>
              <a:t>Субъект Российской Федерации</a:t>
            </a:r>
            <a:r>
              <a:rPr lang="ru-RU" sz="1100" kern="0" dirty="0" smtClean="0">
                <a:solidFill>
                  <a:prstClr val="black"/>
                </a:solidFill>
              </a:rPr>
              <a:t>, заключает Соглашение о взаимодействии с Корпорацией, в связи планируемым или заключенным соглашением с  организацией, управляющей объектами инфраструктуры поддержки субъектов МСП</a:t>
            </a:r>
            <a:endParaRPr kumimoji="0" lang="ru-RU" sz="1100" b="0" i="0" u="none" strike="noStrike" kern="0" cap="none" spc="0" normalizeH="0" baseline="0" noProof="0" dirty="0" smtClean="0">
              <a:ln>
                <a:noFill/>
              </a:ln>
              <a:solidFill>
                <a:prstClr val="black"/>
              </a:solidFill>
              <a:effectLst/>
              <a:uLnTx/>
              <a:uFillTx/>
            </a:endParaRPr>
          </a:p>
        </p:txBody>
      </p:sp>
      <p:cxnSp>
        <p:nvCxnSpPr>
          <p:cNvPr id="68" name="Elbow Connector 187"/>
          <p:cNvCxnSpPr>
            <a:endCxn id="78" idx="1"/>
          </p:cNvCxnSpPr>
          <p:nvPr/>
        </p:nvCxnSpPr>
        <p:spPr>
          <a:xfrm flipV="1">
            <a:off x="1268462" y="2745082"/>
            <a:ext cx="1297534" cy="494536"/>
          </a:xfrm>
          <a:prstGeom prst="bentConnector3">
            <a:avLst>
              <a:gd name="adj1" fmla="val 82"/>
            </a:avLst>
          </a:prstGeom>
          <a:ln w="76200">
            <a:solidFill>
              <a:schemeClr val="bg1">
                <a:lumMod val="50000"/>
                <a:alpha val="50000"/>
              </a:schemeClr>
            </a:solidFill>
            <a:headEnd type="triangle" w="sm" len="sm"/>
            <a:tailEnd type="triangle" w="sm" len="sm"/>
          </a:ln>
        </p:spPr>
        <p:style>
          <a:lnRef idx="1">
            <a:schemeClr val="accent1"/>
          </a:lnRef>
          <a:fillRef idx="0">
            <a:schemeClr val="accent1"/>
          </a:fillRef>
          <a:effectRef idx="0">
            <a:schemeClr val="accent1"/>
          </a:effectRef>
          <a:fontRef idx="minor">
            <a:schemeClr val="tx1"/>
          </a:fontRef>
        </p:style>
      </p:cxnSp>
      <p:sp>
        <p:nvSpPr>
          <p:cNvPr id="73" name="Oval 292"/>
          <p:cNvSpPr/>
          <p:nvPr/>
        </p:nvSpPr>
        <p:spPr>
          <a:xfrm>
            <a:off x="876823" y="2572181"/>
            <a:ext cx="294391" cy="285599"/>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ru-RU" sz="1300" b="1" kern="0" dirty="0">
                <a:solidFill>
                  <a:srgbClr val="FFFFFF"/>
                </a:solidFill>
                <a:latin typeface="Arial"/>
                <a:cs typeface="+mn-cs"/>
              </a:rPr>
              <a:t>2</a:t>
            </a:r>
            <a:endParaRPr kumimoji="0" lang="en-US" sz="1300" b="1" i="0" u="none" strike="noStrike" kern="0" cap="none" spc="0" normalizeH="0" baseline="0" noProof="0" dirty="0">
              <a:ln>
                <a:noFill/>
              </a:ln>
              <a:solidFill>
                <a:srgbClr val="FFFFFF"/>
              </a:solidFill>
              <a:effectLst/>
              <a:uLnTx/>
              <a:uFillTx/>
              <a:latin typeface="Arial"/>
              <a:ea typeface="+mn-ea"/>
              <a:cs typeface="+mn-cs"/>
            </a:endParaRPr>
          </a:p>
        </p:txBody>
      </p:sp>
      <p:sp>
        <p:nvSpPr>
          <p:cNvPr id="76" name="Oval 292"/>
          <p:cNvSpPr/>
          <p:nvPr/>
        </p:nvSpPr>
        <p:spPr>
          <a:xfrm>
            <a:off x="6144443" y="6807391"/>
            <a:ext cx="337726" cy="337726"/>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400" b="1" i="0" u="none" strike="noStrike" kern="0" cap="none" spc="0" normalizeH="0" baseline="0" noProof="0" dirty="0" smtClean="0">
                <a:ln>
                  <a:noFill/>
                </a:ln>
                <a:solidFill>
                  <a:srgbClr val="FFFFFF"/>
                </a:solidFill>
                <a:effectLst/>
                <a:uLnTx/>
                <a:uFillTx/>
                <a:latin typeface="Arial"/>
                <a:ea typeface="+mn-ea"/>
                <a:cs typeface="+mn-cs"/>
              </a:rPr>
              <a:t>9</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77" name="Oval 292"/>
          <p:cNvSpPr/>
          <p:nvPr/>
        </p:nvSpPr>
        <p:spPr>
          <a:xfrm>
            <a:off x="4016712" y="5864443"/>
            <a:ext cx="277842" cy="277842"/>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ru-RU" sz="1400" b="1" kern="0" dirty="0">
                <a:solidFill>
                  <a:srgbClr val="FFFFFF"/>
                </a:solidFill>
                <a:latin typeface="Arial"/>
                <a:cs typeface="+mn-cs"/>
              </a:rPr>
              <a:t>9</a:t>
            </a:r>
            <a:endParaRPr kumimoji="0" lang="ru-RU" sz="1400" b="1" i="0" u="none" strike="noStrike" kern="0" cap="none" spc="0" normalizeH="0" baseline="0" noProof="0" dirty="0" smtClean="0">
              <a:ln>
                <a:noFill/>
              </a:ln>
              <a:solidFill>
                <a:srgbClr val="FFFFFF"/>
              </a:solidFill>
              <a:effectLst/>
              <a:uLnTx/>
              <a:uFillTx/>
              <a:latin typeface="Arial"/>
              <a:ea typeface="+mn-ea"/>
              <a:cs typeface="+mn-cs"/>
            </a:endParaRPr>
          </a:p>
        </p:txBody>
      </p:sp>
      <p:sp>
        <p:nvSpPr>
          <p:cNvPr id="29" name="Прямоугольник 28"/>
          <p:cNvSpPr/>
          <p:nvPr/>
        </p:nvSpPr>
        <p:spPr>
          <a:xfrm>
            <a:off x="6497786" y="1261025"/>
            <a:ext cx="5819043" cy="1107996"/>
          </a:xfrm>
          <a:prstGeom prst="rect">
            <a:avLst/>
          </a:prstGeom>
        </p:spPr>
        <p:txBody>
          <a:bodyPr wrap="square">
            <a:spAutoFit/>
          </a:bodyPr>
          <a:lstStyle/>
          <a:p>
            <a:pPr lvl="0" fontAlgn="auto">
              <a:spcBef>
                <a:spcPts val="0"/>
              </a:spcBef>
              <a:spcAft>
                <a:spcPts val="0"/>
              </a:spcAft>
              <a:defRPr/>
            </a:pPr>
            <a:r>
              <a:rPr lang="ru-RU" sz="1100" b="1" dirty="0" smtClean="0">
                <a:solidFill>
                  <a:schemeClr val="dk1"/>
                </a:solidFill>
              </a:rPr>
              <a:t>Конечный заемщик </a:t>
            </a:r>
            <a:r>
              <a:rPr lang="ru-RU" sz="1100" dirty="0" smtClean="0">
                <a:solidFill>
                  <a:schemeClr val="dk1"/>
                </a:solidFill>
              </a:rPr>
              <a:t>– подтверждает наличие документов </a:t>
            </a:r>
            <a:r>
              <a:rPr lang="ru-RU" sz="1100" dirty="0">
                <a:solidFill>
                  <a:schemeClr val="dk1"/>
                </a:solidFill>
              </a:rPr>
              <a:t>и (или) </a:t>
            </a:r>
            <a:r>
              <a:rPr lang="ru-RU" sz="1100" dirty="0" smtClean="0">
                <a:solidFill>
                  <a:schemeClr val="dk1"/>
                </a:solidFill>
              </a:rPr>
              <a:t>заключенных соглашений </a:t>
            </a:r>
            <a:r>
              <a:rPr lang="ru-RU" sz="1100" dirty="0">
                <a:solidFill>
                  <a:schemeClr val="dk1"/>
                </a:solidFill>
              </a:rPr>
              <a:t>(</a:t>
            </a:r>
            <a:r>
              <a:rPr lang="ru-RU" sz="1100" dirty="0" smtClean="0">
                <a:solidFill>
                  <a:schemeClr val="dk1"/>
                </a:solidFill>
              </a:rPr>
              <a:t>соглашений </a:t>
            </a:r>
            <a:r>
              <a:rPr lang="ru-RU" sz="1100" dirty="0">
                <a:solidFill>
                  <a:schemeClr val="dk1"/>
                </a:solidFill>
              </a:rPr>
              <a:t>о намерениях) с субъектами МСП, планирующими стать резидентами объектов инфраструктуры поддержки субъектов МСП, подтверждающих передачу в аренду субъектам МСП не менее чем 20% общей площади помещений объектов, строительство (реконструкция) которых будет осуществлено за счет средств </a:t>
            </a:r>
            <a:r>
              <a:rPr lang="ru-RU" sz="1100" dirty="0" smtClean="0">
                <a:solidFill>
                  <a:schemeClr val="dk1"/>
                </a:solidFill>
              </a:rPr>
              <a:t>Программы стимулирования</a:t>
            </a:r>
            <a:endParaRPr lang="ru-RU" sz="1100" dirty="0">
              <a:solidFill>
                <a:schemeClr val="dk1"/>
              </a:solidFill>
            </a:endParaRPr>
          </a:p>
        </p:txBody>
      </p:sp>
      <p:sp>
        <p:nvSpPr>
          <p:cNvPr id="82" name="Oval 292"/>
          <p:cNvSpPr/>
          <p:nvPr/>
        </p:nvSpPr>
        <p:spPr>
          <a:xfrm>
            <a:off x="6132913" y="1500831"/>
            <a:ext cx="337726" cy="337726"/>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400" b="1" i="0" u="none" strike="noStrike" kern="0" cap="none" spc="0" normalizeH="0" baseline="0" noProof="0" dirty="0" smtClean="0">
                <a:ln>
                  <a:noFill/>
                </a:ln>
                <a:solidFill>
                  <a:srgbClr val="FFFFFF"/>
                </a:solidFill>
                <a:effectLst/>
                <a:uLnTx/>
                <a:uFillTx/>
                <a:latin typeface="Arial"/>
                <a:ea typeface="+mn-ea"/>
                <a:cs typeface="+mn-cs"/>
              </a:rPr>
              <a:t>1</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85" name="Oval 292"/>
          <p:cNvSpPr/>
          <p:nvPr/>
        </p:nvSpPr>
        <p:spPr>
          <a:xfrm>
            <a:off x="2360894" y="6681311"/>
            <a:ext cx="294391" cy="285599"/>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300" b="1" i="0" u="none" strike="noStrike" kern="0" cap="none" spc="0" normalizeH="0" baseline="0" noProof="0" dirty="0" smtClean="0">
                <a:ln>
                  <a:noFill/>
                </a:ln>
                <a:solidFill>
                  <a:srgbClr val="FFFFFF"/>
                </a:solidFill>
                <a:effectLst/>
                <a:uLnTx/>
                <a:uFillTx/>
                <a:latin typeface="Arial"/>
                <a:ea typeface="+mn-ea"/>
                <a:cs typeface="+mn-cs"/>
              </a:rPr>
              <a:t>1</a:t>
            </a:r>
            <a:endParaRPr kumimoji="0" lang="en-US" sz="1300" b="1" i="0" u="none" strike="noStrike" kern="0" cap="none" spc="0" normalizeH="0" baseline="0" noProof="0" dirty="0">
              <a:ln>
                <a:noFill/>
              </a:ln>
              <a:solidFill>
                <a:srgbClr val="FFFFFF"/>
              </a:solidFill>
              <a:effectLst/>
              <a:uLnTx/>
              <a:uFillTx/>
              <a:latin typeface="Arial"/>
              <a:ea typeface="+mn-ea"/>
              <a:cs typeface="+mn-cs"/>
            </a:endParaRPr>
          </a:p>
        </p:txBody>
      </p:sp>
      <p:cxnSp>
        <p:nvCxnSpPr>
          <p:cNvPr id="86" name="Прямая со стрелкой 85"/>
          <p:cNvCxnSpPr/>
          <p:nvPr/>
        </p:nvCxnSpPr>
        <p:spPr>
          <a:xfrm flipH="1" flipV="1">
            <a:off x="2244861" y="6441437"/>
            <a:ext cx="5149" cy="622389"/>
          </a:xfrm>
          <a:prstGeom prst="straightConnector1">
            <a:avLst/>
          </a:prstGeom>
          <a:ln w="76200">
            <a:solidFill>
              <a:schemeClr val="bg1">
                <a:lumMod val="50000"/>
                <a:alpha val="50000"/>
              </a:schemeClr>
            </a:solidFill>
            <a:headEnd type="none" w="med" len="med"/>
            <a:tailEnd type="triangle" w="sm" len="sm"/>
          </a:ln>
        </p:spPr>
        <p:style>
          <a:lnRef idx="1">
            <a:schemeClr val="accent1"/>
          </a:lnRef>
          <a:fillRef idx="0">
            <a:schemeClr val="accent1"/>
          </a:fillRef>
          <a:effectRef idx="0">
            <a:schemeClr val="accent1"/>
          </a:effectRef>
          <a:fontRef idx="minor">
            <a:schemeClr val="tx1"/>
          </a:fontRef>
        </p:style>
      </p:cxnSp>
      <p:sp>
        <p:nvSpPr>
          <p:cNvPr id="2" name="Заголовок 1"/>
          <p:cNvSpPr>
            <a:spLocks noGrp="1"/>
          </p:cNvSpPr>
          <p:nvPr>
            <p:ph type="title"/>
          </p:nvPr>
        </p:nvSpPr>
        <p:spPr>
          <a:xfrm>
            <a:off x="3823667" y="306326"/>
            <a:ext cx="9191911" cy="698685"/>
          </a:xfrm>
        </p:spPr>
        <p:txBody>
          <a:bodyPr/>
          <a:lstStyle/>
          <a:p>
            <a:r>
              <a:rPr lang="ru-RU" dirty="0" smtClean="0"/>
              <a:t>Особенности получения кредитов Банка России </a:t>
            </a:r>
            <a:br>
              <a:rPr lang="ru-RU" dirty="0" smtClean="0"/>
            </a:br>
            <a:r>
              <a:rPr lang="ru-RU" dirty="0" smtClean="0"/>
              <a:t>при кредитовании организаций, управляющих объектами инфраструктуры поддержки субъектов МСП</a:t>
            </a:r>
            <a:endParaRPr lang="ru-RU" dirty="0"/>
          </a:p>
        </p:txBody>
      </p:sp>
      <p:cxnSp>
        <p:nvCxnSpPr>
          <p:cNvPr id="65" name="Прямая соединительная линия 64"/>
          <p:cNvCxnSpPr/>
          <p:nvPr/>
        </p:nvCxnSpPr>
        <p:spPr>
          <a:xfrm>
            <a:off x="5889625" y="1609725"/>
            <a:ext cx="0" cy="6019800"/>
          </a:xfrm>
          <a:prstGeom prst="line">
            <a:avLst/>
          </a:prstGeom>
          <a:noFill/>
          <a:ln w="25400" cap="flat" cmpd="sng" algn="ctr">
            <a:solidFill>
              <a:srgbClr val="00A1DE"/>
            </a:solidFill>
            <a:prstDash val="solid"/>
          </a:ln>
          <a:effectLst/>
        </p:spPr>
      </p:cxnSp>
      <p:pic>
        <p:nvPicPr>
          <p:cNvPr id="69" name="Рисунок 6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91381" y="2403127"/>
            <a:ext cx="1371059" cy="623708"/>
          </a:xfrm>
          <a:prstGeom prst="rect">
            <a:avLst/>
          </a:prstGeom>
        </p:spPr>
      </p:pic>
      <p:sp>
        <p:nvSpPr>
          <p:cNvPr id="79" name="TextBox 78"/>
          <p:cNvSpPr txBox="1"/>
          <p:nvPr/>
        </p:nvSpPr>
        <p:spPr>
          <a:xfrm>
            <a:off x="12102955" y="8003568"/>
            <a:ext cx="523982" cy="307777"/>
          </a:xfrm>
          <a:prstGeom prst="rect">
            <a:avLst/>
          </a:prstGeom>
          <a:noFill/>
        </p:spPr>
        <p:txBody>
          <a:bodyPr wrap="square" rtlCol="0">
            <a:spAutoFit/>
          </a:bodyPr>
          <a:lstStyle/>
          <a:p>
            <a:r>
              <a:rPr lang="ru-RU" sz="1400" dirty="0" smtClean="0">
                <a:latin typeface="Arial Narrow" panose="020B0606020202030204" pitchFamily="34" charset="0"/>
              </a:rPr>
              <a:t>17</a:t>
            </a:r>
            <a:endParaRPr lang="ru-RU" sz="1400" dirty="0">
              <a:latin typeface="Arial Narrow" panose="020B0606020202030204" pitchFamily="34" charset="0"/>
            </a:endParaRPr>
          </a:p>
        </p:txBody>
      </p:sp>
    </p:spTree>
    <p:extLst>
      <p:ext uri="{BB962C8B-B14F-4D97-AF65-F5344CB8AC3E}">
        <p14:creationId xmlns:p14="http://schemas.microsoft.com/office/powerpoint/2010/main" val="219111253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820218" y="294458"/>
            <a:ext cx="8686313" cy="698685"/>
          </a:xfrm>
        </p:spPr>
        <p:txBody>
          <a:bodyPr/>
          <a:lstStyle/>
          <a:p>
            <a:r>
              <a:rPr lang="ru-RU" dirty="0" smtClean="0"/>
              <a:t>Требования </a:t>
            </a:r>
            <a:r>
              <a:rPr lang="ru-RU" dirty="0"/>
              <a:t>к </a:t>
            </a:r>
            <a:r>
              <a:rPr lang="ru-RU" dirty="0" smtClean="0"/>
              <a:t>проектам, участникам и заемщикам при </a:t>
            </a:r>
            <a:r>
              <a:rPr lang="ru-RU" dirty="0"/>
              <a:t>кредитовании организаций, управляющих объектами инфраструктуры поддержки субъектов МСП</a:t>
            </a:r>
          </a:p>
        </p:txBody>
      </p:sp>
      <p:graphicFrame>
        <p:nvGraphicFramePr>
          <p:cNvPr id="4" name="Таблица 3"/>
          <p:cNvGraphicFramePr>
            <a:graphicFrameLocks noGrp="1"/>
          </p:cNvGraphicFramePr>
          <p:nvPr>
            <p:extLst>
              <p:ext uri="{D42A27DB-BD31-4B8C-83A1-F6EECF244321}">
                <p14:modId xmlns:p14="http://schemas.microsoft.com/office/powerpoint/2010/main" val="3469752713"/>
              </p:ext>
            </p:extLst>
          </p:nvPr>
        </p:nvGraphicFramePr>
        <p:xfrm>
          <a:off x="363538" y="1315495"/>
          <a:ext cx="11841162" cy="6785517"/>
        </p:xfrm>
        <a:graphic>
          <a:graphicData uri="http://schemas.openxmlformats.org/drawingml/2006/table">
            <a:tbl>
              <a:tblPr firstRow="1" bandRow="1"/>
              <a:tblGrid>
                <a:gridCol w="1710359">
                  <a:extLst>
                    <a:ext uri="{9D8B030D-6E8A-4147-A177-3AD203B41FA5}">
                      <a16:colId xmlns:a16="http://schemas.microsoft.com/office/drawing/2014/main" val="20000"/>
                    </a:ext>
                  </a:extLst>
                </a:gridCol>
                <a:gridCol w="10130803">
                  <a:extLst>
                    <a:ext uri="{9D8B030D-6E8A-4147-A177-3AD203B41FA5}">
                      <a16:colId xmlns:a16="http://schemas.microsoft.com/office/drawing/2014/main" val="20001"/>
                    </a:ext>
                  </a:extLst>
                </a:gridCol>
              </a:tblGrid>
              <a:tr h="649451">
                <a:tc>
                  <a:txBody>
                    <a:bodyPr/>
                    <a:lstStyle>
                      <a:lvl1pPr marL="0" algn="l" defTabSz="1093357" rtl="0" eaLnBrk="1" latinLnBrk="0" hangingPunct="1">
                        <a:defRPr sz="2162" b="1" kern="1200">
                          <a:solidFill>
                            <a:schemeClr val="dk1"/>
                          </a:solidFill>
                          <a:latin typeface="Calibri"/>
                        </a:defRPr>
                      </a:lvl1pPr>
                      <a:lvl2pPr marL="546678" algn="l" defTabSz="1093357" rtl="0" eaLnBrk="1" latinLnBrk="0" hangingPunct="1">
                        <a:defRPr sz="2162" b="1" kern="1200">
                          <a:solidFill>
                            <a:schemeClr val="dk1"/>
                          </a:solidFill>
                          <a:latin typeface="Calibri"/>
                        </a:defRPr>
                      </a:lvl2pPr>
                      <a:lvl3pPr marL="1093357" algn="l" defTabSz="1093357" rtl="0" eaLnBrk="1" latinLnBrk="0" hangingPunct="1">
                        <a:defRPr sz="2162" b="1" kern="1200">
                          <a:solidFill>
                            <a:schemeClr val="dk1"/>
                          </a:solidFill>
                          <a:latin typeface="Calibri"/>
                        </a:defRPr>
                      </a:lvl3pPr>
                      <a:lvl4pPr marL="1640035" algn="l" defTabSz="1093357" rtl="0" eaLnBrk="1" latinLnBrk="0" hangingPunct="1">
                        <a:defRPr sz="2162" b="1" kern="1200">
                          <a:solidFill>
                            <a:schemeClr val="dk1"/>
                          </a:solidFill>
                          <a:latin typeface="Calibri"/>
                        </a:defRPr>
                      </a:lvl4pPr>
                      <a:lvl5pPr marL="2186714" algn="l" defTabSz="1093357" rtl="0" eaLnBrk="1" latinLnBrk="0" hangingPunct="1">
                        <a:defRPr sz="2162" b="1" kern="1200">
                          <a:solidFill>
                            <a:schemeClr val="dk1"/>
                          </a:solidFill>
                          <a:latin typeface="Calibri"/>
                        </a:defRPr>
                      </a:lvl5pPr>
                      <a:lvl6pPr marL="2733393" algn="l" defTabSz="1093357" rtl="0" eaLnBrk="1" latinLnBrk="0" hangingPunct="1">
                        <a:defRPr sz="2162" b="1" kern="1200">
                          <a:solidFill>
                            <a:schemeClr val="dk1"/>
                          </a:solidFill>
                          <a:latin typeface="Calibri"/>
                        </a:defRPr>
                      </a:lvl6pPr>
                      <a:lvl7pPr marL="3280072" algn="l" defTabSz="1093357" rtl="0" eaLnBrk="1" latinLnBrk="0" hangingPunct="1">
                        <a:defRPr sz="2162" b="1" kern="1200">
                          <a:solidFill>
                            <a:schemeClr val="dk1"/>
                          </a:solidFill>
                          <a:latin typeface="Calibri"/>
                        </a:defRPr>
                      </a:lvl7pPr>
                      <a:lvl8pPr marL="3826750" algn="l" defTabSz="1093357" rtl="0" eaLnBrk="1" latinLnBrk="0" hangingPunct="1">
                        <a:defRPr sz="2162" b="1" kern="1200">
                          <a:solidFill>
                            <a:schemeClr val="dk1"/>
                          </a:solidFill>
                          <a:latin typeface="Calibri"/>
                        </a:defRPr>
                      </a:lvl8pPr>
                      <a:lvl9pPr marL="4373429" algn="l" defTabSz="1093357" rtl="0" eaLnBrk="1" latinLnBrk="0" hangingPunct="1">
                        <a:defRPr sz="2162" b="1" kern="1200">
                          <a:solidFill>
                            <a:schemeClr val="dk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200" b="1" dirty="0" smtClean="0">
                          <a:solidFill>
                            <a:schemeClr val="bg1"/>
                          </a:solidFill>
                          <a:latin typeface="Arial Narrow" panose="020B0606020202030204" pitchFamily="34" charset="0"/>
                          <a:cs typeface="Arial" panose="020B0604020202020204" pitchFamily="34" charset="0"/>
                        </a:rPr>
                        <a:t>Целевое использование кредитов</a:t>
                      </a:r>
                      <a:endParaRPr lang="ru-RU" sz="1200" b="1" dirty="0">
                        <a:solidFill>
                          <a:schemeClr val="bg1"/>
                        </a:solidFill>
                        <a:latin typeface="Arial Narrow" panose="020B0606020202030204" pitchFamily="34" charset="0"/>
                        <a:cs typeface="Arial" panose="020B0604020202020204" pitchFamily="34" charset="0"/>
                      </a:endParaRPr>
                    </a:p>
                  </a:txBody>
                  <a:tcPr anchor="ctr">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1F4E79"/>
                    </a:solidFill>
                  </a:tcPr>
                </a:tc>
                <a:tc>
                  <a:txBody>
                    <a:bodyPr/>
                    <a:lstStyle>
                      <a:lvl1pPr marL="0" algn="l" defTabSz="1093357" rtl="0" eaLnBrk="1" latinLnBrk="0" hangingPunct="1">
                        <a:defRPr sz="2162" b="1" kern="1200">
                          <a:solidFill>
                            <a:schemeClr val="dk1"/>
                          </a:solidFill>
                          <a:latin typeface="Calibri"/>
                        </a:defRPr>
                      </a:lvl1pPr>
                      <a:lvl2pPr marL="546678" algn="l" defTabSz="1093357" rtl="0" eaLnBrk="1" latinLnBrk="0" hangingPunct="1">
                        <a:defRPr sz="2162" b="1" kern="1200">
                          <a:solidFill>
                            <a:schemeClr val="dk1"/>
                          </a:solidFill>
                          <a:latin typeface="Calibri"/>
                        </a:defRPr>
                      </a:lvl2pPr>
                      <a:lvl3pPr marL="1093357" algn="l" defTabSz="1093357" rtl="0" eaLnBrk="1" latinLnBrk="0" hangingPunct="1">
                        <a:defRPr sz="2162" b="1" kern="1200">
                          <a:solidFill>
                            <a:schemeClr val="dk1"/>
                          </a:solidFill>
                          <a:latin typeface="Calibri"/>
                        </a:defRPr>
                      </a:lvl3pPr>
                      <a:lvl4pPr marL="1640035" algn="l" defTabSz="1093357" rtl="0" eaLnBrk="1" latinLnBrk="0" hangingPunct="1">
                        <a:defRPr sz="2162" b="1" kern="1200">
                          <a:solidFill>
                            <a:schemeClr val="dk1"/>
                          </a:solidFill>
                          <a:latin typeface="Calibri"/>
                        </a:defRPr>
                      </a:lvl4pPr>
                      <a:lvl5pPr marL="2186714" algn="l" defTabSz="1093357" rtl="0" eaLnBrk="1" latinLnBrk="0" hangingPunct="1">
                        <a:defRPr sz="2162" b="1" kern="1200">
                          <a:solidFill>
                            <a:schemeClr val="dk1"/>
                          </a:solidFill>
                          <a:latin typeface="Calibri"/>
                        </a:defRPr>
                      </a:lvl5pPr>
                      <a:lvl6pPr marL="2733393" algn="l" defTabSz="1093357" rtl="0" eaLnBrk="1" latinLnBrk="0" hangingPunct="1">
                        <a:defRPr sz="2162" b="1" kern="1200">
                          <a:solidFill>
                            <a:schemeClr val="dk1"/>
                          </a:solidFill>
                          <a:latin typeface="Calibri"/>
                        </a:defRPr>
                      </a:lvl6pPr>
                      <a:lvl7pPr marL="3280072" algn="l" defTabSz="1093357" rtl="0" eaLnBrk="1" latinLnBrk="0" hangingPunct="1">
                        <a:defRPr sz="2162" b="1" kern="1200">
                          <a:solidFill>
                            <a:schemeClr val="dk1"/>
                          </a:solidFill>
                          <a:latin typeface="Calibri"/>
                        </a:defRPr>
                      </a:lvl7pPr>
                      <a:lvl8pPr marL="3826750" algn="l" defTabSz="1093357" rtl="0" eaLnBrk="1" latinLnBrk="0" hangingPunct="1">
                        <a:defRPr sz="2162" b="1" kern="1200">
                          <a:solidFill>
                            <a:schemeClr val="dk1"/>
                          </a:solidFill>
                          <a:latin typeface="Calibri"/>
                        </a:defRPr>
                      </a:lvl8pPr>
                      <a:lvl9pPr marL="4373429" algn="l" defTabSz="1093357" rtl="0" eaLnBrk="1" latinLnBrk="0" hangingPunct="1">
                        <a:defRPr sz="2162" b="1" kern="1200">
                          <a:solidFill>
                            <a:schemeClr val="dk1"/>
                          </a:solidFill>
                          <a:latin typeface="Calibri"/>
                        </a:defRPr>
                      </a:lvl9pPr>
                    </a:lstStyle>
                    <a:p>
                      <a:pPr marL="171450" marR="0" lvl="0" indent="-171450" algn="l" defTabSz="1093357" rtl="0" eaLnBrk="1" fontAlgn="auto" latinLnBrk="0" hangingPunct="1">
                        <a:lnSpc>
                          <a:spcPct val="100000"/>
                        </a:lnSpc>
                        <a:spcBef>
                          <a:spcPts val="300"/>
                        </a:spcBef>
                        <a:spcAft>
                          <a:spcPts val="0"/>
                        </a:spcAft>
                        <a:buClrTx/>
                        <a:buSzTx/>
                        <a:buFont typeface="Arial" panose="020B0604020202020204" pitchFamily="34" charset="0"/>
                        <a:buChar char="•"/>
                        <a:tabLst/>
                        <a:defRPr/>
                      </a:pPr>
                      <a:r>
                        <a:rPr lang="ru-RU" sz="1200" b="0" kern="1200" dirty="0" smtClean="0">
                          <a:solidFill>
                            <a:schemeClr val="dk1"/>
                          </a:solidFill>
                          <a:latin typeface="Arial Narrow" panose="020B0606020202030204" pitchFamily="34" charset="0"/>
                          <a:ea typeface="+mn-ea"/>
                          <a:cs typeface="Arial" panose="020B0604020202020204" pitchFamily="34" charset="0"/>
                        </a:rPr>
                        <a:t>Инвестиционные цели - проект строительства (реконструкции) объекта недвижимого имущества, предназначенного для предоставления в аренду, субъектам МСП – резидентам объектов инфраструктуры поддержки субъектов МСП.  </a:t>
                      </a:r>
                    </a:p>
                  </a:txBody>
                  <a:tcPr anchor="ctr">
                    <a:lnL w="12700" cmpd="sng">
                      <a:noFill/>
                    </a:lnL>
                    <a:lnR w="12700" cmpd="sng">
                      <a:noFill/>
                    </a:lnR>
                    <a:lnT w="12700" cmpd="sng">
                      <a:noFill/>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749038">
                <a:tc>
                  <a:txBody>
                    <a:bodyPr/>
                    <a:lstStyle>
                      <a:lvl1pPr marL="0" algn="l" defTabSz="1093357" rtl="0" eaLnBrk="1" latinLnBrk="0" hangingPunct="1">
                        <a:defRPr sz="2162" kern="1200">
                          <a:solidFill>
                            <a:schemeClr val="dk1"/>
                          </a:solidFill>
                          <a:latin typeface="Calibri"/>
                        </a:defRPr>
                      </a:lvl1pPr>
                      <a:lvl2pPr marL="546678" algn="l" defTabSz="1093357" rtl="0" eaLnBrk="1" latinLnBrk="0" hangingPunct="1">
                        <a:defRPr sz="2162" kern="1200">
                          <a:solidFill>
                            <a:schemeClr val="dk1"/>
                          </a:solidFill>
                          <a:latin typeface="Calibri"/>
                        </a:defRPr>
                      </a:lvl2pPr>
                      <a:lvl3pPr marL="1093357" algn="l" defTabSz="1093357" rtl="0" eaLnBrk="1" latinLnBrk="0" hangingPunct="1">
                        <a:defRPr sz="2162" kern="1200">
                          <a:solidFill>
                            <a:schemeClr val="dk1"/>
                          </a:solidFill>
                          <a:latin typeface="Calibri"/>
                        </a:defRPr>
                      </a:lvl3pPr>
                      <a:lvl4pPr marL="1640035" algn="l" defTabSz="1093357" rtl="0" eaLnBrk="1" latinLnBrk="0" hangingPunct="1">
                        <a:defRPr sz="2162" kern="1200">
                          <a:solidFill>
                            <a:schemeClr val="dk1"/>
                          </a:solidFill>
                          <a:latin typeface="Calibri"/>
                        </a:defRPr>
                      </a:lvl4pPr>
                      <a:lvl5pPr marL="2186714" algn="l" defTabSz="1093357" rtl="0" eaLnBrk="1" latinLnBrk="0" hangingPunct="1">
                        <a:defRPr sz="2162" kern="1200">
                          <a:solidFill>
                            <a:schemeClr val="dk1"/>
                          </a:solidFill>
                          <a:latin typeface="Calibri"/>
                        </a:defRPr>
                      </a:lvl5pPr>
                      <a:lvl6pPr marL="2733393" algn="l" defTabSz="1093357" rtl="0" eaLnBrk="1" latinLnBrk="0" hangingPunct="1">
                        <a:defRPr sz="2162" kern="1200">
                          <a:solidFill>
                            <a:schemeClr val="dk1"/>
                          </a:solidFill>
                          <a:latin typeface="Calibri"/>
                        </a:defRPr>
                      </a:lvl6pPr>
                      <a:lvl7pPr marL="3280072" algn="l" defTabSz="1093357" rtl="0" eaLnBrk="1" latinLnBrk="0" hangingPunct="1">
                        <a:defRPr sz="2162" kern="1200">
                          <a:solidFill>
                            <a:schemeClr val="dk1"/>
                          </a:solidFill>
                          <a:latin typeface="Calibri"/>
                        </a:defRPr>
                      </a:lvl7pPr>
                      <a:lvl8pPr marL="3826750" algn="l" defTabSz="1093357" rtl="0" eaLnBrk="1" latinLnBrk="0" hangingPunct="1">
                        <a:defRPr sz="2162" kern="1200">
                          <a:solidFill>
                            <a:schemeClr val="dk1"/>
                          </a:solidFill>
                          <a:latin typeface="Calibri"/>
                        </a:defRPr>
                      </a:lvl8pPr>
                      <a:lvl9pPr marL="4373429" algn="l" defTabSz="1093357" rtl="0" eaLnBrk="1" latinLnBrk="0" hangingPunct="1">
                        <a:defRPr sz="2162" kern="1200">
                          <a:solidFill>
                            <a:schemeClr val="dk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200" b="1" dirty="0" smtClean="0">
                          <a:solidFill>
                            <a:schemeClr val="bg1"/>
                          </a:solidFill>
                          <a:latin typeface="Arial Narrow" panose="020B0606020202030204" pitchFamily="34" charset="0"/>
                          <a:cs typeface="Arial" panose="020B0604020202020204" pitchFamily="34" charset="0"/>
                        </a:rPr>
                        <a:t>Требования </a:t>
                      </a:r>
                      <a:endParaRPr lang="en-US" sz="1200" b="1" dirty="0" smtClean="0">
                        <a:solidFill>
                          <a:schemeClr val="bg1"/>
                        </a:solidFill>
                        <a:latin typeface="Arial Narrow" panose="020B0606020202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ru-RU" sz="1200" b="1" dirty="0" smtClean="0">
                          <a:solidFill>
                            <a:schemeClr val="bg1"/>
                          </a:solidFill>
                          <a:latin typeface="Arial Narrow" panose="020B0606020202030204" pitchFamily="34" charset="0"/>
                          <a:cs typeface="Arial" panose="020B0604020202020204" pitchFamily="34" charset="0"/>
                        </a:rPr>
                        <a:t>к Уполномоченному банку</a:t>
                      </a:r>
                      <a:endParaRPr lang="ru-RU" sz="1200" b="1" kern="1200" dirty="0" smtClean="0">
                        <a:solidFill>
                          <a:schemeClr val="bg1"/>
                        </a:solidFill>
                        <a:latin typeface="Arial Narrow" panose="020B0606020202030204" pitchFamily="34" charset="0"/>
                        <a:ea typeface="+mn-ea"/>
                        <a:cs typeface="Arial" panose="020B0604020202020204" pitchFamily="34" charset="0"/>
                      </a:endParaRPr>
                    </a:p>
                  </a:txBody>
                  <a:tcPr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1F4E79"/>
                    </a:solidFill>
                  </a:tcPr>
                </a:tc>
                <a:tc>
                  <a:txBody>
                    <a:bodyPr/>
                    <a:lstStyle>
                      <a:lvl1pPr marL="0" algn="l" defTabSz="1093357" rtl="0" eaLnBrk="1" latinLnBrk="0" hangingPunct="1">
                        <a:defRPr sz="2162" kern="1200">
                          <a:solidFill>
                            <a:schemeClr val="dk1"/>
                          </a:solidFill>
                          <a:latin typeface="Calibri"/>
                        </a:defRPr>
                      </a:lvl1pPr>
                      <a:lvl2pPr marL="546678" algn="l" defTabSz="1093357" rtl="0" eaLnBrk="1" latinLnBrk="0" hangingPunct="1">
                        <a:defRPr sz="2162" kern="1200">
                          <a:solidFill>
                            <a:schemeClr val="dk1"/>
                          </a:solidFill>
                          <a:latin typeface="Calibri"/>
                        </a:defRPr>
                      </a:lvl2pPr>
                      <a:lvl3pPr marL="1093357" algn="l" defTabSz="1093357" rtl="0" eaLnBrk="1" latinLnBrk="0" hangingPunct="1">
                        <a:defRPr sz="2162" kern="1200">
                          <a:solidFill>
                            <a:schemeClr val="dk1"/>
                          </a:solidFill>
                          <a:latin typeface="Calibri"/>
                        </a:defRPr>
                      </a:lvl3pPr>
                      <a:lvl4pPr marL="1640035" algn="l" defTabSz="1093357" rtl="0" eaLnBrk="1" latinLnBrk="0" hangingPunct="1">
                        <a:defRPr sz="2162" kern="1200">
                          <a:solidFill>
                            <a:schemeClr val="dk1"/>
                          </a:solidFill>
                          <a:latin typeface="Calibri"/>
                        </a:defRPr>
                      </a:lvl4pPr>
                      <a:lvl5pPr marL="2186714" algn="l" defTabSz="1093357" rtl="0" eaLnBrk="1" latinLnBrk="0" hangingPunct="1">
                        <a:defRPr sz="2162" kern="1200">
                          <a:solidFill>
                            <a:schemeClr val="dk1"/>
                          </a:solidFill>
                          <a:latin typeface="Calibri"/>
                        </a:defRPr>
                      </a:lvl5pPr>
                      <a:lvl6pPr marL="2733393" algn="l" defTabSz="1093357" rtl="0" eaLnBrk="1" latinLnBrk="0" hangingPunct="1">
                        <a:defRPr sz="2162" kern="1200">
                          <a:solidFill>
                            <a:schemeClr val="dk1"/>
                          </a:solidFill>
                          <a:latin typeface="Calibri"/>
                        </a:defRPr>
                      </a:lvl6pPr>
                      <a:lvl7pPr marL="3280072" algn="l" defTabSz="1093357" rtl="0" eaLnBrk="1" latinLnBrk="0" hangingPunct="1">
                        <a:defRPr sz="2162" kern="1200">
                          <a:solidFill>
                            <a:schemeClr val="dk1"/>
                          </a:solidFill>
                          <a:latin typeface="Calibri"/>
                        </a:defRPr>
                      </a:lvl7pPr>
                      <a:lvl8pPr marL="3826750" algn="l" defTabSz="1093357" rtl="0" eaLnBrk="1" latinLnBrk="0" hangingPunct="1">
                        <a:defRPr sz="2162" kern="1200">
                          <a:solidFill>
                            <a:schemeClr val="dk1"/>
                          </a:solidFill>
                          <a:latin typeface="Calibri"/>
                        </a:defRPr>
                      </a:lvl8pPr>
                      <a:lvl9pPr marL="4373429" algn="l" defTabSz="1093357" rtl="0" eaLnBrk="1" latinLnBrk="0" hangingPunct="1">
                        <a:defRPr sz="2162" kern="1200">
                          <a:solidFill>
                            <a:schemeClr val="dk1"/>
                          </a:solidFill>
                          <a:latin typeface="Calibri"/>
                        </a:defRPr>
                      </a:lvl9pPr>
                    </a:lstStyle>
                    <a:p>
                      <a:pPr marL="171450" marR="0" lvl="0" indent="-171450" algn="l" defTabSz="914400" rtl="0" eaLnBrk="1" fontAlgn="auto" latinLnBrk="0" hangingPunct="1">
                        <a:lnSpc>
                          <a:spcPct val="100000"/>
                        </a:lnSpc>
                        <a:spcBef>
                          <a:spcPts val="300"/>
                        </a:spcBef>
                        <a:spcAft>
                          <a:spcPts val="0"/>
                        </a:spcAft>
                        <a:buClrTx/>
                        <a:buSzTx/>
                        <a:buFont typeface="Arial" panose="020B0604020202020204" pitchFamily="34" charset="0"/>
                        <a:buChar char="•"/>
                        <a:tabLst/>
                        <a:defRPr/>
                      </a:pPr>
                      <a:r>
                        <a:rPr lang="ru-RU" sz="1200" b="0" kern="1200" dirty="0" smtClean="0">
                          <a:solidFill>
                            <a:schemeClr val="dk1"/>
                          </a:solidFill>
                          <a:latin typeface="Arial Narrow" panose="020B0606020202030204" pitchFamily="34" charset="0"/>
                          <a:ea typeface="+mn-ea"/>
                          <a:cs typeface="Arial" panose="020B0604020202020204" pitchFamily="34" charset="0"/>
                        </a:rPr>
                        <a:t>Предоставление кредита организации, управляющей объектами инфраструктуры поддержки субъектов МСП может осуществляться только уполномоченным банком, размер собственных средств (капитала) которого, рассчитываемый в соответствии с требованиями положения Банка России от 28 декабря 2012 г. №395-П «О методике определения величины собственных средств (капитала) кредитных организаций («Базель III»), превышает 100 млрд рублей. </a:t>
                      </a:r>
                      <a:endParaRPr lang="ru-RU" sz="1200" b="0" kern="1200" dirty="0">
                        <a:solidFill>
                          <a:schemeClr val="dk1"/>
                        </a:solidFill>
                        <a:latin typeface="Arial Narrow" panose="020B0606020202030204" pitchFamily="34" charset="0"/>
                        <a:ea typeface="+mn-ea"/>
                        <a:cs typeface="Arial" panose="020B0604020202020204" pitchFamily="34" charset="0"/>
                      </a:endParaRPr>
                    </a:p>
                  </a:txBody>
                  <a:tcPr anchor="ctr">
                    <a:lnL w="12700" cmpd="sng">
                      <a:noFill/>
                    </a:lnL>
                    <a:lnR w="12700" cmpd="sng">
                      <a:noFill/>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3245831">
                <a:tc>
                  <a:txBody>
                    <a:bodyPr/>
                    <a:lstStyle>
                      <a:lvl1pPr marL="0" algn="l" defTabSz="1093357" rtl="0" eaLnBrk="1" latinLnBrk="0" hangingPunct="1">
                        <a:defRPr sz="2162" kern="1200">
                          <a:solidFill>
                            <a:schemeClr val="dk1"/>
                          </a:solidFill>
                          <a:latin typeface="Calibri"/>
                        </a:defRPr>
                      </a:lvl1pPr>
                      <a:lvl2pPr marL="546678" algn="l" defTabSz="1093357" rtl="0" eaLnBrk="1" latinLnBrk="0" hangingPunct="1">
                        <a:defRPr sz="2162" kern="1200">
                          <a:solidFill>
                            <a:schemeClr val="dk1"/>
                          </a:solidFill>
                          <a:latin typeface="Calibri"/>
                        </a:defRPr>
                      </a:lvl2pPr>
                      <a:lvl3pPr marL="1093357" algn="l" defTabSz="1093357" rtl="0" eaLnBrk="1" latinLnBrk="0" hangingPunct="1">
                        <a:defRPr sz="2162" kern="1200">
                          <a:solidFill>
                            <a:schemeClr val="dk1"/>
                          </a:solidFill>
                          <a:latin typeface="Calibri"/>
                        </a:defRPr>
                      </a:lvl3pPr>
                      <a:lvl4pPr marL="1640035" algn="l" defTabSz="1093357" rtl="0" eaLnBrk="1" latinLnBrk="0" hangingPunct="1">
                        <a:defRPr sz="2162" kern="1200">
                          <a:solidFill>
                            <a:schemeClr val="dk1"/>
                          </a:solidFill>
                          <a:latin typeface="Calibri"/>
                        </a:defRPr>
                      </a:lvl4pPr>
                      <a:lvl5pPr marL="2186714" algn="l" defTabSz="1093357" rtl="0" eaLnBrk="1" latinLnBrk="0" hangingPunct="1">
                        <a:defRPr sz="2162" kern="1200">
                          <a:solidFill>
                            <a:schemeClr val="dk1"/>
                          </a:solidFill>
                          <a:latin typeface="Calibri"/>
                        </a:defRPr>
                      </a:lvl5pPr>
                      <a:lvl6pPr marL="2733393" algn="l" defTabSz="1093357" rtl="0" eaLnBrk="1" latinLnBrk="0" hangingPunct="1">
                        <a:defRPr sz="2162" kern="1200">
                          <a:solidFill>
                            <a:schemeClr val="dk1"/>
                          </a:solidFill>
                          <a:latin typeface="Calibri"/>
                        </a:defRPr>
                      </a:lvl6pPr>
                      <a:lvl7pPr marL="3280072" algn="l" defTabSz="1093357" rtl="0" eaLnBrk="1" latinLnBrk="0" hangingPunct="1">
                        <a:defRPr sz="2162" kern="1200">
                          <a:solidFill>
                            <a:schemeClr val="dk1"/>
                          </a:solidFill>
                          <a:latin typeface="Calibri"/>
                        </a:defRPr>
                      </a:lvl7pPr>
                      <a:lvl8pPr marL="3826750" algn="l" defTabSz="1093357" rtl="0" eaLnBrk="1" latinLnBrk="0" hangingPunct="1">
                        <a:defRPr sz="2162" kern="1200">
                          <a:solidFill>
                            <a:schemeClr val="dk1"/>
                          </a:solidFill>
                          <a:latin typeface="Calibri"/>
                        </a:defRPr>
                      </a:lvl8pPr>
                      <a:lvl9pPr marL="4373429" algn="l" defTabSz="1093357" rtl="0" eaLnBrk="1" latinLnBrk="0" hangingPunct="1">
                        <a:defRPr sz="2162" kern="1200">
                          <a:solidFill>
                            <a:schemeClr val="dk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200" b="1" kern="1200" dirty="0" smtClean="0">
                          <a:solidFill>
                            <a:schemeClr val="bg1"/>
                          </a:solidFill>
                          <a:latin typeface="Arial Narrow" panose="020B0606020202030204" pitchFamily="34" charset="0"/>
                          <a:ea typeface="+mn-ea"/>
                          <a:cs typeface="Arial" panose="020B0604020202020204" pitchFamily="34" charset="0"/>
                        </a:rPr>
                        <a:t>Требования </a:t>
                      </a:r>
                      <a:endParaRPr lang="en-US" sz="1200" b="1" kern="1200" dirty="0" smtClean="0">
                        <a:solidFill>
                          <a:schemeClr val="bg1"/>
                        </a:solidFill>
                        <a:latin typeface="Arial Narrow" panose="020B060602020203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ru-RU" sz="1200" b="1" kern="1200" dirty="0" smtClean="0">
                          <a:solidFill>
                            <a:schemeClr val="bg1"/>
                          </a:solidFill>
                          <a:latin typeface="Arial Narrow" panose="020B0606020202030204" pitchFamily="34" charset="0"/>
                          <a:ea typeface="+mn-ea"/>
                          <a:cs typeface="Arial" panose="020B0604020202020204" pitchFamily="34" charset="0"/>
                        </a:rPr>
                        <a:t>к конечному </a:t>
                      </a:r>
                      <a:endParaRPr lang="en-US" sz="1200" b="1" kern="1200" dirty="0" smtClean="0">
                        <a:solidFill>
                          <a:schemeClr val="bg1"/>
                        </a:solidFill>
                        <a:latin typeface="Arial Narrow" panose="020B060602020203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ru-RU" sz="1200" b="1" kern="1200" dirty="0" smtClean="0">
                          <a:solidFill>
                            <a:schemeClr val="bg1"/>
                          </a:solidFill>
                          <a:latin typeface="Arial Narrow" panose="020B0606020202030204" pitchFamily="34" charset="0"/>
                          <a:ea typeface="+mn-ea"/>
                          <a:cs typeface="Arial" panose="020B0604020202020204" pitchFamily="34" charset="0"/>
                        </a:rPr>
                        <a:t>заемщику</a:t>
                      </a:r>
                    </a:p>
                  </a:txBody>
                  <a:tcPr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1F4E79"/>
                    </a:solidFill>
                  </a:tcPr>
                </a:tc>
                <a:tc>
                  <a:txBody>
                    <a:bodyPr/>
                    <a:lstStyle>
                      <a:lvl1pPr marL="0" algn="l" defTabSz="1093357" rtl="0" eaLnBrk="1" latinLnBrk="0" hangingPunct="1">
                        <a:defRPr sz="2162" kern="1200">
                          <a:solidFill>
                            <a:schemeClr val="dk1"/>
                          </a:solidFill>
                          <a:latin typeface="Calibri"/>
                        </a:defRPr>
                      </a:lvl1pPr>
                      <a:lvl2pPr marL="546678" algn="l" defTabSz="1093357" rtl="0" eaLnBrk="1" latinLnBrk="0" hangingPunct="1">
                        <a:defRPr sz="2162" kern="1200">
                          <a:solidFill>
                            <a:schemeClr val="dk1"/>
                          </a:solidFill>
                          <a:latin typeface="Calibri"/>
                        </a:defRPr>
                      </a:lvl2pPr>
                      <a:lvl3pPr marL="1093357" algn="l" defTabSz="1093357" rtl="0" eaLnBrk="1" latinLnBrk="0" hangingPunct="1">
                        <a:defRPr sz="2162" kern="1200">
                          <a:solidFill>
                            <a:schemeClr val="dk1"/>
                          </a:solidFill>
                          <a:latin typeface="Calibri"/>
                        </a:defRPr>
                      </a:lvl3pPr>
                      <a:lvl4pPr marL="1640035" algn="l" defTabSz="1093357" rtl="0" eaLnBrk="1" latinLnBrk="0" hangingPunct="1">
                        <a:defRPr sz="2162" kern="1200">
                          <a:solidFill>
                            <a:schemeClr val="dk1"/>
                          </a:solidFill>
                          <a:latin typeface="Calibri"/>
                        </a:defRPr>
                      </a:lvl4pPr>
                      <a:lvl5pPr marL="2186714" algn="l" defTabSz="1093357" rtl="0" eaLnBrk="1" latinLnBrk="0" hangingPunct="1">
                        <a:defRPr sz="2162" kern="1200">
                          <a:solidFill>
                            <a:schemeClr val="dk1"/>
                          </a:solidFill>
                          <a:latin typeface="Calibri"/>
                        </a:defRPr>
                      </a:lvl5pPr>
                      <a:lvl6pPr marL="2733393" algn="l" defTabSz="1093357" rtl="0" eaLnBrk="1" latinLnBrk="0" hangingPunct="1">
                        <a:defRPr sz="2162" kern="1200">
                          <a:solidFill>
                            <a:schemeClr val="dk1"/>
                          </a:solidFill>
                          <a:latin typeface="Calibri"/>
                        </a:defRPr>
                      </a:lvl6pPr>
                      <a:lvl7pPr marL="3280072" algn="l" defTabSz="1093357" rtl="0" eaLnBrk="1" latinLnBrk="0" hangingPunct="1">
                        <a:defRPr sz="2162" kern="1200">
                          <a:solidFill>
                            <a:schemeClr val="dk1"/>
                          </a:solidFill>
                          <a:latin typeface="Calibri"/>
                        </a:defRPr>
                      </a:lvl7pPr>
                      <a:lvl8pPr marL="3826750" algn="l" defTabSz="1093357" rtl="0" eaLnBrk="1" latinLnBrk="0" hangingPunct="1">
                        <a:defRPr sz="2162" kern="1200">
                          <a:solidFill>
                            <a:schemeClr val="dk1"/>
                          </a:solidFill>
                          <a:latin typeface="Calibri"/>
                        </a:defRPr>
                      </a:lvl8pPr>
                      <a:lvl9pPr marL="4373429" algn="l" defTabSz="1093357" rtl="0" eaLnBrk="1" latinLnBrk="0" hangingPunct="1">
                        <a:defRPr sz="2162" kern="1200">
                          <a:solidFill>
                            <a:schemeClr val="dk1"/>
                          </a:solidFill>
                          <a:latin typeface="Calibri"/>
                        </a:defRPr>
                      </a:lvl9p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ru-RU" sz="1200" b="0" kern="1200" dirty="0" smtClean="0">
                          <a:solidFill>
                            <a:schemeClr val="dk1"/>
                          </a:solidFill>
                          <a:latin typeface="Arial Narrow" panose="020B0606020202030204" pitchFamily="34" charset="0"/>
                          <a:ea typeface="+mn-ea"/>
                          <a:cs typeface="Arial" panose="020B0604020202020204" pitchFamily="34" charset="0"/>
                        </a:rPr>
                        <a:t>Базовые требования у конечному заемщику, участнику Программы</a:t>
                      </a:r>
                      <a:r>
                        <a:rPr lang="ru-RU" sz="1200" b="0" kern="1200" baseline="0" dirty="0" smtClean="0">
                          <a:solidFill>
                            <a:schemeClr val="dk1"/>
                          </a:solidFill>
                          <a:latin typeface="Arial Narrow" panose="020B0606020202030204" pitchFamily="34" charset="0"/>
                          <a:ea typeface="+mn-ea"/>
                          <a:cs typeface="Arial" panose="020B0604020202020204" pitchFamily="34" charset="0"/>
                        </a:rPr>
                        <a:t> стимулирования (кроме нижеследующих);</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ru-RU" sz="1200" b="0" kern="1200" baseline="0" dirty="0" smtClean="0">
                          <a:solidFill>
                            <a:schemeClr val="dk1"/>
                          </a:solidFill>
                          <a:latin typeface="Arial Narrow" panose="020B0606020202030204" pitchFamily="34" charset="0"/>
                          <a:ea typeface="+mn-ea"/>
                          <a:cs typeface="Arial" panose="020B0604020202020204" pitchFamily="34" charset="0"/>
                        </a:rPr>
                        <a:t>Н</a:t>
                      </a:r>
                      <a:r>
                        <a:rPr lang="ru-RU" sz="1200" b="0" kern="1200" dirty="0" smtClean="0">
                          <a:solidFill>
                            <a:schemeClr val="dk1"/>
                          </a:solidFill>
                          <a:latin typeface="Arial Narrow" panose="020B0606020202030204" pitchFamily="34" charset="0"/>
                          <a:ea typeface="+mn-ea"/>
                          <a:cs typeface="Arial" panose="020B0604020202020204" pitchFamily="34" charset="0"/>
                        </a:rPr>
                        <a:t>аличие у организации, управляющей объектами инфраструктуры поддержки субъектов МСП, статуса соответственно управляющей компании (организации) технопарка (технологического парка), управляющей компании </a:t>
                      </a:r>
                      <a:r>
                        <a:rPr lang="ru-RU" sz="1200" b="0" kern="1200" dirty="0" err="1" smtClean="0">
                          <a:solidFill>
                            <a:schemeClr val="dk1"/>
                          </a:solidFill>
                          <a:latin typeface="Arial Narrow" panose="020B0606020202030204" pitchFamily="34" charset="0"/>
                          <a:ea typeface="+mn-ea"/>
                          <a:cs typeface="Arial" panose="020B0604020202020204" pitchFamily="34" charset="0"/>
                        </a:rPr>
                        <a:t>технополиса</a:t>
                      </a:r>
                      <a:r>
                        <a:rPr lang="ru-RU" sz="1200" b="0" kern="1200" dirty="0" smtClean="0">
                          <a:solidFill>
                            <a:schemeClr val="dk1"/>
                          </a:solidFill>
                          <a:latin typeface="Arial Narrow" panose="020B0606020202030204" pitchFamily="34" charset="0"/>
                          <a:ea typeface="+mn-ea"/>
                          <a:cs typeface="Arial" panose="020B0604020202020204" pitchFamily="34" charset="0"/>
                        </a:rPr>
                        <a:t>, управляющей компании (организации) научного парка, управляющей компании (организации) индустриального парка, управляющей компании (организации) агропромышленного парка, присвоенного на срок не менее десяти лет правовым актом субъекта РФ, на территории которого расположен соответствующий объект инфраструктуры поддержки субъектов МСП;</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ru-RU" sz="1200" b="0" kern="1200" dirty="0" smtClean="0">
                          <a:solidFill>
                            <a:schemeClr val="dk1"/>
                          </a:solidFill>
                          <a:latin typeface="Arial Narrow" panose="020B0606020202030204" pitchFamily="34" charset="0"/>
                          <a:ea typeface="+mn-ea"/>
                          <a:cs typeface="Arial" panose="020B0604020202020204" pitchFamily="34" charset="0"/>
                        </a:rPr>
                        <a:t>Организация, образующая инфраструктуру поддержки субъектов МСП включена в единый реестр организаций инфраструктуры поддержки субъектов МСП в соответствии с Законом о развитии МСП;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ru-RU" sz="1200" b="0" kern="1200" dirty="0" smtClean="0">
                          <a:solidFill>
                            <a:schemeClr val="dk1"/>
                          </a:solidFill>
                          <a:latin typeface="Arial Narrow" panose="020B0606020202030204" pitchFamily="34" charset="0"/>
                          <a:ea typeface="+mn-ea"/>
                          <a:cs typeface="Arial" panose="020B0604020202020204" pitchFamily="34" charset="0"/>
                        </a:rPr>
                        <a:t>Наличие документов и (или) заключенных соглашений (соглашений о намерениях) с субъектами МСП, планирующими стать резидентами объектов инфраструктуры поддержки субъектов МСП, подтверждающих передачу в аренду субъектам МСП не менее чем 20% общей площади помещений объектов, строительство (реконструкция) которых будет осуществлено за счет средств Программы;</a:t>
                      </a:r>
                    </a:p>
                    <a:p>
                      <a:pPr marL="171450" marR="0" lvl="0" indent="-1714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ru-RU" sz="1200" b="0" kern="1200" dirty="0" smtClean="0">
                          <a:solidFill>
                            <a:schemeClr val="dk1"/>
                          </a:solidFill>
                          <a:latin typeface="Arial Narrow" panose="020B0606020202030204" pitchFamily="34" charset="0"/>
                          <a:ea typeface="+mn-ea"/>
                          <a:cs typeface="Arial" panose="020B0604020202020204" pitchFamily="34" charset="0"/>
                        </a:rPr>
                        <a:t>Предоставляет объекты недвижимого имущества, построенного за счет средств предоставленного в рамках Программы кредита, в аренду только субъектам МСП – резидентам объектов инфраструктуры поддержки МСП на срок, не менее года по ставке, не превышающей 80% от величины годовой арендной платы (определяемой в соответствии с ФЗ №135-ФЗ «Об оценочной деятельности в Российской Федерации» в случае оценки объекта недвижимого имущества, не находящегося в государственной собственности субъекта РФ, либо определяемой уполномоченными органами исполнительной власти субъекта РФ в случае оценки объекта недвижимого имущества, находящегося в государственной собственности субъекта РФ);</a:t>
                      </a:r>
                    </a:p>
                    <a:p>
                      <a:pPr marL="171450" marR="0" lvl="0" indent="-1714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ru-RU" sz="1200" b="0" kern="1200" dirty="0" smtClean="0">
                          <a:solidFill>
                            <a:schemeClr val="dk1"/>
                          </a:solidFill>
                          <a:latin typeface="Arial Narrow" panose="020B0606020202030204" pitchFamily="34" charset="0"/>
                          <a:ea typeface="+mn-ea"/>
                          <a:cs typeface="Arial" panose="020B0604020202020204" pitchFamily="34" charset="0"/>
                        </a:rPr>
                        <a:t>Ежеквартально направляет в уполномоченный орган исполнительной власти субъекта РФ отчет о реализации Проекта по форме, определенной Соглашением</a:t>
                      </a:r>
                      <a:r>
                        <a:rPr lang="ru-RU" sz="1200" b="0" kern="1200" noProof="0" dirty="0" smtClean="0">
                          <a:solidFill>
                            <a:schemeClr val="dk1"/>
                          </a:solidFill>
                          <a:latin typeface="Arial Narrow" panose="020B0606020202030204" pitchFamily="34" charset="0"/>
                          <a:ea typeface="+mn-ea"/>
                          <a:cs typeface="Arial" panose="020B0604020202020204" pitchFamily="34" charset="0"/>
                        </a:rPr>
                        <a:t>.</a:t>
                      </a:r>
                      <a:r>
                        <a:rPr lang="ru-RU" sz="1200" b="0" kern="1200" dirty="0" smtClean="0">
                          <a:solidFill>
                            <a:schemeClr val="dk1"/>
                          </a:solidFill>
                          <a:latin typeface="Arial Narrow" panose="020B0606020202030204" pitchFamily="34" charset="0"/>
                          <a:ea typeface="+mn-ea"/>
                          <a:cs typeface="Arial" panose="020B0604020202020204" pitchFamily="34" charset="0"/>
                        </a:rPr>
                        <a:t> </a:t>
                      </a:r>
                    </a:p>
                  </a:txBody>
                  <a:tcPr anchor="ctr">
                    <a:lnL w="12700" cmpd="sng">
                      <a:noFill/>
                    </a:lnL>
                    <a:lnR w="12700" cmpd="sng">
                      <a:noFill/>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1206123">
                <a:tc>
                  <a:txBody>
                    <a:bodyPr/>
                    <a:lstStyle>
                      <a:lvl1pPr marL="0" algn="l" defTabSz="1093357" rtl="0" eaLnBrk="1" latinLnBrk="0" hangingPunct="1">
                        <a:defRPr sz="2162" kern="1200">
                          <a:solidFill>
                            <a:schemeClr val="dk1"/>
                          </a:solidFill>
                          <a:latin typeface="Calibri"/>
                        </a:defRPr>
                      </a:lvl1pPr>
                      <a:lvl2pPr marL="546678" algn="l" defTabSz="1093357" rtl="0" eaLnBrk="1" latinLnBrk="0" hangingPunct="1">
                        <a:defRPr sz="2162" kern="1200">
                          <a:solidFill>
                            <a:schemeClr val="dk1"/>
                          </a:solidFill>
                          <a:latin typeface="Calibri"/>
                        </a:defRPr>
                      </a:lvl2pPr>
                      <a:lvl3pPr marL="1093357" algn="l" defTabSz="1093357" rtl="0" eaLnBrk="1" latinLnBrk="0" hangingPunct="1">
                        <a:defRPr sz="2162" kern="1200">
                          <a:solidFill>
                            <a:schemeClr val="dk1"/>
                          </a:solidFill>
                          <a:latin typeface="Calibri"/>
                        </a:defRPr>
                      </a:lvl3pPr>
                      <a:lvl4pPr marL="1640035" algn="l" defTabSz="1093357" rtl="0" eaLnBrk="1" latinLnBrk="0" hangingPunct="1">
                        <a:defRPr sz="2162" kern="1200">
                          <a:solidFill>
                            <a:schemeClr val="dk1"/>
                          </a:solidFill>
                          <a:latin typeface="Calibri"/>
                        </a:defRPr>
                      </a:lvl4pPr>
                      <a:lvl5pPr marL="2186714" algn="l" defTabSz="1093357" rtl="0" eaLnBrk="1" latinLnBrk="0" hangingPunct="1">
                        <a:defRPr sz="2162" kern="1200">
                          <a:solidFill>
                            <a:schemeClr val="dk1"/>
                          </a:solidFill>
                          <a:latin typeface="Calibri"/>
                        </a:defRPr>
                      </a:lvl5pPr>
                      <a:lvl6pPr marL="2733393" algn="l" defTabSz="1093357" rtl="0" eaLnBrk="1" latinLnBrk="0" hangingPunct="1">
                        <a:defRPr sz="2162" kern="1200">
                          <a:solidFill>
                            <a:schemeClr val="dk1"/>
                          </a:solidFill>
                          <a:latin typeface="Calibri"/>
                        </a:defRPr>
                      </a:lvl6pPr>
                      <a:lvl7pPr marL="3280072" algn="l" defTabSz="1093357" rtl="0" eaLnBrk="1" latinLnBrk="0" hangingPunct="1">
                        <a:defRPr sz="2162" kern="1200">
                          <a:solidFill>
                            <a:schemeClr val="dk1"/>
                          </a:solidFill>
                          <a:latin typeface="Calibri"/>
                        </a:defRPr>
                      </a:lvl7pPr>
                      <a:lvl8pPr marL="3826750" algn="l" defTabSz="1093357" rtl="0" eaLnBrk="1" latinLnBrk="0" hangingPunct="1">
                        <a:defRPr sz="2162" kern="1200">
                          <a:solidFill>
                            <a:schemeClr val="dk1"/>
                          </a:solidFill>
                          <a:latin typeface="Calibri"/>
                        </a:defRPr>
                      </a:lvl8pPr>
                      <a:lvl9pPr marL="4373429" algn="l" defTabSz="1093357" rtl="0" eaLnBrk="1" latinLnBrk="0" hangingPunct="1">
                        <a:defRPr sz="2162" kern="1200">
                          <a:solidFill>
                            <a:schemeClr val="dk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200" b="1" kern="1200" dirty="0" smtClean="0">
                          <a:solidFill>
                            <a:schemeClr val="bg1"/>
                          </a:solidFill>
                          <a:latin typeface="Arial Narrow" panose="020B0606020202030204" pitchFamily="34" charset="0"/>
                          <a:ea typeface="+mn-ea"/>
                          <a:cs typeface="Arial" panose="020B0604020202020204" pitchFamily="34" charset="0"/>
                        </a:rPr>
                        <a:t>Требования </a:t>
                      </a:r>
                      <a:endParaRPr lang="en-US" sz="1200" b="1" kern="1200" dirty="0" smtClean="0">
                        <a:solidFill>
                          <a:schemeClr val="bg1"/>
                        </a:solidFill>
                        <a:latin typeface="Arial Narrow" panose="020B060602020203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ru-RU" sz="1200" b="1" kern="1200" dirty="0" smtClean="0">
                          <a:solidFill>
                            <a:schemeClr val="bg1"/>
                          </a:solidFill>
                          <a:latin typeface="Arial Narrow" panose="020B0606020202030204" pitchFamily="34" charset="0"/>
                          <a:ea typeface="+mn-ea"/>
                          <a:cs typeface="Arial" panose="020B0604020202020204" pitchFamily="34" charset="0"/>
                        </a:rPr>
                        <a:t>к объекту инфраструктуры</a:t>
                      </a:r>
                    </a:p>
                  </a:txBody>
                  <a:tcPr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1F4E79"/>
                    </a:solidFill>
                  </a:tcPr>
                </a:tc>
                <a:tc>
                  <a:txBody>
                    <a:bodyPr/>
                    <a:lstStyle>
                      <a:lvl1pPr marL="0" algn="l" defTabSz="1093357" rtl="0" eaLnBrk="1" latinLnBrk="0" hangingPunct="1">
                        <a:defRPr sz="2162" kern="1200">
                          <a:solidFill>
                            <a:schemeClr val="dk1"/>
                          </a:solidFill>
                          <a:latin typeface="Calibri"/>
                        </a:defRPr>
                      </a:lvl1pPr>
                      <a:lvl2pPr marL="546678" algn="l" defTabSz="1093357" rtl="0" eaLnBrk="1" latinLnBrk="0" hangingPunct="1">
                        <a:defRPr sz="2162" kern="1200">
                          <a:solidFill>
                            <a:schemeClr val="dk1"/>
                          </a:solidFill>
                          <a:latin typeface="Calibri"/>
                        </a:defRPr>
                      </a:lvl2pPr>
                      <a:lvl3pPr marL="1093357" algn="l" defTabSz="1093357" rtl="0" eaLnBrk="1" latinLnBrk="0" hangingPunct="1">
                        <a:defRPr sz="2162" kern="1200">
                          <a:solidFill>
                            <a:schemeClr val="dk1"/>
                          </a:solidFill>
                          <a:latin typeface="Calibri"/>
                        </a:defRPr>
                      </a:lvl3pPr>
                      <a:lvl4pPr marL="1640035" algn="l" defTabSz="1093357" rtl="0" eaLnBrk="1" latinLnBrk="0" hangingPunct="1">
                        <a:defRPr sz="2162" kern="1200">
                          <a:solidFill>
                            <a:schemeClr val="dk1"/>
                          </a:solidFill>
                          <a:latin typeface="Calibri"/>
                        </a:defRPr>
                      </a:lvl4pPr>
                      <a:lvl5pPr marL="2186714" algn="l" defTabSz="1093357" rtl="0" eaLnBrk="1" latinLnBrk="0" hangingPunct="1">
                        <a:defRPr sz="2162" kern="1200">
                          <a:solidFill>
                            <a:schemeClr val="dk1"/>
                          </a:solidFill>
                          <a:latin typeface="Calibri"/>
                        </a:defRPr>
                      </a:lvl5pPr>
                      <a:lvl6pPr marL="2733393" algn="l" defTabSz="1093357" rtl="0" eaLnBrk="1" latinLnBrk="0" hangingPunct="1">
                        <a:defRPr sz="2162" kern="1200">
                          <a:solidFill>
                            <a:schemeClr val="dk1"/>
                          </a:solidFill>
                          <a:latin typeface="Calibri"/>
                        </a:defRPr>
                      </a:lvl6pPr>
                      <a:lvl7pPr marL="3280072" algn="l" defTabSz="1093357" rtl="0" eaLnBrk="1" latinLnBrk="0" hangingPunct="1">
                        <a:defRPr sz="2162" kern="1200">
                          <a:solidFill>
                            <a:schemeClr val="dk1"/>
                          </a:solidFill>
                          <a:latin typeface="Calibri"/>
                        </a:defRPr>
                      </a:lvl7pPr>
                      <a:lvl8pPr marL="3826750" algn="l" defTabSz="1093357" rtl="0" eaLnBrk="1" latinLnBrk="0" hangingPunct="1">
                        <a:defRPr sz="2162" kern="1200">
                          <a:solidFill>
                            <a:schemeClr val="dk1"/>
                          </a:solidFill>
                          <a:latin typeface="Calibri"/>
                        </a:defRPr>
                      </a:lvl8pPr>
                      <a:lvl9pPr marL="4373429" algn="l" defTabSz="1093357" rtl="0" eaLnBrk="1" latinLnBrk="0" hangingPunct="1">
                        <a:defRPr sz="2162" kern="1200">
                          <a:solidFill>
                            <a:schemeClr val="dk1"/>
                          </a:solidFill>
                          <a:latin typeface="Calibri"/>
                        </a:defRPr>
                      </a:lvl9pPr>
                    </a:lstStyle>
                    <a:p>
                      <a:pPr marL="171450" indent="-171450">
                        <a:buFont typeface="Arial" panose="020B0604020202020204" pitchFamily="34" charset="0"/>
                        <a:buChar char="•"/>
                      </a:pPr>
                      <a:r>
                        <a:rPr lang="ru-RU" sz="1200" b="0" kern="1200" dirty="0" smtClean="0">
                          <a:solidFill>
                            <a:schemeClr val="dk1"/>
                          </a:solidFill>
                          <a:latin typeface="Arial Narrow" panose="020B0606020202030204" pitchFamily="34" charset="0"/>
                          <a:ea typeface="+mn-ea"/>
                          <a:cs typeface="Arial" panose="020B0604020202020204" pitchFamily="34" charset="0"/>
                        </a:rPr>
                        <a:t>Наличие у объекта инфраструктуры поддержки субъектов МСП, управление которым осуществляет конечный заемщик, статуса технопарка (технологического парка), </a:t>
                      </a:r>
                      <a:r>
                        <a:rPr lang="ru-RU" sz="1200" b="0" kern="1200" dirty="0" err="1" smtClean="0">
                          <a:solidFill>
                            <a:schemeClr val="dk1"/>
                          </a:solidFill>
                          <a:latin typeface="Arial Narrow" panose="020B0606020202030204" pitchFamily="34" charset="0"/>
                          <a:ea typeface="+mn-ea"/>
                          <a:cs typeface="Arial" panose="020B0604020202020204" pitchFamily="34" charset="0"/>
                        </a:rPr>
                        <a:t>технополиса</a:t>
                      </a:r>
                      <a:r>
                        <a:rPr lang="ru-RU" sz="1200" b="0" kern="1200" dirty="0" smtClean="0">
                          <a:solidFill>
                            <a:schemeClr val="dk1"/>
                          </a:solidFill>
                          <a:latin typeface="Arial Narrow" panose="020B0606020202030204" pitchFamily="34" charset="0"/>
                          <a:ea typeface="+mn-ea"/>
                          <a:cs typeface="Arial" panose="020B0604020202020204" pitchFamily="34" charset="0"/>
                        </a:rPr>
                        <a:t>, научного парка, промышленного парка, индустриального парка, агропромышленного парка, присвоенного на срок не менее десяти лет, в порядке, предусмотренном нормативным правовым актом субъекта РФ, на территории которого располагается соответствующий объект инфраструктуры поддержки субъектов МСП;</a:t>
                      </a:r>
                    </a:p>
                    <a:p>
                      <a:pPr marL="171450" indent="-171450">
                        <a:buFont typeface="Arial" panose="020B0604020202020204" pitchFamily="34" charset="0"/>
                        <a:buChar char="•"/>
                      </a:pPr>
                      <a:r>
                        <a:rPr lang="ru-RU" sz="1200" b="0" kern="1200" dirty="0" smtClean="0">
                          <a:solidFill>
                            <a:schemeClr val="dk1"/>
                          </a:solidFill>
                          <a:latin typeface="Arial Narrow" panose="020B0606020202030204" pitchFamily="34" charset="0"/>
                          <a:ea typeface="+mn-ea"/>
                          <a:cs typeface="Arial" panose="020B0604020202020204" pitchFamily="34" charset="0"/>
                        </a:rPr>
                        <a:t>Объекты недвижимости, размещенные на территории объекта инфраструктуры поддержки субъектов МСП, принадлежат субъекту РФ или организации, управляющей объектами инфраструктуры поддержки субъектов МСП, на праве собственности.</a:t>
                      </a:r>
                    </a:p>
                  </a:txBody>
                  <a:tcPr anchor="ctr">
                    <a:lnL w="12700" cmpd="sng">
                      <a:noFill/>
                    </a:lnL>
                    <a:lnR w="12700" cmpd="sng">
                      <a:noFill/>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935074">
                <a:tc>
                  <a:txBody>
                    <a:bodyPr/>
                    <a:lstStyle>
                      <a:lvl1pPr marL="0" algn="l" defTabSz="1093357" rtl="0" eaLnBrk="1" latinLnBrk="0" hangingPunct="1">
                        <a:defRPr sz="2162" kern="1200">
                          <a:solidFill>
                            <a:schemeClr val="dk1"/>
                          </a:solidFill>
                          <a:latin typeface="Calibri"/>
                        </a:defRPr>
                      </a:lvl1pPr>
                      <a:lvl2pPr marL="546678" algn="l" defTabSz="1093357" rtl="0" eaLnBrk="1" latinLnBrk="0" hangingPunct="1">
                        <a:defRPr sz="2162" kern="1200">
                          <a:solidFill>
                            <a:schemeClr val="dk1"/>
                          </a:solidFill>
                          <a:latin typeface="Calibri"/>
                        </a:defRPr>
                      </a:lvl2pPr>
                      <a:lvl3pPr marL="1093357" algn="l" defTabSz="1093357" rtl="0" eaLnBrk="1" latinLnBrk="0" hangingPunct="1">
                        <a:defRPr sz="2162" kern="1200">
                          <a:solidFill>
                            <a:schemeClr val="dk1"/>
                          </a:solidFill>
                          <a:latin typeface="Calibri"/>
                        </a:defRPr>
                      </a:lvl3pPr>
                      <a:lvl4pPr marL="1640035" algn="l" defTabSz="1093357" rtl="0" eaLnBrk="1" latinLnBrk="0" hangingPunct="1">
                        <a:defRPr sz="2162" kern="1200">
                          <a:solidFill>
                            <a:schemeClr val="dk1"/>
                          </a:solidFill>
                          <a:latin typeface="Calibri"/>
                        </a:defRPr>
                      </a:lvl4pPr>
                      <a:lvl5pPr marL="2186714" algn="l" defTabSz="1093357" rtl="0" eaLnBrk="1" latinLnBrk="0" hangingPunct="1">
                        <a:defRPr sz="2162" kern="1200">
                          <a:solidFill>
                            <a:schemeClr val="dk1"/>
                          </a:solidFill>
                          <a:latin typeface="Calibri"/>
                        </a:defRPr>
                      </a:lvl5pPr>
                      <a:lvl6pPr marL="2733393" algn="l" defTabSz="1093357" rtl="0" eaLnBrk="1" latinLnBrk="0" hangingPunct="1">
                        <a:defRPr sz="2162" kern="1200">
                          <a:solidFill>
                            <a:schemeClr val="dk1"/>
                          </a:solidFill>
                          <a:latin typeface="Calibri"/>
                        </a:defRPr>
                      </a:lvl6pPr>
                      <a:lvl7pPr marL="3280072" algn="l" defTabSz="1093357" rtl="0" eaLnBrk="1" latinLnBrk="0" hangingPunct="1">
                        <a:defRPr sz="2162" kern="1200">
                          <a:solidFill>
                            <a:schemeClr val="dk1"/>
                          </a:solidFill>
                          <a:latin typeface="Calibri"/>
                        </a:defRPr>
                      </a:lvl7pPr>
                      <a:lvl8pPr marL="3826750" algn="l" defTabSz="1093357" rtl="0" eaLnBrk="1" latinLnBrk="0" hangingPunct="1">
                        <a:defRPr sz="2162" kern="1200">
                          <a:solidFill>
                            <a:schemeClr val="dk1"/>
                          </a:solidFill>
                          <a:latin typeface="Calibri"/>
                        </a:defRPr>
                      </a:lvl8pPr>
                      <a:lvl9pPr marL="4373429" algn="l" defTabSz="1093357" rtl="0" eaLnBrk="1" latinLnBrk="0" hangingPunct="1">
                        <a:defRPr sz="2162" kern="1200">
                          <a:solidFill>
                            <a:schemeClr val="dk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200" b="1" kern="1200" dirty="0" smtClean="0">
                          <a:solidFill>
                            <a:schemeClr val="bg1"/>
                          </a:solidFill>
                          <a:latin typeface="Arial Narrow" panose="020B0606020202030204" pitchFamily="34" charset="0"/>
                          <a:ea typeface="+mn-ea"/>
                          <a:cs typeface="Arial" panose="020B0604020202020204" pitchFamily="34" charset="0"/>
                        </a:rPr>
                        <a:t>Требования </a:t>
                      </a:r>
                      <a:endParaRPr lang="en-US" sz="1200" b="1" kern="1200" dirty="0" smtClean="0">
                        <a:solidFill>
                          <a:schemeClr val="bg1"/>
                        </a:solidFill>
                        <a:latin typeface="Arial Narrow" panose="020B060602020203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ru-RU" sz="1200" b="1" kern="1200" dirty="0" smtClean="0">
                          <a:solidFill>
                            <a:schemeClr val="bg1"/>
                          </a:solidFill>
                          <a:latin typeface="Arial Narrow" panose="020B0606020202030204" pitchFamily="34" charset="0"/>
                          <a:ea typeface="+mn-ea"/>
                          <a:cs typeface="Arial" panose="020B0604020202020204" pitchFamily="34" charset="0"/>
                        </a:rPr>
                        <a:t>к субъекту Российской Федерации</a:t>
                      </a:r>
                      <a:endParaRPr lang="ru-RU" sz="1200" b="1" kern="1200" dirty="0">
                        <a:solidFill>
                          <a:schemeClr val="bg1"/>
                        </a:solidFill>
                        <a:latin typeface="Arial Narrow" panose="020B0606020202030204" pitchFamily="34" charset="0"/>
                        <a:ea typeface="+mn-ea"/>
                        <a:cs typeface="Arial" panose="020B0604020202020204" pitchFamily="34" charset="0"/>
                      </a:endParaRPr>
                    </a:p>
                  </a:txBody>
                  <a:tcPr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1F4E79"/>
                    </a:solidFill>
                  </a:tcPr>
                </a:tc>
                <a:tc>
                  <a:txBody>
                    <a:bodyPr/>
                    <a:lstStyle>
                      <a:lvl1pPr marL="0" algn="l" defTabSz="1093357" rtl="0" eaLnBrk="1" latinLnBrk="0" hangingPunct="1">
                        <a:defRPr sz="2162" kern="1200">
                          <a:solidFill>
                            <a:schemeClr val="dk1"/>
                          </a:solidFill>
                          <a:latin typeface="Calibri"/>
                        </a:defRPr>
                      </a:lvl1pPr>
                      <a:lvl2pPr marL="546678" algn="l" defTabSz="1093357" rtl="0" eaLnBrk="1" latinLnBrk="0" hangingPunct="1">
                        <a:defRPr sz="2162" kern="1200">
                          <a:solidFill>
                            <a:schemeClr val="dk1"/>
                          </a:solidFill>
                          <a:latin typeface="Calibri"/>
                        </a:defRPr>
                      </a:lvl2pPr>
                      <a:lvl3pPr marL="1093357" algn="l" defTabSz="1093357" rtl="0" eaLnBrk="1" latinLnBrk="0" hangingPunct="1">
                        <a:defRPr sz="2162" kern="1200">
                          <a:solidFill>
                            <a:schemeClr val="dk1"/>
                          </a:solidFill>
                          <a:latin typeface="Calibri"/>
                        </a:defRPr>
                      </a:lvl3pPr>
                      <a:lvl4pPr marL="1640035" algn="l" defTabSz="1093357" rtl="0" eaLnBrk="1" latinLnBrk="0" hangingPunct="1">
                        <a:defRPr sz="2162" kern="1200">
                          <a:solidFill>
                            <a:schemeClr val="dk1"/>
                          </a:solidFill>
                          <a:latin typeface="Calibri"/>
                        </a:defRPr>
                      </a:lvl4pPr>
                      <a:lvl5pPr marL="2186714" algn="l" defTabSz="1093357" rtl="0" eaLnBrk="1" latinLnBrk="0" hangingPunct="1">
                        <a:defRPr sz="2162" kern="1200">
                          <a:solidFill>
                            <a:schemeClr val="dk1"/>
                          </a:solidFill>
                          <a:latin typeface="Calibri"/>
                        </a:defRPr>
                      </a:lvl5pPr>
                      <a:lvl6pPr marL="2733393" algn="l" defTabSz="1093357" rtl="0" eaLnBrk="1" latinLnBrk="0" hangingPunct="1">
                        <a:defRPr sz="2162" kern="1200">
                          <a:solidFill>
                            <a:schemeClr val="dk1"/>
                          </a:solidFill>
                          <a:latin typeface="Calibri"/>
                        </a:defRPr>
                      </a:lvl6pPr>
                      <a:lvl7pPr marL="3280072" algn="l" defTabSz="1093357" rtl="0" eaLnBrk="1" latinLnBrk="0" hangingPunct="1">
                        <a:defRPr sz="2162" kern="1200">
                          <a:solidFill>
                            <a:schemeClr val="dk1"/>
                          </a:solidFill>
                          <a:latin typeface="Calibri"/>
                        </a:defRPr>
                      </a:lvl7pPr>
                      <a:lvl8pPr marL="3826750" algn="l" defTabSz="1093357" rtl="0" eaLnBrk="1" latinLnBrk="0" hangingPunct="1">
                        <a:defRPr sz="2162" kern="1200">
                          <a:solidFill>
                            <a:schemeClr val="dk1"/>
                          </a:solidFill>
                          <a:latin typeface="Calibri"/>
                        </a:defRPr>
                      </a:lvl8pPr>
                      <a:lvl9pPr marL="4373429" algn="l" defTabSz="1093357" rtl="0" eaLnBrk="1" latinLnBrk="0" hangingPunct="1">
                        <a:defRPr sz="2162" kern="1200">
                          <a:solidFill>
                            <a:schemeClr val="dk1"/>
                          </a:solidFill>
                          <a:latin typeface="Calibri"/>
                        </a:defRPr>
                      </a:lvl9pPr>
                    </a:lstStyle>
                    <a:p>
                      <a:pPr marL="171450" indent="-171450">
                        <a:buFont typeface="Arial" panose="020B0604020202020204" pitchFamily="34" charset="0"/>
                        <a:buChar char="•"/>
                      </a:pPr>
                      <a:r>
                        <a:rPr lang="ru-RU" sz="1200" b="0" kern="1200" dirty="0" smtClean="0">
                          <a:solidFill>
                            <a:schemeClr val="dk1"/>
                          </a:solidFill>
                          <a:latin typeface="Arial Narrow" panose="020B0606020202030204" pitchFamily="34" charset="0"/>
                          <a:ea typeface="+mn-ea"/>
                          <a:cs typeface="Arial" panose="020B0604020202020204" pitchFamily="34" charset="0"/>
                        </a:rPr>
                        <a:t>Наличие у субъекта РФ, на территории которого размещен объект инфраструктуры поддержки субъектов МСП, утвержденного в установленном порядке нормативного правового акта, предусматривающего процедуру ежегодного подтверждения статуса объекта инфраструктуры поддержки субъектов МСП и статуса организации, управляющей объектами инфраструктуры поддержки субъектов МСП;</a:t>
                      </a:r>
                    </a:p>
                    <a:p>
                      <a:pPr marL="171450" indent="-171450">
                        <a:buFont typeface="Arial" panose="020B0604020202020204" pitchFamily="34" charset="0"/>
                        <a:buChar char="•"/>
                      </a:pPr>
                      <a:r>
                        <a:rPr lang="ru-RU" sz="1200" b="0" kern="1200" dirty="0" smtClean="0">
                          <a:solidFill>
                            <a:schemeClr val="dk1"/>
                          </a:solidFill>
                          <a:latin typeface="Arial Narrow" panose="020B0606020202030204" pitchFamily="34" charset="0"/>
                          <a:ea typeface="+mn-ea"/>
                          <a:cs typeface="Arial" panose="020B0604020202020204" pitchFamily="34" charset="0"/>
                        </a:rPr>
                        <a:t>Наличие заключенного между субъектом Российской Федерации и Корпорацией соглашения о взаимодействии.  </a:t>
                      </a:r>
                      <a:endParaRPr lang="ru-RU" sz="1200" b="0" dirty="0">
                        <a:latin typeface="Arial Narrow" panose="020B0606020202030204" pitchFamily="34" charset="0"/>
                        <a:cs typeface="Arial" panose="020B0604020202020204" pitchFamily="34" charset="0"/>
                      </a:endParaRPr>
                    </a:p>
                  </a:txBody>
                  <a:tcPr anchor="ctr">
                    <a:lnL w="12700" cmpd="sng">
                      <a:noFill/>
                    </a:lnL>
                    <a:lnR w="12700" cmpd="sng">
                      <a:noFill/>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bl>
          </a:graphicData>
        </a:graphic>
      </p:graphicFrame>
      <p:sp>
        <p:nvSpPr>
          <p:cNvPr id="6" name="TextBox 5"/>
          <p:cNvSpPr txBox="1"/>
          <p:nvPr/>
        </p:nvSpPr>
        <p:spPr>
          <a:xfrm>
            <a:off x="0" y="-23993"/>
            <a:ext cx="3523664" cy="918621"/>
          </a:xfrm>
          <a:prstGeom prst="rect">
            <a:avLst/>
          </a:prstGeom>
          <a:solidFill>
            <a:schemeClr val="bg1"/>
          </a:solid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endParaRPr kumimoji="0" lang="ru-RU" sz="1100" b="0" i="0" u="none" strike="noStrike" kern="0" cap="none" spc="0" normalizeH="0" baseline="0" noProof="0" dirty="0" smtClean="0">
              <a:ln>
                <a:noFill/>
              </a:ln>
              <a:solidFill>
                <a:prstClr val="black"/>
              </a:solidFill>
              <a:effectLst/>
              <a:uLnTx/>
              <a:uFillTx/>
            </a:endParaRPr>
          </a:p>
        </p:txBody>
      </p:sp>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600" y="69717"/>
            <a:ext cx="2717800" cy="1236354"/>
          </a:xfrm>
          <a:prstGeom prst="rect">
            <a:avLst/>
          </a:prstGeom>
        </p:spPr>
      </p:pic>
      <p:sp>
        <p:nvSpPr>
          <p:cNvPr id="7" name="TextBox 6"/>
          <p:cNvSpPr txBox="1"/>
          <p:nvPr/>
        </p:nvSpPr>
        <p:spPr>
          <a:xfrm>
            <a:off x="12102955" y="8003568"/>
            <a:ext cx="523982" cy="307777"/>
          </a:xfrm>
          <a:prstGeom prst="rect">
            <a:avLst/>
          </a:prstGeom>
          <a:noFill/>
        </p:spPr>
        <p:txBody>
          <a:bodyPr wrap="square" rtlCol="0">
            <a:spAutoFit/>
          </a:bodyPr>
          <a:lstStyle/>
          <a:p>
            <a:r>
              <a:rPr lang="ru-RU" sz="1400" dirty="0" smtClean="0">
                <a:latin typeface="Arial Narrow" panose="020B0606020202030204" pitchFamily="34" charset="0"/>
              </a:rPr>
              <a:t>18</a:t>
            </a:r>
            <a:endParaRPr lang="ru-RU" sz="1400" dirty="0">
              <a:latin typeface="Arial Narrow" panose="020B0606020202030204" pitchFamily="34" charset="0"/>
            </a:endParaRPr>
          </a:p>
        </p:txBody>
      </p:sp>
    </p:spTree>
    <p:extLst>
      <p:ext uri="{BB962C8B-B14F-4D97-AF65-F5344CB8AC3E}">
        <p14:creationId xmlns:p14="http://schemas.microsoft.com/office/powerpoint/2010/main" val="114449789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3" name="Прямая соединительная линия 2"/>
          <p:cNvCxnSpPr/>
          <p:nvPr/>
        </p:nvCxnSpPr>
        <p:spPr>
          <a:xfrm>
            <a:off x="363538" y="3278045"/>
            <a:ext cx="1189116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8" name="Группа 57"/>
          <p:cNvGrpSpPr/>
          <p:nvPr/>
        </p:nvGrpSpPr>
        <p:grpSpPr>
          <a:xfrm>
            <a:off x="377392" y="6590949"/>
            <a:ext cx="2360923" cy="715982"/>
            <a:chOff x="370506" y="3957296"/>
            <a:chExt cx="2391745" cy="715982"/>
          </a:xfrm>
        </p:grpSpPr>
        <p:sp>
          <p:nvSpPr>
            <p:cNvPr id="34" name="Скругленный прямоугольник 33"/>
            <p:cNvSpPr/>
            <p:nvPr/>
          </p:nvSpPr>
          <p:spPr>
            <a:xfrm>
              <a:off x="370506" y="3957296"/>
              <a:ext cx="2391745" cy="715982"/>
            </a:xfrm>
            <a:prstGeom prst="roundRect">
              <a:avLst>
                <a:gd name="adj" fmla="val 4144"/>
              </a:avLst>
            </a:prstGeom>
            <a:solidFill>
              <a:srgbClr val="E7F5FE"/>
            </a:solidFill>
            <a:ln w="25400" cap="flat" cmpd="sng" algn="ctr">
              <a:noFill/>
              <a:prstDash val="solid"/>
            </a:ln>
            <a:effectLst/>
          </p:spPr>
          <p:txBody>
            <a:bodyPr lIns="900000" rIns="72000" rtlCol="0" anchor="ctr"/>
            <a:lstStyle/>
            <a:p>
              <a:pPr defTabSz="914373" fontAlgn="auto">
                <a:spcBef>
                  <a:spcPts val="0"/>
                </a:spcBef>
                <a:spcAft>
                  <a:spcPts val="0"/>
                </a:spcAft>
              </a:pPr>
              <a:r>
                <a:rPr lang="ru-RU" sz="1200" b="1" kern="0" dirty="0" smtClean="0">
                  <a:latin typeface="+mj-lt"/>
                </a:rPr>
                <a:t>Параметры финансирования</a:t>
              </a:r>
              <a:endParaRPr lang="ru-RU" sz="1200" b="1" kern="0" dirty="0">
                <a:latin typeface="+mj-lt"/>
              </a:endParaRPr>
            </a:p>
          </p:txBody>
        </p:sp>
        <p:grpSp>
          <p:nvGrpSpPr>
            <p:cNvPr id="42" name="Группа 41"/>
            <p:cNvGrpSpPr/>
            <p:nvPr/>
          </p:nvGrpSpPr>
          <p:grpSpPr>
            <a:xfrm>
              <a:off x="523994" y="3995396"/>
              <a:ext cx="499365" cy="563436"/>
              <a:chOff x="504944" y="4355696"/>
              <a:chExt cx="499365" cy="563436"/>
            </a:xfrm>
          </p:grpSpPr>
          <p:pic>
            <p:nvPicPr>
              <p:cNvPr id="43" name="Рисунок 4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504944" y="4355696"/>
                <a:ext cx="360820" cy="360820"/>
              </a:xfrm>
              <a:prstGeom prst="rect">
                <a:avLst/>
              </a:prstGeom>
            </p:spPr>
          </p:pic>
          <p:grpSp>
            <p:nvGrpSpPr>
              <p:cNvPr id="44" name="Group 629"/>
              <p:cNvGrpSpPr/>
              <p:nvPr/>
            </p:nvGrpSpPr>
            <p:grpSpPr>
              <a:xfrm>
                <a:off x="657808" y="4451532"/>
                <a:ext cx="346501" cy="467600"/>
                <a:chOff x="8731241" y="4262438"/>
                <a:chExt cx="458788" cy="619125"/>
              </a:xfrm>
              <a:solidFill>
                <a:schemeClr val="tx1"/>
              </a:solidFill>
            </p:grpSpPr>
            <p:sp>
              <p:nvSpPr>
                <p:cNvPr id="46" name="Freeform 857"/>
                <p:cNvSpPr>
                  <a:spLocks noEditPoints="1"/>
                </p:cNvSpPr>
                <p:nvPr/>
              </p:nvSpPr>
              <p:spPr bwMode="auto">
                <a:xfrm>
                  <a:off x="8731241" y="4262438"/>
                  <a:ext cx="458788" cy="619125"/>
                </a:xfrm>
                <a:custGeom>
                  <a:avLst/>
                  <a:gdLst>
                    <a:gd name="T0" fmla="*/ 90 w 157"/>
                    <a:gd name="T1" fmla="*/ 212 h 212"/>
                    <a:gd name="T2" fmla="*/ 18 w 157"/>
                    <a:gd name="T3" fmla="*/ 212 h 212"/>
                    <a:gd name="T4" fmla="*/ 0 w 157"/>
                    <a:gd name="T5" fmla="*/ 194 h 212"/>
                    <a:gd name="T6" fmla="*/ 0 w 157"/>
                    <a:gd name="T7" fmla="*/ 17 h 212"/>
                    <a:gd name="T8" fmla="*/ 18 w 157"/>
                    <a:gd name="T9" fmla="*/ 0 h 212"/>
                    <a:gd name="T10" fmla="*/ 140 w 157"/>
                    <a:gd name="T11" fmla="*/ 0 h 212"/>
                    <a:gd name="T12" fmla="*/ 157 w 157"/>
                    <a:gd name="T13" fmla="*/ 17 h 212"/>
                    <a:gd name="T14" fmla="*/ 157 w 157"/>
                    <a:gd name="T15" fmla="*/ 145 h 212"/>
                    <a:gd name="T16" fmla="*/ 90 w 157"/>
                    <a:gd name="T17" fmla="*/ 212 h 212"/>
                    <a:gd name="T18" fmla="*/ 18 w 157"/>
                    <a:gd name="T19" fmla="*/ 12 h 212"/>
                    <a:gd name="T20" fmla="*/ 12 w 157"/>
                    <a:gd name="T21" fmla="*/ 17 h 212"/>
                    <a:gd name="T22" fmla="*/ 12 w 157"/>
                    <a:gd name="T23" fmla="*/ 194 h 212"/>
                    <a:gd name="T24" fmla="*/ 18 w 157"/>
                    <a:gd name="T25" fmla="*/ 200 h 212"/>
                    <a:gd name="T26" fmla="*/ 85 w 157"/>
                    <a:gd name="T27" fmla="*/ 200 h 212"/>
                    <a:gd name="T28" fmla="*/ 145 w 157"/>
                    <a:gd name="T29" fmla="*/ 140 h 212"/>
                    <a:gd name="T30" fmla="*/ 145 w 157"/>
                    <a:gd name="T31" fmla="*/ 17 h 212"/>
                    <a:gd name="T32" fmla="*/ 140 w 157"/>
                    <a:gd name="T33" fmla="*/ 12 h 212"/>
                    <a:gd name="T34" fmla="*/ 18 w 157"/>
                    <a:gd name="T35" fmla="*/ 12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7" h="212">
                      <a:moveTo>
                        <a:pt x="90" y="212"/>
                      </a:moveTo>
                      <a:cubicBezTo>
                        <a:pt x="18" y="212"/>
                        <a:pt x="18" y="212"/>
                        <a:pt x="18" y="212"/>
                      </a:cubicBezTo>
                      <a:cubicBezTo>
                        <a:pt x="8" y="212"/>
                        <a:pt x="0" y="204"/>
                        <a:pt x="0" y="194"/>
                      </a:cubicBezTo>
                      <a:cubicBezTo>
                        <a:pt x="0" y="17"/>
                        <a:pt x="0" y="17"/>
                        <a:pt x="0" y="17"/>
                      </a:cubicBezTo>
                      <a:cubicBezTo>
                        <a:pt x="0" y="8"/>
                        <a:pt x="8" y="0"/>
                        <a:pt x="18" y="0"/>
                      </a:cubicBezTo>
                      <a:cubicBezTo>
                        <a:pt x="140" y="0"/>
                        <a:pt x="140" y="0"/>
                        <a:pt x="140" y="0"/>
                      </a:cubicBezTo>
                      <a:cubicBezTo>
                        <a:pt x="149" y="0"/>
                        <a:pt x="157" y="8"/>
                        <a:pt x="157" y="17"/>
                      </a:cubicBezTo>
                      <a:cubicBezTo>
                        <a:pt x="157" y="145"/>
                        <a:pt x="157" y="145"/>
                        <a:pt x="157" y="145"/>
                      </a:cubicBezTo>
                      <a:lnTo>
                        <a:pt x="90" y="212"/>
                      </a:lnTo>
                      <a:close/>
                      <a:moveTo>
                        <a:pt x="18" y="12"/>
                      </a:moveTo>
                      <a:cubicBezTo>
                        <a:pt x="15" y="12"/>
                        <a:pt x="12" y="14"/>
                        <a:pt x="12" y="17"/>
                      </a:cubicBezTo>
                      <a:cubicBezTo>
                        <a:pt x="12" y="194"/>
                        <a:pt x="12" y="194"/>
                        <a:pt x="12" y="194"/>
                      </a:cubicBezTo>
                      <a:cubicBezTo>
                        <a:pt x="12" y="197"/>
                        <a:pt x="15" y="200"/>
                        <a:pt x="18" y="200"/>
                      </a:cubicBezTo>
                      <a:cubicBezTo>
                        <a:pt x="85" y="200"/>
                        <a:pt x="85" y="200"/>
                        <a:pt x="85" y="200"/>
                      </a:cubicBezTo>
                      <a:cubicBezTo>
                        <a:pt x="145" y="140"/>
                        <a:pt x="145" y="140"/>
                        <a:pt x="145" y="140"/>
                      </a:cubicBezTo>
                      <a:cubicBezTo>
                        <a:pt x="145" y="17"/>
                        <a:pt x="145" y="17"/>
                        <a:pt x="145" y="17"/>
                      </a:cubicBezTo>
                      <a:cubicBezTo>
                        <a:pt x="145" y="14"/>
                        <a:pt x="143" y="12"/>
                        <a:pt x="140" y="12"/>
                      </a:cubicBezTo>
                      <a:lnTo>
                        <a:pt x="18"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00000" tIns="44766" rIns="89533" bIns="44766" numCol="1" anchor="t" anchorCtr="0" compatLnSpc="1">
                  <a:prstTxWarp prst="textNoShape">
                    <a:avLst/>
                  </a:prstTxWarp>
                </a:bodyPr>
                <a:lstStyle/>
                <a:p>
                  <a:pPr defTabSz="1020833"/>
                  <a:endParaRPr lang="en-US" sz="2073" dirty="0">
                    <a:solidFill>
                      <a:prstClr val="black"/>
                    </a:solidFill>
                    <a:cs typeface="Arial" pitchFamily="34" charset="0"/>
                  </a:endParaRPr>
                </a:p>
              </p:txBody>
            </p:sp>
            <p:sp>
              <p:nvSpPr>
                <p:cNvPr id="47" name="Freeform 858"/>
                <p:cNvSpPr>
                  <a:spLocks/>
                </p:cNvSpPr>
                <p:nvPr/>
              </p:nvSpPr>
              <p:spPr bwMode="auto">
                <a:xfrm>
                  <a:off x="8970963" y="4659313"/>
                  <a:ext cx="201613" cy="204788"/>
                </a:xfrm>
                <a:custGeom>
                  <a:avLst/>
                  <a:gdLst>
                    <a:gd name="T0" fmla="*/ 12 w 69"/>
                    <a:gd name="T1" fmla="*/ 70 h 70"/>
                    <a:gd name="T2" fmla="*/ 0 w 69"/>
                    <a:gd name="T3" fmla="*/ 70 h 70"/>
                    <a:gd name="T4" fmla="*/ 0 w 69"/>
                    <a:gd name="T5" fmla="*/ 18 h 70"/>
                    <a:gd name="T6" fmla="*/ 18 w 69"/>
                    <a:gd name="T7" fmla="*/ 0 h 70"/>
                    <a:gd name="T8" fmla="*/ 69 w 69"/>
                    <a:gd name="T9" fmla="*/ 0 h 70"/>
                    <a:gd name="T10" fmla="*/ 69 w 69"/>
                    <a:gd name="T11" fmla="*/ 12 h 70"/>
                    <a:gd name="T12" fmla="*/ 18 w 69"/>
                    <a:gd name="T13" fmla="*/ 12 h 70"/>
                    <a:gd name="T14" fmla="*/ 12 w 69"/>
                    <a:gd name="T15" fmla="*/ 18 h 70"/>
                    <a:gd name="T16" fmla="*/ 12 w 69"/>
                    <a:gd name="T17"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 h="70">
                      <a:moveTo>
                        <a:pt x="12" y="70"/>
                      </a:moveTo>
                      <a:cubicBezTo>
                        <a:pt x="0" y="70"/>
                        <a:pt x="0" y="70"/>
                        <a:pt x="0" y="70"/>
                      </a:cubicBezTo>
                      <a:cubicBezTo>
                        <a:pt x="0" y="18"/>
                        <a:pt x="0" y="18"/>
                        <a:pt x="0" y="18"/>
                      </a:cubicBezTo>
                      <a:cubicBezTo>
                        <a:pt x="0" y="8"/>
                        <a:pt x="8" y="0"/>
                        <a:pt x="18" y="0"/>
                      </a:cubicBezTo>
                      <a:cubicBezTo>
                        <a:pt x="69" y="0"/>
                        <a:pt x="69" y="0"/>
                        <a:pt x="69" y="0"/>
                      </a:cubicBezTo>
                      <a:cubicBezTo>
                        <a:pt x="69" y="12"/>
                        <a:pt x="69" y="12"/>
                        <a:pt x="69" y="12"/>
                      </a:cubicBezTo>
                      <a:cubicBezTo>
                        <a:pt x="18" y="12"/>
                        <a:pt x="18" y="12"/>
                        <a:pt x="18" y="12"/>
                      </a:cubicBezTo>
                      <a:cubicBezTo>
                        <a:pt x="14" y="12"/>
                        <a:pt x="12" y="15"/>
                        <a:pt x="12" y="18"/>
                      </a:cubicBezTo>
                      <a:lnTo>
                        <a:pt x="12"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00000" tIns="44766" rIns="89533" bIns="44766" numCol="1" anchor="t" anchorCtr="0" compatLnSpc="1">
                  <a:prstTxWarp prst="textNoShape">
                    <a:avLst/>
                  </a:prstTxWarp>
                </a:bodyPr>
                <a:lstStyle/>
                <a:p>
                  <a:pPr defTabSz="1020833"/>
                  <a:endParaRPr lang="en-US" sz="2073" dirty="0">
                    <a:solidFill>
                      <a:prstClr val="black"/>
                    </a:solidFill>
                    <a:cs typeface="Arial" pitchFamily="34" charset="0"/>
                  </a:endParaRPr>
                </a:p>
              </p:txBody>
            </p:sp>
          </p:grpSp>
        </p:grpSp>
      </p:grpSp>
      <p:pic>
        <p:nvPicPr>
          <p:cNvPr id="48" name="Изображение 2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26201" y="2821061"/>
            <a:ext cx="1043824" cy="290141"/>
          </a:xfrm>
          <a:prstGeom prst="rect">
            <a:avLst/>
          </a:prstGeom>
        </p:spPr>
      </p:pic>
      <p:pic>
        <p:nvPicPr>
          <p:cNvPr id="50" name="Рисунок 4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30055" y="2700477"/>
            <a:ext cx="2018506" cy="409727"/>
          </a:xfrm>
          <a:prstGeom prst="rect">
            <a:avLst/>
          </a:prstGeom>
        </p:spPr>
      </p:pic>
      <p:graphicFrame>
        <p:nvGraphicFramePr>
          <p:cNvPr id="53" name="Таблица 52"/>
          <p:cNvGraphicFramePr>
            <a:graphicFrameLocks noGrp="1"/>
          </p:cNvGraphicFramePr>
          <p:nvPr>
            <p:extLst>
              <p:ext uri="{D42A27DB-BD31-4B8C-83A1-F6EECF244321}">
                <p14:modId xmlns:p14="http://schemas.microsoft.com/office/powerpoint/2010/main" val="3110258074"/>
              </p:ext>
            </p:extLst>
          </p:nvPr>
        </p:nvGraphicFramePr>
        <p:xfrm>
          <a:off x="2762251" y="3435810"/>
          <a:ext cx="9492452" cy="4663440"/>
        </p:xfrm>
        <a:graphic>
          <a:graphicData uri="http://schemas.openxmlformats.org/drawingml/2006/table">
            <a:tbl>
              <a:tblPr firstRow="1" bandRow="1">
                <a:tableStyleId>{5C22544A-7EE6-4342-B048-85BDC9FD1C3A}</a:tableStyleId>
              </a:tblPr>
              <a:tblGrid>
                <a:gridCol w="2299943">
                  <a:extLst>
                    <a:ext uri="{9D8B030D-6E8A-4147-A177-3AD203B41FA5}">
                      <a16:colId xmlns:a16="http://schemas.microsoft.com/office/drawing/2014/main" val="2756428174"/>
                    </a:ext>
                  </a:extLst>
                </a:gridCol>
                <a:gridCol w="2446283">
                  <a:extLst>
                    <a:ext uri="{9D8B030D-6E8A-4147-A177-3AD203B41FA5}">
                      <a16:colId xmlns:a16="http://schemas.microsoft.com/office/drawing/2014/main" val="83167896"/>
                    </a:ext>
                  </a:extLst>
                </a:gridCol>
                <a:gridCol w="2373113">
                  <a:extLst>
                    <a:ext uri="{9D8B030D-6E8A-4147-A177-3AD203B41FA5}">
                      <a16:colId xmlns:a16="http://schemas.microsoft.com/office/drawing/2014/main" val="852599335"/>
                    </a:ext>
                  </a:extLst>
                </a:gridCol>
                <a:gridCol w="2373113">
                  <a:extLst>
                    <a:ext uri="{9D8B030D-6E8A-4147-A177-3AD203B41FA5}">
                      <a16:colId xmlns:a16="http://schemas.microsoft.com/office/drawing/2014/main" val="3764770974"/>
                    </a:ext>
                  </a:extLst>
                </a:gridCol>
              </a:tblGrid>
              <a:tr h="576000">
                <a:tc>
                  <a:txBody>
                    <a:bodyPr/>
                    <a:lstStyle/>
                    <a:p>
                      <a:pPr marL="0" indent="0">
                        <a:buFont typeface="Arial" panose="020B0604020202020204" pitchFamily="34" charset="0"/>
                        <a:buNone/>
                      </a:pPr>
                      <a:r>
                        <a:rPr lang="ru-RU" sz="1200" b="1" dirty="0" smtClean="0">
                          <a:solidFill>
                            <a:schemeClr val="tx1"/>
                          </a:solidFill>
                          <a:latin typeface="Arial Narrow" panose="020B0606020202030204" pitchFamily="34" charset="0"/>
                        </a:rPr>
                        <a:t>Кредитное финансирование</a:t>
                      </a:r>
                      <a:r>
                        <a:rPr lang="ru-RU" sz="1200" b="1" baseline="0" dirty="0" smtClean="0">
                          <a:solidFill>
                            <a:schemeClr val="tx1"/>
                          </a:solidFill>
                          <a:latin typeface="Arial Narrow" panose="020B0606020202030204" pitchFamily="34" charset="0"/>
                        </a:rPr>
                        <a:t> субъектов МСП</a:t>
                      </a:r>
                      <a:endParaRPr lang="ru-RU" sz="1200" b="1" dirty="0">
                        <a:solidFill>
                          <a:schemeClr val="tx1"/>
                        </a:solidFill>
                        <a:latin typeface="Arial Narrow" panose="020B0606020202030204" pitchFamily="34" charset="0"/>
                      </a:endParaRPr>
                    </a:p>
                  </a:txBody>
                  <a:tcPr>
                    <a:lnL w="1270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noFill/>
                  </a:tcPr>
                </a:tc>
                <a:tc>
                  <a:txBody>
                    <a:bodyPr/>
                    <a:lstStyle/>
                    <a:p>
                      <a:pPr marL="0" indent="0">
                        <a:buFont typeface="Arial" panose="020B0604020202020204" pitchFamily="34" charset="0"/>
                        <a:buNone/>
                      </a:pPr>
                      <a:r>
                        <a:rPr lang="ru-RU" sz="1200" b="1" dirty="0" smtClean="0">
                          <a:solidFill>
                            <a:schemeClr val="tx1"/>
                          </a:solidFill>
                          <a:latin typeface="Arial Narrow" panose="020B0606020202030204" pitchFamily="34" charset="0"/>
                        </a:rPr>
                        <a:t>Осуществление кредитно-гарантийной поддержки </a:t>
                      </a:r>
                      <a:r>
                        <a:rPr lang="ru-RU" sz="1200" b="1" baseline="0" dirty="0" smtClean="0">
                          <a:solidFill>
                            <a:schemeClr val="tx1"/>
                          </a:solidFill>
                          <a:latin typeface="Arial Narrow" panose="020B0606020202030204" pitchFamily="34" charset="0"/>
                        </a:rPr>
                        <a:t>субъектов МСП</a:t>
                      </a:r>
                      <a:endParaRPr lang="ru-RU" sz="1200" b="1" dirty="0">
                        <a:solidFill>
                          <a:schemeClr val="tx1"/>
                        </a:solidFill>
                        <a:latin typeface="Arial Narrow" panose="020B0606020202030204" pitchFamily="34" charset="0"/>
                      </a:endParaRPr>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noFill/>
                  </a:tcPr>
                </a:tc>
                <a:tc>
                  <a:txBody>
                    <a:bodyPr/>
                    <a:lstStyle/>
                    <a:p>
                      <a:pPr marL="0" indent="0">
                        <a:buFont typeface="Arial" panose="020B0604020202020204" pitchFamily="34" charset="0"/>
                        <a:buNone/>
                      </a:pPr>
                      <a:r>
                        <a:rPr lang="ru-RU" sz="1200" b="1" dirty="0" smtClean="0">
                          <a:solidFill>
                            <a:schemeClr val="tx1"/>
                          </a:solidFill>
                          <a:latin typeface="Arial Narrow" panose="020B0606020202030204" pitchFamily="34" charset="0"/>
                        </a:rPr>
                        <a:t>Вхождение в капитал </a:t>
                      </a:r>
                    </a:p>
                    <a:p>
                      <a:pPr marL="0" indent="0">
                        <a:buFont typeface="Arial" panose="020B0604020202020204" pitchFamily="34" charset="0"/>
                        <a:buNone/>
                      </a:pPr>
                      <a:r>
                        <a:rPr lang="ru-RU" sz="1200" b="1" dirty="0" smtClean="0">
                          <a:solidFill>
                            <a:schemeClr val="tx1"/>
                          </a:solidFill>
                          <a:latin typeface="Arial Narrow" panose="020B0606020202030204" pitchFamily="34" charset="0"/>
                        </a:rPr>
                        <a:t>субъектов МСП / мезонинное</a:t>
                      </a:r>
                      <a:r>
                        <a:rPr lang="ru-RU" sz="1200" b="1" baseline="0" dirty="0" smtClean="0">
                          <a:solidFill>
                            <a:schemeClr val="tx1"/>
                          </a:solidFill>
                          <a:latin typeface="Arial Narrow" panose="020B0606020202030204" pitchFamily="34" charset="0"/>
                        </a:rPr>
                        <a:t> финансирование</a:t>
                      </a:r>
                      <a:endParaRPr lang="ru-RU" sz="1200" b="1" dirty="0" smtClean="0">
                        <a:solidFill>
                          <a:schemeClr val="tx1"/>
                        </a:solidFill>
                        <a:latin typeface="Arial Narrow" panose="020B0606020202030204" pitchFamily="34" charset="0"/>
                      </a:endParaRPr>
                    </a:p>
                  </a:txBody>
                  <a:tcP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noFill/>
                  </a:tcPr>
                </a:tc>
                <a:tc>
                  <a:txBody>
                    <a:bodyPr/>
                    <a:lstStyle/>
                    <a:p>
                      <a:pPr marL="0" indent="0">
                        <a:buFont typeface="Arial" panose="020B0604020202020204" pitchFamily="34" charset="0"/>
                        <a:buNone/>
                      </a:pPr>
                      <a:r>
                        <a:rPr lang="ru-RU" sz="1200" b="1" dirty="0" smtClean="0">
                          <a:solidFill>
                            <a:schemeClr val="tx1"/>
                          </a:solidFill>
                          <a:latin typeface="Arial Narrow" panose="020B0606020202030204" pitchFamily="34" charset="0"/>
                        </a:rPr>
                        <a:t>Сопровождение и поддержка</a:t>
                      </a:r>
                      <a:r>
                        <a:rPr lang="ru-RU" sz="1200" b="1" baseline="0" dirty="0" smtClean="0">
                          <a:solidFill>
                            <a:schemeClr val="tx1"/>
                          </a:solidFill>
                          <a:latin typeface="Arial Narrow" panose="020B0606020202030204" pitchFamily="34" charset="0"/>
                        </a:rPr>
                        <a:t> субъектов МСП с экспортным потенциалом</a:t>
                      </a:r>
                      <a:endParaRPr lang="ru-RU" sz="1200" b="1" dirty="0">
                        <a:solidFill>
                          <a:schemeClr val="tx1"/>
                        </a:solidFill>
                        <a:latin typeface="Arial Narrow" panose="020B0606020202030204" pitchFamily="34" charset="0"/>
                      </a:endParaRPr>
                    </a:p>
                  </a:txBody>
                  <a:tcPr>
                    <a:lnL w="6350" cap="flat" cmpd="sng" algn="ctr">
                      <a:solidFill>
                        <a:schemeClr val="bg1">
                          <a:lumMod val="65000"/>
                        </a:schemeClr>
                      </a:solidFill>
                      <a:prstDash val="solid"/>
                      <a:round/>
                      <a:headEnd type="none" w="med" len="med"/>
                      <a:tailEnd type="none" w="med" len="med"/>
                    </a:lnL>
                    <a:lnR w="6350" cap="flat" cmpd="sng" algn="ctr">
                      <a:noFill/>
                      <a:prstDash val="solid"/>
                      <a:round/>
                      <a:headEnd type="none" w="med" len="med"/>
                      <a:tailEnd type="none" w="med" len="med"/>
                    </a:lnR>
                    <a:noFill/>
                  </a:tcPr>
                </a:tc>
                <a:extLst>
                  <a:ext uri="{0D108BD9-81ED-4DB2-BD59-A6C34878D82A}">
                    <a16:rowId xmlns:a16="http://schemas.microsoft.com/office/drawing/2014/main" val="3060242786"/>
                  </a:ext>
                </a:extLst>
              </a:tr>
              <a:tr h="2119256">
                <a:tc>
                  <a:txBody>
                    <a:bodyPr/>
                    <a:lstStyle/>
                    <a:p>
                      <a:pPr marL="171450" indent="-171450">
                        <a:buFont typeface="Arial" panose="020B0604020202020204" pitchFamily="34" charset="0"/>
                        <a:buChar char="•"/>
                      </a:pPr>
                      <a:endParaRPr lang="ru-RU" sz="1200" b="0" dirty="0" smtClean="0">
                        <a:solidFill>
                          <a:schemeClr val="tx1"/>
                        </a:solidFill>
                        <a:latin typeface="Arial Narrow" panose="020B0606020202030204" pitchFamily="34" charset="0"/>
                      </a:endParaRPr>
                    </a:p>
                    <a:p>
                      <a:pPr marL="171450" indent="-171450">
                        <a:buFont typeface="Arial" panose="020B0604020202020204" pitchFamily="34" charset="0"/>
                        <a:buChar char="•"/>
                      </a:pPr>
                      <a:r>
                        <a:rPr lang="ru-RU" sz="1200" b="0" dirty="0" smtClean="0">
                          <a:solidFill>
                            <a:schemeClr val="tx1"/>
                          </a:solidFill>
                          <a:latin typeface="Arial Narrow" panose="020B0606020202030204" pitchFamily="34" charset="0"/>
                        </a:rPr>
                        <a:t>Основной фокус при отборе проектов</a:t>
                      </a:r>
                      <a:r>
                        <a:rPr lang="en-US" sz="1200" b="0" dirty="0" smtClean="0">
                          <a:solidFill>
                            <a:schemeClr val="tx1"/>
                          </a:solidFill>
                          <a:latin typeface="Arial Narrow" panose="020B0606020202030204" pitchFamily="34" charset="0"/>
                        </a:rPr>
                        <a:t> </a:t>
                      </a:r>
                      <a:r>
                        <a:rPr lang="ru-RU" sz="1200" b="0" dirty="0" smtClean="0">
                          <a:solidFill>
                            <a:schemeClr val="tx1"/>
                          </a:solidFill>
                          <a:latin typeface="Arial Narrow" panose="020B0606020202030204" pitchFamily="34" charset="0"/>
                        </a:rPr>
                        <a:t>- </a:t>
                      </a:r>
                      <a:r>
                        <a:rPr lang="ru-RU" sz="1200" b="0" dirty="0" err="1" smtClean="0">
                          <a:solidFill>
                            <a:schemeClr val="tx1"/>
                          </a:solidFill>
                          <a:latin typeface="Arial Narrow" panose="020B0606020202030204" pitchFamily="34" charset="0"/>
                        </a:rPr>
                        <a:t>импортозамещение</a:t>
                      </a:r>
                      <a:r>
                        <a:rPr lang="ru-RU" sz="1200" b="0" dirty="0" smtClean="0">
                          <a:solidFill>
                            <a:schemeClr val="tx1"/>
                          </a:solidFill>
                          <a:latin typeface="Arial Narrow" panose="020B0606020202030204" pitchFamily="34" charset="0"/>
                        </a:rPr>
                        <a:t>, высокотехнологичные компании. </a:t>
                      </a:r>
                    </a:p>
                    <a:p>
                      <a:pPr marL="171450" indent="-171450">
                        <a:buFont typeface="Arial" panose="020B0604020202020204" pitchFamily="34" charset="0"/>
                        <a:buChar char="•"/>
                      </a:pPr>
                      <a:r>
                        <a:rPr lang="ru-RU" sz="1200" b="0" dirty="0" smtClean="0">
                          <a:solidFill>
                            <a:schemeClr val="tx1"/>
                          </a:solidFill>
                          <a:latin typeface="Arial Narrow" panose="020B0606020202030204" pitchFamily="34" charset="0"/>
                        </a:rPr>
                        <a:t>50% - </a:t>
                      </a:r>
                      <a:r>
                        <a:rPr lang="ru-RU" sz="1200" b="0" dirty="0" err="1" smtClean="0">
                          <a:solidFill>
                            <a:schemeClr val="tx1"/>
                          </a:solidFill>
                          <a:latin typeface="Arial Narrow" panose="020B0606020202030204" pitchFamily="34" charset="0"/>
                        </a:rPr>
                        <a:t>софинансирование</a:t>
                      </a:r>
                      <a:r>
                        <a:rPr lang="ru-RU" sz="1200" b="0" dirty="0" smtClean="0">
                          <a:solidFill>
                            <a:schemeClr val="tx1"/>
                          </a:solidFill>
                          <a:latin typeface="Arial Narrow" panose="020B0606020202030204" pitchFamily="34" charset="0"/>
                        </a:rPr>
                        <a:t> от заемщика (включая банковские кредиты)</a:t>
                      </a:r>
                      <a:r>
                        <a:rPr lang="en-US" sz="1200" b="0" dirty="0" smtClean="0">
                          <a:solidFill>
                            <a:schemeClr val="tx1"/>
                          </a:solidFill>
                          <a:latin typeface="Arial Narrow" panose="020B0606020202030204" pitchFamily="34" charset="0"/>
                        </a:rPr>
                        <a:t>.</a:t>
                      </a:r>
                      <a:endParaRPr lang="ru-RU" sz="1200" b="0" dirty="0" smtClean="0">
                        <a:solidFill>
                          <a:schemeClr val="tx1"/>
                        </a:solidFill>
                        <a:latin typeface="Arial Narrow" panose="020B0606020202030204" pitchFamily="34" charset="0"/>
                      </a:endParaRPr>
                    </a:p>
                    <a:p>
                      <a:pPr marL="171450" indent="-171450">
                        <a:buFont typeface="Arial" panose="020B0604020202020204" pitchFamily="34" charset="0"/>
                        <a:buChar char="•"/>
                      </a:pPr>
                      <a:r>
                        <a:rPr lang="ru-RU" sz="1200" b="0" dirty="0" smtClean="0">
                          <a:solidFill>
                            <a:schemeClr val="tx1"/>
                          </a:solidFill>
                          <a:latin typeface="Arial Narrow" panose="020B0606020202030204" pitchFamily="34" charset="0"/>
                        </a:rPr>
                        <a:t>Не менее 15% средств предоставляет акционер</a:t>
                      </a:r>
                      <a:r>
                        <a:rPr lang="en-US" sz="1200" b="0" dirty="0" smtClean="0">
                          <a:solidFill>
                            <a:schemeClr val="tx1"/>
                          </a:solidFill>
                          <a:latin typeface="Arial Narrow" panose="020B0606020202030204" pitchFamily="34" charset="0"/>
                        </a:rPr>
                        <a:t>.</a:t>
                      </a:r>
                      <a:endParaRPr lang="ru-RU" sz="1200" b="0" dirty="0" smtClean="0">
                        <a:solidFill>
                          <a:schemeClr val="tx1"/>
                        </a:solidFill>
                        <a:latin typeface="Arial Narrow" panose="020B0606020202030204" pitchFamily="34" charset="0"/>
                      </a:endParaRPr>
                    </a:p>
                    <a:p>
                      <a:pPr marL="171450" indent="-171450">
                        <a:buFont typeface="Arial" panose="020B0604020202020204" pitchFamily="34" charset="0"/>
                        <a:buChar char="•"/>
                      </a:pPr>
                      <a:r>
                        <a:rPr lang="ru-RU" sz="1200" b="0" dirty="0" smtClean="0">
                          <a:solidFill>
                            <a:schemeClr val="tx1"/>
                          </a:solidFill>
                          <a:latin typeface="Arial Narrow" panose="020B0606020202030204" pitchFamily="34" charset="0"/>
                        </a:rPr>
                        <a:t>Обеспечение: гарантия, залог, поручительство. </a:t>
                      </a:r>
                    </a:p>
                    <a:p>
                      <a:pPr marL="171450" indent="-171450">
                        <a:buFont typeface="Arial" panose="020B0604020202020204" pitchFamily="34" charset="0"/>
                        <a:buChar char="•"/>
                      </a:pPr>
                      <a:endParaRPr lang="ru-RU" sz="1200" b="0" dirty="0">
                        <a:solidFill>
                          <a:schemeClr val="tx1"/>
                        </a:solidFill>
                        <a:latin typeface="Arial Narrow" panose="020B0606020202030204" pitchFamily="34" charset="0"/>
                      </a:endParaRPr>
                    </a:p>
                  </a:txBody>
                  <a:tcPr>
                    <a:lnL w="1270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noFill/>
                  </a:tcPr>
                </a:tc>
                <a:tc>
                  <a:txBody>
                    <a:bodyPr/>
                    <a:lstStyle/>
                    <a:p>
                      <a:pPr marL="171450" indent="-171450">
                        <a:buFont typeface="Arial" panose="020B0604020202020204" pitchFamily="34" charset="0"/>
                        <a:buChar char="•"/>
                      </a:pPr>
                      <a:endParaRPr lang="ru-RU" sz="1200" b="0" dirty="0" smtClean="0">
                        <a:solidFill>
                          <a:schemeClr val="tx1"/>
                        </a:solidFill>
                        <a:latin typeface="Arial Narrow" panose="020B0606020202030204" pitchFamily="34" charset="0"/>
                      </a:endParaRPr>
                    </a:p>
                    <a:p>
                      <a:pPr marL="171450" indent="-171450">
                        <a:buFont typeface="Arial" panose="020B0604020202020204" pitchFamily="34" charset="0"/>
                        <a:buChar char="•"/>
                      </a:pPr>
                      <a:r>
                        <a:rPr lang="ru-RU" sz="1200" b="0" dirty="0" smtClean="0">
                          <a:solidFill>
                            <a:schemeClr val="tx1"/>
                          </a:solidFill>
                          <a:latin typeface="Arial Narrow" panose="020B0606020202030204" pitchFamily="34" charset="0"/>
                        </a:rPr>
                        <a:t>Соответствие требованиям ст.4 Федерального закона №209-ФЗ</a:t>
                      </a:r>
                      <a:r>
                        <a:rPr lang="en-US" sz="1200" b="0" dirty="0" smtClean="0">
                          <a:solidFill>
                            <a:schemeClr val="tx1"/>
                          </a:solidFill>
                          <a:latin typeface="Arial Narrow" panose="020B0606020202030204" pitchFamily="34" charset="0"/>
                        </a:rPr>
                        <a:t>.</a:t>
                      </a:r>
                      <a:endParaRPr lang="ru-RU" sz="1200" b="0" dirty="0" smtClean="0">
                        <a:solidFill>
                          <a:schemeClr val="tx1"/>
                        </a:solidFill>
                        <a:latin typeface="Arial Narrow" panose="020B0606020202030204" pitchFamily="34" charset="0"/>
                      </a:endParaRPr>
                    </a:p>
                    <a:p>
                      <a:pPr marL="171450" indent="-171450">
                        <a:buFont typeface="Arial" panose="020B0604020202020204" pitchFamily="34" charset="0"/>
                        <a:buChar char="•"/>
                      </a:pPr>
                      <a:r>
                        <a:rPr lang="ru-RU" sz="1200" b="0" dirty="0" smtClean="0">
                          <a:solidFill>
                            <a:schemeClr val="tx1"/>
                          </a:solidFill>
                          <a:latin typeface="Arial Narrow" panose="020B0606020202030204" pitchFamily="34" charset="0"/>
                        </a:rPr>
                        <a:t>Регистрация бизнеса на территории Российской Федерации</a:t>
                      </a:r>
                      <a:r>
                        <a:rPr lang="en-US" sz="1200" b="0" dirty="0" smtClean="0">
                          <a:solidFill>
                            <a:schemeClr val="tx1"/>
                          </a:solidFill>
                          <a:latin typeface="Arial Narrow" panose="020B0606020202030204" pitchFamily="34" charset="0"/>
                        </a:rPr>
                        <a:t>.</a:t>
                      </a:r>
                      <a:endParaRPr lang="ru-RU" sz="1200" b="0" dirty="0" smtClean="0">
                        <a:solidFill>
                          <a:schemeClr val="tx1"/>
                        </a:solidFill>
                        <a:latin typeface="Arial Narrow" panose="020B0606020202030204" pitchFamily="34" charset="0"/>
                      </a:endParaRPr>
                    </a:p>
                    <a:p>
                      <a:pPr marL="171450" indent="-171450">
                        <a:buFont typeface="Arial" panose="020B0604020202020204" pitchFamily="34" charset="0"/>
                        <a:buChar char="•"/>
                      </a:pPr>
                      <a:r>
                        <a:rPr lang="ru-RU" sz="1200" b="0" dirty="0" smtClean="0">
                          <a:solidFill>
                            <a:schemeClr val="tx1"/>
                          </a:solidFill>
                          <a:latin typeface="Arial Narrow" panose="020B0606020202030204" pitchFamily="34" charset="0"/>
                        </a:rPr>
                        <a:t>Отсутствие отрицательной кредитной истории и отсутствие просроченной</a:t>
                      </a:r>
                      <a:r>
                        <a:rPr lang="ru-RU" sz="1200" b="0" baseline="0" dirty="0" smtClean="0">
                          <a:solidFill>
                            <a:schemeClr val="tx1"/>
                          </a:solidFill>
                          <a:latin typeface="Arial Narrow" panose="020B0606020202030204" pitchFamily="34" charset="0"/>
                        </a:rPr>
                        <a:t> задолженности</a:t>
                      </a:r>
                      <a:r>
                        <a:rPr lang="en-US" sz="1200" b="0" baseline="0" dirty="0" smtClean="0">
                          <a:solidFill>
                            <a:schemeClr val="tx1"/>
                          </a:solidFill>
                          <a:latin typeface="Arial Narrow" panose="020B0606020202030204" pitchFamily="34" charset="0"/>
                        </a:rPr>
                        <a:t>.</a:t>
                      </a:r>
                      <a:endParaRPr lang="ru-RU" sz="1200" b="0" dirty="0" smtClean="0">
                        <a:solidFill>
                          <a:schemeClr val="tx1"/>
                        </a:solidFill>
                        <a:latin typeface="Arial Narrow" panose="020B0606020202030204" pitchFamily="34" charset="0"/>
                      </a:endParaRPr>
                    </a:p>
                    <a:p>
                      <a:pPr marL="171450" indent="-171450">
                        <a:buFont typeface="Arial" panose="020B0604020202020204" pitchFamily="34" charset="0"/>
                        <a:buChar char="•"/>
                      </a:pPr>
                      <a:endParaRPr lang="ru-RU" sz="1200" b="0" dirty="0">
                        <a:solidFill>
                          <a:schemeClr val="tx1"/>
                        </a:solidFill>
                        <a:latin typeface="Arial Narrow" panose="020B0606020202030204" pitchFamily="34" charset="0"/>
                      </a:endParaRPr>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noFill/>
                  </a:tcPr>
                </a:tc>
                <a:tc>
                  <a:txBody>
                    <a:bodyPr/>
                    <a:lstStyle/>
                    <a:p>
                      <a:pPr marL="171450" indent="-171450">
                        <a:buFont typeface="Arial" panose="020B0604020202020204" pitchFamily="34" charset="0"/>
                        <a:buChar char="•"/>
                      </a:pPr>
                      <a:endParaRPr lang="ru-RU" sz="1200" b="0" dirty="0" smtClean="0">
                        <a:solidFill>
                          <a:schemeClr val="tx1"/>
                        </a:solidFill>
                        <a:latin typeface="Arial Narrow" panose="020B0606020202030204" pitchFamily="34" charset="0"/>
                      </a:endParaRPr>
                    </a:p>
                    <a:p>
                      <a:pPr marL="171450" indent="-171450">
                        <a:buFont typeface="Arial" panose="020B0604020202020204" pitchFamily="34" charset="0"/>
                        <a:buChar char="•"/>
                      </a:pPr>
                      <a:r>
                        <a:rPr lang="ru-RU" sz="1200" b="0" dirty="0" smtClean="0">
                          <a:solidFill>
                            <a:schemeClr val="tx1"/>
                          </a:solidFill>
                          <a:latin typeface="Arial Narrow" panose="020B0606020202030204" pitchFamily="34" charset="0"/>
                        </a:rPr>
                        <a:t>Программа</a:t>
                      </a:r>
                      <a:r>
                        <a:rPr lang="ru-RU" sz="1200" b="0" baseline="0" dirty="0" smtClean="0">
                          <a:solidFill>
                            <a:schemeClr val="tx1"/>
                          </a:solidFill>
                          <a:latin typeface="Arial Narrow" panose="020B0606020202030204" pitchFamily="34" charset="0"/>
                        </a:rPr>
                        <a:t> «Инвестиционный лифт»</a:t>
                      </a:r>
                      <a:r>
                        <a:rPr lang="en-US" sz="1200" b="0" baseline="0" dirty="0" smtClean="0">
                          <a:solidFill>
                            <a:schemeClr val="tx1"/>
                          </a:solidFill>
                          <a:latin typeface="Arial Narrow" panose="020B0606020202030204" pitchFamily="34" charset="0"/>
                        </a:rPr>
                        <a:t>.</a:t>
                      </a:r>
                      <a:endParaRPr lang="ru-RU" sz="1200" b="0" dirty="0" smtClean="0">
                        <a:solidFill>
                          <a:schemeClr val="tx1"/>
                        </a:solidFill>
                        <a:latin typeface="Arial Narrow" panose="020B0606020202030204" pitchFamily="34" charset="0"/>
                      </a:endParaRPr>
                    </a:p>
                    <a:p>
                      <a:pPr marL="171450" indent="-171450">
                        <a:buFont typeface="Arial" panose="020B0604020202020204" pitchFamily="34" charset="0"/>
                        <a:buChar char="•"/>
                      </a:pPr>
                      <a:r>
                        <a:rPr lang="ru-RU" sz="1200" b="0" dirty="0" err="1" smtClean="0">
                          <a:solidFill>
                            <a:schemeClr val="tx1"/>
                          </a:solidFill>
                          <a:latin typeface="Arial Narrow" panose="020B0606020202030204" pitchFamily="34" charset="0"/>
                        </a:rPr>
                        <a:t>Несырьевой</a:t>
                      </a:r>
                      <a:r>
                        <a:rPr lang="ru-RU" sz="1200" b="0" dirty="0" smtClean="0">
                          <a:solidFill>
                            <a:schemeClr val="tx1"/>
                          </a:solidFill>
                          <a:latin typeface="Arial Narrow" panose="020B0606020202030204" pitchFamily="34" charset="0"/>
                        </a:rPr>
                        <a:t> сектор</a:t>
                      </a:r>
                      <a:r>
                        <a:rPr lang="ru-RU" sz="1200" b="0" baseline="0" dirty="0" smtClean="0">
                          <a:solidFill>
                            <a:schemeClr val="tx1"/>
                          </a:solidFill>
                          <a:latin typeface="Arial Narrow" panose="020B0606020202030204" pitchFamily="34" charset="0"/>
                        </a:rPr>
                        <a:t> экономики</a:t>
                      </a:r>
                      <a:r>
                        <a:rPr lang="en-US" sz="1200" b="0" baseline="0" dirty="0" smtClean="0">
                          <a:solidFill>
                            <a:schemeClr val="tx1"/>
                          </a:solidFill>
                          <a:latin typeface="Arial Narrow" panose="020B0606020202030204" pitchFamily="34" charset="0"/>
                        </a:rPr>
                        <a:t>.</a:t>
                      </a:r>
                      <a:endParaRPr lang="ru-RU" sz="1200" b="0" baseline="0" dirty="0" smtClean="0">
                        <a:solidFill>
                          <a:schemeClr val="tx1"/>
                        </a:solidFill>
                        <a:latin typeface="Arial Narrow" panose="020B0606020202030204" pitchFamily="34" charset="0"/>
                      </a:endParaRPr>
                    </a:p>
                    <a:p>
                      <a:pPr marL="171450" indent="-171450">
                        <a:buFont typeface="Arial" panose="020B0604020202020204" pitchFamily="34" charset="0"/>
                        <a:buChar char="•"/>
                      </a:pPr>
                      <a:r>
                        <a:rPr lang="ru-RU" sz="1200" b="0" baseline="0" dirty="0" smtClean="0">
                          <a:solidFill>
                            <a:schemeClr val="tx1"/>
                          </a:solidFill>
                          <a:latin typeface="Arial Narrow" panose="020B0606020202030204" pitchFamily="34" charset="0"/>
                        </a:rPr>
                        <a:t>Наличие экспортной выручки</a:t>
                      </a:r>
                      <a:r>
                        <a:rPr lang="en-US" sz="1200" b="0" baseline="0" dirty="0" smtClean="0">
                          <a:solidFill>
                            <a:schemeClr val="tx1"/>
                          </a:solidFill>
                          <a:latin typeface="Arial Narrow" panose="020B0606020202030204" pitchFamily="34" charset="0"/>
                        </a:rPr>
                        <a:t>.</a:t>
                      </a:r>
                      <a:endParaRPr lang="ru-RU" sz="1200" b="0" baseline="0" dirty="0" smtClean="0">
                        <a:solidFill>
                          <a:schemeClr val="tx1"/>
                        </a:solidFill>
                        <a:latin typeface="Arial Narrow" panose="020B0606020202030204" pitchFamily="34" charset="0"/>
                      </a:endParaRPr>
                    </a:p>
                    <a:p>
                      <a:pPr marL="171450" indent="-171450">
                        <a:buFont typeface="Arial" panose="020B0604020202020204" pitchFamily="34" charset="0"/>
                        <a:buChar char="•"/>
                      </a:pPr>
                      <a:r>
                        <a:rPr lang="ru-RU" sz="1200" b="0" baseline="0" dirty="0" smtClean="0">
                          <a:solidFill>
                            <a:schemeClr val="tx1"/>
                          </a:solidFill>
                          <a:latin typeface="Arial Narrow" panose="020B0606020202030204" pitchFamily="34" charset="0"/>
                        </a:rPr>
                        <a:t>Выручка компании от 0,5 до </a:t>
                      </a:r>
                      <a:r>
                        <a:rPr lang="en-US" sz="1200" b="0" baseline="0" dirty="0" smtClean="0">
                          <a:solidFill>
                            <a:schemeClr val="tx1"/>
                          </a:solidFill>
                          <a:latin typeface="Arial Narrow" panose="020B0606020202030204" pitchFamily="34" charset="0"/>
                        </a:rPr>
                        <a:t>5</a:t>
                      </a:r>
                      <a:r>
                        <a:rPr lang="ru-RU" sz="1200" b="0" baseline="0" dirty="0" smtClean="0">
                          <a:solidFill>
                            <a:schemeClr val="tx1"/>
                          </a:solidFill>
                          <a:latin typeface="Arial Narrow" panose="020B0606020202030204" pitchFamily="34" charset="0"/>
                        </a:rPr>
                        <a:t> млрд руб.</a:t>
                      </a:r>
                    </a:p>
                    <a:p>
                      <a:pPr marL="171450" indent="-171450">
                        <a:buFont typeface="Arial" panose="020B0604020202020204" pitchFamily="34" charset="0"/>
                        <a:buChar char="•"/>
                      </a:pPr>
                      <a:r>
                        <a:rPr lang="ru-RU" sz="1200" b="0" baseline="0" dirty="0" smtClean="0">
                          <a:solidFill>
                            <a:schemeClr val="tx1"/>
                          </a:solidFill>
                          <a:latin typeface="Arial Narrow" panose="020B0606020202030204" pitchFamily="34" charset="0"/>
                        </a:rPr>
                        <a:t>Резидент РФ</a:t>
                      </a:r>
                      <a:r>
                        <a:rPr lang="en-US" sz="1200" b="0" baseline="0" dirty="0" smtClean="0">
                          <a:solidFill>
                            <a:schemeClr val="tx1"/>
                          </a:solidFill>
                          <a:latin typeface="Arial Narrow" panose="020B0606020202030204" pitchFamily="34" charset="0"/>
                        </a:rPr>
                        <a:t>.</a:t>
                      </a:r>
                      <a:endParaRPr lang="ru-RU" sz="1200" b="0" baseline="0" dirty="0" smtClean="0">
                        <a:solidFill>
                          <a:schemeClr val="tx1"/>
                        </a:solidFill>
                        <a:latin typeface="Arial Narrow" panose="020B0606020202030204" pitchFamily="34" charset="0"/>
                      </a:endParaRPr>
                    </a:p>
                    <a:p>
                      <a:pPr marL="171450" indent="-171450">
                        <a:buFont typeface="Arial" panose="020B0604020202020204" pitchFamily="34" charset="0"/>
                        <a:buChar char="•"/>
                      </a:pPr>
                      <a:endParaRPr lang="ru-RU" sz="1200" b="0" dirty="0" smtClean="0">
                        <a:solidFill>
                          <a:schemeClr val="tx1"/>
                        </a:solidFill>
                        <a:latin typeface="Arial Narrow" panose="020B0606020202030204" pitchFamily="34" charset="0"/>
                      </a:endParaRPr>
                    </a:p>
                  </a:txBody>
                  <a:tcP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noFill/>
                  </a:tcPr>
                </a:tc>
                <a:tc>
                  <a:txBody>
                    <a:bodyPr/>
                    <a:lstStyle/>
                    <a:p>
                      <a:pPr marL="171450" indent="-171450">
                        <a:buFont typeface="Arial" panose="020B0604020202020204" pitchFamily="34" charset="0"/>
                        <a:buChar char="•"/>
                      </a:pPr>
                      <a:endParaRPr lang="ru-RU" sz="1200" b="0" dirty="0" smtClean="0">
                        <a:solidFill>
                          <a:schemeClr val="tx1"/>
                        </a:solidFill>
                        <a:latin typeface="Arial Narrow" panose="020B0606020202030204" pitchFamily="34" charset="0"/>
                      </a:endParaRPr>
                    </a:p>
                    <a:p>
                      <a:pPr marL="171450" indent="-171450">
                        <a:buFont typeface="Arial" panose="020B0604020202020204" pitchFamily="34" charset="0"/>
                        <a:buChar char="•"/>
                      </a:pPr>
                      <a:r>
                        <a:rPr lang="ru-RU" sz="1200" b="0" dirty="0" smtClean="0">
                          <a:solidFill>
                            <a:schemeClr val="tx1"/>
                          </a:solidFill>
                          <a:latin typeface="Arial Narrow" panose="020B0606020202030204" pitchFamily="34" charset="0"/>
                        </a:rPr>
                        <a:t>Ведение</a:t>
                      </a:r>
                      <a:r>
                        <a:rPr lang="ru-RU" sz="1200" b="0" baseline="0" dirty="0" smtClean="0">
                          <a:solidFill>
                            <a:schemeClr val="tx1"/>
                          </a:solidFill>
                          <a:latin typeface="Arial Narrow" panose="020B0606020202030204" pitchFamily="34" charset="0"/>
                        </a:rPr>
                        <a:t> экспортной деятельности</a:t>
                      </a:r>
                      <a:r>
                        <a:rPr lang="en-US" sz="1200" b="0" baseline="0" dirty="0" smtClean="0">
                          <a:solidFill>
                            <a:schemeClr val="tx1"/>
                          </a:solidFill>
                          <a:latin typeface="Arial Narrow" panose="020B0606020202030204" pitchFamily="34" charset="0"/>
                        </a:rPr>
                        <a:t>.</a:t>
                      </a:r>
                      <a:endParaRPr lang="ru-RU" sz="1200" b="0" baseline="0" dirty="0" smtClean="0">
                        <a:solidFill>
                          <a:schemeClr val="tx1"/>
                        </a:solidFill>
                        <a:latin typeface="Arial Narrow" panose="020B0606020202030204" pitchFamily="34" charset="0"/>
                      </a:endParaRPr>
                    </a:p>
                    <a:p>
                      <a:pPr marL="171450" indent="-171450">
                        <a:buFont typeface="Arial" panose="020B0604020202020204" pitchFamily="34" charset="0"/>
                        <a:buChar char="•"/>
                      </a:pPr>
                      <a:r>
                        <a:rPr lang="ru-RU" sz="1200" b="0" dirty="0" smtClean="0">
                          <a:solidFill>
                            <a:schemeClr val="tx1"/>
                          </a:solidFill>
                          <a:latin typeface="Arial Narrow" panose="020B0606020202030204" pitchFamily="34" charset="0"/>
                        </a:rPr>
                        <a:t>Поддержка только </a:t>
                      </a:r>
                      <a:r>
                        <a:rPr lang="ru-RU" sz="1200" b="0" dirty="0" err="1" smtClean="0">
                          <a:solidFill>
                            <a:schemeClr val="tx1"/>
                          </a:solidFill>
                          <a:latin typeface="Arial Narrow" panose="020B0606020202030204" pitchFamily="34" charset="0"/>
                        </a:rPr>
                        <a:t>несырьевого</a:t>
                      </a:r>
                      <a:r>
                        <a:rPr lang="ru-RU" sz="1200" b="0" dirty="0" smtClean="0">
                          <a:solidFill>
                            <a:schemeClr val="tx1"/>
                          </a:solidFill>
                          <a:latin typeface="Arial Narrow" panose="020B0606020202030204" pitchFamily="34" charset="0"/>
                        </a:rPr>
                        <a:t> сектора</a:t>
                      </a:r>
                      <a:r>
                        <a:rPr lang="en-US" sz="1200" b="0" dirty="0" smtClean="0">
                          <a:solidFill>
                            <a:schemeClr val="tx1"/>
                          </a:solidFill>
                          <a:latin typeface="Arial Narrow" panose="020B0606020202030204" pitchFamily="34" charset="0"/>
                        </a:rPr>
                        <a:t>.</a:t>
                      </a:r>
                      <a:endParaRPr lang="ru-RU" sz="1200" b="0" dirty="0" smtClean="0">
                        <a:solidFill>
                          <a:schemeClr val="tx1"/>
                        </a:solidFill>
                        <a:latin typeface="Arial Narrow" panose="020B0606020202030204" pitchFamily="34" charset="0"/>
                      </a:endParaRPr>
                    </a:p>
                    <a:p>
                      <a:pPr marL="171450" indent="-171450">
                        <a:buFont typeface="Arial" panose="020B0604020202020204" pitchFamily="34" charset="0"/>
                        <a:buChar char="•"/>
                      </a:pPr>
                      <a:r>
                        <a:rPr lang="ru-RU" sz="1200" b="0" dirty="0" smtClean="0">
                          <a:solidFill>
                            <a:schemeClr val="tx1"/>
                          </a:solidFill>
                          <a:latin typeface="Arial Narrow" panose="020B0606020202030204" pitchFamily="34" charset="0"/>
                        </a:rPr>
                        <a:t>Объем сделки: нет минимального порога, в работе сделки – в среднем по 20-30 млн руб.</a:t>
                      </a:r>
                      <a:endParaRPr lang="ru-RU" sz="1200" b="0" dirty="0">
                        <a:solidFill>
                          <a:schemeClr val="tx1"/>
                        </a:solidFill>
                        <a:latin typeface="Arial Narrow" panose="020B0606020202030204" pitchFamily="34" charset="0"/>
                      </a:endParaRPr>
                    </a:p>
                  </a:txBody>
                  <a:tcPr>
                    <a:lnL w="6350" cap="flat" cmpd="sng" algn="ctr">
                      <a:solidFill>
                        <a:schemeClr val="bg1">
                          <a:lumMod val="65000"/>
                        </a:schemeClr>
                      </a:solidFill>
                      <a:prstDash val="solid"/>
                      <a:round/>
                      <a:headEnd type="none" w="med" len="med"/>
                      <a:tailEnd type="none" w="med" len="med"/>
                    </a:lnL>
                    <a:lnR w="6350" cap="flat" cmpd="sng" algn="ctr">
                      <a:noFill/>
                      <a:prstDash val="solid"/>
                      <a:round/>
                      <a:headEnd type="none" w="med" len="med"/>
                      <a:tailEnd type="none" w="med" len="med"/>
                    </a:lnR>
                    <a:noFill/>
                  </a:tcPr>
                </a:tc>
                <a:extLst>
                  <a:ext uri="{0D108BD9-81ED-4DB2-BD59-A6C34878D82A}">
                    <a16:rowId xmlns:a16="http://schemas.microsoft.com/office/drawing/2014/main" val="1020540156"/>
                  </a:ext>
                </a:extLst>
              </a:tr>
              <a:tr h="1619626">
                <a:tc>
                  <a:txBody>
                    <a:bodyPr/>
                    <a:lstStyle/>
                    <a:p>
                      <a:pPr marL="171450" indent="-171450">
                        <a:buFont typeface="Arial" panose="020B0604020202020204" pitchFamily="34" charset="0"/>
                        <a:buChar char="•"/>
                      </a:pPr>
                      <a:r>
                        <a:rPr lang="ru-RU" sz="1200" b="0" dirty="0" smtClean="0">
                          <a:solidFill>
                            <a:schemeClr val="tx1"/>
                          </a:solidFill>
                          <a:latin typeface="Arial Narrow" panose="020B0606020202030204" pitchFamily="34" charset="0"/>
                        </a:rPr>
                        <a:t>Финансирование на проектной основе. </a:t>
                      </a:r>
                    </a:p>
                    <a:p>
                      <a:pPr marL="171450" indent="-171450">
                        <a:buFont typeface="Arial" panose="020B0604020202020204" pitchFamily="34" charset="0"/>
                        <a:buChar char="•"/>
                      </a:pPr>
                      <a:r>
                        <a:rPr lang="ru-RU" sz="1200" b="0" dirty="0" smtClean="0">
                          <a:solidFill>
                            <a:schemeClr val="tx1"/>
                          </a:solidFill>
                          <a:latin typeface="Arial Narrow" panose="020B0606020202030204" pitchFamily="34" charset="0"/>
                        </a:rPr>
                        <a:t>Стоимость финансирования: 5% годовых</a:t>
                      </a:r>
                      <a:r>
                        <a:rPr lang="en-US" sz="1200" b="0" dirty="0" smtClean="0">
                          <a:solidFill>
                            <a:schemeClr val="tx1"/>
                          </a:solidFill>
                          <a:latin typeface="Arial Narrow" panose="020B0606020202030204" pitchFamily="34" charset="0"/>
                        </a:rPr>
                        <a:t>.</a:t>
                      </a:r>
                      <a:endParaRPr lang="ru-RU" sz="1200" b="0" dirty="0" smtClean="0">
                        <a:solidFill>
                          <a:schemeClr val="tx1"/>
                        </a:solidFill>
                        <a:latin typeface="Arial Narrow" panose="020B0606020202030204" pitchFamily="34" charset="0"/>
                      </a:endParaRPr>
                    </a:p>
                    <a:p>
                      <a:pPr marL="171450" indent="-171450">
                        <a:buFont typeface="Arial" panose="020B0604020202020204" pitchFamily="34" charset="0"/>
                        <a:buChar char="•"/>
                      </a:pPr>
                      <a:r>
                        <a:rPr lang="ru-RU" sz="1200" b="0" dirty="0" smtClean="0">
                          <a:solidFill>
                            <a:schemeClr val="tx1"/>
                          </a:solidFill>
                          <a:latin typeface="Arial Narrow" panose="020B0606020202030204" pitchFamily="34" charset="0"/>
                        </a:rPr>
                        <a:t>Срок кредита: 5 лет. </a:t>
                      </a:r>
                    </a:p>
                    <a:p>
                      <a:pPr marL="171450" indent="-171450">
                        <a:buFont typeface="Arial" panose="020B0604020202020204" pitchFamily="34" charset="0"/>
                        <a:buChar char="•"/>
                      </a:pPr>
                      <a:r>
                        <a:rPr lang="ru-RU" sz="1200" b="0" dirty="0" smtClean="0">
                          <a:solidFill>
                            <a:schemeClr val="tx1"/>
                          </a:solidFill>
                          <a:latin typeface="Arial Narrow" panose="020B0606020202030204" pitchFamily="34" charset="0"/>
                        </a:rPr>
                        <a:t>Объем финансирования: до 300 млн руб. на одну сделку.</a:t>
                      </a:r>
                    </a:p>
                    <a:p>
                      <a:pPr marL="171450" indent="-171450">
                        <a:buFont typeface="Arial" panose="020B0604020202020204" pitchFamily="34" charset="0"/>
                        <a:buChar char="•"/>
                      </a:pPr>
                      <a:endParaRPr lang="ru-RU" sz="1200" b="0" dirty="0">
                        <a:solidFill>
                          <a:schemeClr val="tx1"/>
                        </a:solidFill>
                        <a:latin typeface="Arial Narrow" panose="020B0606020202030204" pitchFamily="34" charset="0"/>
                      </a:endParaRPr>
                    </a:p>
                  </a:txBody>
                  <a:tcPr>
                    <a:lnL w="1270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noFill/>
                  </a:tcPr>
                </a:tc>
                <a:tc>
                  <a:txBody>
                    <a:bodyPr/>
                    <a:lstStyle/>
                    <a:p>
                      <a:pPr marL="171450" marR="0" lvl="1" indent="-171450" algn="l" defTabSz="109335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ru-RU" sz="1200" b="0" kern="1200" dirty="0" smtClean="0">
                          <a:solidFill>
                            <a:schemeClr val="tx1"/>
                          </a:solidFill>
                          <a:latin typeface="Arial Narrow" panose="020B0606020202030204" pitchFamily="34" charset="0"/>
                          <a:ea typeface="+mn-ea"/>
                          <a:cs typeface="+mn-cs"/>
                        </a:rPr>
                        <a:t>Срок гарантии: до 15 лет</a:t>
                      </a:r>
                      <a:r>
                        <a:rPr lang="en-US" sz="1200" b="0" kern="1200" dirty="0" smtClean="0">
                          <a:solidFill>
                            <a:schemeClr val="tx1"/>
                          </a:solidFill>
                          <a:latin typeface="Arial Narrow" panose="020B0606020202030204" pitchFamily="34" charset="0"/>
                          <a:ea typeface="+mn-ea"/>
                          <a:cs typeface="+mn-cs"/>
                        </a:rPr>
                        <a:t>.</a:t>
                      </a:r>
                      <a:endParaRPr lang="ru-RU" sz="1200" b="0" kern="1200" dirty="0" smtClean="0">
                        <a:solidFill>
                          <a:schemeClr val="tx1"/>
                        </a:solidFill>
                        <a:latin typeface="Arial Narrow" panose="020B0606020202030204" pitchFamily="34" charset="0"/>
                        <a:ea typeface="+mn-ea"/>
                        <a:cs typeface="+mn-cs"/>
                      </a:endParaRPr>
                    </a:p>
                    <a:p>
                      <a:pPr marL="171450" lvl="1" indent="-171450" algn="l" defTabSz="1093357" rtl="0" eaLnBrk="1" fontAlgn="auto" latinLnBrk="0" hangingPunct="1">
                        <a:spcBef>
                          <a:spcPts val="0"/>
                        </a:spcBef>
                        <a:spcAft>
                          <a:spcPts val="0"/>
                        </a:spcAft>
                        <a:buFont typeface="Arial" panose="020B0604020202020204" pitchFamily="34" charset="0"/>
                        <a:buChar char="•"/>
                      </a:pPr>
                      <a:r>
                        <a:rPr lang="ru-RU" sz="1200" b="0" kern="1200" dirty="0" smtClean="0">
                          <a:solidFill>
                            <a:schemeClr val="tx1"/>
                          </a:solidFill>
                          <a:latin typeface="Arial Narrow" panose="020B0606020202030204" pitchFamily="34" charset="0"/>
                          <a:ea typeface="+mn-ea"/>
                          <a:cs typeface="+mn-cs"/>
                        </a:rPr>
                        <a:t>Вознаграждение за гарантию: 0,75% годовых от суммы гарантии за весь срок действия гарантии</a:t>
                      </a:r>
                      <a:r>
                        <a:rPr lang="en-US" sz="1200" b="0" kern="1200" dirty="0" smtClean="0">
                          <a:solidFill>
                            <a:schemeClr val="tx1"/>
                          </a:solidFill>
                          <a:latin typeface="Arial Narrow" panose="020B0606020202030204" pitchFamily="34" charset="0"/>
                          <a:ea typeface="+mn-ea"/>
                          <a:cs typeface="+mn-cs"/>
                        </a:rPr>
                        <a:t>.</a:t>
                      </a:r>
                      <a:endParaRPr lang="ru-RU" sz="1200" b="0" kern="1200" dirty="0" smtClean="0">
                        <a:solidFill>
                          <a:schemeClr val="tx1"/>
                        </a:solidFill>
                        <a:latin typeface="Arial Narrow" panose="020B0606020202030204" pitchFamily="34" charset="0"/>
                        <a:ea typeface="+mn-ea"/>
                        <a:cs typeface="+mn-cs"/>
                      </a:endParaRPr>
                    </a:p>
                    <a:p>
                      <a:pPr marL="171450" lvl="1" indent="-171450" algn="l" defTabSz="1093357" rtl="0" eaLnBrk="1" fontAlgn="auto" latinLnBrk="0" hangingPunct="1">
                        <a:spcBef>
                          <a:spcPts val="0"/>
                        </a:spcBef>
                        <a:spcAft>
                          <a:spcPts val="0"/>
                        </a:spcAft>
                        <a:buFont typeface="Arial" panose="020B0604020202020204" pitchFamily="34" charset="0"/>
                        <a:buChar char="•"/>
                      </a:pPr>
                      <a:r>
                        <a:rPr lang="ru-RU" sz="1200" b="0" kern="1200" dirty="0" smtClean="0">
                          <a:solidFill>
                            <a:schemeClr val="tx1"/>
                          </a:solidFill>
                          <a:latin typeface="Arial Narrow" panose="020B0606020202030204" pitchFamily="34" charset="0"/>
                          <a:ea typeface="+mn-ea"/>
                          <a:cs typeface="+mn-cs"/>
                        </a:rPr>
                        <a:t>Сумма гарантии: до 50% от суммы кредита, с возможным участием РГО до 70%</a:t>
                      </a:r>
                      <a:r>
                        <a:rPr lang="en-US" sz="1200" b="0" kern="1200" dirty="0" smtClean="0">
                          <a:solidFill>
                            <a:schemeClr val="tx1"/>
                          </a:solidFill>
                          <a:latin typeface="Arial Narrow" panose="020B0606020202030204" pitchFamily="34" charset="0"/>
                          <a:ea typeface="+mn-ea"/>
                          <a:cs typeface="+mn-cs"/>
                        </a:rPr>
                        <a:t>.</a:t>
                      </a:r>
                      <a:endParaRPr lang="ru-RU" sz="1200" b="0" kern="1200" dirty="0" smtClean="0">
                        <a:solidFill>
                          <a:schemeClr val="tx1"/>
                        </a:solidFill>
                        <a:latin typeface="Arial Narrow" panose="020B0606020202030204" pitchFamily="34" charset="0"/>
                        <a:ea typeface="+mn-ea"/>
                        <a:cs typeface="+mn-cs"/>
                      </a:endParaRPr>
                    </a:p>
                    <a:p>
                      <a:pPr marL="171450" lvl="1" indent="-171450" algn="l" defTabSz="1093357" rtl="0" eaLnBrk="1" fontAlgn="auto" latinLnBrk="0" hangingPunct="1">
                        <a:spcBef>
                          <a:spcPts val="0"/>
                        </a:spcBef>
                        <a:spcAft>
                          <a:spcPts val="0"/>
                        </a:spcAft>
                        <a:buFont typeface="Arial" panose="020B0604020202020204" pitchFamily="34" charset="0"/>
                        <a:buChar char="•"/>
                      </a:pPr>
                      <a:r>
                        <a:rPr lang="ru-RU" sz="1200" b="0" kern="1200" smtClean="0">
                          <a:solidFill>
                            <a:schemeClr val="tx1"/>
                          </a:solidFill>
                          <a:latin typeface="Arial Narrow" panose="020B0606020202030204" pitchFamily="34" charset="0"/>
                          <a:ea typeface="+mn-ea"/>
                          <a:cs typeface="+mn-cs"/>
                        </a:rPr>
                        <a:t>Программа стимулирования </a:t>
                      </a:r>
                      <a:r>
                        <a:rPr lang="ru-RU" sz="1200" b="0" kern="1200" dirty="0" smtClean="0">
                          <a:solidFill>
                            <a:schemeClr val="tx1"/>
                          </a:solidFill>
                          <a:latin typeface="Arial Narrow" panose="020B0606020202030204" pitchFamily="34" charset="0"/>
                          <a:ea typeface="+mn-ea"/>
                          <a:cs typeface="+mn-cs"/>
                        </a:rPr>
                        <a:t>(9,6%-10,6%</a:t>
                      </a:r>
                      <a:r>
                        <a:rPr lang="ru-RU" sz="1200" b="0" kern="1200" baseline="0" dirty="0" smtClean="0">
                          <a:solidFill>
                            <a:schemeClr val="tx1"/>
                          </a:solidFill>
                          <a:latin typeface="Arial Narrow" panose="020B0606020202030204" pitchFamily="34" charset="0"/>
                          <a:ea typeface="+mn-ea"/>
                          <a:cs typeface="+mn-cs"/>
                        </a:rPr>
                        <a:t> годовых, до 3 лет</a:t>
                      </a:r>
                      <a:r>
                        <a:rPr lang="ru-RU" sz="1200" b="0" kern="1200" dirty="0" smtClean="0">
                          <a:solidFill>
                            <a:schemeClr val="tx1"/>
                          </a:solidFill>
                          <a:latin typeface="Arial Narrow" panose="020B0606020202030204" pitchFamily="34" charset="0"/>
                          <a:ea typeface="+mn-ea"/>
                          <a:cs typeface="+mn-cs"/>
                        </a:rPr>
                        <a:t>)</a:t>
                      </a:r>
                      <a:r>
                        <a:rPr lang="en-US" sz="1200" b="0" kern="1200" dirty="0" smtClean="0">
                          <a:solidFill>
                            <a:schemeClr val="tx1"/>
                          </a:solidFill>
                          <a:latin typeface="Arial Narrow" panose="020B0606020202030204" pitchFamily="34" charset="0"/>
                          <a:ea typeface="+mn-ea"/>
                          <a:cs typeface="+mn-cs"/>
                        </a:rPr>
                        <a:t>.</a:t>
                      </a:r>
                      <a:endParaRPr lang="ru-RU" sz="1200" b="0" kern="1200" dirty="0" smtClean="0">
                        <a:solidFill>
                          <a:schemeClr val="tx1"/>
                        </a:solidFill>
                        <a:latin typeface="Arial Narrow" panose="020B0606020202030204" pitchFamily="34" charset="0"/>
                        <a:ea typeface="+mn-ea"/>
                        <a:cs typeface="+mn-cs"/>
                      </a:endParaRPr>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noFill/>
                  </a:tcPr>
                </a:tc>
                <a:tc>
                  <a:txBody>
                    <a:bodyPr/>
                    <a:lstStyle/>
                    <a:p>
                      <a:pPr marL="171450" marR="0" indent="-171450" algn="l" defTabSz="109335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ru-RU" sz="1200" b="0" dirty="0" smtClean="0">
                          <a:solidFill>
                            <a:schemeClr val="tx1"/>
                          </a:solidFill>
                          <a:latin typeface="Arial Narrow" panose="020B0606020202030204" pitchFamily="34" charset="0"/>
                        </a:rPr>
                        <a:t>Участие в акционерном</a:t>
                      </a:r>
                      <a:r>
                        <a:rPr lang="ru-RU" sz="1200" b="0" baseline="0" dirty="0" smtClean="0">
                          <a:solidFill>
                            <a:schemeClr val="tx1"/>
                          </a:solidFill>
                          <a:latin typeface="Arial Narrow" panose="020B0606020202030204" pitchFamily="34" charset="0"/>
                        </a:rPr>
                        <a:t> капитале до 50%</a:t>
                      </a:r>
                      <a:r>
                        <a:rPr lang="en-US" sz="1200" b="0" baseline="0" dirty="0" smtClean="0">
                          <a:solidFill>
                            <a:schemeClr val="tx1"/>
                          </a:solidFill>
                          <a:latin typeface="Arial Narrow" panose="020B0606020202030204" pitchFamily="34" charset="0"/>
                        </a:rPr>
                        <a:t>.</a:t>
                      </a:r>
                      <a:endParaRPr lang="ru-RU" sz="1200" b="0" dirty="0" smtClean="0">
                        <a:solidFill>
                          <a:schemeClr val="tx1"/>
                        </a:solidFill>
                        <a:latin typeface="Arial Narrow" panose="020B0606020202030204" pitchFamily="34" charset="0"/>
                      </a:endParaRPr>
                    </a:p>
                    <a:p>
                      <a:pPr marL="171450" indent="-171450">
                        <a:buFont typeface="Arial" panose="020B0604020202020204" pitchFamily="34" charset="0"/>
                        <a:buChar char="•"/>
                      </a:pPr>
                      <a:r>
                        <a:rPr lang="ru-RU" sz="1200" b="0" dirty="0" smtClean="0">
                          <a:solidFill>
                            <a:schemeClr val="tx1"/>
                          </a:solidFill>
                          <a:latin typeface="Arial Narrow" panose="020B0606020202030204" pitchFamily="34" charset="0"/>
                        </a:rPr>
                        <a:t>Объем инвестирования: до 1 млрд руб. в один проект.</a:t>
                      </a:r>
                    </a:p>
                    <a:p>
                      <a:pPr marL="171450" indent="-171450">
                        <a:buFont typeface="Arial" panose="020B0604020202020204" pitchFamily="34" charset="0"/>
                        <a:buChar char="•"/>
                      </a:pPr>
                      <a:r>
                        <a:rPr lang="ru-RU" sz="1200" b="0" dirty="0" smtClean="0">
                          <a:solidFill>
                            <a:schemeClr val="tx1"/>
                          </a:solidFill>
                          <a:latin typeface="Arial Narrow" panose="020B0606020202030204" pitchFamily="34" charset="0"/>
                        </a:rPr>
                        <a:t>Внутренняя норма доходности превышает 13,5% в рублях</a:t>
                      </a:r>
                      <a:r>
                        <a:rPr lang="en-US" sz="1200" b="0" dirty="0" smtClean="0">
                          <a:solidFill>
                            <a:schemeClr val="tx1"/>
                          </a:solidFill>
                          <a:latin typeface="Arial Narrow" panose="020B0606020202030204" pitchFamily="34" charset="0"/>
                        </a:rPr>
                        <a:t>.</a:t>
                      </a:r>
                      <a:endParaRPr lang="ru-RU" sz="1200" b="0" dirty="0" smtClean="0">
                        <a:solidFill>
                          <a:schemeClr val="tx1"/>
                        </a:solidFill>
                        <a:latin typeface="Arial Narrow" panose="020B0606020202030204" pitchFamily="34" charset="0"/>
                      </a:endParaRPr>
                    </a:p>
                    <a:p>
                      <a:pPr marL="171450" indent="-171450">
                        <a:buFont typeface="Arial" panose="020B0604020202020204" pitchFamily="34" charset="0"/>
                        <a:buChar char="•"/>
                      </a:pPr>
                      <a:r>
                        <a:rPr lang="ru-RU" sz="1200" b="0" dirty="0" smtClean="0">
                          <a:solidFill>
                            <a:schemeClr val="tx1"/>
                          </a:solidFill>
                          <a:latin typeface="Arial Narrow" panose="020B0606020202030204" pitchFamily="34" charset="0"/>
                        </a:rPr>
                        <a:t>Выход</a:t>
                      </a:r>
                      <a:r>
                        <a:rPr lang="ru-RU" sz="1200" b="0" baseline="0" dirty="0" smtClean="0">
                          <a:solidFill>
                            <a:schemeClr val="tx1"/>
                          </a:solidFill>
                          <a:latin typeface="Arial Narrow" panose="020B0606020202030204" pitchFamily="34" charset="0"/>
                        </a:rPr>
                        <a:t> РФПИ из инвестиции через 5-7 лет</a:t>
                      </a:r>
                      <a:r>
                        <a:rPr lang="en-US" sz="1200" b="0" baseline="0" dirty="0" smtClean="0">
                          <a:solidFill>
                            <a:schemeClr val="tx1"/>
                          </a:solidFill>
                          <a:latin typeface="Arial Narrow" panose="020B0606020202030204" pitchFamily="34" charset="0"/>
                        </a:rPr>
                        <a:t>.</a:t>
                      </a:r>
                      <a:endParaRPr lang="ru-RU" sz="1200" b="0" dirty="0">
                        <a:solidFill>
                          <a:schemeClr val="tx1"/>
                        </a:solidFill>
                        <a:latin typeface="Arial Narrow" panose="020B0606020202030204" pitchFamily="34" charset="0"/>
                      </a:endParaRPr>
                    </a:p>
                  </a:txBody>
                  <a:tcP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noFill/>
                  </a:tcPr>
                </a:tc>
                <a:tc>
                  <a:txBody>
                    <a:bodyPr/>
                    <a:lstStyle/>
                    <a:p>
                      <a:pPr marL="171450" lvl="1" indent="-171450" algn="l" defTabSz="1093357" rtl="0" eaLnBrk="1" latinLnBrk="0" hangingPunct="1">
                        <a:buFont typeface="Arial" panose="020B0604020202020204" pitchFamily="34" charset="0"/>
                        <a:buChar char="•"/>
                      </a:pPr>
                      <a:r>
                        <a:rPr lang="ru-RU" sz="1200" b="0" kern="1200" dirty="0" smtClean="0">
                          <a:solidFill>
                            <a:schemeClr val="tx1"/>
                          </a:solidFill>
                          <a:latin typeface="Arial Narrow" panose="020B0606020202030204" pitchFamily="34" charset="0"/>
                          <a:ea typeface="+mn-ea"/>
                          <a:cs typeface="+mn-cs"/>
                        </a:rPr>
                        <a:t>6 страховых продуктов ЭКСАР</a:t>
                      </a:r>
                      <a:r>
                        <a:rPr lang="en-US" sz="1200" b="0" kern="1200" dirty="0" smtClean="0">
                          <a:solidFill>
                            <a:schemeClr val="tx1"/>
                          </a:solidFill>
                          <a:latin typeface="Arial Narrow" panose="020B0606020202030204" pitchFamily="34" charset="0"/>
                          <a:ea typeface="+mn-ea"/>
                          <a:cs typeface="+mn-cs"/>
                        </a:rPr>
                        <a:t>.</a:t>
                      </a:r>
                      <a:endParaRPr lang="ru-RU" sz="1200" b="0" kern="1200" dirty="0" smtClean="0">
                        <a:solidFill>
                          <a:schemeClr val="tx1"/>
                        </a:solidFill>
                        <a:latin typeface="Arial Narrow" panose="020B0606020202030204" pitchFamily="34" charset="0"/>
                        <a:ea typeface="+mn-ea"/>
                        <a:cs typeface="+mn-cs"/>
                      </a:endParaRPr>
                    </a:p>
                    <a:p>
                      <a:pPr marL="171450" lvl="1" indent="-171450" algn="l" defTabSz="1093357" rtl="0" eaLnBrk="1" latinLnBrk="0" hangingPunct="1">
                        <a:buFont typeface="Arial" panose="020B0604020202020204" pitchFamily="34" charset="0"/>
                        <a:buChar char="•"/>
                      </a:pPr>
                      <a:r>
                        <a:rPr lang="ru-RU" sz="1200" b="0" kern="1200" dirty="0" smtClean="0">
                          <a:solidFill>
                            <a:schemeClr val="tx1"/>
                          </a:solidFill>
                          <a:latin typeface="Arial Narrow" panose="020B0606020202030204" pitchFamily="34" charset="0"/>
                          <a:ea typeface="+mn-ea"/>
                          <a:cs typeface="+mn-cs"/>
                        </a:rPr>
                        <a:t>7 кредитных продуктов </a:t>
                      </a:r>
                      <a:r>
                        <a:rPr lang="ru-RU" sz="1200" b="0" kern="1200" dirty="0" err="1" smtClean="0">
                          <a:solidFill>
                            <a:schemeClr val="tx1"/>
                          </a:solidFill>
                          <a:latin typeface="Arial Narrow" panose="020B0606020202030204" pitchFamily="34" charset="0"/>
                          <a:ea typeface="+mn-ea"/>
                          <a:cs typeface="+mn-cs"/>
                        </a:rPr>
                        <a:t>Росэксимбанка</a:t>
                      </a:r>
                      <a:r>
                        <a:rPr lang="ru-RU" sz="1200" b="0" kern="1200" dirty="0" smtClean="0">
                          <a:solidFill>
                            <a:schemeClr val="tx1"/>
                          </a:solidFill>
                          <a:latin typeface="Arial Narrow" panose="020B0606020202030204" pitchFamily="34" charset="0"/>
                          <a:ea typeface="+mn-ea"/>
                          <a:cs typeface="+mn-cs"/>
                        </a:rPr>
                        <a:t>: в </a:t>
                      </a:r>
                      <a:r>
                        <a:rPr lang="ru-RU" sz="1200" b="0" kern="1200" dirty="0" err="1" smtClean="0">
                          <a:solidFill>
                            <a:schemeClr val="tx1"/>
                          </a:solidFill>
                          <a:latin typeface="Arial Narrow" panose="020B0606020202030204" pitchFamily="34" charset="0"/>
                          <a:ea typeface="+mn-ea"/>
                          <a:cs typeface="+mn-cs"/>
                        </a:rPr>
                        <a:t>ам.долл</a:t>
                      </a:r>
                      <a:r>
                        <a:rPr lang="ru-RU" sz="1200" b="0" kern="1200" dirty="0" smtClean="0">
                          <a:solidFill>
                            <a:schemeClr val="tx1"/>
                          </a:solidFill>
                          <a:latin typeface="Arial Narrow" panose="020B0606020202030204" pitchFamily="34" charset="0"/>
                          <a:ea typeface="+mn-ea"/>
                          <a:cs typeface="+mn-cs"/>
                        </a:rPr>
                        <a:t>. – 2% </a:t>
                      </a:r>
                      <a:r>
                        <a:rPr lang="ru-RU" sz="1200" b="0" kern="1200" dirty="0" err="1" smtClean="0">
                          <a:solidFill>
                            <a:schemeClr val="tx1"/>
                          </a:solidFill>
                          <a:latin typeface="Arial Narrow" panose="020B0606020202030204" pitchFamily="34" charset="0"/>
                          <a:ea typeface="+mn-ea"/>
                          <a:cs typeface="+mn-cs"/>
                        </a:rPr>
                        <a:t>p.a</a:t>
                      </a:r>
                      <a:r>
                        <a:rPr lang="ru-RU" sz="1200" b="0" kern="1200" dirty="0" smtClean="0">
                          <a:solidFill>
                            <a:schemeClr val="tx1"/>
                          </a:solidFill>
                          <a:latin typeface="Arial Narrow" panose="020B0606020202030204" pitchFamily="34" charset="0"/>
                          <a:ea typeface="+mn-ea"/>
                          <a:cs typeface="+mn-cs"/>
                        </a:rPr>
                        <a:t>., в евро – 1,5% </a:t>
                      </a:r>
                      <a:r>
                        <a:rPr lang="ru-RU" sz="1200" b="0" kern="1200" dirty="0" err="1" smtClean="0">
                          <a:solidFill>
                            <a:schemeClr val="tx1"/>
                          </a:solidFill>
                          <a:latin typeface="Arial Narrow" panose="020B0606020202030204" pitchFamily="34" charset="0"/>
                          <a:ea typeface="+mn-ea"/>
                          <a:cs typeface="+mn-cs"/>
                        </a:rPr>
                        <a:t>p.a</a:t>
                      </a:r>
                      <a:r>
                        <a:rPr lang="ru-RU" sz="1200" b="0" kern="1200" dirty="0" smtClean="0">
                          <a:solidFill>
                            <a:schemeClr val="tx1"/>
                          </a:solidFill>
                          <a:latin typeface="Arial Narrow" panose="020B0606020202030204" pitchFamily="34" charset="0"/>
                          <a:ea typeface="+mn-ea"/>
                          <a:cs typeface="+mn-cs"/>
                        </a:rPr>
                        <a:t>., в рублях – 5,75% </a:t>
                      </a:r>
                      <a:r>
                        <a:rPr lang="ru-RU" sz="1200" b="0" kern="1200" dirty="0" err="1" smtClean="0">
                          <a:solidFill>
                            <a:schemeClr val="tx1"/>
                          </a:solidFill>
                          <a:latin typeface="Arial Narrow" panose="020B0606020202030204" pitchFamily="34" charset="0"/>
                          <a:ea typeface="+mn-ea"/>
                          <a:cs typeface="+mn-cs"/>
                        </a:rPr>
                        <a:t>p.a</a:t>
                      </a:r>
                      <a:r>
                        <a:rPr lang="ru-RU" sz="1200" b="0" kern="1200" dirty="0" smtClean="0">
                          <a:solidFill>
                            <a:schemeClr val="tx1"/>
                          </a:solidFill>
                          <a:latin typeface="Arial Narrow" panose="020B0606020202030204" pitchFamily="34" charset="0"/>
                          <a:ea typeface="+mn-ea"/>
                          <a:cs typeface="+mn-cs"/>
                        </a:rPr>
                        <a:t>. для иностранных покупателей, 7,75% </a:t>
                      </a:r>
                      <a:r>
                        <a:rPr lang="ru-RU" sz="1200" b="0" kern="1200" dirty="0" err="1" smtClean="0">
                          <a:solidFill>
                            <a:schemeClr val="tx1"/>
                          </a:solidFill>
                          <a:latin typeface="Arial Narrow" panose="020B0606020202030204" pitchFamily="34" charset="0"/>
                          <a:ea typeface="+mn-ea"/>
                          <a:cs typeface="+mn-cs"/>
                        </a:rPr>
                        <a:t>p.a</a:t>
                      </a:r>
                      <a:r>
                        <a:rPr lang="ru-RU" sz="1200" b="0" kern="1200" dirty="0" smtClean="0">
                          <a:solidFill>
                            <a:schemeClr val="tx1"/>
                          </a:solidFill>
                          <a:latin typeface="Arial Narrow" panose="020B0606020202030204" pitchFamily="34" charset="0"/>
                          <a:ea typeface="+mn-ea"/>
                          <a:cs typeface="+mn-cs"/>
                        </a:rPr>
                        <a:t>. для российских экспортеров</a:t>
                      </a:r>
                      <a:r>
                        <a:rPr lang="en-US" sz="1200" b="0" kern="1200" dirty="0" smtClean="0">
                          <a:solidFill>
                            <a:schemeClr val="tx1"/>
                          </a:solidFill>
                          <a:latin typeface="Arial Narrow" panose="020B0606020202030204" pitchFamily="34" charset="0"/>
                          <a:ea typeface="+mn-ea"/>
                          <a:cs typeface="+mn-cs"/>
                        </a:rPr>
                        <a:t>.</a:t>
                      </a:r>
                      <a:endParaRPr lang="ru-RU" sz="1200" b="0" kern="1200" dirty="0" smtClean="0">
                        <a:solidFill>
                          <a:schemeClr val="tx1"/>
                        </a:solidFill>
                        <a:latin typeface="Arial Narrow" panose="020B0606020202030204" pitchFamily="34" charset="0"/>
                        <a:ea typeface="+mn-ea"/>
                        <a:cs typeface="+mn-cs"/>
                      </a:endParaRPr>
                    </a:p>
                  </a:txBody>
                  <a:tcPr>
                    <a:lnL w="6350" cap="flat" cmpd="sng" algn="ctr">
                      <a:solidFill>
                        <a:schemeClr val="bg1">
                          <a:lumMod val="65000"/>
                        </a:schemeClr>
                      </a:solidFill>
                      <a:prstDash val="solid"/>
                      <a:round/>
                      <a:headEnd type="none" w="med" len="med"/>
                      <a:tailEnd type="none" w="med" len="med"/>
                    </a:lnL>
                    <a:lnR w="6350" cap="flat" cmpd="sng" algn="ctr">
                      <a:noFill/>
                      <a:prstDash val="solid"/>
                      <a:round/>
                      <a:headEnd type="none" w="med" len="med"/>
                      <a:tailEnd type="none" w="med" len="med"/>
                    </a:lnR>
                    <a:noFill/>
                  </a:tcPr>
                </a:tc>
                <a:extLst>
                  <a:ext uri="{0D108BD9-81ED-4DB2-BD59-A6C34878D82A}">
                    <a16:rowId xmlns:a16="http://schemas.microsoft.com/office/drawing/2014/main" val="67308875"/>
                  </a:ext>
                </a:extLst>
              </a:tr>
            </a:tbl>
          </a:graphicData>
        </a:graphic>
      </p:graphicFrame>
      <p:pic>
        <p:nvPicPr>
          <p:cNvPr id="61" name="Рисунок 6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027265" y="2604872"/>
            <a:ext cx="2001050" cy="618974"/>
          </a:xfrm>
          <a:prstGeom prst="rect">
            <a:avLst/>
          </a:prstGeom>
        </p:spPr>
      </p:pic>
      <p:grpSp>
        <p:nvGrpSpPr>
          <p:cNvPr id="74" name="Группа 73"/>
          <p:cNvGrpSpPr/>
          <p:nvPr/>
        </p:nvGrpSpPr>
        <p:grpSpPr>
          <a:xfrm>
            <a:off x="377392" y="4909792"/>
            <a:ext cx="2391745" cy="715982"/>
            <a:chOff x="308862" y="2881804"/>
            <a:chExt cx="2391745" cy="715982"/>
          </a:xfrm>
        </p:grpSpPr>
        <p:sp>
          <p:nvSpPr>
            <p:cNvPr id="4" name="Скругленный прямоугольник 3"/>
            <p:cNvSpPr/>
            <p:nvPr/>
          </p:nvSpPr>
          <p:spPr>
            <a:xfrm>
              <a:off x="308862" y="2881804"/>
              <a:ext cx="2391745" cy="715982"/>
            </a:xfrm>
            <a:prstGeom prst="roundRect">
              <a:avLst>
                <a:gd name="adj" fmla="val 4144"/>
              </a:avLst>
            </a:prstGeom>
            <a:solidFill>
              <a:srgbClr val="E7F5FE"/>
            </a:solidFill>
            <a:ln w="25400" cap="flat" cmpd="sng" algn="ctr">
              <a:noFill/>
              <a:prstDash val="solid"/>
            </a:ln>
            <a:effectLst/>
          </p:spPr>
          <p:txBody>
            <a:bodyPr lIns="900000" rIns="72000" rtlCol="0" anchor="ctr"/>
            <a:lstStyle/>
            <a:p>
              <a:pPr defTabSz="914373" fontAlgn="auto">
                <a:spcBef>
                  <a:spcPts val="0"/>
                </a:spcBef>
                <a:spcAft>
                  <a:spcPts val="0"/>
                </a:spcAft>
              </a:pPr>
              <a:r>
                <a:rPr lang="ru-RU" sz="1200" b="1" kern="0" dirty="0" smtClean="0">
                  <a:latin typeface="+mj-lt"/>
                </a:rPr>
                <a:t>Ключевые </a:t>
              </a:r>
              <a:br>
                <a:rPr lang="ru-RU" sz="1200" b="1" kern="0" dirty="0" smtClean="0">
                  <a:latin typeface="+mj-lt"/>
                </a:rPr>
              </a:br>
              <a:r>
                <a:rPr lang="ru-RU" sz="1200" b="1" kern="0" dirty="0" smtClean="0">
                  <a:latin typeface="+mj-lt"/>
                </a:rPr>
                <a:t>требования </a:t>
              </a:r>
              <a:br>
                <a:rPr lang="ru-RU" sz="1200" b="1" kern="0" dirty="0" smtClean="0">
                  <a:latin typeface="+mj-lt"/>
                </a:rPr>
              </a:br>
              <a:r>
                <a:rPr lang="ru-RU" sz="1200" b="1" kern="0" dirty="0" smtClean="0">
                  <a:latin typeface="+mj-lt"/>
                </a:rPr>
                <a:t>к проектам</a:t>
              </a:r>
              <a:endParaRPr lang="ru-RU" sz="1200" kern="0" dirty="0">
                <a:latin typeface="+mj-lt"/>
              </a:endParaRPr>
            </a:p>
          </p:txBody>
        </p:sp>
        <p:pic>
          <p:nvPicPr>
            <p:cNvPr id="62" name="Рисунок 6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62350" y="2978008"/>
              <a:ext cx="538349" cy="538349"/>
            </a:xfrm>
            <a:prstGeom prst="rect">
              <a:avLst/>
            </a:prstGeom>
          </p:spPr>
        </p:pic>
      </p:grpSp>
      <p:sp>
        <p:nvSpPr>
          <p:cNvPr id="65" name="Скругленный прямоугольник 64"/>
          <p:cNvSpPr/>
          <p:nvPr/>
        </p:nvSpPr>
        <p:spPr>
          <a:xfrm>
            <a:off x="377392" y="3453898"/>
            <a:ext cx="2360923" cy="715982"/>
          </a:xfrm>
          <a:prstGeom prst="roundRect">
            <a:avLst>
              <a:gd name="adj" fmla="val 4144"/>
            </a:avLst>
          </a:prstGeom>
          <a:solidFill>
            <a:srgbClr val="E7F5FE"/>
          </a:solidFill>
          <a:ln w="25400" cap="flat" cmpd="sng" algn="ctr">
            <a:noFill/>
            <a:prstDash val="solid"/>
          </a:ln>
          <a:effectLst/>
        </p:spPr>
        <p:txBody>
          <a:bodyPr lIns="900000" rIns="72000" rtlCol="0" anchor="ctr"/>
          <a:lstStyle/>
          <a:p>
            <a:pPr defTabSz="914373" fontAlgn="auto">
              <a:spcBef>
                <a:spcPts val="0"/>
              </a:spcBef>
              <a:spcAft>
                <a:spcPts val="0"/>
              </a:spcAft>
            </a:pPr>
            <a:r>
              <a:rPr lang="ru-RU" sz="1200" b="1" kern="0" dirty="0" smtClean="0">
                <a:latin typeface="+mj-lt"/>
              </a:rPr>
              <a:t>Возможная роль участников</a:t>
            </a:r>
            <a:endParaRPr lang="ru-RU" sz="1200" kern="0" dirty="0">
              <a:latin typeface="+mj-lt"/>
            </a:endParaRPr>
          </a:p>
        </p:txBody>
      </p:sp>
      <p:grpSp>
        <p:nvGrpSpPr>
          <p:cNvPr id="71" name="Группа 70"/>
          <p:cNvGrpSpPr/>
          <p:nvPr/>
        </p:nvGrpSpPr>
        <p:grpSpPr>
          <a:xfrm>
            <a:off x="444061" y="3682431"/>
            <a:ext cx="556638" cy="490081"/>
            <a:chOff x="501679" y="2578082"/>
            <a:chExt cx="1342949" cy="1182373"/>
          </a:xfrm>
        </p:grpSpPr>
        <p:sp>
          <p:nvSpPr>
            <p:cNvPr id="67" name="Овал 66"/>
            <p:cNvSpPr/>
            <p:nvPr/>
          </p:nvSpPr>
          <p:spPr>
            <a:xfrm>
              <a:off x="794586" y="2805901"/>
              <a:ext cx="470822" cy="470823"/>
            </a:xfrm>
            <a:prstGeom prst="ellipse">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b="1" dirty="0" smtClean="0">
                  <a:solidFill>
                    <a:schemeClr val="tx1"/>
                  </a:solidFill>
                </a:rPr>
                <a:t>₽</a:t>
              </a:r>
              <a:endParaRPr lang="ru-RU" sz="1100" b="1" dirty="0">
                <a:solidFill>
                  <a:schemeClr val="tx1"/>
                </a:solidFill>
              </a:endParaRPr>
            </a:p>
          </p:txBody>
        </p:sp>
        <p:sp>
          <p:nvSpPr>
            <p:cNvPr id="68" name="Овал 67"/>
            <p:cNvSpPr/>
            <p:nvPr/>
          </p:nvSpPr>
          <p:spPr>
            <a:xfrm>
              <a:off x="1319939" y="3169718"/>
              <a:ext cx="470822" cy="470823"/>
            </a:xfrm>
            <a:prstGeom prst="ellipse">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b="1" dirty="0" smtClean="0">
                  <a:solidFill>
                    <a:schemeClr val="tx1"/>
                  </a:solidFill>
                </a:rPr>
                <a:t>€</a:t>
              </a:r>
              <a:endParaRPr lang="ru-RU" sz="1100" b="1" dirty="0">
                <a:solidFill>
                  <a:schemeClr val="tx1"/>
                </a:solidFill>
              </a:endParaRPr>
            </a:p>
          </p:txBody>
        </p:sp>
        <p:sp>
          <p:nvSpPr>
            <p:cNvPr id="69" name="Овал 68"/>
            <p:cNvSpPr/>
            <p:nvPr/>
          </p:nvSpPr>
          <p:spPr>
            <a:xfrm>
              <a:off x="1373806" y="2578082"/>
              <a:ext cx="470822" cy="470823"/>
            </a:xfrm>
            <a:prstGeom prst="ellipse">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b="1" dirty="0" smtClean="0">
                  <a:solidFill>
                    <a:schemeClr val="tx1"/>
                  </a:solidFill>
                </a:rPr>
                <a:t>£</a:t>
              </a:r>
              <a:endParaRPr lang="ru-RU" sz="1100" b="1" dirty="0">
                <a:solidFill>
                  <a:schemeClr val="tx1"/>
                </a:solidFill>
              </a:endParaRPr>
            </a:p>
          </p:txBody>
        </p:sp>
        <p:sp>
          <p:nvSpPr>
            <p:cNvPr id="70" name="Стрелка вниз 69"/>
            <p:cNvSpPr/>
            <p:nvPr/>
          </p:nvSpPr>
          <p:spPr>
            <a:xfrm rot="16200000">
              <a:off x="656132" y="3189478"/>
              <a:ext cx="416524" cy="725429"/>
            </a:xfrm>
            <a:prstGeom prst="down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100"/>
            </a:p>
          </p:txBody>
        </p:sp>
      </p:grpSp>
      <p:sp>
        <p:nvSpPr>
          <p:cNvPr id="30" name="Заголовок 1"/>
          <p:cNvSpPr txBox="1">
            <a:spLocks/>
          </p:cNvSpPr>
          <p:nvPr/>
        </p:nvSpPr>
        <p:spPr bwMode="auto">
          <a:xfrm>
            <a:off x="3818981" y="359626"/>
            <a:ext cx="7132968" cy="698685"/>
          </a:xfrm>
          <a:prstGeom prst="rect">
            <a:avLst/>
          </a:prstGeom>
          <a:noFill/>
          <a:ln w="9525">
            <a:noFill/>
            <a:miter lim="800000"/>
            <a:headEnd/>
            <a:tailEnd/>
          </a:ln>
        </p:spPr>
        <p:txBody>
          <a:bodyPr vert="horz" wrap="square" lIns="91440" tIns="45720" rIns="91440" bIns="45720" rtlCol="0" anchor="ctr">
            <a:noAutofit/>
          </a:bodyPr>
          <a:lstStyle>
            <a:defPPr>
              <a:defRPr lang="en-US"/>
            </a:defPPr>
            <a:lvl1pPr defTabSz="1218602">
              <a:lnSpc>
                <a:spcPct val="100000"/>
              </a:lnSpc>
              <a:defRPr sz="2400" b="1">
                <a:solidFill>
                  <a:srgbClr val="1F4E79"/>
                </a:solidFill>
                <a:latin typeface="Arial Narrow" pitchFamily="34" charset="0"/>
                <a:cs typeface="+mn-cs"/>
              </a:defRPr>
            </a:lvl1pPr>
            <a:lvl2pPr defTabSz="1218602">
              <a:lnSpc>
                <a:spcPts val="4066"/>
              </a:lnSpc>
              <a:defRPr sz="2926" b="1"/>
            </a:lvl2pPr>
            <a:lvl3pPr defTabSz="1218602">
              <a:lnSpc>
                <a:spcPts val="4066"/>
              </a:lnSpc>
              <a:defRPr sz="2926" b="1"/>
            </a:lvl3pPr>
            <a:lvl4pPr defTabSz="1218602">
              <a:lnSpc>
                <a:spcPts val="4066"/>
              </a:lnSpc>
              <a:defRPr sz="2926" b="1"/>
            </a:lvl4pPr>
            <a:lvl5pPr defTabSz="1218602">
              <a:lnSpc>
                <a:spcPts val="4066"/>
              </a:lnSpc>
              <a:defRPr sz="2926" b="1"/>
            </a:lvl5pPr>
            <a:lvl6pPr marL="546662" defTabSz="1218602" fontAlgn="base">
              <a:lnSpc>
                <a:spcPts val="4066"/>
              </a:lnSpc>
              <a:spcBef>
                <a:spcPct val="0"/>
              </a:spcBef>
              <a:spcAft>
                <a:spcPct val="0"/>
              </a:spcAft>
              <a:defRPr sz="2926" b="1"/>
            </a:lvl6pPr>
            <a:lvl7pPr marL="1093324" defTabSz="1218602" fontAlgn="base">
              <a:lnSpc>
                <a:spcPts val="4066"/>
              </a:lnSpc>
              <a:spcBef>
                <a:spcPct val="0"/>
              </a:spcBef>
              <a:spcAft>
                <a:spcPct val="0"/>
              </a:spcAft>
              <a:defRPr sz="2926" b="1"/>
            </a:lvl7pPr>
            <a:lvl8pPr marL="1639986" defTabSz="1218602" fontAlgn="base">
              <a:lnSpc>
                <a:spcPts val="4066"/>
              </a:lnSpc>
              <a:spcBef>
                <a:spcPct val="0"/>
              </a:spcBef>
              <a:spcAft>
                <a:spcPct val="0"/>
              </a:spcAft>
              <a:defRPr sz="2926" b="1"/>
            </a:lvl8pPr>
            <a:lvl9pPr marL="2186649" defTabSz="1218602" fontAlgn="base">
              <a:lnSpc>
                <a:spcPts val="4066"/>
              </a:lnSpc>
              <a:spcBef>
                <a:spcPct val="0"/>
              </a:spcBef>
              <a:spcAft>
                <a:spcPct val="0"/>
              </a:spcAft>
              <a:defRPr sz="2926" b="1"/>
            </a:lvl9pPr>
          </a:lstStyle>
          <a:p>
            <a:r>
              <a:rPr lang="ru-RU" dirty="0" smtClean="0"/>
              <a:t>Программа Инвестиционный лифт</a:t>
            </a:r>
            <a:endParaRPr lang="ru-RU" dirty="0"/>
          </a:p>
        </p:txBody>
      </p:sp>
      <p:pic>
        <p:nvPicPr>
          <p:cNvPr id="25" name="Рисунок 2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440647" y="2576015"/>
            <a:ext cx="1614716" cy="676687"/>
          </a:xfrm>
          <a:prstGeom prst="rect">
            <a:avLst/>
          </a:prstGeom>
        </p:spPr>
      </p:pic>
      <p:sp>
        <p:nvSpPr>
          <p:cNvPr id="27" name="Скругленный прямоугольник 26"/>
          <p:cNvSpPr/>
          <p:nvPr/>
        </p:nvSpPr>
        <p:spPr>
          <a:xfrm>
            <a:off x="0" y="-7765"/>
            <a:ext cx="3517103" cy="998284"/>
          </a:xfrm>
          <a:prstGeom prst="roundRect">
            <a:avLst>
              <a:gd name="adj" fmla="val 4144"/>
            </a:avLst>
          </a:prstGeom>
          <a:solidFill>
            <a:schemeClr val="bg1"/>
          </a:solidFill>
          <a:ln w="25400" cap="flat" cmpd="sng" algn="ctr">
            <a:noFill/>
            <a:prstDash val="solid"/>
          </a:ln>
          <a:effectLst/>
        </p:spPr>
        <p:txBody>
          <a:bodyPr lIns="900000" rIns="72000" rtlCol="0" anchor="ctr"/>
          <a:lstStyle/>
          <a:p>
            <a:pPr defTabSz="914373" fontAlgn="auto">
              <a:spcBef>
                <a:spcPts val="0"/>
              </a:spcBef>
              <a:spcAft>
                <a:spcPts val="0"/>
              </a:spcAft>
            </a:pPr>
            <a:endParaRPr lang="ru-RU" sz="1200" kern="0" dirty="0">
              <a:latin typeface="+mj-lt"/>
            </a:endParaRPr>
          </a:p>
        </p:txBody>
      </p:sp>
      <p:sp>
        <p:nvSpPr>
          <p:cNvPr id="26" name="object 44"/>
          <p:cNvSpPr/>
          <p:nvPr/>
        </p:nvSpPr>
        <p:spPr>
          <a:xfrm>
            <a:off x="104932" y="62623"/>
            <a:ext cx="2717301" cy="1236130"/>
          </a:xfrm>
          <a:prstGeom prst="rect">
            <a:avLst/>
          </a:prstGeom>
          <a:blipFill>
            <a:blip r:embed="rId9" cstate="print"/>
            <a:stretch>
              <a:fillRect/>
            </a:stretch>
          </a:blipFill>
        </p:spPr>
        <p:txBody>
          <a:bodyPr wrap="square" lIns="0" tIns="0" rIns="0" bIns="0" rtlCol="0"/>
          <a:lstStyle/>
          <a:p>
            <a:endParaRPr/>
          </a:p>
        </p:txBody>
      </p:sp>
      <p:sp>
        <p:nvSpPr>
          <p:cNvPr id="2" name="Прямоугольник 1"/>
          <p:cNvSpPr/>
          <p:nvPr/>
        </p:nvSpPr>
        <p:spPr>
          <a:xfrm>
            <a:off x="275625" y="1218176"/>
            <a:ext cx="12073488" cy="1277273"/>
          </a:xfrm>
          <a:prstGeom prst="rect">
            <a:avLst/>
          </a:prstGeom>
        </p:spPr>
        <p:txBody>
          <a:bodyPr wrap="square">
            <a:spAutoFit/>
          </a:bodyPr>
          <a:lstStyle/>
          <a:p>
            <a:pPr>
              <a:spcBef>
                <a:spcPts val="600"/>
              </a:spcBef>
            </a:pPr>
            <a:r>
              <a:rPr lang="ru-RU" sz="1600" dirty="0" smtClean="0"/>
              <a:t>• </a:t>
            </a:r>
            <a:r>
              <a:rPr lang="ru-RU" sz="1400" b="1" dirty="0" smtClean="0">
                <a:latin typeface="+mn-lt"/>
                <a:cs typeface="+mn-cs"/>
              </a:rPr>
              <a:t>Инвестиционный </a:t>
            </a:r>
            <a:r>
              <a:rPr lang="ru-RU" sz="1400" b="1" dirty="0">
                <a:latin typeface="+mn-lt"/>
                <a:cs typeface="+mn-cs"/>
              </a:rPr>
              <a:t>лифт (ИЛ) – программа, нацеленная на оказание поддержки компаниям и инвестиционным проектам в сфере </a:t>
            </a:r>
            <a:r>
              <a:rPr lang="ru-RU" sz="1400" b="1" dirty="0" err="1">
                <a:latin typeface="+mn-lt"/>
                <a:cs typeface="+mn-cs"/>
              </a:rPr>
              <a:t>несырьевого</a:t>
            </a:r>
            <a:r>
              <a:rPr lang="ru-RU" sz="1400" b="1" dirty="0">
                <a:latin typeface="+mn-lt"/>
                <a:cs typeface="+mn-cs"/>
              </a:rPr>
              <a:t> экспорта </a:t>
            </a:r>
          </a:p>
          <a:p>
            <a:pPr>
              <a:spcBef>
                <a:spcPts val="600"/>
              </a:spcBef>
            </a:pPr>
            <a:r>
              <a:rPr lang="ru-RU" sz="1400" b="1" dirty="0" smtClean="0">
                <a:latin typeface="+mn-lt"/>
                <a:cs typeface="+mn-cs"/>
              </a:rPr>
              <a:t>• В </a:t>
            </a:r>
            <a:r>
              <a:rPr lang="ru-RU" sz="1400" b="1" dirty="0">
                <a:latin typeface="+mn-lt"/>
                <a:cs typeface="+mn-cs"/>
              </a:rPr>
              <a:t>рамках ИЛ организовано взаимодействие Федеральной корпорации по развитию малого и среднего предпринимательства (КМСП), Российского фонда прямых инвестиций (РФПИ), Фонда развития промышленности (ФРП) и Российского экспортного центра (РЭЦ) для </a:t>
            </a:r>
            <a:r>
              <a:rPr lang="ru-RU" sz="1400" b="1" dirty="0" smtClean="0">
                <a:latin typeface="+mn-lt"/>
                <a:cs typeface="+mn-cs"/>
              </a:rPr>
              <a:t>оказания </a:t>
            </a:r>
            <a:r>
              <a:rPr lang="ru-RU" sz="1400" b="1" dirty="0">
                <a:latin typeface="+mn-lt"/>
                <a:cs typeface="+mn-cs"/>
              </a:rPr>
              <a:t>финансовой и нефинансовой поддержки участникам программы </a:t>
            </a:r>
          </a:p>
        </p:txBody>
      </p:sp>
      <p:sp>
        <p:nvSpPr>
          <p:cNvPr id="28" name="TextBox 27"/>
          <p:cNvSpPr txBox="1"/>
          <p:nvPr/>
        </p:nvSpPr>
        <p:spPr>
          <a:xfrm>
            <a:off x="12102955" y="8003568"/>
            <a:ext cx="523982" cy="307777"/>
          </a:xfrm>
          <a:prstGeom prst="rect">
            <a:avLst/>
          </a:prstGeom>
          <a:noFill/>
        </p:spPr>
        <p:txBody>
          <a:bodyPr wrap="square" rtlCol="0">
            <a:spAutoFit/>
          </a:bodyPr>
          <a:lstStyle/>
          <a:p>
            <a:r>
              <a:rPr lang="ru-RU" sz="1400" dirty="0" smtClean="0">
                <a:latin typeface="Arial Narrow" panose="020B0606020202030204" pitchFamily="34" charset="0"/>
              </a:rPr>
              <a:t>19</a:t>
            </a:r>
            <a:endParaRPr lang="ru-RU" sz="1400" dirty="0">
              <a:latin typeface="Arial Narrow" panose="020B0606020202030204" pitchFamily="34" charset="0"/>
            </a:endParaRPr>
          </a:p>
        </p:txBody>
      </p:sp>
    </p:spTree>
    <p:extLst>
      <p:ext uri="{BB962C8B-B14F-4D97-AF65-F5344CB8AC3E}">
        <p14:creationId xmlns:p14="http://schemas.microsoft.com/office/powerpoint/2010/main" val="4573147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822743" y="293303"/>
            <a:ext cx="8519044" cy="698685"/>
          </a:xfrm>
        </p:spPr>
        <p:txBody>
          <a:bodyPr/>
          <a:lstStyle/>
          <a:p>
            <a:r>
              <a:rPr lang="ru-RU" dirty="0" smtClean="0"/>
              <a:t>О Корпорации</a:t>
            </a:r>
            <a:endParaRPr lang="ru-RU" dirty="0"/>
          </a:p>
        </p:txBody>
      </p:sp>
      <p:grpSp>
        <p:nvGrpSpPr>
          <p:cNvPr id="6" name="Группа 5"/>
          <p:cNvGrpSpPr/>
          <p:nvPr/>
        </p:nvGrpSpPr>
        <p:grpSpPr>
          <a:xfrm>
            <a:off x="363538" y="4005313"/>
            <a:ext cx="11891163" cy="3044979"/>
            <a:chOff x="698997" y="2325435"/>
            <a:chExt cx="11891163" cy="3044979"/>
          </a:xfrm>
        </p:grpSpPr>
        <p:sp>
          <p:nvSpPr>
            <p:cNvPr id="3" name="Скругленный прямоугольник 2"/>
            <p:cNvSpPr/>
            <p:nvPr/>
          </p:nvSpPr>
          <p:spPr>
            <a:xfrm>
              <a:off x="705965" y="2325435"/>
              <a:ext cx="1695269" cy="3044979"/>
            </a:xfrm>
            <a:prstGeom prst="roundRect">
              <a:avLst>
                <a:gd name="adj" fmla="val 4144"/>
              </a:avLst>
            </a:prstGeom>
            <a:solidFill>
              <a:srgbClr val="1F4E79"/>
            </a:solidFill>
            <a:ln w="25400" cap="flat" cmpd="sng" algn="ctr">
              <a:noFill/>
              <a:prstDash val="solid"/>
            </a:ln>
            <a:effectLst/>
          </p:spPr>
          <p:txBody>
            <a:bodyPr rtlCol="0" anchor="ctr"/>
            <a:lstStyle/>
            <a:p>
              <a:pPr marL="1439863" defTabSz="914373" fontAlgn="auto">
                <a:spcBef>
                  <a:spcPts val="0"/>
                </a:spcBef>
                <a:spcAft>
                  <a:spcPts val="0"/>
                </a:spcAft>
              </a:pPr>
              <a:endParaRPr lang="ru-RU" sz="2800" b="1" kern="0">
                <a:solidFill>
                  <a:schemeClr val="bg1"/>
                </a:solidFill>
                <a:latin typeface="+mj-lt"/>
              </a:endParaRPr>
            </a:p>
          </p:txBody>
        </p:sp>
        <p:sp>
          <p:nvSpPr>
            <p:cNvPr id="13" name="Прямоугольник 12"/>
            <p:cNvSpPr/>
            <p:nvPr/>
          </p:nvSpPr>
          <p:spPr>
            <a:xfrm>
              <a:off x="2908299" y="2325436"/>
              <a:ext cx="9681861" cy="3044978"/>
            </a:xfrm>
            <a:prstGeom prst="rect">
              <a:avLst/>
            </a:prstGeom>
          </p:spPr>
          <p:txBody>
            <a:bodyPr wrap="square" lIns="72000" tIns="0" rIns="36000" bIns="0" anchor="ctr">
              <a:noAutofit/>
            </a:bodyPr>
            <a:lstStyle/>
            <a:p>
              <a:pPr defTabSz="957263">
                <a:lnSpc>
                  <a:spcPct val="106000"/>
                </a:lnSpc>
                <a:spcBef>
                  <a:spcPts val="2400"/>
                </a:spcBef>
              </a:pPr>
              <a:r>
                <a:rPr lang="ru-RU" sz="1600" dirty="0">
                  <a:latin typeface="+mj-lt"/>
                  <a:cs typeface="+mn-cs"/>
                </a:rPr>
                <a:t>Осуществляет деятельность в соответствии с Федеральным законом от 24.07.07 </a:t>
              </a:r>
              <a:r>
                <a:rPr lang="ru-RU" sz="1600" dirty="0" smtClean="0">
                  <a:latin typeface="+mj-lt"/>
                  <a:cs typeface="+mn-cs"/>
                </a:rPr>
                <a:t>№209-ФЗ </a:t>
              </a:r>
              <a:r>
                <a:rPr lang="ru-RU" sz="1600" dirty="0">
                  <a:latin typeface="+mj-lt"/>
                  <a:cs typeface="+mn-cs"/>
                </a:rPr>
                <a:t>«О развитии малого и среднего предпринимательства в Российской Федерации</a:t>
              </a:r>
              <a:r>
                <a:rPr lang="ru-RU" sz="1600" dirty="0" smtClean="0">
                  <a:latin typeface="+mj-lt"/>
                  <a:cs typeface="+mn-cs"/>
                </a:rPr>
                <a:t>»</a:t>
              </a:r>
            </a:p>
            <a:p>
              <a:pPr defTabSz="957263">
                <a:lnSpc>
                  <a:spcPct val="106000"/>
                </a:lnSpc>
                <a:spcBef>
                  <a:spcPts val="2400"/>
                </a:spcBef>
              </a:pPr>
              <a:r>
                <a:rPr lang="ru-RU" sz="1600" dirty="0" smtClean="0">
                  <a:latin typeface="+mj-lt"/>
                  <a:cs typeface="+mn-cs"/>
                </a:rPr>
                <a:t>Акционерами Корпорации являются Российская Федерация (в </a:t>
              </a:r>
              <a:r>
                <a:rPr lang="ru-RU" sz="1600" dirty="0">
                  <a:latin typeface="+mj-lt"/>
                  <a:cs typeface="+mn-cs"/>
                </a:rPr>
                <a:t>лице Федерального агентства по управлению государственным </a:t>
              </a:r>
              <a:r>
                <a:rPr lang="ru-RU" sz="1600" dirty="0" smtClean="0">
                  <a:latin typeface="+mj-lt"/>
                  <a:cs typeface="+mn-cs"/>
                </a:rPr>
                <a:t>имуществом) и </a:t>
              </a:r>
              <a:r>
                <a:rPr lang="ru-RU" sz="1600" dirty="0" smtClean="0"/>
                <a:t>государственная корпорация «Банк </a:t>
              </a:r>
              <a:r>
                <a:rPr lang="ru-RU" sz="1600" dirty="0"/>
                <a:t>развития и внешнеэкономической </a:t>
              </a:r>
              <a:r>
                <a:rPr lang="ru-RU" sz="1600" dirty="0" smtClean="0"/>
                <a:t>деятельности (Внешэкономбанк)»</a:t>
              </a:r>
              <a:endParaRPr lang="ru-RU" sz="1600" dirty="0" smtClean="0">
                <a:latin typeface="+mj-lt"/>
                <a:cs typeface="+mn-cs"/>
              </a:endParaRPr>
            </a:p>
            <a:p>
              <a:pPr defTabSz="957263">
                <a:lnSpc>
                  <a:spcPct val="106000"/>
                </a:lnSpc>
                <a:spcBef>
                  <a:spcPts val="2400"/>
                </a:spcBef>
              </a:pPr>
              <a:r>
                <a:rPr lang="ru-RU" sz="1600" dirty="0" smtClean="0">
                  <a:latin typeface="+mj-lt"/>
                  <a:cs typeface="+mn-cs"/>
                </a:rPr>
                <a:t>Акционерное общество «Российский Банк поддержки малого и среднего предпринимательства»  (АО «МСП Банк») является дочерним обществом Корпорации   </a:t>
              </a:r>
              <a:endParaRPr lang="ru-RU" sz="1600" dirty="0">
                <a:latin typeface="+mj-lt"/>
                <a:cs typeface="+mn-cs"/>
              </a:endParaRPr>
            </a:p>
            <a:p>
              <a:pPr defTabSz="957263">
                <a:lnSpc>
                  <a:spcPct val="106000"/>
                </a:lnSpc>
                <a:spcBef>
                  <a:spcPts val="2400"/>
                </a:spcBef>
              </a:pPr>
              <a:r>
                <a:rPr lang="ru-RU" sz="1600" dirty="0">
                  <a:latin typeface="+mj-lt"/>
                  <a:cs typeface="+mn-cs"/>
                </a:rPr>
                <a:t>Корпорация обеспечивает исполнение обязательств, принятых на себя АО «НДКО «АКГ</a:t>
              </a:r>
              <a:r>
                <a:rPr lang="ru-RU" sz="1600" dirty="0" smtClean="0">
                  <a:latin typeface="+mj-lt"/>
                  <a:cs typeface="+mn-cs"/>
                </a:rPr>
                <a:t>»</a:t>
              </a:r>
              <a:endParaRPr lang="ru-RU" sz="1600" dirty="0">
                <a:latin typeface="+mj-lt"/>
                <a:cs typeface="+mn-cs"/>
              </a:endParaRPr>
            </a:p>
          </p:txBody>
        </p:sp>
        <p:sp>
          <p:nvSpPr>
            <p:cNvPr id="21" name="L-Shape 10"/>
            <p:cNvSpPr/>
            <p:nvPr/>
          </p:nvSpPr>
          <p:spPr>
            <a:xfrm rot="13701821">
              <a:off x="2463709" y="2508855"/>
              <a:ext cx="269603" cy="269603"/>
            </a:xfrm>
            <a:prstGeom prst="corner">
              <a:avLst>
                <a:gd name="adj1" fmla="val 23334"/>
                <a:gd name="adj2" fmla="val 24129"/>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20" name="Прямоугольник 19"/>
            <p:cNvSpPr/>
            <p:nvPr/>
          </p:nvSpPr>
          <p:spPr>
            <a:xfrm>
              <a:off x="698997" y="4209549"/>
              <a:ext cx="1709204" cy="613081"/>
            </a:xfrm>
            <a:prstGeom prst="rect">
              <a:avLst/>
            </a:prstGeom>
            <a:noFill/>
            <a:ln w="25400" cap="flat" cmpd="sng" algn="ctr">
              <a:noFill/>
              <a:prstDash val="solid"/>
            </a:ln>
            <a:effectLst/>
          </p:spPr>
          <p:txBody>
            <a:bodyPr rtlCol="0" anchor="ctr"/>
            <a:lstStyle/>
            <a:p>
              <a:pPr algn="ctr" defTabSz="914373" fontAlgn="auto">
                <a:spcBef>
                  <a:spcPts val="0"/>
                </a:spcBef>
                <a:spcAft>
                  <a:spcPts val="0"/>
                </a:spcAft>
              </a:pPr>
              <a:r>
                <a:rPr lang="ru-RU" sz="1800" b="1" kern="0" dirty="0" smtClean="0">
                  <a:solidFill>
                    <a:schemeClr val="bg1"/>
                  </a:solidFill>
                  <a:latin typeface="+mj-lt"/>
                  <a:cs typeface="+mn-cs"/>
                </a:rPr>
                <a:t>Ключевые факты</a:t>
              </a:r>
              <a:endParaRPr lang="ru-RU" sz="1800" b="1" kern="0" dirty="0">
                <a:solidFill>
                  <a:schemeClr val="bg1"/>
                </a:solidFill>
                <a:latin typeface="+mj-lt"/>
                <a:cs typeface="+mn-cs"/>
              </a:endParaRPr>
            </a:p>
          </p:txBody>
        </p:sp>
        <p:sp>
          <p:nvSpPr>
            <p:cNvPr id="22" name="L-Shape 10"/>
            <p:cNvSpPr/>
            <p:nvPr/>
          </p:nvSpPr>
          <p:spPr>
            <a:xfrm rot="13701821">
              <a:off x="2463710" y="3458611"/>
              <a:ext cx="269603" cy="269603"/>
            </a:xfrm>
            <a:prstGeom prst="corner">
              <a:avLst>
                <a:gd name="adj1" fmla="val 23334"/>
                <a:gd name="adj2" fmla="val 24129"/>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23" name="L-Shape 10"/>
            <p:cNvSpPr/>
            <p:nvPr/>
          </p:nvSpPr>
          <p:spPr>
            <a:xfrm rot="13701821">
              <a:off x="2463710" y="4370085"/>
              <a:ext cx="269603" cy="269603"/>
            </a:xfrm>
            <a:prstGeom prst="corner">
              <a:avLst>
                <a:gd name="adj1" fmla="val 23334"/>
                <a:gd name="adj2" fmla="val 24129"/>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28" name="L-Shape 10"/>
            <p:cNvSpPr/>
            <p:nvPr/>
          </p:nvSpPr>
          <p:spPr>
            <a:xfrm rot="13701821">
              <a:off x="2463710" y="5036394"/>
              <a:ext cx="269603" cy="269603"/>
            </a:xfrm>
            <a:prstGeom prst="corner">
              <a:avLst>
                <a:gd name="adj1" fmla="val 23334"/>
                <a:gd name="adj2" fmla="val 24129"/>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grpSp>
      <p:grpSp>
        <p:nvGrpSpPr>
          <p:cNvPr id="5" name="Группа 4"/>
          <p:cNvGrpSpPr/>
          <p:nvPr/>
        </p:nvGrpSpPr>
        <p:grpSpPr>
          <a:xfrm>
            <a:off x="363538" y="2113956"/>
            <a:ext cx="11891164" cy="1456603"/>
            <a:chOff x="698997" y="5644556"/>
            <a:chExt cx="11891164" cy="1456603"/>
          </a:xfrm>
        </p:grpSpPr>
        <p:sp>
          <p:nvSpPr>
            <p:cNvPr id="14" name="Прямоугольник 13"/>
            <p:cNvSpPr/>
            <p:nvPr/>
          </p:nvSpPr>
          <p:spPr>
            <a:xfrm>
              <a:off x="2908299" y="5811037"/>
              <a:ext cx="9681862" cy="1123641"/>
            </a:xfrm>
            <a:prstGeom prst="rect">
              <a:avLst/>
            </a:prstGeom>
          </p:spPr>
          <p:txBody>
            <a:bodyPr wrap="square" lIns="72000" tIns="0" rIns="36000" bIns="0" anchor="ctr">
              <a:noAutofit/>
            </a:bodyPr>
            <a:lstStyle/>
            <a:p>
              <a:pPr defTabSz="957263">
                <a:lnSpc>
                  <a:spcPct val="106000"/>
                </a:lnSpc>
                <a:spcBef>
                  <a:spcPts val="1800"/>
                </a:spcBef>
              </a:pPr>
              <a:r>
                <a:rPr lang="ru-RU" sz="1600" dirty="0" smtClean="0">
                  <a:latin typeface="+mj-lt"/>
                  <a:cs typeface="+mn-cs"/>
                </a:rPr>
                <a:t>Корпорация </a:t>
              </a:r>
              <a:r>
                <a:rPr lang="ru-RU" sz="1600" dirty="0">
                  <a:latin typeface="+mj-lt"/>
                  <a:cs typeface="+mn-cs"/>
                </a:rPr>
                <a:t>– институт развития в сфере малого и среднего </a:t>
              </a:r>
              <a:r>
                <a:rPr lang="ru-RU" sz="1600" dirty="0" smtClean="0">
                  <a:latin typeface="+mj-lt"/>
                  <a:cs typeface="+mn-cs"/>
                </a:rPr>
                <a:t>предпринимательства</a:t>
              </a:r>
              <a:endParaRPr lang="ru-RU" sz="1600" dirty="0">
                <a:latin typeface="+mj-lt"/>
                <a:cs typeface="+mn-cs"/>
              </a:endParaRPr>
            </a:p>
          </p:txBody>
        </p:sp>
        <p:sp>
          <p:nvSpPr>
            <p:cNvPr id="29" name="Скругленный прямоугольник 28"/>
            <p:cNvSpPr/>
            <p:nvPr/>
          </p:nvSpPr>
          <p:spPr>
            <a:xfrm>
              <a:off x="705965" y="5644556"/>
              <a:ext cx="1695269" cy="1456603"/>
            </a:xfrm>
            <a:prstGeom prst="roundRect">
              <a:avLst>
                <a:gd name="adj" fmla="val 4144"/>
              </a:avLst>
            </a:prstGeom>
            <a:solidFill>
              <a:srgbClr val="0070C0"/>
            </a:solidFill>
            <a:ln w="25400" cap="flat" cmpd="sng" algn="ctr">
              <a:noFill/>
              <a:prstDash val="solid"/>
            </a:ln>
            <a:effectLst/>
          </p:spPr>
          <p:txBody>
            <a:bodyPr rtlCol="0" anchor="ctr"/>
            <a:lstStyle/>
            <a:p>
              <a:pPr marL="1439863" defTabSz="914373" fontAlgn="auto">
                <a:spcBef>
                  <a:spcPts val="0"/>
                </a:spcBef>
                <a:spcAft>
                  <a:spcPts val="0"/>
                </a:spcAft>
              </a:pPr>
              <a:endParaRPr lang="ru-RU" sz="2800" b="1" kern="0">
                <a:solidFill>
                  <a:schemeClr val="bg1"/>
                </a:solidFill>
                <a:latin typeface="+mj-lt"/>
              </a:endParaRPr>
            </a:p>
          </p:txBody>
        </p:sp>
        <p:sp>
          <p:nvSpPr>
            <p:cNvPr id="33" name="Прямоугольник 32"/>
            <p:cNvSpPr/>
            <p:nvPr/>
          </p:nvSpPr>
          <p:spPr>
            <a:xfrm>
              <a:off x="698997" y="6640027"/>
              <a:ext cx="1709204" cy="351189"/>
            </a:xfrm>
            <a:prstGeom prst="rect">
              <a:avLst/>
            </a:prstGeom>
            <a:noFill/>
            <a:ln w="25400" cap="flat" cmpd="sng" algn="ctr">
              <a:noFill/>
              <a:prstDash val="solid"/>
            </a:ln>
            <a:effectLst/>
          </p:spPr>
          <p:txBody>
            <a:bodyPr rtlCol="0" anchor="ctr"/>
            <a:lstStyle/>
            <a:p>
              <a:pPr algn="ctr" defTabSz="914373" fontAlgn="auto">
                <a:spcBef>
                  <a:spcPts val="0"/>
                </a:spcBef>
                <a:spcAft>
                  <a:spcPts val="0"/>
                </a:spcAft>
              </a:pPr>
              <a:r>
                <a:rPr lang="ru-RU" sz="1800" b="1" kern="0" dirty="0" smtClean="0">
                  <a:solidFill>
                    <a:schemeClr val="bg1"/>
                  </a:solidFill>
                  <a:latin typeface="+mj-lt"/>
                  <a:cs typeface="+mn-cs"/>
                </a:rPr>
                <a:t>Миссия</a:t>
              </a:r>
              <a:endParaRPr lang="ru-RU" sz="1800" b="1" kern="0" dirty="0">
                <a:solidFill>
                  <a:schemeClr val="bg1"/>
                </a:solidFill>
                <a:latin typeface="+mj-lt"/>
                <a:cs typeface="+mn-cs"/>
              </a:endParaRPr>
            </a:p>
          </p:txBody>
        </p:sp>
        <p:pic>
          <p:nvPicPr>
            <p:cNvPr id="27" name="Picture 10" descr="C:\Users\jsauvageau\Desktop\4.png"/>
            <p:cNvPicPr>
              <a:picLocks noChangeAspect="1" noChangeArrowheads="1"/>
            </p:cNvPicPr>
            <p:nvPr/>
          </p:nvPicPr>
          <p:blipFill>
            <a:blip r:embed="rId2" cstate="print">
              <a:biLevel thresh="25000"/>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1172222" y="5785212"/>
              <a:ext cx="762754" cy="762754"/>
            </a:xfrm>
            <a:prstGeom prst="rect">
              <a:avLst/>
            </a:prstGeom>
            <a:noFill/>
            <a:extLst>
              <a:ext uri="{909E8E84-426E-40DD-AFC4-6F175D3DCCD1}">
                <a14:hiddenFill xmlns:a14="http://schemas.microsoft.com/office/drawing/2010/main">
                  <a:solidFill>
                    <a:srgbClr val="FFFFFF"/>
                  </a:solidFill>
                </a14:hiddenFill>
              </a:ext>
            </a:extLst>
          </p:spPr>
        </p:pic>
        <p:sp>
          <p:nvSpPr>
            <p:cNvPr id="36" name="L-Shape 10"/>
            <p:cNvSpPr/>
            <p:nvPr/>
          </p:nvSpPr>
          <p:spPr>
            <a:xfrm rot="13701821">
              <a:off x="2463710" y="6212656"/>
              <a:ext cx="269603" cy="269603"/>
            </a:xfrm>
            <a:prstGeom prst="corner">
              <a:avLst>
                <a:gd name="adj1" fmla="val 23334"/>
                <a:gd name="adj2" fmla="val 24129"/>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lt"/>
              </a:endParaRPr>
            </a:p>
          </p:txBody>
        </p:sp>
      </p:grpSp>
      <p:grpSp>
        <p:nvGrpSpPr>
          <p:cNvPr id="42" name="Group 632"/>
          <p:cNvGrpSpPr/>
          <p:nvPr/>
        </p:nvGrpSpPr>
        <p:grpSpPr>
          <a:xfrm>
            <a:off x="751292" y="4440431"/>
            <a:ext cx="933696" cy="1231619"/>
            <a:chOff x="10260013" y="4238625"/>
            <a:chExt cx="482600" cy="636588"/>
          </a:xfrm>
          <a:solidFill>
            <a:schemeClr val="bg1"/>
          </a:solidFill>
        </p:grpSpPr>
        <p:sp>
          <p:nvSpPr>
            <p:cNvPr id="43" name="Freeform 859"/>
            <p:cNvSpPr>
              <a:spLocks noEditPoints="1"/>
            </p:cNvSpPr>
            <p:nvPr/>
          </p:nvSpPr>
          <p:spPr bwMode="auto">
            <a:xfrm>
              <a:off x="10260013" y="4238625"/>
              <a:ext cx="482600" cy="636588"/>
            </a:xfrm>
            <a:custGeom>
              <a:avLst/>
              <a:gdLst>
                <a:gd name="T0" fmla="*/ 149 w 165"/>
                <a:gd name="T1" fmla="*/ 218 h 218"/>
                <a:gd name="T2" fmla="*/ 17 w 165"/>
                <a:gd name="T3" fmla="*/ 218 h 218"/>
                <a:gd name="T4" fmla="*/ 0 w 165"/>
                <a:gd name="T5" fmla="*/ 202 h 218"/>
                <a:gd name="T6" fmla="*/ 0 w 165"/>
                <a:gd name="T7" fmla="*/ 16 h 218"/>
                <a:gd name="T8" fmla="*/ 17 w 165"/>
                <a:gd name="T9" fmla="*/ 0 h 218"/>
                <a:gd name="T10" fmla="*/ 149 w 165"/>
                <a:gd name="T11" fmla="*/ 0 h 218"/>
                <a:gd name="T12" fmla="*/ 165 w 165"/>
                <a:gd name="T13" fmla="*/ 16 h 218"/>
                <a:gd name="T14" fmla="*/ 165 w 165"/>
                <a:gd name="T15" fmla="*/ 202 h 218"/>
                <a:gd name="T16" fmla="*/ 149 w 165"/>
                <a:gd name="T17" fmla="*/ 218 h 218"/>
                <a:gd name="T18" fmla="*/ 17 w 165"/>
                <a:gd name="T19" fmla="*/ 12 h 218"/>
                <a:gd name="T20" fmla="*/ 12 w 165"/>
                <a:gd name="T21" fmla="*/ 16 h 218"/>
                <a:gd name="T22" fmla="*/ 12 w 165"/>
                <a:gd name="T23" fmla="*/ 202 h 218"/>
                <a:gd name="T24" fmla="*/ 17 w 165"/>
                <a:gd name="T25" fmla="*/ 206 h 218"/>
                <a:gd name="T26" fmla="*/ 149 w 165"/>
                <a:gd name="T27" fmla="*/ 206 h 218"/>
                <a:gd name="T28" fmla="*/ 153 w 165"/>
                <a:gd name="T29" fmla="*/ 202 h 218"/>
                <a:gd name="T30" fmla="*/ 153 w 165"/>
                <a:gd name="T31" fmla="*/ 16 h 218"/>
                <a:gd name="T32" fmla="*/ 149 w 165"/>
                <a:gd name="T33" fmla="*/ 12 h 218"/>
                <a:gd name="T34" fmla="*/ 17 w 165"/>
                <a:gd name="T35" fmla="*/ 12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5" h="218">
                  <a:moveTo>
                    <a:pt x="149" y="218"/>
                  </a:moveTo>
                  <a:cubicBezTo>
                    <a:pt x="17" y="218"/>
                    <a:pt x="17" y="218"/>
                    <a:pt x="17" y="218"/>
                  </a:cubicBezTo>
                  <a:cubicBezTo>
                    <a:pt x="8" y="218"/>
                    <a:pt x="0" y="211"/>
                    <a:pt x="0" y="202"/>
                  </a:cubicBezTo>
                  <a:cubicBezTo>
                    <a:pt x="0" y="16"/>
                    <a:pt x="0" y="16"/>
                    <a:pt x="0" y="16"/>
                  </a:cubicBezTo>
                  <a:cubicBezTo>
                    <a:pt x="0" y="7"/>
                    <a:pt x="8" y="0"/>
                    <a:pt x="17" y="0"/>
                  </a:cubicBezTo>
                  <a:cubicBezTo>
                    <a:pt x="149" y="0"/>
                    <a:pt x="149" y="0"/>
                    <a:pt x="149" y="0"/>
                  </a:cubicBezTo>
                  <a:cubicBezTo>
                    <a:pt x="158" y="0"/>
                    <a:pt x="165" y="7"/>
                    <a:pt x="165" y="16"/>
                  </a:cubicBezTo>
                  <a:cubicBezTo>
                    <a:pt x="165" y="202"/>
                    <a:pt x="165" y="202"/>
                    <a:pt x="165" y="202"/>
                  </a:cubicBezTo>
                  <a:cubicBezTo>
                    <a:pt x="165" y="211"/>
                    <a:pt x="158" y="218"/>
                    <a:pt x="149" y="218"/>
                  </a:cubicBezTo>
                  <a:close/>
                  <a:moveTo>
                    <a:pt x="17" y="12"/>
                  </a:moveTo>
                  <a:cubicBezTo>
                    <a:pt x="14" y="12"/>
                    <a:pt x="12" y="14"/>
                    <a:pt x="12" y="16"/>
                  </a:cubicBezTo>
                  <a:cubicBezTo>
                    <a:pt x="12" y="202"/>
                    <a:pt x="12" y="202"/>
                    <a:pt x="12" y="202"/>
                  </a:cubicBezTo>
                  <a:cubicBezTo>
                    <a:pt x="12" y="204"/>
                    <a:pt x="14" y="206"/>
                    <a:pt x="17" y="206"/>
                  </a:cubicBezTo>
                  <a:cubicBezTo>
                    <a:pt x="149" y="206"/>
                    <a:pt x="149" y="206"/>
                    <a:pt x="149" y="206"/>
                  </a:cubicBezTo>
                  <a:cubicBezTo>
                    <a:pt x="151" y="206"/>
                    <a:pt x="153" y="204"/>
                    <a:pt x="153" y="202"/>
                  </a:cubicBezTo>
                  <a:cubicBezTo>
                    <a:pt x="153" y="16"/>
                    <a:pt x="153" y="16"/>
                    <a:pt x="153" y="16"/>
                  </a:cubicBezTo>
                  <a:cubicBezTo>
                    <a:pt x="153" y="14"/>
                    <a:pt x="151" y="12"/>
                    <a:pt x="149" y="12"/>
                  </a:cubicBezTo>
                  <a:lnTo>
                    <a:pt x="17"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533" tIns="44766" rIns="89533" bIns="44766" numCol="1" anchor="t" anchorCtr="0" compatLnSpc="1">
              <a:prstTxWarp prst="textNoShape">
                <a:avLst/>
              </a:prstTxWarp>
            </a:bodyPr>
            <a:lstStyle/>
            <a:p>
              <a:pPr defTabSz="1020833"/>
              <a:endParaRPr lang="en-US" sz="2073" dirty="0">
                <a:solidFill>
                  <a:prstClr val="black"/>
                </a:solidFill>
                <a:cs typeface="Arial" pitchFamily="34" charset="0"/>
              </a:endParaRPr>
            </a:p>
          </p:txBody>
        </p:sp>
        <p:sp>
          <p:nvSpPr>
            <p:cNvPr id="44" name="Freeform 860"/>
            <p:cNvSpPr>
              <a:spLocks/>
            </p:cNvSpPr>
            <p:nvPr/>
          </p:nvSpPr>
          <p:spPr bwMode="auto">
            <a:xfrm>
              <a:off x="10344150" y="4519613"/>
              <a:ext cx="312738" cy="34925"/>
            </a:xfrm>
            <a:custGeom>
              <a:avLst/>
              <a:gdLst>
                <a:gd name="T0" fmla="*/ 101 w 107"/>
                <a:gd name="T1" fmla="*/ 12 h 12"/>
                <a:gd name="T2" fmla="*/ 6 w 107"/>
                <a:gd name="T3" fmla="*/ 12 h 12"/>
                <a:gd name="T4" fmla="*/ 0 w 107"/>
                <a:gd name="T5" fmla="*/ 6 h 12"/>
                <a:gd name="T6" fmla="*/ 6 w 107"/>
                <a:gd name="T7" fmla="*/ 0 h 12"/>
                <a:gd name="T8" fmla="*/ 101 w 107"/>
                <a:gd name="T9" fmla="*/ 0 h 12"/>
                <a:gd name="T10" fmla="*/ 107 w 107"/>
                <a:gd name="T11" fmla="*/ 6 h 12"/>
                <a:gd name="T12" fmla="*/ 101 w 107"/>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07" h="12">
                  <a:moveTo>
                    <a:pt x="101" y="12"/>
                  </a:moveTo>
                  <a:cubicBezTo>
                    <a:pt x="6" y="12"/>
                    <a:pt x="6" y="12"/>
                    <a:pt x="6" y="12"/>
                  </a:cubicBezTo>
                  <a:cubicBezTo>
                    <a:pt x="3" y="12"/>
                    <a:pt x="0" y="9"/>
                    <a:pt x="0" y="6"/>
                  </a:cubicBezTo>
                  <a:cubicBezTo>
                    <a:pt x="0" y="2"/>
                    <a:pt x="3" y="0"/>
                    <a:pt x="6" y="0"/>
                  </a:cubicBezTo>
                  <a:cubicBezTo>
                    <a:pt x="101" y="0"/>
                    <a:pt x="101" y="0"/>
                    <a:pt x="101" y="0"/>
                  </a:cubicBezTo>
                  <a:cubicBezTo>
                    <a:pt x="105" y="0"/>
                    <a:pt x="107" y="2"/>
                    <a:pt x="107" y="6"/>
                  </a:cubicBezTo>
                  <a:cubicBezTo>
                    <a:pt x="107" y="9"/>
                    <a:pt x="105" y="12"/>
                    <a:pt x="10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533" tIns="44766" rIns="89533" bIns="44766" numCol="1" anchor="t" anchorCtr="0" compatLnSpc="1">
              <a:prstTxWarp prst="textNoShape">
                <a:avLst/>
              </a:prstTxWarp>
            </a:bodyPr>
            <a:lstStyle/>
            <a:p>
              <a:pPr defTabSz="1020833"/>
              <a:endParaRPr lang="en-US" sz="2073" dirty="0">
                <a:solidFill>
                  <a:prstClr val="black"/>
                </a:solidFill>
                <a:cs typeface="Arial" pitchFamily="34" charset="0"/>
              </a:endParaRPr>
            </a:p>
          </p:txBody>
        </p:sp>
        <p:sp>
          <p:nvSpPr>
            <p:cNvPr id="45" name="Freeform 861"/>
            <p:cNvSpPr>
              <a:spLocks/>
            </p:cNvSpPr>
            <p:nvPr/>
          </p:nvSpPr>
          <p:spPr bwMode="auto">
            <a:xfrm>
              <a:off x="10344150" y="4451350"/>
              <a:ext cx="312738" cy="36513"/>
            </a:xfrm>
            <a:custGeom>
              <a:avLst/>
              <a:gdLst>
                <a:gd name="T0" fmla="*/ 101 w 107"/>
                <a:gd name="T1" fmla="*/ 12 h 12"/>
                <a:gd name="T2" fmla="*/ 6 w 107"/>
                <a:gd name="T3" fmla="*/ 12 h 12"/>
                <a:gd name="T4" fmla="*/ 0 w 107"/>
                <a:gd name="T5" fmla="*/ 6 h 12"/>
                <a:gd name="T6" fmla="*/ 6 w 107"/>
                <a:gd name="T7" fmla="*/ 0 h 12"/>
                <a:gd name="T8" fmla="*/ 101 w 107"/>
                <a:gd name="T9" fmla="*/ 0 h 12"/>
                <a:gd name="T10" fmla="*/ 107 w 107"/>
                <a:gd name="T11" fmla="*/ 6 h 12"/>
                <a:gd name="T12" fmla="*/ 101 w 107"/>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07" h="12">
                  <a:moveTo>
                    <a:pt x="101" y="12"/>
                  </a:moveTo>
                  <a:cubicBezTo>
                    <a:pt x="6" y="12"/>
                    <a:pt x="6" y="12"/>
                    <a:pt x="6" y="12"/>
                  </a:cubicBezTo>
                  <a:cubicBezTo>
                    <a:pt x="3" y="12"/>
                    <a:pt x="0" y="9"/>
                    <a:pt x="0" y="6"/>
                  </a:cubicBezTo>
                  <a:cubicBezTo>
                    <a:pt x="0" y="2"/>
                    <a:pt x="3" y="0"/>
                    <a:pt x="6" y="0"/>
                  </a:cubicBezTo>
                  <a:cubicBezTo>
                    <a:pt x="101" y="0"/>
                    <a:pt x="101" y="0"/>
                    <a:pt x="101" y="0"/>
                  </a:cubicBezTo>
                  <a:cubicBezTo>
                    <a:pt x="105" y="0"/>
                    <a:pt x="107" y="2"/>
                    <a:pt x="107" y="6"/>
                  </a:cubicBezTo>
                  <a:cubicBezTo>
                    <a:pt x="107" y="9"/>
                    <a:pt x="105" y="12"/>
                    <a:pt x="10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533" tIns="44766" rIns="89533" bIns="44766" numCol="1" anchor="t" anchorCtr="0" compatLnSpc="1">
              <a:prstTxWarp prst="textNoShape">
                <a:avLst/>
              </a:prstTxWarp>
            </a:bodyPr>
            <a:lstStyle/>
            <a:p>
              <a:pPr defTabSz="1020833"/>
              <a:endParaRPr lang="en-US" sz="2073" dirty="0">
                <a:solidFill>
                  <a:prstClr val="black"/>
                </a:solidFill>
                <a:cs typeface="Arial" pitchFamily="34" charset="0"/>
              </a:endParaRPr>
            </a:p>
          </p:txBody>
        </p:sp>
        <p:sp>
          <p:nvSpPr>
            <p:cNvPr id="46" name="Freeform 862"/>
            <p:cNvSpPr>
              <a:spLocks/>
            </p:cNvSpPr>
            <p:nvPr/>
          </p:nvSpPr>
          <p:spPr bwMode="auto">
            <a:xfrm>
              <a:off x="10344150" y="4384675"/>
              <a:ext cx="312738" cy="34925"/>
            </a:xfrm>
            <a:custGeom>
              <a:avLst/>
              <a:gdLst>
                <a:gd name="T0" fmla="*/ 101 w 107"/>
                <a:gd name="T1" fmla="*/ 12 h 12"/>
                <a:gd name="T2" fmla="*/ 6 w 107"/>
                <a:gd name="T3" fmla="*/ 12 h 12"/>
                <a:gd name="T4" fmla="*/ 0 w 107"/>
                <a:gd name="T5" fmla="*/ 6 h 12"/>
                <a:gd name="T6" fmla="*/ 6 w 107"/>
                <a:gd name="T7" fmla="*/ 0 h 12"/>
                <a:gd name="T8" fmla="*/ 101 w 107"/>
                <a:gd name="T9" fmla="*/ 0 h 12"/>
                <a:gd name="T10" fmla="*/ 107 w 107"/>
                <a:gd name="T11" fmla="*/ 6 h 12"/>
                <a:gd name="T12" fmla="*/ 101 w 107"/>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07" h="12">
                  <a:moveTo>
                    <a:pt x="101" y="12"/>
                  </a:moveTo>
                  <a:cubicBezTo>
                    <a:pt x="6" y="12"/>
                    <a:pt x="6" y="12"/>
                    <a:pt x="6" y="12"/>
                  </a:cubicBezTo>
                  <a:cubicBezTo>
                    <a:pt x="3" y="12"/>
                    <a:pt x="0" y="9"/>
                    <a:pt x="0" y="6"/>
                  </a:cubicBezTo>
                  <a:cubicBezTo>
                    <a:pt x="0" y="3"/>
                    <a:pt x="3" y="0"/>
                    <a:pt x="6" y="0"/>
                  </a:cubicBezTo>
                  <a:cubicBezTo>
                    <a:pt x="101" y="0"/>
                    <a:pt x="101" y="0"/>
                    <a:pt x="101" y="0"/>
                  </a:cubicBezTo>
                  <a:cubicBezTo>
                    <a:pt x="105" y="0"/>
                    <a:pt x="107" y="3"/>
                    <a:pt x="107" y="6"/>
                  </a:cubicBezTo>
                  <a:cubicBezTo>
                    <a:pt x="107" y="9"/>
                    <a:pt x="105" y="12"/>
                    <a:pt x="10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533" tIns="44766" rIns="89533" bIns="44766" numCol="1" anchor="t" anchorCtr="0" compatLnSpc="1">
              <a:prstTxWarp prst="textNoShape">
                <a:avLst/>
              </a:prstTxWarp>
            </a:bodyPr>
            <a:lstStyle/>
            <a:p>
              <a:pPr defTabSz="1020833"/>
              <a:endParaRPr lang="en-US" sz="2073" dirty="0">
                <a:solidFill>
                  <a:prstClr val="black"/>
                </a:solidFill>
                <a:cs typeface="Arial" pitchFamily="34" charset="0"/>
              </a:endParaRPr>
            </a:p>
          </p:txBody>
        </p:sp>
        <p:sp>
          <p:nvSpPr>
            <p:cNvPr id="47" name="Freeform 863"/>
            <p:cNvSpPr>
              <a:spLocks/>
            </p:cNvSpPr>
            <p:nvPr/>
          </p:nvSpPr>
          <p:spPr bwMode="auto">
            <a:xfrm>
              <a:off x="10344150" y="4583113"/>
              <a:ext cx="312738" cy="34925"/>
            </a:xfrm>
            <a:custGeom>
              <a:avLst/>
              <a:gdLst>
                <a:gd name="T0" fmla="*/ 101 w 107"/>
                <a:gd name="T1" fmla="*/ 12 h 12"/>
                <a:gd name="T2" fmla="*/ 6 w 107"/>
                <a:gd name="T3" fmla="*/ 12 h 12"/>
                <a:gd name="T4" fmla="*/ 0 w 107"/>
                <a:gd name="T5" fmla="*/ 6 h 12"/>
                <a:gd name="T6" fmla="*/ 6 w 107"/>
                <a:gd name="T7" fmla="*/ 0 h 12"/>
                <a:gd name="T8" fmla="*/ 101 w 107"/>
                <a:gd name="T9" fmla="*/ 0 h 12"/>
                <a:gd name="T10" fmla="*/ 107 w 107"/>
                <a:gd name="T11" fmla="*/ 6 h 12"/>
                <a:gd name="T12" fmla="*/ 101 w 107"/>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07" h="12">
                  <a:moveTo>
                    <a:pt x="101" y="12"/>
                  </a:moveTo>
                  <a:cubicBezTo>
                    <a:pt x="6" y="12"/>
                    <a:pt x="6" y="12"/>
                    <a:pt x="6" y="12"/>
                  </a:cubicBezTo>
                  <a:cubicBezTo>
                    <a:pt x="3" y="12"/>
                    <a:pt x="0" y="9"/>
                    <a:pt x="0" y="6"/>
                  </a:cubicBezTo>
                  <a:cubicBezTo>
                    <a:pt x="0" y="3"/>
                    <a:pt x="3" y="0"/>
                    <a:pt x="6" y="0"/>
                  </a:cubicBezTo>
                  <a:cubicBezTo>
                    <a:pt x="101" y="0"/>
                    <a:pt x="101" y="0"/>
                    <a:pt x="101" y="0"/>
                  </a:cubicBezTo>
                  <a:cubicBezTo>
                    <a:pt x="105" y="0"/>
                    <a:pt x="107" y="3"/>
                    <a:pt x="107" y="6"/>
                  </a:cubicBezTo>
                  <a:cubicBezTo>
                    <a:pt x="107" y="9"/>
                    <a:pt x="105" y="12"/>
                    <a:pt x="10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533" tIns="44766" rIns="89533" bIns="44766" numCol="1" anchor="t" anchorCtr="0" compatLnSpc="1">
              <a:prstTxWarp prst="textNoShape">
                <a:avLst/>
              </a:prstTxWarp>
            </a:bodyPr>
            <a:lstStyle/>
            <a:p>
              <a:pPr defTabSz="1020833"/>
              <a:endParaRPr lang="en-US" sz="2073" dirty="0">
                <a:solidFill>
                  <a:prstClr val="black"/>
                </a:solidFill>
                <a:cs typeface="Arial" pitchFamily="34" charset="0"/>
              </a:endParaRPr>
            </a:p>
          </p:txBody>
        </p:sp>
        <p:sp>
          <p:nvSpPr>
            <p:cNvPr id="48" name="Freeform 864"/>
            <p:cNvSpPr>
              <a:spLocks/>
            </p:cNvSpPr>
            <p:nvPr/>
          </p:nvSpPr>
          <p:spPr bwMode="auto">
            <a:xfrm>
              <a:off x="10344150" y="4651375"/>
              <a:ext cx="176213" cy="34925"/>
            </a:xfrm>
            <a:custGeom>
              <a:avLst/>
              <a:gdLst>
                <a:gd name="T0" fmla="*/ 54 w 60"/>
                <a:gd name="T1" fmla="*/ 12 h 12"/>
                <a:gd name="T2" fmla="*/ 6 w 60"/>
                <a:gd name="T3" fmla="*/ 12 h 12"/>
                <a:gd name="T4" fmla="*/ 0 w 60"/>
                <a:gd name="T5" fmla="*/ 6 h 12"/>
                <a:gd name="T6" fmla="*/ 6 w 60"/>
                <a:gd name="T7" fmla="*/ 0 h 12"/>
                <a:gd name="T8" fmla="*/ 54 w 60"/>
                <a:gd name="T9" fmla="*/ 0 h 12"/>
                <a:gd name="T10" fmla="*/ 60 w 60"/>
                <a:gd name="T11" fmla="*/ 6 h 12"/>
                <a:gd name="T12" fmla="*/ 54 w 60"/>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60" h="12">
                  <a:moveTo>
                    <a:pt x="54" y="12"/>
                  </a:moveTo>
                  <a:cubicBezTo>
                    <a:pt x="6" y="12"/>
                    <a:pt x="6" y="12"/>
                    <a:pt x="6" y="12"/>
                  </a:cubicBezTo>
                  <a:cubicBezTo>
                    <a:pt x="3" y="12"/>
                    <a:pt x="0" y="10"/>
                    <a:pt x="0" y="6"/>
                  </a:cubicBezTo>
                  <a:cubicBezTo>
                    <a:pt x="0" y="3"/>
                    <a:pt x="3" y="0"/>
                    <a:pt x="6" y="0"/>
                  </a:cubicBezTo>
                  <a:cubicBezTo>
                    <a:pt x="54" y="0"/>
                    <a:pt x="54" y="0"/>
                    <a:pt x="54" y="0"/>
                  </a:cubicBezTo>
                  <a:cubicBezTo>
                    <a:pt x="57" y="0"/>
                    <a:pt x="60" y="3"/>
                    <a:pt x="60" y="6"/>
                  </a:cubicBezTo>
                  <a:cubicBezTo>
                    <a:pt x="60" y="10"/>
                    <a:pt x="57" y="12"/>
                    <a:pt x="54"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533" tIns="44766" rIns="89533" bIns="44766" numCol="1" anchor="t" anchorCtr="0" compatLnSpc="1">
              <a:prstTxWarp prst="textNoShape">
                <a:avLst/>
              </a:prstTxWarp>
            </a:bodyPr>
            <a:lstStyle/>
            <a:p>
              <a:pPr defTabSz="1020833"/>
              <a:endParaRPr lang="en-US" sz="2073" dirty="0">
                <a:solidFill>
                  <a:prstClr val="black"/>
                </a:solidFill>
                <a:cs typeface="Arial" pitchFamily="34" charset="0"/>
              </a:endParaRPr>
            </a:p>
          </p:txBody>
        </p:sp>
      </p:grpSp>
      <p:sp>
        <p:nvSpPr>
          <p:cNvPr id="49" name="Текст 2"/>
          <p:cNvSpPr>
            <a:spLocks noGrp="1"/>
          </p:cNvSpPr>
          <p:nvPr>
            <p:ph type="body" sz="quarter" idx="10"/>
          </p:nvPr>
        </p:nvSpPr>
        <p:spPr>
          <a:xfrm>
            <a:off x="370506" y="844385"/>
            <a:ext cx="11884197" cy="725733"/>
          </a:xfrm>
        </p:spPr>
        <p:txBody>
          <a:bodyPr anchor="b"/>
          <a:lstStyle/>
          <a:p>
            <a:pPr defTabSz="914373" fontAlgn="auto">
              <a:spcBef>
                <a:spcPts val="0"/>
              </a:spcBef>
              <a:spcAft>
                <a:spcPts val="0"/>
              </a:spcAft>
            </a:pPr>
            <a:r>
              <a:rPr lang="ru-RU" b="1" dirty="0"/>
              <a:t>АО «Федеральная корпорация по развитию малого и среднего предпринимательства</a:t>
            </a:r>
            <a:r>
              <a:rPr lang="ru-RU" b="1" dirty="0" smtClean="0"/>
              <a:t>»</a:t>
            </a:r>
            <a:endParaRPr lang="ru-RU" b="1" dirty="0"/>
          </a:p>
        </p:txBody>
      </p:sp>
      <p:cxnSp>
        <p:nvCxnSpPr>
          <p:cNvPr id="50" name="Прямая соединительная линия 49"/>
          <p:cNvCxnSpPr/>
          <p:nvPr/>
        </p:nvCxnSpPr>
        <p:spPr>
          <a:xfrm>
            <a:off x="363538" y="1764166"/>
            <a:ext cx="1189116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26" name="Рисунок 2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1600" y="69717"/>
            <a:ext cx="2717800" cy="1236354"/>
          </a:xfrm>
          <a:prstGeom prst="rect">
            <a:avLst/>
          </a:prstGeom>
        </p:spPr>
      </p:pic>
      <p:sp>
        <p:nvSpPr>
          <p:cNvPr id="30" name="TextBox 29"/>
          <p:cNvSpPr txBox="1"/>
          <p:nvPr/>
        </p:nvSpPr>
        <p:spPr>
          <a:xfrm>
            <a:off x="12102955" y="8003568"/>
            <a:ext cx="523982" cy="307777"/>
          </a:xfrm>
          <a:prstGeom prst="rect">
            <a:avLst/>
          </a:prstGeom>
          <a:noFill/>
        </p:spPr>
        <p:txBody>
          <a:bodyPr wrap="square" rtlCol="0">
            <a:spAutoFit/>
          </a:bodyPr>
          <a:lstStyle/>
          <a:p>
            <a:r>
              <a:rPr lang="ru-RU" sz="1400" dirty="0" smtClean="0">
                <a:latin typeface="Arial Narrow" panose="020B0606020202030204" pitchFamily="34" charset="0"/>
              </a:rPr>
              <a:t>2</a:t>
            </a:r>
            <a:endParaRPr lang="ru-RU" sz="1400" dirty="0">
              <a:latin typeface="Arial Narrow" panose="020B0606020202030204" pitchFamily="34" charset="0"/>
            </a:endParaRPr>
          </a:p>
        </p:txBody>
      </p:sp>
    </p:spTree>
    <p:extLst>
      <p:ext uri="{BB962C8B-B14F-4D97-AF65-F5344CB8AC3E}">
        <p14:creationId xmlns:p14="http://schemas.microsoft.com/office/powerpoint/2010/main" val="372039492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07656" y="229506"/>
            <a:ext cx="7091076" cy="3225800"/>
          </a:xfrm>
          <a:prstGeom prst="rect">
            <a:avLst/>
          </a:prstGeom>
        </p:spPr>
      </p:pic>
      <p:sp>
        <p:nvSpPr>
          <p:cNvPr id="4" name="Прямоугольник 3"/>
          <p:cNvSpPr/>
          <p:nvPr/>
        </p:nvSpPr>
        <p:spPr>
          <a:xfrm>
            <a:off x="363538" y="3156358"/>
            <a:ext cx="11841162" cy="3111818"/>
          </a:xfrm>
          <a:prstGeom prst="rect">
            <a:avLst/>
          </a:prstGeom>
          <a:solidFill>
            <a:srgbClr val="E7F5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2800" b="1" dirty="0" smtClean="0">
                <a:solidFill>
                  <a:schemeClr val="tx1"/>
                </a:solidFill>
                <a:latin typeface="Arial Narrow" panose="020B0606020202030204" pitchFamily="34" charset="0"/>
              </a:rPr>
              <a:t>Акционерное общество «Федеральная корпорация </a:t>
            </a:r>
            <a:br>
              <a:rPr lang="ru-RU" sz="2800" b="1" dirty="0" smtClean="0">
                <a:solidFill>
                  <a:schemeClr val="tx1"/>
                </a:solidFill>
                <a:latin typeface="Arial Narrow" panose="020B0606020202030204" pitchFamily="34" charset="0"/>
              </a:rPr>
            </a:br>
            <a:r>
              <a:rPr lang="ru-RU" sz="2800" b="1" dirty="0" smtClean="0">
                <a:solidFill>
                  <a:schemeClr val="tx1"/>
                </a:solidFill>
                <a:latin typeface="Arial Narrow" panose="020B0606020202030204" pitchFamily="34" charset="0"/>
              </a:rPr>
              <a:t>по развитию малого и среднего предпринимательства»</a:t>
            </a:r>
          </a:p>
          <a:p>
            <a:pPr algn="ctr" fontAlgn="auto">
              <a:spcBef>
                <a:spcPts val="0"/>
              </a:spcBef>
              <a:spcAft>
                <a:spcPts val="0"/>
              </a:spcAft>
              <a:defRPr/>
            </a:pPr>
            <a:endParaRPr lang="ru-RU" sz="2800" dirty="0">
              <a:solidFill>
                <a:schemeClr val="tx1"/>
              </a:solidFill>
              <a:latin typeface="Arial Narrow" panose="020B0606020202030204" pitchFamily="34" charset="0"/>
            </a:endParaRPr>
          </a:p>
          <a:p>
            <a:pPr algn="ctr" fontAlgn="auto">
              <a:spcBef>
                <a:spcPts val="0"/>
              </a:spcBef>
              <a:spcAft>
                <a:spcPts val="0"/>
              </a:spcAft>
              <a:defRPr/>
            </a:pPr>
            <a:r>
              <a:rPr lang="ru-RU" sz="2800" dirty="0" smtClean="0">
                <a:solidFill>
                  <a:schemeClr val="tx1"/>
                </a:solidFill>
                <a:latin typeface="Arial Narrow" panose="020B0606020202030204" pitchFamily="34" charset="0"/>
              </a:rPr>
              <a:t>Москва, Славянская площадь, д. 4, стр. 1, тел. +7 495 698 98 00</a:t>
            </a:r>
          </a:p>
          <a:p>
            <a:pPr algn="ctr" fontAlgn="auto">
              <a:spcBef>
                <a:spcPts val="0"/>
              </a:spcBef>
              <a:spcAft>
                <a:spcPts val="0"/>
              </a:spcAft>
              <a:defRPr/>
            </a:pPr>
            <a:r>
              <a:rPr lang="en-US" sz="2800" dirty="0" smtClean="0">
                <a:solidFill>
                  <a:schemeClr val="tx1"/>
                </a:solidFill>
                <a:latin typeface="Arial Narrow" panose="020B0606020202030204" pitchFamily="34" charset="0"/>
              </a:rPr>
              <a:t>www.corpmsp.ru</a:t>
            </a:r>
            <a:r>
              <a:rPr lang="ru-RU" sz="2800" dirty="0" smtClean="0">
                <a:solidFill>
                  <a:schemeClr val="tx1"/>
                </a:solidFill>
                <a:latin typeface="Arial Narrow" panose="020B0606020202030204" pitchFamily="34" charset="0"/>
              </a:rPr>
              <a:t>, </a:t>
            </a:r>
            <a:r>
              <a:rPr lang="en-US" sz="2800" u="sng" dirty="0">
                <a:hlinkClick r:id="rId4"/>
              </a:rPr>
              <a:t>info</a:t>
            </a:r>
            <a:r>
              <a:rPr lang="ru-RU" sz="2800" u="sng" dirty="0">
                <a:hlinkClick r:id="rId4"/>
              </a:rPr>
              <a:t>@</a:t>
            </a:r>
            <a:r>
              <a:rPr lang="en-US" sz="2800" u="sng" dirty="0" err="1">
                <a:hlinkClick r:id="rId4"/>
              </a:rPr>
              <a:t>corpmsp</a:t>
            </a:r>
            <a:r>
              <a:rPr lang="ru-RU" sz="2800" u="sng" dirty="0">
                <a:hlinkClick r:id="rId4"/>
              </a:rPr>
              <a:t>.</a:t>
            </a:r>
            <a:r>
              <a:rPr lang="en-US" sz="2800" u="sng" dirty="0" err="1">
                <a:hlinkClick r:id="rId4"/>
              </a:rPr>
              <a:t>ru</a:t>
            </a:r>
            <a:r>
              <a:rPr lang="ru-RU" sz="2800" dirty="0"/>
              <a:t>.</a:t>
            </a:r>
            <a:endParaRPr lang="en-GB" sz="2800" dirty="0">
              <a:solidFill>
                <a:schemeClr val="tx1"/>
              </a:solidFill>
              <a:latin typeface="Arial Narrow" panose="020B0606020202030204" pitchFamily="34" charset="0"/>
            </a:endParaRPr>
          </a:p>
        </p:txBody>
      </p:sp>
    </p:spTree>
    <p:extLst>
      <p:ext uri="{BB962C8B-B14F-4D97-AF65-F5344CB8AC3E}">
        <p14:creationId xmlns:p14="http://schemas.microsoft.com/office/powerpoint/2010/main" val="425973453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819176" y="293302"/>
            <a:ext cx="8827415" cy="698685"/>
          </a:xfrm>
        </p:spPr>
        <p:txBody>
          <a:bodyPr/>
          <a:lstStyle/>
          <a:p>
            <a:r>
              <a:rPr lang="ru-RU" dirty="0"/>
              <a:t>Корпорация в цифрах гарантийной поддержки (на </a:t>
            </a:r>
            <a:r>
              <a:rPr lang="ru-RU" dirty="0" smtClean="0"/>
              <a:t>14.07.2017)</a:t>
            </a:r>
            <a:endParaRPr lang="ru-RU" dirty="0"/>
          </a:p>
        </p:txBody>
      </p:sp>
      <p:sp>
        <p:nvSpPr>
          <p:cNvPr id="3" name="Текст 2"/>
          <p:cNvSpPr>
            <a:spLocks noGrp="1"/>
          </p:cNvSpPr>
          <p:nvPr>
            <p:ph type="body" sz="quarter" idx="10"/>
          </p:nvPr>
        </p:nvSpPr>
        <p:spPr>
          <a:xfrm>
            <a:off x="6374401" y="8204474"/>
            <a:ext cx="2294158" cy="202679"/>
          </a:xfrm>
        </p:spPr>
        <p:txBody>
          <a:bodyPr/>
          <a:lstStyle/>
          <a:p>
            <a:r>
              <a:rPr lang="ru-RU" sz="1000" dirty="0" smtClean="0"/>
              <a:t>*Без показателей АО «МСП Банк»</a:t>
            </a:r>
            <a:endParaRPr lang="ru-RU" sz="1000" dirty="0"/>
          </a:p>
        </p:txBody>
      </p:sp>
      <p:sp>
        <p:nvSpPr>
          <p:cNvPr id="31" name="TextBox 30"/>
          <p:cNvSpPr txBox="1"/>
          <p:nvPr/>
        </p:nvSpPr>
        <p:spPr>
          <a:xfrm>
            <a:off x="9747517" y="2113543"/>
            <a:ext cx="2313500" cy="1080000"/>
          </a:xfrm>
          <a:prstGeom prst="rect">
            <a:avLst/>
          </a:prstGeom>
          <a:noFill/>
          <a:ln w="25400" cap="flat" cmpd="sng" algn="ctr">
            <a:noFill/>
            <a:prstDash val="solid"/>
          </a:ln>
          <a:effectLst/>
        </p:spPr>
        <p:txBody>
          <a:bodyPr anchor="t"/>
          <a:lstStyle>
            <a:defPPr>
              <a:defRPr lang="en-US"/>
            </a:defPPr>
            <a:lvl1pPr algn="ctr" defTabSz="914373" fontAlgn="auto">
              <a:spcBef>
                <a:spcPts val="0"/>
              </a:spcBef>
              <a:spcAft>
                <a:spcPts val="0"/>
              </a:spcAft>
              <a:defRPr sz="2000" b="1" kern="0">
                <a:solidFill>
                  <a:srgbClr val="1F4E79"/>
                </a:solidFill>
                <a:latin typeface="Arial Narrow" panose="020B0606020202030204" pitchFamily="34" charset="0"/>
                <a:cs typeface="Times New Roman" pitchFamily="18" charset="0"/>
              </a:defRPr>
            </a:lvl1pPr>
          </a:lstStyle>
          <a:p>
            <a:r>
              <a:rPr lang="en-US" sz="4400" dirty="0" smtClean="0"/>
              <a:t>1</a:t>
            </a:r>
            <a:r>
              <a:rPr lang="ru-RU" sz="4400" dirty="0" smtClean="0"/>
              <a:t>27</a:t>
            </a:r>
          </a:p>
          <a:p>
            <a:r>
              <a:rPr lang="ru-RU" dirty="0" smtClean="0"/>
              <a:t>млрд рублей</a:t>
            </a:r>
            <a:endParaRPr lang="ru-RU" dirty="0"/>
          </a:p>
        </p:txBody>
      </p:sp>
      <p:sp>
        <p:nvSpPr>
          <p:cNvPr id="33" name="TextBox 32"/>
          <p:cNvSpPr txBox="1"/>
          <p:nvPr/>
        </p:nvSpPr>
        <p:spPr>
          <a:xfrm>
            <a:off x="10036291" y="3288575"/>
            <a:ext cx="1638483" cy="1080000"/>
          </a:xfrm>
          <a:prstGeom prst="rect">
            <a:avLst/>
          </a:prstGeom>
          <a:noFill/>
          <a:ln w="25400" cap="flat" cmpd="sng" algn="ctr">
            <a:noFill/>
            <a:prstDash val="solid"/>
          </a:ln>
          <a:effectLst/>
        </p:spPr>
        <p:txBody>
          <a:bodyPr anchor="t"/>
          <a:lstStyle>
            <a:defPPr>
              <a:defRPr lang="en-US"/>
            </a:defPPr>
            <a:lvl1pPr algn="ctr" defTabSz="914373" fontAlgn="auto">
              <a:spcBef>
                <a:spcPts val="0"/>
              </a:spcBef>
              <a:spcAft>
                <a:spcPts val="0"/>
              </a:spcAft>
              <a:defRPr sz="2000" b="1" kern="0">
                <a:solidFill>
                  <a:srgbClr val="1F4E79"/>
                </a:solidFill>
                <a:latin typeface="Arial Narrow" panose="020B0606020202030204" pitchFamily="34" charset="0"/>
                <a:cs typeface="Times New Roman" pitchFamily="18" charset="0"/>
              </a:defRPr>
            </a:lvl1pPr>
          </a:lstStyle>
          <a:p>
            <a:r>
              <a:rPr lang="ru-RU" sz="4400" dirty="0" smtClean="0"/>
              <a:t>8,5</a:t>
            </a:r>
          </a:p>
          <a:p>
            <a:r>
              <a:rPr lang="ru-RU" dirty="0" smtClean="0"/>
              <a:t>тыс</a:t>
            </a:r>
            <a:r>
              <a:rPr lang="ru-RU" dirty="0"/>
              <a:t>.</a:t>
            </a:r>
          </a:p>
        </p:txBody>
      </p:sp>
      <p:sp>
        <p:nvSpPr>
          <p:cNvPr id="37" name="TextBox 36"/>
          <p:cNvSpPr txBox="1"/>
          <p:nvPr/>
        </p:nvSpPr>
        <p:spPr>
          <a:xfrm>
            <a:off x="9795665" y="5265147"/>
            <a:ext cx="2064963" cy="1080000"/>
          </a:xfrm>
          <a:prstGeom prst="rect">
            <a:avLst/>
          </a:prstGeom>
          <a:noFill/>
          <a:ln w="25400" cap="flat" cmpd="sng" algn="ctr">
            <a:noFill/>
            <a:prstDash val="solid"/>
          </a:ln>
          <a:effectLst/>
        </p:spPr>
        <p:txBody>
          <a:bodyPr anchor="t"/>
          <a:lstStyle>
            <a:defPPr>
              <a:defRPr lang="en-US"/>
            </a:defPPr>
            <a:lvl1pPr algn="ctr" defTabSz="914373" fontAlgn="auto">
              <a:spcBef>
                <a:spcPts val="0"/>
              </a:spcBef>
              <a:spcAft>
                <a:spcPts val="0"/>
              </a:spcAft>
              <a:defRPr sz="2000" b="1" kern="0">
                <a:solidFill>
                  <a:srgbClr val="1F4E79"/>
                </a:solidFill>
                <a:latin typeface="Arial Narrow" panose="020B0606020202030204" pitchFamily="34" charset="0"/>
                <a:cs typeface="Times New Roman" pitchFamily="18" charset="0"/>
              </a:defRPr>
            </a:lvl1pPr>
          </a:lstStyle>
          <a:p>
            <a:r>
              <a:rPr lang="ru-RU" sz="4400" dirty="0" smtClean="0"/>
              <a:t>164 </a:t>
            </a:r>
          </a:p>
          <a:p>
            <a:r>
              <a:rPr lang="ru-RU" dirty="0" smtClean="0"/>
              <a:t>млрд рублей</a:t>
            </a:r>
            <a:endParaRPr lang="ru-RU" dirty="0"/>
          </a:p>
        </p:txBody>
      </p:sp>
      <p:sp>
        <p:nvSpPr>
          <p:cNvPr id="40" name="TextBox 39"/>
          <p:cNvSpPr txBox="1"/>
          <p:nvPr/>
        </p:nvSpPr>
        <p:spPr>
          <a:xfrm>
            <a:off x="10008906" y="6389209"/>
            <a:ext cx="1638483" cy="1080000"/>
          </a:xfrm>
          <a:prstGeom prst="rect">
            <a:avLst/>
          </a:prstGeom>
          <a:noFill/>
          <a:ln w="25400" cap="flat" cmpd="sng" algn="ctr">
            <a:noFill/>
            <a:prstDash val="solid"/>
          </a:ln>
          <a:effectLst/>
        </p:spPr>
        <p:txBody>
          <a:bodyPr anchor="t"/>
          <a:lstStyle>
            <a:defPPr>
              <a:defRPr lang="en-US"/>
            </a:defPPr>
            <a:lvl1pPr algn="ctr" defTabSz="914373" fontAlgn="auto">
              <a:spcBef>
                <a:spcPts val="0"/>
              </a:spcBef>
              <a:spcAft>
                <a:spcPts val="0"/>
              </a:spcAft>
              <a:defRPr sz="2000" b="1" kern="0">
                <a:solidFill>
                  <a:srgbClr val="1F4E79"/>
                </a:solidFill>
                <a:latin typeface="Arial Narrow" panose="020B0606020202030204" pitchFamily="34" charset="0"/>
                <a:cs typeface="Times New Roman" pitchFamily="18" charset="0"/>
              </a:defRPr>
            </a:lvl1pPr>
          </a:lstStyle>
          <a:p>
            <a:r>
              <a:rPr lang="en-US" sz="4400" dirty="0" smtClean="0"/>
              <a:t>1</a:t>
            </a:r>
            <a:r>
              <a:rPr lang="ru-RU" sz="4400" dirty="0" smtClean="0"/>
              <a:t>9,</a:t>
            </a:r>
            <a:r>
              <a:rPr lang="en-US" sz="4400" dirty="0"/>
              <a:t>9</a:t>
            </a:r>
            <a:r>
              <a:rPr lang="ru-RU" dirty="0" smtClean="0"/>
              <a:t> </a:t>
            </a:r>
          </a:p>
          <a:p>
            <a:r>
              <a:rPr lang="ru-RU" dirty="0" smtClean="0"/>
              <a:t>тыс</a:t>
            </a:r>
            <a:r>
              <a:rPr lang="ru-RU" dirty="0"/>
              <a:t>.</a:t>
            </a:r>
          </a:p>
        </p:txBody>
      </p:sp>
      <p:pic>
        <p:nvPicPr>
          <p:cNvPr id="48" name="Рисунок 4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8647" y="5961025"/>
            <a:ext cx="1154471" cy="1154471"/>
          </a:xfrm>
          <a:prstGeom prst="rect">
            <a:avLst/>
          </a:prstGeom>
        </p:spPr>
      </p:pic>
      <p:sp>
        <p:nvSpPr>
          <p:cNvPr id="54" name="Текст 2"/>
          <p:cNvSpPr txBox="1">
            <a:spLocks/>
          </p:cNvSpPr>
          <p:nvPr/>
        </p:nvSpPr>
        <p:spPr>
          <a:xfrm>
            <a:off x="349025" y="844384"/>
            <a:ext cx="5819547" cy="725733"/>
          </a:xfrm>
          <a:prstGeom prst="rect">
            <a:avLst/>
          </a:prstGeom>
        </p:spPr>
        <p:txBody>
          <a:bodyPr lIns="0" tIns="0" rIns="0" bIns="0" anchor="b"/>
          <a:lstStyle>
            <a:lvl1pPr marL="0" indent="0" algn="l" defTabSz="1218602" rtl="0" fontAlgn="base">
              <a:spcBef>
                <a:spcPct val="0"/>
              </a:spcBef>
              <a:spcAft>
                <a:spcPts val="359"/>
              </a:spcAft>
              <a:buFont typeface="Arial" pitchFamily="34" charset="0"/>
              <a:buNone/>
              <a:defRPr sz="2000">
                <a:solidFill>
                  <a:schemeClr val="tx1"/>
                </a:solidFill>
                <a:latin typeface="+mn-lt"/>
                <a:ea typeface="+mn-ea"/>
                <a:cs typeface="+mn-cs"/>
              </a:defRPr>
            </a:lvl1pPr>
            <a:lvl2pPr marL="0" indent="0" algn="l" defTabSz="1218602" rtl="0" fontAlgn="base">
              <a:spcBef>
                <a:spcPct val="0"/>
              </a:spcBef>
              <a:spcAft>
                <a:spcPts val="359"/>
              </a:spcAft>
              <a:buFont typeface="Arial" pitchFamily="34" charset="0"/>
              <a:buNone/>
              <a:defRPr sz="1272">
                <a:solidFill>
                  <a:schemeClr val="tx1"/>
                </a:solidFill>
                <a:latin typeface="+mn-lt"/>
              </a:defRPr>
            </a:lvl2pPr>
            <a:lvl3pPr marL="242962" indent="0" algn="l" defTabSz="1218602" rtl="0" fontAlgn="base">
              <a:spcBef>
                <a:spcPct val="0"/>
              </a:spcBef>
              <a:spcAft>
                <a:spcPts val="359"/>
              </a:spcAft>
              <a:buFont typeface="Arial" pitchFamily="34" charset="0"/>
              <a:buNone/>
              <a:defRPr sz="1272">
                <a:solidFill>
                  <a:schemeClr val="tx1"/>
                </a:solidFill>
                <a:latin typeface="+mn-lt"/>
              </a:defRPr>
            </a:lvl3pPr>
            <a:lvl4pPr marL="476432" indent="0" algn="l" defTabSz="1218602" rtl="0" fontAlgn="base">
              <a:spcBef>
                <a:spcPct val="0"/>
              </a:spcBef>
              <a:spcAft>
                <a:spcPts val="359"/>
              </a:spcAft>
              <a:buFont typeface="Arial" pitchFamily="34" charset="0"/>
              <a:buNone/>
              <a:defRPr sz="1145">
                <a:solidFill>
                  <a:schemeClr val="tx1"/>
                </a:solidFill>
                <a:latin typeface="+mn-lt"/>
              </a:defRPr>
            </a:lvl4pPr>
            <a:lvl5pPr marL="719391" indent="0" algn="l" defTabSz="1218602" rtl="0" fontAlgn="base">
              <a:spcBef>
                <a:spcPct val="0"/>
              </a:spcBef>
              <a:spcAft>
                <a:spcPts val="359"/>
              </a:spcAft>
              <a:buFont typeface="Arial" pitchFamily="34" charset="0"/>
              <a:buNone/>
              <a:defRPr sz="1145">
                <a:solidFill>
                  <a:schemeClr val="tx1"/>
                </a:solidFill>
                <a:latin typeface="+mn-lt"/>
              </a:defRPr>
            </a:lvl5pPr>
            <a:lvl6pPr marL="1495728" indent="-229675" algn="l" defTabSz="1218602" rtl="0" fontAlgn="base">
              <a:spcBef>
                <a:spcPct val="0"/>
              </a:spcBef>
              <a:spcAft>
                <a:spcPts val="359"/>
              </a:spcAft>
              <a:buFont typeface="Arial" pitchFamily="34" charset="0"/>
              <a:buChar char="‒"/>
              <a:defRPr sz="1145">
                <a:solidFill>
                  <a:schemeClr val="tx1"/>
                </a:solidFill>
                <a:latin typeface="+mn-lt"/>
              </a:defRPr>
            </a:lvl6pPr>
            <a:lvl7pPr marL="2042391" indent="-229675" algn="l" defTabSz="1218602" rtl="0" fontAlgn="base">
              <a:spcBef>
                <a:spcPct val="0"/>
              </a:spcBef>
              <a:spcAft>
                <a:spcPts val="359"/>
              </a:spcAft>
              <a:buFont typeface="Arial" pitchFamily="34" charset="0"/>
              <a:buChar char="‒"/>
              <a:defRPr sz="1145">
                <a:solidFill>
                  <a:schemeClr val="tx1"/>
                </a:solidFill>
                <a:latin typeface="+mn-lt"/>
              </a:defRPr>
            </a:lvl7pPr>
            <a:lvl8pPr marL="2589053" indent="-229675" algn="l" defTabSz="1218602" rtl="0" fontAlgn="base">
              <a:spcBef>
                <a:spcPct val="0"/>
              </a:spcBef>
              <a:spcAft>
                <a:spcPts val="359"/>
              </a:spcAft>
              <a:buFont typeface="Arial" pitchFamily="34" charset="0"/>
              <a:buChar char="‒"/>
              <a:defRPr sz="1145">
                <a:solidFill>
                  <a:schemeClr val="tx1"/>
                </a:solidFill>
                <a:latin typeface="+mn-lt"/>
              </a:defRPr>
            </a:lvl8pPr>
            <a:lvl9pPr marL="3135713" indent="-229675" algn="l" defTabSz="1218602" rtl="0" fontAlgn="base">
              <a:spcBef>
                <a:spcPct val="0"/>
              </a:spcBef>
              <a:spcAft>
                <a:spcPts val="359"/>
              </a:spcAft>
              <a:buFont typeface="Arial" pitchFamily="34" charset="0"/>
              <a:buChar char="‒"/>
              <a:defRPr sz="1145">
                <a:solidFill>
                  <a:schemeClr val="tx1"/>
                </a:solidFill>
                <a:latin typeface="+mn-lt"/>
              </a:defRPr>
            </a:lvl9pPr>
          </a:lstStyle>
          <a:p>
            <a:r>
              <a:rPr lang="ru-RU" b="1" kern="0" dirty="0" smtClean="0"/>
              <a:t>Партнерская сеть</a:t>
            </a:r>
            <a:endParaRPr lang="ru-RU" b="1" kern="0" dirty="0"/>
          </a:p>
        </p:txBody>
      </p:sp>
      <p:cxnSp>
        <p:nvCxnSpPr>
          <p:cNvPr id="55" name="Прямая соединительная линия 54"/>
          <p:cNvCxnSpPr/>
          <p:nvPr/>
        </p:nvCxnSpPr>
        <p:spPr>
          <a:xfrm>
            <a:off x="363539" y="1807710"/>
            <a:ext cx="558731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6" name="Текст 2"/>
          <p:cNvSpPr txBox="1">
            <a:spLocks/>
          </p:cNvSpPr>
          <p:nvPr/>
        </p:nvSpPr>
        <p:spPr>
          <a:xfrm>
            <a:off x="6420642" y="844323"/>
            <a:ext cx="5819547" cy="725733"/>
          </a:xfrm>
          <a:prstGeom prst="rect">
            <a:avLst/>
          </a:prstGeom>
        </p:spPr>
        <p:txBody>
          <a:bodyPr lIns="0" tIns="0" rIns="0" bIns="0" anchor="b"/>
          <a:lstStyle>
            <a:lvl1pPr marL="0" indent="0" algn="l" defTabSz="1218602" rtl="0" fontAlgn="base">
              <a:spcBef>
                <a:spcPct val="0"/>
              </a:spcBef>
              <a:spcAft>
                <a:spcPts val="359"/>
              </a:spcAft>
              <a:buFont typeface="Arial" pitchFamily="34" charset="0"/>
              <a:buNone/>
              <a:defRPr sz="2000">
                <a:solidFill>
                  <a:schemeClr val="tx1"/>
                </a:solidFill>
                <a:latin typeface="+mn-lt"/>
                <a:ea typeface="+mn-ea"/>
                <a:cs typeface="+mn-cs"/>
              </a:defRPr>
            </a:lvl1pPr>
            <a:lvl2pPr marL="0" indent="0" algn="l" defTabSz="1218602" rtl="0" fontAlgn="base">
              <a:spcBef>
                <a:spcPct val="0"/>
              </a:spcBef>
              <a:spcAft>
                <a:spcPts val="359"/>
              </a:spcAft>
              <a:buFont typeface="Arial" pitchFamily="34" charset="0"/>
              <a:buNone/>
              <a:defRPr sz="1272">
                <a:solidFill>
                  <a:schemeClr val="tx1"/>
                </a:solidFill>
                <a:latin typeface="+mn-lt"/>
              </a:defRPr>
            </a:lvl2pPr>
            <a:lvl3pPr marL="242962" indent="0" algn="l" defTabSz="1218602" rtl="0" fontAlgn="base">
              <a:spcBef>
                <a:spcPct val="0"/>
              </a:spcBef>
              <a:spcAft>
                <a:spcPts val="359"/>
              </a:spcAft>
              <a:buFont typeface="Arial" pitchFamily="34" charset="0"/>
              <a:buNone/>
              <a:defRPr sz="1272">
                <a:solidFill>
                  <a:schemeClr val="tx1"/>
                </a:solidFill>
                <a:latin typeface="+mn-lt"/>
              </a:defRPr>
            </a:lvl3pPr>
            <a:lvl4pPr marL="476432" indent="0" algn="l" defTabSz="1218602" rtl="0" fontAlgn="base">
              <a:spcBef>
                <a:spcPct val="0"/>
              </a:spcBef>
              <a:spcAft>
                <a:spcPts val="359"/>
              </a:spcAft>
              <a:buFont typeface="Arial" pitchFamily="34" charset="0"/>
              <a:buNone/>
              <a:defRPr sz="1145">
                <a:solidFill>
                  <a:schemeClr val="tx1"/>
                </a:solidFill>
                <a:latin typeface="+mn-lt"/>
              </a:defRPr>
            </a:lvl4pPr>
            <a:lvl5pPr marL="719391" indent="0" algn="l" defTabSz="1218602" rtl="0" fontAlgn="base">
              <a:spcBef>
                <a:spcPct val="0"/>
              </a:spcBef>
              <a:spcAft>
                <a:spcPts val="359"/>
              </a:spcAft>
              <a:buFont typeface="Arial" pitchFamily="34" charset="0"/>
              <a:buNone/>
              <a:defRPr sz="1145">
                <a:solidFill>
                  <a:schemeClr val="tx1"/>
                </a:solidFill>
                <a:latin typeface="+mn-lt"/>
              </a:defRPr>
            </a:lvl5pPr>
            <a:lvl6pPr marL="1495728" indent="-229675" algn="l" defTabSz="1218602" rtl="0" fontAlgn="base">
              <a:spcBef>
                <a:spcPct val="0"/>
              </a:spcBef>
              <a:spcAft>
                <a:spcPts val="359"/>
              </a:spcAft>
              <a:buFont typeface="Arial" pitchFamily="34" charset="0"/>
              <a:buChar char="‒"/>
              <a:defRPr sz="1145">
                <a:solidFill>
                  <a:schemeClr val="tx1"/>
                </a:solidFill>
                <a:latin typeface="+mn-lt"/>
              </a:defRPr>
            </a:lvl6pPr>
            <a:lvl7pPr marL="2042391" indent="-229675" algn="l" defTabSz="1218602" rtl="0" fontAlgn="base">
              <a:spcBef>
                <a:spcPct val="0"/>
              </a:spcBef>
              <a:spcAft>
                <a:spcPts val="359"/>
              </a:spcAft>
              <a:buFont typeface="Arial" pitchFamily="34" charset="0"/>
              <a:buChar char="‒"/>
              <a:defRPr sz="1145">
                <a:solidFill>
                  <a:schemeClr val="tx1"/>
                </a:solidFill>
                <a:latin typeface="+mn-lt"/>
              </a:defRPr>
            </a:lvl7pPr>
            <a:lvl8pPr marL="2589053" indent="-229675" algn="l" defTabSz="1218602" rtl="0" fontAlgn="base">
              <a:spcBef>
                <a:spcPct val="0"/>
              </a:spcBef>
              <a:spcAft>
                <a:spcPts val="359"/>
              </a:spcAft>
              <a:buFont typeface="Arial" pitchFamily="34" charset="0"/>
              <a:buChar char="‒"/>
              <a:defRPr sz="1145">
                <a:solidFill>
                  <a:schemeClr val="tx1"/>
                </a:solidFill>
                <a:latin typeface="+mn-lt"/>
              </a:defRPr>
            </a:lvl8pPr>
            <a:lvl9pPr marL="3135713" indent="-229675" algn="l" defTabSz="1218602" rtl="0" fontAlgn="base">
              <a:spcBef>
                <a:spcPct val="0"/>
              </a:spcBef>
              <a:spcAft>
                <a:spcPts val="359"/>
              </a:spcAft>
              <a:buFont typeface="Arial" pitchFamily="34" charset="0"/>
              <a:buChar char="‒"/>
              <a:defRPr sz="1145">
                <a:solidFill>
                  <a:schemeClr val="tx1"/>
                </a:solidFill>
                <a:latin typeface="+mn-lt"/>
              </a:defRPr>
            </a:lvl9pPr>
          </a:lstStyle>
          <a:p>
            <a:r>
              <a:rPr lang="ru-RU" b="1" kern="0" dirty="0" smtClean="0"/>
              <a:t>Гарантийная поддержка*</a:t>
            </a:r>
            <a:endParaRPr lang="ru-RU" b="1" kern="0" dirty="0"/>
          </a:p>
        </p:txBody>
      </p:sp>
      <p:cxnSp>
        <p:nvCxnSpPr>
          <p:cNvPr id="57" name="Прямая соединительная линия 56"/>
          <p:cNvCxnSpPr/>
          <p:nvPr/>
        </p:nvCxnSpPr>
        <p:spPr>
          <a:xfrm>
            <a:off x="6435156" y="1807649"/>
            <a:ext cx="581954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1" name="Группа 10"/>
          <p:cNvGrpSpPr/>
          <p:nvPr/>
        </p:nvGrpSpPr>
        <p:grpSpPr>
          <a:xfrm>
            <a:off x="1876045" y="5981850"/>
            <a:ext cx="4176463" cy="884218"/>
            <a:chOff x="2432278" y="6236830"/>
            <a:chExt cx="4176463" cy="884218"/>
          </a:xfrm>
        </p:grpSpPr>
        <p:sp>
          <p:nvSpPr>
            <p:cNvPr id="60" name="Скругленный прямоугольник 59"/>
            <p:cNvSpPr/>
            <p:nvPr/>
          </p:nvSpPr>
          <p:spPr>
            <a:xfrm>
              <a:off x="2432278" y="6272648"/>
              <a:ext cx="3597348" cy="812582"/>
            </a:xfrm>
            <a:prstGeom prst="roundRect">
              <a:avLst/>
            </a:prstGeom>
            <a:noFill/>
            <a:ln w="25400" cap="flat" cmpd="sng" algn="ctr">
              <a:noFill/>
              <a:prstDash val="solid"/>
            </a:ln>
            <a:effectLst/>
          </p:spPr>
          <p:txBody>
            <a:bodyPr lIns="0" anchor="ctr"/>
            <a:lstStyle/>
            <a:p>
              <a:pPr defTabSz="914373" fontAlgn="auto">
                <a:spcBef>
                  <a:spcPts val="0"/>
                </a:spcBef>
                <a:spcAft>
                  <a:spcPts val="0"/>
                </a:spcAft>
                <a:defRPr/>
              </a:pPr>
              <a:r>
                <a:rPr lang="ru-RU" sz="6000" kern="0" dirty="0" smtClean="0">
                  <a:latin typeface="Arial Narrow" panose="020B0606020202030204" pitchFamily="34" charset="0"/>
                  <a:cs typeface="Times New Roman" pitchFamily="18" charset="0"/>
                </a:rPr>
                <a:t>4</a:t>
              </a:r>
              <a:endParaRPr lang="ru-RU" sz="2400" kern="0" dirty="0">
                <a:latin typeface="Arial Narrow" panose="020B0606020202030204" pitchFamily="34" charset="0"/>
                <a:cs typeface="Times New Roman" pitchFamily="18" charset="0"/>
              </a:endParaRPr>
            </a:p>
          </p:txBody>
        </p:sp>
        <p:sp>
          <p:nvSpPr>
            <p:cNvPr id="63" name="Скругленный прямоугольник 62"/>
            <p:cNvSpPr/>
            <p:nvPr/>
          </p:nvSpPr>
          <p:spPr>
            <a:xfrm>
              <a:off x="3011393" y="6236830"/>
              <a:ext cx="3597348" cy="884218"/>
            </a:xfrm>
            <a:prstGeom prst="roundRect">
              <a:avLst/>
            </a:prstGeom>
            <a:noFill/>
            <a:ln w="25400" cap="flat" cmpd="sng" algn="ctr">
              <a:noFill/>
              <a:prstDash val="solid"/>
            </a:ln>
            <a:effectLst/>
          </p:spPr>
          <p:txBody>
            <a:bodyPr lIns="0" anchor="ctr"/>
            <a:lstStyle/>
            <a:p>
              <a:pPr defTabSz="914373" fontAlgn="auto">
                <a:spcBef>
                  <a:spcPts val="0"/>
                </a:spcBef>
                <a:spcAft>
                  <a:spcPts val="0"/>
                </a:spcAft>
                <a:defRPr/>
              </a:pPr>
              <a:r>
                <a:rPr lang="ru-RU" sz="2000" kern="0" dirty="0" smtClean="0">
                  <a:latin typeface="Arial Narrow" panose="020B0606020202030204" pitchFamily="34" charset="0"/>
                  <a:cs typeface="Times New Roman" pitchFamily="18" charset="0"/>
                </a:rPr>
                <a:t>лизинговых компании</a:t>
              </a:r>
            </a:p>
            <a:p>
              <a:pPr defTabSz="914373" fontAlgn="auto">
                <a:spcBef>
                  <a:spcPts val="0"/>
                </a:spcBef>
                <a:spcAft>
                  <a:spcPts val="0"/>
                </a:spcAft>
                <a:defRPr/>
              </a:pPr>
              <a:r>
                <a:rPr lang="ru-RU" sz="2000" kern="0" dirty="0" smtClean="0">
                  <a:latin typeface="Arial Narrow" panose="020B0606020202030204" pitchFamily="34" charset="0"/>
                  <a:cs typeface="Times New Roman" pitchFamily="18" charset="0"/>
                </a:rPr>
                <a:t>(в рамках «пилотного» проекта)</a:t>
              </a:r>
              <a:endParaRPr lang="ru-RU" sz="2400" kern="0" dirty="0">
                <a:latin typeface="Arial Narrow" panose="020B0606020202030204" pitchFamily="34" charset="0"/>
                <a:cs typeface="Times New Roman" pitchFamily="18" charset="0"/>
              </a:endParaRPr>
            </a:p>
          </p:txBody>
        </p:sp>
      </p:grpSp>
      <p:grpSp>
        <p:nvGrpSpPr>
          <p:cNvPr id="66" name="Группа 65"/>
          <p:cNvGrpSpPr/>
          <p:nvPr/>
        </p:nvGrpSpPr>
        <p:grpSpPr>
          <a:xfrm>
            <a:off x="6506862" y="2238475"/>
            <a:ext cx="3256270" cy="839705"/>
            <a:chOff x="704616" y="8731785"/>
            <a:chExt cx="1548850" cy="630883"/>
          </a:xfrm>
        </p:grpSpPr>
        <p:sp>
          <p:nvSpPr>
            <p:cNvPr id="64" name="Pentagon 35"/>
            <p:cNvSpPr/>
            <p:nvPr/>
          </p:nvSpPr>
          <p:spPr>
            <a:xfrm>
              <a:off x="850532" y="8731785"/>
              <a:ext cx="1402934" cy="630883"/>
            </a:xfrm>
            <a:prstGeom prst="homePlate">
              <a:avLst>
                <a:gd name="adj" fmla="val 22714"/>
              </a:avLst>
            </a:prstGeom>
            <a:solidFill>
              <a:srgbClr val="1F4E79"/>
            </a:solidFill>
            <a:ln w="9525">
              <a:noFill/>
              <a:miter lim="800000"/>
              <a:headEnd/>
              <a:tailEnd/>
            </a:ln>
            <a:effectLst/>
          </p:spPr>
          <p:txBody>
            <a:bodyPr lIns="67500" tIns="35100" rIns="67500" bIns="3510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ru-RU" sz="1200" b="1" i="0" u="none" strike="noStrike" kern="0" cap="none" spc="0" normalizeH="0" baseline="0" noProof="0" dirty="0" smtClean="0">
                <a:ln>
                  <a:noFill/>
                </a:ln>
                <a:solidFill>
                  <a:prstClr val="black"/>
                </a:solidFill>
                <a:effectLst/>
                <a:uLnTx/>
                <a:uFillTx/>
                <a:latin typeface="Arial Narrow" panose="020B0606020202030204" pitchFamily="34" charset="0"/>
              </a:endParaRPr>
            </a:p>
          </p:txBody>
        </p:sp>
        <p:sp>
          <p:nvSpPr>
            <p:cNvPr id="65" name="Pentagon 37"/>
            <p:cNvSpPr/>
            <p:nvPr/>
          </p:nvSpPr>
          <p:spPr>
            <a:xfrm>
              <a:off x="704616" y="8731785"/>
              <a:ext cx="1402934" cy="630883"/>
            </a:xfrm>
            <a:prstGeom prst="homePlate">
              <a:avLst>
                <a:gd name="adj" fmla="val 22714"/>
              </a:avLst>
            </a:prstGeom>
            <a:solidFill>
              <a:srgbClr val="E7F5FE"/>
            </a:solidFill>
            <a:ln w="9525">
              <a:noFill/>
              <a:miter lim="800000"/>
              <a:headEnd/>
              <a:tailEnd/>
            </a:ln>
            <a:effectLst/>
          </p:spPr>
          <p:txBody>
            <a:bodyPr lIns="67500" tIns="35100" rIns="67500" bIns="35100" anchor="ctr"/>
            <a:lstStyle/>
            <a:p>
              <a:pPr marL="0" marR="0" lvl="0" indent="0" defTabSz="914400" eaLnBrk="1" fontAlgn="auto" latinLnBrk="0" hangingPunct="1">
                <a:lnSpc>
                  <a:spcPct val="100000"/>
                </a:lnSpc>
                <a:spcBef>
                  <a:spcPts val="0"/>
                </a:spcBef>
                <a:spcAft>
                  <a:spcPts val="0"/>
                </a:spcAft>
                <a:buClrTx/>
                <a:buSzTx/>
                <a:buFontTx/>
                <a:buNone/>
                <a:tabLst/>
                <a:defRPr/>
              </a:pPr>
              <a:r>
                <a:rPr lang="ru-RU" sz="1800" kern="0" dirty="0" smtClean="0">
                  <a:latin typeface="Arial Narrow" panose="020B0606020202030204" pitchFamily="34" charset="0"/>
                </a:rPr>
                <a:t>Объем </a:t>
              </a:r>
              <a:endParaRPr lang="ru-RU" sz="1800" kern="0" dirty="0">
                <a:latin typeface="Arial Narrow" panose="020B0606020202030204" pitchFamily="34" charset="0"/>
              </a:endParaRPr>
            </a:p>
            <a:p>
              <a:pPr marL="0" marR="0" lvl="0" indent="0" defTabSz="914400" eaLnBrk="1" fontAlgn="auto" latinLnBrk="0" hangingPunct="1">
                <a:lnSpc>
                  <a:spcPct val="100000"/>
                </a:lnSpc>
                <a:spcBef>
                  <a:spcPts val="0"/>
                </a:spcBef>
                <a:spcAft>
                  <a:spcPts val="0"/>
                </a:spcAft>
                <a:buClrTx/>
                <a:buSzTx/>
                <a:buFontTx/>
                <a:buNone/>
                <a:tabLst/>
                <a:defRPr/>
              </a:pPr>
              <a:r>
                <a:rPr lang="ru-RU" sz="1800" kern="0" dirty="0">
                  <a:latin typeface="Arial Narrow" panose="020B0606020202030204" pitchFamily="34" charset="0"/>
                </a:rPr>
                <a:t>гарантийной поддержки</a:t>
              </a:r>
            </a:p>
          </p:txBody>
        </p:sp>
      </p:grpSp>
      <p:grpSp>
        <p:nvGrpSpPr>
          <p:cNvPr id="67" name="Группа 66"/>
          <p:cNvGrpSpPr/>
          <p:nvPr/>
        </p:nvGrpSpPr>
        <p:grpSpPr>
          <a:xfrm>
            <a:off x="6506862" y="3383464"/>
            <a:ext cx="3256270" cy="839705"/>
            <a:chOff x="704616" y="8731785"/>
            <a:chExt cx="1548850" cy="630883"/>
          </a:xfrm>
        </p:grpSpPr>
        <p:sp>
          <p:nvSpPr>
            <p:cNvPr id="68" name="Pentagon 35"/>
            <p:cNvSpPr/>
            <p:nvPr/>
          </p:nvSpPr>
          <p:spPr>
            <a:xfrm>
              <a:off x="850532" y="8731785"/>
              <a:ext cx="1402934" cy="630883"/>
            </a:xfrm>
            <a:prstGeom prst="homePlate">
              <a:avLst>
                <a:gd name="adj" fmla="val 22714"/>
              </a:avLst>
            </a:prstGeom>
            <a:solidFill>
              <a:srgbClr val="1F4E79"/>
            </a:solidFill>
            <a:ln w="9525">
              <a:noFill/>
              <a:miter lim="800000"/>
              <a:headEnd/>
              <a:tailEnd/>
            </a:ln>
            <a:effectLst/>
          </p:spPr>
          <p:txBody>
            <a:bodyPr lIns="67500" tIns="35100" rIns="67500" bIns="3510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ru-RU" sz="1200" b="1" i="0" u="none" strike="noStrike" kern="0" cap="none" spc="0" normalizeH="0" baseline="0" noProof="0" dirty="0" smtClean="0">
                <a:ln>
                  <a:noFill/>
                </a:ln>
                <a:solidFill>
                  <a:prstClr val="black"/>
                </a:solidFill>
                <a:effectLst/>
                <a:uLnTx/>
                <a:uFillTx/>
                <a:latin typeface="Arial Narrow" panose="020B0606020202030204" pitchFamily="34" charset="0"/>
              </a:endParaRPr>
            </a:p>
          </p:txBody>
        </p:sp>
        <p:sp>
          <p:nvSpPr>
            <p:cNvPr id="69" name="Pentagon 37"/>
            <p:cNvSpPr/>
            <p:nvPr/>
          </p:nvSpPr>
          <p:spPr>
            <a:xfrm>
              <a:off x="704616" y="8731785"/>
              <a:ext cx="1402934" cy="630883"/>
            </a:xfrm>
            <a:prstGeom prst="homePlate">
              <a:avLst>
                <a:gd name="adj" fmla="val 22714"/>
              </a:avLst>
            </a:prstGeom>
            <a:solidFill>
              <a:srgbClr val="E7F5FE"/>
            </a:solidFill>
            <a:ln w="9525">
              <a:noFill/>
              <a:miter lim="800000"/>
              <a:headEnd/>
              <a:tailEnd/>
            </a:ln>
            <a:effectLst/>
          </p:spPr>
          <p:txBody>
            <a:bodyPr lIns="67500" tIns="35100" rIns="67500" bIns="35100" anchor="ctr"/>
            <a:lstStyle/>
            <a:p>
              <a:pPr marL="0" marR="0" lvl="0" indent="0" defTabSz="914400" eaLnBrk="1" fontAlgn="auto" latinLnBrk="0" hangingPunct="1">
                <a:lnSpc>
                  <a:spcPct val="100000"/>
                </a:lnSpc>
                <a:spcBef>
                  <a:spcPts val="0"/>
                </a:spcBef>
                <a:spcAft>
                  <a:spcPts val="0"/>
                </a:spcAft>
                <a:buClrTx/>
                <a:buSzTx/>
                <a:buFontTx/>
                <a:buNone/>
                <a:tabLst/>
                <a:defRPr/>
              </a:pPr>
              <a:r>
                <a:rPr lang="ru-RU" sz="1800" kern="0" dirty="0" smtClean="0">
                  <a:latin typeface="Arial Narrow" panose="020B0606020202030204" pitchFamily="34" charset="0"/>
                </a:rPr>
                <a:t>Количество выданных гарантий и поручительств</a:t>
              </a:r>
              <a:endParaRPr lang="ru-RU" sz="1800" kern="0" dirty="0">
                <a:latin typeface="Arial Narrow" panose="020B0606020202030204" pitchFamily="34" charset="0"/>
              </a:endParaRPr>
            </a:p>
          </p:txBody>
        </p:sp>
      </p:grpSp>
      <p:grpSp>
        <p:nvGrpSpPr>
          <p:cNvPr id="70" name="Группа 69"/>
          <p:cNvGrpSpPr/>
          <p:nvPr/>
        </p:nvGrpSpPr>
        <p:grpSpPr>
          <a:xfrm>
            <a:off x="6506862" y="5390649"/>
            <a:ext cx="3256270" cy="839705"/>
            <a:chOff x="704616" y="8731785"/>
            <a:chExt cx="1548850" cy="630883"/>
          </a:xfrm>
        </p:grpSpPr>
        <p:sp>
          <p:nvSpPr>
            <p:cNvPr id="71" name="Pentagon 35"/>
            <p:cNvSpPr/>
            <p:nvPr/>
          </p:nvSpPr>
          <p:spPr>
            <a:xfrm>
              <a:off x="850532" y="8731785"/>
              <a:ext cx="1402934" cy="630883"/>
            </a:xfrm>
            <a:prstGeom prst="homePlate">
              <a:avLst>
                <a:gd name="adj" fmla="val 22714"/>
              </a:avLst>
            </a:prstGeom>
            <a:solidFill>
              <a:srgbClr val="1F4E79"/>
            </a:solidFill>
            <a:ln w="9525">
              <a:noFill/>
              <a:miter lim="800000"/>
              <a:headEnd/>
              <a:tailEnd/>
            </a:ln>
            <a:effectLst/>
          </p:spPr>
          <p:txBody>
            <a:bodyPr lIns="67500" tIns="35100" rIns="67500" bIns="3510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ru-RU" sz="1200" b="1" i="0" u="none" strike="noStrike" kern="0" cap="none" spc="0" normalizeH="0" baseline="0" noProof="0" dirty="0" smtClean="0">
                <a:ln>
                  <a:noFill/>
                </a:ln>
                <a:solidFill>
                  <a:prstClr val="black"/>
                </a:solidFill>
                <a:effectLst/>
                <a:uLnTx/>
                <a:uFillTx/>
                <a:latin typeface="Arial Narrow" panose="020B0606020202030204" pitchFamily="34" charset="0"/>
              </a:endParaRPr>
            </a:p>
          </p:txBody>
        </p:sp>
        <p:sp>
          <p:nvSpPr>
            <p:cNvPr id="72" name="Pentagon 37"/>
            <p:cNvSpPr/>
            <p:nvPr/>
          </p:nvSpPr>
          <p:spPr>
            <a:xfrm>
              <a:off x="704616" y="8731785"/>
              <a:ext cx="1402934" cy="630883"/>
            </a:xfrm>
            <a:prstGeom prst="homePlate">
              <a:avLst>
                <a:gd name="adj" fmla="val 22714"/>
              </a:avLst>
            </a:prstGeom>
            <a:solidFill>
              <a:srgbClr val="E7F5FE"/>
            </a:solidFill>
            <a:ln w="9525">
              <a:noFill/>
              <a:miter lim="800000"/>
              <a:headEnd/>
              <a:tailEnd/>
            </a:ln>
            <a:effectLst/>
          </p:spPr>
          <p:txBody>
            <a:bodyPr lIns="67500" tIns="35100" rIns="67500" bIns="35100" anchor="ctr"/>
            <a:lstStyle/>
            <a:p>
              <a:pPr marL="0" marR="0" lvl="0" indent="0" defTabSz="914400" eaLnBrk="1" fontAlgn="auto" latinLnBrk="0" hangingPunct="1">
                <a:lnSpc>
                  <a:spcPct val="100000"/>
                </a:lnSpc>
                <a:spcBef>
                  <a:spcPts val="0"/>
                </a:spcBef>
                <a:spcAft>
                  <a:spcPts val="0"/>
                </a:spcAft>
                <a:buClrTx/>
                <a:buSzTx/>
                <a:buFontTx/>
                <a:buNone/>
                <a:tabLst/>
                <a:defRPr/>
              </a:pPr>
              <a:r>
                <a:rPr lang="ru-RU" sz="1800" kern="0" dirty="0" smtClean="0">
                  <a:latin typeface="Arial Narrow" panose="020B0606020202030204" pitchFamily="34" charset="0"/>
                </a:rPr>
                <a:t>Объем </a:t>
              </a:r>
              <a:r>
                <a:rPr lang="ru-RU" sz="1800" kern="0" dirty="0">
                  <a:latin typeface="Arial Narrow" panose="020B0606020202030204" pitchFamily="34" charset="0"/>
                </a:rPr>
                <a:t>кредитной поддержки </a:t>
              </a:r>
              <a:endParaRPr lang="ru-RU" sz="1800" kern="0" dirty="0" smtClean="0">
                <a:latin typeface="Arial Narrow" panose="020B0606020202030204" pitchFamily="34" charset="0"/>
              </a:endParaRPr>
            </a:p>
            <a:p>
              <a:pPr marL="0" marR="0" lvl="0" indent="0" defTabSz="914400" eaLnBrk="1" fontAlgn="auto" latinLnBrk="0" hangingPunct="1">
                <a:lnSpc>
                  <a:spcPct val="100000"/>
                </a:lnSpc>
                <a:spcBef>
                  <a:spcPts val="0"/>
                </a:spcBef>
                <a:spcAft>
                  <a:spcPts val="0"/>
                </a:spcAft>
                <a:buClrTx/>
                <a:buSzTx/>
                <a:buFontTx/>
                <a:buNone/>
                <a:tabLst/>
                <a:defRPr/>
              </a:pPr>
              <a:r>
                <a:rPr lang="ru-RU" sz="1800" kern="0" dirty="0" smtClean="0">
                  <a:latin typeface="Arial Narrow" panose="020B0606020202030204" pitchFamily="34" charset="0"/>
                </a:rPr>
                <a:t>с </a:t>
              </a:r>
              <a:r>
                <a:rPr lang="ru-RU" sz="1800" kern="0" dirty="0">
                  <a:latin typeface="Arial Narrow" panose="020B0606020202030204" pitchFamily="34" charset="0"/>
                </a:rPr>
                <a:t>гарантией</a:t>
              </a:r>
            </a:p>
          </p:txBody>
        </p:sp>
      </p:grpSp>
      <p:grpSp>
        <p:nvGrpSpPr>
          <p:cNvPr id="73" name="Группа 72"/>
          <p:cNvGrpSpPr/>
          <p:nvPr/>
        </p:nvGrpSpPr>
        <p:grpSpPr>
          <a:xfrm>
            <a:off x="6506862" y="6509357"/>
            <a:ext cx="3256270" cy="839705"/>
            <a:chOff x="704616" y="8731785"/>
            <a:chExt cx="1548850" cy="630883"/>
          </a:xfrm>
        </p:grpSpPr>
        <p:sp>
          <p:nvSpPr>
            <p:cNvPr id="74" name="Pentagon 35"/>
            <p:cNvSpPr/>
            <p:nvPr/>
          </p:nvSpPr>
          <p:spPr>
            <a:xfrm>
              <a:off x="850532" y="8731785"/>
              <a:ext cx="1402934" cy="630883"/>
            </a:xfrm>
            <a:prstGeom prst="homePlate">
              <a:avLst>
                <a:gd name="adj" fmla="val 22714"/>
              </a:avLst>
            </a:prstGeom>
            <a:solidFill>
              <a:srgbClr val="1F4E79"/>
            </a:solidFill>
            <a:ln w="9525">
              <a:noFill/>
              <a:miter lim="800000"/>
              <a:headEnd/>
              <a:tailEnd/>
            </a:ln>
            <a:effectLst/>
          </p:spPr>
          <p:txBody>
            <a:bodyPr lIns="67500" tIns="35100" rIns="67500" bIns="3510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ru-RU" sz="1200" b="1" i="0" u="none" strike="noStrike" kern="0" cap="none" spc="0" normalizeH="0" baseline="0" noProof="0" dirty="0" smtClean="0">
                <a:ln>
                  <a:noFill/>
                </a:ln>
                <a:solidFill>
                  <a:prstClr val="black"/>
                </a:solidFill>
                <a:effectLst/>
                <a:uLnTx/>
                <a:uFillTx/>
                <a:latin typeface="Arial Narrow" panose="020B0606020202030204" pitchFamily="34" charset="0"/>
              </a:endParaRPr>
            </a:p>
          </p:txBody>
        </p:sp>
        <p:sp>
          <p:nvSpPr>
            <p:cNvPr id="75" name="Pentagon 37"/>
            <p:cNvSpPr/>
            <p:nvPr/>
          </p:nvSpPr>
          <p:spPr>
            <a:xfrm>
              <a:off x="704616" y="8731785"/>
              <a:ext cx="1402934" cy="630883"/>
            </a:xfrm>
            <a:prstGeom prst="homePlate">
              <a:avLst>
                <a:gd name="adj" fmla="val 22714"/>
              </a:avLst>
            </a:prstGeom>
            <a:solidFill>
              <a:srgbClr val="E7F5FE"/>
            </a:solidFill>
            <a:ln w="9525">
              <a:noFill/>
              <a:miter lim="800000"/>
              <a:headEnd/>
              <a:tailEnd/>
            </a:ln>
            <a:effectLst/>
          </p:spPr>
          <p:txBody>
            <a:bodyPr lIns="67500" tIns="35100" rIns="67500" bIns="35100" anchor="ctr"/>
            <a:lstStyle/>
            <a:p>
              <a:pPr marL="0" marR="0" lvl="0" indent="0" defTabSz="914400" eaLnBrk="1" fontAlgn="auto" latinLnBrk="0" hangingPunct="1">
                <a:lnSpc>
                  <a:spcPct val="100000"/>
                </a:lnSpc>
                <a:spcBef>
                  <a:spcPts val="0"/>
                </a:spcBef>
                <a:spcAft>
                  <a:spcPts val="0"/>
                </a:spcAft>
                <a:buClrTx/>
                <a:buSzTx/>
                <a:buFontTx/>
                <a:buNone/>
                <a:tabLst/>
                <a:defRPr/>
              </a:pPr>
              <a:r>
                <a:rPr lang="ru-RU" sz="1800" kern="0" dirty="0" smtClean="0">
                  <a:latin typeface="Arial Narrow" panose="020B0606020202030204" pitchFamily="34" charset="0"/>
                </a:rPr>
                <a:t>Новых рабочих мест</a:t>
              </a:r>
              <a:endParaRPr lang="ru-RU" sz="1800" kern="0" dirty="0">
                <a:latin typeface="Arial Narrow" panose="020B0606020202030204" pitchFamily="34" charset="0"/>
              </a:endParaRPr>
            </a:p>
          </p:txBody>
        </p:sp>
      </p:grpSp>
      <p:grpSp>
        <p:nvGrpSpPr>
          <p:cNvPr id="9" name="Группа 8"/>
          <p:cNvGrpSpPr/>
          <p:nvPr/>
        </p:nvGrpSpPr>
        <p:grpSpPr>
          <a:xfrm>
            <a:off x="1876045" y="2446584"/>
            <a:ext cx="4498356" cy="884218"/>
            <a:chOff x="2432278" y="2526226"/>
            <a:chExt cx="4498356" cy="884218"/>
          </a:xfrm>
        </p:grpSpPr>
        <p:sp>
          <p:nvSpPr>
            <p:cNvPr id="36" name="Скругленный прямоугольник 35"/>
            <p:cNvSpPr/>
            <p:nvPr/>
          </p:nvSpPr>
          <p:spPr>
            <a:xfrm>
              <a:off x="2432278" y="2562044"/>
              <a:ext cx="3597348" cy="812582"/>
            </a:xfrm>
            <a:prstGeom prst="roundRect">
              <a:avLst/>
            </a:prstGeom>
            <a:noFill/>
            <a:ln w="25400" cap="flat" cmpd="sng" algn="ctr">
              <a:noFill/>
              <a:prstDash val="solid"/>
            </a:ln>
            <a:effectLst/>
          </p:spPr>
          <p:txBody>
            <a:bodyPr lIns="0" anchor="ctr"/>
            <a:lstStyle/>
            <a:p>
              <a:pPr defTabSz="914373" fontAlgn="auto">
                <a:spcBef>
                  <a:spcPts val="0"/>
                </a:spcBef>
                <a:spcAft>
                  <a:spcPts val="0"/>
                </a:spcAft>
                <a:defRPr/>
              </a:pPr>
              <a:r>
                <a:rPr lang="ru-RU" sz="6000" kern="0" dirty="0" smtClean="0">
                  <a:latin typeface="Arial Narrow" panose="020B0606020202030204" pitchFamily="34" charset="0"/>
                  <a:cs typeface="Times New Roman" pitchFamily="18" charset="0"/>
                </a:rPr>
                <a:t>57</a:t>
              </a:r>
              <a:endParaRPr lang="ru-RU" sz="2400" kern="0" dirty="0">
                <a:latin typeface="Arial Narrow" panose="020B0606020202030204" pitchFamily="34" charset="0"/>
                <a:cs typeface="Times New Roman" pitchFamily="18" charset="0"/>
              </a:endParaRPr>
            </a:p>
          </p:txBody>
        </p:sp>
        <p:sp>
          <p:nvSpPr>
            <p:cNvPr id="39" name="Скругленный прямоугольник 38"/>
            <p:cNvSpPr/>
            <p:nvPr/>
          </p:nvSpPr>
          <p:spPr>
            <a:xfrm>
              <a:off x="3333286" y="2526226"/>
              <a:ext cx="3597348" cy="884218"/>
            </a:xfrm>
            <a:prstGeom prst="roundRect">
              <a:avLst/>
            </a:prstGeom>
            <a:noFill/>
            <a:ln w="25400" cap="flat" cmpd="sng" algn="ctr">
              <a:noFill/>
              <a:prstDash val="solid"/>
            </a:ln>
            <a:effectLst/>
          </p:spPr>
          <p:txBody>
            <a:bodyPr lIns="0" anchor="ctr"/>
            <a:lstStyle/>
            <a:p>
              <a:pPr defTabSz="914373" fontAlgn="auto">
                <a:spcBef>
                  <a:spcPts val="0"/>
                </a:spcBef>
                <a:spcAft>
                  <a:spcPts val="0"/>
                </a:spcAft>
                <a:defRPr/>
              </a:pPr>
              <a:r>
                <a:rPr lang="ru-RU" sz="2000" kern="0" dirty="0" smtClean="0">
                  <a:latin typeface="Arial Narrow" panose="020B0606020202030204" pitchFamily="34" charset="0"/>
                  <a:cs typeface="Times New Roman" pitchFamily="18" charset="0"/>
                </a:rPr>
                <a:t>банков-партнеров</a:t>
              </a:r>
              <a:endParaRPr lang="en-US" sz="2000" kern="0" dirty="0" smtClean="0">
                <a:latin typeface="Arial Narrow" panose="020B0606020202030204" pitchFamily="34" charset="0"/>
                <a:cs typeface="Times New Roman" pitchFamily="18" charset="0"/>
              </a:endParaRPr>
            </a:p>
            <a:p>
              <a:pPr defTabSz="914373" fontAlgn="auto">
                <a:spcBef>
                  <a:spcPts val="0"/>
                </a:spcBef>
                <a:spcAft>
                  <a:spcPts val="0"/>
                </a:spcAft>
                <a:defRPr/>
              </a:pPr>
              <a:r>
                <a:rPr lang="ru-RU" sz="2000" kern="0" dirty="0" smtClean="0">
                  <a:latin typeface="Arial Narrow" panose="020B0606020202030204" pitchFamily="34" charset="0"/>
                  <a:cs typeface="Times New Roman" pitchFamily="18" charset="0"/>
                </a:rPr>
                <a:t>и уполномоченных банков</a:t>
              </a:r>
              <a:endParaRPr lang="ru-RU" sz="2400" kern="0" dirty="0">
                <a:latin typeface="Arial Narrow" panose="020B0606020202030204" pitchFamily="34" charset="0"/>
                <a:cs typeface="Times New Roman" pitchFamily="18" charset="0"/>
              </a:endParaRPr>
            </a:p>
          </p:txBody>
        </p:sp>
      </p:grpSp>
      <p:grpSp>
        <p:nvGrpSpPr>
          <p:cNvPr id="10" name="Группа 9"/>
          <p:cNvGrpSpPr/>
          <p:nvPr/>
        </p:nvGrpSpPr>
        <p:grpSpPr>
          <a:xfrm>
            <a:off x="1767572" y="4532955"/>
            <a:ext cx="4111351" cy="884218"/>
            <a:chOff x="2323805" y="4693601"/>
            <a:chExt cx="4111351" cy="884218"/>
          </a:xfrm>
        </p:grpSpPr>
        <p:sp>
          <p:nvSpPr>
            <p:cNvPr id="38" name="Скругленный прямоугольник 37"/>
            <p:cNvSpPr/>
            <p:nvPr/>
          </p:nvSpPr>
          <p:spPr>
            <a:xfrm>
              <a:off x="2323805" y="4729419"/>
              <a:ext cx="3597348" cy="812582"/>
            </a:xfrm>
            <a:prstGeom prst="roundRect">
              <a:avLst/>
            </a:prstGeom>
            <a:noFill/>
            <a:ln w="25400" cap="flat" cmpd="sng" algn="ctr">
              <a:noFill/>
              <a:prstDash val="solid"/>
            </a:ln>
            <a:effectLst/>
          </p:spPr>
          <p:txBody>
            <a:bodyPr lIns="0" anchor="ctr"/>
            <a:lstStyle/>
            <a:p>
              <a:pPr defTabSz="914373" fontAlgn="auto">
                <a:spcBef>
                  <a:spcPts val="0"/>
                </a:spcBef>
                <a:spcAft>
                  <a:spcPts val="0"/>
                </a:spcAft>
                <a:defRPr/>
              </a:pPr>
              <a:r>
                <a:rPr lang="ru-RU" sz="6000" kern="0" dirty="0" smtClean="0">
                  <a:latin typeface="Arial Narrow" panose="020B0606020202030204" pitchFamily="34" charset="0"/>
                  <a:cs typeface="Times New Roman" pitchFamily="18" charset="0"/>
                </a:rPr>
                <a:t>83</a:t>
              </a:r>
              <a:endParaRPr lang="ru-RU" sz="2400" kern="0" dirty="0">
                <a:latin typeface="Arial Narrow" panose="020B0606020202030204" pitchFamily="34" charset="0"/>
                <a:cs typeface="Times New Roman" pitchFamily="18" charset="0"/>
              </a:endParaRPr>
            </a:p>
          </p:txBody>
        </p:sp>
        <p:sp>
          <p:nvSpPr>
            <p:cNvPr id="41" name="Скругленный прямоугольник 40"/>
            <p:cNvSpPr/>
            <p:nvPr/>
          </p:nvSpPr>
          <p:spPr>
            <a:xfrm>
              <a:off x="3164839" y="4693601"/>
              <a:ext cx="3270317" cy="884218"/>
            </a:xfrm>
            <a:prstGeom prst="roundRect">
              <a:avLst/>
            </a:prstGeom>
            <a:noFill/>
            <a:ln w="25400" cap="flat" cmpd="sng" algn="ctr">
              <a:noFill/>
              <a:prstDash val="solid"/>
            </a:ln>
            <a:effectLst/>
          </p:spPr>
          <p:txBody>
            <a:bodyPr lIns="0" anchor="ctr"/>
            <a:lstStyle/>
            <a:p>
              <a:pPr defTabSz="914373" fontAlgn="auto">
                <a:spcBef>
                  <a:spcPts val="0"/>
                </a:spcBef>
                <a:spcAft>
                  <a:spcPts val="0"/>
                </a:spcAft>
                <a:defRPr/>
              </a:pPr>
              <a:r>
                <a:rPr lang="ru-RU" sz="2000" kern="0" dirty="0" smtClean="0">
                  <a:latin typeface="Arial Narrow" panose="020B0606020202030204" pitchFamily="34" charset="0"/>
                  <a:cs typeface="Times New Roman" pitchFamily="18" charset="0"/>
                </a:rPr>
                <a:t>региональных гарантийных организации</a:t>
              </a:r>
              <a:endParaRPr lang="ru-RU" sz="2400" kern="0" dirty="0">
                <a:latin typeface="Arial Narrow" panose="020B0606020202030204" pitchFamily="34" charset="0"/>
                <a:cs typeface="Times New Roman" pitchFamily="18" charset="0"/>
              </a:endParaRPr>
            </a:p>
          </p:txBody>
        </p:sp>
      </p:grpSp>
      <p:sp>
        <p:nvSpPr>
          <p:cNvPr id="43" name="Равнобедренный треугольник 42"/>
          <p:cNvSpPr/>
          <p:nvPr/>
        </p:nvSpPr>
        <p:spPr>
          <a:xfrm flipV="1">
            <a:off x="6589584" y="4615883"/>
            <a:ext cx="5566950" cy="373090"/>
          </a:xfrm>
          <a:prstGeom prst="triangle">
            <a:avLst/>
          </a:prstGeom>
          <a:solidFill>
            <a:schemeClr val="tx1">
              <a:lumMod val="50000"/>
              <a:lumOff val="50000"/>
            </a:schemeClr>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42" name="Скругленный прямоугольник 41"/>
          <p:cNvSpPr/>
          <p:nvPr/>
        </p:nvSpPr>
        <p:spPr>
          <a:xfrm>
            <a:off x="677016" y="5439397"/>
            <a:ext cx="757732" cy="355433"/>
          </a:xfrm>
          <a:prstGeom prst="roundRect">
            <a:avLst/>
          </a:prstGeom>
          <a:noFill/>
          <a:ln w="25400" cap="flat" cmpd="sng" algn="ctr">
            <a:noFill/>
            <a:prstDash val="solid"/>
          </a:ln>
          <a:effectLst/>
        </p:spPr>
        <p:txBody>
          <a:bodyPr lIns="0" rIns="0" anchor="ctr"/>
          <a:lstStyle/>
          <a:p>
            <a:pPr algn="ctr" defTabSz="914373" fontAlgn="auto">
              <a:spcBef>
                <a:spcPts val="0"/>
              </a:spcBef>
              <a:spcAft>
                <a:spcPts val="0"/>
              </a:spcAft>
              <a:defRPr/>
            </a:pPr>
            <a:r>
              <a:rPr lang="ru-RU" sz="1800" b="1" kern="0" dirty="0" smtClean="0">
                <a:latin typeface="Arial Narrow" panose="020B0606020202030204" pitchFamily="34" charset="0"/>
                <a:cs typeface="Times New Roman" pitchFamily="18" charset="0"/>
              </a:rPr>
              <a:t>РГО</a:t>
            </a:r>
            <a:endParaRPr lang="ru-RU" sz="2000" b="1" kern="0" dirty="0">
              <a:latin typeface="Arial Narrow" panose="020B0606020202030204" pitchFamily="34" charset="0"/>
              <a:cs typeface="Times New Roman" pitchFamily="18" charset="0"/>
            </a:endParaRPr>
          </a:p>
        </p:txBody>
      </p:sp>
      <p:sp>
        <p:nvSpPr>
          <p:cNvPr id="44" name="Скругленный прямоугольник 43"/>
          <p:cNvSpPr/>
          <p:nvPr/>
        </p:nvSpPr>
        <p:spPr>
          <a:xfrm>
            <a:off x="677016" y="3350203"/>
            <a:ext cx="757732" cy="355433"/>
          </a:xfrm>
          <a:prstGeom prst="roundRect">
            <a:avLst/>
          </a:prstGeom>
          <a:noFill/>
          <a:ln w="25400" cap="flat" cmpd="sng" algn="ctr">
            <a:noFill/>
            <a:prstDash val="solid"/>
          </a:ln>
          <a:effectLst/>
        </p:spPr>
        <p:txBody>
          <a:bodyPr lIns="0" rIns="0" anchor="ctr"/>
          <a:lstStyle/>
          <a:p>
            <a:pPr algn="ctr" defTabSz="914373" fontAlgn="auto">
              <a:spcBef>
                <a:spcPts val="0"/>
              </a:spcBef>
              <a:spcAft>
                <a:spcPts val="0"/>
              </a:spcAft>
              <a:defRPr/>
            </a:pPr>
            <a:r>
              <a:rPr lang="ru-RU" sz="1800" b="1" kern="0" dirty="0" smtClean="0">
                <a:latin typeface="Arial Narrow" panose="020B0606020202030204" pitchFamily="34" charset="0"/>
                <a:cs typeface="Times New Roman" pitchFamily="18" charset="0"/>
              </a:rPr>
              <a:t>Банк</a:t>
            </a:r>
            <a:endParaRPr lang="ru-RU" sz="2000" b="1" kern="0" dirty="0">
              <a:latin typeface="Arial Narrow" panose="020B0606020202030204" pitchFamily="34" charset="0"/>
              <a:cs typeface="Times New Roman" pitchFamily="18" charset="0"/>
            </a:endParaRPr>
          </a:p>
        </p:txBody>
      </p:sp>
      <p:sp>
        <p:nvSpPr>
          <p:cNvPr id="45" name="Скругленный прямоугольник 44"/>
          <p:cNvSpPr/>
          <p:nvPr/>
        </p:nvSpPr>
        <p:spPr>
          <a:xfrm>
            <a:off x="510603" y="7392341"/>
            <a:ext cx="1090556" cy="355433"/>
          </a:xfrm>
          <a:prstGeom prst="roundRect">
            <a:avLst/>
          </a:prstGeom>
          <a:noFill/>
          <a:ln w="25400" cap="flat" cmpd="sng" algn="ctr">
            <a:noFill/>
            <a:prstDash val="solid"/>
          </a:ln>
          <a:effectLst/>
        </p:spPr>
        <p:txBody>
          <a:bodyPr lIns="0" rIns="0" anchor="ctr"/>
          <a:lstStyle/>
          <a:p>
            <a:pPr algn="ctr" defTabSz="914373" fontAlgn="auto">
              <a:spcBef>
                <a:spcPts val="0"/>
              </a:spcBef>
              <a:spcAft>
                <a:spcPts val="0"/>
              </a:spcAft>
              <a:defRPr/>
            </a:pPr>
            <a:r>
              <a:rPr lang="ru-RU" sz="1800" b="1" kern="0" dirty="0" smtClean="0">
                <a:latin typeface="Arial Narrow" panose="020B0606020202030204" pitchFamily="34" charset="0"/>
                <a:cs typeface="Times New Roman" pitchFamily="18" charset="0"/>
              </a:rPr>
              <a:t>Лизинг </a:t>
            </a:r>
          </a:p>
          <a:p>
            <a:pPr algn="ctr" defTabSz="914373" fontAlgn="auto">
              <a:spcBef>
                <a:spcPts val="0"/>
              </a:spcBef>
              <a:spcAft>
                <a:spcPts val="0"/>
              </a:spcAft>
              <a:defRPr/>
            </a:pPr>
            <a:r>
              <a:rPr lang="ru-RU" sz="1800" b="1" kern="0" dirty="0" smtClean="0">
                <a:latin typeface="Arial Narrow" panose="020B0606020202030204" pitchFamily="34" charset="0"/>
                <a:cs typeface="Times New Roman" pitchFamily="18" charset="0"/>
              </a:rPr>
              <a:t>и институты развития</a:t>
            </a:r>
            <a:endParaRPr lang="ru-RU" sz="2000" b="1" kern="0" dirty="0">
              <a:latin typeface="Arial Narrow" panose="020B0606020202030204" pitchFamily="34" charset="0"/>
              <a:cs typeface="Times New Roman" pitchFamily="18" charset="0"/>
            </a:endParaRPr>
          </a:p>
        </p:txBody>
      </p:sp>
      <p:grpSp>
        <p:nvGrpSpPr>
          <p:cNvPr id="7" name="Группа 6"/>
          <p:cNvGrpSpPr/>
          <p:nvPr/>
        </p:nvGrpSpPr>
        <p:grpSpPr>
          <a:xfrm>
            <a:off x="167800" y="1892446"/>
            <a:ext cx="1776164" cy="1776164"/>
            <a:chOff x="-1167900" y="2055274"/>
            <a:chExt cx="2233307" cy="2233307"/>
          </a:xfrm>
        </p:grpSpPr>
        <p:pic>
          <p:nvPicPr>
            <p:cNvPr id="5" name="Рисунок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67900" y="2055274"/>
              <a:ext cx="2233307" cy="2233307"/>
            </a:xfrm>
            <a:prstGeom prst="rect">
              <a:avLst/>
            </a:prstGeom>
          </p:spPr>
        </p:pic>
        <p:sp>
          <p:nvSpPr>
            <p:cNvPr id="6" name="Овал 5"/>
            <p:cNvSpPr/>
            <p:nvPr/>
          </p:nvSpPr>
          <p:spPr>
            <a:xfrm>
              <a:off x="-388997" y="2868348"/>
              <a:ext cx="650389" cy="65038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dirty="0" smtClean="0"/>
                <a:t>₽</a:t>
              </a:r>
              <a:endParaRPr lang="ru-RU" sz="3600" dirty="0"/>
            </a:p>
          </p:txBody>
        </p:sp>
      </p:grpSp>
      <p:pic>
        <p:nvPicPr>
          <p:cNvPr id="8" name="Рисунок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3330" y="4178154"/>
            <a:ext cx="1305103" cy="1248548"/>
          </a:xfrm>
          <a:prstGeom prst="rect">
            <a:avLst/>
          </a:prstGeom>
        </p:spPr>
      </p:pic>
      <p:grpSp>
        <p:nvGrpSpPr>
          <p:cNvPr id="47" name="Группа 46"/>
          <p:cNvGrpSpPr/>
          <p:nvPr/>
        </p:nvGrpSpPr>
        <p:grpSpPr>
          <a:xfrm>
            <a:off x="1872580" y="7131780"/>
            <a:ext cx="4176463" cy="884218"/>
            <a:chOff x="2432278" y="6236830"/>
            <a:chExt cx="4176463" cy="884218"/>
          </a:xfrm>
        </p:grpSpPr>
        <p:sp>
          <p:nvSpPr>
            <p:cNvPr id="49" name="Скругленный прямоугольник 48"/>
            <p:cNvSpPr/>
            <p:nvPr/>
          </p:nvSpPr>
          <p:spPr>
            <a:xfrm>
              <a:off x="2432278" y="6272648"/>
              <a:ext cx="3597348" cy="812582"/>
            </a:xfrm>
            <a:prstGeom prst="roundRect">
              <a:avLst/>
            </a:prstGeom>
            <a:noFill/>
            <a:ln w="25400" cap="flat" cmpd="sng" algn="ctr">
              <a:noFill/>
              <a:prstDash val="solid"/>
            </a:ln>
            <a:effectLst/>
          </p:spPr>
          <p:txBody>
            <a:bodyPr lIns="0" anchor="ctr"/>
            <a:lstStyle/>
            <a:p>
              <a:pPr defTabSz="914373" fontAlgn="auto">
                <a:spcBef>
                  <a:spcPts val="0"/>
                </a:spcBef>
                <a:spcAft>
                  <a:spcPts val="0"/>
                </a:spcAft>
                <a:defRPr/>
              </a:pPr>
              <a:r>
                <a:rPr lang="ru-RU" sz="6000" kern="0" dirty="0" smtClean="0">
                  <a:latin typeface="Arial Narrow" panose="020B0606020202030204" pitchFamily="34" charset="0"/>
                  <a:cs typeface="Times New Roman" pitchFamily="18" charset="0"/>
                </a:rPr>
                <a:t>7</a:t>
              </a:r>
              <a:endParaRPr lang="ru-RU" sz="2400" kern="0" dirty="0">
                <a:latin typeface="Arial Narrow" panose="020B0606020202030204" pitchFamily="34" charset="0"/>
                <a:cs typeface="Times New Roman" pitchFamily="18" charset="0"/>
              </a:endParaRPr>
            </a:p>
          </p:txBody>
        </p:sp>
        <p:sp>
          <p:nvSpPr>
            <p:cNvPr id="50" name="Скругленный прямоугольник 49"/>
            <p:cNvSpPr/>
            <p:nvPr/>
          </p:nvSpPr>
          <p:spPr>
            <a:xfrm>
              <a:off x="3011393" y="6236830"/>
              <a:ext cx="3597348" cy="884218"/>
            </a:xfrm>
            <a:prstGeom prst="roundRect">
              <a:avLst/>
            </a:prstGeom>
            <a:noFill/>
            <a:ln w="25400" cap="flat" cmpd="sng" algn="ctr">
              <a:noFill/>
              <a:prstDash val="solid"/>
            </a:ln>
            <a:effectLst/>
          </p:spPr>
          <p:txBody>
            <a:bodyPr lIns="0" anchor="ctr"/>
            <a:lstStyle/>
            <a:p>
              <a:pPr defTabSz="914373" fontAlgn="auto">
                <a:spcBef>
                  <a:spcPts val="0"/>
                </a:spcBef>
                <a:spcAft>
                  <a:spcPts val="0"/>
                </a:spcAft>
                <a:defRPr/>
              </a:pPr>
              <a:r>
                <a:rPr lang="ru-RU" sz="2000" kern="0" dirty="0">
                  <a:latin typeface="Arial Narrow" panose="020B0606020202030204" pitchFamily="34" charset="0"/>
                  <a:cs typeface="Times New Roman" pitchFamily="18" charset="0"/>
                </a:rPr>
                <a:t>р</a:t>
              </a:r>
              <a:r>
                <a:rPr lang="ru-RU" sz="2000" kern="0" dirty="0" smtClean="0">
                  <a:latin typeface="Arial Narrow" panose="020B0606020202030204" pitchFamily="34" charset="0"/>
                  <a:cs typeface="Times New Roman" pitchFamily="18" charset="0"/>
                </a:rPr>
                <a:t>оссийских и международных институтов развития</a:t>
              </a:r>
              <a:endParaRPr lang="ru-RU" sz="2400" kern="0" dirty="0">
                <a:latin typeface="Arial Narrow" panose="020B0606020202030204" pitchFamily="34" charset="0"/>
                <a:cs typeface="Times New Roman" pitchFamily="18" charset="0"/>
              </a:endParaRPr>
            </a:p>
          </p:txBody>
        </p:sp>
      </p:grpSp>
      <p:pic>
        <p:nvPicPr>
          <p:cNvPr id="46" name="Рисунок 4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1600" y="69717"/>
            <a:ext cx="2717800" cy="1236354"/>
          </a:xfrm>
          <a:prstGeom prst="rect">
            <a:avLst/>
          </a:prstGeom>
        </p:spPr>
      </p:pic>
      <p:sp>
        <p:nvSpPr>
          <p:cNvPr id="51" name="TextBox 50"/>
          <p:cNvSpPr txBox="1"/>
          <p:nvPr/>
        </p:nvSpPr>
        <p:spPr>
          <a:xfrm>
            <a:off x="12102955" y="8003568"/>
            <a:ext cx="523982" cy="307777"/>
          </a:xfrm>
          <a:prstGeom prst="rect">
            <a:avLst/>
          </a:prstGeom>
          <a:noFill/>
        </p:spPr>
        <p:txBody>
          <a:bodyPr wrap="square" rtlCol="0">
            <a:spAutoFit/>
          </a:bodyPr>
          <a:lstStyle/>
          <a:p>
            <a:r>
              <a:rPr lang="ru-RU" sz="1400" dirty="0">
                <a:latin typeface="Arial Narrow" panose="020B0606020202030204" pitchFamily="34" charset="0"/>
              </a:rPr>
              <a:t>3</a:t>
            </a:r>
          </a:p>
        </p:txBody>
      </p:sp>
    </p:spTree>
    <p:extLst>
      <p:ext uri="{BB962C8B-B14F-4D97-AF65-F5344CB8AC3E}">
        <p14:creationId xmlns:p14="http://schemas.microsoft.com/office/powerpoint/2010/main" val="250002880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7" name="Рисунок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600" y="69717"/>
            <a:ext cx="2717800" cy="1236354"/>
          </a:xfrm>
          <a:prstGeom prst="rect">
            <a:avLst/>
          </a:prstGeom>
        </p:spPr>
      </p:pic>
      <p:sp>
        <p:nvSpPr>
          <p:cNvPr id="2" name="Заголовок 1"/>
          <p:cNvSpPr>
            <a:spLocks noGrp="1"/>
          </p:cNvSpPr>
          <p:nvPr>
            <p:ph type="title"/>
          </p:nvPr>
        </p:nvSpPr>
        <p:spPr>
          <a:xfrm>
            <a:off x="3813568" y="194803"/>
            <a:ext cx="8662293" cy="967520"/>
          </a:xfrm>
        </p:spPr>
        <p:txBody>
          <a:bodyPr/>
          <a:lstStyle/>
          <a:p>
            <a:r>
              <a:rPr lang="ru-RU" dirty="0"/>
              <a:t>Многоканальная система </a:t>
            </a:r>
            <a:r>
              <a:rPr lang="ru-RU" dirty="0" smtClean="0"/>
              <a:t>гарантийных </a:t>
            </a:r>
            <a:r>
              <a:rPr lang="ru-RU" dirty="0"/>
              <a:t>продуктов </a:t>
            </a:r>
            <a:r>
              <a:rPr lang="en-US" dirty="0" smtClean="0"/>
              <a:t/>
            </a:r>
            <a:br>
              <a:rPr lang="en-US" dirty="0" smtClean="0"/>
            </a:br>
            <a:r>
              <a:rPr lang="ru-RU" dirty="0" smtClean="0"/>
              <a:t>Национальной Гарантийной Системы</a:t>
            </a:r>
            <a:endParaRPr lang="ru-RU" b="0" dirty="0"/>
          </a:p>
        </p:txBody>
      </p:sp>
      <p:graphicFrame>
        <p:nvGraphicFramePr>
          <p:cNvPr id="4" name="Group 3"/>
          <p:cNvGraphicFramePr>
            <a:graphicFrameLocks/>
          </p:cNvGraphicFramePr>
          <p:nvPr>
            <p:custDataLst>
              <p:tags r:id="rId1"/>
            </p:custDataLst>
            <p:extLst>
              <p:ext uri="{D42A27DB-BD31-4B8C-83A1-F6EECF244321}">
                <p14:modId xmlns:p14="http://schemas.microsoft.com/office/powerpoint/2010/main" val="319545104"/>
              </p:ext>
            </p:extLst>
          </p:nvPr>
        </p:nvGraphicFramePr>
        <p:xfrm>
          <a:off x="369709" y="2233793"/>
          <a:ext cx="11834992" cy="6131337"/>
        </p:xfrm>
        <a:graphic>
          <a:graphicData uri="http://schemas.openxmlformats.org/drawingml/2006/table">
            <a:tbl>
              <a:tblPr/>
              <a:tblGrid>
                <a:gridCol w="1748764">
                  <a:extLst>
                    <a:ext uri="{9D8B030D-6E8A-4147-A177-3AD203B41FA5}">
                      <a16:colId xmlns:a16="http://schemas.microsoft.com/office/drawing/2014/main" val="20000"/>
                    </a:ext>
                  </a:extLst>
                </a:gridCol>
                <a:gridCol w="2177857">
                  <a:extLst>
                    <a:ext uri="{9D8B030D-6E8A-4147-A177-3AD203B41FA5}">
                      <a16:colId xmlns:a16="http://schemas.microsoft.com/office/drawing/2014/main" val="20001"/>
                    </a:ext>
                  </a:extLst>
                </a:gridCol>
                <a:gridCol w="1489306">
                  <a:extLst>
                    <a:ext uri="{9D8B030D-6E8A-4147-A177-3AD203B41FA5}">
                      <a16:colId xmlns:a16="http://schemas.microsoft.com/office/drawing/2014/main" val="20002"/>
                    </a:ext>
                  </a:extLst>
                </a:gridCol>
                <a:gridCol w="1588456">
                  <a:extLst>
                    <a:ext uri="{9D8B030D-6E8A-4147-A177-3AD203B41FA5}">
                      <a16:colId xmlns:a16="http://schemas.microsoft.com/office/drawing/2014/main" val="20003"/>
                    </a:ext>
                  </a:extLst>
                </a:gridCol>
                <a:gridCol w="1797459">
                  <a:extLst>
                    <a:ext uri="{9D8B030D-6E8A-4147-A177-3AD203B41FA5}">
                      <a16:colId xmlns:a16="http://schemas.microsoft.com/office/drawing/2014/main" val="3653545549"/>
                    </a:ext>
                  </a:extLst>
                </a:gridCol>
                <a:gridCol w="3033150">
                  <a:extLst>
                    <a:ext uri="{9D8B030D-6E8A-4147-A177-3AD203B41FA5}">
                      <a16:colId xmlns:a16="http://schemas.microsoft.com/office/drawing/2014/main" val="190580340"/>
                    </a:ext>
                  </a:extLst>
                </a:gridCol>
              </a:tblGrid>
              <a:tr h="728847">
                <a:tc>
                  <a:txBody>
                    <a:bodyPr/>
                    <a:lstStyle>
                      <a:lvl1pPr marL="0" algn="l" defTabSz="859536" rtl="0" eaLnBrk="1" latinLnBrk="0" hangingPunct="1">
                        <a:defRPr sz="1700" kern="1200">
                          <a:solidFill>
                            <a:schemeClr val="tx1"/>
                          </a:solidFill>
                          <a:latin typeface="Arial"/>
                        </a:defRPr>
                      </a:lvl1pPr>
                      <a:lvl2pPr marL="429768" algn="l" defTabSz="859536" rtl="0" eaLnBrk="1" latinLnBrk="0" hangingPunct="1">
                        <a:defRPr sz="1700" kern="1200">
                          <a:solidFill>
                            <a:schemeClr val="tx1"/>
                          </a:solidFill>
                          <a:latin typeface="Arial"/>
                        </a:defRPr>
                      </a:lvl2pPr>
                      <a:lvl3pPr marL="859536" algn="l" defTabSz="859536" rtl="0" eaLnBrk="1" latinLnBrk="0" hangingPunct="1">
                        <a:defRPr sz="1700" kern="1200">
                          <a:solidFill>
                            <a:schemeClr val="tx1"/>
                          </a:solidFill>
                          <a:latin typeface="Arial"/>
                        </a:defRPr>
                      </a:lvl3pPr>
                      <a:lvl4pPr marL="1289304" algn="l" defTabSz="859536" rtl="0" eaLnBrk="1" latinLnBrk="0" hangingPunct="1">
                        <a:defRPr sz="1700" kern="1200">
                          <a:solidFill>
                            <a:schemeClr val="tx1"/>
                          </a:solidFill>
                          <a:latin typeface="Arial"/>
                        </a:defRPr>
                      </a:lvl4pPr>
                      <a:lvl5pPr marL="1719072" algn="l" defTabSz="859536" rtl="0" eaLnBrk="1" latinLnBrk="0" hangingPunct="1">
                        <a:defRPr sz="1700" kern="1200">
                          <a:solidFill>
                            <a:schemeClr val="tx1"/>
                          </a:solidFill>
                          <a:latin typeface="Arial"/>
                        </a:defRPr>
                      </a:lvl5pPr>
                      <a:lvl6pPr marL="2148840" algn="l" defTabSz="859536" rtl="0" eaLnBrk="1" latinLnBrk="0" hangingPunct="1">
                        <a:defRPr sz="1700" kern="1200">
                          <a:solidFill>
                            <a:schemeClr val="tx1"/>
                          </a:solidFill>
                          <a:latin typeface="Arial"/>
                        </a:defRPr>
                      </a:lvl6pPr>
                      <a:lvl7pPr marL="2578608" algn="l" defTabSz="859536" rtl="0" eaLnBrk="1" latinLnBrk="0" hangingPunct="1">
                        <a:defRPr sz="1700" kern="1200">
                          <a:solidFill>
                            <a:schemeClr val="tx1"/>
                          </a:solidFill>
                          <a:latin typeface="Arial"/>
                        </a:defRPr>
                      </a:lvl7pPr>
                      <a:lvl8pPr marL="3008376" algn="l" defTabSz="859536" rtl="0" eaLnBrk="1" latinLnBrk="0" hangingPunct="1">
                        <a:defRPr sz="1700" kern="1200">
                          <a:solidFill>
                            <a:schemeClr val="tx1"/>
                          </a:solidFill>
                          <a:latin typeface="Arial"/>
                        </a:defRPr>
                      </a:lvl8pPr>
                      <a:lvl9pPr marL="3438144" algn="l" defTabSz="859536" rtl="0" eaLnBrk="1" latinLnBrk="0" hangingPunct="1">
                        <a:defRPr sz="1700" kern="1200">
                          <a:solidFill>
                            <a:schemeClr val="tx1"/>
                          </a:solidFill>
                          <a:latin typeface="Arial"/>
                        </a:defRPr>
                      </a:lvl9pPr>
                    </a:lstStyle>
                    <a:p>
                      <a:pPr marL="0" marR="0" lvl="0" indent="0" algn="ctr" defTabSz="914400" rtl="0" eaLnBrk="1" fontAlgn="base" latinLnBrk="0" hangingPunct="1">
                        <a:lnSpc>
                          <a:spcPct val="106000"/>
                        </a:lnSpc>
                        <a:spcBef>
                          <a:spcPct val="50000"/>
                        </a:spcBef>
                        <a:spcAft>
                          <a:spcPct val="0"/>
                        </a:spcAft>
                        <a:buClr>
                          <a:schemeClr val="tx1"/>
                        </a:buClr>
                        <a:buSzTx/>
                        <a:buFont typeface="Wingdings 2" pitchFamily="18" charset="2"/>
                        <a:buNone/>
                        <a:tabLst/>
                      </a:pPr>
                      <a:endParaRPr kumimoji="0" lang="en-US" sz="1400" b="1" i="0" u="none" strike="noStrike" kern="1200" cap="none" normalizeH="0" baseline="0" dirty="0" smtClean="0">
                        <a:ln>
                          <a:noFill/>
                        </a:ln>
                        <a:solidFill>
                          <a:schemeClr val="tx1"/>
                        </a:solidFill>
                        <a:effectLst/>
                        <a:latin typeface="+mj-lt"/>
                        <a:ea typeface="+mn-ea"/>
                        <a:cs typeface="+mn-cs"/>
                      </a:endParaRPr>
                    </a:p>
                  </a:txBody>
                  <a:tcPr marL="42394" marR="42394" marT="42394" marB="42394" anchor="ctr" horzOverflow="overflow">
                    <a:lnL w="12700" cmpd="sng">
                      <a:noFill/>
                    </a:lnL>
                    <a:lnR w="12700" cap="flat" cmpd="sng" algn="ctr">
                      <a:solidFill>
                        <a:sysClr val="window" lastClr="FFFFFF"/>
                      </a:solidFill>
                      <a:prstDash val="solid"/>
                      <a:round/>
                      <a:headEnd type="none" w="med" len="med"/>
                      <a:tailEnd type="none" w="med" len="med"/>
                    </a:lnR>
                    <a:lnT w="12700" cmpd="sng">
                      <a:no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859536" rtl="0" eaLnBrk="1" latinLnBrk="0" hangingPunct="1">
                        <a:defRPr sz="1700" kern="1200">
                          <a:solidFill>
                            <a:schemeClr val="tx1"/>
                          </a:solidFill>
                          <a:latin typeface="Arial"/>
                        </a:defRPr>
                      </a:lvl1pPr>
                      <a:lvl2pPr marL="429768" algn="l" defTabSz="859536" rtl="0" eaLnBrk="1" latinLnBrk="0" hangingPunct="1">
                        <a:defRPr sz="1700" kern="1200">
                          <a:solidFill>
                            <a:schemeClr val="tx1"/>
                          </a:solidFill>
                          <a:latin typeface="Arial"/>
                        </a:defRPr>
                      </a:lvl2pPr>
                      <a:lvl3pPr marL="859536" algn="l" defTabSz="859536" rtl="0" eaLnBrk="1" latinLnBrk="0" hangingPunct="1">
                        <a:defRPr sz="1700" kern="1200">
                          <a:solidFill>
                            <a:schemeClr val="tx1"/>
                          </a:solidFill>
                          <a:latin typeface="Arial"/>
                        </a:defRPr>
                      </a:lvl3pPr>
                      <a:lvl4pPr marL="1289304" algn="l" defTabSz="859536" rtl="0" eaLnBrk="1" latinLnBrk="0" hangingPunct="1">
                        <a:defRPr sz="1700" kern="1200">
                          <a:solidFill>
                            <a:schemeClr val="tx1"/>
                          </a:solidFill>
                          <a:latin typeface="Arial"/>
                        </a:defRPr>
                      </a:lvl4pPr>
                      <a:lvl5pPr marL="1719072" algn="l" defTabSz="859536" rtl="0" eaLnBrk="1" latinLnBrk="0" hangingPunct="1">
                        <a:defRPr sz="1700" kern="1200">
                          <a:solidFill>
                            <a:schemeClr val="tx1"/>
                          </a:solidFill>
                          <a:latin typeface="Arial"/>
                        </a:defRPr>
                      </a:lvl5pPr>
                      <a:lvl6pPr marL="2148840" algn="l" defTabSz="859536" rtl="0" eaLnBrk="1" latinLnBrk="0" hangingPunct="1">
                        <a:defRPr sz="1700" kern="1200">
                          <a:solidFill>
                            <a:schemeClr val="tx1"/>
                          </a:solidFill>
                          <a:latin typeface="Arial"/>
                        </a:defRPr>
                      </a:lvl6pPr>
                      <a:lvl7pPr marL="2578608" algn="l" defTabSz="859536" rtl="0" eaLnBrk="1" latinLnBrk="0" hangingPunct="1">
                        <a:defRPr sz="1700" kern="1200">
                          <a:solidFill>
                            <a:schemeClr val="tx1"/>
                          </a:solidFill>
                          <a:latin typeface="Arial"/>
                        </a:defRPr>
                      </a:lvl7pPr>
                      <a:lvl8pPr marL="3008376" algn="l" defTabSz="859536" rtl="0" eaLnBrk="1" latinLnBrk="0" hangingPunct="1">
                        <a:defRPr sz="1700" kern="1200">
                          <a:solidFill>
                            <a:schemeClr val="tx1"/>
                          </a:solidFill>
                          <a:latin typeface="Arial"/>
                        </a:defRPr>
                      </a:lvl8pPr>
                      <a:lvl9pPr marL="3438144" algn="l" defTabSz="859536" rtl="0" eaLnBrk="1" latinLnBrk="0" hangingPunct="1">
                        <a:defRPr sz="1700" kern="1200">
                          <a:solidFill>
                            <a:schemeClr val="tx1"/>
                          </a:solidFill>
                          <a:latin typeface="Arial"/>
                        </a:defRPr>
                      </a:lvl9pPr>
                    </a:lstStyle>
                    <a:p>
                      <a:pPr marL="0" marR="0" lvl="0" indent="0" algn="ctr" defTabSz="914400" rtl="0" eaLnBrk="1" fontAlgn="base" latinLnBrk="0" hangingPunct="1">
                        <a:lnSpc>
                          <a:spcPct val="106000"/>
                        </a:lnSpc>
                        <a:spcBef>
                          <a:spcPts val="0"/>
                        </a:spcBef>
                        <a:spcAft>
                          <a:spcPct val="0"/>
                        </a:spcAft>
                        <a:buClr>
                          <a:schemeClr val="tx1"/>
                        </a:buClr>
                        <a:buSzTx/>
                        <a:buFont typeface="Wingdings 2" pitchFamily="18" charset="2"/>
                        <a:buNone/>
                        <a:tabLst/>
                      </a:pPr>
                      <a:r>
                        <a:rPr kumimoji="0" lang="ru-RU" sz="1600" b="1" u="none" strike="noStrike" cap="none" normalizeH="0" baseline="0" dirty="0" smtClean="0">
                          <a:ln>
                            <a:noFill/>
                          </a:ln>
                          <a:solidFill>
                            <a:schemeClr val="bg1"/>
                          </a:solidFill>
                          <a:effectLst/>
                          <a:latin typeface="+mj-lt"/>
                        </a:rPr>
                        <a:t>Продукты</a:t>
                      </a:r>
                      <a:endParaRPr kumimoji="0" lang="en-US" sz="1600" b="1" i="0" u="none" strike="noStrike" cap="none" normalizeH="0" baseline="0" dirty="0" smtClean="0">
                        <a:ln>
                          <a:noFill/>
                        </a:ln>
                        <a:solidFill>
                          <a:schemeClr val="bg1"/>
                        </a:solidFill>
                        <a:effectLst/>
                        <a:latin typeface="+mj-lt"/>
                      </a:endParaRPr>
                    </a:p>
                  </a:txBody>
                  <a:tcPr marL="42394" marR="42394" marT="42394" marB="42394"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tc>
                  <a:txBody>
                    <a:bodyPr/>
                    <a:lstStyle>
                      <a:lvl1pPr marL="0" algn="l" defTabSz="859536" rtl="0" eaLnBrk="1" latinLnBrk="0" hangingPunct="1">
                        <a:defRPr sz="1700" kern="1200">
                          <a:solidFill>
                            <a:schemeClr val="tx1"/>
                          </a:solidFill>
                          <a:latin typeface="Arial"/>
                        </a:defRPr>
                      </a:lvl1pPr>
                      <a:lvl2pPr marL="429768" algn="l" defTabSz="859536" rtl="0" eaLnBrk="1" latinLnBrk="0" hangingPunct="1">
                        <a:defRPr sz="1700" kern="1200">
                          <a:solidFill>
                            <a:schemeClr val="tx1"/>
                          </a:solidFill>
                          <a:latin typeface="Arial"/>
                        </a:defRPr>
                      </a:lvl2pPr>
                      <a:lvl3pPr marL="859536" algn="l" defTabSz="859536" rtl="0" eaLnBrk="1" latinLnBrk="0" hangingPunct="1">
                        <a:defRPr sz="1700" kern="1200">
                          <a:solidFill>
                            <a:schemeClr val="tx1"/>
                          </a:solidFill>
                          <a:latin typeface="Arial"/>
                        </a:defRPr>
                      </a:lvl3pPr>
                      <a:lvl4pPr marL="1289304" algn="l" defTabSz="859536" rtl="0" eaLnBrk="1" latinLnBrk="0" hangingPunct="1">
                        <a:defRPr sz="1700" kern="1200">
                          <a:solidFill>
                            <a:schemeClr val="tx1"/>
                          </a:solidFill>
                          <a:latin typeface="Arial"/>
                        </a:defRPr>
                      </a:lvl4pPr>
                      <a:lvl5pPr marL="1719072" algn="l" defTabSz="859536" rtl="0" eaLnBrk="1" latinLnBrk="0" hangingPunct="1">
                        <a:defRPr sz="1700" kern="1200">
                          <a:solidFill>
                            <a:schemeClr val="tx1"/>
                          </a:solidFill>
                          <a:latin typeface="Arial"/>
                        </a:defRPr>
                      </a:lvl5pPr>
                      <a:lvl6pPr marL="2148840" algn="l" defTabSz="859536" rtl="0" eaLnBrk="1" latinLnBrk="0" hangingPunct="1">
                        <a:defRPr sz="1700" kern="1200">
                          <a:solidFill>
                            <a:schemeClr val="tx1"/>
                          </a:solidFill>
                          <a:latin typeface="Arial"/>
                        </a:defRPr>
                      </a:lvl6pPr>
                      <a:lvl7pPr marL="2578608" algn="l" defTabSz="859536" rtl="0" eaLnBrk="1" latinLnBrk="0" hangingPunct="1">
                        <a:defRPr sz="1700" kern="1200">
                          <a:solidFill>
                            <a:schemeClr val="tx1"/>
                          </a:solidFill>
                          <a:latin typeface="Arial"/>
                        </a:defRPr>
                      </a:lvl7pPr>
                      <a:lvl8pPr marL="3008376" algn="l" defTabSz="859536" rtl="0" eaLnBrk="1" latinLnBrk="0" hangingPunct="1">
                        <a:defRPr sz="1700" kern="1200">
                          <a:solidFill>
                            <a:schemeClr val="tx1"/>
                          </a:solidFill>
                          <a:latin typeface="Arial"/>
                        </a:defRPr>
                      </a:lvl8pPr>
                      <a:lvl9pPr marL="3438144" algn="l" defTabSz="859536" rtl="0" eaLnBrk="1" latinLnBrk="0" hangingPunct="1">
                        <a:defRPr sz="1700" kern="1200">
                          <a:solidFill>
                            <a:schemeClr val="tx1"/>
                          </a:solidFill>
                          <a:latin typeface="Arial"/>
                        </a:defRPr>
                      </a:lvl9pPr>
                    </a:lstStyle>
                    <a:p>
                      <a:pPr marL="0" marR="0" lvl="0" indent="0" algn="ctr" defTabSz="914400" rtl="0" eaLnBrk="1" fontAlgn="base" latinLnBrk="0" hangingPunct="1">
                        <a:lnSpc>
                          <a:spcPct val="106000"/>
                        </a:lnSpc>
                        <a:spcBef>
                          <a:spcPct val="50000"/>
                        </a:spcBef>
                        <a:spcAft>
                          <a:spcPct val="0"/>
                        </a:spcAft>
                        <a:buClr>
                          <a:schemeClr val="tx1"/>
                        </a:buClr>
                        <a:buSzTx/>
                        <a:buFont typeface="Wingdings 2" pitchFamily="18" charset="2"/>
                        <a:buNone/>
                        <a:tabLst/>
                        <a:defRPr/>
                      </a:pPr>
                      <a:r>
                        <a:rPr kumimoji="0" lang="ru-RU" sz="1600" b="1" u="none" strike="noStrike" kern="1200" cap="none" normalizeH="0" baseline="0" dirty="0" smtClean="0">
                          <a:ln>
                            <a:noFill/>
                          </a:ln>
                          <a:solidFill>
                            <a:schemeClr val="bg1"/>
                          </a:solidFill>
                          <a:effectLst/>
                          <a:latin typeface="+mj-lt"/>
                          <a:ea typeface="+mn-ea"/>
                          <a:cs typeface="+mn-cs"/>
                        </a:rPr>
                        <a:t>Лимит гарантийной поддержки</a:t>
                      </a:r>
                      <a:endParaRPr kumimoji="0" lang="en-US" sz="1600" b="1" u="none" strike="noStrike" kern="1200" cap="none" normalizeH="0" baseline="0" dirty="0" smtClean="0">
                        <a:ln>
                          <a:noFill/>
                        </a:ln>
                        <a:solidFill>
                          <a:schemeClr val="bg1"/>
                        </a:solidFill>
                        <a:effectLst/>
                        <a:latin typeface="+mj-lt"/>
                        <a:ea typeface="+mn-ea"/>
                        <a:cs typeface="+mn-cs"/>
                      </a:endParaRPr>
                    </a:p>
                  </a:txBody>
                  <a:tcPr marL="42394" marR="42394" marT="42394" marB="42394"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tc>
                  <a:txBody>
                    <a:bodyPr/>
                    <a:lstStyle>
                      <a:lvl1pPr marL="0" algn="l" defTabSz="1093357" rtl="0" eaLnBrk="1" latinLnBrk="0" hangingPunct="1">
                        <a:defRPr sz="2162" kern="1200">
                          <a:solidFill>
                            <a:schemeClr val="tx1"/>
                          </a:solidFill>
                          <a:latin typeface="Calibri"/>
                        </a:defRPr>
                      </a:lvl1pPr>
                      <a:lvl2pPr marL="546678" algn="l" defTabSz="1093357" rtl="0" eaLnBrk="1" latinLnBrk="0" hangingPunct="1">
                        <a:defRPr sz="2162" kern="1200">
                          <a:solidFill>
                            <a:schemeClr val="tx1"/>
                          </a:solidFill>
                          <a:latin typeface="Calibri"/>
                        </a:defRPr>
                      </a:lvl2pPr>
                      <a:lvl3pPr marL="1093357" algn="l" defTabSz="1093357" rtl="0" eaLnBrk="1" latinLnBrk="0" hangingPunct="1">
                        <a:defRPr sz="2162" kern="1200">
                          <a:solidFill>
                            <a:schemeClr val="tx1"/>
                          </a:solidFill>
                          <a:latin typeface="Calibri"/>
                        </a:defRPr>
                      </a:lvl3pPr>
                      <a:lvl4pPr marL="1640035" algn="l" defTabSz="1093357" rtl="0" eaLnBrk="1" latinLnBrk="0" hangingPunct="1">
                        <a:defRPr sz="2162" kern="1200">
                          <a:solidFill>
                            <a:schemeClr val="tx1"/>
                          </a:solidFill>
                          <a:latin typeface="Calibri"/>
                        </a:defRPr>
                      </a:lvl4pPr>
                      <a:lvl5pPr marL="2186714" algn="l" defTabSz="1093357" rtl="0" eaLnBrk="1" latinLnBrk="0" hangingPunct="1">
                        <a:defRPr sz="2162" kern="1200">
                          <a:solidFill>
                            <a:schemeClr val="tx1"/>
                          </a:solidFill>
                          <a:latin typeface="Calibri"/>
                        </a:defRPr>
                      </a:lvl5pPr>
                      <a:lvl6pPr marL="2733393" algn="l" defTabSz="1093357" rtl="0" eaLnBrk="1" latinLnBrk="0" hangingPunct="1">
                        <a:defRPr sz="2162" kern="1200">
                          <a:solidFill>
                            <a:schemeClr val="tx1"/>
                          </a:solidFill>
                          <a:latin typeface="Calibri"/>
                        </a:defRPr>
                      </a:lvl6pPr>
                      <a:lvl7pPr marL="3280072" algn="l" defTabSz="1093357" rtl="0" eaLnBrk="1" latinLnBrk="0" hangingPunct="1">
                        <a:defRPr sz="2162" kern="1200">
                          <a:solidFill>
                            <a:schemeClr val="tx1"/>
                          </a:solidFill>
                          <a:latin typeface="Calibri"/>
                        </a:defRPr>
                      </a:lvl7pPr>
                      <a:lvl8pPr marL="3826750" algn="l" defTabSz="1093357" rtl="0" eaLnBrk="1" latinLnBrk="0" hangingPunct="1">
                        <a:defRPr sz="2162" kern="1200">
                          <a:solidFill>
                            <a:schemeClr val="tx1"/>
                          </a:solidFill>
                          <a:latin typeface="Calibri"/>
                        </a:defRPr>
                      </a:lvl8pPr>
                      <a:lvl9pPr marL="4373429" algn="l" defTabSz="1093357" rtl="0" eaLnBrk="1" latinLnBrk="0" hangingPunct="1">
                        <a:defRPr sz="2162" kern="1200">
                          <a:solidFill>
                            <a:schemeClr val="tx1"/>
                          </a:solidFill>
                          <a:latin typeface="Calibri"/>
                        </a:defRPr>
                      </a:lvl9pPr>
                    </a:lstStyle>
                    <a:p>
                      <a:pPr marL="0" marR="0" lvl="0" indent="0" algn="ctr" defTabSz="914400" rtl="0" eaLnBrk="1" fontAlgn="base" latinLnBrk="0" hangingPunct="1">
                        <a:lnSpc>
                          <a:spcPct val="106000"/>
                        </a:lnSpc>
                        <a:spcBef>
                          <a:spcPct val="50000"/>
                        </a:spcBef>
                        <a:spcAft>
                          <a:spcPct val="0"/>
                        </a:spcAft>
                        <a:buClr>
                          <a:schemeClr val="tx1"/>
                        </a:buClr>
                        <a:buSzTx/>
                        <a:buFont typeface="Wingdings 2" pitchFamily="18" charset="2"/>
                        <a:buNone/>
                        <a:tabLst/>
                        <a:defRPr/>
                      </a:pPr>
                      <a:r>
                        <a:rPr kumimoji="0" lang="ru-RU" sz="1600" b="1" u="none" strike="noStrike" kern="1200" cap="none" normalizeH="0" baseline="0" dirty="0" smtClean="0">
                          <a:ln>
                            <a:noFill/>
                          </a:ln>
                          <a:solidFill>
                            <a:schemeClr val="bg1"/>
                          </a:solidFill>
                          <a:effectLst/>
                          <a:latin typeface="+mj-lt"/>
                          <a:ea typeface="+mn-ea"/>
                          <a:cs typeface="+mn-cs"/>
                        </a:rPr>
                        <a:t>Плановый объем 2017 г.</a:t>
                      </a:r>
                      <a:endParaRPr kumimoji="0" lang="en-US" sz="1600" b="1" u="none" strike="noStrike" kern="1200" cap="none" normalizeH="0" baseline="0" dirty="0" smtClean="0">
                        <a:ln>
                          <a:noFill/>
                        </a:ln>
                        <a:solidFill>
                          <a:schemeClr val="bg1"/>
                        </a:solidFill>
                        <a:effectLst/>
                        <a:latin typeface="+mj-lt"/>
                        <a:ea typeface="+mn-ea"/>
                        <a:cs typeface="+mn-cs"/>
                      </a:endParaRPr>
                    </a:p>
                  </a:txBody>
                  <a:tcPr marL="42394" marR="42394" marT="42394" marB="42394"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tc>
                  <a:txBody>
                    <a:bodyPr/>
                    <a:lstStyle>
                      <a:lvl1pPr marL="0" algn="l" defTabSz="1093357" rtl="0" eaLnBrk="1" latinLnBrk="0" hangingPunct="1">
                        <a:defRPr sz="2162" kern="1200">
                          <a:solidFill>
                            <a:schemeClr val="tx1"/>
                          </a:solidFill>
                          <a:latin typeface="Calibri"/>
                        </a:defRPr>
                      </a:lvl1pPr>
                      <a:lvl2pPr marL="546678" algn="l" defTabSz="1093357" rtl="0" eaLnBrk="1" latinLnBrk="0" hangingPunct="1">
                        <a:defRPr sz="2162" kern="1200">
                          <a:solidFill>
                            <a:schemeClr val="tx1"/>
                          </a:solidFill>
                          <a:latin typeface="Calibri"/>
                        </a:defRPr>
                      </a:lvl2pPr>
                      <a:lvl3pPr marL="1093357" algn="l" defTabSz="1093357" rtl="0" eaLnBrk="1" latinLnBrk="0" hangingPunct="1">
                        <a:defRPr sz="2162" kern="1200">
                          <a:solidFill>
                            <a:schemeClr val="tx1"/>
                          </a:solidFill>
                          <a:latin typeface="Calibri"/>
                        </a:defRPr>
                      </a:lvl3pPr>
                      <a:lvl4pPr marL="1640035" algn="l" defTabSz="1093357" rtl="0" eaLnBrk="1" latinLnBrk="0" hangingPunct="1">
                        <a:defRPr sz="2162" kern="1200">
                          <a:solidFill>
                            <a:schemeClr val="tx1"/>
                          </a:solidFill>
                          <a:latin typeface="Calibri"/>
                        </a:defRPr>
                      </a:lvl4pPr>
                      <a:lvl5pPr marL="2186714" algn="l" defTabSz="1093357" rtl="0" eaLnBrk="1" latinLnBrk="0" hangingPunct="1">
                        <a:defRPr sz="2162" kern="1200">
                          <a:solidFill>
                            <a:schemeClr val="tx1"/>
                          </a:solidFill>
                          <a:latin typeface="Calibri"/>
                        </a:defRPr>
                      </a:lvl5pPr>
                      <a:lvl6pPr marL="2733393" algn="l" defTabSz="1093357" rtl="0" eaLnBrk="1" latinLnBrk="0" hangingPunct="1">
                        <a:defRPr sz="2162" kern="1200">
                          <a:solidFill>
                            <a:schemeClr val="tx1"/>
                          </a:solidFill>
                          <a:latin typeface="Calibri"/>
                        </a:defRPr>
                      </a:lvl6pPr>
                      <a:lvl7pPr marL="3280072" algn="l" defTabSz="1093357" rtl="0" eaLnBrk="1" latinLnBrk="0" hangingPunct="1">
                        <a:defRPr sz="2162" kern="1200">
                          <a:solidFill>
                            <a:schemeClr val="tx1"/>
                          </a:solidFill>
                          <a:latin typeface="Calibri"/>
                        </a:defRPr>
                      </a:lvl7pPr>
                      <a:lvl8pPr marL="3826750" algn="l" defTabSz="1093357" rtl="0" eaLnBrk="1" latinLnBrk="0" hangingPunct="1">
                        <a:defRPr sz="2162" kern="1200">
                          <a:solidFill>
                            <a:schemeClr val="tx1"/>
                          </a:solidFill>
                          <a:latin typeface="Calibri"/>
                        </a:defRPr>
                      </a:lvl8pPr>
                      <a:lvl9pPr marL="4373429" algn="l" defTabSz="1093357" rtl="0" eaLnBrk="1" latinLnBrk="0" hangingPunct="1">
                        <a:defRPr sz="2162" kern="1200">
                          <a:solidFill>
                            <a:schemeClr val="tx1"/>
                          </a:solidFill>
                          <a:latin typeface="Calibri"/>
                        </a:defRPr>
                      </a:lvl9pPr>
                    </a:lstStyle>
                    <a:p>
                      <a:pPr marL="0" marR="0" lvl="0" indent="0" algn="ctr" defTabSz="914400" rtl="0" eaLnBrk="1" fontAlgn="base" latinLnBrk="0" hangingPunct="1">
                        <a:lnSpc>
                          <a:spcPct val="106000"/>
                        </a:lnSpc>
                        <a:spcBef>
                          <a:spcPct val="50000"/>
                        </a:spcBef>
                        <a:spcAft>
                          <a:spcPct val="0"/>
                        </a:spcAft>
                        <a:buClr>
                          <a:schemeClr val="tx1"/>
                        </a:buClr>
                        <a:buSzTx/>
                        <a:buFont typeface="Wingdings 2" pitchFamily="18" charset="2"/>
                        <a:buNone/>
                        <a:tabLst/>
                        <a:defRPr/>
                      </a:pPr>
                      <a:r>
                        <a:rPr kumimoji="0" lang="ru-RU" sz="1600" b="1" u="none" strike="noStrike" kern="1200" cap="none" normalizeH="0" baseline="0" dirty="0" smtClean="0">
                          <a:ln>
                            <a:noFill/>
                          </a:ln>
                          <a:solidFill>
                            <a:schemeClr val="bg1"/>
                          </a:solidFill>
                          <a:effectLst/>
                          <a:latin typeface="+mj-lt"/>
                          <a:ea typeface="+mn-ea"/>
                          <a:cs typeface="+mn-cs"/>
                        </a:rPr>
                        <a:t>Каналы продаж</a:t>
                      </a:r>
                      <a:endParaRPr kumimoji="0" lang="en-US" sz="1600" b="1" u="none" strike="noStrike" kern="1200" cap="none" normalizeH="0" baseline="0" dirty="0" smtClean="0">
                        <a:ln>
                          <a:noFill/>
                        </a:ln>
                        <a:solidFill>
                          <a:schemeClr val="bg1"/>
                        </a:solidFill>
                        <a:effectLst/>
                        <a:latin typeface="+mj-lt"/>
                        <a:ea typeface="+mn-ea"/>
                        <a:cs typeface="+mn-cs"/>
                      </a:endParaRPr>
                    </a:p>
                  </a:txBody>
                  <a:tcPr marL="42394" marR="42394" marT="42394" marB="42394"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tc>
                  <a:txBody>
                    <a:bodyPr/>
                    <a:lstStyle>
                      <a:lvl1pPr marL="0" algn="l" defTabSz="1093357" rtl="0" eaLnBrk="1" latinLnBrk="0" hangingPunct="1">
                        <a:defRPr sz="2162" kern="1200">
                          <a:solidFill>
                            <a:schemeClr val="tx1"/>
                          </a:solidFill>
                          <a:latin typeface="Calibri"/>
                        </a:defRPr>
                      </a:lvl1pPr>
                      <a:lvl2pPr marL="546678" algn="l" defTabSz="1093357" rtl="0" eaLnBrk="1" latinLnBrk="0" hangingPunct="1">
                        <a:defRPr sz="2162" kern="1200">
                          <a:solidFill>
                            <a:schemeClr val="tx1"/>
                          </a:solidFill>
                          <a:latin typeface="Calibri"/>
                        </a:defRPr>
                      </a:lvl2pPr>
                      <a:lvl3pPr marL="1093357" algn="l" defTabSz="1093357" rtl="0" eaLnBrk="1" latinLnBrk="0" hangingPunct="1">
                        <a:defRPr sz="2162" kern="1200">
                          <a:solidFill>
                            <a:schemeClr val="tx1"/>
                          </a:solidFill>
                          <a:latin typeface="Calibri"/>
                        </a:defRPr>
                      </a:lvl3pPr>
                      <a:lvl4pPr marL="1640035" algn="l" defTabSz="1093357" rtl="0" eaLnBrk="1" latinLnBrk="0" hangingPunct="1">
                        <a:defRPr sz="2162" kern="1200">
                          <a:solidFill>
                            <a:schemeClr val="tx1"/>
                          </a:solidFill>
                          <a:latin typeface="Calibri"/>
                        </a:defRPr>
                      </a:lvl4pPr>
                      <a:lvl5pPr marL="2186714" algn="l" defTabSz="1093357" rtl="0" eaLnBrk="1" latinLnBrk="0" hangingPunct="1">
                        <a:defRPr sz="2162" kern="1200">
                          <a:solidFill>
                            <a:schemeClr val="tx1"/>
                          </a:solidFill>
                          <a:latin typeface="Calibri"/>
                        </a:defRPr>
                      </a:lvl5pPr>
                      <a:lvl6pPr marL="2733393" algn="l" defTabSz="1093357" rtl="0" eaLnBrk="1" latinLnBrk="0" hangingPunct="1">
                        <a:defRPr sz="2162" kern="1200">
                          <a:solidFill>
                            <a:schemeClr val="tx1"/>
                          </a:solidFill>
                          <a:latin typeface="Calibri"/>
                        </a:defRPr>
                      </a:lvl6pPr>
                      <a:lvl7pPr marL="3280072" algn="l" defTabSz="1093357" rtl="0" eaLnBrk="1" latinLnBrk="0" hangingPunct="1">
                        <a:defRPr sz="2162" kern="1200">
                          <a:solidFill>
                            <a:schemeClr val="tx1"/>
                          </a:solidFill>
                          <a:latin typeface="Calibri"/>
                        </a:defRPr>
                      </a:lvl7pPr>
                      <a:lvl8pPr marL="3826750" algn="l" defTabSz="1093357" rtl="0" eaLnBrk="1" latinLnBrk="0" hangingPunct="1">
                        <a:defRPr sz="2162" kern="1200">
                          <a:solidFill>
                            <a:schemeClr val="tx1"/>
                          </a:solidFill>
                          <a:latin typeface="Calibri"/>
                        </a:defRPr>
                      </a:lvl8pPr>
                      <a:lvl9pPr marL="4373429" algn="l" defTabSz="1093357" rtl="0" eaLnBrk="1" latinLnBrk="0" hangingPunct="1">
                        <a:defRPr sz="2162" kern="1200">
                          <a:solidFill>
                            <a:schemeClr val="tx1"/>
                          </a:solidFill>
                          <a:latin typeface="Calibri"/>
                        </a:defRPr>
                      </a:lvl9pPr>
                    </a:lstStyle>
                    <a:p>
                      <a:pPr marL="0" marR="0" lvl="0" indent="0" algn="ctr" defTabSz="914400" rtl="0" eaLnBrk="1" fontAlgn="base" latinLnBrk="0" hangingPunct="1">
                        <a:lnSpc>
                          <a:spcPct val="106000"/>
                        </a:lnSpc>
                        <a:spcBef>
                          <a:spcPct val="50000"/>
                        </a:spcBef>
                        <a:spcAft>
                          <a:spcPct val="0"/>
                        </a:spcAft>
                        <a:buClr>
                          <a:schemeClr val="tx1"/>
                        </a:buClr>
                        <a:buSzTx/>
                        <a:buFont typeface="Wingdings 2" pitchFamily="18" charset="2"/>
                        <a:buNone/>
                        <a:tabLst/>
                        <a:defRPr/>
                      </a:pPr>
                      <a:r>
                        <a:rPr kumimoji="0" lang="ru-RU" sz="1600" b="1" u="none" strike="noStrike" kern="1200" cap="none" normalizeH="0" baseline="0" dirty="0" smtClean="0">
                          <a:ln>
                            <a:noFill/>
                          </a:ln>
                          <a:solidFill>
                            <a:schemeClr val="bg1"/>
                          </a:solidFill>
                          <a:effectLst/>
                          <a:latin typeface="+mj-lt"/>
                          <a:ea typeface="+mn-ea"/>
                          <a:cs typeface="+mn-cs"/>
                        </a:rPr>
                        <a:t>Организации - источники поступления заявок</a:t>
                      </a:r>
                      <a:endParaRPr kumimoji="0" lang="en-US" sz="1600" b="1" u="none" strike="noStrike" kern="1200" cap="none" normalizeH="0" baseline="0" dirty="0" smtClean="0">
                        <a:ln>
                          <a:noFill/>
                        </a:ln>
                        <a:solidFill>
                          <a:schemeClr val="bg1"/>
                        </a:solidFill>
                        <a:effectLst/>
                        <a:latin typeface="+mj-lt"/>
                        <a:ea typeface="+mn-ea"/>
                        <a:cs typeface="+mn-cs"/>
                      </a:endParaRPr>
                    </a:p>
                  </a:txBody>
                  <a:tcPr marL="42394" marR="42394" marT="42394" marB="42394"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extLst>
                  <a:ext uri="{0D108BD9-81ED-4DB2-BD59-A6C34878D82A}">
                    <a16:rowId xmlns:a16="http://schemas.microsoft.com/office/drawing/2014/main" val="10000"/>
                  </a:ext>
                </a:extLst>
              </a:tr>
              <a:tr h="2590084">
                <a:tc>
                  <a:txBody>
                    <a:bodyPr/>
                    <a:lstStyle>
                      <a:lvl1pPr marL="0" algn="l" defTabSz="859536" rtl="0" eaLnBrk="1" latinLnBrk="0" hangingPunct="1">
                        <a:defRPr sz="1700" kern="1200">
                          <a:solidFill>
                            <a:schemeClr val="tx1"/>
                          </a:solidFill>
                          <a:latin typeface="Arial"/>
                        </a:defRPr>
                      </a:lvl1pPr>
                      <a:lvl2pPr marL="429768" algn="l" defTabSz="859536" rtl="0" eaLnBrk="1" latinLnBrk="0" hangingPunct="1">
                        <a:defRPr sz="1700" kern="1200">
                          <a:solidFill>
                            <a:schemeClr val="tx1"/>
                          </a:solidFill>
                          <a:latin typeface="Arial"/>
                        </a:defRPr>
                      </a:lvl2pPr>
                      <a:lvl3pPr marL="859536" algn="l" defTabSz="859536" rtl="0" eaLnBrk="1" latinLnBrk="0" hangingPunct="1">
                        <a:defRPr sz="1700" kern="1200">
                          <a:solidFill>
                            <a:schemeClr val="tx1"/>
                          </a:solidFill>
                          <a:latin typeface="Arial"/>
                        </a:defRPr>
                      </a:lvl3pPr>
                      <a:lvl4pPr marL="1289304" algn="l" defTabSz="859536" rtl="0" eaLnBrk="1" latinLnBrk="0" hangingPunct="1">
                        <a:defRPr sz="1700" kern="1200">
                          <a:solidFill>
                            <a:schemeClr val="tx1"/>
                          </a:solidFill>
                          <a:latin typeface="Arial"/>
                        </a:defRPr>
                      </a:lvl4pPr>
                      <a:lvl5pPr marL="1719072" algn="l" defTabSz="859536" rtl="0" eaLnBrk="1" latinLnBrk="0" hangingPunct="1">
                        <a:defRPr sz="1700" kern="1200">
                          <a:solidFill>
                            <a:schemeClr val="tx1"/>
                          </a:solidFill>
                          <a:latin typeface="Arial"/>
                        </a:defRPr>
                      </a:lvl5pPr>
                      <a:lvl6pPr marL="2148840" algn="l" defTabSz="859536" rtl="0" eaLnBrk="1" latinLnBrk="0" hangingPunct="1">
                        <a:defRPr sz="1700" kern="1200">
                          <a:solidFill>
                            <a:schemeClr val="tx1"/>
                          </a:solidFill>
                          <a:latin typeface="Arial"/>
                        </a:defRPr>
                      </a:lvl6pPr>
                      <a:lvl7pPr marL="2578608" algn="l" defTabSz="859536" rtl="0" eaLnBrk="1" latinLnBrk="0" hangingPunct="1">
                        <a:defRPr sz="1700" kern="1200">
                          <a:solidFill>
                            <a:schemeClr val="tx1"/>
                          </a:solidFill>
                          <a:latin typeface="Arial"/>
                        </a:defRPr>
                      </a:lvl7pPr>
                      <a:lvl8pPr marL="3008376" algn="l" defTabSz="859536" rtl="0" eaLnBrk="1" latinLnBrk="0" hangingPunct="1">
                        <a:defRPr sz="1700" kern="1200">
                          <a:solidFill>
                            <a:schemeClr val="tx1"/>
                          </a:solidFill>
                          <a:latin typeface="Arial"/>
                        </a:defRPr>
                      </a:lvl8pPr>
                      <a:lvl9pPr marL="3438144" algn="l" defTabSz="859536" rtl="0" eaLnBrk="1" latinLnBrk="0" hangingPunct="1">
                        <a:defRPr sz="1700" kern="1200">
                          <a:solidFill>
                            <a:schemeClr val="tx1"/>
                          </a:solidFill>
                          <a:latin typeface="Arial"/>
                        </a:defRPr>
                      </a:lvl9pPr>
                    </a:lstStyle>
                    <a:p>
                      <a:pPr marL="0" marR="0" lvl="0" indent="0" algn="ctr" defTabSz="914400" rtl="0" eaLnBrk="1" fontAlgn="base" latinLnBrk="0" hangingPunct="1">
                        <a:lnSpc>
                          <a:spcPct val="106000"/>
                        </a:lnSpc>
                        <a:spcBef>
                          <a:spcPct val="50000"/>
                        </a:spcBef>
                        <a:spcAft>
                          <a:spcPct val="0"/>
                        </a:spcAft>
                        <a:buClr>
                          <a:schemeClr val="tx1"/>
                        </a:buClr>
                        <a:buSzTx/>
                        <a:buFont typeface="Wingdings 2" pitchFamily="18" charset="2"/>
                        <a:buNone/>
                        <a:tabLst/>
                      </a:pPr>
                      <a:r>
                        <a:rPr lang="ru-RU" sz="1600" b="1" dirty="0" smtClean="0">
                          <a:solidFill>
                            <a:schemeClr val="tx1"/>
                          </a:solidFill>
                          <a:latin typeface="+mj-lt"/>
                        </a:rPr>
                        <a:t>Корпорация</a:t>
                      </a:r>
                      <a:endParaRPr kumimoji="0" lang="en-US" sz="1600" b="1" i="0" u="none" strike="noStrike" cap="none" normalizeH="0" baseline="0" dirty="0" smtClean="0">
                        <a:ln>
                          <a:noFill/>
                        </a:ln>
                        <a:solidFill>
                          <a:schemeClr val="tx1"/>
                        </a:solidFill>
                        <a:effectLst/>
                        <a:latin typeface="+mj-lt"/>
                      </a:endParaRPr>
                    </a:p>
                  </a:txBody>
                  <a:tcPr marL="84787" marR="42394" marT="42394" marB="42394"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lumMod val="60000"/>
                        <a:lumOff val="40000"/>
                      </a:srgbClr>
                    </a:solidFill>
                  </a:tcPr>
                </a:tc>
                <a:tc>
                  <a:txBody>
                    <a:bodyPr/>
                    <a:lstStyle>
                      <a:lvl1pPr marL="0" algn="l" defTabSz="859536" rtl="0" eaLnBrk="1" latinLnBrk="0" hangingPunct="1">
                        <a:defRPr sz="1700" kern="1200">
                          <a:solidFill>
                            <a:schemeClr val="tx1"/>
                          </a:solidFill>
                          <a:latin typeface="Arial"/>
                        </a:defRPr>
                      </a:lvl1pPr>
                      <a:lvl2pPr marL="429768" algn="l" defTabSz="859536" rtl="0" eaLnBrk="1" latinLnBrk="0" hangingPunct="1">
                        <a:defRPr sz="1700" kern="1200">
                          <a:solidFill>
                            <a:schemeClr val="tx1"/>
                          </a:solidFill>
                          <a:latin typeface="Arial"/>
                        </a:defRPr>
                      </a:lvl2pPr>
                      <a:lvl3pPr marL="859536" algn="l" defTabSz="859536" rtl="0" eaLnBrk="1" latinLnBrk="0" hangingPunct="1">
                        <a:defRPr sz="1700" kern="1200">
                          <a:solidFill>
                            <a:schemeClr val="tx1"/>
                          </a:solidFill>
                          <a:latin typeface="Arial"/>
                        </a:defRPr>
                      </a:lvl3pPr>
                      <a:lvl4pPr marL="1289304" algn="l" defTabSz="859536" rtl="0" eaLnBrk="1" latinLnBrk="0" hangingPunct="1">
                        <a:defRPr sz="1700" kern="1200">
                          <a:solidFill>
                            <a:schemeClr val="tx1"/>
                          </a:solidFill>
                          <a:latin typeface="Arial"/>
                        </a:defRPr>
                      </a:lvl4pPr>
                      <a:lvl5pPr marL="1719072" algn="l" defTabSz="859536" rtl="0" eaLnBrk="1" latinLnBrk="0" hangingPunct="1">
                        <a:defRPr sz="1700" kern="1200">
                          <a:solidFill>
                            <a:schemeClr val="tx1"/>
                          </a:solidFill>
                          <a:latin typeface="Arial"/>
                        </a:defRPr>
                      </a:lvl5pPr>
                      <a:lvl6pPr marL="2148840" algn="l" defTabSz="859536" rtl="0" eaLnBrk="1" latinLnBrk="0" hangingPunct="1">
                        <a:defRPr sz="1700" kern="1200">
                          <a:solidFill>
                            <a:schemeClr val="tx1"/>
                          </a:solidFill>
                          <a:latin typeface="Arial"/>
                        </a:defRPr>
                      </a:lvl6pPr>
                      <a:lvl7pPr marL="2578608" algn="l" defTabSz="859536" rtl="0" eaLnBrk="1" latinLnBrk="0" hangingPunct="1">
                        <a:defRPr sz="1700" kern="1200">
                          <a:solidFill>
                            <a:schemeClr val="tx1"/>
                          </a:solidFill>
                          <a:latin typeface="Arial"/>
                        </a:defRPr>
                      </a:lvl7pPr>
                      <a:lvl8pPr marL="3008376" algn="l" defTabSz="859536" rtl="0" eaLnBrk="1" latinLnBrk="0" hangingPunct="1">
                        <a:defRPr sz="1700" kern="1200">
                          <a:solidFill>
                            <a:schemeClr val="tx1"/>
                          </a:solidFill>
                          <a:latin typeface="Arial"/>
                        </a:defRPr>
                      </a:lvl8pPr>
                      <a:lvl9pPr marL="3438144" algn="l" defTabSz="859536" rtl="0" eaLnBrk="1" latinLnBrk="0" hangingPunct="1">
                        <a:defRPr sz="1700" kern="1200">
                          <a:solidFill>
                            <a:schemeClr val="tx1"/>
                          </a:solidFill>
                          <a:latin typeface="Arial"/>
                        </a:defRPr>
                      </a:lvl9pPr>
                    </a:lstStyle>
                    <a:p>
                      <a:pPr marL="88900" marR="0" lvl="0" indent="-88900" algn="l" defTabSz="914400" rtl="0" eaLnBrk="1" fontAlgn="base" latinLnBrk="0" hangingPunct="1">
                        <a:lnSpc>
                          <a:spcPct val="106000"/>
                        </a:lnSpc>
                        <a:spcBef>
                          <a:spcPts val="300"/>
                        </a:spcBef>
                        <a:spcAft>
                          <a:spcPct val="0"/>
                        </a:spcAft>
                        <a:buClr>
                          <a:schemeClr val="tx1"/>
                        </a:buClr>
                        <a:buSzTx/>
                        <a:buFont typeface="Arial" panose="020B0604020202020204" pitchFamily="34" charset="0"/>
                        <a:buChar char="•"/>
                        <a:tabLst/>
                      </a:pPr>
                      <a:r>
                        <a:rPr kumimoji="0" lang="ru-RU" sz="1300" u="none" strike="noStrike" kern="1200" cap="none" normalizeH="0" baseline="0" dirty="0" smtClean="0">
                          <a:ln>
                            <a:noFill/>
                          </a:ln>
                          <a:solidFill>
                            <a:schemeClr val="tx1"/>
                          </a:solidFill>
                          <a:effectLst/>
                          <a:latin typeface="+mj-lt"/>
                          <a:ea typeface="+mn-ea"/>
                          <a:cs typeface="+mn-cs"/>
                        </a:rPr>
                        <a:t>Предоставление гарантий для средних и крупных проектов </a:t>
                      </a:r>
                    </a:p>
                    <a:p>
                      <a:pPr marL="88900" marR="0" lvl="0" indent="-88900" algn="l" defTabSz="914400" rtl="0" eaLnBrk="1" fontAlgn="base" latinLnBrk="0" hangingPunct="1">
                        <a:lnSpc>
                          <a:spcPct val="106000"/>
                        </a:lnSpc>
                        <a:spcBef>
                          <a:spcPts val="300"/>
                        </a:spcBef>
                        <a:spcAft>
                          <a:spcPct val="0"/>
                        </a:spcAft>
                        <a:buClr>
                          <a:schemeClr val="tx1"/>
                        </a:buClr>
                        <a:buSzTx/>
                        <a:buFont typeface="Arial" panose="020B0604020202020204" pitchFamily="34" charset="0"/>
                        <a:buChar char="•"/>
                        <a:tabLst/>
                      </a:pPr>
                      <a:r>
                        <a:rPr kumimoji="0" lang="ru-RU" sz="1300" u="none" strike="noStrike" kern="1200" cap="none" normalizeH="0" baseline="0" dirty="0" smtClean="0">
                          <a:ln>
                            <a:noFill/>
                          </a:ln>
                          <a:solidFill>
                            <a:schemeClr val="tx1"/>
                          </a:solidFill>
                          <a:effectLst/>
                          <a:latin typeface="+mj-lt"/>
                          <a:ea typeface="+mn-ea"/>
                          <a:cs typeface="+mn-cs"/>
                        </a:rPr>
                        <a:t>Предоставление поручительств в рамках Программы стимулирования кредитования субъектов МСП («Программа </a:t>
                      </a:r>
                      <a:r>
                        <a:rPr kumimoji="0" lang="ru-RU" sz="1300" u="none" strike="noStrike" kern="1200" cap="none" normalizeH="0" baseline="0" dirty="0" smtClean="0">
                          <a:ln>
                            <a:noFill/>
                          </a:ln>
                          <a:solidFill>
                            <a:schemeClr val="tx1"/>
                          </a:solidFill>
                          <a:effectLst/>
                          <a:latin typeface="+mj-lt"/>
                          <a:ea typeface="+mn-ea"/>
                          <a:cs typeface="+mn-cs"/>
                        </a:rPr>
                        <a:t>стимулирования»)</a:t>
                      </a:r>
                      <a:endParaRPr kumimoji="0" lang="en-US" sz="1300" u="none" strike="noStrike" kern="1200" cap="none" normalizeH="0" baseline="0" dirty="0" smtClean="0">
                        <a:ln>
                          <a:noFill/>
                        </a:ln>
                        <a:solidFill>
                          <a:schemeClr val="tx1"/>
                        </a:solidFill>
                        <a:effectLst/>
                        <a:latin typeface="+mj-lt"/>
                        <a:ea typeface="+mn-ea"/>
                        <a:cs typeface="+mn-cs"/>
                      </a:endParaRPr>
                    </a:p>
                  </a:txBody>
                  <a:tcPr marL="42394" marR="42394" marT="42394" marB="42394" anchor="ctr" horzOverflow="overflow">
                    <a:lnL w="12700" cap="flat" cmpd="sng" algn="ctr">
                      <a:solidFill>
                        <a:sysClr val="window" lastClr="FFFFFF"/>
                      </a:solidFill>
                      <a:prstDash val="solid"/>
                      <a:round/>
                      <a:headEnd type="none" w="med" len="med"/>
                      <a:tailEnd type="none" w="med" len="med"/>
                    </a:lnL>
                    <a:lnR w="12700" cmpd="sng">
                      <a:noFill/>
                    </a:lnR>
                    <a:lnT w="12700" cap="flat" cmpd="sng" algn="ctr">
                      <a:solidFill>
                        <a:sysClr val="window" lastClr="FFFFF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859536" rtl="0" eaLnBrk="1" latinLnBrk="0" hangingPunct="1">
                        <a:defRPr sz="1700" kern="1200">
                          <a:solidFill>
                            <a:schemeClr val="tx1"/>
                          </a:solidFill>
                          <a:latin typeface="Arial"/>
                        </a:defRPr>
                      </a:lvl1pPr>
                      <a:lvl2pPr marL="429768" algn="l" defTabSz="859536" rtl="0" eaLnBrk="1" latinLnBrk="0" hangingPunct="1">
                        <a:defRPr sz="1700" kern="1200">
                          <a:solidFill>
                            <a:schemeClr val="tx1"/>
                          </a:solidFill>
                          <a:latin typeface="Arial"/>
                        </a:defRPr>
                      </a:lvl2pPr>
                      <a:lvl3pPr marL="859536" algn="l" defTabSz="859536" rtl="0" eaLnBrk="1" latinLnBrk="0" hangingPunct="1">
                        <a:defRPr sz="1700" kern="1200">
                          <a:solidFill>
                            <a:schemeClr val="tx1"/>
                          </a:solidFill>
                          <a:latin typeface="Arial"/>
                        </a:defRPr>
                      </a:lvl3pPr>
                      <a:lvl4pPr marL="1289304" algn="l" defTabSz="859536" rtl="0" eaLnBrk="1" latinLnBrk="0" hangingPunct="1">
                        <a:defRPr sz="1700" kern="1200">
                          <a:solidFill>
                            <a:schemeClr val="tx1"/>
                          </a:solidFill>
                          <a:latin typeface="Arial"/>
                        </a:defRPr>
                      </a:lvl4pPr>
                      <a:lvl5pPr marL="1719072" algn="l" defTabSz="859536" rtl="0" eaLnBrk="1" latinLnBrk="0" hangingPunct="1">
                        <a:defRPr sz="1700" kern="1200">
                          <a:solidFill>
                            <a:schemeClr val="tx1"/>
                          </a:solidFill>
                          <a:latin typeface="Arial"/>
                        </a:defRPr>
                      </a:lvl5pPr>
                      <a:lvl6pPr marL="2148840" algn="l" defTabSz="859536" rtl="0" eaLnBrk="1" latinLnBrk="0" hangingPunct="1">
                        <a:defRPr sz="1700" kern="1200">
                          <a:solidFill>
                            <a:schemeClr val="tx1"/>
                          </a:solidFill>
                          <a:latin typeface="Arial"/>
                        </a:defRPr>
                      </a:lvl6pPr>
                      <a:lvl7pPr marL="2578608" algn="l" defTabSz="859536" rtl="0" eaLnBrk="1" latinLnBrk="0" hangingPunct="1">
                        <a:defRPr sz="1700" kern="1200">
                          <a:solidFill>
                            <a:schemeClr val="tx1"/>
                          </a:solidFill>
                          <a:latin typeface="Arial"/>
                        </a:defRPr>
                      </a:lvl7pPr>
                      <a:lvl8pPr marL="3008376" algn="l" defTabSz="859536" rtl="0" eaLnBrk="1" latinLnBrk="0" hangingPunct="1">
                        <a:defRPr sz="1700" kern="1200">
                          <a:solidFill>
                            <a:schemeClr val="tx1"/>
                          </a:solidFill>
                          <a:latin typeface="Arial"/>
                        </a:defRPr>
                      </a:lvl8pPr>
                      <a:lvl9pPr marL="3438144" algn="l" defTabSz="859536" rtl="0" eaLnBrk="1" latinLnBrk="0" hangingPunct="1">
                        <a:defRPr sz="1700" kern="1200">
                          <a:solidFill>
                            <a:schemeClr val="tx1"/>
                          </a:solidFill>
                          <a:latin typeface="Arial"/>
                        </a:defRPr>
                      </a:lvl9pPr>
                    </a:lstStyle>
                    <a:p>
                      <a:pPr marL="0" marR="0" lvl="0" indent="0" algn="ctr" defTabSz="914400" rtl="0" eaLnBrk="1" fontAlgn="base" latinLnBrk="0" hangingPunct="1">
                        <a:lnSpc>
                          <a:spcPct val="106000"/>
                        </a:lnSpc>
                        <a:spcBef>
                          <a:spcPts val="300"/>
                        </a:spcBef>
                        <a:spcAft>
                          <a:spcPct val="0"/>
                        </a:spcAft>
                        <a:buClr>
                          <a:schemeClr val="tx1"/>
                        </a:buClr>
                        <a:buSzTx/>
                        <a:buFont typeface="Arial" panose="020B0604020202020204" pitchFamily="34" charset="0"/>
                        <a:buNone/>
                        <a:tabLst/>
                      </a:pPr>
                      <a:r>
                        <a:rPr kumimoji="0" lang="ru-RU" sz="1300" u="none" strike="noStrike" kern="1200" cap="none" normalizeH="0" baseline="0" dirty="0" smtClean="0">
                          <a:ln>
                            <a:noFill/>
                          </a:ln>
                          <a:solidFill>
                            <a:schemeClr val="tx1"/>
                          </a:solidFill>
                          <a:effectLst/>
                          <a:latin typeface="+mj-lt"/>
                          <a:ea typeface="+mn-ea"/>
                          <a:cs typeface="Arial" panose="020B0604020202020204" pitchFamily="34" charset="0"/>
                        </a:rPr>
                        <a:t>От 100 млн рублей</a:t>
                      </a:r>
                      <a:endParaRPr kumimoji="0" lang="en-US" sz="1300" u="none" strike="noStrike" kern="1200" cap="none" normalizeH="0" baseline="0" dirty="0" smtClean="0">
                        <a:ln>
                          <a:noFill/>
                        </a:ln>
                        <a:solidFill>
                          <a:schemeClr val="tx1"/>
                        </a:solidFill>
                        <a:effectLst/>
                        <a:latin typeface="+mj-lt"/>
                        <a:ea typeface="+mn-ea"/>
                        <a:cs typeface="Arial" panose="020B0604020202020204" pitchFamily="34" charset="0"/>
                      </a:endParaRPr>
                    </a:p>
                  </a:txBody>
                  <a:tcPr marL="42394" marR="42394" marT="42394" marB="42394" anchor="ctr" horzOverflow="overflow">
                    <a:lnL w="12700" cmpd="sng">
                      <a:noFill/>
                    </a:lnL>
                    <a:lnR w="12700" cmpd="sng">
                      <a:noFill/>
                    </a:lnR>
                    <a:lnT w="12700" cap="flat" cmpd="sng" algn="ctr">
                      <a:solidFill>
                        <a:sysClr val="window" lastClr="FFFFF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093357" rtl="0" eaLnBrk="1" latinLnBrk="0" hangingPunct="1">
                        <a:defRPr sz="2162" kern="1200">
                          <a:solidFill>
                            <a:schemeClr val="tx1"/>
                          </a:solidFill>
                          <a:latin typeface="Calibri"/>
                        </a:defRPr>
                      </a:lvl1pPr>
                      <a:lvl2pPr marL="546678" algn="l" defTabSz="1093357" rtl="0" eaLnBrk="1" latinLnBrk="0" hangingPunct="1">
                        <a:defRPr sz="2162" kern="1200">
                          <a:solidFill>
                            <a:schemeClr val="tx1"/>
                          </a:solidFill>
                          <a:latin typeface="Calibri"/>
                        </a:defRPr>
                      </a:lvl2pPr>
                      <a:lvl3pPr marL="1093357" algn="l" defTabSz="1093357" rtl="0" eaLnBrk="1" latinLnBrk="0" hangingPunct="1">
                        <a:defRPr sz="2162" kern="1200">
                          <a:solidFill>
                            <a:schemeClr val="tx1"/>
                          </a:solidFill>
                          <a:latin typeface="Calibri"/>
                        </a:defRPr>
                      </a:lvl3pPr>
                      <a:lvl4pPr marL="1640035" algn="l" defTabSz="1093357" rtl="0" eaLnBrk="1" latinLnBrk="0" hangingPunct="1">
                        <a:defRPr sz="2162" kern="1200">
                          <a:solidFill>
                            <a:schemeClr val="tx1"/>
                          </a:solidFill>
                          <a:latin typeface="Calibri"/>
                        </a:defRPr>
                      </a:lvl4pPr>
                      <a:lvl5pPr marL="2186714" algn="l" defTabSz="1093357" rtl="0" eaLnBrk="1" latinLnBrk="0" hangingPunct="1">
                        <a:defRPr sz="2162" kern="1200">
                          <a:solidFill>
                            <a:schemeClr val="tx1"/>
                          </a:solidFill>
                          <a:latin typeface="Calibri"/>
                        </a:defRPr>
                      </a:lvl5pPr>
                      <a:lvl6pPr marL="2733393" algn="l" defTabSz="1093357" rtl="0" eaLnBrk="1" latinLnBrk="0" hangingPunct="1">
                        <a:defRPr sz="2162" kern="1200">
                          <a:solidFill>
                            <a:schemeClr val="tx1"/>
                          </a:solidFill>
                          <a:latin typeface="Calibri"/>
                        </a:defRPr>
                      </a:lvl6pPr>
                      <a:lvl7pPr marL="3280072" algn="l" defTabSz="1093357" rtl="0" eaLnBrk="1" latinLnBrk="0" hangingPunct="1">
                        <a:defRPr sz="2162" kern="1200">
                          <a:solidFill>
                            <a:schemeClr val="tx1"/>
                          </a:solidFill>
                          <a:latin typeface="Calibri"/>
                        </a:defRPr>
                      </a:lvl7pPr>
                      <a:lvl8pPr marL="3826750" algn="l" defTabSz="1093357" rtl="0" eaLnBrk="1" latinLnBrk="0" hangingPunct="1">
                        <a:defRPr sz="2162" kern="1200">
                          <a:solidFill>
                            <a:schemeClr val="tx1"/>
                          </a:solidFill>
                          <a:latin typeface="Calibri"/>
                        </a:defRPr>
                      </a:lvl8pPr>
                      <a:lvl9pPr marL="4373429" algn="l" defTabSz="1093357" rtl="0" eaLnBrk="1" latinLnBrk="0" hangingPunct="1">
                        <a:defRPr sz="2162" kern="1200">
                          <a:solidFill>
                            <a:schemeClr val="tx1"/>
                          </a:solidFill>
                          <a:latin typeface="Calibri"/>
                        </a:defRPr>
                      </a:lvl9pPr>
                    </a:lstStyle>
                    <a:p>
                      <a:pPr marL="0" marR="0" lvl="0" indent="0" algn="ctr" defTabSz="914400" rtl="0" eaLnBrk="1" fontAlgn="base" latinLnBrk="0" hangingPunct="1">
                        <a:lnSpc>
                          <a:spcPct val="106000"/>
                        </a:lnSpc>
                        <a:spcBef>
                          <a:spcPts val="300"/>
                        </a:spcBef>
                        <a:spcAft>
                          <a:spcPct val="0"/>
                        </a:spcAft>
                        <a:buClr>
                          <a:schemeClr val="tx1"/>
                        </a:buClr>
                        <a:buSzTx/>
                        <a:buFont typeface="Arial" panose="020B0604020202020204" pitchFamily="34" charset="0"/>
                        <a:buNone/>
                        <a:tabLst/>
                      </a:pPr>
                      <a:r>
                        <a:rPr kumimoji="0" lang="ru-RU" sz="1300" b="1" u="none" strike="noStrike" kern="1200" cap="none" normalizeH="0" baseline="0" dirty="0" smtClean="0">
                          <a:ln>
                            <a:noFill/>
                          </a:ln>
                          <a:solidFill>
                            <a:schemeClr val="tx1"/>
                          </a:solidFill>
                          <a:effectLst/>
                          <a:latin typeface="+mj-lt"/>
                          <a:ea typeface="+mn-ea"/>
                          <a:cs typeface="+mn-cs"/>
                        </a:rPr>
                        <a:t>69,8</a:t>
                      </a:r>
                      <a:r>
                        <a:rPr kumimoji="0" lang="ru-RU" sz="1300" u="none" strike="noStrike" kern="1200" cap="none" normalizeH="0" baseline="0" dirty="0" smtClean="0">
                          <a:ln>
                            <a:noFill/>
                          </a:ln>
                          <a:solidFill>
                            <a:schemeClr val="tx1"/>
                          </a:solidFill>
                          <a:effectLst/>
                          <a:latin typeface="+mj-lt"/>
                          <a:ea typeface="+mn-ea"/>
                          <a:cs typeface="+mn-cs"/>
                        </a:rPr>
                        <a:t> млрд руб.</a:t>
                      </a:r>
                      <a:endParaRPr kumimoji="0" lang="en-US" sz="1300" u="none" strike="noStrike" kern="1200" cap="none" normalizeH="0" baseline="0" dirty="0" smtClean="0">
                        <a:ln>
                          <a:noFill/>
                        </a:ln>
                        <a:solidFill>
                          <a:schemeClr val="tx1"/>
                        </a:solidFill>
                        <a:effectLst/>
                        <a:latin typeface="+mj-lt"/>
                        <a:ea typeface="+mn-ea"/>
                        <a:cs typeface="+mn-cs"/>
                      </a:endParaRPr>
                    </a:p>
                  </a:txBody>
                  <a:tcPr marL="42394" marR="42394" marT="42394" marB="42394" anchor="ctr" horzOverflow="overflow">
                    <a:lnL w="12700" cmpd="sng">
                      <a:noFill/>
                    </a:lnL>
                    <a:lnR w="12700" cmpd="sng">
                      <a:noFill/>
                    </a:lnR>
                    <a:lnT w="12700" cap="flat" cmpd="sng" algn="ctr">
                      <a:solidFill>
                        <a:sysClr val="window" lastClr="FFFFF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093357" rtl="0" eaLnBrk="1" latinLnBrk="0" hangingPunct="1">
                        <a:defRPr sz="2162" kern="1200">
                          <a:solidFill>
                            <a:schemeClr val="tx1"/>
                          </a:solidFill>
                          <a:latin typeface="Calibri"/>
                        </a:defRPr>
                      </a:lvl1pPr>
                      <a:lvl2pPr marL="546678" algn="l" defTabSz="1093357" rtl="0" eaLnBrk="1" latinLnBrk="0" hangingPunct="1">
                        <a:defRPr sz="2162" kern="1200">
                          <a:solidFill>
                            <a:schemeClr val="tx1"/>
                          </a:solidFill>
                          <a:latin typeface="Calibri"/>
                        </a:defRPr>
                      </a:lvl2pPr>
                      <a:lvl3pPr marL="1093357" algn="l" defTabSz="1093357" rtl="0" eaLnBrk="1" latinLnBrk="0" hangingPunct="1">
                        <a:defRPr sz="2162" kern="1200">
                          <a:solidFill>
                            <a:schemeClr val="tx1"/>
                          </a:solidFill>
                          <a:latin typeface="Calibri"/>
                        </a:defRPr>
                      </a:lvl3pPr>
                      <a:lvl4pPr marL="1640035" algn="l" defTabSz="1093357" rtl="0" eaLnBrk="1" latinLnBrk="0" hangingPunct="1">
                        <a:defRPr sz="2162" kern="1200">
                          <a:solidFill>
                            <a:schemeClr val="tx1"/>
                          </a:solidFill>
                          <a:latin typeface="Calibri"/>
                        </a:defRPr>
                      </a:lvl4pPr>
                      <a:lvl5pPr marL="2186714" algn="l" defTabSz="1093357" rtl="0" eaLnBrk="1" latinLnBrk="0" hangingPunct="1">
                        <a:defRPr sz="2162" kern="1200">
                          <a:solidFill>
                            <a:schemeClr val="tx1"/>
                          </a:solidFill>
                          <a:latin typeface="Calibri"/>
                        </a:defRPr>
                      </a:lvl5pPr>
                      <a:lvl6pPr marL="2733393" algn="l" defTabSz="1093357" rtl="0" eaLnBrk="1" latinLnBrk="0" hangingPunct="1">
                        <a:defRPr sz="2162" kern="1200">
                          <a:solidFill>
                            <a:schemeClr val="tx1"/>
                          </a:solidFill>
                          <a:latin typeface="Calibri"/>
                        </a:defRPr>
                      </a:lvl6pPr>
                      <a:lvl7pPr marL="3280072" algn="l" defTabSz="1093357" rtl="0" eaLnBrk="1" latinLnBrk="0" hangingPunct="1">
                        <a:defRPr sz="2162" kern="1200">
                          <a:solidFill>
                            <a:schemeClr val="tx1"/>
                          </a:solidFill>
                          <a:latin typeface="Calibri"/>
                        </a:defRPr>
                      </a:lvl7pPr>
                      <a:lvl8pPr marL="3826750" algn="l" defTabSz="1093357" rtl="0" eaLnBrk="1" latinLnBrk="0" hangingPunct="1">
                        <a:defRPr sz="2162" kern="1200">
                          <a:solidFill>
                            <a:schemeClr val="tx1"/>
                          </a:solidFill>
                          <a:latin typeface="Calibri"/>
                        </a:defRPr>
                      </a:lvl8pPr>
                      <a:lvl9pPr marL="4373429" algn="l" defTabSz="1093357" rtl="0" eaLnBrk="1" latinLnBrk="0" hangingPunct="1">
                        <a:defRPr sz="2162" kern="1200">
                          <a:solidFill>
                            <a:schemeClr val="tx1"/>
                          </a:solidFill>
                          <a:latin typeface="Calibri"/>
                        </a:defRPr>
                      </a:lvl9pPr>
                    </a:lstStyle>
                    <a:p>
                      <a:pPr marL="88900" marR="0" lvl="0" indent="-88900" algn="l" defTabSz="914400" rtl="0" eaLnBrk="1" fontAlgn="base" latinLnBrk="0" hangingPunct="1">
                        <a:lnSpc>
                          <a:spcPct val="106000"/>
                        </a:lnSpc>
                        <a:spcBef>
                          <a:spcPct val="50000"/>
                        </a:spcBef>
                        <a:spcAft>
                          <a:spcPct val="0"/>
                        </a:spcAft>
                        <a:buClr>
                          <a:schemeClr val="tx1"/>
                        </a:buClr>
                        <a:buSzTx/>
                        <a:buFont typeface="Arial" panose="020B0604020202020204" pitchFamily="34" charset="0"/>
                        <a:buChar char="•"/>
                        <a:tabLst/>
                      </a:pPr>
                      <a:endParaRPr kumimoji="0" lang="en-US" sz="1100" u="none" strike="noStrike" kern="1200" cap="none" normalizeH="0" baseline="0" dirty="0" smtClean="0">
                        <a:ln>
                          <a:noFill/>
                        </a:ln>
                        <a:solidFill>
                          <a:schemeClr val="tx1"/>
                        </a:solidFill>
                        <a:effectLst/>
                        <a:latin typeface="+mj-lt"/>
                        <a:ea typeface="+mn-ea"/>
                        <a:cs typeface="+mn-cs"/>
                      </a:endParaRPr>
                    </a:p>
                  </a:txBody>
                  <a:tcPr marL="42394" marR="42394" marT="42394" marB="42394" anchor="ctr" horzOverflow="overflow">
                    <a:lnL w="12700" cmpd="sng">
                      <a:noFill/>
                    </a:lnL>
                    <a:lnR w="12700" cmpd="sng">
                      <a:noFill/>
                    </a:lnR>
                    <a:lnT w="12700" cap="flat" cmpd="sng" algn="ctr">
                      <a:solidFill>
                        <a:sysClr val="window" lastClr="FFFFF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lvl1pPr marL="0" algn="l" defTabSz="1093357" rtl="0" eaLnBrk="1" latinLnBrk="0" hangingPunct="1">
                        <a:defRPr sz="2162" kern="1200">
                          <a:solidFill>
                            <a:schemeClr val="tx1"/>
                          </a:solidFill>
                          <a:latin typeface="Calibri"/>
                        </a:defRPr>
                      </a:lvl1pPr>
                      <a:lvl2pPr marL="546678" algn="l" defTabSz="1093357" rtl="0" eaLnBrk="1" latinLnBrk="0" hangingPunct="1">
                        <a:defRPr sz="2162" kern="1200">
                          <a:solidFill>
                            <a:schemeClr val="tx1"/>
                          </a:solidFill>
                          <a:latin typeface="Calibri"/>
                        </a:defRPr>
                      </a:lvl2pPr>
                      <a:lvl3pPr marL="1093357" algn="l" defTabSz="1093357" rtl="0" eaLnBrk="1" latinLnBrk="0" hangingPunct="1">
                        <a:defRPr sz="2162" kern="1200">
                          <a:solidFill>
                            <a:schemeClr val="tx1"/>
                          </a:solidFill>
                          <a:latin typeface="Calibri"/>
                        </a:defRPr>
                      </a:lvl3pPr>
                      <a:lvl4pPr marL="1640035" algn="l" defTabSz="1093357" rtl="0" eaLnBrk="1" latinLnBrk="0" hangingPunct="1">
                        <a:defRPr sz="2162" kern="1200">
                          <a:solidFill>
                            <a:schemeClr val="tx1"/>
                          </a:solidFill>
                          <a:latin typeface="Calibri"/>
                        </a:defRPr>
                      </a:lvl4pPr>
                      <a:lvl5pPr marL="2186714" algn="l" defTabSz="1093357" rtl="0" eaLnBrk="1" latinLnBrk="0" hangingPunct="1">
                        <a:defRPr sz="2162" kern="1200">
                          <a:solidFill>
                            <a:schemeClr val="tx1"/>
                          </a:solidFill>
                          <a:latin typeface="Calibri"/>
                        </a:defRPr>
                      </a:lvl5pPr>
                      <a:lvl6pPr marL="2733393" algn="l" defTabSz="1093357" rtl="0" eaLnBrk="1" latinLnBrk="0" hangingPunct="1">
                        <a:defRPr sz="2162" kern="1200">
                          <a:solidFill>
                            <a:schemeClr val="tx1"/>
                          </a:solidFill>
                          <a:latin typeface="Calibri"/>
                        </a:defRPr>
                      </a:lvl6pPr>
                      <a:lvl7pPr marL="3280072" algn="l" defTabSz="1093357" rtl="0" eaLnBrk="1" latinLnBrk="0" hangingPunct="1">
                        <a:defRPr sz="2162" kern="1200">
                          <a:solidFill>
                            <a:schemeClr val="tx1"/>
                          </a:solidFill>
                          <a:latin typeface="Calibri"/>
                        </a:defRPr>
                      </a:lvl7pPr>
                      <a:lvl8pPr marL="3826750" algn="l" defTabSz="1093357" rtl="0" eaLnBrk="1" latinLnBrk="0" hangingPunct="1">
                        <a:defRPr sz="2162" kern="1200">
                          <a:solidFill>
                            <a:schemeClr val="tx1"/>
                          </a:solidFill>
                          <a:latin typeface="Calibri"/>
                        </a:defRPr>
                      </a:lvl8pPr>
                      <a:lvl9pPr marL="4373429" algn="l" defTabSz="1093357" rtl="0" eaLnBrk="1" latinLnBrk="0" hangingPunct="1">
                        <a:defRPr sz="2162" kern="1200">
                          <a:solidFill>
                            <a:schemeClr val="tx1"/>
                          </a:solidFill>
                          <a:latin typeface="Calibri"/>
                        </a:defRPr>
                      </a:lvl9pPr>
                    </a:lstStyle>
                    <a:p>
                      <a:pPr marL="88900" marR="0" lvl="0" indent="-88900" algn="l" defTabSz="914400" rtl="0" eaLnBrk="1" fontAlgn="base" latinLnBrk="0" hangingPunct="1">
                        <a:lnSpc>
                          <a:spcPct val="106000"/>
                        </a:lnSpc>
                        <a:spcBef>
                          <a:spcPts val="300"/>
                        </a:spcBef>
                        <a:spcAft>
                          <a:spcPct val="0"/>
                        </a:spcAft>
                        <a:buClr>
                          <a:schemeClr val="tx1"/>
                        </a:buClr>
                        <a:buSzTx/>
                        <a:buFont typeface="Arial" panose="020B0604020202020204" pitchFamily="34" charset="0"/>
                        <a:buChar char="•"/>
                        <a:tabLst/>
                      </a:pPr>
                      <a:r>
                        <a:rPr kumimoji="0" lang="ru-RU" sz="1300" u="none" strike="noStrike" kern="1200" cap="none" normalizeH="0" baseline="0" dirty="0" smtClean="0">
                          <a:ln>
                            <a:noFill/>
                          </a:ln>
                          <a:solidFill>
                            <a:schemeClr val="tx1"/>
                          </a:solidFill>
                          <a:effectLst/>
                          <a:latin typeface="+mj-lt"/>
                          <a:ea typeface="+mn-ea"/>
                          <a:cs typeface="+mn-cs"/>
                        </a:rPr>
                        <a:t>Банки-партнеры</a:t>
                      </a:r>
                    </a:p>
                    <a:p>
                      <a:pPr marL="88900" marR="0" lvl="0" indent="-88900" algn="l" defTabSz="914400" rtl="0" eaLnBrk="1" fontAlgn="base" latinLnBrk="0" hangingPunct="1">
                        <a:lnSpc>
                          <a:spcPct val="106000"/>
                        </a:lnSpc>
                        <a:spcBef>
                          <a:spcPts val="300"/>
                        </a:spcBef>
                        <a:spcAft>
                          <a:spcPct val="0"/>
                        </a:spcAft>
                        <a:buClr>
                          <a:schemeClr val="tx1"/>
                        </a:buClr>
                        <a:buSzTx/>
                        <a:buFont typeface="Arial" panose="020B0604020202020204" pitchFamily="34" charset="0"/>
                        <a:buChar char="•"/>
                        <a:tabLst/>
                      </a:pPr>
                      <a:r>
                        <a:rPr kumimoji="0" lang="ru-RU" sz="1300" u="none" strike="noStrike" kern="1200" cap="none" normalizeH="0" baseline="0" dirty="0" smtClean="0">
                          <a:ln>
                            <a:noFill/>
                          </a:ln>
                          <a:solidFill>
                            <a:schemeClr val="tx1"/>
                          </a:solidFill>
                          <a:effectLst/>
                          <a:latin typeface="+mj-lt"/>
                          <a:ea typeface="+mn-ea"/>
                          <a:cs typeface="+mn-cs"/>
                        </a:rPr>
                        <a:t>Отраслевые ассоциации/общественные организации</a:t>
                      </a:r>
                    </a:p>
                    <a:p>
                      <a:pPr marL="88900" marR="0" lvl="0" indent="-88900" algn="l" defTabSz="914400" rtl="0" eaLnBrk="1" fontAlgn="base" latinLnBrk="0" hangingPunct="1">
                        <a:lnSpc>
                          <a:spcPct val="106000"/>
                        </a:lnSpc>
                        <a:spcBef>
                          <a:spcPts val="300"/>
                        </a:spcBef>
                        <a:spcAft>
                          <a:spcPct val="0"/>
                        </a:spcAft>
                        <a:buClr>
                          <a:schemeClr val="tx1"/>
                        </a:buClr>
                        <a:buSzTx/>
                        <a:buFont typeface="Arial" panose="020B0604020202020204" pitchFamily="34" charset="0"/>
                        <a:buChar char="•"/>
                        <a:tabLst/>
                      </a:pPr>
                      <a:r>
                        <a:rPr kumimoji="0" lang="ru-RU" sz="1300" u="none" strike="noStrike" kern="1200" cap="none" normalizeH="0" baseline="0" dirty="0" smtClean="0">
                          <a:ln>
                            <a:noFill/>
                          </a:ln>
                          <a:solidFill>
                            <a:schemeClr val="tx1"/>
                          </a:solidFill>
                          <a:effectLst/>
                          <a:latin typeface="+mj-lt"/>
                          <a:ea typeface="+mn-ea"/>
                          <a:cs typeface="+mn-cs"/>
                        </a:rPr>
                        <a:t>Центры поддержки предпринимательства</a:t>
                      </a:r>
                    </a:p>
                    <a:p>
                      <a:pPr marL="88900" marR="0" lvl="0" indent="-88900" algn="l" defTabSz="914400" rtl="0" eaLnBrk="1" fontAlgn="base" latinLnBrk="0" hangingPunct="1">
                        <a:lnSpc>
                          <a:spcPct val="106000"/>
                        </a:lnSpc>
                        <a:spcBef>
                          <a:spcPts val="300"/>
                        </a:spcBef>
                        <a:spcAft>
                          <a:spcPct val="0"/>
                        </a:spcAft>
                        <a:buClr>
                          <a:schemeClr val="tx1"/>
                        </a:buClr>
                        <a:buSzTx/>
                        <a:buFont typeface="Arial" panose="020B0604020202020204" pitchFamily="34" charset="0"/>
                        <a:buChar char="•"/>
                        <a:tabLst/>
                      </a:pPr>
                      <a:r>
                        <a:rPr kumimoji="0" lang="ru-RU" sz="1300" u="none" strike="noStrike" kern="1200" cap="none" normalizeH="0" baseline="0" dirty="0" smtClean="0">
                          <a:ln>
                            <a:noFill/>
                          </a:ln>
                          <a:solidFill>
                            <a:schemeClr val="tx1"/>
                          </a:solidFill>
                          <a:effectLst/>
                          <a:latin typeface="+mj-lt"/>
                          <a:ea typeface="+mn-ea"/>
                          <a:cs typeface="+mn-cs"/>
                        </a:rPr>
                        <a:t>Федеральные и региональные органы исполнительной власти</a:t>
                      </a:r>
                    </a:p>
                    <a:p>
                      <a:pPr marL="88900" marR="0" lvl="0" indent="-88900" algn="l" defTabSz="914400" rtl="0" eaLnBrk="1" fontAlgn="base" latinLnBrk="0" hangingPunct="1">
                        <a:lnSpc>
                          <a:spcPct val="106000"/>
                        </a:lnSpc>
                        <a:spcBef>
                          <a:spcPts val="300"/>
                        </a:spcBef>
                        <a:spcAft>
                          <a:spcPct val="0"/>
                        </a:spcAft>
                        <a:buClr>
                          <a:schemeClr val="tx1"/>
                        </a:buClr>
                        <a:buSzTx/>
                        <a:buFont typeface="Arial" panose="020B0604020202020204" pitchFamily="34" charset="0"/>
                        <a:buChar char="•"/>
                        <a:tabLst/>
                        <a:defRPr/>
                      </a:pPr>
                      <a:r>
                        <a:rPr kumimoji="0" lang="ru-RU" sz="1300" u="none" strike="noStrike" kern="1200" cap="none" normalizeH="0" baseline="0" dirty="0" smtClean="0">
                          <a:ln>
                            <a:noFill/>
                          </a:ln>
                          <a:solidFill>
                            <a:schemeClr val="tx1"/>
                          </a:solidFill>
                          <a:effectLst/>
                          <a:latin typeface="+mj-lt"/>
                          <a:ea typeface="+mn-ea"/>
                          <a:cs typeface="+mn-cs"/>
                        </a:rPr>
                        <a:t>МСП Банк и РГО</a:t>
                      </a:r>
                    </a:p>
                  </a:txBody>
                  <a:tcPr marL="42394" marR="42394" marT="42394" marB="42394" anchor="ctr" horzOverflow="overflow">
                    <a:lnL w="12700" cmpd="sng">
                      <a:noFill/>
                    </a:lnL>
                    <a:lnR w="12700" cmpd="sng">
                      <a:noFill/>
                    </a:lnR>
                    <a:lnT w="12700" cap="flat" cmpd="sng" algn="ctr">
                      <a:solidFill>
                        <a:sysClr val="window" lastClr="FFFFF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a16="http://schemas.microsoft.com/office/drawing/2014/main" val="10001"/>
                  </a:ext>
                </a:extLst>
              </a:tr>
              <a:tr h="1061115">
                <a:tc>
                  <a:txBody>
                    <a:bodyPr/>
                    <a:lstStyle>
                      <a:lvl1pPr marL="0" algn="l" defTabSz="859536" rtl="0" eaLnBrk="1" latinLnBrk="0" hangingPunct="1">
                        <a:defRPr sz="1700" kern="1200">
                          <a:solidFill>
                            <a:schemeClr val="tx1"/>
                          </a:solidFill>
                          <a:latin typeface="Arial"/>
                        </a:defRPr>
                      </a:lvl1pPr>
                      <a:lvl2pPr marL="429768" algn="l" defTabSz="859536" rtl="0" eaLnBrk="1" latinLnBrk="0" hangingPunct="1">
                        <a:defRPr sz="1700" kern="1200">
                          <a:solidFill>
                            <a:schemeClr val="tx1"/>
                          </a:solidFill>
                          <a:latin typeface="Arial"/>
                        </a:defRPr>
                      </a:lvl2pPr>
                      <a:lvl3pPr marL="859536" algn="l" defTabSz="859536" rtl="0" eaLnBrk="1" latinLnBrk="0" hangingPunct="1">
                        <a:defRPr sz="1700" kern="1200">
                          <a:solidFill>
                            <a:schemeClr val="tx1"/>
                          </a:solidFill>
                          <a:latin typeface="Arial"/>
                        </a:defRPr>
                      </a:lvl3pPr>
                      <a:lvl4pPr marL="1289304" algn="l" defTabSz="859536" rtl="0" eaLnBrk="1" latinLnBrk="0" hangingPunct="1">
                        <a:defRPr sz="1700" kern="1200">
                          <a:solidFill>
                            <a:schemeClr val="tx1"/>
                          </a:solidFill>
                          <a:latin typeface="Arial"/>
                        </a:defRPr>
                      </a:lvl4pPr>
                      <a:lvl5pPr marL="1719072" algn="l" defTabSz="859536" rtl="0" eaLnBrk="1" latinLnBrk="0" hangingPunct="1">
                        <a:defRPr sz="1700" kern="1200">
                          <a:solidFill>
                            <a:schemeClr val="tx1"/>
                          </a:solidFill>
                          <a:latin typeface="Arial"/>
                        </a:defRPr>
                      </a:lvl5pPr>
                      <a:lvl6pPr marL="2148840" algn="l" defTabSz="859536" rtl="0" eaLnBrk="1" latinLnBrk="0" hangingPunct="1">
                        <a:defRPr sz="1700" kern="1200">
                          <a:solidFill>
                            <a:schemeClr val="tx1"/>
                          </a:solidFill>
                          <a:latin typeface="Arial"/>
                        </a:defRPr>
                      </a:lvl6pPr>
                      <a:lvl7pPr marL="2578608" algn="l" defTabSz="859536" rtl="0" eaLnBrk="1" latinLnBrk="0" hangingPunct="1">
                        <a:defRPr sz="1700" kern="1200">
                          <a:solidFill>
                            <a:schemeClr val="tx1"/>
                          </a:solidFill>
                          <a:latin typeface="Arial"/>
                        </a:defRPr>
                      </a:lvl7pPr>
                      <a:lvl8pPr marL="3008376" algn="l" defTabSz="859536" rtl="0" eaLnBrk="1" latinLnBrk="0" hangingPunct="1">
                        <a:defRPr sz="1700" kern="1200">
                          <a:solidFill>
                            <a:schemeClr val="tx1"/>
                          </a:solidFill>
                          <a:latin typeface="Arial"/>
                        </a:defRPr>
                      </a:lvl8pPr>
                      <a:lvl9pPr marL="3438144" algn="l" defTabSz="859536" rtl="0" eaLnBrk="1" latinLnBrk="0" hangingPunct="1">
                        <a:defRPr sz="1700" kern="1200">
                          <a:solidFill>
                            <a:schemeClr val="tx1"/>
                          </a:solidFill>
                          <a:latin typeface="Arial"/>
                        </a:defRPr>
                      </a:lvl9pPr>
                    </a:lstStyle>
                    <a:p>
                      <a:pPr algn="ctr">
                        <a:spcBef>
                          <a:spcPts val="1800"/>
                        </a:spcBef>
                      </a:pPr>
                      <a:r>
                        <a:rPr lang="ru-RU" sz="1600" b="1" dirty="0" smtClean="0">
                          <a:solidFill>
                            <a:schemeClr val="tx1"/>
                          </a:solidFill>
                          <a:latin typeface="+mj-lt"/>
                        </a:rPr>
                        <a:t>МСП Банк</a:t>
                      </a:r>
                      <a:endParaRPr lang="en-US" sz="1600" dirty="0">
                        <a:solidFill>
                          <a:schemeClr val="tx1"/>
                        </a:solidFill>
                        <a:latin typeface="+mj-lt"/>
                      </a:endParaRPr>
                    </a:p>
                  </a:txBody>
                  <a:tcPr marL="84787" marR="42394" marT="42394" marB="42394"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lumMod val="60000"/>
                        <a:lumOff val="40000"/>
                      </a:srgbClr>
                    </a:solidFill>
                  </a:tcPr>
                </a:tc>
                <a:tc>
                  <a:txBody>
                    <a:bodyPr/>
                    <a:lstStyle>
                      <a:lvl1pPr marL="0" algn="l" defTabSz="859536" rtl="0" eaLnBrk="1" latinLnBrk="0" hangingPunct="1">
                        <a:defRPr sz="1700" kern="1200">
                          <a:solidFill>
                            <a:schemeClr val="tx1"/>
                          </a:solidFill>
                          <a:latin typeface="Arial"/>
                        </a:defRPr>
                      </a:lvl1pPr>
                      <a:lvl2pPr marL="429768" algn="l" defTabSz="859536" rtl="0" eaLnBrk="1" latinLnBrk="0" hangingPunct="1">
                        <a:defRPr sz="1700" kern="1200">
                          <a:solidFill>
                            <a:schemeClr val="tx1"/>
                          </a:solidFill>
                          <a:latin typeface="Arial"/>
                        </a:defRPr>
                      </a:lvl2pPr>
                      <a:lvl3pPr marL="859536" algn="l" defTabSz="859536" rtl="0" eaLnBrk="1" latinLnBrk="0" hangingPunct="1">
                        <a:defRPr sz="1700" kern="1200">
                          <a:solidFill>
                            <a:schemeClr val="tx1"/>
                          </a:solidFill>
                          <a:latin typeface="Arial"/>
                        </a:defRPr>
                      </a:lvl3pPr>
                      <a:lvl4pPr marL="1289304" algn="l" defTabSz="859536" rtl="0" eaLnBrk="1" latinLnBrk="0" hangingPunct="1">
                        <a:defRPr sz="1700" kern="1200">
                          <a:solidFill>
                            <a:schemeClr val="tx1"/>
                          </a:solidFill>
                          <a:latin typeface="Arial"/>
                        </a:defRPr>
                      </a:lvl4pPr>
                      <a:lvl5pPr marL="1719072" algn="l" defTabSz="859536" rtl="0" eaLnBrk="1" latinLnBrk="0" hangingPunct="1">
                        <a:defRPr sz="1700" kern="1200">
                          <a:solidFill>
                            <a:schemeClr val="tx1"/>
                          </a:solidFill>
                          <a:latin typeface="Arial"/>
                        </a:defRPr>
                      </a:lvl5pPr>
                      <a:lvl6pPr marL="2148840" algn="l" defTabSz="859536" rtl="0" eaLnBrk="1" latinLnBrk="0" hangingPunct="1">
                        <a:defRPr sz="1700" kern="1200">
                          <a:solidFill>
                            <a:schemeClr val="tx1"/>
                          </a:solidFill>
                          <a:latin typeface="Arial"/>
                        </a:defRPr>
                      </a:lvl6pPr>
                      <a:lvl7pPr marL="2578608" algn="l" defTabSz="859536" rtl="0" eaLnBrk="1" latinLnBrk="0" hangingPunct="1">
                        <a:defRPr sz="1700" kern="1200">
                          <a:solidFill>
                            <a:schemeClr val="tx1"/>
                          </a:solidFill>
                          <a:latin typeface="Arial"/>
                        </a:defRPr>
                      </a:lvl7pPr>
                      <a:lvl8pPr marL="3008376" algn="l" defTabSz="859536" rtl="0" eaLnBrk="1" latinLnBrk="0" hangingPunct="1">
                        <a:defRPr sz="1700" kern="1200">
                          <a:solidFill>
                            <a:schemeClr val="tx1"/>
                          </a:solidFill>
                          <a:latin typeface="Arial"/>
                        </a:defRPr>
                      </a:lvl8pPr>
                      <a:lvl9pPr marL="3438144" algn="l" defTabSz="859536" rtl="0" eaLnBrk="1" latinLnBrk="0" hangingPunct="1">
                        <a:defRPr sz="1700" kern="1200">
                          <a:solidFill>
                            <a:schemeClr val="tx1"/>
                          </a:solidFill>
                          <a:latin typeface="Arial"/>
                        </a:defRPr>
                      </a:lvl9pPr>
                    </a:lstStyle>
                    <a:p>
                      <a:pPr marL="88900" marR="0" lvl="0" indent="-88900" algn="l" defTabSz="914400" rtl="0" eaLnBrk="1" fontAlgn="base" latinLnBrk="0" hangingPunct="1">
                        <a:lnSpc>
                          <a:spcPct val="106000"/>
                        </a:lnSpc>
                        <a:spcBef>
                          <a:spcPts val="300"/>
                        </a:spcBef>
                        <a:spcAft>
                          <a:spcPct val="0"/>
                        </a:spcAft>
                        <a:buClr>
                          <a:schemeClr val="tx1"/>
                        </a:buClr>
                        <a:buSzTx/>
                        <a:buFont typeface="Arial" panose="020B0604020202020204" pitchFamily="34" charset="0"/>
                        <a:buChar char="•"/>
                        <a:tabLst/>
                        <a:defRPr/>
                      </a:pPr>
                      <a:r>
                        <a:rPr kumimoji="0" lang="ru-RU" sz="1300" u="none" strike="noStrike" kern="1200" cap="none" normalizeH="0" baseline="0" dirty="0" smtClean="0">
                          <a:ln>
                            <a:noFill/>
                          </a:ln>
                          <a:solidFill>
                            <a:schemeClr val="tx1"/>
                          </a:solidFill>
                          <a:effectLst/>
                          <a:latin typeface="+mj-lt"/>
                          <a:ea typeface="+mn-ea"/>
                          <a:cs typeface="+mn-cs"/>
                        </a:rPr>
                        <a:t>Предоставление гарантий в рамках «поточных» технологий </a:t>
                      </a:r>
                    </a:p>
                  </a:txBody>
                  <a:tcPr marL="42394" marR="42394" marT="42394" marB="42394" anchor="ctr" horzOverflow="overflow">
                    <a:lnL w="12700" cap="flat" cmpd="sng" algn="ctr">
                      <a:solidFill>
                        <a:sysClr val="window" lastClr="FFFFFF"/>
                      </a:solidFill>
                      <a:prstDash val="solid"/>
                      <a:round/>
                      <a:headEnd type="none" w="med" len="med"/>
                      <a:tailEnd type="none" w="med" len="med"/>
                    </a:lnL>
                    <a:lnR w="12700" cmpd="sng">
                      <a:noFill/>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859536" rtl="0" eaLnBrk="1" latinLnBrk="0" hangingPunct="1">
                        <a:defRPr sz="1700" kern="1200">
                          <a:solidFill>
                            <a:schemeClr val="tx1"/>
                          </a:solidFill>
                          <a:latin typeface="Arial"/>
                        </a:defRPr>
                      </a:lvl1pPr>
                      <a:lvl2pPr marL="429768" algn="l" defTabSz="859536" rtl="0" eaLnBrk="1" latinLnBrk="0" hangingPunct="1">
                        <a:defRPr sz="1700" kern="1200">
                          <a:solidFill>
                            <a:schemeClr val="tx1"/>
                          </a:solidFill>
                          <a:latin typeface="Arial"/>
                        </a:defRPr>
                      </a:lvl2pPr>
                      <a:lvl3pPr marL="859536" algn="l" defTabSz="859536" rtl="0" eaLnBrk="1" latinLnBrk="0" hangingPunct="1">
                        <a:defRPr sz="1700" kern="1200">
                          <a:solidFill>
                            <a:schemeClr val="tx1"/>
                          </a:solidFill>
                          <a:latin typeface="Arial"/>
                        </a:defRPr>
                      </a:lvl3pPr>
                      <a:lvl4pPr marL="1289304" algn="l" defTabSz="859536" rtl="0" eaLnBrk="1" latinLnBrk="0" hangingPunct="1">
                        <a:defRPr sz="1700" kern="1200">
                          <a:solidFill>
                            <a:schemeClr val="tx1"/>
                          </a:solidFill>
                          <a:latin typeface="Arial"/>
                        </a:defRPr>
                      </a:lvl4pPr>
                      <a:lvl5pPr marL="1719072" algn="l" defTabSz="859536" rtl="0" eaLnBrk="1" latinLnBrk="0" hangingPunct="1">
                        <a:defRPr sz="1700" kern="1200">
                          <a:solidFill>
                            <a:schemeClr val="tx1"/>
                          </a:solidFill>
                          <a:latin typeface="Arial"/>
                        </a:defRPr>
                      </a:lvl5pPr>
                      <a:lvl6pPr marL="2148840" algn="l" defTabSz="859536" rtl="0" eaLnBrk="1" latinLnBrk="0" hangingPunct="1">
                        <a:defRPr sz="1700" kern="1200">
                          <a:solidFill>
                            <a:schemeClr val="tx1"/>
                          </a:solidFill>
                          <a:latin typeface="Arial"/>
                        </a:defRPr>
                      </a:lvl6pPr>
                      <a:lvl7pPr marL="2578608" algn="l" defTabSz="859536" rtl="0" eaLnBrk="1" latinLnBrk="0" hangingPunct="1">
                        <a:defRPr sz="1700" kern="1200">
                          <a:solidFill>
                            <a:schemeClr val="tx1"/>
                          </a:solidFill>
                          <a:latin typeface="Arial"/>
                        </a:defRPr>
                      </a:lvl7pPr>
                      <a:lvl8pPr marL="3008376" algn="l" defTabSz="859536" rtl="0" eaLnBrk="1" latinLnBrk="0" hangingPunct="1">
                        <a:defRPr sz="1700" kern="1200">
                          <a:solidFill>
                            <a:schemeClr val="tx1"/>
                          </a:solidFill>
                          <a:latin typeface="Arial"/>
                        </a:defRPr>
                      </a:lvl8pPr>
                      <a:lvl9pPr marL="3438144" algn="l" defTabSz="859536" rtl="0" eaLnBrk="1" latinLnBrk="0" hangingPunct="1">
                        <a:defRPr sz="1700" kern="1200">
                          <a:solidFill>
                            <a:schemeClr val="tx1"/>
                          </a:solidFill>
                          <a:latin typeface="Arial"/>
                        </a:defRPr>
                      </a:lvl9pPr>
                    </a:lstStyle>
                    <a:p>
                      <a:pPr marL="0" marR="0" lvl="0" indent="0" algn="ctr" defTabSz="914400" rtl="0" eaLnBrk="1" fontAlgn="base" latinLnBrk="0" hangingPunct="1">
                        <a:lnSpc>
                          <a:spcPct val="106000"/>
                        </a:lnSpc>
                        <a:spcBef>
                          <a:spcPts val="300"/>
                        </a:spcBef>
                        <a:spcAft>
                          <a:spcPct val="0"/>
                        </a:spcAft>
                        <a:buClr>
                          <a:schemeClr val="tx1"/>
                        </a:buClr>
                        <a:buSzTx/>
                        <a:buFont typeface="Arial" panose="020B0604020202020204" pitchFamily="34" charset="0"/>
                        <a:buNone/>
                        <a:tabLst/>
                        <a:defRPr/>
                      </a:pPr>
                      <a:r>
                        <a:rPr kumimoji="0" lang="ru-RU" sz="1300" u="none" strike="noStrike" kern="1200" cap="none" normalizeH="0" baseline="0" dirty="0" smtClean="0">
                          <a:ln>
                            <a:noFill/>
                          </a:ln>
                          <a:solidFill>
                            <a:schemeClr val="tx1"/>
                          </a:solidFill>
                          <a:effectLst/>
                          <a:latin typeface="+mj-lt"/>
                          <a:ea typeface="+mn-ea"/>
                          <a:cs typeface="+mn-cs"/>
                        </a:rPr>
                        <a:t>25-100 млн рублей</a:t>
                      </a:r>
                      <a:endParaRPr kumimoji="0" lang="en-US" sz="1300" u="none" strike="noStrike" kern="1200" cap="none" normalizeH="0" baseline="0" dirty="0" smtClean="0">
                        <a:ln>
                          <a:noFill/>
                        </a:ln>
                        <a:solidFill>
                          <a:schemeClr val="tx1"/>
                        </a:solidFill>
                        <a:effectLst/>
                        <a:latin typeface="+mj-lt"/>
                        <a:ea typeface="+mn-ea"/>
                        <a:cs typeface="+mn-cs"/>
                      </a:endParaRPr>
                    </a:p>
                  </a:txBody>
                  <a:tcPr marL="42394" marR="42394" marT="42394" marB="42394" anchor="ctr" horzOverflow="overflow">
                    <a:lnL w="12700" cmpd="sng">
                      <a:noFill/>
                    </a:lnL>
                    <a:lnR w="12700" cmpd="sng">
                      <a:noFill/>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093357" rtl="0" eaLnBrk="1" latinLnBrk="0" hangingPunct="1">
                        <a:defRPr sz="2162" kern="1200">
                          <a:solidFill>
                            <a:schemeClr val="tx1"/>
                          </a:solidFill>
                          <a:latin typeface="Calibri"/>
                        </a:defRPr>
                      </a:lvl1pPr>
                      <a:lvl2pPr marL="546678" algn="l" defTabSz="1093357" rtl="0" eaLnBrk="1" latinLnBrk="0" hangingPunct="1">
                        <a:defRPr sz="2162" kern="1200">
                          <a:solidFill>
                            <a:schemeClr val="tx1"/>
                          </a:solidFill>
                          <a:latin typeface="Calibri"/>
                        </a:defRPr>
                      </a:lvl2pPr>
                      <a:lvl3pPr marL="1093357" algn="l" defTabSz="1093357" rtl="0" eaLnBrk="1" latinLnBrk="0" hangingPunct="1">
                        <a:defRPr sz="2162" kern="1200">
                          <a:solidFill>
                            <a:schemeClr val="tx1"/>
                          </a:solidFill>
                          <a:latin typeface="Calibri"/>
                        </a:defRPr>
                      </a:lvl3pPr>
                      <a:lvl4pPr marL="1640035" algn="l" defTabSz="1093357" rtl="0" eaLnBrk="1" latinLnBrk="0" hangingPunct="1">
                        <a:defRPr sz="2162" kern="1200">
                          <a:solidFill>
                            <a:schemeClr val="tx1"/>
                          </a:solidFill>
                          <a:latin typeface="Calibri"/>
                        </a:defRPr>
                      </a:lvl4pPr>
                      <a:lvl5pPr marL="2186714" algn="l" defTabSz="1093357" rtl="0" eaLnBrk="1" latinLnBrk="0" hangingPunct="1">
                        <a:defRPr sz="2162" kern="1200">
                          <a:solidFill>
                            <a:schemeClr val="tx1"/>
                          </a:solidFill>
                          <a:latin typeface="Calibri"/>
                        </a:defRPr>
                      </a:lvl5pPr>
                      <a:lvl6pPr marL="2733393" algn="l" defTabSz="1093357" rtl="0" eaLnBrk="1" latinLnBrk="0" hangingPunct="1">
                        <a:defRPr sz="2162" kern="1200">
                          <a:solidFill>
                            <a:schemeClr val="tx1"/>
                          </a:solidFill>
                          <a:latin typeface="Calibri"/>
                        </a:defRPr>
                      </a:lvl6pPr>
                      <a:lvl7pPr marL="3280072" algn="l" defTabSz="1093357" rtl="0" eaLnBrk="1" latinLnBrk="0" hangingPunct="1">
                        <a:defRPr sz="2162" kern="1200">
                          <a:solidFill>
                            <a:schemeClr val="tx1"/>
                          </a:solidFill>
                          <a:latin typeface="Calibri"/>
                        </a:defRPr>
                      </a:lvl7pPr>
                      <a:lvl8pPr marL="3826750" algn="l" defTabSz="1093357" rtl="0" eaLnBrk="1" latinLnBrk="0" hangingPunct="1">
                        <a:defRPr sz="2162" kern="1200">
                          <a:solidFill>
                            <a:schemeClr val="tx1"/>
                          </a:solidFill>
                          <a:latin typeface="Calibri"/>
                        </a:defRPr>
                      </a:lvl8pPr>
                      <a:lvl9pPr marL="4373429" algn="l" defTabSz="1093357" rtl="0" eaLnBrk="1" latinLnBrk="0" hangingPunct="1">
                        <a:defRPr sz="2162" kern="1200">
                          <a:solidFill>
                            <a:schemeClr val="tx1"/>
                          </a:solidFill>
                          <a:latin typeface="Calibri"/>
                        </a:defRPr>
                      </a:lvl9pPr>
                    </a:lstStyle>
                    <a:p>
                      <a:pPr marL="0" marR="0" lvl="0" indent="0" algn="ctr" defTabSz="914400" rtl="0" eaLnBrk="1" fontAlgn="base" latinLnBrk="0" hangingPunct="1">
                        <a:lnSpc>
                          <a:spcPct val="106000"/>
                        </a:lnSpc>
                        <a:spcBef>
                          <a:spcPts val="300"/>
                        </a:spcBef>
                        <a:spcAft>
                          <a:spcPct val="0"/>
                        </a:spcAft>
                        <a:buClr>
                          <a:srgbClr val="000000"/>
                        </a:buClr>
                        <a:buSzTx/>
                        <a:buFont typeface="Arial" panose="020B0604020202020204" pitchFamily="34" charset="0"/>
                        <a:buNone/>
                        <a:tabLst/>
                        <a:defRPr/>
                      </a:pPr>
                      <a:r>
                        <a:rPr kumimoji="0" lang="ru-RU" sz="1300" b="1" i="0" u="none" strike="noStrike" kern="1200" cap="none" spc="0" normalizeH="0" baseline="0" noProof="0" dirty="0" smtClean="0">
                          <a:ln>
                            <a:noFill/>
                          </a:ln>
                          <a:solidFill>
                            <a:srgbClr val="000000"/>
                          </a:solidFill>
                          <a:effectLst/>
                          <a:uLnTx/>
                          <a:uFillTx/>
                          <a:latin typeface="+mj-lt"/>
                          <a:ea typeface="+mn-ea"/>
                          <a:cs typeface="+mn-cs"/>
                        </a:rPr>
                        <a:t>10</a:t>
                      </a:r>
                      <a:r>
                        <a:rPr kumimoji="0" lang="ru-RU" sz="1300" b="0" i="0" u="none" strike="noStrike" kern="1200" cap="none" spc="0" normalizeH="0" baseline="0" noProof="0" dirty="0" smtClean="0">
                          <a:ln>
                            <a:noFill/>
                          </a:ln>
                          <a:solidFill>
                            <a:srgbClr val="000000"/>
                          </a:solidFill>
                          <a:effectLst/>
                          <a:uLnTx/>
                          <a:uFillTx/>
                          <a:latin typeface="+mj-lt"/>
                          <a:ea typeface="+mn-ea"/>
                          <a:cs typeface="+mn-cs"/>
                        </a:rPr>
                        <a:t> млрд руб.</a:t>
                      </a:r>
                      <a:endParaRPr kumimoji="0" lang="en-US" sz="1300" b="0" i="0" u="none" strike="noStrike" kern="1200" cap="none" spc="0" normalizeH="0" baseline="0" noProof="0" dirty="0" smtClean="0">
                        <a:ln>
                          <a:noFill/>
                        </a:ln>
                        <a:solidFill>
                          <a:srgbClr val="000000"/>
                        </a:solidFill>
                        <a:effectLst/>
                        <a:uLnTx/>
                        <a:uFillTx/>
                        <a:latin typeface="+mj-lt"/>
                        <a:ea typeface="+mn-ea"/>
                        <a:cs typeface="+mn-cs"/>
                      </a:endParaRPr>
                    </a:p>
                  </a:txBody>
                  <a:tcPr marL="42394" marR="42394" marT="42394" marB="42394" anchor="ctr" horzOverflow="overflow">
                    <a:lnL w="12700" cmpd="sng">
                      <a:noFill/>
                    </a:lnL>
                    <a:lnR w="12700" cmpd="sng">
                      <a:noFill/>
                    </a:lnR>
                    <a:lnT w="12700" cap="flat" cmpd="sng" algn="ctr">
                      <a:solidFill>
                        <a:srgbClr val="BFBFBF"/>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093357" rtl="0" eaLnBrk="1" latinLnBrk="0" hangingPunct="1">
                        <a:defRPr sz="2162" kern="1200">
                          <a:solidFill>
                            <a:schemeClr val="tx1"/>
                          </a:solidFill>
                          <a:latin typeface="Calibri"/>
                        </a:defRPr>
                      </a:lvl1pPr>
                      <a:lvl2pPr marL="546678" algn="l" defTabSz="1093357" rtl="0" eaLnBrk="1" latinLnBrk="0" hangingPunct="1">
                        <a:defRPr sz="2162" kern="1200">
                          <a:solidFill>
                            <a:schemeClr val="tx1"/>
                          </a:solidFill>
                          <a:latin typeface="Calibri"/>
                        </a:defRPr>
                      </a:lvl2pPr>
                      <a:lvl3pPr marL="1093357" algn="l" defTabSz="1093357" rtl="0" eaLnBrk="1" latinLnBrk="0" hangingPunct="1">
                        <a:defRPr sz="2162" kern="1200">
                          <a:solidFill>
                            <a:schemeClr val="tx1"/>
                          </a:solidFill>
                          <a:latin typeface="Calibri"/>
                        </a:defRPr>
                      </a:lvl3pPr>
                      <a:lvl4pPr marL="1640035" algn="l" defTabSz="1093357" rtl="0" eaLnBrk="1" latinLnBrk="0" hangingPunct="1">
                        <a:defRPr sz="2162" kern="1200">
                          <a:solidFill>
                            <a:schemeClr val="tx1"/>
                          </a:solidFill>
                          <a:latin typeface="Calibri"/>
                        </a:defRPr>
                      </a:lvl4pPr>
                      <a:lvl5pPr marL="2186714" algn="l" defTabSz="1093357" rtl="0" eaLnBrk="1" latinLnBrk="0" hangingPunct="1">
                        <a:defRPr sz="2162" kern="1200">
                          <a:solidFill>
                            <a:schemeClr val="tx1"/>
                          </a:solidFill>
                          <a:latin typeface="Calibri"/>
                        </a:defRPr>
                      </a:lvl5pPr>
                      <a:lvl6pPr marL="2733393" algn="l" defTabSz="1093357" rtl="0" eaLnBrk="1" latinLnBrk="0" hangingPunct="1">
                        <a:defRPr sz="2162" kern="1200">
                          <a:solidFill>
                            <a:schemeClr val="tx1"/>
                          </a:solidFill>
                          <a:latin typeface="Calibri"/>
                        </a:defRPr>
                      </a:lvl6pPr>
                      <a:lvl7pPr marL="3280072" algn="l" defTabSz="1093357" rtl="0" eaLnBrk="1" latinLnBrk="0" hangingPunct="1">
                        <a:defRPr sz="2162" kern="1200">
                          <a:solidFill>
                            <a:schemeClr val="tx1"/>
                          </a:solidFill>
                          <a:latin typeface="Calibri"/>
                        </a:defRPr>
                      </a:lvl7pPr>
                      <a:lvl8pPr marL="3826750" algn="l" defTabSz="1093357" rtl="0" eaLnBrk="1" latinLnBrk="0" hangingPunct="1">
                        <a:defRPr sz="2162" kern="1200">
                          <a:solidFill>
                            <a:schemeClr val="tx1"/>
                          </a:solidFill>
                          <a:latin typeface="Calibri"/>
                        </a:defRPr>
                      </a:lvl8pPr>
                      <a:lvl9pPr marL="4373429" algn="l" defTabSz="1093357" rtl="0" eaLnBrk="1" latinLnBrk="0" hangingPunct="1">
                        <a:defRPr sz="2162" kern="1200">
                          <a:solidFill>
                            <a:schemeClr val="tx1"/>
                          </a:solidFill>
                          <a:latin typeface="Calibri"/>
                        </a:defRPr>
                      </a:lvl9pPr>
                    </a:lstStyle>
                    <a:p>
                      <a:pPr marL="88900" marR="0" lvl="0" indent="-88900" algn="l" defTabSz="914400" rtl="0" eaLnBrk="1" fontAlgn="base" latinLnBrk="0" hangingPunct="1">
                        <a:lnSpc>
                          <a:spcPct val="106000"/>
                        </a:lnSpc>
                        <a:spcBef>
                          <a:spcPct val="50000"/>
                        </a:spcBef>
                        <a:spcAft>
                          <a:spcPct val="0"/>
                        </a:spcAft>
                        <a:buClr>
                          <a:schemeClr val="tx1"/>
                        </a:buClr>
                        <a:buSzTx/>
                        <a:buFont typeface="Arial" panose="020B0604020202020204" pitchFamily="34" charset="0"/>
                        <a:buChar char="•"/>
                        <a:tabLst/>
                      </a:pPr>
                      <a:endParaRPr kumimoji="0" lang="en-US" sz="1100" u="none" strike="noStrike" kern="1200" cap="none" normalizeH="0" baseline="0" dirty="0" smtClean="0">
                        <a:ln>
                          <a:noFill/>
                        </a:ln>
                        <a:solidFill>
                          <a:schemeClr val="tx1"/>
                        </a:solidFill>
                        <a:effectLst/>
                        <a:latin typeface="+mj-lt"/>
                        <a:ea typeface="+mn-ea"/>
                        <a:cs typeface="+mn-cs"/>
                      </a:endParaRPr>
                    </a:p>
                  </a:txBody>
                  <a:tcPr marL="42394" marR="42394" marT="42394" marB="42394" anchor="ctr" horzOverflow="overflow">
                    <a:lnL w="12700" cmpd="sng">
                      <a:noFill/>
                    </a:lnL>
                    <a:lnR w="12700" cmpd="sng">
                      <a:noFill/>
                    </a:lnR>
                    <a:lnT w="12700" cap="flat" cmpd="sng" algn="ctr">
                      <a:solidFill>
                        <a:srgbClr val="BFBFBF"/>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2">
                  <a:txBody>
                    <a:bodyPr/>
                    <a:lstStyle>
                      <a:lvl1pPr marL="0" algn="l" defTabSz="1093357" rtl="0" eaLnBrk="1" latinLnBrk="0" hangingPunct="1">
                        <a:defRPr sz="2162" kern="1200">
                          <a:solidFill>
                            <a:schemeClr val="tx1"/>
                          </a:solidFill>
                          <a:latin typeface="Calibri"/>
                        </a:defRPr>
                      </a:lvl1pPr>
                      <a:lvl2pPr marL="546678" algn="l" defTabSz="1093357" rtl="0" eaLnBrk="1" latinLnBrk="0" hangingPunct="1">
                        <a:defRPr sz="2162" kern="1200">
                          <a:solidFill>
                            <a:schemeClr val="tx1"/>
                          </a:solidFill>
                          <a:latin typeface="Calibri"/>
                        </a:defRPr>
                      </a:lvl2pPr>
                      <a:lvl3pPr marL="1093357" algn="l" defTabSz="1093357" rtl="0" eaLnBrk="1" latinLnBrk="0" hangingPunct="1">
                        <a:defRPr sz="2162" kern="1200">
                          <a:solidFill>
                            <a:schemeClr val="tx1"/>
                          </a:solidFill>
                          <a:latin typeface="Calibri"/>
                        </a:defRPr>
                      </a:lvl3pPr>
                      <a:lvl4pPr marL="1640035" algn="l" defTabSz="1093357" rtl="0" eaLnBrk="1" latinLnBrk="0" hangingPunct="1">
                        <a:defRPr sz="2162" kern="1200">
                          <a:solidFill>
                            <a:schemeClr val="tx1"/>
                          </a:solidFill>
                          <a:latin typeface="Calibri"/>
                        </a:defRPr>
                      </a:lvl4pPr>
                      <a:lvl5pPr marL="2186714" algn="l" defTabSz="1093357" rtl="0" eaLnBrk="1" latinLnBrk="0" hangingPunct="1">
                        <a:defRPr sz="2162" kern="1200">
                          <a:solidFill>
                            <a:schemeClr val="tx1"/>
                          </a:solidFill>
                          <a:latin typeface="Calibri"/>
                        </a:defRPr>
                      </a:lvl5pPr>
                      <a:lvl6pPr marL="2733393" algn="l" defTabSz="1093357" rtl="0" eaLnBrk="1" latinLnBrk="0" hangingPunct="1">
                        <a:defRPr sz="2162" kern="1200">
                          <a:solidFill>
                            <a:schemeClr val="tx1"/>
                          </a:solidFill>
                          <a:latin typeface="Calibri"/>
                        </a:defRPr>
                      </a:lvl6pPr>
                      <a:lvl7pPr marL="3280072" algn="l" defTabSz="1093357" rtl="0" eaLnBrk="1" latinLnBrk="0" hangingPunct="1">
                        <a:defRPr sz="2162" kern="1200">
                          <a:solidFill>
                            <a:schemeClr val="tx1"/>
                          </a:solidFill>
                          <a:latin typeface="Calibri"/>
                        </a:defRPr>
                      </a:lvl7pPr>
                      <a:lvl8pPr marL="3826750" algn="l" defTabSz="1093357" rtl="0" eaLnBrk="1" latinLnBrk="0" hangingPunct="1">
                        <a:defRPr sz="2162" kern="1200">
                          <a:solidFill>
                            <a:schemeClr val="tx1"/>
                          </a:solidFill>
                          <a:latin typeface="Calibri"/>
                        </a:defRPr>
                      </a:lvl8pPr>
                      <a:lvl9pPr marL="4373429" algn="l" defTabSz="1093357" rtl="0" eaLnBrk="1" latinLnBrk="0" hangingPunct="1">
                        <a:defRPr sz="2162" kern="1200">
                          <a:solidFill>
                            <a:schemeClr val="tx1"/>
                          </a:solidFill>
                          <a:latin typeface="Calibri"/>
                        </a:defRPr>
                      </a:lvl9pPr>
                    </a:lstStyle>
                    <a:p>
                      <a:pPr marL="88900" marR="0" lvl="0" indent="-88900" algn="l" defTabSz="914400" rtl="0" eaLnBrk="1" fontAlgn="base" latinLnBrk="0" hangingPunct="1">
                        <a:lnSpc>
                          <a:spcPct val="106000"/>
                        </a:lnSpc>
                        <a:spcBef>
                          <a:spcPts val="300"/>
                        </a:spcBef>
                        <a:spcAft>
                          <a:spcPct val="0"/>
                        </a:spcAft>
                        <a:buClr>
                          <a:schemeClr val="tx1"/>
                        </a:buClr>
                        <a:buSzTx/>
                        <a:buFont typeface="Arial" panose="020B0604020202020204" pitchFamily="34" charset="0"/>
                        <a:buChar char="•"/>
                        <a:tabLst/>
                        <a:defRPr/>
                      </a:pPr>
                      <a:r>
                        <a:rPr kumimoji="0" lang="ru-RU" sz="1300" u="none" strike="noStrike" kern="1200" cap="none" normalizeH="0" baseline="0" dirty="0" smtClean="0">
                          <a:ln>
                            <a:noFill/>
                          </a:ln>
                          <a:solidFill>
                            <a:schemeClr val="tx1"/>
                          </a:solidFill>
                          <a:effectLst/>
                          <a:latin typeface="+mj-lt"/>
                          <a:ea typeface="+mn-ea"/>
                          <a:cs typeface="+mn-cs"/>
                        </a:rPr>
                        <a:t>Банки-партнеры</a:t>
                      </a:r>
                    </a:p>
                    <a:p>
                      <a:pPr marL="88900" marR="0" lvl="0" indent="-88900" algn="l" defTabSz="914400" rtl="0" eaLnBrk="1" fontAlgn="base" latinLnBrk="0" hangingPunct="1">
                        <a:lnSpc>
                          <a:spcPct val="106000"/>
                        </a:lnSpc>
                        <a:spcBef>
                          <a:spcPts val="300"/>
                        </a:spcBef>
                        <a:spcAft>
                          <a:spcPct val="0"/>
                        </a:spcAft>
                        <a:buClr>
                          <a:schemeClr val="tx1"/>
                        </a:buClr>
                        <a:buSzTx/>
                        <a:buFont typeface="Arial" panose="020B0604020202020204" pitchFamily="34" charset="0"/>
                        <a:buChar char="•"/>
                        <a:tabLst/>
                      </a:pPr>
                      <a:r>
                        <a:rPr kumimoji="0" lang="ru-RU" sz="1300" u="none" strike="noStrike" kern="1200" cap="none" normalizeH="0" baseline="0" dirty="0" smtClean="0">
                          <a:ln>
                            <a:noFill/>
                          </a:ln>
                          <a:solidFill>
                            <a:schemeClr val="tx1"/>
                          </a:solidFill>
                          <a:effectLst/>
                          <a:latin typeface="+mj-lt"/>
                          <a:ea typeface="+mn-ea"/>
                          <a:cs typeface="+mn-cs"/>
                        </a:rPr>
                        <a:t>Многофункциональные центры предоставления государственных и муниципальных услуг</a:t>
                      </a:r>
                    </a:p>
                    <a:p>
                      <a:pPr marL="88900" marR="0" lvl="0" indent="-88900" algn="l" defTabSz="914400" rtl="0" eaLnBrk="1" fontAlgn="base" latinLnBrk="0" hangingPunct="1">
                        <a:lnSpc>
                          <a:spcPct val="106000"/>
                        </a:lnSpc>
                        <a:spcBef>
                          <a:spcPts val="300"/>
                        </a:spcBef>
                        <a:spcAft>
                          <a:spcPct val="0"/>
                        </a:spcAft>
                        <a:buClr>
                          <a:schemeClr val="tx1"/>
                        </a:buClr>
                        <a:buSzTx/>
                        <a:buFont typeface="Arial" panose="020B0604020202020204" pitchFamily="34" charset="0"/>
                        <a:buChar char="•"/>
                        <a:tabLst/>
                      </a:pPr>
                      <a:r>
                        <a:rPr kumimoji="0" lang="ru-RU" sz="1300" u="none" strike="noStrike" kern="1200" cap="none" normalizeH="0" baseline="0" dirty="0" smtClean="0">
                          <a:ln>
                            <a:noFill/>
                          </a:ln>
                          <a:solidFill>
                            <a:schemeClr val="tx1"/>
                          </a:solidFill>
                          <a:effectLst/>
                          <a:latin typeface="+mj-lt"/>
                          <a:ea typeface="+mn-ea"/>
                          <a:cs typeface="+mn-cs"/>
                        </a:rPr>
                        <a:t>Центры поддержки предпринимательства</a:t>
                      </a:r>
                    </a:p>
                    <a:p>
                      <a:pPr marL="88900" marR="0" lvl="0" indent="-88900" algn="l" defTabSz="914400" rtl="0" eaLnBrk="1" fontAlgn="base" latinLnBrk="0" hangingPunct="1">
                        <a:lnSpc>
                          <a:spcPct val="106000"/>
                        </a:lnSpc>
                        <a:spcBef>
                          <a:spcPts val="300"/>
                        </a:spcBef>
                        <a:spcAft>
                          <a:spcPct val="0"/>
                        </a:spcAft>
                        <a:buClr>
                          <a:schemeClr val="tx1"/>
                        </a:buClr>
                        <a:buSzTx/>
                        <a:buFont typeface="Arial" panose="020B0604020202020204" pitchFamily="34" charset="0"/>
                        <a:buChar char="•"/>
                        <a:tabLst/>
                      </a:pPr>
                      <a:r>
                        <a:rPr kumimoji="0" lang="ru-RU" sz="1300" u="none" strike="noStrike" kern="1200" cap="none" normalizeH="0" baseline="0" dirty="0" smtClean="0">
                          <a:ln>
                            <a:noFill/>
                          </a:ln>
                          <a:solidFill>
                            <a:schemeClr val="tx1"/>
                          </a:solidFill>
                          <a:effectLst/>
                          <a:latin typeface="+mj-lt"/>
                          <a:ea typeface="+mn-ea"/>
                          <a:cs typeface="+mn-cs"/>
                        </a:rPr>
                        <a:t>Федеральные и региональные органы исполнительной власти</a:t>
                      </a:r>
                    </a:p>
                    <a:p>
                      <a:pPr marL="88900" marR="0" lvl="0" indent="-88900" algn="l" defTabSz="914400" rtl="0" eaLnBrk="1" fontAlgn="base" latinLnBrk="0" hangingPunct="1">
                        <a:lnSpc>
                          <a:spcPct val="106000"/>
                        </a:lnSpc>
                        <a:spcBef>
                          <a:spcPts val="300"/>
                        </a:spcBef>
                        <a:spcAft>
                          <a:spcPct val="0"/>
                        </a:spcAft>
                        <a:buClr>
                          <a:schemeClr val="tx1"/>
                        </a:buClr>
                        <a:buSzTx/>
                        <a:buFont typeface="Arial" panose="020B0604020202020204" pitchFamily="34" charset="0"/>
                        <a:buChar char="•"/>
                        <a:tabLst/>
                      </a:pPr>
                      <a:r>
                        <a:rPr kumimoji="0" lang="ru-RU" sz="1300" u="none" strike="noStrike" kern="1200" cap="none" normalizeH="0" baseline="0" dirty="0" smtClean="0">
                          <a:ln>
                            <a:noFill/>
                          </a:ln>
                          <a:solidFill>
                            <a:schemeClr val="tx1"/>
                          </a:solidFill>
                          <a:effectLst/>
                          <a:latin typeface="+mj-lt"/>
                          <a:ea typeface="+mn-ea"/>
                          <a:cs typeface="+mn-cs"/>
                        </a:rPr>
                        <a:t>Корпорация МСП</a:t>
                      </a:r>
                    </a:p>
                  </a:txBody>
                  <a:tcPr marL="42394" marR="42394" marT="42394" marB="42394" anchor="ctr" horzOverflow="overflow">
                    <a:lnL w="12700" cmpd="sng">
                      <a:noFill/>
                    </a:lnL>
                    <a:lnR w="12700" cmpd="sng">
                      <a:noFill/>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a16="http://schemas.microsoft.com/office/drawing/2014/main" val="10002"/>
                  </a:ext>
                </a:extLst>
              </a:tr>
              <a:tr h="1042591">
                <a:tc>
                  <a:txBody>
                    <a:bodyPr/>
                    <a:lstStyle>
                      <a:lvl1pPr marL="0" algn="l" defTabSz="859536" rtl="0" eaLnBrk="1" latinLnBrk="0" hangingPunct="1">
                        <a:defRPr sz="1700" kern="1200">
                          <a:solidFill>
                            <a:schemeClr val="tx1"/>
                          </a:solidFill>
                          <a:latin typeface="Arial"/>
                        </a:defRPr>
                      </a:lvl1pPr>
                      <a:lvl2pPr marL="429768" algn="l" defTabSz="859536" rtl="0" eaLnBrk="1" latinLnBrk="0" hangingPunct="1">
                        <a:defRPr sz="1700" kern="1200">
                          <a:solidFill>
                            <a:schemeClr val="tx1"/>
                          </a:solidFill>
                          <a:latin typeface="Arial"/>
                        </a:defRPr>
                      </a:lvl2pPr>
                      <a:lvl3pPr marL="859536" algn="l" defTabSz="859536" rtl="0" eaLnBrk="1" latinLnBrk="0" hangingPunct="1">
                        <a:defRPr sz="1700" kern="1200">
                          <a:solidFill>
                            <a:schemeClr val="tx1"/>
                          </a:solidFill>
                          <a:latin typeface="Arial"/>
                        </a:defRPr>
                      </a:lvl3pPr>
                      <a:lvl4pPr marL="1289304" algn="l" defTabSz="859536" rtl="0" eaLnBrk="1" latinLnBrk="0" hangingPunct="1">
                        <a:defRPr sz="1700" kern="1200">
                          <a:solidFill>
                            <a:schemeClr val="tx1"/>
                          </a:solidFill>
                          <a:latin typeface="Arial"/>
                        </a:defRPr>
                      </a:lvl4pPr>
                      <a:lvl5pPr marL="1719072" algn="l" defTabSz="859536" rtl="0" eaLnBrk="1" latinLnBrk="0" hangingPunct="1">
                        <a:defRPr sz="1700" kern="1200">
                          <a:solidFill>
                            <a:schemeClr val="tx1"/>
                          </a:solidFill>
                          <a:latin typeface="Arial"/>
                        </a:defRPr>
                      </a:lvl5pPr>
                      <a:lvl6pPr marL="2148840" algn="l" defTabSz="859536" rtl="0" eaLnBrk="1" latinLnBrk="0" hangingPunct="1">
                        <a:defRPr sz="1700" kern="1200">
                          <a:solidFill>
                            <a:schemeClr val="tx1"/>
                          </a:solidFill>
                          <a:latin typeface="Arial"/>
                        </a:defRPr>
                      </a:lvl6pPr>
                      <a:lvl7pPr marL="2578608" algn="l" defTabSz="859536" rtl="0" eaLnBrk="1" latinLnBrk="0" hangingPunct="1">
                        <a:defRPr sz="1700" kern="1200">
                          <a:solidFill>
                            <a:schemeClr val="tx1"/>
                          </a:solidFill>
                          <a:latin typeface="Arial"/>
                        </a:defRPr>
                      </a:lvl7pPr>
                      <a:lvl8pPr marL="3008376" algn="l" defTabSz="859536" rtl="0" eaLnBrk="1" latinLnBrk="0" hangingPunct="1">
                        <a:defRPr sz="1700" kern="1200">
                          <a:solidFill>
                            <a:schemeClr val="tx1"/>
                          </a:solidFill>
                          <a:latin typeface="Arial"/>
                        </a:defRPr>
                      </a:lvl8pPr>
                      <a:lvl9pPr marL="3438144" algn="l" defTabSz="859536" rtl="0" eaLnBrk="1" latinLnBrk="0" hangingPunct="1">
                        <a:defRPr sz="1700" kern="1200">
                          <a:solidFill>
                            <a:schemeClr val="tx1"/>
                          </a:solidFill>
                          <a:latin typeface="Arial"/>
                        </a:defRPr>
                      </a:lvl9pPr>
                    </a:lstStyle>
                    <a:p>
                      <a:pPr marL="0" marR="0" lvl="0" indent="0" algn="ctr" defTabSz="914400" rtl="0" eaLnBrk="1" fontAlgn="base" latinLnBrk="0" hangingPunct="1">
                        <a:lnSpc>
                          <a:spcPct val="106000"/>
                        </a:lnSpc>
                        <a:spcBef>
                          <a:spcPct val="50000"/>
                        </a:spcBef>
                        <a:spcAft>
                          <a:spcPct val="0"/>
                        </a:spcAft>
                        <a:buClr>
                          <a:schemeClr val="tx1"/>
                        </a:buClr>
                        <a:buSzTx/>
                        <a:buFont typeface="Wingdings 2" pitchFamily="18" charset="2"/>
                        <a:buNone/>
                        <a:tabLst/>
                      </a:pPr>
                      <a:r>
                        <a:rPr lang="ru-RU" sz="1600" b="1" dirty="0" smtClean="0">
                          <a:solidFill>
                            <a:schemeClr val="tx1"/>
                          </a:solidFill>
                          <a:latin typeface="+mj-lt"/>
                        </a:rPr>
                        <a:t>83 РГО</a:t>
                      </a:r>
                      <a:endParaRPr kumimoji="0" lang="en-US" sz="1600" b="1" i="0" u="none" strike="noStrike" cap="none" normalizeH="0" baseline="0" dirty="0" smtClean="0">
                        <a:ln>
                          <a:noFill/>
                        </a:ln>
                        <a:solidFill>
                          <a:schemeClr val="tx1"/>
                        </a:solidFill>
                        <a:effectLst/>
                        <a:latin typeface="+mj-lt"/>
                      </a:endParaRPr>
                    </a:p>
                  </a:txBody>
                  <a:tcPr marL="84787" marR="42394" marT="42394" marB="42394"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lumMod val="60000"/>
                        <a:lumOff val="40000"/>
                      </a:srgbClr>
                    </a:solidFill>
                  </a:tcPr>
                </a:tc>
                <a:tc>
                  <a:txBody>
                    <a:bodyPr/>
                    <a:lstStyle>
                      <a:lvl1pPr marL="0" algn="l" defTabSz="859536" rtl="0" eaLnBrk="1" latinLnBrk="0" hangingPunct="1">
                        <a:defRPr sz="1700" kern="1200">
                          <a:solidFill>
                            <a:schemeClr val="tx1"/>
                          </a:solidFill>
                          <a:latin typeface="Arial"/>
                        </a:defRPr>
                      </a:lvl1pPr>
                      <a:lvl2pPr marL="429768" algn="l" defTabSz="859536" rtl="0" eaLnBrk="1" latinLnBrk="0" hangingPunct="1">
                        <a:defRPr sz="1700" kern="1200">
                          <a:solidFill>
                            <a:schemeClr val="tx1"/>
                          </a:solidFill>
                          <a:latin typeface="Arial"/>
                        </a:defRPr>
                      </a:lvl2pPr>
                      <a:lvl3pPr marL="859536" algn="l" defTabSz="859536" rtl="0" eaLnBrk="1" latinLnBrk="0" hangingPunct="1">
                        <a:defRPr sz="1700" kern="1200">
                          <a:solidFill>
                            <a:schemeClr val="tx1"/>
                          </a:solidFill>
                          <a:latin typeface="Arial"/>
                        </a:defRPr>
                      </a:lvl3pPr>
                      <a:lvl4pPr marL="1289304" algn="l" defTabSz="859536" rtl="0" eaLnBrk="1" latinLnBrk="0" hangingPunct="1">
                        <a:defRPr sz="1700" kern="1200">
                          <a:solidFill>
                            <a:schemeClr val="tx1"/>
                          </a:solidFill>
                          <a:latin typeface="Arial"/>
                        </a:defRPr>
                      </a:lvl4pPr>
                      <a:lvl5pPr marL="1719072" algn="l" defTabSz="859536" rtl="0" eaLnBrk="1" latinLnBrk="0" hangingPunct="1">
                        <a:defRPr sz="1700" kern="1200">
                          <a:solidFill>
                            <a:schemeClr val="tx1"/>
                          </a:solidFill>
                          <a:latin typeface="Arial"/>
                        </a:defRPr>
                      </a:lvl5pPr>
                      <a:lvl6pPr marL="2148840" algn="l" defTabSz="859536" rtl="0" eaLnBrk="1" latinLnBrk="0" hangingPunct="1">
                        <a:defRPr sz="1700" kern="1200">
                          <a:solidFill>
                            <a:schemeClr val="tx1"/>
                          </a:solidFill>
                          <a:latin typeface="Arial"/>
                        </a:defRPr>
                      </a:lvl6pPr>
                      <a:lvl7pPr marL="2578608" algn="l" defTabSz="859536" rtl="0" eaLnBrk="1" latinLnBrk="0" hangingPunct="1">
                        <a:defRPr sz="1700" kern="1200">
                          <a:solidFill>
                            <a:schemeClr val="tx1"/>
                          </a:solidFill>
                          <a:latin typeface="Arial"/>
                        </a:defRPr>
                      </a:lvl7pPr>
                      <a:lvl8pPr marL="3008376" algn="l" defTabSz="859536" rtl="0" eaLnBrk="1" latinLnBrk="0" hangingPunct="1">
                        <a:defRPr sz="1700" kern="1200">
                          <a:solidFill>
                            <a:schemeClr val="tx1"/>
                          </a:solidFill>
                          <a:latin typeface="Arial"/>
                        </a:defRPr>
                      </a:lvl8pPr>
                      <a:lvl9pPr marL="3438144" algn="l" defTabSz="859536" rtl="0" eaLnBrk="1" latinLnBrk="0" hangingPunct="1">
                        <a:defRPr sz="1700" kern="1200">
                          <a:solidFill>
                            <a:schemeClr val="tx1"/>
                          </a:solidFill>
                          <a:latin typeface="Arial"/>
                        </a:defRPr>
                      </a:lvl9pPr>
                    </a:lstStyle>
                    <a:p>
                      <a:pPr marL="88900" marR="0" lvl="0" indent="-88900" algn="l" defTabSz="914400" rtl="0" eaLnBrk="1" fontAlgn="base" latinLnBrk="0" hangingPunct="1">
                        <a:lnSpc>
                          <a:spcPct val="106000"/>
                        </a:lnSpc>
                        <a:spcBef>
                          <a:spcPts val="300"/>
                        </a:spcBef>
                        <a:spcAft>
                          <a:spcPct val="0"/>
                        </a:spcAft>
                        <a:buClr>
                          <a:schemeClr val="tx1"/>
                        </a:buClr>
                        <a:buSzTx/>
                        <a:buFont typeface="Arial" panose="020B0604020202020204" pitchFamily="34" charset="0"/>
                        <a:buChar char="•"/>
                        <a:tabLst/>
                        <a:defRPr/>
                      </a:pPr>
                      <a:r>
                        <a:rPr kumimoji="0" lang="ru-RU" sz="1300" u="none" strike="noStrike" kern="1200" cap="none" normalizeH="0" baseline="0" dirty="0" smtClean="0">
                          <a:ln>
                            <a:noFill/>
                          </a:ln>
                          <a:solidFill>
                            <a:schemeClr val="tx1"/>
                          </a:solidFill>
                          <a:effectLst/>
                          <a:latin typeface="+mj-lt"/>
                          <a:ea typeface="+mn-ea"/>
                          <a:cs typeface="+mn-cs"/>
                        </a:rPr>
                        <a:t>Предоставление поручительств в рамках «поточных» технологий </a:t>
                      </a:r>
                    </a:p>
                  </a:txBody>
                  <a:tcPr marL="42394" marR="42394" marT="42394" marB="42394" anchor="ctr" horzOverflow="overflow">
                    <a:lnL w="12700" cap="flat" cmpd="sng" algn="ctr">
                      <a:solidFill>
                        <a:sysClr val="window" lastClr="FFFFFF"/>
                      </a:solidFill>
                      <a:prstDash val="solid"/>
                      <a:round/>
                      <a:headEnd type="none" w="med" len="med"/>
                      <a:tailEnd type="none" w="med" len="med"/>
                    </a:lnL>
                    <a:lnR w="12700" cmpd="sng">
                      <a:noFill/>
                    </a:lnR>
                    <a:lnT w="12700" cap="flat" cmpd="sng" algn="ctr">
                      <a:solidFill>
                        <a:srgbClr val="BFBFB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859536" rtl="0" eaLnBrk="1" latinLnBrk="0" hangingPunct="1">
                        <a:defRPr sz="1700" kern="1200">
                          <a:solidFill>
                            <a:schemeClr val="tx1"/>
                          </a:solidFill>
                          <a:latin typeface="Arial"/>
                        </a:defRPr>
                      </a:lvl1pPr>
                      <a:lvl2pPr marL="429768" algn="l" defTabSz="859536" rtl="0" eaLnBrk="1" latinLnBrk="0" hangingPunct="1">
                        <a:defRPr sz="1700" kern="1200">
                          <a:solidFill>
                            <a:schemeClr val="tx1"/>
                          </a:solidFill>
                          <a:latin typeface="Arial"/>
                        </a:defRPr>
                      </a:lvl2pPr>
                      <a:lvl3pPr marL="859536" algn="l" defTabSz="859536" rtl="0" eaLnBrk="1" latinLnBrk="0" hangingPunct="1">
                        <a:defRPr sz="1700" kern="1200">
                          <a:solidFill>
                            <a:schemeClr val="tx1"/>
                          </a:solidFill>
                          <a:latin typeface="Arial"/>
                        </a:defRPr>
                      </a:lvl3pPr>
                      <a:lvl4pPr marL="1289304" algn="l" defTabSz="859536" rtl="0" eaLnBrk="1" latinLnBrk="0" hangingPunct="1">
                        <a:defRPr sz="1700" kern="1200">
                          <a:solidFill>
                            <a:schemeClr val="tx1"/>
                          </a:solidFill>
                          <a:latin typeface="Arial"/>
                        </a:defRPr>
                      </a:lvl4pPr>
                      <a:lvl5pPr marL="1719072" algn="l" defTabSz="859536" rtl="0" eaLnBrk="1" latinLnBrk="0" hangingPunct="1">
                        <a:defRPr sz="1700" kern="1200">
                          <a:solidFill>
                            <a:schemeClr val="tx1"/>
                          </a:solidFill>
                          <a:latin typeface="Arial"/>
                        </a:defRPr>
                      </a:lvl5pPr>
                      <a:lvl6pPr marL="2148840" algn="l" defTabSz="859536" rtl="0" eaLnBrk="1" latinLnBrk="0" hangingPunct="1">
                        <a:defRPr sz="1700" kern="1200">
                          <a:solidFill>
                            <a:schemeClr val="tx1"/>
                          </a:solidFill>
                          <a:latin typeface="Arial"/>
                        </a:defRPr>
                      </a:lvl6pPr>
                      <a:lvl7pPr marL="2578608" algn="l" defTabSz="859536" rtl="0" eaLnBrk="1" latinLnBrk="0" hangingPunct="1">
                        <a:defRPr sz="1700" kern="1200">
                          <a:solidFill>
                            <a:schemeClr val="tx1"/>
                          </a:solidFill>
                          <a:latin typeface="Arial"/>
                        </a:defRPr>
                      </a:lvl7pPr>
                      <a:lvl8pPr marL="3008376" algn="l" defTabSz="859536" rtl="0" eaLnBrk="1" latinLnBrk="0" hangingPunct="1">
                        <a:defRPr sz="1700" kern="1200">
                          <a:solidFill>
                            <a:schemeClr val="tx1"/>
                          </a:solidFill>
                          <a:latin typeface="Arial"/>
                        </a:defRPr>
                      </a:lvl8pPr>
                      <a:lvl9pPr marL="3438144" algn="l" defTabSz="859536" rtl="0" eaLnBrk="1" latinLnBrk="0" hangingPunct="1">
                        <a:defRPr sz="1700" kern="1200">
                          <a:solidFill>
                            <a:schemeClr val="tx1"/>
                          </a:solidFill>
                          <a:latin typeface="Arial"/>
                        </a:defRPr>
                      </a:lvl9pPr>
                    </a:lstStyle>
                    <a:p>
                      <a:pPr marL="0" marR="0" lvl="0" indent="0" algn="ctr" defTabSz="914400" rtl="0" eaLnBrk="1" fontAlgn="base" latinLnBrk="0" hangingPunct="1">
                        <a:lnSpc>
                          <a:spcPct val="106000"/>
                        </a:lnSpc>
                        <a:spcBef>
                          <a:spcPts val="300"/>
                        </a:spcBef>
                        <a:spcAft>
                          <a:spcPct val="0"/>
                        </a:spcAft>
                        <a:buClr>
                          <a:schemeClr val="tx1"/>
                        </a:buClr>
                        <a:buSzTx/>
                        <a:buFont typeface="Arial" panose="020B0604020202020204" pitchFamily="34" charset="0"/>
                        <a:buNone/>
                        <a:tabLst/>
                        <a:defRPr/>
                      </a:pPr>
                      <a:r>
                        <a:rPr kumimoji="0" lang="ru-RU" sz="1300" u="none" strike="noStrike" kern="1200" cap="none" normalizeH="0" baseline="0" dirty="0" smtClean="0">
                          <a:ln>
                            <a:noFill/>
                          </a:ln>
                          <a:solidFill>
                            <a:schemeClr val="tx1"/>
                          </a:solidFill>
                          <a:effectLst/>
                          <a:latin typeface="+mj-lt"/>
                          <a:ea typeface="+mn-ea"/>
                          <a:cs typeface="Arial" panose="020B0604020202020204" pitchFamily="34" charset="0"/>
                        </a:rPr>
                        <a:t>До 25 млн рублей</a:t>
                      </a:r>
                      <a:endParaRPr kumimoji="0" lang="en-US" sz="1300" u="none" strike="noStrike" kern="1200" cap="none" normalizeH="0" baseline="0" dirty="0" smtClean="0">
                        <a:ln>
                          <a:noFill/>
                        </a:ln>
                        <a:solidFill>
                          <a:schemeClr val="tx1"/>
                        </a:solidFill>
                        <a:effectLst/>
                        <a:latin typeface="+mj-lt"/>
                        <a:ea typeface="+mn-ea"/>
                        <a:cs typeface="Arial" panose="020B0604020202020204" pitchFamily="34" charset="0"/>
                      </a:endParaRPr>
                    </a:p>
                  </a:txBody>
                  <a:tcPr marL="42394" marR="42394" marT="42394" marB="42394" anchor="ctr" horzOverflow="overflow">
                    <a:lnL w="12700" cmpd="sng">
                      <a:noFill/>
                    </a:lnL>
                    <a:lnR w="12700" cmpd="sng">
                      <a:noFill/>
                    </a:lnR>
                    <a:lnT w="12700" cap="flat" cmpd="sng" algn="ctr">
                      <a:solidFill>
                        <a:srgbClr val="BFBFB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093357" rtl="0" eaLnBrk="1" latinLnBrk="0" hangingPunct="1">
                        <a:defRPr sz="2162" kern="1200">
                          <a:solidFill>
                            <a:schemeClr val="tx1"/>
                          </a:solidFill>
                          <a:latin typeface="Calibri"/>
                        </a:defRPr>
                      </a:lvl1pPr>
                      <a:lvl2pPr marL="546678" algn="l" defTabSz="1093357" rtl="0" eaLnBrk="1" latinLnBrk="0" hangingPunct="1">
                        <a:defRPr sz="2162" kern="1200">
                          <a:solidFill>
                            <a:schemeClr val="tx1"/>
                          </a:solidFill>
                          <a:latin typeface="Calibri"/>
                        </a:defRPr>
                      </a:lvl2pPr>
                      <a:lvl3pPr marL="1093357" algn="l" defTabSz="1093357" rtl="0" eaLnBrk="1" latinLnBrk="0" hangingPunct="1">
                        <a:defRPr sz="2162" kern="1200">
                          <a:solidFill>
                            <a:schemeClr val="tx1"/>
                          </a:solidFill>
                          <a:latin typeface="Calibri"/>
                        </a:defRPr>
                      </a:lvl3pPr>
                      <a:lvl4pPr marL="1640035" algn="l" defTabSz="1093357" rtl="0" eaLnBrk="1" latinLnBrk="0" hangingPunct="1">
                        <a:defRPr sz="2162" kern="1200">
                          <a:solidFill>
                            <a:schemeClr val="tx1"/>
                          </a:solidFill>
                          <a:latin typeface="Calibri"/>
                        </a:defRPr>
                      </a:lvl4pPr>
                      <a:lvl5pPr marL="2186714" algn="l" defTabSz="1093357" rtl="0" eaLnBrk="1" latinLnBrk="0" hangingPunct="1">
                        <a:defRPr sz="2162" kern="1200">
                          <a:solidFill>
                            <a:schemeClr val="tx1"/>
                          </a:solidFill>
                          <a:latin typeface="Calibri"/>
                        </a:defRPr>
                      </a:lvl5pPr>
                      <a:lvl6pPr marL="2733393" algn="l" defTabSz="1093357" rtl="0" eaLnBrk="1" latinLnBrk="0" hangingPunct="1">
                        <a:defRPr sz="2162" kern="1200">
                          <a:solidFill>
                            <a:schemeClr val="tx1"/>
                          </a:solidFill>
                          <a:latin typeface="Calibri"/>
                        </a:defRPr>
                      </a:lvl6pPr>
                      <a:lvl7pPr marL="3280072" algn="l" defTabSz="1093357" rtl="0" eaLnBrk="1" latinLnBrk="0" hangingPunct="1">
                        <a:defRPr sz="2162" kern="1200">
                          <a:solidFill>
                            <a:schemeClr val="tx1"/>
                          </a:solidFill>
                          <a:latin typeface="Calibri"/>
                        </a:defRPr>
                      </a:lvl7pPr>
                      <a:lvl8pPr marL="3826750" algn="l" defTabSz="1093357" rtl="0" eaLnBrk="1" latinLnBrk="0" hangingPunct="1">
                        <a:defRPr sz="2162" kern="1200">
                          <a:solidFill>
                            <a:schemeClr val="tx1"/>
                          </a:solidFill>
                          <a:latin typeface="Calibri"/>
                        </a:defRPr>
                      </a:lvl8pPr>
                      <a:lvl9pPr marL="4373429" algn="l" defTabSz="1093357" rtl="0" eaLnBrk="1" latinLnBrk="0" hangingPunct="1">
                        <a:defRPr sz="2162" kern="1200">
                          <a:solidFill>
                            <a:schemeClr val="tx1"/>
                          </a:solidFill>
                          <a:latin typeface="Calibri"/>
                        </a:defRPr>
                      </a:lvl9pPr>
                    </a:lstStyle>
                    <a:p>
                      <a:pPr marL="0" marR="0" lvl="0" indent="0" algn="ctr" defTabSz="914400" rtl="0" eaLnBrk="1" fontAlgn="base" latinLnBrk="0" hangingPunct="1">
                        <a:lnSpc>
                          <a:spcPct val="106000"/>
                        </a:lnSpc>
                        <a:spcBef>
                          <a:spcPts val="300"/>
                        </a:spcBef>
                        <a:spcAft>
                          <a:spcPct val="0"/>
                        </a:spcAft>
                        <a:buClr>
                          <a:srgbClr val="000000"/>
                        </a:buClr>
                        <a:buSzTx/>
                        <a:buFont typeface="Arial" panose="020B0604020202020204" pitchFamily="34" charset="0"/>
                        <a:buNone/>
                        <a:tabLst/>
                        <a:defRPr/>
                      </a:pPr>
                      <a:r>
                        <a:rPr kumimoji="0" lang="ru-RU" sz="1300" b="1" i="0" u="none" strike="noStrike" kern="1200" cap="none" spc="0" normalizeH="0" baseline="0" noProof="0" dirty="0" smtClean="0">
                          <a:ln>
                            <a:noFill/>
                          </a:ln>
                          <a:solidFill>
                            <a:srgbClr val="000000"/>
                          </a:solidFill>
                          <a:effectLst/>
                          <a:uLnTx/>
                          <a:uFillTx/>
                          <a:latin typeface="+mj-lt"/>
                          <a:ea typeface="+mn-ea"/>
                          <a:cs typeface="+mn-cs"/>
                        </a:rPr>
                        <a:t>25</a:t>
                      </a:r>
                      <a:r>
                        <a:rPr kumimoji="0" lang="ru-RU" sz="1300" b="0" i="0" u="none" strike="noStrike" kern="1200" cap="none" spc="0" normalizeH="0" baseline="0" noProof="0" dirty="0" smtClean="0">
                          <a:ln>
                            <a:noFill/>
                          </a:ln>
                          <a:solidFill>
                            <a:srgbClr val="000000"/>
                          </a:solidFill>
                          <a:effectLst/>
                          <a:uLnTx/>
                          <a:uFillTx/>
                          <a:latin typeface="+mj-lt"/>
                          <a:ea typeface="+mn-ea"/>
                          <a:cs typeface="+mn-cs"/>
                        </a:rPr>
                        <a:t> млрд руб.</a:t>
                      </a:r>
                      <a:endParaRPr kumimoji="0" lang="en-US" sz="1300" b="0" i="0" u="none" strike="noStrike" kern="1200" cap="none" spc="0" normalizeH="0" baseline="0" noProof="0" dirty="0" smtClean="0">
                        <a:ln>
                          <a:noFill/>
                        </a:ln>
                        <a:solidFill>
                          <a:srgbClr val="000000"/>
                        </a:solidFill>
                        <a:effectLst/>
                        <a:uLnTx/>
                        <a:uFillTx/>
                        <a:latin typeface="+mj-lt"/>
                        <a:ea typeface="+mn-ea"/>
                        <a:cs typeface="+mn-cs"/>
                      </a:endParaRPr>
                    </a:p>
                  </a:txBody>
                  <a:tcPr marL="42394" marR="42394" marT="42394" marB="42394" anchor="ctr" horzOverflow="overflow">
                    <a:lnL w="12700" cmpd="sng">
                      <a:noFill/>
                    </a:lnL>
                    <a:lnR w="12700" cmpd="sng">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093357" rtl="0" eaLnBrk="1" latinLnBrk="0" hangingPunct="1">
                        <a:defRPr sz="2162" kern="1200">
                          <a:solidFill>
                            <a:schemeClr val="tx1"/>
                          </a:solidFill>
                          <a:latin typeface="Calibri"/>
                        </a:defRPr>
                      </a:lvl1pPr>
                      <a:lvl2pPr marL="546678" algn="l" defTabSz="1093357" rtl="0" eaLnBrk="1" latinLnBrk="0" hangingPunct="1">
                        <a:defRPr sz="2162" kern="1200">
                          <a:solidFill>
                            <a:schemeClr val="tx1"/>
                          </a:solidFill>
                          <a:latin typeface="Calibri"/>
                        </a:defRPr>
                      </a:lvl2pPr>
                      <a:lvl3pPr marL="1093357" algn="l" defTabSz="1093357" rtl="0" eaLnBrk="1" latinLnBrk="0" hangingPunct="1">
                        <a:defRPr sz="2162" kern="1200">
                          <a:solidFill>
                            <a:schemeClr val="tx1"/>
                          </a:solidFill>
                          <a:latin typeface="Calibri"/>
                        </a:defRPr>
                      </a:lvl3pPr>
                      <a:lvl4pPr marL="1640035" algn="l" defTabSz="1093357" rtl="0" eaLnBrk="1" latinLnBrk="0" hangingPunct="1">
                        <a:defRPr sz="2162" kern="1200">
                          <a:solidFill>
                            <a:schemeClr val="tx1"/>
                          </a:solidFill>
                          <a:latin typeface="Calibri"/>
                        </a:defRPr>
                      </a:lvl4pPr>
                      <a:lvl5pPr marL="2186714" algn="l" defTabSz="1093357" rtl="0" eaLnBrk="1" latinLnBrk="0" hangingPunct="1">
                        <a:defRPr sz="2162" kern="1200">
                          <a:solidFill>
                            <a:schemeClr val="tx1"/>
                          </a:solidFill>
                          <a:latin typeface="Calibri"/>
                        </a:defRPr>
                      </a:lvl5pPr>
                      <a:lvl6pPr marL="2733393" algn="l" defTabSz="1093357" rtl="0" eaLnBrk="1" latinLnBrk="0" hangingPunct="1">
                        <a:defRPr sz="2162" kern="1200">
                          <a:solidFill>
                            <a:schemeClr val="tx1"/>
                          </a:solidFill>
                          <a:latin typeface="Calibri"/>
                        </a:defRPr>
                      </a:lvl6pPr>
                      <a:lvl7pPr marL="3280072" algn="l" defTabSz="1093357" rtl="0" eaLnBrk="1" latinLnBrk="0" hangingPunct="1">
                        <a:defRPr sz="2162" kern="1200">
                          <a:solidFill>
                            <a:schemeClr val="tx1"/>
                          </a:solidFill>
                          <a:latin typeface="Calibri"/>
                        </a:defRPr>
                      </a:lvl7pPr>
                      <a:lvl8pPr marL="3826750" algn="l" defTabSz="1093357" rtl="0" eaLnBrk="1" latinLnBrk="0" hangingPunct="1">
                        <a:defRPr sz="2162" kern="1200">
                          <a:solidFill>
                            <a:schemeClr val="tx1"/>
                          </a:solidFill>
                          <a:latin typeface="Calibri"/>
                        </a:defRPr>
                      </a:lvl8pPr>
                      <a:lvl9pPr marL="4373429" algn="l" defTabSz="1093357" rtl="0" eaLnBrk="1" latinLnBrk="0" hangingPunct="1">
                        <a:defRPr sz="2162" kern="1200">
                          <a:solidFill>
                            <a:schemeClr val="tx1"/>
                          </a:solidFill>
                          <a:latin typeface="Calibri"/>
                        </a:defRPr>
                      </a:lvl9pPr>
                    </a:lstStyle>
                    <a:p>
                      <a:pPr marL="88900" marR="0" lvl="0" indent="-88900" algn="l" defTabSz="914400" rtl="0" eaLnBrk="1" fontAlgn="base" latinLnBrk="0" hangingPunct="1">
                        <a:lnSpc>
                          <a:spcPct val="106000"/>
                        </a:lnSpc>
                        <a:spcBef>
                          <a:spcPct val="50000"/>
                        </a:spcBef>
                        <a:spcAft>
                          <a:spcPct val="0"/>
                        </a:spcAft>
                        <a:buClr>
                          <a:schemeClr val="tx1"/>
                        </a:buClr>
                        <a:buSzTx/>
                        <a:buFont typeface="Arial" panose="020B0604020202020204" pitchFamily="34" charset="0"/>
                        <a:buChar char="•"/>
                        <a:tabLst/>
                      </a:pPr>
                      <a:endParaRPr kumimoji="0" lang="en-US" sz="1100" u="none" strike="noStrike" kern="1200" cap="none" normalizeH="0" baseline="0" dirty="0" smtClean="0">
                        <a:ln>
                          <a:noFill/>
                        </a:ln>
                        <a:solidFill>
                          <a:schemeClr val="tx1"/>
                        </a:solidFill>
                        <a:effectLst/>
                        <a:latin typeface="+mj-lt"/>
                        <a:ea typeface="+mn-ea"/>
                        <a:cs typeface="+mn-cs"/>
                      </a:endParaRPr>
                    </a:p>
                  </a:txBody>
                  <a:tcPr marL="42394" marR="42394" marT="42394" marB="42394" anchor="ctr" horzOverflow="overflow">
                    <a:lnL w="12700" cmpd="sng">
                      <a:noFill/>
                    </a:lnL>
                    <a:lnR w="12700" cmpd="sng">
                      <a:noFill/>
                    </a:lnR>
                    <a:lnT w="12700" cap="flat" cmpd="sng" algn="ctr">
                      <a:solidFill>
                        <a:sysClr val="window" lastClr="FFFFFF">
                          <a:lumMod val="75000"/>
                        </a:sysClr>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88900" marR="0" lvl="0" indent="-88900" algn="l" defTabSz="914400" rtl="0" eaLnBrk="1" fontAlgn="base" latinLnBrk="0" hangingPunct="1">
                        <a:lnSpc>
                          <a:spcPct val="106000"/>
                        </a:lnSpc>
                        <a:spcBef>
                          <a:spcPct val="50000"/>
                        </a:spcBef>
                        <a:spcAft>
                          <a:spcPct val="0"/>
                        </a:spcAft>
                        <a:buClr>
                          <a:schemeClr val="tx1"/>
                        </a:buClr>
                        <a:buSzTx/>
                        <a:buFont typeface="Arial" panose="020B0604020202020204" pitchFamily="34" charset="0"/>
                        <a:buChar char="•"/>
                        <a:tabLst/>
                      </a:pPr>
                      <a:endParaRPr kumimoji="0" lang="en-US" sz="900" u="none" strike="noStrike" kern="1200" cap="none" normalizeH="0" baseline="0" dirty="0" smtClean="0">
                        <a:ln>
                          <a:noFill/>
                        </a:ln>
                        <a:solidFill>
                          <a:schemeClr val="tx1"/>
                        </a:solidFill>
                        <a:effectLst/>
                        <a:latin typeface="Arial"/>
                        <a:ea typeface="+mn-ea"/>
                        <a:cs typeface="+mn-cs"/>
                      </a:endParaRPr>
                    </a:p>
                  </a:txBody>
                  <a:tcPr marL="36000" marR="36000" marT="36000" marB="36000" anchor="ctr" horzOverflow="overflow">
                    <a:lnL w="12700" cmpd="sng">
                      <a:noFill/>
                    </a:lnL>
                    <a:lnR w="12700" cmpd="sng">
                      <a:noFill/>
                    </a:lnR>
                    <a:lnT w="12700" cap="flat" cmpd="sng" algn="ctr">
                      <a:solidFill>
                        <a:srgbClr val="BFBFBF"/>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553991">
                <a:tc gridSpan="3">
                  <a:txBody>
                    <a:bodyPr/>
                    <a:lstStyle>
                      <a:lvl1pPr marL="0" algn="l" defTabSz="1093357" rtl="0" eaLnBrk="1" latinLnBrk="0" hangingPunct="1">
                        <a:defRPr sz="2162" kern="1200">
                          <a:solidFill>
                            <a:schemeClr val="tx1"/>
                          </a:solidFill>
                          <a:latin typeface="Calibri"/>
                        </a:defRPr>
                      </a:lvl1pPr>
                      <a:lvl2pPr marL="546678" algn="l" defTabSz="1093357" rtl="0" eaLnBrk="1" latinLnBrk="0" hangingPunct="1">
                        <a:defRPr sz="2162" kern="1200">
                          <a:solidFill>
                            <a:schemeClr val="tx1"/>
                          </a:solidFill>
                          <a:latin typeface="Calibri"/>
                        </a:defRPr>
                      </a:lvl2pPr>
                      <a:lvl3pPr marL="1093357" algn="l" defTabSz="1093357" rtl="0" eaLnBrk="1" latinLnBrk="0" hangingPunct="1">
                        <a:defRPr sz="2162" kern="1200">
                          <a:solidFill>
                            <a:schemeClr val="tx1"/>
                          </a:solidFill>
                          <a:latin typeface="Calibri"/>
                        </a:defRPr>
                      </a:lvl3pPr>
                      <a:lvl4pPr marL="1640035" algn="l" defTabSz="1093357" rtl="0" eaLnBrk="1" latinLnBrk="0" hangingPunct="1">
                        <a:defRPr sz="2162" kern="1200">
                          <a:solidFill>
                            <a:schemeClr val="tx1"/>
                          </a:solidFill>
                          <a:latin typeface="Calibri"/>
                        </a:defRPr>
                      </a:lvl4pPr>
                      <a:lvl5pPr marL="2186714" algn="l" defTabSz="1093357" rtl="0" eaLnBrk="1" latinLnBrk="0" hangingPunct="1">
                        <a:defRPr sz="2162" kern="1200">
                          <a:solidFill>
                            <a:schemeClr val="tx1"/>
                          </a:solidFill>
                          <a:latin typeface="Calibri"/>
                        </a:defRPr>
                      </a:lvl5pPr>
                      <a:lvl6pPr marL="2733393" algn="l" defTabSz="1093357" rtl="0" eaLnBrk="1" latinLnBrk="0" hangingPunct="1">
                        <a:defRPr sz="2162" kern="1200">
                          <a:solidFill>
                            <a:schemeClr val="tx1"/>
                          </a:solidFill>
                          <a:latin typeface="Calibri"/>
                        </a:defRPr>
                      </a:lvl6pPr>
                      <a:lvl7pPr marL="3280072" algn="l" defTabSz="1093357" rtl="0" eaLnBrk="1" latinLnBrk="0" hangingPunct="1">
                        <a:defRPr sz="2162" kern="1200">
                          <a:solidFill>
                            <a:schemeClr val="tx1"/>
                          </a:solidFill>
                          <a:latin typeface="Calibri"/>
                        </a:defRPr>
                      </a:lvl7pPr>
                      <a:lvl8pPr marL="3826750" algn="l" defTabSz="1093357" rtl="0" eaLnBrk="1" latinLnBrk="0" hangingPunct="1">
                        <a:defRPr sz="2162" kern="1200">
                          <a:solidFill>
                            <a:schemeClr val="tx1"/>
                          </a:solidFill>
                          <a:latin typeface="Calibri"/>
                        </a:defRPr>
                      </a:lvl8pPr>
                      <a:lvl9pPr marL="4373429" algn="l" defTabSz="1093357" rtl="0" eaLnBrk="1" latinLnBrk="0" hangingPunct="1">
                        <a:defRPr sz="2162" kern="1200">
                          <a:solidFill>
                            <a:schemeClr val="tx1"/>
                          </a:solidFill>
                          <a:latin typeface="Calibri"/>
                        </a:defRPr>
                      </a:lvl9pPr>
                    </a:lstStyle>
                    <a:p>
                      <a:pPr marL="0" marR="0" lvl="0" indent="0" algn="ctr" defTabSz="914400" rtl="0" eaLnBrk="1" fontAlgn="base" latinLnBrk="0" hangingPunct="1">
                        <a:lnSpc>
                          <a:spcPct val="106000"/>
                        </a:lnSpc>
                        <a:spcBef>
                          <a:spcPct val="50000"/>
                        </a:spcBef>
                        <a:spcAft>
                          <a:spcPct val="0"/>
                        </a:spcAft>
                        <a:buClr>
                          <a:schemeClr val="tx1"/>
                        </a:buClr>
                        <a:buSzTx/>
                        <a:buFont typeface="Wingdings 2" pitchFamily="18" charset="2"/>
                        <a:buNone/>
                        <a:tabLst/>
                      </a:pPr>
                      <a:r>
                        <a:rPr kumimoji="0" lang="ru-RU" sz="2200" b="1" i="0" u="none" strike="noStrike" cap="none" normalizeH="0" baseline="0" dirty="0" smtClean="0">
                          <a:ln>
                            <a:noFill/>
                          </a:ln>
                          <a:solidFill>
                            <a:schemeClr val="bg1"/>
                          </a:solidFill>
                          <a:effectLst/>
                          <a:latin typeface="+mj-lt"/>
                        </a:rPr>
                        <a:t>Итого НГС</a:t>
                      </a:r>
                      <a:endParaRPr kumimoji="0" lang="en-US" sz="2200" b="1" i="0" u="none" strike="noStrike" cap="none" normalizeH="0" baseline="0" dirty="0" smtClean="0">
                        <a:ln>
                          <a:noFill/>
                        </a:ln>
                        <a:solidFill>
                          <a:schemeClr val="bg1"/>
                        </a:solidFill>
                        <a:effectLst/>
                        <a:latin typeface="+mj-lt"/>
                      </a:endParaRPr>
                    </a:p>
                  </a:txBody>
                  <a:tcPr marL="84787" marR="42394" marT="42394" marB="42394"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002060"/>
                    </a:solidFill>
                  </a:tcPr>
                </a:tc>
                <a:tc hMerge="1">
                  <a:txBody>
                    <a:bodyPr/>
                    <a:lstStyle/>
                    <a:p>
                      <a:pPr marL="88900" marR="0" lvl="0" indent="-88900" algn="l" defTabSz="914400" rtl="0" eaLnBrk="1" fontAlgn="base" latinLnBrk="0" hangingPunct="1">
                        <a:lnSpc>
                          <a:spcPct val="106000"/>
                        </a:lnSpc>
                        <a:spcBef>
                          <a:spcPts val="300"/>
                        </a:spcBef>
                        <a:spcAft>
                          <a:spcPct val="0"/>
                        </a:spcAft>
                        <a:buClr>
                          <a:schemeClr val="tx1"/>
                        </a:buClr>
                        <a:buSzTx/>
                        <a:buFont typeface="Arial" panose="020B0604020202020204" pitchFamily="34" charset="0"/>
                        <a:buChar char="•"/>
                        <a:tabLst/>
                        <a:defRPr/>
                      </a:pPr>
                      <a:endParaRPr kumimoji="0" lang="ru-RU" sz="900" u="none" strike="noStrike" kern="1200" cap="none" normalizeH="0" baseline="0" dirty="0" smtClean="0">
                        <a:ln>
                          <a:noFill/>
                        </a:ln>
                        <a:solidFill>
                          <a:schemeClr val="tx1"/>
                        </a:solidFill>
                        <a:effectLst/>
                        <a:latin typeface="+mj-lt"/>
                        <a:ea typeface="+mn-ea"/>
                        <a:cs typeface="+mn-cs"/>
                      </a:endParaRPr>
                    </a:p>
                  </a:txBody>
                  <a:tcPr marL="36000" marR="36000" marT="36000" marB="36000" anchor="ctr" horzOverflow="overflow">
                    <a:lnL w="12700" cap="flat" cmpd="sng" algn="ctr">
                      <a:solidFill>
                        <a:schemeClr val="bg1"/>
                      </a:solidFill>
                      <a:prstDash val="solid"/>
                      <a:round/>
                      <a:headEnd type="none" w="med" len="med"/>
                      <a:tailEnd type="none" w="med" len="med"/>
                    </a:lnL>
                    <a:lnR w="12700" cmpd="sng">
                      <a:noFill/>
                    </a:lnR>
                    <a:lnT w="12700" cap="flat" cmpd="sng" algn="ctr">
                      <a:solidFill>
                        <a:srgbClr val="BFBFBF"/>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914400" rtl="0" eaLnBrk="1" fontAlgn="base" latinLnBrk="0" hangingPunct="1">
                        <a:lnSpc>
                          <a:spcPct val="106000"/>
                        </a:lnSpc>
                        <a:spcBef>
                          <a:spcPts val="300"/>
                        </a:spcBef>
                        <a:spcAft>
                          <a:spcPct val="0"/>
                        </a:spcAft>
                        <a:buClr>
                          <a:schemeClr val="tx1"/>
                        </a:buClr>
                        <a:buSzTx/>
                        <a:buFont typeface="Arial" panose="020B0604020202020204" pitchFamily="34" charset="0"/>
                        <a:buNone/>
                        <a:tabLst/>
                        <a:defRPr/>
                      </a:pPr>
                      <a:endParaRPr kumimoji="0" lang="en-US" sz="900" u="none" strike="noStrike" kern="1200" cap="none" normalizeH="0" baseline="0" dirty="0" smtClean="0">
                        <a:ln>
                          <a:noFill/>
                        </a:ln>
                        <a:solidFill>
                          <a:schemeClr val="tx1"/>
                        </a:solidFill>
                        <a:effectLst/>
                        <a:latin typeface="Arial"/>
                        <a:ea typeface="+mn-ea"/>
                        <a:cs typeface="+mn-cs"/>
                      </a:endParaRPr>
                    </a:p>
                  </a:txBody>
                  <a:tcPr marL="36000" marR="36000" marT="36000" marB="36000" anchor="ctr" horzOverflow="overflow">
                    <a:lnL w="12700" cmpd="sng">
                      <a:noFill/>
                    </a:lnL>
                    <a:lnR w="12700" cmpd="sng">
                      <a:noFill/>
                    </a:lnR>
                    <a:lnT w="12700" cap="flat" cmpd="sng" algn="ctr">
                      <a:solidFill>
                        <a:srgbClr val="BFBFBF"/>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093357" rtl="0" eaLnBrk="1" latinLnBrk="0" hangingPunct="1">
                        <a:defRPr sz="2162" kern="1200">
                          <a:solidFill>
                            <a:schemeClr val="tx1"/>
                          </a:solidFill>
                          <a:latin typeface="Calibri"/>
                        </a:defRPr>
                      </a:lvl1pPr>
                      <a:lvl2pPr marL="546678" algn="l" defTabSz="1093357" rtl="0" eaLnBrk="1" latinLnBrk="0" hangingPunct="1">
                        <a:defRPr sz="2162" kern="1200">
                          <a:solidFill>
                            <a:schemeClr val="tx1"/>
                          </a:solidFill>
                          <a:latin typeface="Calibri"/>
                        </a:defRPr>
                      </a:lvl2pPr>
                      <a:lvl3pPr marL="1093357" algn="l" defTabSz="1093357" rtl="0" eaLnBrk="1" latinLnBrk="0" hangingPunct="1">
                        <a:defRPr sz="2162" kern="1200">
                          <a:solidFill>
                            <a:schemeClr val="tx1"/>
                          </a:solidFill>
                          <a:latin typeface="Calibri"/>
                        </a:defRPr>
                      </a:lvl3pPr>
                      <a:lvl4pPr marL="1640035" algn="l" defTabSz="1093357" rtl="0" eaLnBrk="1" latinLnBrk="0" hangingPunct="1">
                        <a:defRPr sz="2162" kern="1200">
                          <a:solidFill>
                            <a:schemeClr val="tx1"/>
                          </a:solidFill>
                          <a:latin typeface="Calibri"/>
                        </a:defRPr>
                      </a:lvl4pPr>
                      <a:lvl5pPr marL="2186714" algn="l" defTabSz="1093357" rtl="0" eaLnBrk="1" latinLnBrk="0" hangingPunct="1">
                        <a:defRPr sz="2162" kern="1200">
                          <a:solidFill>
                            <a:schemeClr val="tx1"/>
                          </a:solidFill>
                          <a:latin typeface="Calibri"/>
                        </a:defRPr>
                      </a:lvl5pPr>
                      <a:lvl6pPr marL="2733393" algn="l" defTabSz="1093357" rtl="0" eaLnBrk="1" latinLnBrk="0" hangingPunct="1">
                        <a:defRPr sz="2162" kern="1200">
                          <a:solidFill>
                            <a:schemeClr val="tx1"/>
                          </a:solidFill>
                          <a:latin typeface="Calibri"/>
                        </a:defRPr>
                      </a:lvl6pPr>
                      <a:lvl7pPr marL="3280072" algn="l" defTabSz="1093357" rtl="0" eaLnBrk="1" latinLnBrk="0" hangingPunct="1">
                        <a:defRPr sz="2162" kern="1200">
                          <a:solidFill>
                            <a:schemeClr val="tx1"/>
                          </a:solidFill>
                          <a:latin typeface="Calibri"/>
                        </a:defRPr>
                      </a:lvl7pPr>
                      <a:lvl8pPr marL="3826750" algn="l" defTabSz="1093357" rtl="0" eaLnBrk="1" latinLnBrk="0" hangingPunct="1">
                        <a:defRPr sz="2162" kern="1200">
                          <a:solidFill>
                            <a:schemeClr val="tx1"/>
                          </a:solidFill>
                          <a:latin typeface="Calibri"/>
                        </a:defRPr>
                      </a:lvl8pPr>
                      <a:lvl9pPr marL="4373429" algn="l" defTabSz="1093357" rtl="0" eaLnBrk="1" latinLnBrk="0" hangingPunct="1">
                        <a:defRPr sz="2162" kern="1200">
                          <a:solidFill>
                            <a:schemeClr val="tx1"/>
                          </a:solidFill>
                          <a:latin typeface="Calibri"/>
                        </a:defRPr>
                      </a:lvl9pPr>
                    </a:lstStyle>
                    <a:p>
                      <a:pPr marL="0" marR="0" lvl="0" indent="0" algn="ctr" defTabSz="914400" rtl="0" eaLnBrk="1" fontAlgn="base" latinLnBrk="0" hangingPunct="1">
                        <a:lnSpc>
                          <a:spcPct val="106000"/>
                        </a:lnSpc>
                        <a:spcBef>
                          <a:spcPts val="300"/>
                        </a:spcBef>
                        <a:spcAft>
                          <a:spcPct val="0"/>
                        </a:spcAft>
                        <a:buClr>
                          <a:srgbClr val="000000"/>
                        </a:buClr>
                        <a:buSzTx/>
                        <a:buFont typeface="Arial" panose="020B0604020202020204" pitchFamily="34" charset="0"/>
                        <a:buNone/>
                        <a:tabLst/>
                        <a:defRPr/>
                      </a:pPr>
                      <a:r>
                        <a:rPr kumimoji="0" lang="ru-RU" sz="1600" b="0" i="0" u="none" strike="noStrike" kern="1200" cap="none" spc="0" normalizeH="0" baseline="0" noProof="0" dirty="0" smtClean="0">
                          <a:ln>
                            <a:noFill/>
                          </a:ln>
                          <a:solidFill>
                            <a:schemeClr val="bg1"/>
                          </a:solidFill>
                          <a:effectLst/>
                          <a:uLnTx/>
                          <a:uFillTx/>
                          <a:latin typeface="+mj-lt"/>
                          <a:ea typeface="+mn-ea"/>
                          <a:cs typeface="+mn-cs"/>
                        </a:rPr>
                        <a:t>104,8 млрд руб.</a:t>
                      </a:r>
                      <a:endParaRPr kumimoji="0" lang="en-US" sz="1600" b="0" i="0" u="none" strike="noStrike" kern="1200" cap="none" spc="0" normalizeH="0" baseline="0" noProof="0" dirty="0" smtClean="0">
                        <a:ln>
                          <a:noFill/>
                        </a:ln>
                        <a:solidFill>
                          <a:schemeClr val="bg1"/>
                        </a:solidFill>
                        <a:effectLst/>
                        <a:uLnTx/>
                        <a:uFillTx/>
                        <a:latin typeface="+mj-lt"/>
                        <a:ea typeface="+mn-ea"/>
                        <a:cs typeface="+mn-cs"/>
                      </a:endParaRPr>
                    </a:p>
                  </a:txBody>
                  <a:tcPr marL="42394" marR="42394" marT="42394" marB="42394"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002060"/>
                    </a:solidFill>
                  </a:tcPr>
                </a:tc>
                <a:tc>
                  <a:txBody>
                    <a:bodyPr/>
                    <a:lstStyle>
                      <a:lvl1pPr marL="0" algn="l" defTabSz="1093357" rtl="0" eaLnBrk="1" latinLnBrk="0" hangingPunct="1">
                        <a:defRPr sz="2162" kern="1200">
                          <a:solidFill>
                            <a:schemeClr val="tx1"/>
                          </a:solidFill>
                          <a:latin typeface="Calibri"/>
                        </a:defRPr>
                      </a:lvl1pPr>
                      <a:lvl2pPr marL="546678" algn="l" defTabSz="1093357" rtl="0" eaLnBrk="1" latinLnBrk="0" hangingPunct="1">
                        <a:defRPr sz="2162" kern="1200">
                          <a:solidFill>
                            <a:schemeClr val="tx1"/>
                          </a:solidFill>
                          <a:latin typeface="Calibri"/>
                        </a:defRPr>
                      </a:lvl2pPr>
                      <a:lvl3pPr marL="1093357" algn="l" defTabSz="1093357" rtl="0" eaLnBrk="1" latinLnBrk="0" hangingPunct="1">
                        <a:defRPr sz="2162" kern="1200">
                          <a:solidFill>
                            <a:schemeClr val="tx1"/>
                          </a:solidFill>
                          <a:latin typeface="Calibri"/>
                        </a:defRPr>
                      </a:lvl3pPr>
                      <a:lvl4pPr marL="1640035" algn="l" defTabSz="1093357" rtl="0" eaLnBrk="1" latinLnBrk="0" hangingPunct="1">
                        <a:defRPr sz="2162" kern="1200">
                          <a:solidFill>
                            <a:schemeClr val="tx1"/>
                          </a:solidFill>
                          <a:latin typeface="Calibri"/>
                        </a:defRPr>
                      </a:lvl4pPr>
                      <a:lvl5pPr marL="2186714" algn="l" defTabSz="1093357" rtl="0" eaLnBrk="1" latinLnBrk="0" hangingPunct="1">
                        <a:defRPr sz="2162" kern="1200">
                          <a:solidFill>
                            <a:schemeClr val="tx1"/>
                          </a:solidFill>
                          <a:latin typeface="Calibri"/>
                        </a:defRPr>
                      </a:lvl5pPr>
                      <a:lvl6pPr marL="2733393" algn="l" defTabSz="1093357" rtl="0" eaLnBrk="1" latinLnBrk="0" hangingPunct="1">
                        <a:defRPr sz="2162" kern="1200">
                          <a:solidFill>
                            <a:schemeClr val="tx1"/>
                          </a:solidFill>
                          <a:latin typeface="Calibri"/>
                        </a:defRPr>
                      </a:lvl6pPr>
                      <a:lvl7pPr marL="3280072" algn="l" defTabSz="1093357" rtl="0" eaLnBrk="1" latinLnBrk="0" hangingPunct="1">
                        <a:defRPr sz="2162" kern="1200">
                          <a:solidFill>
                            <a:schemeClr val="tx1"/>
                          </a:solidFill>
                          <a:latin typeface="Calibri"/>
                        </a:defRPr>
                      </a:lvl7pPr>
                      <a:lvl8pPr marL="3826750" algn="l" defTabSz="1093357" rtl="0" eaLnBrk="1" latinLnBrk="0" hangingPunct="1">
                        <a:defRPr sz="2162" kern="1200">
                          <a:solidFill>
                            <a:schemeClr val="tx1"/>
                          </a:solidFill>
                          <a:latin typeface="Calibri"/>
                        </a:defRPr>
                      </a:lvl8pPr>
                      <a:lvl9pPr marL="4373429" algn="l" defTabSz="1093357" rtl="0" eaLnBrk="1" latinLnBrk="0" hangingPunct="1">
                        <a:defRPr sz="2162" kern="1200">
                          <a:solidFill>
                            <a:schemeClr val="tx1"/>
                          </a:solidFill>
                          <a:latin typeface="Calibri"/>
                        </a:defRPr>
                      </a:lvl9pPr>
                    </a:lstStyle>
                    <a:p>
                      <a:pPr marL="88900" marR="0" lvl="0" indent="-88900" algn="l" defTabSz="914400" rtl="0" eaLnBrk="1" fontAlgn="base" latinLnBrk="0" hangingPunct="1">
                        <a:lnSpc>
                          <a:spcPct val="106000"/>
                        </a:lnSpc>
                        <a:spcBef>
                          <a:spcPct val="50000"/>
                        </a:spcBef>
                        <a:spcAft>
                          <a:spcPct val="0"/>
                        </a:spcAft>
                        <a:buClr>
                          <a:schemeClr val="tx1"/>
                        </a:buClr>
                        <a:buSzTx/>
                        <a:buFont typeface="Arial" panose="020B0604020202020204" pitchFamily="34" charset="0"/>
                        <a:buChar char="•"/>
                        <a:tabLst/>
                      </a:pPr>
                      <a:endParaRPr kumimoji="0" lang="en-US" sz="1300" u="none" strike="noStrike" kern="1200" cap="none" normalizeH="0" baseline="0" dirty="0" smtClean="0">
                        <a:ln>
                          <a:noFill/>
                        </a:ln>
                        <a:solidFill>
                          <a:schemeClr val="tx1"/>
                        </a:solidFill>
                        <a:effectLst/>
                        <a:latin typeface="+mj-lt"/>
                        <a:ea typeface="+mn-ea"/>
                        <a:cs typeface="+mn-cs"/>
                      </a:endParaRPr>
                    </a:p>
                  </a:txBody>
                  <a:tcPr marL="42394" marR="42394" marT="42394" marB="42394" anchor="ctr" horzOverflow="overflow">
                    <a:lnL w="12700" cap="flat" cmpd="sng" algn="ctr">
                      <a:solidFill>
                        <a:sysClr val="window" lastClr="FFFFFF"/>
                      </a:solidFill>
                      <a:prstDash val="solid"/>
                      <a:round/>
                      <a:headEnd type="none" w="med" len="med"/>
                      <a:tailEnd type="none" w="med" len="med"/>
                    </a:lnL>
                    <a:lnR w="12700" cmpd="sng">
                      <a:noFill/>
                    </a:lnR>
                    <a:lnT w="12700" cap="flat" cmpd="sng" algn="ctr">
                      <a:solidFill>
                        <a:srgbClr val="BFBFB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093357" rtl="0" eaLnBrk="1" latinLnBrk="0" hangingPunct="1">
                        <a:defRPr sz="2162" kern="1200">
                          <a:solidFill>
                            <a:schemeClr val="tx1"/>
                          </a:solidFill>
                          <a:latin typeface="Calibri"/>
                        </a:defRPr>
                      </a:lvl1pPr>
                      <a:lvl2pPr marL="546678" algn="l" defTabSz="1093357" rtl="0" eaLnBrk="1" latinLnBrk="0" hangingPunct="1">
                        <a:defRPr sz="2162" kern="1200">
                          <a:solidFill>
                            <a:schemeClr val="tx1"/>
                          </a:solidFill>
                          <a:latin typeface="Calibri"/>
                        </a:defRPr>
                      </a:lvl2pPr>
                      <a:lvl3pPr marL="1093357" algn="l" defTabSz="1093357" rtl="0" eaLnBrk="1" latinLnBrk="0" hangingPunct="1">
                        <a:defRPr sz="2162" kern="1200">
                          <a:solidFill>
                            <a:schemeClr val="tx1"/>
                          </a:solidFill>
                          <a:latin typeface="Calibri"/>
                        </a:defRPr>
                      </a:lvl3pPr>
                      <a:lvl4pPr marL="1640035" algn="l" defTabSz="1093357" rtl="0" eaLnBrk="1" latinLnBrk="0" hangingPunct="1">
                        <a:defRPr sz="2162" kern="1200">
                          <a:solidFill>
                            <a:schemeClr val="tx1"/>
                          </a:solidFill>
                          <a:latin typeface="Calibri"/>
                        </a:defRPr>
                      </a:lvl4pPr>
                      <a:lvl5pPr marL="2186714" algn="l" defTabSz="1093357" rtl="0" eaLnBrk="1" latinLnBrk="0" hangingPunct="1">
                        <a:defRPr sz="2162" kern="1200">
                          <a:solidFill>
                            <a:schemeClr val="tx1"/>
                          </a:solidFill>
                          <a:latin typeface="Calibri"/>
                        </a:defRPr>
                      </a:lvl5pPr>
                      <a:lvl6pPr marL="2733393" algn="l" defTabSz="1093357" rtl="0" eaLnBrk="1" latinLnBrk="0" hangingPunct="1">
                        <a:defRPr sz="2162" kern="1200">
                          <a:solidFill>
                            <a:schemeClr val="tx1"/>
                          </a:solidFill>
                          <a:latin typeface="Calibri"/>
                        </a:defRPr>
                      </a:lvl6pPr>
                      <a:lvl7pPr marL="3280072" algn="l" defTabSz="1093357" rtl="0" eaLnBrk="1" latinLnBrk="0" hangingPunct="1">
                        <a:defRPr sz="2162" kern="1200">
                          <a:solidFill>
                            <a:schemeClr val="tx1"/>
                          </a:solidFill>
                          <a:latin typeface="Calibri"/>
                        </a:defRPr>
                      </a:lvl7pPr>
                      <a:lvl8pPr marL="3826750" algn="l" defTabSz="1093357" rtl="0" eaLnBrk="1" latinLnBrk="0" hangingPunct="1">
                        <a:defRPr sz="2162" kern="1200">
                          <a:solidFill>
                            <a:schemeClr val="tx1"/>
                          </a:solidFill>
                          <a:latin typeface="Calibri"/>
                        </a:defRPr>
                      </a:lvl8pPr>
                      <a:lvl9pPr marL="4373429" algn="l" defTabSz="1093357" rtl="0" eaLnBrk="1" latinLnBrk="0" hangingPunct="1">
                        <a:defRPr sz="2162" kern="1200">
                          <a:solidFill>
                            <a:schemeClr val="tx1"/>
                          </a:solidFill>
                          <a:latin typeface="Calibri"/>
                        </a:defRPr>
                      </a:lvl9pPr>
                    </a:lstStyle>
                    <a:p>
                      <a:pPr marL="88900" marR="0" lvl="0" indent="-88900" algn="l" defTabSz="914400" rtl="0" eaLnBrk="1" fontAlgn="base" latinLnBrk="0" hangingPunct="1">
                        <a:lnSpc>
                          <a:spcPct val="106000"/>
                        </a:lnSpc>
                        <a:spcBef>
                          <a:spcPts val="300"/>
                        </a:spcBef>
                        <a:spcAft>
                          <a:spcPct val="0"/>
                        </a:spcAft>
                        <a:buClr>
                          <a:schemeClr val="tx1"/>
                        </a:buClr>
                        <a:buSzTx/>
                        <a:buFont typeface="Arial" panose="020B0604020202020204" pitchFamily="34" charset="0"/>
                        <a:buChar char="•"/>
                        <a:tabLst/>
                      </a:pPr>
                      <a:endParaRPr kumimoji="0" lang="ru-RU" sz="1300" u="none" strike="noStrike" kern="1200" cap="none" normalizeH="0" baseline="0" dirty="0" smtClean="0">
                        <a:ln>
                          <a:noFill/>
                        </a:ln>
                        <a:solidFill>
                          <a:schemeClr val="tx1"/>
                        </a:solidFill>
                        <a:effectLst/>
                        <a:latin typeface="+mj-lt"/>
                        <a:ea typeface="+mn-ea"/>
                        <a:cs typeface="+mn-cs"/>
                      </a:endParaRPr>
                    </a:p>
                  </a:txBody>
                  <a:tcPr marL="42394" marR="42394" marT="42394" marB="42394" anchor="ctr" horzOverflow="overflow">
                    <a:lnL w="12700" cmpd="sng">
                      <a:noFill/>
                    </a:lnL>
                    <a:lnR w="12700" cmpd="sng">
                      <a:noFill/>
                    </a:lnR>
                    <a:lnT w="12700" cap="flat" cmpd="sng" algn="ctr">
                      <a:solidFill>
                        <a:srgbClr val="BFBFB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0051910"/>
                  </a:ext>
                </a:extLst>
              </a:tr>
            </a:tbl>
          </a:graphicData>
        </a:graphic>
      </p:graphicFrame>
      <p:sp>
        <p:nvSpPr>
          <p:cNvPr id="5" name="Rounded Rectangle 73"/>
          <p:cNvSpPr/>
          <p:nvPr/>
        </p:nvSpPr>
        <p:spPr>
          <a:xfrm>
            <a:off x="7558809" y="3476168"/>
            <a:ext cx="1574800" cy="412645"/>
          </a:xfrm>
          <a:prstGeom prst="roundRect">
            <a:avLst>
              <a:gd name="adj" fmla="val 6750"/>
            </a:avLst>
          </a:prstGeom>
          <a:solidFill>
            <a:srgbClr val="0070C0"/>
          </a:solidFill>
          <a:ln w="25400" cap="flat" cmpd="sng" algn="ctr">
            <a:noFill/>
            <a:prstDash val="solid"/>
          </a:ln>
          <a:effectLst/>
        </p:spPr>
        <p:txBody>
          <a:bodyPr rot="0" spcFirstLastPara="0" vertOverflow="overflow" horzOverflow="overflow" vert="horz" wrap="square" lIns="27000" tIns="0" rIns="27000" bIns="0" numCol="1" spcCol="0" rtlCol="0" fromWordArt="0" anchor="ctr" anchorCtr="0" forceAA="0" compatLnSpc="1">
            <a:prstTxWarp prst="textNoShape">
              <a:avLst/>
            </a:prstTxWarp>
            <a:noAutofit/>
          </a:bodyPr>
          <a:lstStyle/>
          <a:p>
            <a:pPr algn="ctr" defTabSz="914373" fontAlgn="auto">
              <a:spcBef>
                <a:spcPts val="0"/>
              </a:spcBef>
              <a:spcAft>
                <a:spcPts val="0"/>
              </a:spcAft>
            </a:pPr>
            <a:r>
              <a:rPr lang="ru-RU" sz="1100" b="1" kern="0" dirty="0">
                <a:solidFill>
                  <a:prstClr val="white"/>
                </a:solidFill>
                <a:latin typeface="+mj-lt"/>
                <a:cs typeface="+mn-cs"/>
              </a:rPr>
              <a:t>Банковские каналы</a:t>
            </a:r>
            <a:endParaRPr lang="en-US" sz="1100" b="1" kern="0" dirty="0">
              <a:solidFill>
                <a:prstClr val="white"/>
              </a:solidFill>
              <a:latin typeface="+mj-lt"/>
              <a:cs typeface="+mn-cs"/>
            </a:endParaRPr>
          </a:p>
        </p:txBody>
      </p:sp>
      <p:sp>
        <p:nvSpPr>
          <p:cNvPr id="6" name="Rounded Rectangle 73"/>
          <p:cNvSpPr/>
          <p:nvPr/>
        </p:nvSpPr>
        <p:spPr>
          <a:xfrm>
            <a:off x="7558809" y="4037130"/>
            <a:ext cx="1574800" cy="450229"/>
          </a:xfrm>
          <a:prstGeom prst="roundRect">
            <a:avLst>
              <a:gd name="adj" fmla="val 6750"/>
            </a:avLst>
          </a:prstGeom>
          <a:solidFill>
            <a:srgbClr val="0070C0"/>
          </a:solidFill>
          <a:ln w="25400" cap="flat" cmpd="sng" algn="ctr">
            <a:noFill/>
            <a:prstDash val="solid"/>
          </a:ln>
          <a:effectLst/>
        </p:spPr>
        <p:txBody>
          <a:bodyPr rot="0" spcFirstLastPara="0" vertOverflow="overflow" horzOverflow="overflow" vert="horz" wrap="square" lIns="27000" tIns="0" rIns="27000" bIns="0" numCol="1" spcCol="0" rtlCol="0" fromWordArt="0" anchor="ctr" anchorCtr="0" forceAA="0" compatLnSpc="1">
            <a:prstTxWarp prst="textNoShape">
              <a:avLst/>
            </a:prstTxWarp>
            <a:noAutofit/>
          </a:bodyPr>
          <a:lstStyle/>
          <a:p>
            <a:pPr algn="ctr" defTabSz="914373" fontAlgn="auto">
              <a:spcBef>
                <a:spcPts val="0"/>
              </a:spcBef>
              <a:spcAft>
                <a:spcPts val="0"/>
              </a:spcAft>
            </a:pPr>
            <a:r>
              <a:rPr lang="ru-RU" sz="1100" b="1" kern="0" dirty="0">
                <a:solidFill>
                  <a:prstClr val="white"/>
                </a:solidFill>
                <a:latin typeface="+mj-lt"/>
                <a:cs typeface="+mn-cs"/>
              </a:rPr>
              <a:t>Небанковские каналы</a:t>
            </a:r>
            <a:endParaRPr lang="en-US" sz="1100" b="1" kern="0" dirty="0">
              <a:solidFill>
                <a:prstClr val="white"/>
              </a:solidFill>
              <a:latin typeface="+mj-lt"/>
              <a:cs typeface="+mn-cs"/>
            </a:endParaRPr>
          </a:p>
        </p:txBody>
      </p:sp>
      <p:sp>
        <p:nvSpPr>
          <p:cNvPr id="7" name="Rounded Rectangle 73"/>
          <p:cNvSpPr/>
          <p:nvPr/>
        </p:nvSpPr>
        <p:spPr>
          <a:xfrm>
            <a:off x="7558809" y="4635675"/>
            <a:ext cx="1574800" cy="347586"/>
          </a:xfrm>
          <a:prstGeom prst="roundRect">
            <a:avLst>
              <a:gd name="adj" fmla="val 6750"/>
            </a:avLst>
          </a:prstGeom>
          <a:solidFill>
            <a:srgbClr val="0070C0"/>
          </a:solidFill>
          <a:ln w="25400" cap="flat" cmpd="sng" algn="ctr">
            <a:noFill/>
            <a:prstDash val="solid"/>
          </a:ln>
          <a:effectLst/>
        </p:spPr>
        <p:txBody>
          <a:bodyPr rot="0" spcFirstLastPara="0" vertOverflow="overflow" horzOverflow="overflow" vert="horz" wrap="square" lIns="27000" tIns="0" rIns="27000" bIns="0" numCol="1" spcCol="0" rtlCol="0" fromWordArt="0" anchor="ctr" anchorCtr="0" forceAA="0" compatLnSpc="1">
            <a:prstTxWarp prst="textNoShape">
              <a:avLst/>
            </a:prstTxWarp>
            <a:noAutofit/>
          </a:bodyPr>
          <a:lstStyle/>
          <a:p>
            <a:pPr algn="ctr" defTabSz="914373" fontAlgn="auto">
              <a:spcBef>
                <a:spcPts val="0"/>
              </a:spcBef>
              <a:spcAft>
                <a:spcPts val="0"/>
              </a:spcAft>
            </a:pPr>
            <a:r>
              <a:rPr lang="ru-RU" sz="1100" b="1" kern="0" dirty="0">
                <a:solidFill>
                  <a:prstClr val="white"/>
                </a:solidFill>
                <a:latin typeface="+mj-lt"/>
                <a:cs typeface="+mn-cs"/>
              </a:rPr>
              <a:t>Прямые каналы</a:t>
            </a:r>
            <a:endParaRPr lang="en-US" sz="1100" b="1" kern="0" dirty="0">
              <a:solidFill>
                <a:prstClr val="white"/>
              </a:solidFill>
              <a:latin typeface="+mj-lt"/>
              <a:cs typeface="+mn-cs"/>
            </a:endParaRPr>
          </a:p>
        </p:txBody>
      </p:sp>
      <p:sp>
        <p:nvSpPr>
          <p:cNvPr id="8" name="Rounded Rectangle 73"/>
          <p:cNvSpPr/>
          <p:nvPr/>
        </p:nvSpPr>
        <p:spPr>
          <a:xfrm>
            <a:off x="7558809" y="5639069"/>
            <a:ext cx="1574800" cy="339518"/>
          </a:xfrm>
          <a:prstGeom prst="roundRect">
            <a:avLst>
              <a:gd name="adj" fmla="val 6750"/>
            </a:avLst>
          </a:prstGeom>
          <a:solidFill>
            <a:srgbClr val="0070C0"/>
          </a:solidFill>
          <a:ln w="25400" cap="flat" cmpd="sng" algn="ctr">
            <a:noFill/>
            <a:prstDash val="solid"/>
          </a:ln>
          <a:effectLst/>
        </p:spPr>
        <p:txBody>
          <a:bodyPr rot="0" spcFirstLastPara="0" vertOverflow="overflow" horzOverflow="overflow" vert="horz" wrap="square" lIns="27000" tIns="0" rIns="27000" bIns="0" numCol="1" spcCol="0" rtlCol="0" fromWordArt="0" anchor="ctr" anchorCtr="0" forceAA="0" compatLnSpc="1">
            <a:prstTxWarp prst="textNoShape">
              <a:avLst/>
            </a:prstTxWarp>
            <a:noAutofit/>
          </a:bodyPr>
          <a:lstStyle/>
          <a:p>
            <a:pPr algn="ctr" defTabSz="914373" fontAlgn="auto">
              <a:spcBef>
                <a:spcPts val="0"/>
              </a:spcBef>
              <a:spcAft>
                <a:spcPts val="0"/>
              </a:spcAft>
            </a:pPr>
            <a:r>
              <a:rPr lang="ru-RU" sz="1100" b="1" kern="0" dirty="0">
                <a:solidFill>
                  <a:prstClr val="white"/>
                </a:solidFill>
                <a:latin typeface="+mj-lt"/>
                <a:cs typeface="+mn-cs"/>
              </a:rPr>
              <a:t>Банковские каналы</a:t>
            </a:r>
            <a:endParaRPr lang="en-US" sz="1100" b="1" kern="0" dirty="0">
              <a:solidFill>
                <a:prstClr val="white"/>
              </a:solidFill>
              <a:latin typeface="+mj-lt"/>
              <a:cs typeface="+mn-cs"/>
            </a:endParaRPr>
          </a:p>
        </p:txBody>
      </p:sp>
      <p:sp>
        <p:nvSpPr>
          <p:cNvPr id="9" name="Rounded Rectangle 73"/>
          <p:cNvSpPr/>
          <p:nvPr/>
        </p:nvSpPr>
        <p:spPr>
          <a:xfrm>
            <a:off x="7549284" y="6091373"/>
            <a:ext cx="1588959" cy="357456"/>
          </a:xfrm>
          <a:prstGeom prst="roundRect">
            <a:avLst>
              <a:gd name="adj" fmla="val 6750"/>
            </a:avLst>
          </a:prstGeom>
          <a:solidFill>
            <a:srgbClr val="0070C0"/>
          </a:solidFill>
          <a:ln w="25400" cap="flat" cmpd="sng" algn="ctr">
            <a:noFill/>
            <a:prstDash val="solid"/>
          </a:ln>
          <a:effectLst/>
        </p:spPr>
        <p:txBody>
          <a:bodyPr rot="0" spcFirstLastPara="0" vertOverflow="overflow" horzOverflow="overflow" vert="horz" wrap="square" lIns="27000" tIns="0" rIns="27000" bIns="0" numCol="1" spcCol="0" rtlCol="0" fromWordArt="0" anchor="ctr" anchorCtr="0" forceAA="0" compatLnSpc="1">
            <a:prstTxWarp prst="textNoShape">
              <a:avLst/>
            </a:prstTxWarp>
            <a:noAutofit/>
          </a:bodyPr>
          <a:lstStyle/>
          <a:p>
            <a:pPr algn="ctr" defTabSz="914373" fontAlgn="auto">
              <a:spcBef>
                <a:spcPts val="0"/>
              </a:spcBef>
              <a:spcAft>
                <a:spcPts val="0"/>
              </a:spcAft>
            </a:pPr>
            <a:r>
              <a:rPr lang="ru-RU" sz="1100" b="1" kern="0" dirty="0">
                <a:solidFill>
                  <a:prstClr val="white"/>
                </a:solidFill>
                <a:latin typeface="+mj-lt"/>
                <a:cs typeface="+mn-cs"/>
              </a:rPr>
              <a:t>Небанковские каналы</a:t>
            </a:r>
            <a:endParaRPr lang="en-US" sz="1100" b="1" kern="0" dirty="0">
              <a:solidFill>
                <a:prstClr val="white"/>
              </a:solidFill>
              <a:latin typeface="+mj-lt"/>
              <a:cs typeface="+mn-cs"/>
            </a:endParaRPr>
          </a:p>
        </p:txBody>
      </p:sp>
      <p:sp>
        <p:nvSpPr>
          <p:cNvPr id="13" name="Текст 2"/>
          <p:cNvSpPr>
            <a:spLocks noGrp="1"/>
          </p:cNvSpPr>
          <p:nvPr>
            <p:ph type="body" sz="quarter" idx="10"/>
          </p:nvPr>
        </p:nvSpPr>
        <p:spPr>
          <a:xfrm>
            <a:off x="351652" y="1152896"/>
            <a:ext cx="11884197" cy="725733"/>
          </a:xfrm>
        </p:spPr>
        <p:txBody>
          <a:bodyPr anchor="b"/>
          <a:lstStyle/>
          <a:p>
            <a:pPr defTabSz="914373" fontAlgn="auto">
              <a:spcBef>
                <a:spcPts val="0"/>
              </a:spcBef>
              <a:spcAft>
                <a:spcPts val="0"/>
              </a:spcAft>
            </a:pPr>
            <a:r>
              <a:rPr lang="ru-RU" b="1" dirty="0"/>
              <a:t>НГС: Целевая трехуровневая модель оказания гарантийной поддержки субъектам </a:t>
            </a:r>
            <a:r>
              <a:rPr lang="ru-RU" b="1" dirty="0" smtClean="0"/>
              <a:t>МСП </a:t>
            </a:r>
          </a:p>
          <a:p>
            <a:pPr defTabSz="914373" fontAlgn="auto">
              <a:spcBef>
                <a:spcPts val="0"/>
              </a:spcBef>
              <a:spcAft>
                <a:spcPts val="0"/>
              </a:spcAft>
            </a:pPr>
            <a:r>
              <a:rPr lang="ru-RU" b="1" dirty="0" smtClean="0"/>
              <a:t>и объектам инфраструктуры поддержки субъектов МСП</a:t>
            </a:r>
            <a:endParaRPr lang="ru-RU" b="1" dirty="0"/>
          </a:p>
        </p:txBody>
      </p:sp>
      <p:cxnSp>
        <p:nvCxnSpPr>
          <p:cNvPr id="14" name="Прямая соединительная линия 13"/>
          <p:cNvCxnSpPr/>
          <p:nvPr/>
        </p:nvCxnSpPr>
        <p:spPr>
          <a:xfrm>
            <a:off x="349024" y="2095366"/>
            <a:ext cx="1189116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Rounded Rectangle 73"/>
          <p:cNvSpPr/>
          <p:nvPr/>
        </p:nvSpPr>
        <p:spPr>
          <a:xfrm>
            <a:off x="7558809" y="6705656"/>
            <a:ext cx="1574800" cy="339518"/>
          </a:xfrm>
          <a:prstGeom prst="roundRect">
            <a:avLst>
              <a:gd name="adj" fmla="val 6750"/>
            </a:avLst>
          </a:prstGeom>
          <a:solidFill>
            <a:srgbClr val="0070C0"/>
          </a:solidFill>
          <a:ln w="25400" cap="flat" cmpd="sng" algn="ctr">
            <a:noFill/>
            <a:prstDash val="solid"/>
          </a:ln>
          <a:effectLst/>
        </p:spPr>
        <p:txBody>
          <a:bodyPr rot="0" spcFirstLastPara="0" vertOverflow="overflow" horzOverflow="overflow" vert="horz" wrap="square" lIns="27000" tIns="0" rIns="27000" bIns="0" numCol="1" spcCol="0" rtlCol="0" fromWordArt="0" anchor="ctr" anchorCtr="0" forceAA="0" compatLnSpc="1">
            <a:prstTxWarp prst="textNoShape">
              <a:avLst/>
            </a:prstTxWarp>
            <a:noAutofit/>
          </a:bodyPr>
          <a:lstStyle/>
          <a:p>
            <a:pPr algn="ctr" defTabSz="914373" fontAlgn="auto">
              <a:spcBef>
                <a:spcPts val="0"/>
              </a:spcBef>
              <a:spcAft>
                <a:spcPts val="0"/>
              </a:spcAft>
            </a:pPr>
            <a:r>
              <a:rPr lang="ru-RU" sz="1100" b="1" kern="0" dirty="0">
                <a:solidFill>
                  <a:prstClr val="white"/>
                </a:solidFill>
                <a:latin typeface="+mj-lt"/>
                <a:cs typeface="+mn-cs"/>
              </a:rPr>
              <a:t>Банковские каналы</a:t>
            </a:r>
            <a:endParaRPr lang="en-US" sz="1100" b="1" kern="0" dirty="0">
              <a:solidFill>
                <a:prstClr val="white"/>
              </a:solidFill>
              <a:latin typeface="+mj-lt"/>
              <a:cs typeface="+mn-cs"/>
            </a:endParaRPr>
          </a:p>
        </p:txBody>
      </p:sp>
      <p:sp>
        <p:nvSpPr>
          <p:cNvPr id="16" name="Rounded Rectangle 73"/>
          <p:cNvSpPr/>
          <p:nvPr/>
        </p:nvSpPr>
        <p:spPr>
          <a:xfrm>
            <a:off x="7549284" y="7157960"/>
            <a:ext cx="1588959" cy="357456"/>
          </a:xfrm>
          <a:prstGeom prst="roundRect">
            <a:avLst>
              <a:gd name="adj" fmla="val 6750"/>
            </a:avLst>
          </a:prstGeom>
          <a:solidFill>
            <a:srgbClr val="0070C0"/>
          </a:solidFill>
          <a:ln w="25400" cap="flat" cmpd="sng" algn="ctr">
            <a:noFill/>
            <a:prstDash val="solid"/>
          </a:ln>
          <a:effectLst/>
        </p:spPr>
        <p:txBody>
          <a:bodyPr rot="0" spcFirstLastPara="0" vertOverflow="overflow" horzOverflow="overflow" vert="horz" wrap="square" lIns="27000" tIns="0" rIns="27000" bIns="0" numCol="1" spcCol="0" rtlCol="0" fromWordArt="0" anchor="ctr" anchorCtr="0" forceAA="0" compatLnSpc="1">
            <a:prstTxWarp prst="textNoShape">
              <a:avLst/>
            </a:prstTxWarp>
            <a:noAutofit/>
          </a:bodyPr>
          <a:lstStyle/>
          <a:p>
            <a:pPr algn="ctr" defTabSz="914373" fontAlgn="auto">
              <a:spcBef>
                <a:spcPts val="0"/>
              </a:spcBef>
              <a:spcAft>
                <a:spcPts val="0"/>
              </a:spcAft>
            </a:pPr>
            <a:r>
              <a:rPr lang="ru-RU" sz="1100" b="1" kern="0" dirty="0">
                <a:solidFill>
                  <a:prstClr val="white"/>
                </a:solidFill>
                <a:latin typeface="+mj-lt"/>
                <a:cs typeface="+mn-cs"/>
              </a:rPr>
              <a:t>Небанковские каналы</a:t>
            </a:r>
            <a:endParaRPr lang="en-US" sz="1100" b="1" kern="0" dirty="0">
              <a:solidFill>
                <a:prstClr val="white"/>
              </a:solidFill>
              <a:latin typeface="+mj-lt"/>
              <a:cs typeface="+mn-cs"/>
            </a:endParaRPr>
          </a:p>
        </p:txBody>
      </p:sp>
      <p:sp>
        <p:nvSpPr>
          <p:cNvPr id="18" name="TextBox 17"/>
          <p:cNvSpPr txBox="1"/>
          <p:nvPr/>
        </p:nvSpPr>
        <p:spPr>
          <a:xfrm>
            <a:off x="12102955" y="8003568"/>
            <a:ext cx="523982" cy="307777"/>
          </a:xfrm>
          <a:prstGeom prst="rect">
            <a:avLst/>
          </a:prstGeom>
          <a:noFill/>
        </p:spPr>
        <p:txBody>
          <a:bodyPr wrap="square" rtlCol="0">
            <a:spAutoFit/>
          </a:bodyPr>
          <a:lstStyle/>
          <a:p>
            <a:r>
              <a:rPr lang="ru-RU" sz="1400" dirty="0" smtClean="0">
                <a:latin typeface="Arial Narrow" panose="020B0606020202030204" pitchFamily="34" charset="0"/>
              </a:rPr>
              <a:t>4</a:t>
            </a:r>
            <a:endParaRPr lang="ru-RU" sz="1400" dirty="0">
              <a:latin typeface="Arial Narrow" panose="020B0606020202030204" pitchFamily="34" charset="0"/>
            </a:endParaRPr>
          </a:p>
        </p:txBody>
      </p:sp>
    </p:spTree>
    <p:extLst>
      <p:ext uri="{BB962C8B-B14F-4D97-AF65-F5344CB8AC3E}">
        <p14:creationId xmlns:p14="http://schemas.microsoft.com/office/powerpoint/2010/main" val="358324923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07656" y="229506"/>
            <a:ext cx="7091076" cy="3225800"/>
          </a:xfrm>
          <a:prstGeom prst="rect">
            <a:avLst/>
          </a:prstGeom>
        </p:spPr>
      </p:pic>
      <p:sp>
        <p:nvSpPr>
          <p:cNvPr id="3" name="Прямоугольник 2"/>
          <p:cNvSpPr/>
          <p:nvPr/>
        </p:nvSpPr>
        <p:spPr>
          <a:xfrm>
            <a:off x="0" y="3132137"/>
            <a:ext cx="12599988" cy="3061599"/>
          </a:xfrm>
          <a:prstGeom prst="rect">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Заголовок 1"/>
          <p:cNvSpPr>
            <a:spLocks noGrp="1"/>
          </p:cNvSpPr>
          <p:nvPr>
            <p:ph type="title"/>
          </p:nvPr>
        </p:nvSpPr>
        <p:spPr>
          <a:xfrm>
            <a:off x="1886286" y="2595751"/>
            <a:ext cx="9507428" cy="4134370"/>
          </a:xfrm>
        </p:spPr>
        <p:txBody>
          <a:bodyPr/>
          <a:lstStyle/>
          <a:p>
            <a:pPr algn="l"/>
            <a:r>
              <a:rPr lang="ru-RU" dirty="0"/>
              <a:t>1. Механизм гарантийной поддержки </a:t>
            </a:r>
            <a:r>
              <a:rPr lang="ru-RU" dirty="0" smtClean="0"/>
              <a:t>Корпорации</a:t>
            </a:r>
            <a:r>
              <a:rPr lang="ru-RU" dirty="0"/>
              <a:t/>
            </a:r>
            <a:br>
              <a:rPr lang="ru-RU" dirty="0"/>
            </a:br>
            <a:r>
              <a:rPr lang="ru-RU" dirty="0"/>
              <a:t/>
            </a:r>
            <a:br>
              <a:rPr lang="ru-RU" dirty="0"/>
            </a:br>
            <a:r>
              <a:rPr lang="ru-RU" b="0" dirty="0"/>
              <a:t>Предоставление независимых гарантий </a:t>
            </a:r>
            <a:r>
              <a:rPr lang="ru-RU" b="0" dirty="0" smtClean="0"/>
              <a:t>Корпорации </a:t>
            </a:r>
            <a:r>
              <a:rPr lang="en-US" b="0" dirty="0" smtClean="0"/>
              <a:t/>
            </a:r>
            <a:br>
              <a:rPr lang="en-US" b="0" dirty="0" smtClean="0"/>
            </a:br>
            <a:r>
              <a:rPr lang="ru-RU" b="0" dirty="0" smtClean="0"/>
              <a:t>для </a:t>
            </a:r>
            <a:r>
              <a:rPr lang="ru-RU" b="0" dirty="0"/>
              <a:t>обеспечения кредитов субъектов </a:t>
            </a:r>
            <a:r>
              <a:rPr lang="ru-RU" b="0" dirty="0" smtClean="0"/>
              <a:t>МСП </a:t>
            </a:r>
            <a:r>
              <a:rPr lang="ru-RU" b="0" dirty="0"/>
              <a:t>в </a:t>
            </a:r>
            <a:r>
              <a:rPr lang="ru-RU" b="0" dirty="0" smtClean="0"/>
              <a:t>банках-партнерах и организациях-партнерах</a:t>
            </a:r>
            <a:endParaRPr lang="ru-RU" b="0" dirty="0"/>
          </a:p>
        </p:txBody>
      </p:sp>
    </p:spTree>
    <p:extLst>
      <p:ext uri="{BB962C8B-B14F-4D97-AF65-F5344CB8AC3E}">
        <p14:creationId xmlns:p14="http://schemas.microsoft.com/office/powerpoint/2010/main" val="255604351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0" name="Рисунок 3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600" y="69717"/>
            <a:ext cx="2717800" cy="1236354"/>
          </a:xfrm>
          <a:prstGeom prst="rect">
            <a:avLst/>
          </a:prstGeom>
        </p:spPr>
      </p:pic>
      <p:sp>
        <p:nvSpPr>
          <p:cNvPr id="2" name="Заголовок 1"/>
          <p:cNvSpPr>
            <a:spLocks noGrp="1"/>
          </p:cNvSpPr>
          <p:nvPr>
            <p:ph type="title"/>
          </p:nvPr>
        </p:nvSpPr>
        <p:spPr>
          <a:xfrm>
            <a:off x="3811702" y="297542"/>
            <a:ext cx="9481346" cy="698685"/>
          </a:xfrm>
        </p:spPr>
        <p:txBody>
          <a:bodyPr/>
          <a:lstStyle/>
          <a:p>
            <a:r>
              <a:rPr lang="ru-RU" dirty="0"/>
              <a:t>Базовые требования к потенциальному </a:t>
            </a:r>
            <a:r>
              <a:rPr lang="ru-RU" dirty="0" smtClean="0"/>
              <a:t>заемщику</a:t>
            </a:r>
            <a:endParaRPr lang="ru-RU" dirty="0"/>
          </a:p>
        </p:txBody>
      </p:sp>
      <p:sp>
        <p:nvSpPr>
          <p:cNvPr id="23" name="Прямоугольник 22"/>
          <p:cNvSpPr/>
          <p:nvPr/>
        </p:nvSpPr>
        <p:spPr>
          <a:xfrm>
            <a:off x="8264796" y="1398866"/>
            <a:ext cx="3767590" cy="549684"/>
          </a:xfrm>
          <a:prstGeom prst="rect">
            <a:avLst/>
          </a:prstGeom>
          <a:noFill/>
          <a:ln w="25400" cap="flat" cmpd="sng" algn="ctr">
            <a:noFill/>
            <a:prstDash val="solid"/>
          </a:ln>
          <a:effectLst/>
        </p:spPr>
        <p:txBody>
          <a:bodyPr rtlCol="0" anchor="ctr"/>
          <a:lstStyle/>
          <a:p>
            <a:pPr marL="228600" indent="-228600" defTabSz="914373" fontAlgn="auto">
              <a:spcBef>
                <a:spcPts val="0"/>
              </a:spcBef>
              <a:spcAft>
                <a:spcPts val="0"/>
              </a:spcAft>
              <a:buFont typeface="+mj-lt"/>
              <a:buAutoNum type="arabicPeriod"/>
            </a:pPr>
            <a:r>
              <a:rPr lang="ru-RU" sz="1200" b="1" kern="0" dirty="0" smtClean="0">
                <a:solidFill>
                  <a:srgbClr val="1F497D">
                    <a:lumMod val="50000"/>
                  </a:srgbClr>
                </a:solidFill>
                <a:latin typeface="Arial Narrow" panose="020B0606020202030204" pitchFamily="34" charset="0"/>
                <a:cs typeface="+mn-cs"/>
              </a:rPr>
              <a:t>Соответствие </a:t>
            </a:r>
            <a:r>
              <a:rPr lang="ru-RU" sz="1200" b="1" kern="0" dirty="0">
                <a:solidFill>
                  <a:srgbClr val="1F497D">
                    <a:lumMod val="50000"/>
                  </a:srgbClr>
                </a:solidFill>
                <a:latin typeface="Arial Narrow" panose="020B0606020202030204" pitchFamily="34" charset="0"/>
                <a:cs typeface="+mn-cs"/>
              </a:rPr>
              <a:t>требованиям по структуре уставного (складочного) капитала (паевого фонда)</a:t>
            </a:r>
          </a:p>
        </p:txBody>
      </p:sp>
      <p:sp>
        <p:nvSpPr>
          <p:cNvPr id="24" name="Прямоугольник 23"/>
          <p:cNvSpPr/>
          <p:nvPr/>
        </p:nvSpPr>
        <p:spPr>
          <a:xfrm>
            <a:off x="8264797" y="1989361"/>
            <a:ext cx="1887145" cy="402670"/>
          </a:xfrm>
          <a:prstGeom prst="rect">
            <a:avLst/>
          </a:prstGeom>
          <a:noFill/>
          <a:ln w="25400" cap="flat" cmpd="sng" algn="ctr">
            <a:noFill/>
            <a:prstDash val="solid"/>
          </a:ln>
          <a:effectLst/>
        </p:spPr>
        <p:txBody>
          <a:bodyPr rtlCol="0" anchor="ctr"/>
          <a:lstStyle/>
          <a:p>
            <a:pPr marL="228600" indent="-228600" defTabSz="914373" fontAlgn="auto">
              <a:spcBef>
                <a:spcPts val="0"/>
              </a:spcBef>
              <a:spcAft>
                <a:spcPts val="0"/>
              </a:spcAft>
              <a:buFont typeface="+mj-lt"/>
              <a:buAutoNum type="arabicPeriod" startAt="2"/>
            </a:pPr>
            <a:r>
              <a:rPr lang="ru-RU" sz="1200" b="1" kern="0" dirty="0" smtClean="0">
                <a:solidFill>
                  <a:srgbClr val="1F497D">
                    <a:lumMod val="50000"/>
                  </a:srgbClr>
                </a:solidFill>
                <a:latin typeface="Arial Narrow" panose="020B0606020202030204" pitchFamily="34" charset="0"/>
                <a:cs typeface="+mn-cs"/>
              </a:rPr>
              <a:t>Выручка</a:t>
            </a:r>
            <a:endParaRPr lang="ru-RU" sz="1800" kern="0" dirty="0">
              <a:solidFill>
                <a:prstClr val="white"/>
              </a:solidFill>
              <a:latin typeface="Calibri"/>
              <a:cs typeface="+mn-cs"/>
            </a:endParaRPr>
          </a:p>
        </p:txBody>
      </p:sp>
      <p:sp>
        <p:nvSpPr>
          <p:cNvPr id="25" name="Прямоугольник 24"/>
          <p:cNvSpPr/>
          <p:nvPr/>
        </p:nvSpPr>
        <p:spPr>
          <a:xfrm>
            <a:off x="9336206" y="1986942"/>
            <a:ext cx="1730111" cy="402670"/>
          </a:xfrm>
          <a:prstGeom prst="rect">
            <a:avLst/>
          </a:prstGeom>
          <a:noFill/>
          <a:ln w="25400" cap="flat" cmpd="sng" algn="ctr">
            <a:noFill/>
            <a:prstDash val="solid"/>
          </a:ln>
          <a:effectLst/>
        </p:spPr>
        <p:txBody>
          <a:bodyPr rtlCol="0" anchor="ctr"/>
          <a:lstStyle/>
          <a:p>
            <a:pPr defTabSz="914373" fontAlgn="auto">
              <a:spcBef>
                <a:spcPts val="0"/>
              </a:spcBef>
              <a:spcAft>
                <a:spcPts val="0"/>
              </a:spcAft>
            </a:pPr>
            <a:r>
              <a:rPr lang="ru-RU" sz="1200" kern="0" dirty="0">
                <a:solidFill>
                  <a:srgbClr val="1F497D">
                    <a:lumMod val="50000"/>
                  </a:srgbClr>
                </a:solidFill>
                <a:latin typeface="Arial Narrow" panose="020B0606020202030204" pitchFamily="34" charset="0"/>
                <a:cs typeface="+mn-cs"/>
              </a:rPr>
              <a:t>Не более 2 </a:t>
            </a:r>
            <a:r>
              <a:rPr lang="ru-RU" sz="1200" kern="0" dirty="0" smtClean="0">
                <a:solidFill>
                  <a:srgbClr val="1F497D">
                    <a:lumMod val="50000"/>
                  </a:srgbClr>
                </a:solidFill>
                <a:latin typeface="Arial Narrow" panose="020B0606020202030204" pitchFamily="34" charset="0"/>
                <a:cs typeface="+mn-cs"/>
              </a:rPr>
              <a:t>млрд рублей</a:t>
            </a:r>
            <a:endParaRPr lang="ru-RU" sz="1800" kern="0" dirty="0">
              <a:solidFill>
                <a:prstClr val="white"/>
              </a:solidFill>
              <a:latin typeface="Calibri"/>
              <a:cs typeface="+mn-cs"/>
            </a:endParaRPr>
          </a:p>
        </p:txBody>
      </p:sp>
      <p:sp>
        <p:nvSpPr>
          <p:cNvPr id="26" name="Прямоугольник 25"/>
          <p:cNvSpPr/>
          <p:nvPr/>
        </p:nvSpPr>
        <p:spPr>
          <a:xfrm>
            <a:off x="8264796" y="2431944"/>
            <a:ext cx="1887145" cy="402670"/>
          </a:xfrm>
          <a:prstGeom prst="rect">
            <a:avLst/>
          </a:prstGeom>
          <a:noFill/>
          <a:ln w="25400" cap="flat" cmpd="sng" algn="ctr">
            <a:noFill/>
            <a:prstDash val="solid"/>
          </a:ln>
          <a:effectLst/>
        </p:spPr>
        <p:txBody>
          <a:bodyPr rtlCol="0" anchor="ctr"/>
          <a:lstStyle/>
          <a:p>
            <a:pPr marL="228600" indent="-228600" defTabSz="914373" fontAlgn="auto">
              <a:spcBef>
                <a:spcPts val="0"/>
              </a:spcBef>
              <a:spcAft>
                <a:spcPts val="0"/>
              </a:spcAft>
              <a:buFont typeface="+mj-lt"/>
              <a:buAutoNum type="arabicPeriod" startAt="3"/>
            </a:pPr>
            <a:r>
              <a:rPr lang="ru-RU" sz="1200" b="1" kern="0" dirty="0" smtClean="0">
                <a:solidFill>
                  <a:srgbClr val="1F497D">
                    <a:lumMod val="50000"/>
                  </a:srgbClr>
                </a:solidFill>
                <a:latin typeface="Arial Narrow" panose="020B0606020202030204" pitchFamily="34" charset="0"/>
                <a:cs typeface="+mn-cs"/>
              </a:rPr>
              <a:t>Персонал</a:t>
            </a:r>
            <a:endParaRPr lang="ru-RU" sz="1800" kern="0" dirty="0">
              <a:solidFill>
                <a:prstClr val="white"/>
              </a:solidFill>
              <a:latin typeface="Calibri"/>
              <a:cs typeface="+mn-cs"/>
            </a:endParaRPr>
          </a:p>
        </p:txBody>
      </p:sp>
      <p:sp>
        <p:nvSpPr>
          <p:cNvPr id="27" name="Прямоугольник 26"/>
          <p:cNvSpPr/>
          <p:nvPr/>
        </p:nvSpPr>
        <p:spPr>
          <a:xfrm>
            <a:off x="9336205" y="2428004"/>
            <a:ext cx="1730111" cy="402670"/>
          </a:xfrm>
          <a:prstGeom prst="rect">
            <a:avLst/>
          </a:prstGeom>
          <a:noFill/>
          <a:ln w="25400" cap="flat" cmpd="sng" algn="ctr">
            <a:noFill/>
            <a:prstDash val="solid"/>
          </a:ln>
          <a:effectLst/>
        </p:spPr>
        <p:txBody>
          <a:bodyPr rtlCol="0" anchor="ctr"/>
          <a:lstStyle/>
          <a:p>
            <a:pPr defTabSz="914373" fontAlgn="auto">
              <a:spcBef>
                <a:spcPts val="0"/>
              </a:spcBef>
              <a:spcAft>
                <a:spcPts val="0"/>
              </a:spcAft>
            </a:pPr>
            <a:r>
              <a:rPr lang="ru-RU" sz="1200" kern="0" dirty="0">
                <a:solidFill>
                  <a:srgbClr val="1F497D">
                    <a:lumMod val="50000"/>
                  </a:srgbClr>
                </a:solidFill>
                <a:latin typeface="Arial Narrow" panose="020B0606020202030204" pitchFamily="34" charset="0"/>
                <a:cs typeface="+mn-cs"/>
              </a:rPr>
              <a:t>Не более 250 </a:t>
            </a:r>
            <a:r>
              <a:rPr lang="ru-RU" sz="1200" kern="0" dirty="0" smtClean="0">
                <a:solidFill>
                  <a:srgbClr val="1F497D">
                    <a:lumMod val="50000"/>
                  </a:srgbClr>
                </a:solidFill>
                <a:latin typeface="Arial Narrow" panose="020B0606020202030204" pitchFamily="34" charset="0"/>
                <a:cs typeface="+mn-cs"/>
              </a:rPr>
              <a:t>человек</a:t>
            </a:r>
            <a:endParaRPr lang="ru-RU" sz="1200" kern="0" dirty="0">
              <a:solidFill>
                <a:srgbClr val="1F497D">
                  <a:lumMod val="50000"/>
                </a:srgbClr>
              </a:solidFill>
              <a:latin typeface="Arial Narrow" panose="020B0606020202030204" pitchFamily="34" charset="0"/>
              <a:cs typeface="+mn-cs"/>
            </a:endParaRPr>
          </a:p>
        </p:txBody>
      </p:sp>
      <p:sp>
        <p:nvSpPr>
          <p:cNvPr id="28" name="Прямоугольник 27"/>
          <p:cNvSpPr/>
          <p:nvPr/>
        </p:nvSpPr>
        <p:spPr>
          <a:xfrm>
            <a:off x="8071946" y="1327862"/>
            <a:ext cx="4132754" cy="1693368"/>
          </a:xfrm>
          <a:prstGeom prst="rect">
            <a:avLst/>
          </a:prstGeom>
          <a:noFill/>
          <a:ln w="25400" cap="flat" cmpd="sng" algn="ctr">
            <a:solidFill>
              <a:srgbClr val="00A1DE"/>
            </a:solidFill>
            <a:prstDash val="sysDot"/>
          </a:ln>
          <a:effectLst/>
        </p:spPr>
        <p:txBody>
          <a:bodyPr rtlCol="0" anchor="ctr"/>
          <a:lstStyle/>
          <a:p>
            <a:pPr algn="ctr" defTabSz="914373" fontAlgn="auto">
              <a:spcBef>
                <a:spcPts val="0"/>
              </a:spcBef>
              <a:spcAft>
                <a:spcPts val="0"/>
              </a:spcAft>
            </a:pPr>
            <a:endParaRPr lang="ru-RU" sz="1800" kern="0">
              <a:solidFill>
                <a:prstClr val="white"/>
              </a:solidFill>
              <a:latin typeface="Calibri"/>
              <a:cs typeface="+mn-cs"/>
            </a:endParaRPr>
          </a:p>
        </p:txBody>
      </p:sp>
      <p:sp>
        <p:nvSpPr>
          <p:cNvPr id="32" name="Прямоугольник 31"/>
          <p:cNvSpPr/>
          <p:nvPr/>
        </p:nvSpPr>
        <p:spPr>
          <a:xfrm>
            <a:off x="8264797" y="4126203"/>
            <a:ext cx="3525293" cy="3000821"/>
          </a:xfrm>
          <a:prstGeom prst="rect">
            <a:avLst/>
          </a:prstGeom>
        </p:spPr>
        <p:txBody>
          <a:bodyPr wrap="square">
            <a:spAutoFit/>
          </a:bodyPr>
          <a:lstStyle/>
          <a:p>
            <a:pPr marL="171450" indent="-171450" algn="just" fontAlgn="auto">
              <a:spcBef>
                <a:spcPts val="600"/>
              </a:spcBef>
              <a:spcAft>
                <a:spcPts val="0"/>
              </a:spcAft>
              <a:buFont typeface="Arial" panose="020B0604020202020204" pitchFamily="34" charset="0"/>
              <a:buChar char="•"/>
            </a:pPr>
            <a:r>
              <a:rPr lang="ru-RU" sz="1200" dirty="0">
                <a:latin typeface="Arial Narrow" panose="020B0606020202030204" pitchFamily="34" charset="0"/>
                <a:cs typeface="+mn-cs"/>
              </a:rPr>
              <a:t>Игорный бизнес;</a:t>
            </a:r>
          </a:p>
          <a:p>
            <a:pPr marL="171450" indent="-171450" algn="just" fontAlgn="auto">
              <a:spcBef>
                <a:spcPts val="600"/>
              </a:spcBef>
              <a:spcAft>
                <a:spcPts val="0"/>
              </a:spcAft>
              <a:buFont typeface="Arial" panose="020B0604020202020204" pitchFamily="34" charset="0"/>
              <a:buChar char="•"/>
            </a:pPr>
            <a:r>
              <a:rPr lang="ru-RU" sz="1200" dirty="0">
                <a:latin typeface="Arial Narrow" panose="020B0606020202030204" pitchFamily="34" charset="0"/>
                <a:cs typeface="+mn-cs"/>
              </a:rPr>
              <a:t>Производство и реализация подакцизных товаров (</a:t>
            </a:r>
            <a:r>
              <a:rPr lang="ru-RU" sz="1200" i="1" dirty="0">
                <a:latin typeface="Arial Narrow" panose="020B0606020202030204" pitchFamily="34" charset="0"/>
                <a:cs typeface="+mn-cs"/>
              </a:rPr>
              <a:t>ст. </a:t>
            </a:r>
            <a:r>
              <a:rPr lang="ru-RU" sz="1200" i="1" dirty="0" smtClean="0">
                <a:latin typeface="Arial Narrow" panose="020B0606020202030204" pitchFamily="34" charset="0"/>
                <a:cs typeface="+mn-cs"/>
              </a:rPr>
              <a:t>181 </a:t>
            </a:r>
            <a:r>
              <a:rPr lang="ru-RU" sz="1200" i="1" dirty="0">
                <a:latin typeface="Arial Narrow" panose="020B0606020202030204" pitchFamily="34" charset="0"/>
                <a:cs typeface="+mn-cs"/>
              </a:rPr>
              <a:t>НК РФ</a:t>
            </a:r>
            <a:r>
              <a:rPr lang="ru-RU" sz="1200" dirty="0">
                <a:latin typeface="Arial Narrow" panose="020B0606020202030204" pitchFamily="34" charset="0"/>
                <a:cs typeface="+mn-cs"/>
              </a:rPr>
              <a:t>); </a:t>
            </a:r>
          </a:p>
          <a:p>
            <a:pPr marL="171450" indent="-171450" algn="just" fontAlgn="auto">
              <a:spcBef>
                <a:spcPts val="600"/>
              </a:spcBef>
              <a:spcAft>
                <a:spcPts val="0"/>
              </a:spcAft>
              <a:buFont typeface="Arial" panose="020B0604020202020204" pitchFamily="34" charset="0"/>
              <a:buChar char="•"/>
            </a:pPr>
            <a:r>
              <a:rPr lang="ru-RU" sz="1200" dirty="0">
                <a:latin typeface="Arial Narrow" panose="020B0606020202030204" pitchFamily="34" charset="0"/>
                <a:cs typeface="+mn-cs"/>
              </a:rPr>
              <a:t>Добыча и реализация полезных ископаемых </a:t>
            </a:r>
            <a:r>
              <a:rPr lang="ru-RU" sz="1200" dirty="0" smtClean="0">
                <a:latin typeface="Arial Narrow" panose="020B0606020202030204" pitchFamily="34" charset="0"/>
                <a:cs typeface="+mn-cs"/>
              </a:rPr>
              <a:t>                 </a:t>
            </a:r>
            <a:r>
              <a:rPr lang="ru-RU" sz="1200" i="1" dirty="0" smtClean="0">
                <a:latin typeface="Arial Narrow" panose="020B0606020202030204" pitchFamily="34" charset="0"/>
                <a:cs typeface="+mn-cs"/>
              </a:rPr>
              <a:t>(</a:t>
            </a:r>
            <a:r>
              <a:rPr lang="ru-RU" sz="1200" i="1" dirty="0">
                <a:latin typeface="Arial Narrow" panose="020B0606020202030204" pitchFamily="34" charset="0"/>
                <a:cs typeface="+mn-cs"/>
              </a:rPr>
              <a:t>ст. </a:t>
            </a:r>
            <a:r>
              <a:rPr lang="ru-RU" sz="1200" i="1" dirty="0" smtClean="0">
                <a:latin typeface="Arial Narrow" panose="020B0606020202030204" pitchFamily="34" charset="0"/>
                <a:cs typeface="+mn-cs"/>
              </a:rPr>
              <a:t>337 </a:t>
            </a:r>
            <a:r>
              <a:rPr lang="ru-RU" sz="1200" i="1" dirty="0">
                <a:latin typeface="Arial Narrow" panose="020B0606020202030204" pitchFamily="34" charset="0"/>
                <a:cs typeface="+mn-cs"/>
              </a:rPr>
              <a:t>НК РФ); </a:t>
            </a:r>
            <a:endParaRPr lang="ru-RU" sz="1200" dirty="0">
              <a:latin typeface="Arial Narrow" panose="020B0606020202030204" pitchFamily="34" charset="0"/>
              <a:cs typeface="+mn-cs"/>
            </a:endParaRPr>
          </a:p>
          <a:p>
            <a:pPr marL="171450" indent="-171450" algn="just" fontAlgn="auto">
              <a:spcBef>
                <a:spcPts val="600"/>
              </a:spcBef>
              <a:spcAft>
                <a:spcPts val="0"/>
              </a:spcAft>
              <a:buFont typeface="Arial" panose="020B0604020202020204" pitchFamily="34" charset="0"/>
              <a:buChar char="•"/>
            </a:pPr>
            <a:r>
              <a:rPr lang="ru-RU" sz="1200" dirty="0">
                <a:latin typeface="Arial Narrow" panose="020B0606020202030204" pitchFamily="34" charset="0"/>
                <a:cs typeface="+mn-cs"/>
              </a:rPr>
              <a:t>Участники соглашений о разделе продукции; </a:t>
            </a:r>
          </a:p>
          <a:p>
            <a:pPr marL="171450" indent="-171450" algn="just" fontAlgn="auto">
              <a:spcBef>
                <a:spcPts val="600"/>
              </a:spcBef>
              <a:spcAft>
                <a:spcPts val="0"/>
              </a:spcAft>
              <a:buFont typeface="Arial" panose="020B0604020202020204" pitchFamily="34" charset="0"/>
              <a:buChar char="•"/>
            </a:pPr>
            <a:r>
              <a:rPr lang="ru-RU" sz="1200" dirty="0">
                <a:latin typeface="Arial Narrow" panose="020B0606020202030204" pitchFamily="34" charset="0"/>
                <a:cs typeface="+mn-cs"/>
              </a:rPr>
              <a:t>Кредитные организации;</a:t>
            </a:r>
          </a:p>
          <a:p>
            <a:pPr marL="171450" indent="-171450" algn="just" fontAlgn="auto">
              <a:spcBef>
                <a:spcPts val="600"/>
              </a:spcBef>
              <a:spcAft>
                <a:spcPts val="0"/>
              </a:spcAft>
              <a:buFont typeface="Arial" panose="020B0604020202020204" pitchFamily="34" charset="0"/>
              <a:buChar char="•"/>
            </a:pPr>
            <a:r>
              <a:rPr lang="ru-RU" sz="1200" dirty="0">
                <a:latin typeface="Arial Narrow" panose="020B0606020202030204" pitchFamily="34" charset="0"/>
                <a:cs typeface="+mn-cs"/>
              </a:rPr>
              <a:t>Страховые организации;</a:t>
            </a:r>
          </a:p>
          <a:p>
            <a:pPr marL="171450" indent="-171450" algn="just" fontAlgn="auto">
              <a:spcBef>
                <a:spcPts val="600"/>
              </a:spcBef>
              <a:spcAft>
                <a:spcPts val="0"/>
              </a:spcAft>
              <a:buFont typeface="Arial" panose="020B0604020202020204" pitchFamily="34" charset="0"/>
              <a:buChar char="•"/>
            </a:pPr>
            <a:r>
              <a:rPr lang="ru-RU" sz="1200" dirty="0">
                <a:latin typeface="Arial Narrow" panose="020B0606020202030204" pitchFamily="34" charset="0"/>
                <a:cs typeface="+mn-cs"/>
              </a:rPr>
              <a:t>Инвестиционные фонды; </a:t>
            </a:r>
          </a:p>
          <a:p>
            <a:pPr marL="171450" indent="-171450" algn="just" fontAlgn="auto">
              <a:spcBef>
                <a:spcPts val="600"/>
              </a:spcBef>
              <a:spcAft>
                <a:spcPts val="0"/>
              </a:spcAft>
              <a:buFont typeface="Arial" panose="020B0604020202020204" pitchFamily="34" charset="0"/>
              <a:buChar char="•"/>
            </a:pPr>
            <a:r>
              <a:rPr lang="ru-RU" sz="1200" dirty="0">
                <a:latin typeface="Arial Narrow" panose="020B0606020202030204" pitchFamily="34" charset="0"/>
                <a:cs typeface="+mn-cs"/>
              </a:rPr>
              <a:t>Негосударственные пенсионные фонды;</a:t>
            </a:r>
          </a:p>
          <a:p>
            <a:pPr marL="171450" indent="-171450" algn="just" fontAlgn="auto">
              <a:spcBef>
                <a:spcPts val="600"/>
              </a:spcBef>
              <a:spcAft>
                <a:spcPts val="0"/>
              </a:spcAft>
              <a:buFont typeface="Arial" panose="020B0604020202020204" pitchFamily="34" charset="0"/>
              <a:buChar char="•"/>
            </a:pPr>
            <a:r>
              <a:rPr lang="ru-RU" sz="1200" dirty="0">
                <a:latin typeface="Arial Narrow" panose="020B0606020202030204" pitchFamily="34" charset="0"/>
                <a:cs typeface="+mn-cs"/>
              </a:rPr>
              <a:t>Профессиональные участники рынка ценных бумаг; </a:t>
            </a:r>
          </a:p>
          <a:p>
            <a:pPr marL="171450" indent="-171450" algn="just" fontAlgn="auto">
              <a:spcBef>
                <a:spcPts val="600"/>
              </a:spcBef>
              <a:spcAft>
                <a:spcPts val="0"/>
              </a:spcAft>
              <a:buFont typeface="Arial" panose="020B0604020202020204" pitchFamily="34" charset="0"/>
              <a:buChar char="•"/>
            </a:pPr>
            <a:r>
              <a:rPr lang="ru-RU" sz="1200" dirty="0">
                <a:latin typeface="Arial Narrow" panose="020B0606020202030204" pitchFamily="34" charset="0"/>
                <a:cs typeface="+mn-cs"/>
              </a:rPr>
              <a:t>Ломбарды.</a:t>
            </a:r>
          </a:p>
        </p:txBody>
      </p:sp>
      <p:grpSp>
        <p:nvGrpSpPr>
          <p:cNvPr id="35" name="Группа 34"/>
          <p:cNvGrpSpPr/>
          <p:nvPr/>
        </p:nvGrpSpPr>
        <p:grpSpPr>
          <a:xfrm>
            <a:off x="11531562" y="2516023"/>
            <a:ext cx="431915" cy="461665"/>
            <a:chOff x="200025" y="5799115"/>
            <a:chExt cx="475107" cy="507831"/>
          </a:xfrm>
        </p:grpSpPr>
        <p:sp>
          <p:nvSpPr>
            <p:cNvPr id="36" name="Равнобедренный треугольник 35"/>
            <p:cNvSpPr/>
            <p:nvPr/>
          </p:nvSpPr>
          <p:spPr>
            <a:xfrm>
              <a:off x="200025" y="5810250"/>
              <a:ext cx="475107" cy="409575"/>
            </a:xfrm>
            <a:prstGeom prst="triangle">
              <a:avLst/>
            </a:prstGeom>
            <a:solidFill>
              <a:schemeClr val="bg1"/>
            </a:solidFill>
            <a:ln w="19050">
              <a:solidFill>
                <a:srgbClr val="00A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800" dirty="0">
                <a:solidFill>
                  <a:srgbClr val="00A1DE"/>
                </a:solidFill>
              </a:endParaRPr>
            </a:p>
          </p:txBody>
        </p:sp>
        <p:sp>
          <p:nvSpPr>
            <p:cNvPr id="37" name="Прямоугольник 36"/>
            <p:cNvSpPr/>
            <p:nvPr/>
          </p:nvSpPr>
          <p:spPr>
            <a:xfrm>
              <a:off x="270234" y="5799115"/>
              <a:ext cx="296589" cy="507831"/>
            </a:xfrm>
            <a:prstGeom prst="rect">
              <a:avLst/>
            </a:prstGeom>
          </p:spPr>
          <p:txBody>
            <a:bodyPr wrap="none">
              <a:spAutoFit/>
            </a:bodyPr>
            <a:lstStyle/>
            <a:p>
              <a:pPr algn="ctr"/>
              <a:r>
                <a:rPr lang="en-US" sz="2400" i="1" dirty="0" err="1" smtClean="0">
                  <a:solidFill>
                    <a:srgbClr val="00A1DE"/>
                  </a:solidFill>
                  <a:latin typeface="Book Antiqua" panose="02040602050305030304" pitchFamily="18" charset="0"/>
                  <a:cs typeface="Aparajita" panose="020B0604020202020204" pitchFamily="34" charset="0"/>
                </a:rPr>
                <a:t>i</a:t>
              </a:r>
              <a:endParaRPr lang="ru-RU" sz="2400" i="1" dirty="0">
                <a:solidFill>
                  <a:srgbClr val="00A1DE"/>
                </a:solidFill>
                <a:latin typeface="Book Antiqua" panose="02040602050305030304" pitchFamily="18" charset="0"/>
                <a:cs typeface="Aparajita" panose="020B0604020202020204" pitchFamily="34" charset="0"/>
              </a:endParaRPr>
            </a:p>
          </p:txBody>
        </p:sp>
      </p:grpSp>
      <p:grpSp>
        <p:nvGrpSpPr>
          <p:cNvPr id="49" name="Группа 48"/>
          <p:cNvGrpSpPr/>
          <p:nvPr/>
        </p:nvGrpSpPr>
        <p:grpSpPr>
          <a:xfrm>
            <a:off x="355081" y="1332544"/>
            <a:ext cx="7143404" cy="609908"/>
            <a:chOff x="355081" y="1887057"/>
            <a:chExt cx="7143404" cy="609908"/>
          </a:xfrm>
        </p:grpSpPr>
        <p:sp>
          <p:nvSpPr>
            <p:cNvPr id="4" name="Скругленный прямоугольник 3"/>
            <p:cNvSpPr/>
            <p:nvPr/>
          </p:nvSpPr>
          <p:spPr>
            <a:xfrm>
              <a:off x="754296" y="1887057"/>
              <a:ext cx="6744189" cy="609908"/>
            </a:xfrm>
            <a:prstGeom prst="roundRect">
              <a:avLst/>
            </a:prstGeom>
            <a:solidFill>
              <a:srgbClr val="4F81BD">
                <a:lumMod val="20000"/>
                <a:lumOff val="80000"/>
              </a:srgbClr>
            </a:solidFill>
            <a:ln w="25400" cap="flat" cmpd="sng" algn="ctr">
              <a:noFill/>
              <a:prstDash val="solid"/>
            </a:ln>
            <a:effectLst/>
          </p:spPr>
          <p:txBody>
            <a:bodyPr rtlCol="0" anchor="ctr"/>
            <a:lstStyle/>
            <a:p>
              <a:pPr defTabSz="914373" fontAlgn="auto">
                <a:spcBef>
                  <a:spcPts val="0"/>
                </a:spcBef>
                <a:spcAft>
                  <a:spcPts val="0"/>
                </a:spcAft>
              </a:pPr>
              <a:r>
                <a:rPr lang="ru-RU" sz="1600" kern="0" dirty="0">
                  <a:latin typeface="+mj-lt"/>
                  <a:cs typeface="+mn-cs"/>
                </a:rPr>
                <a:t>Соответствие требованиям ст.4 Федерального закона </a:t>
              </a:r>
              <a:r>
                <a:rPr lang="ru-RU" sz="1600" kern="0" dirty="0" smtClean="0">
                  <a:latin typeface="+mj-lt"/>
                  <a:cs typeface="+mn-cs"/>
                </a:rPr>
                <a:t>№209-ФЗ</a:t>
              </a:r>
              <a:endParaRPr lang="ru-RU" sz="1600" kern="0" dirty="0">
                <a:latin typeface="+mj-lt"/>
                <a:cs typeface="+mn-cs"/>
              </a:endParaRPr>
            </a:p>
          </p:txBody>
        </p:sp>
        <p:sp>
          <p:nvSpPr>
            <p:cNvPr id="39" name="Teardrop 46"/>
            <p:cNvSpPr/>
            <p:nvPr/>
          </p:nvSpPr>
          <p:spPr>
            <a:xfrm>
              <a:off x="355081" y="1887057"/>
              <a:ext cx="463092" cy="463092"/>
            </a:xfrm>
            <a:prstGeom prst="teardrop">
              <a:avLst/>
            </a:prstGeom>
            <a:solidFill>
              <a:srgbClr val="1F4E7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2800" b="1" dirty="0" smtClean="0"/>
                <a:t>1</a:t>
              </a:r>
              <a:endParaRPr lang="en-US" sz="2800" b="1" dirty="0"/>
            </a:p>
          </p:txBody>
        </p:sp>
      </p:grpSp>
      <p:grpSp>
        <p:nvGrpSpPr>
          <p:cNvPr id="50" name="Группа 49"/>
          <p:cNvGrpSpPr/>
          <p:nvPr/>
        </p:nvGrpSpPr>
        <p:grpSpPr>
          <a:xfrm>
            <a:off x="355081" y="2426290"/>
            <a:ext cx="7143404" cy="609908"/>
            <a:chOff x="355081" y="2864490"/>
            <a:chExt cx="7143404" cy="609908"/>
          </a:xfrm>
        </p:grpSpPr>
        <p:sp>
          <p:nvSpPr>
            <p:cNvPr id="5" name="Скругленный прямоугольник 4"/>
            <p:cNvSpPr/>
            <p:nvPr/>
          </p:nvSpPr>
          <p:spPr>
            <a:xfrm>
              <a:off x="754297" y="2864490"/>
              <a:ext cx="6744188" cy="609908"/>
            </a:xfrm>
            <a:prstGeom prst="roundRect">
              <a:avLst/>
            </a:prstGeom>
            <a:solidFill>
              <a:srgbClr val="4F81BD">
                <a:lumMod val="20000"/>
                <a:lumOff val="80000"/>
              </a:srgbClr>
            </a:solidFill>
            <a:ln w="25400" cap="flat" cmpd="sng" algn="ctr">
              <a:noFill/>
              <a:prstDash val="solid"/>
            </a:ln>
            <a:effectLst/>
          </p:spPr>
          <p:txBody>
            <a:bodyPr rtlCol="0" anchor="ctr"/>
            <a:lstStyle/>
            <a:p>
              <a:pPr defTabSz="914373" fontAlgn="auto">
                <a:spcBef>
                  <a:spcPts val="0"/>
                </a:spcBef>
                <a:spcAft>
                  <a:spcPts val="0"/>
                </a:spcAft>
              </a:pPr>
              <a:r>
                <a:rPr lang="ru-RU" sz="1600" kern="0" dirty="0">
                  <a:latin typeface="+mj-lt"/>
                  <a:cs typeface="+mn-cs"/>
                </a:rPr>
                <a:t>Любые виды предпринимательской деятельности</a:t>
              </a:r>
            </a:p>
          </p:txBody>
        </p:sp>
        <p:sp>
          <p:nvSpPr>
            <p:cNvPr id="42" name="Teardrop 46"/>
            <p:cNvSpPr/>
            <p:nvPr/>
          </p:nvSpPr>
          <p:spPr>
            <a:xfrm>
              <a:off x="355081" y="2872450"/>
              <a:ext cx="463092" cy="463092"/>
            </a:xfrm>
            <a:prstGeom prst="teardrop">
              <a:avLst/>
            </a:prstGeom>
            <a:solidFill>
              <a:srgbClr val="1F4E7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2800" b="1" dirty="0" smtClean="0"/>
                <a:t>2</a:t>
              </a:r>
              <a:endParaRPr lang="en-US" sz="2800" b="1" dirty="0"/>
            </a:p>
          </p:txBody>
        </p:sp>
      </p:grpSp>
      <p:grpSp>
        <p:nvGrpSpPr>
          <p:cNvPr id="51" name="Группа 50"/>
          <p:cNvGrpSpPr/>
          <p:nvPr/>
        </p:nvGrpSpPr>
        <p:grpSpPr>
          <a:xfrm>
            <a:off x="355081" y="3568260"/>
            <a:ext cx="7143404" cy="617868"/>
            <a:chOff x="355081" y="3892019"/>
            <a:chExt cx="7143404" cy="617868"/>
          </a:xfrm>
        </p:grpSpPr>
        <p:sp>
          <p:nvSpPr>
            <p:cNvPr id="6" name="Скругленный прямоугольник 5"/>
            <p:cNvSpPr/>
            <p:nvPr/>
          </p:nvSpPr>
          <p:spPr>
            <a:xfrm>
              <a:off x="754297" y="3899979"/>
              <a:ext cx="6744188" cy="609908"/>
            </a:xfrm>
            <a:prstGeom prst="roundRect">
              <a:avLst/>
            </a:prstGeom>
            <a:solidFill>
              <a:srgbClr val="4F81BD">
                <a:lumMod val="20000"/>
                <a:lumOff val="80000"/>
              </a:srgbClr>
            </a:solidFill>
            <a:ln w="25400" cap="flat" cmpd="sng" algn="ctr">
              <a:noFill/>
              <a:prstDash val="solid"/>
            </a:ln>
            <a:effectLst/>
          </p:spPr>
          <p:txBody>
            <a:bodyPr rtlCol="0" anchor="ctr"/>
            <a:lstStyle/>
            <a:p>
              <a:pPr defTabSz="914373" fontAlgn="auto">
                <a:spcBef>
                  <a:spcPts val="0"/>
                </a:spcBef>
                <a:spcAft>
                  <a:spcPts val="0"/>
                </a:spcAft>
              </a:pPr>
              <a:r>
                <a:rPr lang="ru-RU" sz="1600" kern="0" dirty="0">
                  <a:latin typeface="+mj-lt"/>
                  <a:cs typeface="+mn-cs"/>
                </a:rPr>
                <a:t>Регистрация бизнеса на территории Российской Федерации</a:t>
              </a:r>
            </a:p>
          </p:txBody>
        </p:sp>
        <p:sp>
          <p:nvSpPr>
            <p:cNvPr id="43" name="Teardrop 46"/>
            <p:cNvSpPr/>
            <p:nvPr/>
          </p:nvSpPr>
          <p:spPr>
            <a:xfrm>
              <a:off x="355081" y="3892019"/>
              <a:ext cx="463092" cy="463092"/>
            </a:xfrm>
            <a:prstGeom prst="teardrop">
              <a:avLst/>
            </a:prstGeom>
            <a:solidFill>
              <a:srgbClr val="1F4E7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2800" b="1" dirty="0" smtClean="0"/>
                <a:t>3</a:t>
              </a:r>
              <a:endParaRPr lang="en-US" sz="2800" b="1" dirty="0"/>
            </a:p>
          </p:txBody>
        </p:sp>
      </p:grpSp>
      <p:grpSp>
        <p:nvGrpSpPr>
          <p:cNvPr id="52" name="Группа 51"/>
          <p:cNvGrpSpPr/>
          <p:nvPr/>
        </p:nvGrpSpPr>
        <p:grpSpPr>
          <a:xfrm>
            <a:off x="355081" y="4718190"/>
            <a:ext cx="7143403" cy="612786"/>
            <a:chOff x="355081" y="4932590"/>
            <a:chExt cx="7143403" cy="612786"/>
          </a:xfrm>
        </p:grpSpPr>
        <p:sp>
          <p:nvSpPr>
            <p:cNvPr id="7" name="Скругленный прямоугольник 6"/>
            <p:cNvSpPr/>
            <p:nvPr/>
          </p:nvSpPr>
          <p:spPr>
            <a:xfrm>
              <a:off x="754296" y="4935468"/>
              <a:ext cx="6744188" cy="609908"/>
            </a:xfrm>
            <a:prstGeom prst="roundRect">
              <a:avLst/>
            </a:prstGeom>
            <a:solidFill>
              <a:srgbClr val="4F81BD">
                <a:lumMod val="20000"/>
                <a:lumOff val="80000"/>
              </a:srgbClr>
            </a:solidFill>
            <a:ln w="25400" cap="flat" cmpd="sng" algn="ctr">
              <a:noFill/>
              <a:prstDash val="solid"/>
            </a:ln>
            <a:effectLst/>
          </p:spPr>
          <p:txBody>
            <a:bodyPr rtlCol="0" anchor="ctr"/>
            <a:lstStyle/>
            <a:p>
              <a:pPr defTabSz="914373" fontAlgn="auto">
                <a:spcBef>
                  <a:spcPts val="0"/>
                </a:spcBef>
                <a:spcAft>
                  <a:spcPts val="0"/>
                </a:spcAft>
              </a:pPr>
              <a:r>
                <a:rPr lang="ru-RU" sz="1600" kern="0" dirty="0">
                  <a:latin typeface="+mj-lt"/>
                  <a:cs typeface="+mn-cs"/>
                </a:rPr>
                <a:t>Отсутствие отрицательной кредитной истории по кредитам с гарантией Корпорации</a:t>
              </a:r>
            </a:p>
          </p:txBody>
        </p:sp>
        <p:sp>
          <p:nvSpPr>
            <p:cNvPr id="44" name="Teardrop 46"/>
            <p:cNvSpPr/>
            <p:nvPr/>
          </p:nvSpPr>
          <p:spPr>
            <a:xfrm>
              <a:off x="355081" y="4932590"/>
              <a:ext cx="463092" cy="463092"/>
            </a:xfrm>
            <a:prstGeom prst="teardrop">
              <a:avLst/>
            </a:prstGeom>
            <a:solidFill>
              <a:srgbClr val="1F4E7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2800" b="1" dirty="0" smtClean="0"/>
                <a:t>4</a:t>
              </a:r>
              <a:endParaRPr lang="en-US" sz="2800" b="1" dirty="0"/>
            </a:p>
          </p:txBody>
        </p:sp>
      </p:grpSp>
      <p:grpSp>
        <p:nvGrpSpPr>
          <p:cNvPr id="53" name="Группа 52"/>
          <p:cNvGrpSpPr/>
          <p:nvPr/>
        </p:nvGrpSpPr>
        <p:grpSpPr>
          <a:xfrm>
            <a:off x="355081" y="5863038"/>
            <a:ext cx="7143403" cy="611347"/>
            <a:chOff x="355081" y="5969518"/>
            <a:chExt cx="7143403" cy="611347"/>
          </a:xfrm>
        </p:grpSpPr>
        <p:sp>
          <p:nvSpPr>
            <p:cNvPr id="8" name="Скругленный прямоугольник 7"/>
            <p:cNvSpPr/>
            <p:nvPr/>
          </p:nvSpPr>
          <p:spPr>
            <a:xfrm>
              <a:off x="754296" y="5970957"/>
              <a:ext cx="6744188" cy="609908"/>
            </a:xfrm>
            <a:prstGeom prst="roundRect">
              <a:avLst/>
            </a:prstGeom>
            <a:solidFill>
              <a:srgbClr val="4F81BD">
                <a:lumMod val="20000"/>
                <a:lumOff val="80000"/>
              </a:srgbClr>
            </a:solidFill>
            <a:ln w="25400" cap="flat" cmpd="sng" algn="ctr">
              <a:noFill/>
              <a:prstDash val="solid"/>
            </a:ln>
            <a:effectLst/>
          </p:spPr>
          <p:txBody>
            <a:bodyPr rtlCol="0" anchor="ctr"/>
            <a:lstStyle/>
            <a:p>
              <a:pPr defTabSz="914373" fontAlgn="auto">
                <a:spcBef>
                  <a:spcPts val="0"/>
                </a:spcBef>
                <a:spcAft>
                  <a:spcPts val="0"/>
                </a:spcAft>
              </a:pPr>
              <a:r>
                <a:rPr lang="ru-RU" sz="1600" kern="0" dirty="0">
                  <a:latin typeface="+mj-lt"/>
                  <a:cs typeface="+mn-cs"/>
                </a:rPr>
                <a:t>Отсутствие просроченной задолженности по налогам, сборам и т.п.</a:t>
              </a:r>
            </a:p>
          </p:txBody>
        </p:sp>
        <p:sp>
          <p:nvSpPr>
            <p:cNvPr id="45" name="Teardrop 46"/>
            <p:cNvSpPr/>
            <p:nvPr/>
          </p:nvSpPr>
          <p:spPr>
            <a:xfrm>
              <a:off x="355081" y="5969518"/>
              <a:ext cx="463092" cy="463092"/>
            </a:xfrm>
            <a:prstGeom prst="teardrop">
              <a:avLst/>
            </a:prstGeom>
            <a:solidFill>
              <a:srgbClr val="1F4E7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2800" b="1" dirty="0" smtClean="0"/>
                <a:t>5</a:t>
              </a:r>
              <a:endParaRPr lang="en-US" sz="2800" b="1" dirty="0"/>
            </a:p>
          </p:txBody>
        </p:sp>
      </p:grpSp>
      <p:grpSp>
        <p:nvGrpSpPr>
          <p:cNvPr id="54" name="Группа 53"/>
          <p:cNvGrpSpPr/>
          <p:nvPr/>
        </p:nvGrpSpPr>
        <p:grpSpPr>
          <a:xfrm>
            <a:off x="355081" y="7006446"/>
            <a:ext cx="7143403" cy="609909"/>
            <a:chOff x="355081" y="7006446"/>
            <a:chExt cx="7143403" cy="609909"/>
          </a:xfrm>
        </p:grpSpPr>
        <p:sp>
          <p:nvSpPr>
            <p:cNvPr id="9" name="Скругленный прямоугольник 8"/>
            <p:cNvSpPr/>
            <p:nvPr/>
          </p:nvSpPr>
          <p:spPr>
            <a:xfrm>
              <a:off x="754296" y="7006447"/>
              <a:ext cx="6744188" cy="609908"/>
            </a:xfrm>
            <a:prstGeom prst="roundRect">
              <a:avLst/>
            </a:prstGeom>
            <a:solidFill>
              <a:srgbClr val="4F81BD">
                <a:lumMod val="20000"/>
                <a:lumOff val="80000"/>
              </a:srgbClr>
            </a:solidFill>
            <a:ln w="25400" cap="flat" cmpd="sng" algn="ctr">
              <a:noFill/>
              <a:prstDash val="solid"/>
            </a:ln>
            <a:effectLst/>
          </p:spPr>
          <p:txBody>
            <a:bodyPr rtlCol="0" anchor="ctr"/>
            <a:lstStyle/>
            <a:p>
              <a:pPr defTabSz="914373" fontAlgn="auto">
                <a:spcBef>
                  <a:spcPts val="0"/>
                </a:spcBef>
                <a:spcAft>
                  <a:spcPts val="0"/>
                </a:spcAft>
              </a:pPr>
              <a:r>
                <a:rPr lang="ru-RU" sz="1600" kern="0" dirty="0">
                  <a:latin typeface="+mj-lt"/>
                  <a:cs typeface="+mn-cs"/>
                </a:rPr>
                <a:t>Не применяются процедуры несостоятельности (банкротства)</a:t>
              </a:r>
            </a:p>
          </p:txBody>
        </p:sp>
        <p:sp>
          <p:nvSpPr>
            <p:cNvPr id="46" name="Teardrop 46"/>
            <p:cNvSpPr/>
            <p:nvPr/>
          </p:nvSpPr>
          <p:spPr>
            <a:xfrm>
              <a:off x="355081" y="7006446"/>
              <a:ext cx="463092" cy="463092"/>
            </a:xfrm>
            <a:prstGeom prst="teardrop">
              <a:avLst/>
            </a:prstGeom>
            <a:solidFill>
              <a:srgbClr val="1F4E7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2800" b="1" dirty="0" smtClean="0"/>
                <a:t>6</a:t>
              </a:r>
              <a:endParaRPr lang="en-US" sz="2800" b="1" dirty="0"/>
            </a:p>
          </p:txBody>
        </p:sp>
      </p:grpSp>
      <p:cxnSp>
        <p:nvCxnSpPr>
          <p:cNvPr id="57" name="Прямая соединительная линия 56"/>
          <p:cNvCxnSpPr/>
          <p:nvPr/>
        </p:nvCxnSpPr>
        <p:spPr>
          <a:xfrm>
            <a:off x="9350543" y="2005245"/>
            <a:ext cx="0" cy="366064"/>
          </a:xfrm>
          <a:prstGeom prst="line">
            <a:avLst/>
          </a:prstGeom>
          <a:ln>
            <a:solidFill>
              <a:srgbClr val="1F4E79"/>
            </a:solidFill>
          </a:ln>
        </p:spPr>
        <p:style>
          <a:lnRef idx="1">
            <a:schemeClr val="accent1"/>
          </a:lnRef>
          <a:fillRef idx="0">
            <a:schemeClr val="accent1"/>
          </a:fillRef>
          <a:effectRef idx="0">
            <a:schemeClr val="accent1"/>
          </a:effectRef>
          <a:fontRef idx="minor">
            <a:schemeClr val="tx1"/>
          </a:fontRef>
        </p:style>
      </p:cxnSp>
      <p:cxnSp>
        <p:nvCxnSpPr>
          <p:cNvPr id="58" name="Прямая соединительная линия 57"/>
          <p:cNvCxnSpPr/>
          <p:nvPr/>
        </p:nvCxnSpPr>
        <p:spPr>
          <a:xfrm>
            <a:off x="9350543" y="2458943"/>
            <a:ext cx="0" cy="366064"/>
          </a:xfrm>
          <a:prstGeom prst="line">
            <a:avLst/>
          </a:prstGeom>
          <a:ln>
            <a:solidFill>
              <a:srgbClr val="1F4E79"/>
            </a:solidFill>
          </a:ln>
        </p:spPr>
        <p:style>
          <a:lnRef idx="1">
            <a:schemeClr val="accent1"/>
          </a:lnRef>
          <a:fillRef idx="0">
            <a:schemeClr val="accent1"/>
          </a:fillRef>
          <a:effectRef idx="0">
            <a:schemeClr val="accent1"/>
          </a:effectRef>
          <a:fontRef idx="minor">
            <a:schemeClr val="tx1"/>
          </a:fontRef>
        </p:style>
      </p:cxnSp>
      <p:cxnSp>
        <p:nvCxnSpPr>
          <p:cNvPr id="62" name="Соединительная линия уступом 61"/>
          <p:cNvCxnSpPr>
            <a:stCxn id="4" idx="3"/>
            <a:endCxn id="28" idx="1"/>
          </p:cNvCxnSpPr>
          <p:nvPr/>
        </p:nvCxnSpPr>
        <p:spPr>
          <a:xfrm>
            <a:off x="7498485" y="1637498"/>
            <a:ext cx="573461" cy="537048"/>
          </a:xfrm>
          <a:prstGeom prst="bentConnector3">
            <a:avLst/>
          </a:prstGeom>
          <a:noFill/>
          <a:ln w="25400" cap="flat" cmpd="sng" algn="ctr">
            <a:solidFill>
              <a:srgbClr val="00A1DE"/>
            </a:solidFill>
            <a:prstDash val="sysDot"/>
          </a:ln>
          <a:effectLst/>
        </p:spPr>
      </p:cxnSp>
      <p:sp>
        <p:nvSpPr>
          <p:cNvPr id="64" name="Прямоугольник 63"/>
          <p:cNvSpPr/>
          <p:nvPr/>
        </p:nvSpPr>
        <p:spPr>
          <a:xfrm>
            <a:off x="8071946" y="3436883"/>
            <a:ext cx="4132754" cy="4179472"/>
          </a:xfrm>
          <a:prstGeom prst="rect">
            <a:avLst/>
          </a:prstGeom>
          <a:noFill/>
          <a:ln w="25400" cap="flat" cmpd="sng" algn="ctr">
            <a:solidFill>
              <a:srgbClr val="00A1DE"/>
            </a:solidFill>
            <a:prstDash val="sysDot"/>
          </a:ln>
          <a:effectLst/>
        </p:spPr>
        <p:txBody>
          <a:bodyPr rtlCol="0" anchor="ctr"/>
          <a:lstStyle/>
          <a:p>
            <a:pPr algn="ctr" defTabSz="914373" fontAlgn="auto">
              <a:spcBef>
                <a:spcPts val="0"/>
              </a:spcBef>
              <a:spcAft>
                <a:spcPts val="0"/>
              </a:spcAft>
            </a:pPr>
            <a:endParaRPr lang="ru-RU" sz="1800" kern="0">
              <a:solidFill>
                <a:prstClr val="white"/>
              </a:solidFill>
              <a:latin typeface="Calibri"/>
              <a:cs typeface="+mn-cs"/>
            </a:endParaRPr>
          </a:p>
        </p:txBody>
      </p:sp>
      <p:cxnSp>
        <p:nvCxnSpPr>
          <p:cNvPr id="65" name="Соединительная линия уступом 64"/>
          <p:cNvCxnSpPr>
            <a:stCxn id="5" idx="3"/>
            <a:endCxn id="64" idx="1"/>
          </p:cNvCxnSpPr>
          <p:nvPr/>
        </p:nvCxnSpPr>
        <p:spPr>
          <a:xfrm>
            <a:off x="7498485" y="2731244"/>
            <a:ext cx="573461" cy="2795375"/>
          </a:xfrm>
          <a:prstGeom prst="bentConnector3">
            <a:avLst>
              <a:gd name="adj1" fmla="val 50000"/>
            </a:avLst>
          </a:prstGeom>
          <a:noFill/>
          <a:ln w="25400" cap="flat" cmpd="sng" algn="ctr">
            <a:solidFill>
              <a:srgbClr val="00A1DE"/>
            </a:solidFill>
            <a:prstDash val="sysDot"/>
          </a:ln>
          <a:effectLst/>
        </p:spPr>
      </p:cxnSp>
      <p:grpSp>
        <p:nvGrpSpPr>
          <p:cNvPr id="68" name="Группа 67"/>
          <p:cNvGrpSpPr/>
          <p:nvPr/>
        </p:nvGrpSpPr>
        <p:grpSpPr>
          <a:xfrm>
            <a:off x="11531562" y="7153090"/>
            <a:ext cx="431915" cy="461665"/>
            <a:chOff x="200025" y="5799115"/>
            <a:chExt cx="475107" cy="507831"/>
          </a:xfrm>
        </p:grpSpPr>
        <p:sp>
          <p:nvSpPr>
            <p:cNvPr id="69" name="Равнобедренный треугольник 68"/>
            <p:cNvSpPr/>
            <p:nvPr/>
          </p:nvSpPr>
          <p:spPr>
            <a:xfrm>
              <a:off x="200025" y="5810250"/>
              <a:ext cx="475107" cy="409575"/>
            </a:xfrm>
            <a:prstGeom prst="triangle">
              <a:avLst/>
            </a:prstGeom>
            <a:solidFill>
              <a:schemeClr val="bg1"/>
            </a:solidFill>
            <a:ln w="19050">
              <a:solidFill>
                <a:srgbClr val="00A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800" dirty="0">
                <a:solidFill>
                  <a:srgbClr val="00A1DE"/>
                </a:solidFill>
              </a:endParaRPr>
            </a:p>
          </p:txBody>
        </p:sp>
        <p:sp>
          <p:nvSpPr>
            <p:cNvPr id="70" name="Прямоугольник 69"/>
            <p:cNvSpPr/>
            <p:nvPr/>
          </p:nvSpPr>
          <p:spPr>
            <a:xfrm>
              <a:off x="270234" y="5799115"/>
              <a:ext cx="296589" cy="507831"/>
            </a:xfrm>
            <a:prstGeom prst="rect">
              <a:avLst/>
            </a:prstGeom>
          </p:spPr>
          <p:txBody>
            <a:bodyPr wrap="none">
              <a:spAutoFit/>
            </a:bodyPr>
            <a:lstStyle/>
            <a:p>
              <a:pPr algn="ctr"/>
              <a:r>
                <a:rPr lang="en-US" sz="2400" i="1" dirty="0" err="1" smtClean="0">
                  <a:solidFill>
                    <a:srgbClr val="00A1DE"/>
                  </a:solidFill>
                  <a:latin typeface="Book Antiqua" panose="02040602050305030304" pitchFamily="18" charset="0"/>
                  <a:cs typeface="Aparajita" panose="020B0604020202020204" pitchFamily="34" charset="0"/>
                </a:rPr>
                <a:t>i</a:t>
              </a:r>
              <a:endParaRPr lang="ru-RU" sz="2400" i="1" dirty="0">
                <a:solidFill>
                  <a:srgbClr val="00A1DE"/>
                </a:solidFill>
                <a:latin typeface="Book Antiqua" panose="02040602050305030304" pitchFamily="18" charset="0"/>
                <a:cs typeface="Aparajita" panose="020B0604020202020204" pitchFamily="34" charset="0"/>
              </a:endParaRPr>
            </a:p>
          </p:txBody>
        </p:sp>
      </p:grpSp>
      <p:sp>
        <p:nvSpPr>
          <p:cNvPr id="71" name="Прямоугольник 70"/>
          <p:cNvSpPr/>
          <p:nvPr/>
        </p:nvSpPr>
        <p:spPr>
          <a:xfrm>
            <a:off x="8264797" y="3563024"/>
            <a:ext cx="3525293" cy="549684"/>
          </a:xfrm>
          <a:prstGeom prst="rect">
            <a:avLst/>
          </a:prstGeom>
          <a:solidFill>
            <a:srgbClr val="FCD7B9"/>
          </a:solidFill>
          <a:ln w="25400" cap="flat" cmpd="sng" algn="ctr">
            <a:noFill/>
            <a:prstDash val="solid"/>
          </a:ln>
          <a:effectLst/>
        </p:spPr>
        <p:txBody>
          <a:bodyPr rtlCol="0" anchor="ctr"/>
          <a:lstStyle/>
          <a:p>
            <a:pPr defTabSz="914373" fontAlgn="auto">
              <a:spcBef>
                <a:spcPts val="0"/>
              </a:spcBef>
              <a:spcAft>
                <a:spcPts val="0"/>
              </a:spcAft>
            </a:pPr>
            <a:r>
              <a:rPr lang="ru-RU" sz="1200" b="1" kern="0" dirty="0" smtClean="0">
                <a:latin typeface="Arial Narrow" panose="020B0606020202030204" pitchFamily="34" charset="0"/>
                <a:cs typeface="+mn-cs"/>
              </a:rPr>
              <a:t>Поддержка НЕ оказывается</a:t>
            </a:r>
            <a:endParaRPr lang="ru-RU" sz="1800" kern="0" dirty="0">
              <a:latin typeface="Calibri"/>
              <a:cs typeface="+mn-cs"/>
            </a:endParaRPr>
          </a:p>
        </p:txBody>
      </p:sp>
      <p:sp>
        <p:nvSpPr>
          <p:cNvPr id="47" name="TextBox 46"/>
          <p:cNvSpPr txBox="1"/>
          <p:nvPr/>
        </p:nvSpPr>
        <p:spPr>
          <a:xfrm>
            <a:off x="12102955" y="8003568"/>
            <a:ext cx="523982" cy="307777"/>
          </a:xfrm>
          <a:prstGeom prst="rect">
            <a:avLst/>
          </a:prstGeom>
          <a:noFill/>
        </p:spPr>
        <p:txBody>
          <a:bodyPr wrap="square" rtlCol="0">
            <a:spAutoFit/>
          </a:bodyPr>
          <a:lstStyle/>
          <a:p>
            <a:r>
              <a:rPr lang="ru-RU" sz="1400" dirty="0">
                <a:latin typeface="Arial Narrow" panose="020B0606020202030204" pitchFamily="34" charset="0"/>
              </a:rPr>
              <a:t>6</a:t>
            </a:r>
          </a:p>
        </p:txBody>
      </p:sp>
    </p:spTree>
    <p:extLst>
      <p:ext uri="{BB962C8B-B14F-4D97-AF65-F5344CB8AC3E}">
        <p14:creationId xmlns:p14="http://schemas.microsoft.com/office/powerpoint/2010/main" val="166459957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3" name="Рисунок 8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665218" y="5624438"/>
            <a:ext cx="1371059" cy="623708"/>
          </a:xfrm>
          <a:prstGeom prst="rect">
            <a:avLst/>
          </a:prstGeom>
        </p:spPr>
      </p:pic>
      <p:pic>
        <p:nvPicPr>
          <p:cNvPr id="82" name="Рисунок 8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22967" y="5122717"/>
            <a:ext cx="1371059" cy="623708"/>
          </a:xfrm>
          <a:prstGeom prst="rect">
            <a:avLst/>
          </a:prstGeom>
        </p:spPr>
      </p:pic>
      <p:pic>
        <p:nvPicPr>
          <p:cNvPr id="78" name="Рисунок 7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600" y="64395"/>
            <a:ext cx="2717800" cy="1236354"/>
          </a:xfrm>
          <a:prstGeom prst="rect">
            <a:avLst/>
          </a:prstGeom>
        </p:spPr>
      </p:pic>
      <p:sp>
        <p:nvSpPr>
          <p:cNvPr id="2" name="Заголовок 1"/>
          <p:cNvSpPr>
            <a:spLocks noGrp="1"/>
          </p:cNvSpPr>
          <p:nvPr>
            <p:ph type="title"/>
          </p:nvPr>
        </p:nvSpPr>
        <p:spPr>
          <a:xfrm>
            <a:off x="3815779" y="297542"/>
            <a:ext cx="8545609" cy="698685"/>
          </a:xfrm>
        </p:spPr>
        <p:txBody>
          <a:bodyPr/>
          <a:lstStyle/>
          <a:p>
            <a:r>
              <a:rPr lang="ru-RU" dirty="0"/>
              <a:t>Что такое независимая гарантия Корпорации</a:t>
            </a:r>
            <a:r>
              <a:rPr lang="ru-RU" dirty="0" smtClean="0"/>
              <a:t>?</a:t>
            </a:r>
            <a:endParaRPr lang="ru-RU" dirty="0"/>
          </a:p>
        </p:txBody>
      </p:sp>
      <p:sp>
        <p:nvSpPr>
          <p:cNvPr id="11" name="Прямоугольник 10"/>
          <p:cNvSpPr/>
          <p:nvPr/>
        </p:nvSpPr>
        <p:spPr>
          <a:xfrm>
            <a:off x="2461379" y="1339835"/>
            <a:ext cx="9742498" cy="1027706"/>
          </a:xfrm>
          <a:prstGeom prst="rect">
            <a:avLst/>
          </a:prstGeom>
          <a:ln>
            <a:solidFill>
              <a:schemeClr val="bg1">
                <a:lumMod val="75000"/>
              </a:schemeClr>
            </a:solidFill>
          </a:ln>
        </p:spPr>
        <p:txBody>
          <a:bodyPr wrap="square" anchor="ctr">
            <a:noAutofit/>
          </a:bodyPr>
          <a:lstStyle/>
          <a:p>
            <a:pPr lvl="0" algn="just"/>
            <a:r>
              <a:rPr lang="ru-RU" sz="1600" dirty="0" smtClean="0"/>
              <a:t>Оформленная в </a:t>
            </a:r>
            <a:r>
              <a:rPr lang="ru-RU" sz="1600" dirty="0"/>
              <a:t>соответствии с требованиями действующего законодательства Российской Федерации независимая гарантия, в соответствии с которой Корпорация обязывается перед </a:t>
            </a:r>
            <a:r>
              <a:rPr lang="ru-RU" sz="1600" dirty="0" smtClean="0"/>
              <a:t>Банком/Организацией-партнером </a:t>
            </a:r>
            <a:r>
              <a:rPr lang="ru-RU" sz="1600" dirty="0"/>
              <a:t>отвечать за исполнение с</a:t>
            </a:r>
            <a:r>
              <a:rPr lang="ru-RU" sz="1600" dirty="0" smtClean="0"/>
              <a:t>убъектом </a:t>
            </a:r>
            <a:r>
              <a:rPr lang="ru-RU" sz="1600" dirty="0"/>
              <a:t>МСП (Принципалом) его обязательств по кредитному договору</a:t>
            </a:r>
          </a:p>
        </p:txBody>
      </p:sp>
      <p:sp>
        <p:nvSpPr>
          <p:cNvPr id="12" name="Скругленный прямоугольник 11"/>
          <p:cNvSpPr/>
          <p:nvPr/>
        </p:nvSpPr>
        <p:spPr>
          <a:xfrm>
            <a:off x="363539" y="1339835"/>
            <a:ext cx="2080722" cy="1027705"/>
          </a:xfrm>
          <a:prstGeom prst="roundRect">
            <a:avLst>
              <a:gd name="adj" fmla="val 0"/>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ru-RU" sz="1600" b="1" dirty="0"/>
              <a:t>Независимая гарантия Корпорации </a:t>
            </a:r>
          </a:p>
        </p:txBody>
      </p:sp>
      <p:grpSp>
        <p:nvGrpSpPr>
          <p:cNvPr id="13" name="Группа 12"/>
          <p:cNvGrpSpPr/>
          <p:nvPr/>
        </p:nvGrpSpPr>
        <p:grpSpPr>
          <a:xfrm>
            <a:off x="363539" y="2093974"/>
            <a:ext cx="11891164" cy="751508"/>
            <a:chOff x="363539" y="1128774"/>
            <a:chExt cx="5819547" cy="751508"/>
          </a:xfrm>
        </p:grpSpPr>
        <p:sp>
          <p:nvSpPr>
            <p:cNvPr id="14" name="Текст 2"/>
            <p:cNvSpPr txBox="1">
              <a:spLocks/>
            </p:cNvSpPr>
            <p:nvPr/>
          </p:nvSpPr>
          <p:spPr>
            <a:xfrm>
              <a:off x="363539" y="1128774"/>
              <a:ext cx="5819547" cy="725733"/>
            </a:xfrm>
            <a:prstGeom prst="rect">
              <a:avLst/>
            </a:prstGeom>
          </p:spPr>
          <p:txBody>
            <a:bodyPr lIns="0" tIns="0" rIns="0" bIns="0" anchor="b"/>
            <a:lstStyle>
              <a:lvl1pPr marL="0" indent="0" algn="l" defTabSz="1218602" rtl="0" fontAlgn="base">
                <a:spcBef>
                  <a:spcPct val="0"/>
                </a:spcBef>
                <a:spcAft>
                  <a:spcPts val="359"/>
                </a:spcAft>
                <a:buFont typeface="Arial" pitchFamily="34" charset="0"/>
                <a:buNone/>
                <a:defRPr sz="2000">
                  <a:solidFill>
                    <a:schemeClr val="tx1"/>
                  </a:solidFill>
                  <a:latin typeface="+mn-lt"/>
                  <a:ea typeface="+mn-ea"/>
                  <a:cs typeface="+mn-cs"/>
                </a:defRPr>
              </a:lvl1pPr>
              <a:lvl2pPr marL="0" indent="0" algn="l" defTabSz="1218602" rtl="0" fontAlgn="base">
                <a:spcBef>
                  <a:spcPct val="0"/>
                </a:spcBef>
                <a:spcAft>
                  <a:spcPts val="359"/>
                </a:spcAft>
                <a:buFont typeface="Arial" pitchFamily="34" charset="0"/>
                <a:buNone/>
                <a:defRPr sz="1272">
                  <a:solidFill>
                    <a:schemeClr val="tx1"/>
                  </a:solidFill>
                  <a:latin typeface="+mn-lt"/>
                </a:defRPr>
              </a:lvl2pPr>
              <a:lvl3pPr marL="242962" indent="0" algn="l" defTabSz="1218602" rtl="0" fontAlgn="base">
                <a:spcBef>
                  <a:spcPct val="0"/>
                </a:spcBef>
                <a:spcAft>
                  <a:spcPts val="359"/>
                </a:spcAft>
                <a:buFont typeface="Arial" pitchFamily="34" charset="0"/>
                <a:buNone/>
                <a:defRPr sz="1272">
                  <a:solidFill>
                    <a:schemeClr val="tx1"/>
                  </a:solidFill>
                  <a:latin typeface="+mn-lt"/>
                </a:defRPr>
              </a:lvl3pPr>
              <a:lvl4pPr marL="476432" indent="0" algn="l" defTabSz="1218602" rtl="0" fontAlgn="base">
                <a:spcBef>
                  <a:spcPct val="0"/>
                </a:spcBef>
                <a:spcAft>
                  <a:spcPts val="359"/>
                </a:spcAft>
                <a:buFont typeface="Arial" pitchFamily="34" charset="0"/>
                <a:buNone/>
                <a:defRPr sz="1145">
                  <a:solidFill>
                    <a:schemeClr val="tx1"/>
                  </a:solidFill>
                  <a:latin typeface="+mn-lt"/>
                </a:defRPr>
              </a:lvl4pPr>
              <a:lvl5pPr marL="719391" indent="0" algn="l" defTabSz="1218602" rtl="0" fontAlgn="base">
                <a:spcBef>
                  <a:spcPct val="0"/>
                </a:spcBef>
                <a:spcAft>
                  <a:spcPts val="359"/>
                </a:spcAft>
                <a:buFont typeface="Arial" pitchFamily="34" charset="0"/>
                <a:buNone/>
                <a:defRPr sz="1145">
                  <a:solidFill>
                    <a:schemeClr val="tx1"/>
                  </a:solidFill>
                  <a:latin typeface="+mn-lt"/>
                </a:defRPr>
              </a:lvl5pPr>
              <a:lvl6pPr marL="1495728" indent="-229675" algn="l" defTabSz="1218602" rtl="0" fontAlgn="base">
                <a:spcBef>
                  <a:spcPct val="0"/>
                </a:spcBef>
                <a:spcAft>
                  <a:spcPts val="359"/>
                </a:spcAft>
                <a:buFont typeface="Arial" pitchFamily="34" charset="0"/>
                <a:buChar char="‒"/>
                <a:defRPr sz="1145">
                  <a:solidFill>
                    <a:schemeClr val="tx1"/>
                  </a:solidFill>
                  <a:latin typeface="+mn-lt"/>
                </a:defRPr>
              </a:lvl6pPr>
              <a:lvl7pPr marL="2042391" indent="-229675" algn="l" defTabSz="1218602" rtl="0" fontAlgn="base">
                <a:spcBef>
                  <a:spcPct val="0"/>
                </a:spcBef>
                <a:spcAft>
                  <a:spcPts val="359"/>
                </a:spcAft>
                <a:buFont typeface="Arial" pitchFamily="34" charset="0"/>
                <a:buChar char="‒"/>
                <a:defRPr sz="1145">
                  <a:solidFill>
                    <a:schemeClr val="tx1"/>
                  </a:solidFill>
                  <a:latin typeface="+mn-lt"/>
                </a:defRPr>
              </a:lvl7pPr>
              <a:lvl8pPr marL="2589053" indent="-229675" algn="l" defTabSz="1218602" rtl="0" fontAlgn="base">
                <a:spcBef>
                  <a:spcPct val="0"/>
                </a:spcBef>
                <a:spcAft>
                  <a:spcPts val="359"/>
                </a:spcAft>
                <a:buFont typeface="Arial" pitchFamily="34" charset="0"/>
                <a:buChar char="‒"/>
                <a:defRPr sz="1145">
                  <a:solidFill>
                    <a:schemeClr val="tx1"/>
                  </a:solidFill>
                  <a:latin typeface="+mn-lt"/>
                </a:defRPr>
              </a:lvl8pPr>
              <a:lvl9pPr marL="3135713" indent="-229675" algn="l" defTabSz="1218602" rtl="0" fontAlgn="base">
                <a:spcBef>
                  <a:spcPct val="0"/>
                </a:spcBef>
                <a:spcAft>
                  <a:spcPts val="359"/>
                </a:spcAft>
                <a:buFont typeface="Arial" pitchFamily="34" charset="0"/>
                <a:buChar char="‒"/>
                <a:defRPr sz="1145">
                  <a:solidFill>
                    <a:schemeClr val="tx1"/>
                  </a:solidFill>
                  <a:latin typeface="+mn-lt"/>
                </a:defRPr>
              </a:lvl9pPr>
            </a:lstStyle>
            <a:p>
              <a:r>
                <a:rPr lang="ru-RU" b="1" kern="0" dirty="0" smtClean="0"/>
                <a:t>Схема взаимодействия</a:t>
              </a:r>
              <a:endParaRPr lang="ru-RU" b="1" kern="0" dirty="0"/>
            </a:p>
          </p:txBody>
        </p:sp>
        <p:cxnSp>
          <p:nvCxnSpPr>
            <p:cNvPr id="15" name="Прямая соединительная линия 14"/>
            <p:cNvCxnSpPr/>
            <p:nvPr/>
          </p:nvCxnSpPr>
          <p:spPr>
            <a:xfrm>
              <a:off x="363539" y="1880282"/>
              <a:ext cx="581954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9" name="Скругленный прямоугольник 38"/>
          <p:cNvSpPr/>
          <p:nvPr/>
        </p:nvSpPr>
        <p:spPr>
          <a:xfrm>
            <a:off x="2358621" y="5136064"/>
            <a:ext cx="2644303" cy="584988"/>
          </a:xfrm>
          <a:prstGeom prst="roundRect">
            <a:avLst>
              <a:gd name="adj" fmla="val 6507"/>
            </a:avLst>
          </a:prstGeom>
          <a:noFill/>
          <a:ln w="19050">
            <a:solidFill>
              <a:srgbClr val="C0000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1703388" algn="ctr">
              <a:tabLst>
                <a:tab pos="1524000" algn="l"/>
              </a:tabLst>
            </a:pPr>
            <a:r>
              <a:rPr lang="ru-RU" sz="1100" b="1" dirty="0" smtClean="0">
                <a:solidFill>
                  <a:schemeClr val="tx1"/>
                </a:solidFill>
              </a:rPr>
              <a:t>Гарант</a:t>
            </a:r>
          </a:p>
        </p:txBody>
      </p:sp>
      <p:sp>
        <p:nvSpPr>
          <p:cNvPr id="47" name="Скругленный прямоугольник 46"/>
          <p:cNvSpPr/>
          <p:nvPr/>
        </p:nvSpPr>
        <p:spPr>
          <a:xfrm>
            <a:off x="363540" y="3550001"/>
            <a:ext cx="5721950" cy="4133061"/>
          </a:xfrm>
          <a:prstGeom prst="roundRect">
            <a:avLst>
              <a:gd name="adj" fmla="val 2995"/>
            </a:avLst>
          </a:prstGeom>
          <a:no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ru-RU" sz="1100" b="1" dirty="0" smtClean="0">
              <a:solidFill>
                <a:schemeClr val="tx1"/>
              </a:solidFill>
            </a:endParaRPr>
          </a:p>
        </p:txBody>
      </p:sp>
      <p:sp>
        <p:nvSpPr>
          <p:cNvPr id="51" name="Прямоугольник 50"/>
          <p:cNvSpPr/>
          <p:nvPr/>
        </p:nvSpPr>
        <p:spPr>
          <a:xfrm>
            <a:off x="694295" y="6374251"/>
            <a:ext cx="5216845" cy="1027706"/>
          </a:xfrm>
          <a:prstGeom prst="rect">
            <a:avLst/>
          </a:prstGeom>
          <a:ln>
            <a:noFill/>
          </a:ln>
        </p:spPr>
        <p:txBody>
          <a:bodyPr wrap="square" anchor="ctr">
            <a:noAutofit/>
          </a:bodyPr>
          <a:lstStyle/>
          <a:p>
            <a:pPr lvl="0"/>
            <a:r>
              <a:rPr lang="ru-RU" sz="1050" dirty="0" smtClean="0">
                <a:solidFill>
                  <a:schemeClr val="tx1">
                    <a:lumMod val="95000"/>
                    <a:lumOff val="5000"/>
                  </a:schemeClr>
                </a:solidFill>
              </a:rPr>
              <a:t>Независимая гарантия в размере:</a:t>
            </a:r>
          </a:p>
          <a:p>
            <a:pPr marL="171450" lvl="0" indent="-171450">
              <a:buFont typeface="Arial" panose="020B0604020202020204" pitchFamily="34" charset="0"/>
              <a:buChar char="•"/>
            </a:pPr>
            <a:r>
              <a:rPr lang="ru-RU" sz="1050" dirty="0" smtClean="0">
                <a:solidFill>
                  <a:schemeClr val="tx1">
                    <a:lumMod val="95000"/>
                    <a:lumOff val="5000"/>
                  </a:schemeClr>
                </a:solidFill>
              </a:rPr>
              <a:t>До 50% суммы обязательств по кредиту (основной долг)</a:t>
            </a:r>
          </a:p>
          <a:p>
            <a:pPr marL="171450" lvl="0" indent="-171450">
              <a:buFont typeface="Arial" panose="020B0604020202020204" pitchFamily="34" charset="0"/>
              <a:buChar char="•"/>
            </a:pPr>
            <a:r>
              <a:rPr lang="ru-RU" sz="1050" dirty="0" smtClean="0"/>
              <a:t>До 70% от суммы гарантии исполнения контракта, суммы кредита на исполнение контракта</a:t>
            </a:r>
            <a:endParaRPr lang="ru-RU" sz="1050" dirty="0"/>
          </a:p>
        </p:txBody>
      </p:sp>
      <p:grpSp>
        <p:nvGrpSpPr>
          <p:cNvPr id="4" name="Группа 3"/>
          <p:cNvGrpSpPr/>
          <p:nvPr/>
        </p:nvGrpSpPr>
        <p:grpSpPr>
          <a:xfrm>
            <a:off x="2644337" y="4129693"/>
            <a:ext cx="1158586" cy="762098"/>
            <a:chOff x="2097996" y="4977591"/>
            <a:chExt cx="2226204" cy="922139"/>
          </a:xfrm>
        </p:grpSpPr>
        <p:grpSp>
          <p:nvGrpSpPr>
            <p:cNvPr id="50" name="Группа 49"/>
            <p:cNvGrpSpPr/>
            <p:nvPr/>
          </p:nvGrpSpPr>
          <p:grpSpPr>
            <a:xfrm>
              <a:off x="2155712" y="5262161"/>
              <a:ext cx="1988198" cy="327551"/>
              <a:chOff x="1997902" y="5521643"/>
              <a:chExt cx="2405720" cy="327551"/>
            </a:xfrm>
          </p:grpSpPr>
          <p:cxnSp>
            <p:nvCxnSpPr>
              <p:cNvPr id="32" name="Прямая со стрелкой 31"/>
              <p:cNvCxnSpPr/>
              <p:nvPr/>
            </p:nvCxnSpPr>
            <p:spPr>
              <a:xfrm flipH="1">
                <a:off x="2283652" y="5521643"/>
                <a:ext cx="2119970" cy="0"/>
              </a:xfrm>
              <a:prstGeom prst="straightConnector1">
                <a:avLst/>
              </a:prstGeom>
              <a:ln w="76200">
                <a:solidFill>
                  <a:srgbClr val="1F4E79"/>
                </a:solidFill>
                <a:headEnd type="none" w="med" len="med"/>
                <a:tailEnd type="triangle" w="sm" len="sm"/>
              </a:ln>
            </p:spPr>
            <p:style>
              <a:lnRef idx="1">
                <a:schemeClr val="accent1"/>
              </a:lnRef>
              <a:fillRef idx="0">
                <a:schemeClr val="accent1"/>
              </a:fillRef>
              <a:effectRef idx="0">
                <a:schemeClr val="accent1"/>
              </a:effectRef>
              <a:fontRef idx="minor">
                <a:schemeClr val="tx1"/>
              </a:fontRef>
            </p:style>
          </p:cxnSp>
          <p:cxnSp>
            <p:nvCxnSpPr>
              <p:cNvPr id="45" name="Прямая со стрелкой 44"/>
              <p:cNvCxnSpPr/>
              <p:nvPr/>
            </p:nvCxnSpPr>
            <p:spPr>
              <a:xfrm>
                <a:off x="1997902" y="5849194"/>
                <a:ext cx="2119970" cy="0"/>
              </a:xfrm>
              <a:prstGeom prst="straightConnector1">
                <a:avLst/>
              </a:prstGeom>
              <a:ln w="76200">
                <a:solidFill>
                  <a:srgbClr val="00A1DE"/>
                </a:solidFill>
                <a:headEnd type="none" w="med" len="med"/>
                <a:tailEnd type="triangle" w="sm" len="sm"/>
              </a:ln>
            </p:spPr>
            <p:style>
              <a:lnRef idx="1">
                <a:schemeClr val="accent1"/>
              </a:lnRef>
              <a:fillRef idx="0">
                <a:schemeClr val="accent1"/>
              </a:fillRef>
              <a:effectRef idx="0">
                <a:schemeClr val="accent1"/>
              </a:effectRef>
              <a:fontRef idx="minor">
                <a:schemeClr val="tx1"/>
              </a:fontRef>
            </p:style>
          </p:cxnSp>
        </p:grpSp>
        <p:sp>
          <p:nvSpPr>
            <p:cNvPr id="52" name="Прямоугольник 51"/>
            <p:cNvSpPr/>
            <p:nvPr/>
          </p:nvSpPr>
          <p:spPr>
            <a:xfrm>
              <a:off x="2611312" y="4977591"/>
              <a:ext cx="1712888" cy="228147"/>
            </a:xfrm>
            <a:prstGeom prst="rect">
              <a:avLst/>
            </a:prstGeom>
            <a:ln>
              <a:noFill/>
            </a:ln>
          </p:spPr>
          <p:txBody>
            <a:bodyPr wrap="square" anchor="ctr">
              <a:noAutofit/>
            </a:bodyPr>
            <a:lstStyle/>
            <a:p>
              <a:pPr lvl="0" algn="just"/>
              <a:r>
                <a:rPr lang="ru-RU" sz="1200" dirty="0" smtClean="0">
                  <a:solidFill>
                    <a:srgbClr val="1F4E79"/>
                  </a:solidFill>
                </a:rPr>
                <a:t>Залог</a:t>
              </a:r>
              <a:endParaRPr lang="ru-RU" sz="1200" dirty="0">
                <a:solidFill>
                  <a:srgbClr val="1F4E79"/>
                </a:solidFill>
              </a:endParaRPr>
            </a:p>
          </p:txBody>
        </p:sp>
        <p:sp>
          <p:nvSpPr>
            <p:cNvPr id="53" name="Прямоугольник 52"/>
            <p:cNvSpPr/>
            <p:nvPr/>
          </p:nvSpPr>
          <p:spPr>
            <a:xfrm>
              <a:off x="2097996" y="5671583"/>
              <a:ext cx="1590314" cy="228147"/>
            </a:xfrm>
            <a:prstGeom prst="rect">
              <a:avLst/>
            </a:prstGeom>
            <a:ln>
              <a:noFill/>
            </a:ln>
          </p:spPr>
          <p:txBody>
            <a:bodyPr wrap="square" anchor="ctr">
              <a:noAutofit/>
            </a:bodyPr>
            <a:lstStyle/>
            <a:p>
              <a:pPr lvl="0" algn="r"/>
              <a:r>
                <a:rPr lang="ru-RU" sz="1200" dirty="0" smtClean="0">
                  <a:solidFill>
                    <a:srgbClr val="00A1DE"/>
                  </a:solidFill>
                </a:rPr>
                <a:t>Кредит</a:t>
              </a:r>
              <a:endParaRPr lang="ru-RU" sz="1200" dirty="0">
                <a:solidFill>
                  <a:srgbClr val="00A1DE"/>
                </a:solidFill>
              </a:endParaRPr>
            </a:p>
          </p:txBody>
        </p:sp>
      </p:grpSp>
      <p:cxnSp>
        <p:nvCxnSpPr>
          <p:cNvPr id="54" name="Elbow Connector 187"/>
          <p:cNvCxnSpPr>
            <a:endCxn id="58" idx="2"/>
          </p:cNvCxnSpPr>
          <p:nvPr/>
        </p:nvCxnSpPr>
        <p:spPr>
          <a:xfrm rot="10800000">
            <a:off x="1259447" y="5030906"/>
            <a:ext cx="1021299" cy="471836"/>
          </a:xfrm>
          <a:prstGeom prst="bentConnector2">
            <a:avLst/>
          </a:prstGeom>
          <a:ln w="76200">
            <a:solidFill>
              <a:srgbClr val="C00000">
                <a:alpha val="50000"/>
              </a:srgbClr>
            </a:solidFill>
            <a:headEnd type="none" w="med" len="med"/>
            <a:tailEnd type="triangle" w="sm" len="sm"/>
          </a:ln>
        </p:spPr>
        <p:style>
          <a:lnRef idx="1">
            <a:schemeClr val="accent1"/>
          </a:lnRef>
          <a:fillRef idx="0">
            <a:schemeClr val="accent1"/>
          </a:fillRef>
          <a:effectRef idx="0">
            <a:schemeClr val="accent1"/>
          </a:effectRef>
          <a:fontRef idx="minor">
            <a:schemeClr val="tx1"/>
          </a:fontRef>
        </p:style>
      </p:cxnSp>
      <p:sp>
        <p:nvSpPr>
          <p:cNvPr id="58" name="Rounded Rectangle 238"/>
          <p:cNvSpPr/>
          <p:nvPr/>
        </p:nvSpPr>
        <p:spPr>
          <a:xfrm flipH="1">
            <a:off x="1210792" y="4967993"/>
            <a:ext cx="97308" cy="62913"/>
          </a:xfrm>
          <a:prstGeom prst="round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lIns="36000" tIns="0" rIns="0" bIns="0" rtlCol="0" anchor="ctr"/>
          <a:lstStyle/>
          <a:p>
            <a:endParaRPr lang="ru-RU" sz="900" b="1" kern="0" dirty="0">
              <a:solidFill>
                <a:schemeClr val="tx2"/>
              </a:solidFill>
            </a:endParaRPr>
          </a:p>
        </p:txBody>
      </p:sp>
      <p:sp>
        <p:nvSpPr>
          <p:cNvPr id="60" name="Прямоугольник 59"/>
          <p:cNvSpPr/>
          <p:nvPr/>
        </p:nvSpPr>
        <p:spPr>
          <a:xfrm>
            <a:off x="1071987" y="5566621"/>
            <a:ext cx="1076999" cy="228147"/>
          </a:xfrm>
          <a:prstGeom prst="rect">
            <a:avLst/>
          </a:prstGeom>
          <a:ln>
            <a:noFill/>
          </a:ln>
        </p:spPr>
        <p:txBody>
          <a:bodyPr wrap="square" anchor="ctr">
            <a:noAutofit/>
          </a:bodyPr>
          <a:lstStyle/>
          <a:p>
            <a:pPr lvl="0" algn="r"/>
            <a:r>
              <a:rPr lang="ru-RU" sz="1400" dirty="0" smtClean="0">
                <a:solidFill>
                  <a:srgbClr val="C00000"/>
                </a:solidFill>
              </a:rPr>
              <a:t>Гарантия</a:t>
            </a:r>
            <a:endParaRPr lang="ru-RU" sz="1400" dirty="0">
              <a:solidFill>
                <a:srgbClr val="C00000"/>
              </a:solidFill>
            </a:endParaRPr>
          </a:p>
        </p:txBody>
      </p:sp>
      <p:sp>
        <p:nvSpPr>
          <p:cNvPr id="64" name="Oval 287"/>
          <p:cNvSpPr/>
          <p:nvPr/>
        </p:nvSpPr>
        <p:spPr>
          <a:xfrm>
            <a:off x="1013561" y="5568330"/>
            <a:ext cx="245885" cy="245885"/>
          </a:xfrm>
          <a:prstGeom prst="ellipse">
            <a:avLst/>
          </a:prstGeom>
          <a:solidFill>
            <a:srgbClr val="C00000"/>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200" b="1" i="0" u="none" strike="noStrike" kern="0" cap="none" spc="0" normalizeH="0" baseline="0" noProof="0" dirty="0" smtClean="0">
                <a:ln>
                  <a:noFill/>
                </a:ln>
                <a:solidFill>
                  <a:srgbClr val="FFFFFF"/>
                </a:solidFill>
                <a:effectLst/>
                <a:uLnTx/>
                <a:uFillTx/>
                <a:latin typeface="Arial"/>
                <a:ea typeface="+mn-ea"/>
                <a:cs typeface="+mn-cs"/>
              </a:rPr>
              <a:t>Г</a:t>
            </a:r>
            <a:endParaRPr kumimoji="0" lang="en-US" sz="1200" b="1" i="0" u="none" strike="noStrike" kern="0" cap="none" spc="0" normalizeH="0" baseline="0" noProof="0" dirty="0">
              <a:ln>
                <a:noFill/>
              </a:ln>
              <a:solidFill>
                <a:srgbClr val="FFFFFF"/>
              </a:solidFill>
              <a:effectLst/>
              <a:uLnTx/>
              <a:uFillTx/>
              <a:latin typeface="Arial"/>
              <a:ea typeface="+mn-ea"/>
              <a:cs typeface="+mn-cs"/>
            </a:endParaRPr>
          </a:p>
        </p:txBody>
      </p:sp>
      <p:sp>
        <p:nvSpPr>
          <p:cNvPr id="65" name="Oval 287"/>
          <p:cNvSpPr/>
          <p:nvPr/>
        </p:nvSpPr>
        <p:spPr>
          <a:xfrm>
            <a:off x="469748" y="6560427"/>
            <a:ext cx="203211" cy="203211"/>
          </a:xfrm>
          <a:prstGeom prst="ellipse">
            <a:avLst/>
          </a:prstGeom>
          <a:solidFill>
            <a:srgbClr val="C00000"/>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000" b="1" i="0" u="none" strike="noStrike" kern="0" cap="none" spc="0" normalizeH="0" baseline="0" noProof="0" dirty="0" smtClean="0">
                <a:ln>
                  <a:noFill/>
                </a:ln>
                <a:solidFill>
                  <a:srgbClr val="FFFFFF"/>
                </a:solidFill>
                <a:effectLst/>
                <a:uLnTx/>
                <a:uFillTx/>
                <a:latin typeface="Arial"/>
                <a:ea typeface="+mn-ea"/>
                <a:cs typeface="+mn-cs"/>
              </a:rPr>
              <a:t>Г</a:t>
            </a:r>
            <a:endParaRPr kumimoji="0" lang="en-US" sz="1000" b="1" i="0" u="none" strike="noStrike" kern="0" cap="none" spc="0" normalizeH="0" baseline="0" noProof="0" dirty="0">
              <a:ln>
                <a:noFill/>
              </a:ln>
              <a:solidFill>
                <a:srgbClr val="FFFFFF"/>
              </a:solidFill>
              <a:effectLst/>
              <a:uLnTx/>
              <a:uFillTx/>
              <a:latin typeface="Arial"/>
              <a:ea typeface="+mn-ea"/>
              <a:cs typeface="+mn-cs"/>
            </a:endParaRPr>
          </a:p>
        </p:txBody>
      </p:sp>
      <p:cxnSp>
        <p:nvCxnSpPr>
          <p:cNvPr id="67" name="Прямая соединительная линия 66"/>
          <p:cNvCxnSpPr/>
          <p:nvPr/>
        </p:nvCxnSpPr>
        <p:spPr>
          <a:xfrm>
            <a:off x="464560" y="6404611"/>
            <a:ext cx="544658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0" name="Скругленный прямоугольник 39"/>
          <p:cNvSpPr/>
          <p:nvPr/>
        </p:nvSpPr>
        <p:spPr>
          <a:xfrm>
            <a:off x="3739861" y="4092291"/>
            <a:ext cx="2171279" cy="727937"/>
          </a:xfrm>
          <a:prstGeom prst="roundRect">
            <a:avLst>
              <a:gd name="adj" fmla="val 6507"/>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630238"/>
            <a:r>
              <a:rPr lang="ru-RU" sz="1100" b="1" dirty="0" smtClean="0"/>
              <a:t>Субъект МСП</a:t>
            </a:r>
          </a:p>
          <a:p>
            <a:pPr marL="630238"/>
            <a:r>
              <a:rPr lang="ru-RU" sz="1000" dirty="0"/>
              <a:t>(заемщик, принципал </a:t>
            </a:r>
            <a:endParaRPr lang="en-US" sz="1000" dirty="0" smtClean="0"/>
          </a:p>
          <a:p>
            <a:pPr marL="630238"/>
            <a:r>
              <a:rPr lang="ru-RU" sz="1000" dirty="0" smtClean="0"/>
              <a:t>по </a:t>
            </a:r>
            <a:r>
              <a:rPr lang="ru-RU" sz="1000" dirty="0"/>
              <a:t>гарантии Корпорации)</a:t>
            </a:r>
          </a:p>
        </p:txBody>
      </p:sp>
      <p:sp>
        <p:nvSpPr>
          <p:cNvPr id="42" name="Скругленный прямоугольник 41"/>
          <p:cNvSpPr/>
          <p:nvPr/>
        </p:nvSpPr>
        <p:spPr>
          <a:xfrm>
            <a:off x="9544193" y="3699644"/>
            <a:ext cx="2500662" cy="727937"/>
          </a:xfrm>
          <a:prstGeom prst="roundRect">
            <a:avLst>
              <a:gd name="adj" fmla="val 6507"/>
            </a:avLst>
          </a:prstGeom>
          <a:solidFill>
            <a:srgbClr val="FCD7B9">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630238"/>
            <a:r>
              <a:rPr lang="ru-RU" sz="1100" b="1" dirty="0" smtClean="0">
                <a:solidFill>
                  <a:schemeClr val="tx1"/>
                </a:solidFill>
              </a:rPr>
              <a:t>Региональная гарантийная организация</a:t>
            </a:r>
          </a:p>
          <a:p>
            <a:pPr marL="630238"/>
            <a:r>
              <a:rPr lang="ru-RU" sz="1000" dirty="0" smtClean="0">
                <a:solidFill>
                  <a:schemeClr val="tx1"/>
                </a:solidFill>
              </a:rPr>
              <a:t>(поручитель)</a:t>
            </a:r>
            <a:endParaRPr lang="ru-RU" sz="1000" dirty="0">
              <a:solidFill>
                <a:schemeClr val="tx1"/>
              </a:solidFill>
            </a:endParaRPr>
          </a:p>
        </p:txBody>
      </p:sp>
      <p:sp>
        <p:nvSpPr>
          <p:cNvPr id="79" name="Скругленный прямоугольник 78"/>
          <p:cNvSpPr/>
          <p:nvPr/>
        </p:nvSpPr>
        <p:spPr>
          <a:xfrm>
            <a:off x="363538" y="2906894"/>
            <a:ext cx="5721952" cy="566416"/>
          </a:xfrm>
          <a:prstGeom prst="roundRect">
            <a:avLst>
              <a:gd name="adj" fmla="val 16628"/>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ru-RU" sz="1400" b="1" dirty="0"/>
              <a:t>Без участия Региональной гарантийной </a:t>
            </a:r>
            <a:r>
              <a:rPr lang="ru-RU" sz="1400" b="1" dirty="0" smtClean="0"/>
              <a:t>организации – 50% от суммы кредита (кроме гарантии для исполнения контрактов) </a:t>
            </a:r>
            <a:endParaRPr lang="ru-RU" sz="1400" b="1" dirty="0"/>
          </a:p>
        </p:txBody>
      </p:sp>
      <p:sp>
        <p:nvSpPr>
          <p:cNvPr id="80" name="Скругленный прямоугольник 79"/>
          <p:cNvSpPr/>
          <p:nvPr/>
        </p:nvSpPr>
        <p:spPr>
          <a:xfrm>
            <a:off x="6481925" y="2903456"/>
            <a:ext cx="5721952" cy="581636"/>
          </a:xfrm>
          <a:prstGeom prst="roundRect">
            <a:avLst>
              <a:gd name="adj" fmla="val 16628"/>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ru-RU" sz="1400" b="1" dirty="0"/>
              <a:t>С участием Региональной гарантийной </a:t>
            </a:r>
            <a:r>
              <a:rPr lang="ru-RU" sz="1400" b="1" dirty="0" smtClean="0"/>
              <a:t>организации – до 75% от суммы кредита</a:t>
            </a:r>
            <a:endParaRPr lang="ru-RU" sz="1400" b="1" dirty="0"/>
          </a:p>
        </p:txBody>
      </p:sp>
      <p:sp>
        <p:nvSpPr>
          <p:cNvPr id="126" name="Скругленный прямоугольник 125"/>
          <p:cNvSpPr/>
          <p:nvPr/>
        </p:nvSpPr>
        <p:spPr>
          <a:xfrm>
            <a:off x="8514716" y="5647797"/>
            <a:ext cx="2644303" cy="584988"/>
          </a:xfrm>
          <a:prstGeom prst="roundRect">
            <a:avLst>
              <a:gd name="adj" fmla="val 6507"/>
            </a:avLst>
          </a:prstGeom>
          <a:noFill/>
          <a:ln w="19050">
            <a:solidFill>
              <a:srgbClr val="C0000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1703388" algn="ctr">
              <a:tabLst>
                <a:tab pos="1524000" algn="l"/>
              </a:tabLst>
            </a:pPr>
            <a:r>
              <a:rPr lang="ru-RU" sz="1100" b="1" dirty="0" smtClean="0">
                <a:solidFill>
                  <a:schemeClr val="tx1"/>
                </a:solidFill>
              </a:rPr>
              <a:t>Гарант</a:t>
            </a:r>
          </a:p>
        </p:txBody>
      </p:sp>
      <p:sp>
        <p:nvSpPr>
          <p:cNvPr id="127" name="Скругленный прямоугольник 126"/>
          <p:cNvSpPr/>
          <p:nvPr/>
        </p:nvSpPr>
        <p:spPr>
          <a:xfrm>
            <a:off x="6481927" y="3550001"/>
            <a:ext cx="5721950" cy="4133061"/>
          </a:xfrm>
          <a:prstGeom prst="roundRect">
            <a:avLst>
              <a:gd name="adj" fmla="val 2995"/>
            </a:avLst>
          </a:prstGeom>
          <a:no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ru-RU" sz="1100" b="1" dirty="0" smtClean="0">
              <a:solidFill>
                <a:schemeClr val="tx1"/>
              </a:solidFill>
            </a:endParaRPr>
          </a:p>
        </p:txBody>
      </p:sp>
      <p:sp>
        <p:nvSpPr>
          <p:cNvPr id="128" name="Прямоугольник 127"/>
          <p:cNvSpPr/>
          <p:nvPr/>
        </p:nvSpPr>
        <p:spPr>
          <a:xfrm>
            <a:off x="6652323" y="7363946"/>
            <a:ext cx="5721950" cy="311252"/>
          </a:xfrm>
          <a:prstGeom prst="rect">
            <a:avLst/>
          </a:prstGeom>
          <a:ln>
            <a:noFill/>
          </a:ln>
        </p:spPr>
        <p:txBody>
          <a:bodyPr wrap="square" anchor="ctr">
            <a:noAutofit/>
          </a:bodyPr>
          <a:lstStyle/>
          <a:p>
            <a:pPr lvl="0"/>
            <a:r>
              <a:rPr lang="ru-RU" sz="900" dirty="0" smtClean="0">
                <a:solidFill>
                  <a:schemeClr val="tx1">
                    <a:lumMod val="95000"/>
                    <a:lumOff val="5000"/>
                  </a:schemeClr>
                </a:solidFill>
              </a:rPr>
              <a:t>* до </a:t>
            </a:r>
            <a:r>
              <a:rPr lang="ru-RU" sz="900" dirty="0">
                <a:solidFill>
                  <a:schemeClr val="tx1">
                    <a:lumMod val="95000"/>
                    <a:lumOff val="5000"/>
                  </a:schemeClr>
                </a:solidFill>
              </a:rPr>
              <a:t>75% от суммы </a:t>
            </a:r>
            <a:r>
              <a:rPr lang="ru-RU" sz="900" dirty="0" smtClean="0">
                <a:solidFill>
                  <a:schemeClr val="tx1">
                    <a:lumMod val="95000"/>
                    <a:lumOff val="5000"/>
                  </a:schemeClr>
                </a:solidFill>
              </a:rPr>
              <a:t>кредита - при регистрации субъекта МСП в регионах Дальневосточного федерального округа или на территории моногородов.</a:t>
            </a:r>
            <a:endParaRPr lang="ru-RU" sz="1050" dirty="0">
              <a:solidFill>
                <a:schemeClr val="tx1">
                  <a:lumMod val="95000"/>
                  <a:lumOff val="5000"/>
                </a:schemeClr>
              </a:solidFill>
            </a:endParaRPr>
          </a:p>
        </p:txBody>
      </p:sp>
      <p:grpSp>
        <p:nvGrpSpPr>
          <p:cNvPr id="129" name="Группа 128"/>
          <p:cNvGrpSpPr/>
          <p:nvPr/>
        </p:nvGrpSpPr>
        <p:grpSpPr>
          <a:xfrm>
            <a:off x="8800432" y="4641426"/>
            <a:ext cx="1158586" cy="762098"/>
            <a:chOff x="2097996" y="4977591"/>
            <a:chExt cx="2226204" cy="922139"/>
          </a:xfrm>
        </p:grpSpPr>
        <p:grpSp>
          <p:nvGrpSpPr>
            <p:cNvPr id="130" name="Группа 129"/>
            <p:cNvGrpSpPr/>
            <p:nvPr/>
          </p:nvGrpSpPr>
          <p:grpSpPr>
            <a:xfrm>
              <a:off x="2155712" y="5262161"/>
              <a:ext cx="1988198" cy="327551"/>
              <a:chOff x="1997902" y="5521643"/>
              <a:chExt cx="2405720" cy="327551"/>
            </a:xfrm>
          </p:grpSpPr>
          <p:cxnSp>
            <p:nvCxnSpPr>
              <p:cNvPr id="133" name="Прямая со стрелкой 132"/>
              <p:cNvCxnSpPr/>
              <p:nvPr/>
            </p:nvCxnSpPr>
            <p:spPr>
              <a:xfrm flipH="1">
                <a:off x="2283652" y="5521643"/>
                <a:ext cx="2119970" cy="0"/>
              </a:xfrm>
              <a:prstGeom prst="straightConnector1">
                <a:avLst/>
              </a:prstGeom>
              <a:ln w="76200">
                <a:solidFill>
                  <a:srgbClr val="1F4E79"/>
                </a:solidFill>
                <a:headEnd type="none" w="med" len="med"/>
                <a:tailEnd type="triangle" w="sm" len="sm"/>
              </a:ln>
            </p:spPr>
            <p:style>
              <a:lnRef idx="1">
                <a:schemeClr val="accent1"/>
              </a:lnRef>
              <a:fillRef idx="0">
                <a:schemeClr val="accent1"/>
              </a:fillRef>
              <a:effectRef idx="0">
                <a:schemeClr val="accent1"/>
              </a:effectRef>
              <a:fontRef idx="minor">
                <a:schemeClr val="tx1"/>
              </a:fontRef>
            </p:style>
          </p:cxnSp>
          <p:cxnSp>
            <p:nvCxnSpPr>
              <p:cNvPr id="134" name="Прямая со стрелкой 133"/>
              <p:cNvCxnSpPr/>
              <p:nvPr/>
            </p:nvCxnSpPr>
            <p:spPr>
              <a:xfrm>
                <a:off x="1997902" y="5849194"/>
                <a:ext cx="2119970" cy="0"/>
              </a:xfrm>
              <a:prstGeom prst="straightConnector1">
                <a:avLst/>
              </a:prstGeom>
              <a:ln w="76200">
                <a:solidFill>
                  <a:srgbClr val="00A1DE"/>
                </a:solidFill>
                <a:headEnd type="none" w="med" len="med"/>
                <a:tailEnd type="triangle" w="sm" len="sm"/>
              </a:ln>
            </p:spPr>
            <p:style>
              <a:lnRef idx="1">
                <a:schemeClr val="accent1"/>
              </a:lnRef>
              <a:fillRef idx="0">
                <a:schemeClr val="accent1"/>
              </a:fillRef>
              <a:effectRef idx="0">
                <a:schemeClr val="accent1"/>
              </a:effectRef>
              <a:fontRef idx="minor">
                <a:schemeClr val="tx1"/>
              </a:fontRef>
            </p:style>
          </p:cxnSp>
        </p:grpSp>
        <p:sp>
          <p:nvSpPr>
            <p:cNvPr id="131" name="Прямоугольник 130"/>
            <p:cNvSpPr/>
            <p:nvPr/>
          </p:nvSpPr>
          <p:spPr>
            <a:xfrm>
              <a:off x="2611312" y="4977591"/>
              <a:ext cx="1712888" cy="228147"/>
            </a:xfrm>
            <a:prstGeom prst="rect">
              <a:avLst/>
            </a:prstGeom>
            <a:ln>
              <a:noFill/>
            </a:ln>
          </p:spPr>
          <p:txBody>
            <a:bodyPr wrap="square" anchor="ctr">
              <a:noAutofit/>
            </a:bodyPr>
            <a:lstStyle/>
            <a:p>
              <a:pPr lvl="0" algn="just"/>
              <a:r>
                <a:rPr lang="ru-RU" sz="1200" dirty="0" smtClean="0">
                  <a:solidFill>
                    <a:srgbClr val="1F4E79"/>
                  </a:solidFill>
                </a:rPr>
                <a:t>Залог</a:t>
              </a:r>
              <a:endParaRPr lang="ru-RU" sz="1200" dirty="0">
                <a:solidFill>
                  <a:srgbClr val="1F4E79"/>
                </a:solidFill>
              </a:endParaRPr>
            </a:p>
          </p:txBody>
        </p:sp>
        <p:sp>
          <p:nvSpPr>
            <p:cNvPr id="132" name="Прямоугольник 131"/>
            <p:cNvSpPr/>
            <p:nvPr/>
          </p:nvSpPr>
          <p:spPr>
            <a:xfrm>
              <a:off x="2097996" y="5671583"/>
              <a:ext cx="1590314" cy="228147"/>
            </a:xfrm>
            <a:prstGeom prst="rect">
              <a:avLst/>
            </a:prstGeom>
            <a:ln>
              <a:noFill/>
            </a:ln>
          </p:spPr>
          <p:txBody>
            <a:bodyPr wrap="square" anchor="ctr">
              <a:noAutofit/>
            </a:bodyPr>
            <a:lstStyle/>
            <a:p>
              <a:pPr lvl="0" algn="r"/>
              <a:r>
                <a:rPr lang="ru-RU" sz="1200" dirty="0" smtClean="0">
                  <a:solidFill>
                    <a:srgbClr val="00A1DE"/>
                  </a:solidFill>
                </a:rPr>
                <a:t>Кредит</a:t>
              </a:r>
              <a:endParaRPr lang="ru-RU" sz="1200" dirty="0">
                <a:solidFill>
                  <a:srgbClr val="00A1DE"/>
                </a:solidFill>
              </a:endParaRPr>
            </a:p>
          </p:txBody>
        </p:sp>
      </p:grpSp>
      <p:cxnSp>
        <p:nvCxnSpPr>
          <p:cNvPr id="135" name="Elbow Connector 187"/>
          <p:cNvCxnSpPr>
            <a:stCxn id="126" idx="1"/>
          </p:cNvCxnSpPr>
          <p:nvPr/>
        </p:nvCxnSpPr>
        <p:spPr>
          <a:xfrm rot="10800000">
            <a:off x="7706294" y="5331961"/>
            <a:ext cx="808422" cy="608330"/>
          </a:xfrm>
          <a:prstGeom prst="bentConnector2">
            <a:avLst/>
          </a:prstGeom>
          <a:ln w="76200">
            <a:solidFill>
              <a:srgbClr val="C00000">
                <a:alpha val="50000"/>
              </a:srgbClr>
            </a:solidFill>
            <a:headEnd type="none" w="med" len="med"/>
            <a:tailEnd type="triangle" w="sm" len="sm"/>
          </a:ln>
        </p:spPr>
        <p:style>
          <a:lnRef idx="1">
            <a:schemeClr val="accent1"/>
          </a:lnRef>
          <a:fillRef idx="0">
            <a:schemeClr val="accent1"/>
          </a:fillRef>
          <a:effectRef idx="0">
            <a:schemeClr val="accent1"/>
          </a:effectRef>
          <a:fontRef idx="minor">
            <a:schemeClr val="tx1"/>
          </a:fontRef>
        </p:style>
      </p:cxnSp>
      <p:sp>
        <p:nvSpPr>
          <p:cNvPr id="137" name="Прямоугольник 136"/>
          <p:cNvSpPr/>
          <p:nvPr/>
        </p:nvSpPr>
        <p:spPr>
          <a:xfrm>
            <a:off x="7376295" y="5977456"/>
            <a:ext cx="1076999" cy="228147"/>
          </a:xfrm>
          <a:prstGeom prst="rect">
            <a:avLst/>
          </a:prstGeom>
          <a:ln>
            <a:noFill/>
          </a:ln>
        </p:spPr>
        <p:txBody>
          <a:bodyPr wrap="square" anchor="ctr">
            <a:noAutofit/>
          </a:bodyPr>
          <a:lstStyle/>
          <a:p>
            <a:pPr lvl="0" algn="r"/>
            <a:r>
              <a:rPr lang="ru-RU" sz="1200" dirty="0" smtClean="0">
                <a:solidFill>
                  <a:srgbClr val="C00000"/>
                </a:solidFill>
              </a:rPr>
              <a:t>Гарантия</a:t>
            </a:r>
            <a:endParaRPr lang="ru-RU" sz="1200" dirty="0">
              <a:solidFill>
                <a:srgbClr val="C00000"/>
              </a:solidFill>
            </a:endParaRPr>
          </a:p>
        </p:txBody>
      </p:sp>
      <p:sp>
        <p:nvSpPr>
          <p:cNvPr id="138" name="Oval 287"/>
          <p:cNvSpPr/>
          <p:nvPr/>
        </p:nvSpPr>
        <p:spPr>
          <a:xfrm>
            <a:off x="7432750" y="5979165"/>
            <a:ext cx="245885" cy="245885"/>
          </a:xfrm>
          <a:prstGeom prst="ellipse">
            <a:avLst/>
          </a:prstGeom>
          <a:solidFill>
            <a:srgbClr val="C00000"/>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200" b="1" i="0" u="none" strike="noStrike" kern="0" cap="none" spc="0" normalizeH="0" baseline="0" noProof="0" dirty="0" smtClean="0">
                <a:ln>
                  <a:noFill/>
                </a:ln>
                <a:solidFill>
                  <a:srgbClr val="FFFFFF"/>
                </a:solidFill>
                <a:effectLst/>
                <a:uLnTx/>
                <a:uFillTx/>
                <a:latin typeface="Arial"/>
                <a:ea typeface="+mn-ea"/>
                <a:cs typeface="+mn-cs"/>
              </a:rPr>
              <a:t>Г</a:t>
            </a:r>
            <a:endParaRPr kumimoji="0" lang="en-US" sz="1200" b="1" i="0" u="none" strike="noStrike" kern="0" cap="none" spc="0" normalizeH="0" baseline="0" noProof="0" dirty="0">
              <a:ln>
                <a:noFill/>
              </a:ln>
              <a:solidFill>
                <a:srgbClr val="FFFFFF"/>
              </a:solidFill>
              <a:effectLst/>
              <a:uLnTx/>
              <a:uFillTx/>
              <a:latin typeface="Arial"/>
              <a:ea typeface="+mn-ea"/>
              <a:cs typeface="+mn-cs"/>
            </a:endParaRPr>
          </a:p>
        </p:txBody>
      </p:sp>
      <p:cxnSp>
        <p:nvCxnSpPr>
          <p:cNvPr id="140" name="Прямая соединительная линия 139"/>
          <p:cNvCxnSpPr/>
          <p:nvPr/>
        </p:nvCxnSpPr>
        <p:spPr>
          <a:xfrm>
            <a:off x="6620655" y="6404611"/>
            <a:ext cx="544658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41" name="Скругленный прямоугольник 140"/>
          <p:cNvSpPr/>
          <p:nvPr/>
        </p:nvSpPr>
        <p:spPr>
          <a:xfrm>
            <a:off x="9895956" y="4604024"/>
            <a:ext cx="2171279" cy="727937"/>
          </a:xfrm>
          <a:prstGeom prst="roundRect">
            <a:avLst>
              <a:gd name="adj" fmla="val 6507"/>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630238"/>
            <a:r>
              <a:rPr lang="ru-RU" sz="1100" b="1" dirty="0" smtClean="0"/>
              <a:t>Субъект МСП</a:t>
            </a:r>
          </a:p>
          <a:p>
            <a:pPr marL="630238"/>
            <a:r>
              <a:rPr lang="ru-RU" sz="1000" dirty="0"/>
              <a:t>(заемщик, принципал </a:t>
            </a:r>
            <a:endParaRPr lang="en-US" sz="1000" dirty="0" smtClean="0"/>
          </a:p>
          <a:p>
            <a:pPr marL="630238"/>
            <a:r>
              <a:rPr lang="ru-RU" sz="1000" dirty="0" smtClean="0"/>
              <a:t>по </a:t>
            </a:r>
            <a:r>
              <a:rPr lang="ru-RU" sz="1000" dirty="0"/>
              <a:t>гарантии Корпорации)</a:t>
            </a:r>
          </a:p>
        </p:txBody>
      </p:sp>
      <p:cxnSp>
        <p:nvCxnSpPr>
          <p:cNvPr id="143" name="Elbow Connector 187"/>
          <p:cNvCxnSpPr>
            <a:stCxn id="42" idx="1"/>
          </p:cNvCxnSpPr>
          <p:nvPr/>
        </p:nvCxnSpPr>
        <p:spPr>
          <a:xfrm rot="10800000" flipV="1">
            <a:off x="7706295" y="4063612"/>
            <a:ext cx="1837899" cy="540411"/>
          </a:xfrm>
          <a:prstGeom prst="bentConnector2">
            <a:avLst/>
          </a:prstGeom>
          <a:ln w="76200">
            <a:solidFill>
              <a:srgbClr val="FCD7B9">
                <a:alpha val="50000"/>
              </a:srgbClr>
            </a:solidFill>
            <a:headEnd type="none" w="med" len="med"/>
            <a:tailEnd type="triangle" w="sm" len="sm"/>
          </a:ln>
        </p:spPr>
        <p:style>
          <a:lnRef idx="1">
            <a:schemeClr val="accent1"/>
          </a:lnRef>
          <a:fillRef idx="0">
            <a:schemeClr val="accent1"/>
          </a:fillRef>
          <a:effectRef idx="0">
            <a:schemeClr val="accent1"/>
          </a:effectRef>
          <a:fontRef idx="minor">
            <a:schemeClr val="tx1"/>
          </a:fontRef>
        </p:style>
      </p:cxnSp>
      <p:sp>
        <p:nvSpPr>
          <p:cNvPr id="144" name="Прямоугольник 143"/>
          <p:cNvSpPr/>
          <p:nvPr/>
        </p:nvSpPr>
        <p:spPr>
          <a:xfrm>
            <a:off x="7251368" y="3767546"/>
            <a:ext cx="1691283" cy="228147"/>
          </a:xfrm>
          <a:prstGeom prst="rect">
            <a:avLst/>
          </a:prstGeom>
          <a:ln>
            <a:noFill/>
          </a:ln>
        </p:spPr>
        <p:txBody>
          <a:bodyPr wrap="square" anchor="ctr">
            <a:noAutofit/>
          </a:bodyPr>
          <a:lstStyle/>
          <a:p>
            <a:pPr lvl="0" algn="r"/>
            <a:r>
              <a:rPr lang="ru-RU" sz="1200" dirty="0" smtClean="0">
                <a:solidFill>
                  <a:srgbClr val="F5750B"/>
                </a:solidFill>
              </a:rPr>
              <a:t>Поручительство</a:t>
            </a:r>
            <a:endParaRPr lang="ru-RU" sz="1200" dirty="0">
              <a:solidFill>
                <a:srgbClr val="F5750B"/>
              </a:solidFill>
            </a:endParaRPr>
          </a:p>
        </p:txBody>
      </p:sp>
      <p:sp>
        <p:nvSpPr>
          <p:cNvPr id="145" name="Oval 287"/>
          <p:cNvSpPr/>
          <p:nvPr/>
        </p:nvSpPr>
        <p:spPr>
          <a:xfrm>
            <a:off x="7432750" y="3769255"/>
            <a:ext cx="245885" cy="245885"/>
          </a:xfrm>
          <a:prstGeom prst="ellipse">
            <a:avLst/>
          </a:prstGeom>
          <a:solidFill>
            <a:srgbClr val="F5750B"/>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200" b="1" i="0" u="none" strike="noStrike" kern="0" cap="none" spc="0" normalizeH="0" baseline="0" noProof="0" dirty="0" smtClean="0">
                <a:ln>
                  <a:noFill/>
                </a:ln>
                <a:solidFill>
                  <a:srgbClr val="FFFFFF"/>
                </a:solidFill>
                <a:effectLst/>
                <a:uLnTx/>
                <a:uFillTx/>
                <a:latin typeface="Arial"/>
                <a:ea typeface="+mn-ea"/>
                <a:cs typeface="+mn-cs"/>
              </a:rPr>
              <a:t>П</a:t>
            </a:r>
            <a:endParaRPr kumimoji="0" lang="en-US" sz="1200" b="1" i="0" u="none" strike="noStrike" kern="0" cap="none" spc="0" normalizeH="0" baseline="0" noProof="0" dirty="0">
              <a:ln>
                <a:noFill/>
              </a:ln>
              <a:solidFill>
                <a:srgbClr val="FFFFFF"/>
              </a:solidFill>
              <a:effectLst/>
              <a:uLnTx/>
              <a:uFillTx/>
              <a:latin typeface="Arial"/>
              <a:ea typeface="+mn-ea"/>
              <a:cs typeface="+mn-cs"/>
            </a:endParaRPr>
          </a:p>
        </p:txBody>
      </p:sp>
      <p:sp>
        <p:nvSpPr>
          <p:cNvPr id="146" name="Прямоугольник 145"/>
          <p:cNvSpPr/>
          <p:nvPr/>
        </p:nvSpPr>
        <p:spPr>
          <a:xfrm>
            <a:off x="6836357" y="6820224"/>
            <a:ext cx="5216845" cy="311252"/>
          </a:xfrm>
          <a:prstGeom prst="rect">
            <a:avLst/>
          </a:prstGeom>
          <a:ln>
            <a:noFill/>
          </a:ln>
        </p:spPr>
        <p:txBody>
          <a:bodyPr wrap="square" anchor="ctr">
            <a:noAutofit/>
          </a:bodyPr>
          <a:lstStyle/>
          <a:p>
            <a:pPr lvl="0"/>
            <a:r>
              <a:rPr lang="ru-RU" sz="900" dirty="0" smtClean="0">
                <a:solidFill>
                  <a:schemeClr val="tx1">
                    <a:lumMod val="95000"/>
                    <a:lumOff val="5000"/>
                  </a:schemeClr>
                </a:solidFill>
              </a:rPr>
              <a:t>Поручительство РГО за исполнение МСП обязательств в рамках собственного лимита РГО</a:t>
            </a:r>
            <a:endParaRPr lang="ru-RU" sz="900" dirty="0">
              <a:solidFill>
                <a:schemeClr val="tx1">
                  <a:lumMod val="95000"/>
                  <a:lumOff val="5000"/>
                </a:schemeClr>
              </a:solidFill>
            </a:endParaRPr>
          </a:p>
        </p:txBody>
      </p:sp>
      <p:sp>
        <p:nvSpPr>
          <p:cNvPr id="148" name="Oval 287"/>
          <p:cNvSpPr/>
          <p:nvPr/>
        </p:nvSpPr>
        <p:spPr>
          <a:xfrm>
            <a:off x="6620655" y="6885801"/>
            <a:ext cx="203211" cy="203211"/>
          </a:xfrm>
          <a:prstGeom prst="ellipse">
            <a:avLst/>
          </a:prstGeom>
          <a:solidFill>
            <a:srgbClr val="F5750B"/>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000" b="1" i="0" u="none" strike="noStrike" kern="0" cap="none" spc="0" normalizeH="0" baseline="0" noProof="0" dirty="0" smtClean="0">
                <a:ln>
                  <a:noFill/>
                </a:ln>
                <a:solidFill>
                  <a:srgbClr val="FFFFFF"/>
                </a:solidFill>
                <a:effectLst/>
                <a:uLnTx/>
                <a:uFillTx/>
                <a:latin typeface="Arial"/>
                <a:ea typeface="+mn-ea"/>
                <a:cs typeface="+mn-cs"/>
              </a:rPr>
              <a:t>П</a:t>
            </a:r>
            <a:endParaRPr kumimoji="0" lang="en-US" sz="1000" b="1" i="0" u="none" strike="noStrike" kern="0" cap="none" spc="0" normalizeH="0" baseline="0" noProof="0" dirty="0">
              <a:ln>
                <a:noFill/>
              </a:ln>
              <a:solidFill>
                <a:srgbClr val="FFFFFF"/>
              </a:solidFill>
              <a:effectLst/>
              <a:uLnTx/>
              <a:uFillTx/>
              <a:latin typeface="Arial"/>
              <a:ea typeface="+mn-ea"/>
              <a:cs typeface="+mn-cs"/>
            </a:endParaRPr>
          </a:p>
        </p:txBody>
      </p:sp>
      <p:grpSp>
        <p:nvGrpSpPr>
          <p:cNvPr id="24" name="Группа 23"/>
          <p:cNvGrpSpPr/>
          <p:nvPr/>
        </p:nvGrpSpPr>
        <p:grpSpPr>
          <a:xfrm>
            <a:off x="6747848" y="6464447"/>
            <a:ext cx="3935245" cy="311252"/>
            <a:chOff x="6747848" y="6797281"/>
            <a:chExt cx="3935245" cy="311252"/>
          </a:xfrm>
        </p:grpSpPr>
        <p:sp>
          <p:nvSpPr>
            <p:cNvPr id="139" name="Oval 287"/>
            <p:cNvSpPr/>
            <p:nvPr/>
          </p:nvSpPr>
          <p:spPr>
            <a:xfrm>
              <a:off x="7376322" y="6829965"/>
              <a:ext cx="245885" cy="245885"/>
            </a:xfrm>
            <a:prstGeom prst="ellipse">
              <a:avLst/>
            </a:prstGeom>
            <a:solidFill>
              <a:srgbClr val="C00000"/>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200" b="1" i="0" u="none" strike="noStrike" kern="0" cap="none" spc="0" normalizeH="0" baseline="0" noProof="0" dirty="0" smtClean="0">
                  <a:ln>
                    <a:noFill/>
                  </a:ln>
                  <a:solidFill>
                    <a:srgbClr val="FFFFFF"/>
                  </a:solidFill>
                  <a:effectLst/>
                  <a:uLnTx/>
                  <a:uFillTx/>
                  <a:latin typeface="Arial"/>
                  <a:ea typeface="+mn-ea"/>
                  <a:cs typeface="+mn-cs"/>
                </a:rPr>
                <a:t>Г</a:t>
              </a:r>
              <a:endParaRPr kumimoji="0" lang="en-US" sz="1200" b="1" i="0" u="none" strike="noStrike" kern="0" cap="none" spc="0" normalizeH="0" baseline="0" noProof="0" dirty="0">
                <a:ln>
                  <a:noFill/>
                </a:ln>
                <a:solidFill>
                  <a:srgbClr val="FFFFFF"/>
                </a:solidFill>
                <a:effectLst/>
                <a:uLnTx/>
                <a:uFillTx/>
                <a:latin typeface="Arial"/>
                <a:ea typeface="+mn-ea"/>
                <a:cs typeface="+mn-cs"/>
              </a:endParaRPr>
            </a:p>
          </p:txBody>
        </p:sp>
        <p:sp>
          <p:nvSpPr>
            <p:cNvPr id="149" name="Oval 287"/>
            <p:cNvSpPr/>
            <p:nvPr/>
          </p:nvSpPr>
          <p:spPr>
            <a:xfrm>
              <a:off x="6747848" y="6829965"/>
              <a:ext cx="245885" cy="245885"/>
            </a:xfrm>
            <a:prstGeom prst="ellipse">
              <a:avLst/>
            </a:prstGeom>
            <a:solidFill>
              <a:srgbClr val="F5750B"/>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200" b="1" i="0" u="none" strike="noStrike" kern="0" cap="none" spc="0" normalizeH="0" baseline="0" noProof="0" dirty="0" smtClean="0">
                  <a:ln>
                    <a:noFill/>
                  </a:ln>
                  <a:solidFill>
                    <a:srgbClr val="FFFFFF"/>
                  </a:solidFill>
                  <a:effectLst/>
                  <a:uLnTx/>
                  <a:uFillTx/>
                  <a:latin typeface="Arial"/>
                  <a:ea typeface="+mn-ea"/>
                  <a:cs typeface="+mn-cs"/>
                </a:rPr>
                <a:t>П</a:t>
              </a:r>
              <a:endParaRPr kumimoji="0" lang="en-US" sz="1200" b="1" i="0" u="none" strike="noStrike" kern="0" cap="none" spc="0" normalizeH="0" baseline="0" noProof="0" dirty="0">
                <a:ln>
                  <a:noFill/>
                </a:ln>
                <a:solidFill>
                  <a:srgbClr val="FFFFFF"/>
                </a:solidFill>
                <a:effectLst/>
                <a:uLnTx/>
                <a:uFillTx/>
                <a:latin typeface="Arial"/>
                <a:ea typeface="+mn-ea"/>
                <a:cs typeface="+mn-cs"/>
              </a:endParaRPr>
            </a:p>
          </p:txBody>
        </p:sp>
        <p:sp>
          <p:nvSpPr>
            <p:cNvPr id="150" name="Прямоугольник 149"/>
            <p:cNvSpPr/>
            <p:nvPr/>
          </p:nvSpPr>
          <p:spPr>
            <a:xfrm>
              <a:off x="7936445" y="6797281"/>
              <a:ext cx="2746648" cy="311252"/>
            </a:xfrm>
            <a:prstGeom prst="rect">
              <a:avLst/>
            </a:prstGeom>
            <a:ln>
              <a:noFill/>
            </a:ln>
          </p:spPr>
          <p:txBody>
            <a:bodyPr wrap="square" anchor="ctr">
              <a:noAutofit/>
            </a:bodyPr>
            <a:lstStyle/>
            <a:p>
              <a:pPr lvl="0"/>
              <a:r>
                <a:rPr lang="ru-RU" sz="1050" b="1" dirty="0" smtClean="0">
                  <a:solidFill>
                    <a:schemeClr val="tx1">
                      <a:lumMod val="95000"/>
                      <a:lumOff val="5000"/>
                    </a:schemeClr>
                  </a:solidFill>
                </a:rPr>
                <a:t>50-70%* суммы кредита</a:t>
              </a:r>
              <a:endParaRPr lang="ru-RU" sz="1050" b="1" dirty="0">
                <a:solidFill>
                  <a:schemeClr val="tx1">
                    <a:lumMod val="95000"/>
                    <a:lumOff val="5000"/>
                  </a:schemeClr>
                </a:solidFill>
              </a:endParaRPr>
            </a:p>
          </p:txBody>
        </p:sp>
        <p:sp>
          <p:nvSpPr>
            <p:cNvPr id="151" name="Oval 287"/>
            <p:cNvSpPr/>
            <p:nvPr/>
          </p:nvSpPr>
          <p:spPr>
            <a:xfrm>
              <a:off x="7690559" y="6829965"/>
              <a:ext cx="245885" cy="245885"/>
            </a:xfrm>
            <a:prstGeom prst="ellipse">
              <a:avLst/>
            </a:prstGeom>
            <a:no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800" b="1" i="0" u="none" strike="noStrike" kern="0" cap="none" spc="0" normalizeH="0" baseline="0" noProof="0" dirty="0" smtClean="0">
                  <a:ln>
                    <a:noFill/>
                  </a:ln>
                  <a:effectLst/>
                  <a:uLnTx/>
                  <a:uFillTx/>
                  <a:latin typeface="Arial"/>
                  <a:ea typeface="+mn-ea"/>
                  <a:cs typeface="+mn-cs"/>
                </a:rPr>
                <a:t>=</a:t>
              </a:r>
              <a:endParaRPr kumimoji="0" lang="en-US" sz="1800" b="1" i="0" u="none" strike="noStrike" kern="0" cap="none" spc="0" normalizeH="0" baseline="0" noProof="0" dirty="0">
                <a:ln>
                  <a:noFill/>
                </a:ln>
                <a:effectLst/>
                <a:uLnTx/>
                <a:uFillTx/>
                <a:latin typeface="Arial"/>
                <a:ea typeface="+mn-ea"/>
                <a:cs typeface="+mn-cs"/>
              </a:endParaRPr>
            </a:p>
          </p:txBody>
        </p:sp>
        <p:sp>
          <p:nvSpPr>
            <p:cNvPr id="152" name="Oval 287"/>
            <p:cNvSpPr/>
            <p:nvPr/>
          </p:nvSpPr>
          <p:spPr>
            <a:xfrm>
              <a:off x="7062085" y="6829965"/>
              <a:ext cx="245885" cy="245885"/>
            </a:xfrm>
            <a:prstGeom prst="ellipse">
              <a:avLst/>
            </a:prstGeom>
            <a:no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800" b="1" i="0" u="none" strike="noStrike" kern="0" cap="none" spc="0" normalizeH="0" baseline="0" noProof="0" dirty="0" smtClean="0">
                  <a:ln>
                    <a:noFill/>
                  </a:ln>
                  <a:effectLst/>
                  <a:uLnTx/>
                  <a:uFillTx/>
                  <a:latin typeface="Arial"/>
                  <a:ea typeface="+mn-ea"/>
                  <a:cs typeface="+mn-cs"/>
                </a:rPr>
                <a:t>+</a:t>
              </a:r>
              <a:endParaRPr kumimoji="0" lang="en-US" sz="1800" b="1" i="0" u="none" strike="noStrike" kern="0" cap="none" spc="0" normalizeH="0" baseline="0" noProof="0" dirty="0">
                <a:ln>
                  <a:noFill/>
                </a:ln>
                <a:effectLst/>
                <a:uLnTx/>
                <a:uFillTx/>
                <a:latin typeface="Arial"/>
                <a:ea typeface="+mn-ea"/>
                <a:cs typeface="+mn-cs"/>
              </a:endParaRPr>
            </a:p>
          </p:txBody>
        </p:sp>
      </p:grpSp>
      <p:sp>
        <p:nvSpPr>
          <p:cNvPr id="155" name="Oval 287"/>
          <p:cNvSpPr/>
          <p:nvPr/>
        </p:nvSpPr>
        <p:spPr>
          <a:xfrm>
            <a:off x="6620655" y="7111727"/>
            <a:ext cx="203211" cy="203211"/>
          </a:xfrm>
          <a:prstGeom prst="ellipse">
            <a:avLst/>
          </a:prstGeom>
          <a:solidFill>
            <a:srgbClr val="C00000"/>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000" b="1" i="0" u="none" strike="noStrike" kern="0" cap="none" spc="0" normalizeH="0" baseline="0" noProof="0" dirty="0" smtClean="0">
                <a:ln>
                  <a:noFill/>
                </a:ln>
                <a:solidFill>
                  <a:srgbClr val="FFFFFF"/>
                </a:solidFill>
                <a:effectLst/>
                <a:uLnTx/>
                <a:uFillTx/>
                <a:latin typeface="Arial"/>
                <a:ea typeface="+mn-ea"/>
                <a:cs typeface="+mn-cs"/>
              </a:rPr>
              <a:t>Г</a:t>
            </a:r>
            <a:endParaRPr kumimoji="0" lang="en-US" sz="1000" b="1" i="0" u="none" strike="noStrike" kern="0" cap="none" spc="0" normalizeH="0" baseline="0" noProof="0" dirty="0">
              <a:ln>
                <a:noFill/>
              </a:ln>
              <a:solidFill>
                <a:srgbClr val="FFFFFF"/>
              </a:solidFill>
              <a:effectLst/>
              <a:uLnTx/>
              <a:uFillTx/>
              <a:latin typeface="Arial"/>
              <a:ea typeface="+mn-ea"/>
              <a:cs typeface="+mn-cs"/>
            </a:endParaRPr>
          </a:p>
        </p:txBody>
      </p:sp>
      <p:cxnSp>
        <p:nvCxnSpPr>
          <p:cNvPr id="156" name="Прямая соединительная линия 155"/>
          <p:cNvCxnSpPr/>
          <p:nvPr/>
        </p:nvCxnSpPr>
        <p:spPr>
          <a:xfrm>
            <a:off x="6620655" y="6835535"/>
            <a:ext cx="5446580" cy="0"/>
          </a:xfrm>
          <a:prstGeom prst="line">
            <a:avLst/>
          </a:prstGeom>
          <a:ln>
            <a:solidFill>
              <a:schemeClr val="bg1">
                <a:lumMod val="85000"/>
              </a:schemeClr>
            </a:solidFill>
            <a:prstDash val="lgDash"/>
          </a:ln>
        </p:spPr>
        <p:style>
          <a:lnRef idx="1">
            <a:schemeClr val="accent1"/>
          </a:lnRef>
          <a:fillRef idx="0">
            <a:schemeClr val="accent1"/>
          </a:fillRef>
          <a:effectRef idx="0">
            <a:schemeClr val="accent1"/>
          </a:effectRef>
          <a:fontRef idx="minor">
            <a:schemeClr val="tx1"/>
          </a:fontRef>
        </p:style>
      </p:cxnSp>
      <p:sp>
        <p:nvSpPr>
          <p:cNvPr id="158" name="Freeform 25"/>
          <p:cNvSpPr>
            <a:spLocks noChangeAspect="1" noEditPoints="1"/>
          </p:cNvSpPr>
          <p:nvPr/>
        </p:nvSpPr>
        <p:spPr bwMode="auto">
          <a:xfrm>
            <a:off x="3854689" y="4267242"/>
            <a:ext cx="447758" cy="393691"/>
          </a:xfrm>
          <a:custGeom>
            <a:avLst/>
            <a:gdLst/>
            <a:ahLst/>
            <a:cxnLst>
              <a:cxn ang="0">
                <a:pos x="82" y="72"/>
              </a:cxn>
              <a:cxn ang="0">
                <a:pos x="81" y="55"/>
              </a:cxn>
              <a:cxn ang="0">
                <a:pos x="70" y="49"/>
              </a:cxn>
              <a:cxn ang="0">
                <a:pos x="62" y="39"/>
              </a:cxn>
              <a:cxn ang="0">
                <a:pos x="65" y="32"/>
              </a:cxn>
              <a:cxn ang="0">
                <a:pos x="67" y="28"/>
              </a:cxn>
              <a:cxn ang="0">
                <a:pos x="66" y="25"/>
              </a:cxn>
              <a:cxn ang="0">
                <a:pos x="67" y="20"/>
              </a:cxn>
              <a:cxn ang="0">
                <a:pos x="57" y="11"/>
              </a:cxn>
              <a:cxn ang="0">
                <a:pos x="47" y="20"/>
              </a:cxn>
              <a:cxn ang="0">
                <a:pos x="48" y="25"/>
              </a:cxn>
              <a:cxn ang="0">
                <a:pos x="47" y="28"/>
              </a:cxn>
              <a:cxn ang="0">
                <a:pos x="49" y="32"/>
              </a:cxn>
              <a:cxn ang="0">
                <a:pos x="52" y="39"/>
              </a:cxn>
              <a:cxn ang="0">
                <a:pos x="48" y="46"/>
              </a:cxn>
              <a:cxn ang="0">
                <a:pos x="63" y="60"/>
              </a:cxn>
              <a:cxn ang="0">
                <a:pos x="63" y="72"/>
              </a:cxn>
              <a:cxn ang="0">
                <a:pos x="82" y="72"/>
              </a:cxn>
              <a:cxn ang="0">
                <a:pos x="42" y="51"/>
              </a:cxn>
              <a:cxn ang="0">
                <a:pos x="31" y="39"/>
              </a:cxn>
              <a:cxn ang="0">
                <a:pos x="35" y="29"/>
              </a:cxn>
              <a:cxn ang="0">
                <a:pos x="38" y="23"/>
              </a:cxn>
              <a:cxn ang="0">
                <a:pos x="37" y="20"/>
              </a:cxn>
              <a:cxn ang="0">
                <a:pos x="37" y="13"/>
              </a:cxn>
              <a:cxn ang="0">
                <a:pos x="24" y="0"/>
              </a:cxn>
              <a:cxn ang="0">
                <a:pos x="11" y="13"/>
              </a:cxn>
              <a:cxn ang="0">
                <a:pos x="12" y="20"/>
              </a:cxn>
              <a:cxn ang="0">
                <a:pos x="11" y="23"/>
              </a:cxn>
              <a:cxn ang="0">
                <a:pos x="14" y="29"/>
              </a:cxn>
              <a:cxn ang="0">
                <a:pos x="18" y="39"/>
              </a:cxn>
              <a:cxn ang="0">
                <a:pos x="7" y="51"/>
              </a:cxn>
              <a:cxn ang="0">
                <a:pos x="0" y="57"/>
              </a:cxn>
              <a:cxn ang="0">
                <a:pos x="0" y="72"/>
              </a:cxn>
              <a:cxn ang="0">
                <a:pos x="57" y="72"/>
              </a:cxn>
              <a:cxn ang="0">
                <a:pos x="57" y="61"/>
              </a:cxn>
              <a:cxn ang="0">
                <a:pos x="42" y="51"/>
              </a:cxn>
            </a:cxnLst>
            <a:rect l="0" t="0" r="r" b="b"/>
            <a:pathLst>
              <a:path w="82" h="72">
                <a:moveTo>
                  <a:pt x="82" y="72"/>
                </a:moveTo>
                <a:cubicBezTo>
                  <a:pt x="82" y="72"/>
                  <a:pt x="82" y="57"/>
                  <a:pt x="81" y="55"/>
                </a:cubicBezTo>
                <a:cubicBezTo>
                  <a:pt x="79" y="53"/>
                  <a:pt x="76" y="51"/>
                  <a:pt x="70" y="49"/>
                </a:cubicBezTo>
                <a:cubicBezTo>
                  <a:pt x="64" y="46"/>
                  <a:pt x="62" y="44"/>
                  <a:pt x="62" y="39"/>
                </a:cubicBezTo>
                <a:cubicBezTo>
                  <a:pt x="62" y="37"/>
                  <a:pt x="64" y="37"/>
                  <a:pt x="65" y="32"/>
                </a:cubicBezTo>
                <a:cubicBezTo>
                  <a:pt x="65" y="30"/>
                  <a:pt x="67" y="32"/>
                  <a:pt x="67" y="28"/>
                </a:cubicBezTo>
                <a:cubicBezTo>
                  <a:pt x="67" y="26"/>
                  <a:pt x="66" y="25"/>
                  <a:pt x="66" y="25"/>
                </a:cubicBezTo>
                <a:cubicBezTo>
                  <a:pt x="66" y="25"/>
                  <a:pt x="67" y="22"/>
                  <a:pt x="67" y="20"/>
                </a:cubicBezTo>
                <a:cubicBezTo>
                  <a:pt x="67" y="18"/>
                  <a:pt x="65" y="11"/>
                  <a:pt x="57" y="11"/>
                </a:cubicBezTo>
                <a:cubicBezTo>
                  <a:pt x="49" y="11"/>
                  <a:pt x="47" y="18"/>
                  <a:pt x="47" y="20"/>
                </a:cubicBezTo>
                <a:cubicBezTo>
                  <a:pt x="47" y="22"/>
                  <a:pt x="48" y="25"/>
                  <a:pt x="48" y="25"/>
                </a:cubicBezTo>
                <a:cubicBezTo>
                  <a:pt x="48" y="25"/>
                  <a:pt x="47" y="26"/>
                  <a:pt x="47" y="28"/>
                </a:cubicBezTo>
                <a:cubicBezTo>
                  <a:pt x="47" y="32"/>
                  <a:pt x="49" y="30"/>
                  <a:pt x="49" y="32"/>
                </a:cubicBezTo>
                <a:cubicBezTo>
                  <a:pt x="50" y="37"/>
                  <a:pt x="52" y="37"/>
                  <a:pt x="52" y="39"/>
                </a:cubicBezTo>
                <a:cubicBezTo>
                  <a:pt x="52" y="42"/>
                  <a:pt x="51" y="44"/>
                  <a:pt x="48" y="46"/>
                </a:cubicBezTo>
                <a:cubicBezTo>
                  <a:pt x="62" y="53"/>
                  <a:pt x="63" y="54"/>
                  <a:pt x="63" y="60"/>
                </a:cubicBezTo>
                <a:cubicBezTo>
                  <a:pt x="63" y="72"/>
                  <a:pt x="63" y="72"/>
                  <a:pt x="63" y="72"/>
                </a:cubicBezTo>
                <a:lnTo>
                  <a:pt x="82" y="72"/>
                </a:lnTo>
                <a:close/>
                <a:moveTo>
                  <a:pt x="42" y="51"/>
                </a:moveTo>
                <a:cubicBezTo>
                  <a:pt x="34" y="47"/>
                  <a:pt x="31" y="45"/>
                  <a:pt x="31" y="39"/>
                </a:cubicBezTo>
                <a:cubicBezTo>
                  <a:pt x="31" y="35"/>
                  <a:pt x="34" y="36"/>
                  <a:pt x="35" y="29"/>
                </a:cubicBezTo>
                <a:cubicBezTo>
                  <a:pt x="35" y="27"/>
                  <a:pt x="37" y="29"/>
                  <a:pt x="38" y="23"/>
                </a:cubicBezTo>
                <a:cubicBezTo>
                  <a:pt x="38" y="20"/>
                  <a:pt x="37" y="20"/>
                  <a:pt x="37" y="20"/>
                </a:cubicBezTo>
                <a:cubicBezTo>
                  <a:pt x="37" y="20"/>
                  <a:pt x="37" y="16"/>
                  <a:pt x="37" y="13"/>
                </a:cubicBezTo>
                <a:cubicBezTo>
                  <a:pt x="38" y="10"/>
                  <a:pt x="36" y="0"/>
                  <a:pt x="24" y="0"/>
                </a:cubicBezTo>
                <a:cubicBezTo>
                  <a:pt x="13" y="0"/>
                  <a:pt x="11" y="10"/>
                  <a:pt x="11" y="13"/>
                </a:cubicBezTo>
                <a:cubicBezTo>
                  <a:pt x="12" y="16"/>
                  <a:pt x="12" y="20"/>
                  <a:pt x="12" y="20"/>
                </a:cubicBezTo>
                <a:cubicBezTo>
                  <a:pt x="12" y="20"/>
                  <a:pt x="11" y="20"/>
                  <a:pt x="11" y="23"/>
                </a:cubicBezTo>
                <a:cubicBezTo>
                  <a:pt x="11" y="29"/>
                  <a:pt x="14" y="27"/>
                  <a:pt x="14" y="29"/>
                </a:cubicBezTo>
                <a:cubicBezTo>
                  <a:pt x="15" y="36"/>
                  <a:pt x="18" y="35"/>
                  <a:pt x="18" y="39"/>
                </a:cubicBezTo>
                <a:cubicBezTo>
                  <a:pt x="18" y="45"/>
                  <a:pt x="15" y="47"/>
                  <a:pt x="7" y="51"/>
                </a:cubicBezTo>
                <a:cubicBezTo>
                  <a:pt x="4" y="52"/>
                  <a:pt x="0" y="53"/>
                  <a:pt x="0" y="57"/>
                </a:cubicBezTo>
                <a:cubicBezTo>
                  <a:pt x="0" y="72"/>
                  <a:pt x="0" y="72"/>
                  <a:pt x="0" y="72"/>
                </a:cubicBezTo>
                <a:cubicBezTo>
                  <a:pt x="57" y="72"/>
                  <a:pt x="57" y="72"/>
                  <a:pt x="57" y="72"/>
                </a:cubicBezTo>
                <a:cubicBezTo>
                  <a:pt x="57" y="72"/>
                  <a:pt x="57" y="63"/>
                  <a:pt x="57" y="61"/>
                </a:cubicBezTo>
                <a:cubicBezTo>
                  <a:pt x="57" y="58"/>
                  <a:pt x="50" y="54"/>
                  <a:pt x="42" y="51"/>
                </a:cubicBezTo>
                <a:close/>
              </a:path>
            </a:pathLst>
          </a:custGeom>
          <a:solidFill>
            <a:schemeClr val="bg1"/>
          </a:solidFill>
          <a:ln w="9525">
            <a:noFill/>
            <a:round/>
            <a:headEnd/>
            <a:tailEnd/>
          </a:ln>
        </p:spPr>
        <p:txBody>
          <a:bodyPr vert="horz" wrap="square" lIns="98694" tIns="49347" rIns="98694" bIns="49347" numCol="1" anchor="t" anchorCtr="0" compatLnSpc="1">
            <a:prstTxWarp prst="textNoShape">
              <a:avLst/>
            </a:prstTxWarp>
          </a:bodyPr>
          <a:lstStyle/>
          <a:p>
            <a:pPr defTabSz="986912" fontAlgn="base">
              <a:spcBef>
                <a:spcPct val="0"/>
              </a:spcBef>
              <a:spcAft>
                <a:spcPct val="0"/>
              </a:spcAft>
            </a:pPr>
            <a:endParaRPr lang="en-GB" sz="2051" dirty="0">
              <a:solidFill>
                <a:srgbClr val="000000"/>
              </a:solidFill>
              <a:cs typeface="Arial" pitchFamily="34" charset="0"/>
            </a:endParaRPr>
          </a:p>
        </p:txBody>
      </p:sp>
      <p:sp>
        <p:nvSpPr>
          <p:cNvPr id="159" name="Freeform 25"/>
          <p:cNvSpPr>
            <a:spLocks noChangeAspect="1" noEditPoints="1"/>
          </p:cNvSpPr>
          <p:nvPr/>
        </p:nvSpPr>
        <p:spPr bwMode="auto">
          <a:xfrm>
            <a:off x="10012394" y="4771146"/>
            <a:ext cx="447758" cy="393691"/>
          </a:xfrm>
          <a:custGeom>
            <a:avLst/>
            <a:gdLst/>
            <a:ahLst/>
            <a:cxnLst>
              <a:cxn ang="0">
                <a:pos x="82" y="72"/>
              </a:cxn>
              <a:cxn ang="0">
                <a:pos x="81" y="55"/>
              </a:cxn>
              <a:cxn ang="0">
                <a:pos x="70" y="49"/>
              </a:cxn>
              <a:cxn ang="0">
                <a:pos x="62" y="39"/>
              </a:cxn>
              <a:cxn ang="0">
                <a:pos x="65" y="32"/>
              </a:cxn>
              <a:cxn ang="0">
                <a:pos x="67" y="28"/>
              </a:cxn>
              <a:cxn ang="0">
                <a:pos x="66" y="25"/>
              </a:cxn>
              <a:cxn ang="0">
                <a:pos x="67" y="20"/>
              </a:cxn>
              <a:cxn ang="0">
                <a:pos x="57" y="11"/>
              </a:cxn>
              <a:cxn ang="0">
                <a:pos x="47" y="20"/>
              </a:cxn>
              <a:cxn ang="0">
                <a:pos x="48" y="25"/>
              </a:cxn>
              <a:cxn ang="0">
                <a:pos x="47" y="28"/>
              </a:cxn>
              <a:cxn ang="0">
                <a:pos x="49" y="32"/>
              </a:cxn>
              <a:cxn ang="0">
                <a:pos x="52" y="39"/>
              </a:cxn>
              <a:cxn ang="0">
                <a:pos x="48" y="46"/>
              </a:cxn>
              <a:cxn ang="0">
                <a:pos x="63" y="60"/>
              </a:cxn>
              <a:cxn ang="0">
                <a:pos x="63" y="72"/>
              </a:cxn>
              <a:cxn ang="0">
                <a:pos x="82" y="72"/>
              </a:cxn>
              <a:cxn ang="0">
                <a:pos x="42" y="51"/>
              </a:cxn>
              <a:cxn ang="0">
                <a:pos x="31" y="39"/>
              </a:cxn>
              <a:cxn ang="0">
                <a:pos x="35" y="29"/>
              </a:cxn>
              <a:cxn ang="0">
                <a:pos x="38" y="23"/>
              </a:cxn>
              <a:cxn ang="0">
                <a:pos x="37" y="20"/>
              </a:cxn>
              <a:cxn ang="0">
                <a:pos x="37" y="13"/>
              </a:cxn>
              <a:cxn ang="0">
                <a:pos x="24" y="0"/>
              </a:cxn>
              <a:cxn ang="0">
                <a:pos x="11" y="13"/>
              </a:cxn>
              <a:cxn ang="0">
                <a:pos x="12" y="20"/>
              </a:cxn>
              <a:cxn ang="0">
                <a:pos x="11" y="23"/>
              </a:cxn>
              <a:cxn ang="0">
                <a:pos x="14" y="29"/>
              </a:cxn>
              <a:cxn ang="0">
                <a:pos x="18" y="39"/>
              </a:cxn>
              <a:cxn ang="0">
                <a:pos x="7" y="51"/>
              </a:cxn>
              <a:cxn ang="0">
                <a:pos x="0" y="57"/>
              </a:cxn>
              <a:cxn ang="0">
                <a:pos x="0" y="72"/>
              </a:cxn>
              <a:cxn ang="0">
                <a:pos x="57" y="72"/>
              </a:cxn>
              <a:cxn ang="0">
                <a:pos x="57" y="61"/>
              </a:cxn>
              <a:cxn ang="0">
                <a:pos x="42" y="51"/>
              </a:cxn>
            </a:cxnLst>
            <a:rect l="0" t="0" r="r" b="b"/>
            <a:pathLst>
              <a:path w="82" h="72">
                <a:moveTo>
                  <a:pt x="82" y="72"/>
                </a:moveTo>
                <a:cubicBezTo>
                  <a:pt x="82" y="72"/>
                  <a:pt x="82" y="57"/>
                  <a:pt x="81" y="55"/>
                </a:cubicBezTo>
                <a:cubicBezTo>
                  <a:pt x="79" y="53"/>
                  <a:pt x="76" y="51"/>
                  <a:pt x="70" y="49"/>
                </a:cubicBezTo>
                <a:cubicBezTo>
                  <a:pt x="64" y="46"/>
                  <a:pt x="62" y="44"/>
                  <a:pt x="62" y="39"/>
                </a:cubicBezTo>
                <a:cubicBezTo>
                  <a:pt x="62" y="37"/>
                  <a:pt x="64" y="37"/>
                  <a:pt x="65" y="32"/>
                </a:cubicBezTo>
                <a:cubicBezTo>
                  <a:pt x="65" y="30"/>
                  <a:pt x="67" y="32"/>
                  <a:pt x="67" y="28"/>
                </a:cubicBezTo>
                <a:cubicBezTo>
                  <a:pt x="67" y="26"/>
                  <a:pt x="66" y="25"/>
                  <a:pt x="66" y="25"/>
                </a:cubicBezTo>
                <a:cubicBezTo>
                  <a:pt x="66" y="25"/>
                  <a:pt x="67" y="22"/>
                  <a:pt x="67" y="20"/>
                </a:cubicBezTo>
                <a:cubicBezTo>
                  <a:pt x="67" y="18"/>
                  <a:pt x="65" y="11"/>
                  <a:pt x="57" y="11"/>
                </a:cubicBezTo>
                <a:cubicBezTo>
                  <a:pt x="49" y="11"/>
                  <a:pt x="47" y="18"/>
                  <a:pt x="47" y="20"/>
                </a:cubicBezTo>
                <a:cubicBezTo>
                  <a:pt x="47" y="22"/>
                  <a:pt x="48" y="25"/>
                  <a:pt x="48" y="25"/>
                </a:cubicBezTo>
                <a:cubicBezTo>
                  <a:pt x="48" y="25"/>
                  <a:pt x="47" y="26"/>
                  <a:pt x="47" y="28"/>
                </a:cubicBezTo>
                <a:cubicBezTo>
                  <a:pt x="47" y="32"/>
                  <a:pt x="49" y="30"/>
                  <a:pt x="49" y="32"/>
                </a:cubicBezTo>
                <a:cubicBezTo>
                  <a:pt x="50" y="37"/>
                  <a:pt x="52" y="37"/>
                  <a:pt x="52" y="39"/>
                </a:cubicBezTo>
                <a:cubicBezTo>
                  <a:pt x="52" y="42"/>
                  <a:pt x="51" y="44"/>
                  <a:pt x="48" y="46"/>
                </a:cubicBezTo>
                <a:cubicBezTo>
                  <a:pt x="62" y="53"/>
                  <a:pt x="63" y="54"/>
                  <a:pt x="63" y="60"/>
                </a:cubicBezTo>
                <a:cubicBezTo>
                  <a:pt x="63" y="72"/>
                  <a:pt x="63" y="72"/>
                  <a:pt x="63" y="72"/>
                </a:cubicBezTo>
                <a:lnTo>
                  <a:pt x="82" y="72"/>
                </a:lnTo>
                <a:close/>
                <a:moveTo>
                  <a:pt x="42" y="51"/>
                </a:moveTo>
                <a:cubicBezTo>
                  <a:pt x="34" y="47"/>
                  <a:pt x="31" y="45"/>
                  <a:pt x="31" y="39"/>
                </a:cubicBezTo>
                <a:cubicBezTo>
                  <a:pt x="31" y="35"/>
                  <a:pt x="34" y="36"/>
                  <a:pt x="35" y="29"/>
                </a:cubicBezTo>
                <a:cubicBezTo>
                  <a:pt x="35" y="27"/>
                  <a:pt x="37" y="29"/>
                  <a:pt x="38" y="23"/>
                </a:cubicBezTo>
                <a:cubicBezTo>
                  <a:pt x="38" y="20"/>
                  <a:pt x="37" y="20"/>
                  <a:pt x="37" y="20"/>
                </a:cubicBezTo>
                <a:cubicBezTo>
                  <a:pt x="37" y="20"/>
                  <a:pt x="37" y="16"/>
                  <a:pt x="37" y="13"/>
                </a:cubicBezTo>
                <a:cubicBezTo>
                  <a:pt x="38" y="10"/>
                  <a:pt x="36" y="0"/>
                  <a:pt x="24" y="0"/>
                </a:cubicBezTo>
                <a:cubicBezTo>
                  <a:pt x="13" y="0"/>
                  <a:pt x="11" y="10"/>
                  <a:pt x="11" y="13"/>
                </a:cubicBezTo>
                <a:cubicBezTo>
                  <a:pt x="12" y="16"/>
                  <a:pt x="12" y="20"/>
                  <a:pt x="12" y="20"/>
                </a:cubicBezTo>
                <a:cubicBezTo>
                  <a:pt x="12" y="20"/>
                  <a:pt x="11" y="20"/>
                  <a:pt x="11" y="23"/>
                </a:cubicBezTo>
                <a:cubicBezTo>
                  <a:pt x="11" y="29"/>
                  <a:pt x="14" y="27"/>
                  <a:pt x="14" y="29"/>
                </a:cubicBezTo>
                <a:cubicBezTo>
                  <a:pt x="15" y="36"/>
                  <a:pt x="18" y="35"/>
                  <a:pt x="18" y="39"/>
                </a:cubicBezTo>
                <a:cubicBezTo>
                  <a:pt x="18" y="45"/>
                  <a:pt x="15" y="47"/>
                  <a:pt x="7" y="51"/>
                </a:cubicBezTo>
                <a:cubicBezTo>
                  <a:pt x="4" y="52"/>
                  <a:pt x="0" y="53"/>
                  <a:pt x="0" y="57"/>
                </a:cubicBezTo>
                <a:cubicBezTo>
                  <a:pt x="0" y="72"/>
                  <a:pt x="0" y="72"/>
                  <a:pt x="0" y="72"/>
                </a:cubicBezTo>
                <a:cubicBezTo>
                  <a:pt x="57" y="72"/>
                  <a:pt x="57" y="72"/>
                  <a:pt x="57" y="72"/>
                </a:cubicBezTo>
                <a:cubicBezTo>
                  <a:pt x="57" y="72"/>
                  <a:pt x="57" y="63"/>
                  <a:pt x="57" y="61"/>
                </a:cubicBezTo>
                <a:cubicBezTo>
                  <a:pt x="57" y="58"/>
                  <a:pt x="50" y="54"/>
                  <a:pt x="42" y="51"/>
                </a:cubicBezTo>
                <a:close/>
              </a:path>
            </a:pathLst>
          </a:custGeom>
          <a:solidFill>
            <a:schemeClr val="bg1"/>
          </a:solidFill>
          <a:ln w="9525">
            <a:noFill/>
            <a:round/>
            <a:headEnd/>
            <a:tailEnd/>
          </a:ln>
        </p:spPr>
        <p:txBody>
          <a:bodyPr vert="horz" wrap="square" lIns="98694" tIns="49347" rIns="98694" bIns="49347" numCol="1" anchor="t" anchorCtr="0" compatLnSpc="1">
            <a:prstTxWarp prst="textNoShape">
              <a:avLst/>
            </a:prstTxWarp>
          </a:bodyPr>
          <a:lstStyle/>
          <a:p>
            <a:pPr defTabSz="986912" fontAlgn="base">
              <a:spcBef>
                <a:spcPct val="0"/>
              </a:spcBef>
              <a:spcAft>
                <a:spcPct val="0"/>
              </a:spcAft>
            </a:pPr>
            <a:endParaRPr lang="en-GB" sz="2051" dirty="0">
              <a:solidFill>
                <a:srgbClr val="000000"/>
              </a:solidFill>
              <a:cs typeface="Arial" pitchFamily="34" charset="0"/>
            </a:endParaRPr>
          </a:p>
        </p:txBody>
      </p:sp>
      <p:sp>
        <p:nvSpPr>
          <p:cNvPr id="69" name="Скругленный прямоугольник 68"/>
          <p:cNvSpPr/>
          <p:nvPr/>
        </p:nvSpPr>
        <p:spPr>
          <a:xfrm>
            <a:off x="9681321" y="4183948"/>
            <a:ext cx="372219" cy="174599"/>
          </a:xfrm>
          <a:prstGeom prst="roundRect">
            <a:avLst/>
          </a:prstGeom>
          <a:noFill/>
          <a:ln w="25400" cap="flat" cmpd="sng" algn="ctr">
            <a:noFill/>
            <a:prstDash val="solid"/>
          </a:ln>
          <a:effectLst/>
        </p:spPr>
        <p:txBody>
          <a:bodyPr lIns="0" rIns="0" anchor="ctr"/>
          <a:lstStyle/>
          <a:p>
            <a:pPr algn="ctr" defTabSz="914373" fontAlgn="auto">
              <a:spcBef>
                <a:spcPts val="0"/>
              </a:spcBef>
              <a:spcAft>
                <a:spcPts val="0"/>
              </a:spcAft>
              <a:defRPr/>
            </a:pPr>
            <a:r>
              <a:rPr lang="ru-RU" sz="1100" b="1" kern="0" dirty="0" smtClean="0">
                <a:latin typeface="Arial Narrow" panose="020B0606020202030204" pitchFamily="34" charset="0"/>
                <a:cs typeface="Times New Roman" pitchFamily="18" charset="0"/>
              </a:rPr>
              <a:t>РГО</a:t>
            </a:r>
            <a:endParaRPr lang="ru-RU" sz="1200" b="1" kern="0" dirty="0">
              <a:latin typeface="Arial Narrow" panose="020B0606020202030204" pitchFamily="34" charset="0"/>
              <a:cs typeface="Times New Roman" pitchFamily="18" charset="0"/>
            </a:endParaRPr>
          </a:p>
        </p:txBody>
      </p:sp>
      <p:grpSp>
        <p:nvGrpSpPr>
          <p:cNvPr id="5" name="Группа 4"/>
          <p:cNvGrpSpPr/>
          <p:nvPr/>
        </p:nvGrpSpPr>
        <p:grpSpPr>
          <a:xfrm>
            <a:off x="332773" y="3991997"/>
            <a:ext cx="2303065" cy="904187"/>
            <a:chOff x="332773" y="3991997"/>
            <a:chExt cx="2303065" cy="904187"/>
          </a:xfrm>
        </p:grpSpPr>
        <p:sp>
          <p:nvSpPr>
            <p:cNvPr id="20" name="Скругленный прямоугольник 19"/>
            <p:cNvSpPr/>
            <p:nvPr/>
          </p:nvSpPr>
          <p:spPr>
            <a:xfrm>
              <a:off x="464559" y="4092291"/>
              <a:ext cx="2171279" cy="727937"/>
            </a:xfrm>
            <a:prstGeom prst="roundRect">
              <a:avLst>
                <a:gd name="adj" fmla="val 6507"/>
              </a:avLst>
            </a:prstGeom>
            <a:solidFill>
              <a:srgbClr val="E7F5F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630238"/>
              <a:r>
                <a:rPr lang="ru-RU" sz="1100" b="1" dirty="0" smtClean="0">
                  <a:solidFill>
                    <a:schemeClr val="tx1"/>
                  </a:solidFill>
                </a:rPr>
                <a:t>Банк-партнер/ Организация-партнер</a:t>
              </a:r>
            </a:p>
            <a:p>
              <a:pPr marL="630238"/>
              <a:r>
                <a:rPr lang="ru-RU" sz="1000" dirty="0" smtClean="0">
                  <a:solidFill>
                    <a:schemeClr val="tx1"/>
                  </a:solidFill>
                </a:rPr>
                <a:t>(бенефициар по гарантии Корпорации)</a:t>
              </a:r>
              <a:endParaRPr lang="ru-RU" sz="1000" dirty="0">
                <a:solidFill>
                  <a:schemeClr val="tx1"/>
                </a:solidFill>
              </a:endParaRPr>
            </a:p>
          </p:txBody>
        </p:sp>
        <p:grpSp>
          <p:nvGrpSpPr>
            <p:cNvPr id="70" name="Группа 69"/>
            <p:cNvGrpSpPr/>
            <p:nvPr/>
          </p:nvGrpSpPr>
          <p:grpSpPr>
            <a:xfrm>
              <a:off x="332773" y="3991997"/>
              <a:ext cx="904187" cy="904187"/>
              <a:chOff x="-1167900" y="2055274"/>
              <a:chExt cx="2233307" cy="2233307"/>
            </a:xfrm>
          </p:grpSpPr>
          <p:pic>
            <p:nvPicPr>
              <p:cNvPr id="71" name="Рисунок 7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67900" y="2055274"/>
                <a:ext cx="2233307" cy="2233307"/>
              </a:xfrm>
              <a:prstGeom prst="rect">
                <a:avLst/>
              </a:prstGeom>
            </p:spPr>
          </p:pic>
          <p:sp>
            <p:nvSpPr>
              <p:cNvPr id="72" name="Овал 71"/>
              <p:cNvSpPr/>
              <p:nvPr/>
            </p:nvSpPr>
            <p:spPr>
              <a:xfrm>
                <a:off x="-388997" y="2868348"/>
                <a:ext cx="650389" cy="65038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800" dirty="0" smtClean="0"/>
                  <a:t>₽</a:t>
                </a:r>
                <a:endParaRPr lang="ru-RU" sz="1800" dirty="0"/>
              </a:p>
            </p:txBody>
          </p:sp>
        </p:grpSp>
      </p:grpSp>
      <p:grpSp>
        <p:nvGrpSpPr>
          <p:cNvPr id="73" name="Группа 72"/>
          <p:cNvGrpSpPr/>
          <p:nvPr/>
        </p:nvGrpSpPr>
        <p:grpSpPr>
          <a:xfrm>
            <a:off x="6491570" y="4515625"/>
            <a:ext cx="2303065" cy="904187"/>
            <a:chOff x="332773" y="3991997"/>
            <a:chExt cx="2303065" cy="904187"/>
          </a:xfrm>
        </p:grpSpPr>
        <p:sp>
          <p:nvSpPr>
            <p:cNvPr id="74" name="Скругленный прямоугольник 73"/>
            <p:cNvSpPr/>
            <p:nvPr/>
          </p:nvSpPr>
          <p:spPr>
            <a:xfrm>
              <a:off x="464559" y="4092291"/>
              <a:ext cx="2171279" cy="727937"/>
            </a:xfrm>
            <a:prstGeom prst="roundRect">
              <a:avLst>
                <a:gd name="adj" fmla="val 6507"/>
              </a:avLst>
            </a:prstGeom>
            <a:solidFill>
              <a:srgbClr val="E7F5F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630238"/>
              <a:r>
                <a:rPr lang="ru-RU" sz="1100" b="1" dirty="0">
                  <a:solidFill>
                    <a:schemeClr val="tx1"/>
                  </a:solidFill>
                </a:rPr>
                <a:t>Банк-партнер/ Организация-партнер</a:t>
              </a:r>
            </a:p>
            <a:p>
              <a:pPr marL="630238"/>
              <a:r>
                <a:rPr lang="ru-RU" sz="1000" dirty="0" smtClean="0">
                  <a:solidFill>
                    <a:schemeClr val="tx1"/>
                  </a:solidFill>
                </a:rPr>
                <a:t>(бенефициар по гарантии Корпорации)</a:t>
              </a:r>
              <a:endParaRPr lang="ru-RU" sz="1000" dirty="0">
                <a:solidFill>
                  <a:schemeClr val="tx1"/>
                </a:solidFill>
              </a:endParaRPr>
            </a:p>
          </p:txBody>
        </p:sp>
        <p:grpSp>
          <p:nvGrpSpPr>
            <p:cNvPr id="75" name="Группа 74"/>
            <p:cNvGrpSpPr/>
            <p:nvPr/>
          </p:nvGrpSpPr>
          <p:grpSpPr>
            <a:xfrm>
              <a:off x="332773" y="3991997"/>
              <a:ext cx="904187" cy="904187"/>
              <a:chOff x="-1167900" y="2055274"/>
              <a:chExt cx="2233307" cy="2233307"/>
            </a:xfrm>
          </p:grpSpPr>
          <p:pic>
            <p:nvPicPr>
              <p:cNvPr id="76" name="Рисунок 7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67900" y="2055274"/>
                <a:ext cx="2233307" cy="2233307"/>
              </a:xfrm>
              <a:prstGeom prst="rect">
                <a:avLst/>
              </a:prstGeom>
            </p:spPr>
          </p:pic>
          <p:sp>
            <p:nvSpPr>
              <p:cNvPr id="77" name="Овал 76"/>
              <p:cNvSpPr/>
              <p:nvPr/>
            </p:nvSpPr>
            <p:spPr>
              <a:xfrm>
                <a:off x="-388997" y="2868348"/>
                <a:ext cx="650389" cy="65038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800" dirty="0" smtClean="0"/>
                  <a:t>₽</a:t>
                </a:r>
                <a:endParaRPr lang="ru-RU" sz="1800" dirty="0"/>
              </a:p>
            </p:txBody>
          </p:sp>
        </p:grpSp>
      </p:grpSp>
      <p:pic>
        <p:nvPicPr>
          <p:cNvPr id="81" name="Рисунок 8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638231" y="3757346"/>
            <a:ext cx="433001" cy="414237"/>
          </a:xfrm>
          <a:prstGeom prst="rect">
            <a:avLst/>
          </a:prstGeom>
        </p:spPr>
      </p:pic>
      <p:sp>
        <p:nvSpPr>
          <p:cNvPr id="84" name="Прямоугольник 83"/>
          <p:cNvSpPr/>
          <p:nvPr/>
        </p:nvSpPr>
        <p:spPr>
          <a:xfrm>
            <a:off x="6836357" y="7034776"/>
            <a:ext cx="5721950" cy="311252"/>
          </a:xfrm>
          <a:prstGeom prst="rect">
            <a:avLst/>
          </a:prstGeom>
          <a:ln>
            <a:noFill/>
          </a:ln>
        </p:spPr>
        <p:txBody>
          <a:bodyPr wrap="square" anchor="ctr">
            <a:noAutofit/>
          </a:bodyPr>
          <a:lstStyle/>
          <a:p>
            <a:pPr lvl="0"/>
            <a:r>
              <a:rPr lang="ru-RU" sz="900" dirty="0" smtClean="0">
                <a:solidFill>
                  <a:schemeClr val="tx1">
                    <a:lumMod val="95000"/>
                    <a:lumOff val="5000"/>
                  </a:schemeClr>
                </a:solidFill>
              </a:rPr>
              <a:t>Независимая гарантия Корпорации на часть непокрытой поручительством РГО суммы кредита</a:t>
            </a:r>
          </a:p>
        </p:txBody>
      </p:sp>
      <p:sp>
        <p:nvSpPr>
          <p:cNvPr id="85" name="TextBox 84"/>
          <p:cNvSpPr txBox="1"/>
          <p:nvPr/>
        </p:nvSpPr>
        <p:spPr>
          <a:xfrm>
            <a:off x="12102955" y="8003568"/>
            <a:ext cx="523982" cy="307777"/>
          </a:xfrm>
          <a:prstGeom prst="rect">
            <a:avLst/>
          </a:prstGeom>
          <a:noFill/>
        </p:spPr>
        <p:txBody>
          <a:bodyPr wrap="square" rtlCol="0">
            <a:spAutoFit/>
          </a:bodyPr>
          <a:lstStyle/>
          <a:p>
            <a:r>
              <a:rPr lang="ru-RU" sz="1400" dirty="0" smtClean="0">
                <a:latin typeface="Arial Narrow" panose="020B0606020202030204" pitchFamily="34" charset="0"/>
              </a:rPr>
              <a:t>7</a:t>
            </a:r>
            <a:endParaRPr lang="ru-RU" sz="1400" dirty="0">
              <a:latin typeface="Arial Narrow" panose="020B0606020202030204" pitchFamily="34" charset="0"/>
            </a:endParaRPr>
          </a:p>
        </p:txBody>
      </p:sp>
    </p:spTree>
    <p:extLst>
      <p:ext uri="{BB962C8B-B14F-4D97-AF65-F5344CB8AC3E}">
        <p14:creationId xmlns:p14="http://schemas.microsoft.com/office/powerpoint/2010/main" val="419768877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814594" y="344329"/>
            <a:ext cx="8429835" cy="698685"/>
          </a:xfrm>
        </p:spPr>
        <p:txBody>
          <a:bodyPr/>
          <a:lstStyle/>
          <a:p>
            <a:r>
              <a:rPr lang="ru-RU" dirty="0"/>
              <a:t>Преимущества независимой гарантии Корпорации </a:t>
            </a:r>
            <a:r>
              <a:rPr lang="ru-RU" dirty="0" smtClean="0"/>
              <a:t/>
            </a:r>
            <a:br>
              <a:rPr lang="ru-RU" dirty="0" smtClean="0"/>
            </a:br>
            <a:r>
              <a:rPr lang="ru-RU" dirty="0" smtClean="0"/>
              <a:t>для </a:t>
            </a:r>
            <a:r>
              <a:rPr lang="ru-RU" dirty="0"/>
              <a:t>субъекта </a:t>
            </a:r>
            <a:r>
              <a:rPr lang="ru-RU" dirty="0" smtClean="0"/>
              <a:t>МСП</a:t>
            </a:r>
            <a:endParaRPr lang="ru-RU" dirty="0"/>
          </a:p>
        </p:txBody>
      </p:sp>
      <p:sp>
        <p:nvSpPr>
          <p:cNvPr id="17" name="Прямоугольник 16"/>
          <p:cNvSpPr/>
          <p:nvPr/>
        </p:nvSpPr>
        <p:spPr>
          <a:xfrm>
            <a:off x="363539" y="1869271"/>
            <a:ext cx="2655431" cy="636251"/>
          </a:xfrm>
          <a:prstGeom prst="rect">
            <a:avLst/>
          </a:prstGeom>
          <a:noFill/>
        </p:spPr>
        <p:txBody>
          <a:bodyPr wrap="square" anchor="ctr">
            <a:noAutofit/>
          </a:bodyPr>
          <a:lstStyle/>
          <a:p>
            <a:pPr algn="r" defTabSz="914373" fontAlgn="auto">
              <a:spcBef>
                <a:spcPts val="0"/>
              </a:spcBef>
              <a:spcAft>
                <a:spcPts val="0"/>
              </a:spcAft>
            </a:pPr>
            <a:r>
              <a:rPr lang="ru-RU" sz="1600" b="1" kern="0" dirty="0">
                <a:solidFill>
                  <a:srgbClr val="1F4E79"/>
                </a:solidFill>
                <a:latin typeface="Arial Narrow" panose="020B0606020202030204" pitchFamily="34" charset="0"/>
                <a:ea typeface="Calibri" panose="020F0502020204030204" pitchFamily="34" charset="0"/>
              </a:rPr>
              <a:t>Возможность развития своего бизнеса</a:t>
            </a:r>
          </a:p>
        </p:txBody>
      </p:sp>
      <p:sp>
        <p:nvSpPr>
          <p:cNvPr id="25" name="L-Shape 10"/>
          <p:cNvSpPr/>
          <p:nvPr/>
        </p:nvSpPr>
        <p:spPr>
          <a:xfrm rot="13701821">
            <a:off x="2921910" y="1973389"/>
            <a:ext cx="470816" cy="428015"/>
          </a:xfrm>
          <a:prstGeom prst="corner">
            <a:avLst>
              <a:gd name="adj1" fmla="val 23334"/>
              <a:gd name="adj2" fmla="val 24129"/>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a:p>
        </p:txBody>
      </p:sp>
      <p:sp>
        <p:nvSpPr>
          <p:cNvPr id="26" name="Прямоугольник 25"/>
          <p:cNvSpPr/>
          <p:nvPr/>
        </p:nvSpPr>
        <p:spPr>
          <a:xfrm>
            <a:off x="363539" y="2756448"/>
            <a:ext cx="2655431" cy="596916"/>
          </a:xfrm>
          <a:prstGeom prst="rect">
            <a:avLst/>
          </a:prstGeom>
          <a:noFill/>
        </p:spPr>
        <p:txBody>
          <a:bodyPr wrap="square" anchor="ctr">
            <a:noAutofit/>
          </a:bodyPr>
          <a:lstStyle/>
          <a:p>
            <a:pPr algn="r" defTabSz="914373" fontAlgn="auto">
              <a:spcBef>
                <a:spcPts val="0"/>
              </a:spcBef>
              <a:spcAft>
                <a:spcPts val="0"/>
              </a:spcAft>
            </a:pPr>
            <a:r>
              <a:rPr lang="ru-RU" sz="1600" b="1" kern="0" dirty="0">
                <a:solidFill>
                  <a:srgbClr val="1F4E79"/>
                </a:solidFill>
                <a:latin typeface="Arial Narrow" panose="020B0606020202030204" pitchFamily="34" charset="0"/>
                <a:ea typeface="Calibri" panose="020F0502020204030204" pitchFamily="34" charset="0"/>
              </a:rPr>
              <a:t>Возможность снижения своих расходов</a:t>
            </a:r>
          </a:p>
        </p:txBody>
      </p:sp>
      <p:sp>
        <p:nvSpPr>
          <p:cNvPr id="27" name="L-Shape 10"/>
          <p:cNvSpPr/>
          <p:nvPr/>
        </p:nvSpPr>
        <p:spPr>
          <a:xfrm rot="13701821">
            <a:off x="2921910" y="2840899"/>
            <a:ext cx="470816" cy="428015"/>
          </a:xfrm>
          <a:prstGeom prst="corner">
            <a:avLst>
              <a:gd name="adj1" fmla="val 23334"/>
              <a:gd name="adj2" fmla="val 24129"/>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a:p>
        </p:txBody>
      </p:sp>
      <p:sp>
        <p:nvSpPr>
          <p:cNvPr id="28" name="Прямоугольник 27"/>
          <p:cNvSpPr/>
          <p:nvPr/>
        </p:nvSpPr>
        <p:spPr>
          <a:xfrm>
            <a:off x="3613533" y="2717666"/>
            <a:ext cx="8641170" cy="674481"/>
          </a:xfrm>
          <a:prstGeom prst="rect">
            <a:avLst/>
          </a:prstGeom>
        </p:spPr>
        <p:txBody>
          <a:bodyPr wrap="square" lIns="72000" tIns="0" rIns="36000" bIns="0" anchor="ctr">
            <a:noAutofit/>
          </a:bodyPr>
          <a:lstStyle/>
          <a:p>
            <a:pPr marL="171450" indent="-171450" defTabSz="957263">
              <a:lnSpc>
                <a:spcPct val="106000"/>
              </a:lnSpc>
              <a:spcBef>
                <a:spcPts val="300"/>
              </a:spcBef>
              <a:buFont typeface="Arial" panose="020B0604020202020204" pitchFamily="34" charset="0"/>
              <a:buChar char="•"/>
            </a:pPr>
            <a:r>
              <a:rPr lang="ru-RU" sz="1200" dirty="0">
                <a:latin typeface="+mj-lt"/>
                <a:cs typeface="+mn-cs"/>
              </a:rPr>
              <a:t>Пониженные процентные ставки по кредитам </a:t>
            </a:r>
            <a:r>
              <a:rPr lang="ru-RU" sz="1200" dirty="0" smtClean="0">
                <a:latin typeface="+mj-lt"/>
                <a:cs typeface="+mn-cs"/>
              </a:rPr>
              <a:t>и займам с </a:t>
            </a:r>
            <a:r>
              <a:rPr lang="ru-RU" sz="1200" dirty="0">
                <a:latin typeface="+mj-lt"/>
                <a:cs typeface="+mn-cs"/>
              </a:rPr>
              <a:t>гарантией Корпорации</a:t>
            </a:r>
          </a:p>
          <a:p>
            <a:pPr marL="171450" indent="-171450" defTabSz="957263">
              <a:lnSpc>
                <a:spcPct val="106000"/>
              </a:lnSpc>
              <a:spcBef>
                <a:spcPts val="300"/>
              </a:spcBef>
              <a:buFont typeface="Arial" panose="020B0604020202020204" pitchFamily="34" charset="0"/>
              <a:buChar char="•"/>
            </a:pPr>
            <a:r>
              <a:rPr lang="ru-RU" sz="1200" dirty="0">
                <a:latin typeface="+mj-lt"/>
                <a:cs typeface="+mn-cs"/>
              </a:rPr>
              <a:t>Стоимость гарантии Корпорации в разы ниже стоимости страхования залога ТС (КАСКО</a:t>
            </a:r>
            <a:r>
              <a:rPr lang="ru-RU" sz="1200" dirty="0" smtClean="0">
                <a:latin typeface="+mj-lt"/>
                <a:cs typeface="+mn-cs"/>
              </a:rPr>
              <a:t>)</a:t>
            </a:r>
            <a:endParaRPr lang="ru-RU" sz="1200" dirty="0">
              <a:latin typeface="+mj-lt"/>
              <a:cs typeface="+mn-cs"/>
            </a:endParaRPr>
          </a:p>
        </p:txBody>
      </p:sp>
      <p:sp>
        <p:nvSpPr>
          <p:cNvPr id="29" name="Прямоугольник 28"/>
          <p:cNvSpPr/>
          <p:nvPr/>
        </p:nvSpPr>
        <p:spPr>
          <a:xfrm>
            <a:off x="3613533" y="1850156"/>
            <a:ext cx="8641170" cy="674481"/>
          </a:xfrm>
          <a:prstGeom prst="rect">
            <a:avLst/>
          </a:prstGeom>
        </p:spPr>
        <p:txBody>
          <a:bodyPr wrap="square" lIns="72000" tIns="0" rIns="36000" bIns="0" anchor="ctr">
            <a:noAutofit/>
          </a:bodyPr>
          <a:lstStyle/>
          <a:p>
            <a:pPr marL="171450" indent="-171450" defTabSz="957263">
              <a:lnSpc>
                <a:spcPct val="106000"/>
              </a:lnSpc>
              <a:spcBef>
                <a:spcPts val="300"/>
              </a:spcBef>
              <a:buFont typeface="Arial" panose="020B0604020202020204" pitchFamily="34" charset="0"/>
              <a:buChar char="•"/>
            </a:pPr>
            <a:r>
              <a:rPr lang="ru-RU" sz="1200" dirty="0">
                <a:latin typeface="+mj-lt"/>
                <a:cs typeface="+mn-cs"/>
              </a:rPr>
              <a:t>Возможность получения финансирования и развития своего бизнеса при отсутствии залогового обеспечения</a:t>
            </a:r>
          </a:p>
        </p:txBody>
      </p:sp>
      <p:sp>
        <p:nvSpPr>
          <p:cNvPr id="30" name="Прямоугольник 29"/>
          <p:cNvSpPr/>
          <p:nvPr/>
        </p:nvSpPr>
        <p:spPr>
          <a:xfrm>
            <a:off x="363539" y="4626905"/>
            <a:ext cx="2655431" cy="646930"/>
          </a:xfrm>
          <a:prstGeom prst="rect">
            <a:avLst/>
          </a:prstGeom>
          <a:noFill/>
        </p:spPr>
        <p:txBody>
          <a:bodyPr wrap="square" anchor="ctr">
            <a:noAutofit/>
          </a:bodyPr>
          <a:lstStyle/>
          <a:p>
            <a:pPr algn="r" defTabSz="914373" fontAlgn="auto">
              <a:spcBef>
                <a:spcPts val="0"/>
              </a:spcBef>
              <a:spcAft>
                <a:spcPts val="0"/>
              </a:spcAft>
            </a:pPr>
            <a:r>
              <a:rPr lang="ru-RU" sz="1600" b="1" kern="0" dirty="0" smtClean="0">
                <a:solidFill>
                  <a:srgbClr val="0070C0"/>
                </a:solidFill>
                <a:latin typeface="Arial Narrow" panose="020B0606020202030204" pitchFamily="34" charset="0"/>
                <a:ea typeface="Calibri" panose="020F0502020204030204" pitchFamily="34" charset="0"/>
              </a:rPr>
              <a:t>Широкая </a:t>
            </a:r>
            <a:r>
              <a:rPr lang="ru-RU" sz="1600" b="1" kern="0" dirty="0">
                <a:solidFill>
                  <a:srgbClr val="0070C0"/>
                </a:solidFill>
                <a:latin typeface="Arial Narrow" panose="020B0606020202030204" pitchFamily="34" charset="0"/>
                <a:ea typeface="Calibri" panose="020F0502020204030204" pitchFamily="34" charset="0"/>
              </a:rPr>
              <a:t>линейка гарантийных продуктов</a:t>
            </a:r>
          </a:p>
        </p:txBody>
      </p:sp>
      <p:sp>
        <p:nvSpPr>
          <p:cNvPr id="31" name="L-Shape 10"/>
          <p:cNvSpPr/>
          <p:nvPr/>
        </p:nvSpPr>
        <p:spPr>
          <a:xfrm rot="13701821">
            <a:off x="2921910" y="4736363"/>
            <a:ext cx="470816" cy="428015"/>
          </a:xfrm>
          <a:prstGeom prst="corner">
            <a:avLst>
              <a:gd name="adj1" fmla="val 23334"/>
              <a:gd name="adj2" fmla="val 24129"/>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a:p>
        </p:txBody>
      </p:sp>
      <p:sp>
        <p:nvSpPr>
          <p:cNvPr id="32" name="Прямоугольник 31"/>
          <p:cNvSpPr/>
          <p:nvPr/>
        </p:nvSpPr>
        <p:spPr>
          <a:xfrm>
            <a:off x="3613533" y="4613130"/>
            <a:ext cx="8641170" cy="674481"/>
          </a:xfrm>
          <a:prstGeom prst="rect">
            <a:avLst/>
          </a:prstGeom>
        </p:spPr>
        <p:txBody>
          <a:bodyPr wrap="square" lIns="72000" tIns="0" rIns="36000" bIns="0" anchor="ctr">
            <a:noAutofit/>
          </a:bodyPr>
          <a:lstStyle/>
          <a:p>
            <a:pPr marL="171450" indent="-171450" defTabSz="957263">
              <a:lnSpc>
                <a:spcPct val="106000"/>
              </a:lnSpc>
              <a:spcBef>
                <a:spcPts val="300"/>
              </a:spcBef>
              <a:buFont typeface="Arial" panose="020B0604020202020204" pitchFamily="34" charset="0"/>
              <a:buChar char="•"/>
            </a:pPr>
            <a:r>
              <a:rPr lang="ru-RU" sz="1200" dirty="0">
                <a:latin typeface="+mj-lt"/>
                <a:cs typeface="+mn-cs"/>
              </a:rPr>
              <a:t>Линейка гарантийных продуктов учитывает практически все основные потребности субъектов МСП в гарантийной поддержке</a:t>
            </a:r>
          </a:p>
        </p:txBody>
      </p:sp>
      <p:sp>
        <p:nvSpPr>
          <p:cNvPr id="33" name="Прямоугольник 32"/>
          <p:cNvSpPr/>
          <p:nvPr/>
        </p:nvSpPr>
        <p:spPr>
          <a:xfrm>
            <a:off x="363539" y="5425404"/>
            <a:ext cx="2655431" cy="1106269"/>
          </a:xfrm>
          <a:prstGeom prst="rect">
            <a:avLst/>
          </a:prstGeom>
          <a:noFill/>
        </p:spPr>
        <p:txBody>
          <a:bodyPr wrap="square" anchor="ctr">
            <a:noAutofit/>
          </a:bodyPr>
          <a:lstStyle/>
          <a:p>
            <a:pPr algn="r" defTabSz="914373" fontAlgn="auto">
              <a:spcBef>
                <a:spcPts val="0"/>
              </a:spcBef>
              <a:spcAft>
                <a:spcPts val="0"/>
              </a:spcAft>
            </a:pPr>
            <a:r>
              <a:rPr lang="ru-RU" sz="1600" b="1" kern="0" dirty="0" smtClean="0">
                <a:solidFill>
                  <a:srgbClr val="0070C0"/>
                </a:solidFill>
                <a:latin typeface="Arial Narrow" panose="020B0606020202030204" pitchFamily="34" charset="0"/>
                <a:ea typeface="Calibri" panose="020F0502020204030204" pitchFamily="34" charset="0"/>
              </a:rPr>
              <a:t>Условия продуктов </a:t>
            </a:r>
            <a:endParaRPr lang="ru-RU" sz="1600" b="1" kern="0" dirty="0">
              <a:solidFill>
                <a:srgbClr val="0070C0"/>
              </a:solidFill>
              <a:latin typeface="Arial Narrow" panose="020B0606020202030204" pitchFamily="34" charset="0"/>
              <a:ea typeface="Calibri" panose="020F0502020204030204" pitchFamily="34" charset="0"/>
            </a:endParaRPr>
          </a:p>
          <a:p>
            <a:pPr algn="r" defTabSz="914373" fontAlgn="auto">
              <a:spcBef>
                <a:spcPts val="0"/>
              </a:spcBef>
              <a:spcAft>
                <a:spcPts val="0"/>
              </a:spcAft>
            </a:pPr>
            <a:r>
              <a:rPr lang="ru-RU" sz="1600" b="1" kern="0" dirty="0" smtClean="0">
                <a:solidFill>
                  <a:srgbClr val="0070C0"/>
                </a:solidFill>
                <a:latin typeface="Arial Narrow" panose="020B0606020202030204" pitchFamily="34" charset="0"/>
                <a:ea typeface="Calibri" panose="020F0502020204030204" pitchFamily="34" charset="0"/>
              </a:rPr>
              <a:t>максимально адаптированы </a:t>
            </a:r>
            <a:r>
              <a:rPr lang="ru-RU" sz="1600" b="1" kern="0" dirty="0">
                <a:solidFill>
                  <a:srgbClr val="0070C0"/>
                </a:solidFill>
                <a:latin typeface="Arial Narrow" panose="020B0606020202030204" pitchFamily="34" charset="0"/>
                <a:ea typeface="Calibri" panose="020F0502020204030204" pitchFamily="34" charset="0"/>
              </a:rPr>
              <a:t>к специфике субъектов </a:t>
            </a:r>
            <a:r>
              <a:rPr lang="ru-RU" sz="1600" b="1" kern="0" dirty="0" smtClean="0">
                <a:solidFill>
                  <a:srgbClr val="0070C0"/>
                </a:solidFill>
                <a:latin typeface="Arial Narrow" panose="020B0606020202030204" pitchFamily="34" charset="0"/>
                <a:ea typeface="Calibri" panose="020F0502020204030204" pitchFamily="34" charset="0"/>
              </a:rPr>
              <a:t>МСП</a:t>
            </a:r>
            <a:endParaRPr lang="ru-RU" sz="1600" b="1" kern="0" dirty="0">
              <a:solidFill>
                <a:srgbClr val="0070C0"/>
              </a:solidFill>
              <a:latin typeface="Arial Narrow" panose="020B0606020202030204" pitchFamily="34" charset="0"/>
              <a:ea typeface="Calibri" panose="020F0502020204030204" pitchFamily="34" charset="0"/>
            </a:endParaRPr>
          </a:p>
        </p:txBody>
      </p:sp>
      <p:sp>
        <p:nvSpPr>
          <p:cNvPr id="34" name="L-Shape 10"/>
          <p:cNvSpPr/>
          <p:nvPr/>
        </p:nvSpPr>
        <p:spPr>
          <a:xfrm rot="13701821">
            <a:off x="2921910" y="5733842"/>
            <a:ext cx="470816" cy="428015"/>
          </a:xfrm>
          <a:prstGeom prst="corner">
            <a:avLst>
              <a:gd name="adj1" fmla="val 23334"/>
              <a:gd name="adj2" fmla="val 24129"/>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a:p>
        </p:txBody>
      </p:sp>
      <p:sp>
        <p:nvSpPr>
          <p:cNvPr id="35" name="Прямоугольник 34"/>
          <p:cNvSpPr/>
          <p:nvPr/>
        </p:nvSpPr>
        <p:spPr>
          <a:xfrm>
            <a:off x="3613533" y="5364024"/>
            <a:ext cx="8641170" cy="1167650"/>
          </a:xfrm>
          <a:prstGeom prst="rect">
            <a:avLst/>
          </a:prstGeom>
        </p:spPr>
        <p:txBody>
          <a:bodyPr wrap="square" lIns="72000" tIns="0" rIns="36000" bIns="0" anchor="ctr">
            <a:noAutofit/>
          </a:bodyPr>
          <a:lstStyle/>
          <a:p>
            <a:pPr marL="171450" indent="-171450" defTabSz="957263">
              <a:lnSpc>
                <a:spcPct val="106000"/>
              </a:lnSpc>
              <a:spcBef>
                <a:spcPts val="300"/>
              </a:spcBef>
              <a:buFont typeface="Arial" panose="020B0604020202020204" pitchFamily="34" charset="0"/>
              <a:buChar char="•"/>
            </a:pPr>
            <a:r>
              <a:rPr lang="ru-RU" sz="1200" dirty="0" smtClean="0">
                <a:latin typeface="+mj-lt"/>
                <a:cs typeface="+mn-cs"/>
              </a:rPr>
              <a:t>Отсутствуют специальные </a:t>
            </a:r>
            <a:r>
              <a:rPr lang="ru-RU" sz="1200" dirty="0">
                <a:latin typeface="+mj-lt"/>
                <a:cs typeface="+mn-cs"/>
              </a:rPr>
              <a:t>требования к обеспечению по кредитным </a:t>
            </a:r>
            <a:r>
              <a:rPr lang="ru-RU" sz="1200" dirty="0" smtClean="0">
                <a:latin typeface="+mj-lt"/>
                <a:cs typeface="+mn-cs"/>
              </a:rPr>
              <a:t>сделкам</a:t>
            </a:r>
            <a:endParaRPr lang="ru-RU" sz="1200" dirty="0">
              <a:latin typeface="+mj-lt"/>
              <a:cs typeface="+mn-cs"/>
            </a:endParaRPr>
          </a:p>
          <a:p>
            <a:pPr marL="171450" indent="-171450" defTabSz="957263">
              <a:lnSpc>
                <a:spcPct val="106000"/>
              </a:lnSpc>
              <a:spcBef>
                <a:spcPts val="300"/>
              </a:spcBef>
              <a:buFont typeface="Arial" panose="020B0604020202020204" pitchFamily="34" charset="0"/>
              <a:buChar char="•"/>
            </a:pPr>
            <a:r>
              <a:rPr lang="ru-RU" sz="1200" dirty="0" smtClean="0">
                <a:latin typeface="+mj-lt"/>
                <a:cs typeface="+mn-cs"/>
              </a:rPr>
              <a:t>Отсутствует необходимость </a:t>
            </a:r>
            <a:r>
              <a:rPr lang="ru-RU" sz="1200" dirty="0">
                <a:latin typeface="+mj-lt"/>
                <a:cs typeface="+mn-cs"/>
              </a:rPr>
              <a:t>предоставления обеспечения по </a:t>
            </a:r>
            <a:r>
              <a:rPr lang="ru-RU" sz="1200" dirty="0" smtClean="0">
                <a:latin typeface="+mj-lt"/>
                <a:cs typeface="+mn-cs"/>
              </a:rPr>
              <a:t>гарантиям</a:t>
            </a:r>
            <a:endParaRPr lang="ru-RU" sz="1200" dirty="0">
              <a:latin typeface="+mj-lt"/>
              <a:cs typeface="+mn-cs"/>
            </a:endParaRPr>
          </a:p>
          <a:p>
            <a:pPr marL="171450" indent="-171450" defTabSz="957263">
              <a:lnSpc>
                <a:spcPct val="106000"/>
              </a:lnSpc>
              <a:spcBef>
                <a:spcPts val="300"/>
              </a:spcBef>
              <a:buFont typeface="Arial" panose="020B0604020202020204" pitchFamily="34" charset="0"/>
              <a:buChar char="•"/>
            </a:pPr>
            <a:r>
              <a:rPr lang="ru-RU" sz="1200" dirty="0" smtClean="0">
                <a:latin typeface="+mj-lt"/>
                <a:cs typeface="+mn-cs"/>
              </a:rPr>
              <a:t>Стоимость гарантий </a:t>
            </a:r>
            <a:r>
              <a:rPr lang="ru-RU" sz="1200" dirty="0">
                <a:latin typeface="+mj-lt"/>
                <a:cs typeface="+mn-cs"/>
              </a:rPr>
              <a:t>на порядок ниже стоимости банковских гарантий у </a:t>
            </a:r>
            <a:r>
              <a:rPr lang="ru-RU" sz="1200" dirty="0" smtClean="0">
                <a:latin typeface="+mj-lt"/>
                <a:cs typeface="+mn-cs"/>
              </a:rPr>
              <a:t>банков-партнеров</a:t>
            </a:r>
            <a:endParaRPr lang="ru-RU" sz="1200" dirty="0">
              <a:latin typeface="+mj-lt"/>
              <a:cs typeface="+mn-cs"/>
            </a:endParaRPr>
          </a:p>
          <a:p>
            <a:pPr marL="171450" indent="-171450" defTabSz="957263">
              <a:lnSpc>
                <a:spcPct val="106000"/>
              </a:lnSpc>
              <a:spcBef>
                <a:spcPts val="300"/>
              </a:spcBef>
              <a:buFont typeface="Arial" panose="020B0604020202020204" pitchFamily="34" charset="0"/>
              <a:buChar char="•"/>
            </a:pPr>
            <a:r>
              <a:rPr lang="ru-RU" sz="1200" dirty="0" smtClean="0">
                <a:latin typeface="+mj-lt"/>
                <a:cs typeface="+mn-cs"/>
              </a:rPr>
              <a:t>Возможность рассрочки </a:t>
            </a:r>
            <a:r>
              <a:rPr lang="ru-RU" sz="1200" dirty="0">
                <a:latin typeface="+mj-lt"/>
                <a:cs typeface="+mn-cs"/>
              </a:rPr>
              <a:t>уплаты вознаграждения Корпорации в течение всего срока действия </a:t>
            </a:r>
            <a:r>
              <a:rPr lang="ru-RU" sz="1200" dirty="0" smtClean="0">
                <a:latin typeface="+mj-lt"/>
                <a:cs typeface="+mn-cs"/>
              </a:rPr>
              <a:t>гарантии</a:t>
            </a:r>
            <a:endParaRPr lang="ru-RU" sz="1200" dirty="0">
              <a:latin typeface="+mj-lt"/>
              <a:cs typeface="+mn-cs"/>
            </a:endParaRPr>
          </a:p>
          <a:p>
            <a:pPr marL="171450" indent="-171450" defTabSz="957263">
              <a:lnSpc>
                <a:spcPct val="106000"/>
              </a:lnSpc>
              <a:spcBef>
                <a:spcPts val="300"/>
              </a:spcBef>
              <a:buFont typeface="Arial" panose="020B0604020202020204" pitchFamily="34" charset="0"/>
              <a:buChar char="•"/>
            </a:pPr>
            <a:r>
              <a:rPr lang="ru-RU" sz="1200" dirty="0" smtClean="0">
                <a:latin typeface="+mj-lt"/>
                <a:cs typeface="+mn-cs"/>
              </a:rPr>
              <a:t>Возможность получения </a:t>
            </a:r>
            <a:r>
              <a:rPr lang="ru-RU" sz="1200" dirty="0">
                <a:latin typeface="+mj-lt"/>
                <a:cs typeface="+mn-cs"/>
              </a:rPr>
              <a:t>гарантии как по новым, так и по ранее заключенным кредитным </a:t>
            </a:r>
            <a:r>
              <a:rPr lang="ru-RU" sz="1200" dirty="0" smtClean="0">
                <a:latin typeface="+mj-lt"/>
                <a:cs typeface="+mn-cs"/>
              </a:rPr>
              <a:t>договорам</a:t>
            </a:r>
            <a:endParaRPr lang="ru-RU" sz="1200" dirty="0">
              <a:latin typeface="+mj-lt"/>
              <a:cs typeface="+mn-cs"/>
            </a:endParaRPr>
          </a:p>
        </p:txBody>
      </p:sp>
      <p:sp>
        <p:nvSpPr>
          <p:cNvPr id="36" name="Прямоугольник 35"/>
          <p:cNvSpPr/>
          <p:nvPr/>
        </p:nvSpPr>
        <p:spPr>
          <a:xfrm>
            <a:off x="363539" y="6953803"/>
            <a:ext cx="2655431" cy="636251"/>
          </a:xfrm>
          <a:prstGeom prst="rect">
            <a:avLst/>
          </a:prstGeom>
          <a:noFill/>
        </p:spPr>
        <p:txBody>
          <a:bodyPr wrap="square" anchor="ctr">
            <a:noAutofit/>
          </a:bodyPr>
          <a:lstStyle/>
          <a:p>
            <a:pPr algn="r" defTabSz="914373" fontAlgn="auto">
              <a:spcBef>
                <a:spcPts val="0"/>
              </a:spcBef>
              <a:spcAft>
                <a:spcPts val="0"/>
              </a:spcAft>
            </a:pPr>
            <a:r>
              <a:rPr lang="ru-RU" sz="1600" b="1" kern="0" dirty="0">
                <a:solidFill>
                  <a:srgbClr val="0070C0"/>
                </a:solidFill>
                <a:latin typeface="Arial Narrow" panose="020B0606020202030204" pitchFamily="34" charset="0"/>
                <a:ea typeface="Calibri" panose="020F0502020204030204" pitchFamily="34" charset="0"/>
              </a:rPr>
              <a:t>Простые технологии предоставления гарантий</a:t>
            </a:r>
          </a:p>
        </p:txBody>
      </p:sp>
      <p:sp>
        <p:nvSpPr>
          <p:cNvPr id="37" name="L-Shape 10"/>
          <p:cNvSpPr/>
          <p:nvPr/>
        </p:nvSpPr>
        <p:spPr>
          <a:xfrm rot="13701821">
            <a:off x="2921910" y="7057921"/>
            <a:ext cx="470816" cy="428015"/>
          </a:xfrm>
          <a:prstGeom prst="corner">
            <a:avLst>
              <a:gd name="adj1" fmla="val 23334"/>
              <a:gd name="adj2" fmla="val 24129"/>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a:p>
        </p:txBody>
      </p:sp>
      <p:sp>
        <p:nvSpPr>
          <p:cNvPr id="38" name="Прямоугольник 37"/>
          <p:cNvSpPr/>
          <p:nvPr/>
        </p:nvSpPr>
        <p:spPr>
          <a:xfrm>
            <a:off x="3613533" y="6730063"/>
            <a:ext cx="8641170" cy="1083730"/>
          </a:xfrm>
          <a:prstGeom prst="rect">
            <a:avLst/>
          </a:prstGeom>
        </p:spPr>
        <p:txBody>
          <a:bodyPr wrap="square" lIns="72000" tIns="0" rIns="36000" bIns="0" anchor="ctr">
            <a:noAutofit/>
          </a:bodyPr>
          <a:lstStyle/>
          <a:p>
            <a:pPr marL="171450" indent="-171450" defTabSz="957263">
              <a:lnSpc>
                <a:spcPct val="106000"/>
              </a:lnSpc>
              <a:spcBef>
                <a:spcPts val="300"/>
              </a:spcBef>
              <a:buFont typeface="Arial" panose="020B0604020202020204" pitchFamily="34" charset="0"/>
              <a:buChar char="•"/>
            </a:pPr>
            <a:r>
              <a:rPr lang="ru-RU" sz="1200" dirty="0" smtClean="0">
                <a:latin typeface="+mj-lt"/>
                <a:cs typeface="+mn-cs"/>
              </a:rPr>
              <a:t>Все взаимодействие </a:t>
            </a:r>
            <a:r>
              <a:rPr lang="ru-RU" sz="1200" dirty="0">
                <a:latin typeface="+mj-lt"/>
                <a:cs typeface="+mn-cs"/>
              </a:rPr>
              <a:t>с Корпорацией по вопросу получения гарантии осуществляет </a:t>
            </a:r>
            <a:r>
              <a:rPr lang="ru-RU" sz="1200" dirty="0" smtClean="0">
                <a:latin typeface="+mj-lt"/>
                <a:cs typeface="+mn-cs"/>
              </a:rPr>
              <a:t>банк-партнер</a:t>
            </a:r>
            <a:endParaRPr lang="ru-RU" sz="1200" dirty="0">
              <a:latin typeface="+mj-lt"/>
              <a:cs typeface="+mn-cs"/>
            </a:endParaRPr>
          </a:p>
          <a:p>
            <a:pPr marL="171450" indent="-171450" defTabSz="957263">
              <a:lnSpc>
                <a:spcPct val="106000"/>
              </a:lnSpc>
              <a:spcBef>
                <a:spcPts val="300"/>
              </a:spcBef>
              <a:buFont typeface="Arial" panose="020B0604020202020204" pitchFamily="34" charset="0"/>
              <a:buChar char="•"/>
            </a:pPr>
            <a:r>
              <a:rPr lang="ru-RU" sz="1200" dirty="0" smtClean="0">
                <a:latin typeface="+mj-lt"/>
                <a:cs typeface="+mn-cs"/>
              </a:rPr>
              <a:t>Банк-партнер самостоятельно </a:t>
            </a:r>
            <a:r>
              <a:rPr lang="ru-RU" sz="1200" dirty="0">
                <a:latin typeface="+mj-lt"/>
                <a:cs typeface="+mn-cs"/>
              </a:rPr>
              <a:t>соберет и направит в Корпорацию все необходимые документы для получения </a:t>
            </a:r>
            <a:r>
              <a:rPr lang="ru-RU" sz="1200" dirty="0" smtClean="0">
                <a:latin typeface="+mj-lt"/>
                <a:cs typeface="+mn-cs"/>
              </a:rPr>
              <a:t>гарантии</a:t>
            </a:r>
            <a:endParaRPr lang="ru-RU" sz="1200" dirty="0">
              <a:latin typeface="+mj-lt"/>
              <a:cs typeface="+mn-cs"/>
            </a:endParaRPr>
          </a:p>
          <a:p>
            <a:pPr marL="171450" indent="-171450" defTabSz="957263">
              <a:lnSpc>
                <a:spcPct val="106000"/>
              </a:lnSpc>
              <a:spcBef>
                <a:spcPts val="300"/>
              </a:spcBef>
              <a:buFont typeface="Arial" panose="020B0604020202020204" pitchFamily="34" charset="0"/>
              <a:buChar char="•"/>
            </a:pPr>
            <a:r>
              <a:rPr lang="ru-RU" sz="1200" dirty="0" smtClean="0">
                <a:latin typeface="+mj-lt"/>
                <a:cs typeface="+mn-cs"/>
              </a:rPr>
              <a:t>Быстрое принятие </a:t>
            </a:r>
            <a:r>
              <a:rPr lang="ru-RU" sz="1200" dirty="0">
                <a:latin typeface="+mj-lt"/>
                <a:cs typeface="+mn-cs"/>
              </a:rPr>
              <a:t>решения о предоставлении гарантии (до 10 рабочих дней после предоставления в Корпорацию полного пакета документов</a:t>
            </a:r>
            <a:r>
              <a:rPr lang="ru-RU" sz="1200" dirty="0" smtClean="0">
                <a:latin typeface="+mj-lt"/>
                <a:cs typeface="+mn-cs"/>
              </a:rPr>
              <a:t>)</a:t>
            </a:r>
            <a:endParaRPr lang="ru-RU" sz="1200" dirty="0">
              <a:latin typeface="+mj-lt"/>
              <a:cs typeface="+mn-cs"/>
            </a:endParaRPr>
          </a:p>
        </p:txBody>
      </p:sp>
      <p:grpSp>
        <p:nvGrpSpPr>
          <p:cNvPr id="39" name="Группа 38"/>
          <p:cNvGrpSpPr/>
          <p:nvPr/>
        </p:nvGrpSpPr>
        <p:grpSpPr>
          <a:xfrm>
            <a:off x="363539" y="3600797"/>
            <a:ext cx="11891164" cy="772552"/>
            <a:chOff x="363539" y="1165786"/>
            <a:chExt cx="5819547" cy="772552"/>
          </a:xfrm>
        </p:grpSpPr>
        <p:sp>
          <p:nvSpPr>
            <p:cNvPr id="40" name="Текст 2"/>
            <p:cNvSpPr txBox="1">
              <a:spLocks/>
            </p:cNvSpPr>
            <p:nvPr/>
          </p:nvSpPr>
          <p:spPr>
            <a:xfrm>
              <a:off x="363539" y="1165786"/>
              <a:ext cx="5819547" cy="725733"/>
            </a:xfrm>
            <a:prstGeom prst="rect">
              <a:avLst/>
            </a:prstGeom>
          </p:spPr>
          <p:txBody>
            <a:bodyPr lIns="0" tIns="0" rIns="0" bIns="0" anchor="b"/>
            <a:lstStyle>
              <a:lvl1pPr marL="0" indent="0" algn="l" defTabSz="1218602" rtl="0" fontAlgn="base">
                <a:spcBef>
                  <a:spcPct val="0"/>
                </a:spcBef>
                <a:spcAft>
                  <a:spcPts val="359"/>
                </a:spcAft>
                <a:buFont typeface="Arial" pitchFamily="34" charset="0"/>
                <a:buNone/>
                <a:defRPr sz="2000">
                  <a:solidFill>
                    <a:schemeClr val="tx1"/>
                  </a:solidFill>
                  <a:latin typeface="+mn-lt"/>
                  <a:ea typeface="+mn-ea"/>
                  <a:cs typeface="+mn-cs"/>
                </a:defRPr>
              </a:lvl1pPr>
              <a:lvl2pPr marL="0" indent="0" algn="l" defTabSz="1218602" rtl="0" fontAlgn="base">
                <a:spcBef>
                  <a:spcPct val="0"/>
                </a:spcBef>
                <a:spcAft>
                  <a:spcPts val="359"/>
                </a:spcAft>
                <a:buFont typeface="Arial" pitchFamily="34" charset="0"/>
                <a:buNone/>
                <a:defRPr sz="1272">
                  <a:solidFill>
                    <a:schemeClr val="tx1"/>
                  </a:solidFill>
                  <a:latin typeface="+mn-lt"/>
                </a:defRPr>
              </a:lvl2pPr>
              <a:lvl3pPr marL="242962" indent="0" algn="l" defTabSz="1218602" rtl="0" fontAlgn="base">
                <a:spcBef>
                  <a:spcPct val="0"/>
                </a:spcBef>
                <a:spcAft>
                  <a:spcPts val="359"/>
                </a:spcAft>
                <a:buFont typeface="Arial" pitchFamily="34" charset="0"/>
                <a:buNone/>
                <a:defRPr sz="1272">
                  <a:solidFill>
                    <a:schemeClr val="tx1"/>
                  </a:solidFill>
                  <a:latin typeface="+mn-lt"/>
                </a:defRPr>
              </a:lvl3pPr>
              <a:lvl4pPr marL="476432" indent="0" algn="l" defTabSz="1218602" rtl="0" fontAlgn="base">
                <a:spcBef>
                  <a:spcPct val="0"/>
                </a:spcBef>
                <a:spcAft>
                  <a:spcPts val="359"/>
                </a:spcAft>
                <a:buFont typeface="Arial" pitchFamily="34" charset="0"/>
                <a:buNone/>
                <a:defRPr sz="1145">
                  <a:solidFill>
                    <a:schemeClr val="tx1"/>
                  </a:solidFill>
                  <a:latin typeface="+mn-lt"/>
                </a:defRPr>
              </a:lvl4pPr>
              <a:lvl5pPr marL="719391" indent="0" algn="l" defTabSz="1218602" rtl="0" fontAlgn="base">
                <a:spcBef>
                  <a:spcPct val="0"/>
                </a:spcBef>
                <a:spcAft>
                  <a:spcPts val="359"/>
                </a:spcAft>
                <a:buFont typeface="Arial" pitchFamily="34" charset="0"/>
                <a:buNone/>
                <a:defRPr sz="1145">
                  <a:solidFill>
                    <a:schemeClr val="tx1"/>
                  </a:solidFill>
                  <a:latin typeface="+mn-lt"/>
                </a:defRPr>
              </a:lvl5pPr>
              <a:lvl6pPr marL="1495728" indent="-229675" algn="l" defTabSz="1218602" rtl="0" fontAlgn="base">
                <a:spcBef>
                  <a:spcPct val="0"/>
                </a:spcBef>
                <a:spcAft>
                  <a:spcPts val="359"/>
                </a:spcAft>
                <a:buFont typeface="Arial" pitchFamily="34" charset="0"/>
                <a:buChar char="‒"/>
                <a:defRPr sz="1145">
                  <a:solidFill>
                    <a:schemeClr val="tx1"/>
                  </a:solidFill>
                  <a:latin typeface="+mn-lt"/>
                </a:defRPr>
              </a:lvl6pPr>
              <a:lvl7pPr marL="2042391" indent="-229675" algn="l" defTabSz="1218602" rtl="0" fontAlgn="base">
                <a:spcBef>
                  <a:spcPct val="0"/>
                </a:spcBef>
                <a:spcAft>
                  <a:spcPts val="359"/>
                </a:spcAft>
                <a:buFont typeface="Arial" pitchFamily="34" charset="0"/>
                <a:buChar char="‒"/>
                <a:defRPr sz="1145">
                  <a:solidFill>
                    <a:schemeClr val="tx1"/>
                  </a:solidFill>
                  <a:latin typeface="+mn-lt"/>
                </a:defRPr>
              </a:lvl7pPr>
              <a:lvl8pPr marL="2589053" indent="-229675" algn="l" defTabSz="1218602" rtl="0" fontAlgn="base">
                <a:spcBef>
                  <a:spcPct val="0"/>
                </a:spcBef>
                <a:spcAft>
                  <a:spcPts val="359"/>
                </a:spcAft>
                <a:buFont typeface="Arial" pitchFamily="34" charset="0"/>
                <a:buChar char="‒"/>
                <a:defRPr sz="1145">
                  <a:solidFill>
                    <a:schemeClr val="tx1"/>
                  </a:solidFill>
                  <a:latin typeface="+mn-lt"/>
                </a:defRPr>
              </a:lvl8pPr>
              <a:lvl9pPr marL="3135713" indent="-229675" algn="l" defTabSz="1218602" rtl="0" fontAlgn="base">
                <a:spcBef>
                  <a:spcPct val="0"/>
                </a:spcBef>
                <a:spcAft>
                  <a:spcPts val="359"/>
                </a:spcAft>
                <a:buFont typeface="Arial" pitchFamily="34" charset="0"/>
                <a:buChar char="‒"/>
                <a:defRPr sz="1145">
                  <a:solidFill>
                    <a:schemeClr val="tx1"/>
                  </a:solidFill>
                  <a:latin typeface="+mn-lt"/>
                </a:defRPr>
              </a:lvl9pPr>
            </a:lstStyle>
            <a:p>
              <a:r>
                <a:rPr lang="ru-RU" b="1" kern="0" dirty="0" smtClean="0"/>
                <a:t>Что предлагает Корпорация своим клиентам</a:t>
              </a:r>
              <a:endParaRPr lang="ru-RU" b="1" kern="0" dirty="0"/>
            </a:p>
          </p:txBody>
        </p:sp>
        <p:cxnSp>
          <p:nvCxnSpPr>
            <p:cNvPr id="41" name="Прямая соединительная линия 40"/>
            <p:cNvCxnSpPr/>
            <p:nvPr/>
          </p:nvCxnSpPr>
          <p:spPr>
            <a:xfrm>
              <a:off x="363539" y="1938338"/>
              <a:ext cx="581954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42" name="Группа 41"/>
          <p:cNvGrpSpPr/>
          <p:nvPr/>
        </p:nvGrpSpPr>
        <p:grpSpPr>
          <a:xfrm>
            <a:off x="353265" y="842627"/>
            <a:ext cx="11891164" cy="772552"/>
            <a:chOff x="363539" y="1165786"/>
            <a:chExt cx="5819547" cy="772552"/>
          </a:xfrm>
        </p:grpSpPr>
        <p:sp>
          <p:nvSpPr>
            <p:cNvPr id="43" name="Текст 2"/>
            <p:cNvSpPr txBox="1">
              <a:spLocks/>
            </p:cNvSpPr>
            <p:nvPr/>
          </p:nvSpPr>
          <p:spPr>
            <a:xfrm>
              <a:off x="363539" y="1165786"/>
              <a:ext cx="5819547" cy="725733"/>
            </a:xfrm>
            <a:prstGeom prst="rect">
              <a:avLst/>
            </a:prstGeom>
          </p:spPr>
          <p:txBody>
            <a:bodyPr lIns="0" tIns="0" rIns="0" bIns="0" anchor="b"/>
            <a:lstStyle>
              <a:lvl1pPr marL="0" indent="0" algn="l" defTabSz="1218602" rtl="0" fontAlgn="base">
                <a:spcBef>
                  <a:spcPct val="0"/>
                </a:spcBef>
                <a:spcAft>
                  <a:spcPts val="359"/>
                </a:spcAft>
                <a:buFont typeface="Arial" pitchFamily="34" charset="0"/>
                <a:buNone/>
                <a:defRPr sz="2000">
                  <a:solidFill>
                    <a:schemeClr val="tx1"/>
                  </a:solidFill>
                  <a:latin typeface="+mn-lt"/>
                  <a:ea typeface="+mn-ea"/>
                  <a:cs typeface="+mn-cs"/>
                </a:defRPr>
              </a:lvl1pPr>
              <a:lvl2pPr marL="0" indent="0" algn="l" defTabSz="1218602" rtl="0" fontAlgn="base">
                <a:spcBef>
                  <a:spcPct val="0"/>
                </a:spcBef>
                <a:spcAft>
                  <a:spcPts val="359"/>
                </a:spcAft>
                <a:buFont typeface="Arial" pitchFamily="34" charset="0"/>
                <a:buNone/>
                <a:defRPr sz="1272">
                  <a:solidFill>
                    <a:schemeClr val="tx1"/>
                  </a:solidFill>
                  <a:latin typeface="+mn-lt"/>
                </a:defRPr>
              </a:lvl2pPr>
              <a:lvl3pPr marL="242962" indent="0" algn="l" defTabSz="1218602" rtl="0" fontAlgn="base">
                <a:spcBef>
                  <a:spcPct val="0"/>
                </a:spcBef>
                <a:spcAft>
                  <a:spcPts val="359"/>
                </a:spcAft>
                <a:buFont typeface="Arial" pitchFamily="34" charset="0"/>
                <a:buNone/>
                <a:defRPr sz="1272">
                  <a:solidFill>
                    <a:schemeClr val="tx1"/>
                  </a:solidFill>
                  <a:latin typeface="+mn-lt"/>
                </a:defRPr>
              </a:lvl3pPr>
              <a:lvl4pPr marL="476432" indent="0" algn="l" defTabSz="1218602" rtl="0" fontAlgn="base">
                <a:spcBef>
                  <a:spcPct val="0"/>
                </a:spcBef>
                <a:spcAft>
                  <a:spcPts val="359"/>
                </a:spcAft>
                <a:buFont typeface="Arial" pitchFamily="34" charset="0"/>
                <a:buNone/>
                <a:defRPr sz="1145">
                  <a:solidFill>
                    <a:schemeClr val="tx1"/>
                  </a:solidFill>
                  <a:latin typeface="+mn-lt"/>
                </a:defRPr>
              </a:lvl4pPr>
              <a:lvl5pPr marL="719391" indent="0" algn="l" defTabSz="1218602" rtl="0" fontAlgn="base">
                <a:spcBef>
                  <a:spcPct val="0"/>
                </a:spcBef>
                <a:spcAft>
                  <a:spcPts val="359"/>
                </a:spcAft>
                <a:buFont typeface="Arial" pitchFamily="34" charset="0"/>
                <a:buNone/>
                <a:defRPr sz="1145">
                  <a:solidFill>
                    <a:schemeClr val="tx1"/>
                  </a:solidFill>
                  <a:latin typeface="+mn-lt"/>
                </a:defRPr>
              </a:lvl5pPr>
              <a:lvl6pPr marL="1495728" indent="-229675" algn="l" defTabSz="1218602" rtl="0" fontAlgn="base">
                <a:spcBef>
                  <a:spcPct val="0"/>
                </a:spcBef>
                <a:spcAft>
                  <a:spcPts val="359"/>
                </a:spcAft>
                <a:buFont typeface="Arial" pitchFamily="34" charset="0"/>
                <a:buChar char="‒"/>
                <a:defRPr sz="1145">
                  <a:solidFill>
                    <a:schemeClr val="tx1"/>
                  </a:solidFill>
                  <a:latin typeface="+mn-lt"/>
                </a:defRPr>
              </a:lvl6pPr>
              <a:lvl7pPr marL="2042391" indent="-229675" algn="l" defTabSz="1218602" rtl="0" fontAlgn="base">
                <a:spcBef>
                  <a:spcPct val="0"/>
                </a:spcBef>
                <a:spcAft>
                  <a:spcPts val="359"/>
                </a:spcAft>
                <a:buFont typeface="Arial" pitchFamily="34" charset="0"/>
                <a:buChar char="‒"/>
                <a:defRPr sz="1145">
                  <a:solidFill>
                    <a:schemeClr val="tx1"/>
                  </a:solidFill>
                  <a:latin typeface="+mn-lt"/>
                </a:defRPr>
              </a:lvl7pPr>
              <a:lvl8pPr marL="2589053" indent="-229675" algn="l" defTabSz="1218602" rtl="0" fontAlgn="base">
                <a:spcBef>
                  <a:spcPct val="0"/>
                </a:spcBef>
                <a:spcAft>
                  <a:spcPts val="359"/>
                </a:spcAft>
                <a:buFont typeface="Arial" pitchFamily="34" charset="0"/>
                <a:buChar char="‒"/>
                <a:defRPr sz="1145">
                  <a:solidFill>
                    <a:schemeClr val="tx1"/>
                  </a:solidFill>
                  <a:latin typeface="+mn-lt"/>
                </a:defRPr>
              </a:lvl8pPr>
              <a:lvl9pPr marL="3135713" indent="-229675" algn="l" defTabSz="1218602" rtl="0" fontAlgn="base">
                <a:spcBef>
                  <a:spcPct val="0"/>
                </a:spcBef>
                <a:spcAft>
                  <a:spcPts val="359"/>
                </a:spcAft>
                <a:buFont typeface="Arial" pitchFamily="34" charset="0"/>
                <a:buChar char="‒"/>
                <a:defRPr sz="1145">
                  <a:solidFill>
                    <a:schemeClr val="tx1"/>
                  </a:solidFill>
                  <a:latin typeface="+mn-lt"/>
                </a:defRPr>
              </a:lvl9pPr>
            </a:lstStyle>
            <a:p>
              <a:r>
                <a:rPr lang="ru-RU" b="1" kern="0" dirty="0" smtClean="0"/>
                <a:t>Какие возможности получают субъекты МСП</a:t>
              </a:r>
              <a:endParaRPr lang="ru-RU" b="1" kern="0" dirty="0"/>
            </a:p>
          </p:txBody>
        </p:sp>
        <p:cxnSp>
          <p:nvCxnSpPr>
            <p:cNvPr id="44" name="Прямая соединительная линия 43"/>
            <p:cNvCxnSpPr/>
            <p:nvPr/>
          </p:nvCxnSpPr>
          <p:spPr>
            <a:xfrm>
              <a:off x="363539" y="1938338"/>
              <a:ext cx="581954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24" name="Рисунок 2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600" y="69717"/>
            <a:ext cx="2717800" cy="1236354"/>
          </a:xfrm>
          <a:prstGeom prst="rect">
            <a:avLst/>
          </a:prstGeom>
        </p:spPr>
      </p:pic>
      <p:sp>
        <p:nvSpPr>
          <p:cNvPr id="45" name="TextBox 44"/>
          <p:cNvSpPr txBox="1"/>
          <p:nvPr/>
        </p:nvSpPr>
        <p:spPr>
          <a:xfrm>
            <a:off x="12102955" y="8003568"/>
            <a:ext cx="523982" cy="307777"/>
          </a:xfrm>
          <a:prstGeom prst="rect">
            <a:avLst/>
          </a:prstGeom>
          <a:noFill/>
        </p:spPr>
        <p:txBody>
          <a:bodyPr wrap="square" rtlCol="0">
            <a:spAutoFit/>
          </a:bodyPr>
          <a:lstStyle/>
          <a:p>
            <a:r>
              <a:rPr lang="ru-RU" sz="1400" dirty="0" smtClean="0">
                <a:latin typeface="Arial Narrow" panose="020B0606020202030204" pitchFamily="34" charset="0"/>
              </a:rPr>
              <a:t>8</a:t>
            </a:r>
            <a:endParaRPr lang="ru-RU" sz="1400" dirty="0">
              <a:latin typeface="Arial Narrow" panose="020B0606020202030204" pitchFamily="34" charset="0"/>
            </a:endParaRPr>
          </a:p>
        </p:txBody>
      </p:sp>
    </p:spTree>
    <p:extLst>
      <p:ext uri="{BB962C8B-B14F-4D97-AF65-F5344CB8AC3E}">
        <p14:creationId xmlns:p14="http://schemas.microsoft.com/office/powerpoint/2010/main" val="127190723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9" name="Рисунок 5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2075" y="69717"/>
            <a:ext cx="2717800" cy="1236354"/>
          </a:xfrm>
          <a:prstGeom prst="rect">
            <a:avLst/>
          </a:prstGeom>
        </p:spPr>
      </p:pic>
      <p:sp>
        <p:nvSpPr>
          <p:cNvPr id="2" name="Заголовок 1"/>
          <p:cNvSpPr>
            <a:spLocks noGrp="1"/>
          </p:cNvSpPr>
          <p:nvPr>
            <p:ph type="title"/>
          </p:nvPr>
        </p:nvSpPr>
        <p:spPr>
          <a:xfrm>
            <a:off x="3813251" y="338819"/>
            <a:ext cx="8586593" cy="698685"/>
          </a:xfrm>
        </p:spPr>
        <p:txBody>
          <a:bodyPr/>
          <a:lstStyle/>
          <a:p>
            <a:r>
              <a:rPr lang="ru-RU" dirty="0"/>
              <a:t>Целевое использование кредитов </a:t>
            </a:r>
            <a:r>
              <a:rPr lang="ru-RU" dirty="0" smtClean="0"/>
              <a:t/>
            </a:r>
            <a:br>
              <a:rPr lang="ru-RU" dirty="0" smtClean="0"/>
            </a:br>
            <a:r>
              <a:rPr lang="ru-RU" dirty="0" smtClean="0"/>
              <a:t>с </a:t>
            </a:r>
            <a:r>
              <a:rPr lang="ru-RU" dirty="0"/>
              <a:t>независимой гарантией </a:t>
            </a:r>
            <a:r>
              <a:rPr lang="ru-RU" dirty="0" smtClean="0"/>
              <a:t>Корпорации</a:t>
            </a:r>
            <a:endParaRPr lang="ru-RU" dirty="0"/>
          </a:p>
        </p:txBody>
      </p:sp>
      <p:sp>
        <p:nvSpPr>
          <p:cNvPr id="15" name="Текст 2"/>
          <p:cNvSpPr>
            <a:spLocks noGrp="1"/>
          </p:cNvSpPr>
          <p:nvPr>
            <p:ph type="body" sz="quarter" idx="10"/>
          </p:nvPr>
        </p:nvSpPr>
        <p:spPr>
          <a:xfrm>
            <a:off x="341931" y="847907"/>
            <a:ext cx="11884197" cy="725733"/>
          </a:xfrm>
        </p:spPr>
        <p:txBody>
          <a:bodyPr anchor="b"/>
          <a:lstStyle/>
          <a:p>
            <a:pPr defTabSz="914373" fontAlgn="auto">
              <a:spcBef>
                <a:spcPts val="0"/>
              </a:spcBef>
              <a:spcAft>
                <a:spcPts val="0"/>
              </a:spcAft>
            </a:pPr>
            <a:r>
              <a:rPr lang="ru-RU" b="1" dirty="0" smtClean="0"/>
              <a:t>Продукты</a:t>
            </a:r>
            <a:endParaRPr lang="ru-RU" b="1" dirty="0"/>
          </a:p>
        </p:txBody>
      </p:sp>
      <p:cxnSp>
        <p:nvCxnSpPr>
          <p:cNvPr id="16" name="Прямая соединительная линия 15"/>
          <p:cNvCxnSpPr/>
          <p:nvPr/>
        </p:nvCxnSpPr>
        <p:spPr>
          <a:xfrm>
            <a:off x="363538" y="1656565"/>
            <a:ext cx="799218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4" name="Прямоугольник 53"/>
          <p:cNvSpPr/>
          <p:nvPr/>
        </p:nvSpPr>
        <p:spPr>
          <a:xfrm>
            <a:off x="12117668" y="10973081"/>
            <a:ext cx="5112568" cy="820786"/>
          </a:xfrm>
          <a:prstGeom prst="rect">
            <a:avLst/>
          </a:prstGeom>
          <a:noFill/>
        </p:spPr>
      </p:sp>
      <p:sp>
        <p:nvSpPr>
          <p:cNvPr id="75" name="Текст 2"/>
          <p:cNvSpPr txBox="1">
            <a:spLocks/>
          </p:cNvSpPr>
          <p:nvPr/>
        </p:nvSpPr>
        <p:spPr>
          <a:xfrm>
            <a:off x="8758783" y="838385"/>
            <a:ext cx="3896694" cy="725733"/>
          </a:xfrm>
          <a:prstGeom prst="rect">
            <a:avLst/>
          </a:prstGeom>
        </p:spPr>
        <p:txBody>
          <a:bodyPr lIns="0" tIns="0" rIns="0" bIns="0" anchor="b"/>
          <a:lstStyle>
            <a:lvl1pPr marL="0" indent="0" algn="l" defTabSz="1218602" rtl="0" fontAlgn="base">
              <a:spcBef>
                <a:spcPct val="0"/>
              </a:spcBef>
              <a:spcAft>
                <a:spcPts val="359"/>
              </a:spcAft>
              <a:buFont typeface="Arial" pitchFamily="34" charset="0"/>
              <a:buNone/>
              <a:defRPr sz="2000">
                <a:solidFill>
                  <a:schemeClr val="tx1"/>
                </a:solidFill>
                <a:latin typeface="+mn-lt"/>
                <a:ea typeface="+mn-ea"/>
                <a:cs typeface="+mn-cs"/>
              </a:defRPr>
            </a:lvl1pPr>
            <a:lvl2pPr marL="0" indent="0" algn="l" defTabSz="1218602" rtl="0" fontAlgn="base">
              <a:spcBef>
                <a:spcPct val="0"/>
              </a:spcBef>
              <a:spcAft>
                <a:spcPts val="359"/>
              </a:spcAft>
              <a:buFont typeface="Arial" pitchFamily="34" charset="0"/>
              <a:buNone/>
              <a:defRPr sz="1272">
                <a:solidFill>
                  <a:schemeClr val="tx1"/>
                </a:solidFill>
                <a:latin typeface="+mn-lt"/>
              </a:defRPr>
            </a:lvl2pPr>
            <a:lvl3pPr marL="242962" indent="0" algn="l" defTabSz="1218602" rtl="0" fontAlgn="base">
              <a:spcBef>
                <a:spcPct val="0"/>
              </a:spcBef>
              <a:spcAft>
                <a:spcPts val="359"/>
              </a:spcAft>
              <a:buFont typeface="Arial" pitchFamily="34" charset="0"/>
              <a:buNone/>
              <a:defRPr sz="1272">
                <a:solidFill>
                  <a:schemeClr val="tx1"/>
                </a:solidFill>
                <a:latin typeface="+mn-lt"/>
              </a:defRPr>
            </a:lvl3pPr>
            <a:lvl4pPr marL="476432" indent="0" algn="l" defTabSz="1218602" rtl="0" fontAlgn="base">
              <a:spcBef>
                <a:spcPct val="0"/>
              </a:spcBef>
              <a:spcAft>
                <a:spcPts val="359"/>
              </a:spcAft>
              <a:buFont typeface="Arial" pitchFamily="34" charset="0"/>
              <a:buNone/>
              <a:defRPr sz="1145">
                <a:solidFill>
                  <a:schemeClr val="tx1"/>
                </a:solidFill>
                <a:latin typeface="+mn-lt"/>
              </a:defRPr>
            </a:lvl4pPr>
            <a:lvl5pPr marL="719391" indent="0" algn="l" defTabSz="1218602" rtl="0" fontAlgn="base">
              <a:spcBef>
                <a:spcPct val="0"/>
              </a:spcBef>
              <a:spcAft>
                <a:spcPts val="359"/>
              </a:spcAft>
              <a:buFont typeface="Arial" pitchFamily="34" charset="0"/>
              <a:buNone/>
              <a:defRPr sz="1145">
                <a:solidFill>
                  <a:schemeClr val="tx1"/>
                </a:solidFill>
                <a:latin typeface="+mn-lt"/>
              </a:defRPr>
            </a:lvl5pPr>
            <a:lvl6pPr marL="1495728" indent="-229675" algn="l" defTabSz="1218602" rtl="0" fontAlgn="base">
              <a:spcBef>
                <a:spcPct val="0"/>
              </a:spcBef>
              <a:spcAft>
                <a:spcPts val="359"/>
              </a:spcAft>
              <a:buFont typeface="Arial" pitchFamily="34" charset="0"/>
              <a:buChar char="‒"/>
              <a:defRPr sz="1145">
                <a:solidFill>
                  <a:schemeClr val="tx1"/>
                </a:solidFill>
                <a:latin typeface="+mn-lt"/>
              </a:defRPr>
            </a:lvl6pPr>
            <a:lvl7pPr marL="2042391" indent="-229675" algn="l" defTabSz="1218602" rtl="0" fontAlgn="base">
              <a:spcBef>
                <a:spcPct val="0"/>
              </a:spcBef>
              <a:spcAft>
                <a:spcPts val="359"/>
              </a:spcAft>
              <a:buFont typeface="Arial" pitchFamily="34" charset="0"/>
              <a:buChar char="‒"/>
              <a:defRPr sz="1145">
                <a:solidFill>
                  <a:schemeClr val="tx1"/>
                </a:solidFill>
                <a:latin typeface="+mn-lt"/>
              </a:defRPr>
            </a:lvl7pPr>
            <a:lvl8pPr marL="2589053" indent="-229675" algn="l" defTabSz="1218602" rtl="0" fontAlgn="base">
              <a:spcBef>
                <a:spcPct val="0"/>
              </a:spcBef>
              <a:spcAft>
                <a:spcPts val="359"/>
              </a:spcAft>
              <a:buFont typeface="Arial" pitchFamily="34" charset="0"/>
              <a:buChar char="‒"/>
              <a:defRPr sz="1145">
                <a:solidFill>
                  <a:schemeClr val="tx1"/>
                </a:solidFill>
                <a:latin typeface="+mn-lt"/>
              </a:defRPr>
            </a:lvl8pPr>
            <a:lvl9pPr marL="3135713" indent="-229675" algn="l" defTabSz="1218602" rtl="0" fontAlgn="base">
              <a:spcBef>
                <a:spcPct val="0"/>
              </a:spcBef>
              <a:spcAft>
                <a:spcPts val="359"/>
              </a:spcAft>
              <a:buFont typeface="Arial" pitchFamily="34" charset="0"/>
              <a:buChar char="‒"/>
              <a:defRPr sz="1145">
                <a:solidFill>
                  <a:schemeClr val="tx1"/>
                </a:solidFill>
                <a:latin typeface="+mn-lt"/>
              </a:defRPr>
            </a:lvl9pPr>
          </a:lstStyle>
          <a:p>
            <a:pPr defTabSz="914373" fontAlgn="auto">
              <a:spcBef>
                <a:spcPts val="0"/>
              </a:spcBef>
              <a:spcAft>
                <a:spcPts val="0"/>
              </a:spcAft>
            </a:pPr>
            <a:r>
              <a:rPr lang="ru-RU" b="1" kern="0" dirty="0" smtClean="0"/>
              <a:t>Условия</a:t>
            </a:r>
            <a:endParaRPr lang="ru-RU" b="1" kern="0" dirty="0"/>
          </a:p>
        </p:txBody>
      </p:sp>
      <p:cxnSp>
        <p:nvCxnSpPr>
          <p:cNvPr id="76" name="Прямая соединительная линия 75"/>
          <p:cNvCxnSpPr/>
          <p:nvPr/>
        </p:nvCxnSpPr>
        <p:spPr>
          <a:xfrm>
            <a:off x="8751814" y="1656565"/>
            <a:ext cx="350288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 name="Группа 2"/>
          <p:cNvGrpSpPr/>
          <p:nvPr/>
        </p:nvGrpSpPr>
        <p:grpSpPr>
          <a:xfrm>
            <a:off x="323751" y="1807543"/>
            <a:ext cx="11930952" cy="6284879"/>
            <a:chOff x="323751" y="2039767"/>
            <a:chExt cx="11930952" cy="6284879"/>
          </a:xfrm>
        </p:grpSpPr>
        <p:sp>
          <p:nvSpPr>
            <p:cNvPr id="124" name="Скругленный прямоугольник 123"/>
            <p:cNvSpPr/>
            <p:nvPr/>
          </p:nvSpPr>
          <p:spPr>
            <a:xfrm>
              <a:off x="8704807" y="2071304"/>
              <a:ext cx="3495920" cy="6248901"/>
            </a:xfrm>
            <a:prstGeom prst="roundRect">
              <a:avLst>
                <a:gd name="adj" fmla="val 2995"/>
              </a:avLst>
            </a:prstGeom>
            <a:solidFill>
              <a:schemeClr val="bg1">
                <a:lumMod val="95000"/>
              </a:schemeClr>
            </a:soli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ru-RU" sz="1100" b="1" dirty="0" smtClean="0">
                <a:solidFill>
                  <a:schemeClr val="tx1"/>
                </a:solidFill>
              </a:endParaRPr>
            </a:p>
          </p:txBody>
        </p:sp>
        <p:sp>
          <p:nvSpPr>
            <p:cNvPr id="13" name="Прямоугольник 12"/>
            <p:cNvSpPr/>
            <p:nvPr/>
          </p:nvSpPr>
          <p:spPr>
            <a:xfrm>
              <a:off x="3668110" y="2122300"/>
              <a:ext cx="4687613" cy="668303"/>
            </a:xfrm>
            <a:prstGeom prst="rect">
              <a:avLst/>
            </a:prstGeom>
          </p:spPr>
          <p:txBody>
            <a:bodyPr wrap="square" lIns="72000" tIns="0" rIns="36000" bIns="0" anchor="ctr">
              <a:noAutofit/>
            </a:bodyPr>
            <a:lstStyle/>
            <a:p>
              <a:pPr marL="171450" indent="-171450" defTabSz="957263">
                <a:lnSpc>
                  <a:spcPct val="106000"/>
                </a:lnSpc>
                <a:spcBef>
                  <a:spcPts val="300"/>
                </a:spcBef>
                <a:buFont typeface="Arial" panose="020B0604020202020204" pitchFamily="34" charset="0"/>
                <a:buChar char="•"/>
              </a:pPr>
              <a:r>
                <a:rPr lang="ru-RU" sz="1200" dirty="0" smtClean="0">
                  <a:latin typeface="+mj-lt"/>
                  <a:cs typeface="+mn-cs"/>
                </a:rPr>
                <a:t>Прямая гарантия для инвестиций</a:t>
              </a:r>
            </a:p>
            <a:p>
              <a:pPr marL="171450" indent="-171450" defTabSz="957263">
                <a:lnSpc>
                  <a:spcPct val="106000"/>
                </a:lnSpc>
                <a:spcBef>
                  <a:spcPts val="300"/>
                </a:spcBef>
                <a:buFont typeface="Arial" panose="020B0604020202020204" pitchFamily="34" charset="0"/>
                <a:buChar char="•"/>
              </a:pPr>
              <a:r>
                <a:rPr lang="ru-RU" sz="1200" dirty="0" smtClean="0">
                  <a:latin typeface="+mj-lt"/>
                  <a:cs typeface="+mn-cs"/>
                </a:rPr>
                <a:t>Прямая гарантия для обеспечения кредитов для неторгового сектора с целью пополнения оборотных средств</a:t>
              </a:r>
              <a:endParaRPr lang="ru-RU" sz="1200" dirty="0">
                <a:latin typeface="+mj-lt"/>
                <a:cs typeface="+mn-cs"/>
              </a:endParaRPr>
            </a:p>
          </p:txBody>
        </p:sp>
        <p:sp>
          <p:nvSpPr>
            <p:cNvPr id="14" name="Скругленный прямоугольник 13"/>
            <p:cNvSpPr/>
            <p:nvPr/>
          </p:nvSpPr>
          <p:spPr>
            <a:xfrm>
              <a:off x="370506" y="2100058"/>
              <a:ext cx="3203011" cy="715982"/>
            </a:xfrm>
            <a:prstGeom prst="roundRect">
              <a:avLst>
                <a:gd name="adj" fmla="val 4144"/>
              </a:avLst>
            </a:prstGeom>
            <a:solidFill>
              <a:srgbClr val="E7F5FE"/>
            </a:solidFill>
            <a:ln w="25400" cap="flat" cmpd="sng" algn="ctr">
              <a:noFill/>
              <a:prstDash val="solid"/>
            </a:ln>
            <a:effectLst/>
          </p:spPr>
          <p:txBody>
            <a:bodyPr lIns="1044000" rIns="72000" rtlCol="0" anchor="ctr"/>
            <a:lstStyle/>
            <a:p>
              <a:pPr defTabSz="914373" fontAlgn="auto">
                <a:spcBef>
                  <a:spcPts val="0"/>
                </a:spcBef>
                <a:spcAft>
                  <a:spcPts val="0"/>
                </a:spcAft>
              </a:pPr>
              <a:r>
                <a:rPr lang="ru-RU" sz="1200" b="1" kern="0" dirty="0" smtClean="0">
                  <a:latin typeface="+mj-lt"/>
                </a:rPr>
                <a:t>Основные</a:t>
              </a:r>
              <a:r>
                <a:rPr lang="ru-RU" sz="1200" kern="0" dirty="0" smtClean="0">
                  <a:latin typeface="+mj-lt"/>
                </a:rPr>
                <a:t> продукты </a:t>
              </a:r>
            </a:p>
            <a:p>
              <a:pPr defTabSz="914373" fontAlgn="auto">
                <a:spcBef>
                  <a:spcPts val="0"/>
                </a:spcBef>
                <a:spcAft>
                  <a:spcPts val="0"/>
                </a:spcAft>
              </a:pPr>
              <a:r>
                <a:rPr lang="ru-RU" sz="1200" kern="0" dirty="0" smtClean="0">
                  <a:latin typeface="+mj-lt"/>
                </a:rPr>
                <a:t>(для всех субъектов МСП)</a:t>
              </a:r>
              <a:endParaRPr lang="ru-RU" sz="1200" kern="0" dirty="0">
                <a:latin typeface="+mj-lt"/>
              </a:endParaRPr>
            </a:p>
          </p:txBody>
        </p:sp>
        <p:sp>
          <p:nvSpPr>
            <p:cNvPr id="17" name="Прямоугольник 16"/>
            <p:cNvSpPr/>
            <p:nvPr/>
          </p:nvSpPr>
          <p:spPr>
            <a:xfrm>
              <a:off x="3668110" y="2995910"/>
              <a:ext cx="4687613" cy="808646"/>
            </a:xfrm>
            <a:prstGeom prst="rect">
              <a:avLst/>
            </a:prstGeom>
          </p:spPr>
          <p:txBody>
            <a:bodyPr wrap="square" lIns="72000" tIns="0" rIns="36000" bIns="0" anchor="ctr">
              <a:noAutofit/>
            </a:bodyPr>
            <a:lstStyle/>
            <a:p>
              <a:pPr marL="171450" indent="-171450" defTabSz="957263">
                <a:lnSpc>
                  <a:spcPct val="106000"/>
                </a:lnSpc>
                <a:spcBef>
                  <a:spcPts val="300"/>
                </a:spcBef>
                <a:buFont typeface="Arial" panose="020B0604020202020204" pitchFamily="34" charset="0"/>
                <a:buChar char="•"/>
              </a:pPr>
              <a:r>
                <a:rPr lang="ru-RU" sz="1200" dirty="0">
                  <a:latin typeface="+mj-lt"/>
                  <a:cs typeface="+mn-cs"/>
                </a:rPr>
                <a:t>Прямая гарантия для обеспечения гарантии исполнения контракта</a:t>
              </a:r>
            </a:p>
            <a:p>
              <a:pPr marL="171450" indent="-171450" defTabSz="957263">
                <a:lnSpc>
                  <a:spcPct val="106000"/>
                </a:lnSpc>
                <a:spcBef>
                  <a:spcPts val="300"/>
                </a:spcBef>
                <a:buFont typeface="Arial" panose="020B0604020202020204" pitchFamily="34" charset="0"/>
                <a:buChar char="•"/>
              </a:pPr>
              <a:r>
                <a:rPr lang="ru-RU" sz="1200" dirty="0">
                  <a:latin typeface="+mj-lt"/>
                  <a:cs typeface="+mn-cs"/>
                </a:rPr>
                <a:t>Прямая гарантия для обеспечения кредитов на исполнение контрактов</a:t>
              </a:r>
            </a:p>
          </p:txBody>
        </p:sp>
        <p:sp>
          <p:nvSpPr>
            <p:cNvPr id="18" name="Скругленный прямоугольник 17"/>
            <p:cNvSpPr/>
            <p:nvPr/>
          </p:nvSpPr>
          <p:spPr>
            <a:xfrm>
              <a:off x="370506" y="2958530"/>
              <a:ext cx="3203011" cy="866338"/>
            </a:xfrm>
            <a:prstGeom prst="roundRect">
              <a:avLst>
                <a:gd name="adj" fmla="val 4144"/>
              </a:avLst>
            </a:prstGeom>
            <a:solidFill>
              <a:srgbClr val="E7F5FE"/>
            </a:solidFill>
            <a:ln w="25400" cap="flat" cmpd="sng" algn="ctr">
              <a:noFill/>
              <a:prstDash val="solid"/>
            </a:ln>
            <a:effectLst/>
          </p:spPr>
          <p:txBody>
            <a:bodyPr lIns="1044000" rIns="72000" rtlCol="0" anchor="ctr"/>
            <a:lstStyle/>
            <a:p>
              <a:pPr defTabSz="914373" fontAlgn="auto">
                <a:spcBef>
                  <a:spcPts val="0"/>
                </a:spcBef>
                <a:spcAft>
                  <a:spcPts val="0"/>
                </a:spcAft>
              </a:pPr>
              <a:r>
                <a:rPr lang="ru-RU" sz="1200" kern="0" dirty="0" smtClean="0">
                  <a:latin typeface="+mj-lt"/>
                </a:rPr>
                <a:t>Продукты для участников </a:t>
              </a:r>
              <a:r>
                <a:rPr lang="ru-RU" sz="1200" b="1" kern="0" dirty="0" smtClean="0">
                  <a:latin typeface="+mj-lt"/>
                </a:rPr>
                <a:t>государственных </a:t>
              </a:r>
              <a:r>
                <a:rPr lang="ru-RU" sz="1200" kern="0" dirty="0" smtClean="0">
                  <a:latin typeface="+mj-lt"/>
                </a:rPr>
                <a:t>и</a:t>
              </a:r>
              <a:r>
                <a:rPr lang="ru-RU" sz="1200" b="1" kern="0" dirty="0" smtClean="0">
                  <a:latin typeface="+mj-lt"/>
                </a:rPr>
                <a:t> муниципальных закупок </a:t>
              </a:r>
              <a:r>
                <a:rPr lang="ru-RU" sz="1200" kern="0" dirty="0" smtClean="0">
                  <a:latin typeface="+mj-lt"/>
                </a:rPr>
                <a:t>(44-ФЗ и 223-ФЗ)</a:t>
              </a:r>
              <a:endParaRPr lang="ru-RU" sz="1200" kern="0" dirty="0">
                <a:latin typeface="+mj-lt"/>
              </a:endParaRPr>
            </a:p>
          </p:txBody>
        </p:sp>
        <p:sp>
          <p:nvSpPr>
            <p:cNvPr id="19" name="Прямоугольник 18"/>
            <p:cNvSpPr/>
            <p:nvPr/>
          </p:nvSpPr>
          <p:spPr>
            <a:xfrm>
              <a:off x="3668110" y="4009863"/>
              <a:ext cx="4687613" cy="889511"/>
            </a:xfrm>
            <a:prstGeom prst="rect">
              <a:avLst/>
            </a:prstGeom>
          </p:spPr>
          <p:txBody>
            <a:bodyPr wrap="square" lIns="72000" tIns="0" rIns="36000" bIns="0" anchor="ctr">
              <a:noAutofit/>
            </a:bodyPr>
            <a:lstStyle/>
            <a:p>
              <a:pPr marL="171450" indent="-171450" defTabSz="957263">
                <a:lnSpc>
                  <a:spcPct val="106000"/>
                </a:lnSpc>
                <a:spcBef>
                  <a:spcPts val="300"/>
                </a:spcBef>
                <a:buFont typeface="Arial" panose="020B0604020202020204" pitchFamily="34" charset="0"/>
                <a:buChar char="•"/>
              </a:pPr>
              <a:r>
                <a:rPr lang="ru-RU" sz="1200" dirty="0">
                  <a:latin typeface="+mj-lt"/>
                  <a:cs typeface="+mn-cs"/>
                </a:rPr>
                <a:t>Прямая гарантия для застройщиков</a:t>
              </a:r>
            </a:p>
            <a:p>
              <a:pPr marL="171450" indent="-171450" defTabSz="957263">
                <a:lnSpc>
                  <a:spcPct val="106000"/>
                </a:lnSpc>
                <a:spcBef>
                  <a:spcPts val="300"/>
                </a:spcBef>
                <a:buFont typeface="Arial" panose="020B0604020202020204" pitchFamily="34" charset="0"/>
                <a:buChar char="•"/>
              </a:pPr>
              <a:r>
                <a:rPr lang="ru-RU" sz="1200" dirty="0">
                  <a:latin typeface="+mj-lt"/>
                  <a:cs typeface="+mn-cs"/>
                </a:rPr>
                <a:t>Прямая гарантия для обеспечения финансирования индустриальных парков</a:t>
              </a:r>
            </a:p>
            <a:p>
              <a:pPr marL="171450" indent="-171450" defTabSz="957263">
                <a:lnSpc>
                  <a:spcPct val="106000"/>
                </a:lnSpc>
                <a:spcBef>
                  <a:spcPts val="300"/>
                </a:spcBef>
                <a:buFont typeface="Arial" panose="020B0604020202020204" pitchFamily="34" charset="0"/>
                <a:buChar char="•"/>
              </a:pPr>
              <a:r>
                <a:rPr lang="ru-RU" sz="1200" dirty="0">
                  <a:latin typeface="+mj-lt"/>
                  <a:cs typeface="+mn-cs"/>
                </a:rPr>
                <a:t>Прямая гарантия для обеспечения кредитов для неторгового сектора с целью пополнения оборотных средств</a:t>
              </a:r>
            </a:p>
          </p:txBody>
        </p:sp>
        <p:sp>
          <p:nvSpPr>
            <p:cNvPr id="20" name="Скругленный прямоугольник 19"/>
            <p:cNvSpPr/>
            <p:nvPr/>
          </p:nvSpPr>
          <p:spPr>
            <a:xfrm>
              <a:off x="370506" y="3967358"/>
              <a:ext cx="3203011" cy="952972"/>
            </a:xfrm>
            <a:prstGeom prst="roundRect">
              <a:avLst>
                <a:gd name="adj" fmla="val 4144"/>
              </a:avLst>
            </a:prstGeom>
            <a:solidFill>
              <a:srgbClr val="E7F5FE"/>
            </a:solidFill>
            <a:ln w="25400" cap="flat" cmpd="sng" algn="ctr">
              <a:noFill/>
              <a:prstDash val="solid"/>
            </a:ln>
            <a:effectLst/>
          </p:spPr>
          <p:txBody>
            <a:bodyPr lIns="1044000" rIns="72000" rtlCol="0" anchor="ctr"/>
            <a:lstStyle/>
            <a:p>
              <a:pPr defTabSz="914373" fontAlgn="auto">
                <a:spcBef>
                  <a:spcPts val="0"/>
                </a:spcBef>
                <a:spcAft>
                  <a:spcPts val="0"/>
                </a:spcAft>
              </a:pPr>
              <a:r>
                <a:rPr lang="ru-RU" sz="1200" kern="0" dirty="0" smtClean="0">
                  <a:latin typeface="+mj-lt"/>
                </a:rPr>
                <a:t>Продукты для </a:t>
              </a:r>
              <a:r>
                <a:rPr lang="ru-RU" sz="1200" b="1" kern="0" dirty="0" smtClean="0">
                  <a:latin typeface="+mj-lt"/>
                </a:rPr>
                <a:t>застройщиков</a:t>
              </a:r>
              <a:r>
                <a:rPr lang="ru-RU" sz="1200" kern="0" dirty="0" smtClean="0">
                  <a:latin typeface="+mj-lt"/>
                </a:rPr>
                <a:t> и компаний, осуществляющих создание </a:t>
              </a:r>
              <a:r>
                <a:rPr lang="ru-RU" sz="1200" b="1" kern="0" dirty="0" smtClean="0">
                  <a:latin typeface="+mj-lt"/>
                </a:rPr>
                <a:t>индустриальных парков</a:t>
              </a:r>
              <a:endParaRPr lang="ru-RU" sz="1200" b="1" kern="0" dirty="0">
                <a:latin typeface="+mj-lt"/>
              </a:endParaRPr>
            </a:p>
          </p:txBody>
        </p:sp>
        <p:sp>
          <p:nvSpPr>
            <p:cNvPr id="21" name="Прямоугольник 20"/>
            <p:cNvSpPr/>
            <p:nvPr/>
          </p:nvSpPr>
          <p:spPr>
            <a:xfrm>
              <a:off x="3668110" y="5104681"/>
              <a:ext cx="4687613" cy="889511"/>
            </a:xfrm>
            <a:prstGeom prst="rect">
              <a:avLst/>
            </a:prstGeom>
          </p:spPr>
          <p:txBody>
            <a:bodyPr wrap="square" lIns="72000" tIns="0" rIns="36000" bIns="0" anchor="ctr">
              <a:noAutofit/>
            </a:bodyPr>
            <a:lstStyle/>
            <a:p>
              <a:pPr marL="171450" indent="-171450" defTabSz="957263">
                <a:lnSpc>
                  <a:spcPct val="106000"/>
                </a:lnSpc>
                <a:spcBef>
                  <a:spcPts val="300"/>
                </a:spcBef>
                <a:buFont typeface="Arial" panose="020B0604020202020204" pitchFamily="34" charset="0"/>
                <a:buChar char="•"/>
              </a:pPr>
              <a:r>
                <a:rPr lang="ru-RU" sz="1200" dirty="0">
                  <a:latin typeface="+mj-lt"/>
                  <a:cs typeface="+mn-cs"/>
                </a:rPr>
                <a:t>Прямая гарантия для обеспечения выданных </a:t>
              </a:r>
              <a:r>
                <a:rPr lang="ru-RU" sz="1200" dirty="0" smtClean="0">
                  <a:latin typeface="+mj-lt"/>
                  <a:cs typeface="+mn-cs"/>
                </a:rPr>
                <a:t>кредитов</a:t>
              </a:r>
              <a:endParaRPr lang="ru-RU" sz="1200" dirty="0">
                <a:latin typeface="+mj-lt"/>
                <a:cs typeface="+mn-cs"/>
              </a:endParaRPr>
            </a:p>
          </p:txBody>
        </p:sp>
        <p:sp>
          <p:nvSpPr>
            <p:cNvPr id="22" name="Скругленный прямоугольник 21"/>
            <p:cNvSpPr/>
            <p:nvPr/>
          </p:nvSpPr>
          <p:spPr>
            <a:xfrm>
              <a:off x="370506" y="5062820"/>
              <a:ext cx="3203011" cy="952972"/>
            </a:xfrm>
            <a:prstGeom prst="roundRect">
              <a:avLst>
                <a:gd name="adj" fmla="val 4144"/>
              </a:avLst>
            </a:prstGeom>
            <a:solidFill>
              <a:srgbClr val="E7F5FE"/>
            </a:solidFill>
            <a:ln w="25400" cap="flat" cmpd="sng" algn="ctr">
              <a:noFill/>
              <a:prstDash val="solid"/>
            </a:ln>
            <a:effectLst/>
          </p:spPr>
          <p:txBody>
            <a:bodyPr lIns="1044000" rIns="72000" rtlCol="0" anchor="ctr"/>
            <a:lstStyle/>
            <a:p>
              <a:pPr defTabSz="914373" fontAlgn="auto">
                <a:spcBef>
                  <a:spcPts val="0"/>
                </a:spcBef>
                <a:spcAft>
                  <a:spcPts val="0"/>
                </a:spcAft>
              </a:pPr>
              <a:r>
                <a:rPr lang="ru-RU" sz="1200" kern="0" dirty="0" smtClean="0">
                  <a:latin typeface="+mj-lt"/>
                </a:rPr>
                <a:t>Продукты для субъектов МСП, которым требуется </a:t>
              </a:r>
              <a:r>
                <a:rPr lang="ru-RU" sz="1200" b="1" kern="0" dirty="0" smtClean="0">
                  <a:latin typeface="+mj-lt"/>
                </a:rPr>
                <a:t>изменить условия </a:t>
              </a:r>
              <a:r>
                <a:rPr lang="ru-RU" sz="1200" kern="0" dirty="0" smtClean="0">
                  <a:latin typeface="+mj-lt"/>
                </a:rPr>
                <a:t>по</a:t>
              </a:r>
              <a:r>
                <a:rPr lang="ru-RU" sz="1200" b="1" kern="0" dirty="0" smtClean="0">
                  <a:latin typeface="+mj-lt"/>
                </a:rPr>
                <a:t> </a:t>
              </a:r>
              <a:r>
                <a:rPr lang="ru-RU" sz="1200" kern="0" dirty="0" smtClean="0">
                  <a:latin typeface="+mj-lt"/>
                </a:rPr>
                <a:t>действующим</a:t>
              </a:r>
              <a:r>
                <a:rPr lang="ru-RU" sz="1200" b="1" kern="0" dirty="0" smtClean="0">
                  <a:latin typeface="+mj-lt"/>
                </a:rPr>
                <a:t> кредитным договорам</a:t>
              </a:r>
              <a:endParaRPr lang="ru-RU" sz="1200" b="1" kern="0" dirty="0">
                <a:latin typeface="+mj-lt"/>
              </a:endParaRPr>
            </a:p>
          </p:txBody>
        </p:sp>
        <p:sp>
          <p:nvSpPr>
            <p:cNvPr id="71" name="Прямоугольник 70"/>
            <p:cNvSpPr/>
            <p:nvPr/>
          </p:nvSpPr>
          <p:spPr>
            <a:xfrm>
              <a:off x="3668110" y="6199499"/>
              <a:ext cx="4687613" cy="1076308"/>
            </a:xfrm>
            <a:prstGeom prst="rect">
              <a:avLst/>
            </a:prstGeom>
          </p:spPr>
          <p:txBody>
            <a:bodyPr wrap="square" lIns="72000" tIns="0" rIns="36000" bIns="0" anchor="ctr">
              <a:noAutofit/>
            </a:bodyPr>
            <a:lstStyle/>
            <a:p>
              <a:pPr marL="171450" indent="-171450" defTabSz="957263">
                <a:lnSpc>
                  <a:spcPct val="106000"/>
                </a:lnSpc>
                <a:spcBef>
                  <a:spcPts val="300"/>
                </a:spcBef>
                <a:buFont typeface="Arial" panose="020B0604020202020204" pitchFamily="34" charset="0"/>
                <a:buChar char="•"/>
              </a:pPr>
              <a:r>
                <a:rPr lang="ru-RU" sz="1200" dirty="0"/>
                <a:t>Прямая гарантия для обеспечения кредитов предприятиям, зарегистрированным в Республике Крым и/или городе федерального значения Севастополь</a:t>
              </a:r>
            </a:p>
          </p:txBody>
        </p:sp>
        <p:sp>
          <p:nvSpPr>
            <p:cNvPr id="72" name="Скругленный прямоугольник 71"/>
            <p:cNvSpPr/>
            <p:nvPr/>
          </p:nvSpPr>
          <p:spPr>
            <a:xfrm>
              <a:off x="370506" y="6158282"/>
              <a:ext cx="3203011" cy="1153096"/>
            </a:xfrm>
            <a:prstGeom prst="roundRect">
              <a:avLst>
                <a:gd name="adj" fmla="val 4144"/>
              </a:avLst>
            </a:prstGeom>
            <a:solidFill>
              <a:srgbClr val="E7F5FE"/>
            </a:solidFill>
            <a:ln w="25400" cap="flat" cmpd="sng" algn="ctr">
              <a:noFill/>
              <a:prstDash val="solid"/>
            </a:ln>
            <a:effectLst/>
          </p:spPr>
          <p:txBody>
            <a:bodyPr lIns="1044000" rIns="72000" rtlCol="0" anchor="ctr"/>
            <a:lstStyle/>
            <a:p>
              <a:pPr defTabSz="914373" fontAlgn="auto">
                <a:spcBef>
                  <a:spcPts val="0"/>
                </a:spcBef>
                <a:spcAft>
                  <a:spcPts val="0"/>
                </a:spcAft>
              </a:pPr>
              <a:r>
                <a:rPr lang="ru-RU" sz="1200" kern="0" dirty="0" smtClean="0">
                  <a:latin typeface="+mj-lt"/>
                </a:rPr>
                <a:t>Продукты для субъектов МСП, </a:t>
              </a:r>
              <a:r>
                <a:rPr lang="ru-RU" sz="1200" b="1" kern="0" dirty="0" smtClean="0">
                  <a:latin typeface="+mj-lt"/>
                </a:rPr>
                <a:t>зарегистрированных</a:t>
              </a:r>
              <a:r>
                <a:rPr lang="ru-RU" sz="1200" kern="0" dirty="0" smtClean="0">
                  <a:latin typeface="+mj-lt"/>
                </a:rPr>
                <a:t> на территории республики </a:t>
              </a:r>
              <a:r>
                <a:rPr lang="ru-RU" sz="1200" b="1" kern="0" dirty="0" smtClean="0">
                  <a:latin typeface="+mj-lt"/>
                </a:rPr>
                <a:t>Крым</a:t>
              </a:r>
              <a:r>
                <a:rPr lang="ru-RU" sz="1200" kern="0" dirty="0" smtClean="0">
                  <a:latin typeface="+mj-lt"/>
                </a:rPr>
                <a:t> и/или городе федерального значения </a:t>
              </a:r>
              <a:r>
                <a:rPr lang="ru-RU" sz="1200" b="1" kern="0" dirty="0" smtClean="0">
                  <a:latin typeface="+mj-lt"/>
                </a:rPr>
                <a:t>Севастополь</a:t>
              </a:r>
              <a:endParaRPr lang="ru-RU" sz="1200" b="1" kern="0" dirty="0">
                <a:latin typeface="+mj-lt"/>
              </a:endParaRPr>
            </a:p>
          </p:txBody>
        </p:sp>
        <p:sp>
          <p:nvSpPr>
            <p:cNvPr id="73" name="Прямоугольник 72"/>
            <p:cNvSpPr/>
            <p:nvPr/>
          </p:nvSpPr>
          <p:spPr>
            <a:xfrm>
              <a:off x="3668110" y="7481114"/>
              <a:ext cx="4687613" cy="808646"/>
            </a:xfrm>
            <a:prstGeom prst="rect">
              <a:avLst/>
            </a:prstGeom>
          </p:spPr>
          <p:txBody>
            <a:bodyPr wrap="square" lIns="72000" tIns="0" rIns="36000" bIns="0" anchor="ctr">
              <a:noAutofit/>
            </a:bodyPr>
            <a:lstStyle/>
            <a:p>
              <a:pPr marL="171450" indent="-171450" defTabSz="957263">
                <a:lnSpc>
                  <a:spcPct val="106000"/>
                </a:lnSpc>
                <a:spcBef>
                  <a:spcPts val="300"/>
                </a:spcBef>
                <a:buFont typeface="Arial" panose="020B0604020202020204" pitchFamily="34" charset="0"/>
                <a:buChar char="•"/>
              </a:pPr>
              <a:r>
                <a:rPr lang="ru-RU" sz="1200" dirty="0" err="1">
                  <a:latin typeface="+mj-lt"/>
                  <a:cs typeface="+mn-cs"/>
                </a:rPr>
                <a:t>Контргарантия</a:t>
              </a:r>
              <a:endParaRPr lang="ru-RU" sz="1200" dirty="0">
                <a:latin typeface="+mj-lt"/>
                <a:cs typeface="+mn-cs"/>
              </a:endParaRPr>
            </a:p>
            <a:p>
              <a:pPr marL="171450" indent="-171450" defTabSz="957263">
                <a:lnSpc>
                  <a:spcPct val="106000"/>
                </a:lnSpc>
                <a:spcBef>
                  <a:spcPts val="300"/>
                </a:spcBef>
                <a:buFont typeface="Arial" panose="020B0604020202020204" pitchFamily="34" charset="0"/>
                <a:buChar char="•"/>
              </a:pPr>
              <a:r>
                <a:rPr lang="ru-RU" sz="1200" dirty="0">
                  <a:latin typeface="+mj-lt"/>
                  <a:cs typeface="+mn-cs"/>
                </a:rPr>
                <a:t>Синдицированная гарантия</a:t>
              </a:r>
            </a:p>
            <a:p>
              <a:pPr marL="171450" indent="-171450" defTabSz="957263">
                <a:lnSpc>
                  <a:spcPct val="106000"/>
                </a:lnSpc>
                <a:spcBef>
                  <a:spcPts val="300"/>
                </a:spcBef>
                <a:buFont typeface="Arial" panose="020B0604020202020204" pitchFamily="34" charset="0"/>
                <a:buChar char="•"/>
              </a:pPr>
              <a:r>
                <a:rPr lang="ru-RU" sz="1200" dirty="0">
                  <a:latin typeface="+mj-lt"/>
                  <a:cs typeface="+mn-cs"/>
                </a:rPr>
                <a:t>Прямая гарантия, выдаваемая совместно с поручительством </a:t>
              </a:r>
              <a:r>
                <a:rPr lang="ru-RU" sz="1200" dirty="0" smtClean="0">
                  <a:latin typeface="+mj-lt"/>
                  <a:cs typeface="+mn-cs"/>
                </a:rPr>
                <a:t>РГО («</a:t>
              </a:r>
              <a:r>
                <a:rPr lang="ru-RU" sz="1200" dirty="0" err="1" smtClean="0">
                  <a:latin typeface="+mj-lt"/>
                  <a:cs typeface="+mn-cs"/>
                </a:rPr>
                <a:t>Согарантия</a:t>
              </a:r>
              <a:r>
                <a:rPr lang="ru-RU" sz="1200" dirty="0" smtClean="0">
                  <a:latin typeface="+mj-lt"/>
                  <a:cs typeface="+mn-cs"/>
                </a:rPr>
                <a:t>» и «</a:t>
              </a:r>
              <a:r>
                <a:rPr lang="ru-RU" sz="1200" dirty="0" err="1" smtClean="0">
                  <a:latin typeface="+mj-lt"/>
                  <a:cs typeface="+mn-cs"/>
                </a:rPr>
                <a:t>Согарантия</a:t>
              </a:r>
              <a:r>
                <a:rPr lang="ru-RU" sz="1200" dirty="0" smtClean="0">
                  <a:latin typeface="+mj-lt"/>
                  <a:cs typeface="+mn-cs"/>
                </a:rPr>
                <a:t> для Дальнего Востока и моногородов»)</a:t>
              </a:r>
            </a:p>
          </p:txBody>
        </p:sp>
        <p:sp>
          <p:nvSpPr>
            <p:cNvPr id="74" name="Скругленный прямоугольник 73"/>
            <p:cNvSpPr/>
            <p:nvPr/>
          </p:nvSpPr>
          <p:spPr>
            <a:xfrm>
              <a:off x="370506" y="7453867"/>
              <a:ext cx="3203011" cy="866338"/>
            </a:xfrm>
            <a:prstGeom prst="roundRect">
              <a:avLst>
                <a:gd name="adj" fmla="val 4144"/>
              </a:avLst>
            </a:prstGeom>
            <a:solidFill>
              <a:srgbClr val="E7F5FE"/>
            </a:solidFill>
            <a:ln w="25400" cap="flat" cmpd="sng" algn="ctr">
              <a:noFill/>
              <a:prstDash val="solid"/>
            </a:ln>
            <a:effectLst/>
          </p:spPr>
          <p:txBody>
            <a:bodyPr lIns="1044000" rIns="72000" rtlCol="0" anchor="ctr"/>
            <a:lstStyle/>
            <a:p>
              <a:pPr defTabSz="914373" fontAlgn="auto">
                <a:spcBef>
                  <a:spcPts val="0"/>
                </a:spcBef>
                <a:spcAft>
                  <a:spcPts val="0"/>
                </a:spcAft>
              </a:pPr>
              <a:r>
                <a:rPr lang="ru-RU" sz="1200" kern="0" dirty="0" smtClean="0">
                  <a:latin typeface="+mj-lt"/>
                </a:rPr>
                <a:t>Продукты с участием </a:t>
              </a:r>
              <a:r>
                <a:rPr lang="ru-RU" sz="1200" b="1" kern="0" dirty="0" smtClean="0">
                  <a:latin typeface="+mj-lt"/>
                </a:rPr>
                <a:t>региональных гарантийных организаций </a:t>
              </a:r>
              <a:r>
                <a:rPr lang="ru-RU" sz="1200" kern="0" dirty="0" smtClean="0">
                  <a:latin typeface="+mj-lt"/>
                </a:rPr>
                <a:t>(РГО)</a:t>
              </a:r>
              <a:endParaRPr lang="ru-RU" sz="1200" kern="0" dirty="0">
                <a:latin typeface="+mj-lt"/>
              </a:endParaRPr>
            </a:p>
          </p:txBody>
        </p:sp>
        <p:sp>
          <p:nvSpPr>
            <p:cNvPr id="70" name="TextBox 69"/>
            <p:cNvSpPr txBox="1"/>
            <p:nvPr/>
          </p:nvSpPr>
          <p:spPr>
            <a:xfrm>
              <a:off x="9452775" y="7820303"/>
              <a:ext cx="2801927" cy="504343"/>
            </a:xfrm>
            <a:prstGeom prst="rect">
              <a:avLst/>
            </a:prstGeom>
            <a:noFill/>
            <a:ln>
              <a:noFill/>
            </a:ln>
          </p:spPr>
          <p:txBody>
            <a:bodyPr wrap="square" rtlCol="0">
              <a:noAutofit/>
            </a:bodyPr>
            <a:lstStyle/>
            <a:p>
              <a:pPr defTabSz="914373" fontAlgn="auto">
                <a:spcBef>
                  <a:spcPts val="0"/>
                </a:spcBef>
                <a:spcAft>
                  <a:spcPts val="0"/>
                </a:spcAft>
              </a:pPr>
              <a:r>
                <a:rPr lang="ru-RU" sz="1200" b="1" kern="0" dirty="0">
                  <a:solidFill>
                    <a:srgbClr val="1F4E79"/>
                  </a:solidFill>
                  <a:latin typeface="Arial Narrow" panose="020B0606020202030204" pitchFamily="34" charset="0"/>
                </a:rPr>
                <a:t>Более подробно условия гарантийных на официальном сайте Корпорации</a:t>
              </a:r>
            </a:p>
          </p:txBody>
        </p:sp>
        <p:sp>
          <p:nvSpPr>
            <p:cNvPr id="77" name="Прямоугольник 76"/>
            <p:cNvSpPr/>
            <p:nvPr/>
          </p:nvSpPr>
          <p:spPr>
            <a:xfrm>
              <a:off x="8758783" y="2375253"/>
              <a:ext cx="1492693" cy="402670"/>
            </a:xfrm>
            <a:prstGeom prst="rect">
              <a:avLst/>
            </a:prstGeom>
            <a:noFill/>
            <a:ln w="25400" cap="flat" cmpd="sng" algn="ctr">
              <a:noFill/>
              <a:prstDash val="solid"/>
            </a:ln>
            <a:effectLst/>
          </p:spPr>
          <p:txBody>
            <a:bodyPr tIns="0" rtlCol="0" anchor="t"/>
            <a:lstStyle/>
            <a:p>
              <a:pPr algn="r" defTabSz="914373" fontAlgn="auto">
                <a:spcBef>
                  <a:spcPts val="0"/>
                </a:spcBef>
                <a:spcAft>
                  <a:spcPts val="0"/>
                </a:spcAft>
              </a:pPr>
              <a:r>
                <a:rPr lang="ru-RU" sz="1400" b="1" kern="0" dirty="0">
                  <a:solidFill>
                    <a:srgbClr val="1F497D">
                      <a:lumMod val="50000"/>
                    </a:srgbClr>
                  </a:solidFill>
                  <a:latin typeface="Arial Narrow" panose="020B0606020202030204" pitchFamily="34" charset="0"/>
                  <a:cs typeface="+mn-cs"/>
                </a:rPr>
                <a:t>Срок гарантии</a:t>
              </a:r>
            </a:p>
          </p:txBody>
        </p:sp>
        <p:sp>
          <p:nvSpPr>
            <p:cNvPr id="78" name="Прямоугольник 77"/>
            <p:cNvSpPr/>
            <p:nvPr/>
          </p:nvSpPr>
          <p:spPr>
            <a:xfrm>
              <a:off x="10251476" y="2372834"/>
              <a:ext cx="2003227" cy="402670"/>
            </a:xfrm>
            <a:prstGeom prst="rect">
              <a:avLst/>
            </a:prstGeom>
            <a:noFill/>
            <a:ln w="25400" cap="flat" cmpd="sng" algn="ctr">
              <a:noFill/>
              <a:prstDash val="solid"/>
            </a:ln>
            <a:effectLst/>
          </p:spPr>
          <p:txBody>
            <a:bodyPr rtlCol="0" anchor="ctr"/>
            <a:lstStyle/>
            <a:p>
              <a:pPr defTabSz="914373" fontAlgn="auto">
                <a:spcBef>
                  <a:spcPts val="0"/>
                </a:spcBef>
                <a:spcAft>
                  <a:spcPts val="0"/>
                </a:spcAft>
              </a:pPr>
              <a:r>
                <a:rPr lang="ru-RU" sz="1600" kern="0" dirty="0">
                  <a:solidFill>
                    <a:srgbClr val="1F497D">
                      <a:lumMod val="50000"/>
                    </a:srgbClr>
                  </a:solidFill>
                  <a:latin typeface="Arial Narrow" panose="020B0606020202030204" pitchFamily="34" charset="0"/>
                  <a:cs typeface="+mn-cs"/>
                </a:rPr>
                <a:t>до 15 лет </a:t>
              </a:r>
              <a:endParaRPr lang="ru-RU" sz="1600" kern="0" dirty="0" smtClean="0">
                <a:solidFill>
                  <a:srgbClr val="1F497D">
                    <a:lumMod val="50000"/>
                  </a:srgbClr>
                </a:solidFill>
                <a:latin typeface="Arial Narrow" panose="020B0606020202030204" pitchFamily="34" charset="0"/>
                <a:cs typeface="+mn-cs"/>
              </a:endParaRPr>
            </a:p>
            <a:p>
              <a:pPr defTabSz="914373" fontAlgn="auto">
                <a:spcBef>
                  <a:spcPts val="0"/>
                </a:spcBef>
                <a:spcAft>
                  <a:spcPts val="0"/>
                </a:spcAft>
              </a:pPr>
              <a:r>
                <a:rPr lang="ru-RU" sz="1200" kern="0" dirty="0" smtClean="0">
                  <a:solidFill>
                    <a:srgbClr val="1F497D">
                      <a:lumMod val="50000"/>
                    </a:srgbClr>
                  </a:solidFill>
                  <a:latin typeface="Arial Narrow" panose="020B0606020202030204" pitchFamily="34" charset="0"/>
                  <a:cs typeface="+mn-cs"/>
                </a:rPr>
                <a:t>в </a:t>
              </a:r>
              <a:r>
                <a:rPr lang="ru-RU" sz="1200" kern="0" dirty="0">
                  <a:solidFill>
                    <a:srgbClr val="1F497D">
                      <a:lumMod val="50000"/>
                    </a:srgbClr>
                  </a:solidFill>
                  <a:latin typeface="Arial Narrow" panose="020B0606020202030204" pitchFamily="34" charset="0"/>
                  <a:cs typeface="+mn-cs"/>
                </a:rPr>
                <a:t>зависимости от условий конкретного </a:t>
              </a:r>
              <a:r>
                <a:rPr lang="ru-RU" sz="1200" kern="0" dirty="0" smtClean="0">
                  <a:solidFill>
                    <a:srgbClr val="1F497D">
                      <a:lumMod val="50000"/>
                    </a:srgbClr>
                  </a:solidFill>
                  <a:latin typeface="Arial Narrow" panose="020B0606020202030204" pitchFamily="34" charset="0"/>
                  <a:cs typeface="+mn-cs"/>
                </a:rPr>
                <a:t>продукта</a:t>
              </a:r>
              <a:endParaRPr lang="ru-RU" sz="1200" kern="0" dirty="0">
                <a:solidFill>
                  <a:srgbClr val="1F497D">
                    <a:lumMod val="50000"/>
                  </a:srgbClr>
                </a:solidFill>
                <a:latin typeface="Arial Narrow" panose="020B0606020202030204" pitchFamily="34" charset="0"/>
                <a:cs typeface="+mn-cs"/>
              </a:endParaRPr>
            </a:p>
          </p:txBody>
        </p:sp>
        <p:cxnSp>
          <p:nvCxnSpPr>
            <p:cNvPr id="79" name="Прямая соединительная линия 78"/>
            <p:cNvCxnSpPr/>
            <p:nvPr/>
          </p:nvCxnSpPr>
          <p:spPr>
            <a:xfrm>
              <a:off x="10251476" y="2258188"/>
              <a:ext cx="0" cy="668303"/>
            </a:xfrm>
            <a:prstGeom prst="line">
              <a:avLst/>
            </a:prstGeom>
            <a:ln>
              <a:solidFill>
                <a:srgbClr val="1F4E79"/>
              </a:solidFill>
            </a:ln>
          </p:spPr>
          <p:style>
            <a:lnRef idx="1">
              <a:schemeClr val="accent1"/>
            </a:lnRef>
            <a:fillRef idx="0">
              <a:schemeClr val="accent1"/>
            </a:fillRef>
            <a:effectRef idx="0">
              <a:schemeClr val="accent1"/>
            </a:effectRef>
            <a:fontRef idx="minor">
              <a:schemeClr val="tx1"/>
            </a:fontRef>
          </p:style>
        </p:cxnSp>
        <p:sp>
          <p:nvSpPr>
            <p:cNvPr id="109" name="Прямоугольник 108"/>
            <p:cNvSpPr/>
            <p:nvPr/>
          </p:nvSpPr>
          <p:spPr>
            <a:xfrm>
              <a:off x="8758783" y="3037173"/>
              <a:ext cx="1492693" cy="784690"/>
            </a:xfrm>
            <a:prstGeom prst="rect">
              <a:avLst/>
            </a:prstGeom>
            <a:noFill/>
            <a:ln w="25400" cap="flat" cmpd="sng" algn="ctr">
              <a:noFill/>
              <a:prstDash val="solid"/>
            </a:ln>
            <a:effectLst/>
          </p:spPr>
          <p:txBody>
            <a:bodyPr tIns="0" rtlCol="0" anchor="t"/>
            <a:lstStyle/>
            <a:p>
              <a:pPr algn="r" defTabSz="914373" fontAlgn="auto">
                <a:spcBef>
                  <a:spcPts val="0"/>
                </a:spcBef>
                <a:spcAft>
                  <a:spcPts val="0"/>
                </a:spcAft>
              </a:pPr>
              <a:r>
                <a:rPr lang="ru-RU" sz="1400" b="1" kern="0" dirty="0">
                  <a:solidFill>
                    <a:srgbClr val="1F497D">
                      <a:lumMod val="50000"/>
                    </a:srgbClr>
                  </a:solidFill>
                  <a:latin typeface="Arial Narrow" panose="020B0606020202030204" pitchFamily="34" charset="0"/>
                  <a:cs typeface="+mn-cs"/>
                </a:rPr>
                <a:t>Вознаграждение за гарантию</a:t>
              </a:r>
            </a:p>
          </p:txBody>
        </p:sp>
        <p:sp>
          <p:nvSpPr>
            <p:cNvPr id="110" name="Прямоугольник 109"/>
            <p:cNvSpPr/>
            <p:nvPr/>
          </p:nvSpPr>
          <p:spPr>
            <a:xfrm>
              <a:off x="10251476" y="3032459"/>
              <a:ext cx="2003227" cy="784690"/>
            </a:xfrm>
            <a:prstGeom prst="rect">
              <a:avLst/>
            </a:prstGeom>
            <a:noFill/>
            <a:ln w="25400" cap="flat" cmpd="sng" algn="ctr">
              <a:noFill/>
              <a:prstDash val="solid"/>
            </a:ln>
            <a:effectLst/>
          </p:spPr>
          <p:txBody>
            <a:bodyPr rtlCol="0" anchor="ctr"/>
            <a:lstStyle/>
            <a:p>
              <a:pPr defTabSz="914373" fontAlgn="auto">
                <a:spcBef>
                  <a:spcPts val="0"/>
                </a:spcBef>
                <a:spcAft>
                  <a:spcPts val="0"/>
                </a:spcAft>
              </a:pPr>
              <a:r>
                <a:rPr lang="ru-RU" sz="1600" kern="0" dirty="0" smtClean="0">
                  <a:solidFill>
                    <a:srgbClr val="1F497D">
                      <a:lumMod val="50000"/>
                    </a:srgbClr>
                  </a:solidFill>
                  <a:latin typeface="Arial Narrow" panose="020B0606020202030204" pitchFamily="34" charset="0"/>
                  <a:cs typeface="+mn-cs"/>
                </a:rPr>
                <a:t>0,75</a:t>
              </a:r>
              <a:r>
                <a:rPr lang="ru-RU" sz="1600" kern="0" dirty="0">
                  <a:solidFill>
                    <a:srgbClr val="1F497D">
                      <a:lumMod val="50000"/>
                    </a:srgbClr>
                  </a:solidFill>
                  <a:latin typeface="Arial Narrow" panose="020B0606020202030204" pitchFamily="34" charset="0"/>
                  <a:cs typeface="+mn-cs"/>
                </a:rPr>
                <a:t>%</a:t>
              </a:r>
              <a:r>
                <a:rPr lang="ru-RU" sz="1100" kern="0" dirty="0">
                  <a:solidFill>
                    <a:srgbClr val="1F497D">
                      <a:lumMod val="50000"/>
                    </a:srgbClr>
                  </a:solidFill>
                  <a:latin typeface="Arial Narrow" panose="020B0606020202030204" pitchFamily="34" charset="0"/>
                  <a:cs typeface="+mn-cs"/>
                </a:rPr>
                <a:t> </a:t>
              </a:r>
              <a:r>
                <a:rPr lang="ru-RU" sz="1600" kern="0" dirty="0" smtClean="0">
                  <a:solidFill>
                    <a:srgbClr val="1F497D">
                      <a:lumMod val="50000"/>
                    </a:srgbClr>
                  </a:solidFill>
                  <a:latin typeface="Arial Narrow" panose="020B0606020202030204" pitchFamily="34" charset="0"/>
                  <a:cs typeface="+mn-cs"/>
                </a:rPr>
                <a:t>годовых</a:t>
              </a:r>
              <a:r>
                <a:rPr lang="ru-RU" sz="1100" kern="0" dirty="0" smtClean="0">
                  <a:solidFill>
                    <a:srgbClr val="1F497D">
                      <a:lumMod val="50000"/>
                    </a:srgbClr>
                  </a:solidFill>
                  <a:latin typeface="Arial Narrow" panose="020B0606020202030204" pitchFamily="34" charset="0"/>
                  <a:cs typeface="+mn-cs"/>
                </a:rPr>
                <a:t> </a:t>
              </a:r>
            </a:p>
            <a:p>
              <a:pPr defTabSz="914373" fontAlgn="auto">
                <a:spcBef>
                  <a:spcPts val="0"/>
                </a:spcBef>
                <a:spcAft>
                  <a:spcPts val="0"/>
                </a:spcAft>
              </a:pPr>
              <a:r>
                <a:rPr lang="ru-RU" sz="1200" kern="0" dirty="0" smtClean="0">
                  <a:solidFill>
                    <a:srgbClr val="1F497D">
                      <a:lumMod val="50000"/>
                    </a:srgbClr>
                  </a:solidFill>
                  <a:latin typeface="Arial Narrow" panose="020B0606020202030204" pitchFamily="34" charset="0"/>
                  <a:cs typeface="+mn-cs"/>
                </a:rPr>
                <a:t>от </a:t>
              </a:r>
              <a:r>
                <a:rPr lang="ru-RU" sz="1200" kern="0" dirty="0">
                  <a:solidFill>
                    <a:srgbClr val="1F497D">
                      <a:lumMod val="50000"/>
                    </a:srgbClr>
                  </a:solidFill>
                  <a:latin typeface="Arial Narrow" panose="020B0606020202030204" pitchFamily="34" charset="0"/>
                  <a:cs typeface="+mn-cs"/>
                </a:rPr>
                <a:t>суммы гарантии за весь срок действия гарантии</a:t>
              </a:r>
            </a:p>
          </p:txBody>
        </p:sp>
        <p:cxnSp>
          <p:nvCxnSpPr>
            <p:cNvPr id="111" name="Прямая соединительная линия 110"/>
            <p:cNvCxnSpPr/>
            <p:nvPr/>
          </p:nvCxnSpPr>
          <p:spPr>
            <a:xfrm>
              <a:off x="10251476" y="3032459"/>
              <a:ext cx="0" cy="784690"/>
            </a:xfrm>
            <a:prstGeom prst="line">
              <a:avLst/>
            </a:prstGeom>
            <a:ln>
              <a:solidFill>
                <a:srgbClr val="1F4E79"/>
              </a:solidFill>
            </a:ln>
          </p:spPr>
          <p:style>
            <a:lnRef idx="1">
              <a:schemeClr val="accent1"/>
            </a:lnRef>
            <a:fillRef idx="0">
              <a:schemeClr val="accent1"/>
            </a:fillRef>
            <a:effectRef idx="0">
              <a:schemeClr val="accent1"/>
            </a:effectRef>
            <a:fontRef idx="minor">
              <a:schemeClr val="tx1"/>
            </a:fontRef>
          </p:style>
        </p:cxnSp>
        <p:sp>
          <p:nvSpPr>
            <p:cNvPr id="113" name="Прямоугольник 112"/>
            <p:cNvSpPr/>
            <p:nvPr/>
          </p:nvSpPr>
          <p:spPr>
            <a:xfrm>
              <a:off x="8758783" y="3903294"/>
              <a:ext cx="1492693" cy="589549"/>
            </a:xfrm>
            <a:prstGeom prst="rect">
              <a:avLst/>
            </a:prstGeom>
            <a:noFill/>
            <a:ln w="25400" cap="flat" cmpd="sng" algn="ctr">
              <a:noFill/>
              <a:prstDash val="solid"/>
            </a:ln>
            <a:effectLst/>
          </p:spPr>
          <p:txBody>
            <a:bodyPr tIns="0" rtlCol="0" anchor="t"/>
            <a:lstStyle/>
            <a:p>
              <a:pPr algn="r" defTabSz="914373" fontAlgn="auto">
                <a:spcBef>
                  <a:spcPts val="0"/>
                </a:spcBef>
                <a:spcAft>
                  <a:spcPts val="0"/>
                </a:spcAft>
              </a:pPr>
              <a:r>
                <a:rPr lang="ru-RU" sz="1400" b="1" kern="0" dirty="0">
                  <a:solidFill>
                    <a:srgbClr val="1F497D">
                      <a:lumMod val="50000"/>
                    </a:srgbClr>
                  </a:solidFill>
                  <a:latin typeface="Arial Narrow" panose="020B0606020202030204" pitchFamily="34" charset="0"/>
                  <a:cs typeface="+mn-cs"/>
                </a:rPr>
                <a:t>Порядок уплаты вознаграждения</a:t>
              </a:r>
            </a:p>
          </p:txBody>
        </p:sp>
        <p:sp>
          <p:nvSpPr>
            <p:cNvPr id="114" name="Прямоугольник 113"/>
            <p:cNvSpPr/>
            <p:nvPr/>
          </p:nvSpPr>
          <p:spPr>
            <a:xfrm>
              <a:off x="10251476" y="3816624"/>
              <a:ext cx="2003227" cy="589549"/>
            </a:xfrm>
            <a:prstGeom prst="rect">
              <a:avLst/>
            </a:prstGeom>
            <a:noFill/>
            <a:ln w="25400" cap="flat" cmpd="sng" algn="ctr">
              <a:noFill/>
              <a:prstDash val="solid"/>
            </a:ln>
            <a:effectLst/>
          </p:spPr>
          <p:txBody>
            <a:bodyPr rtlCol="0" anchor="ctr"/>
            <a:lstStyle/>
            <a:p>
              <a:pPr defTabSz="914373" fontAlgn="auto">
                <a:spcBef>
                  <a:spcPts val="0"/>
                </a:spcBef>
                <a:spcAft>
                  <a:spcPts val="0"/>
                </a:spcAft>
              </a:pPr>
              <a:r>
                <a:rPr lang="ru-RU" sz="1200" kern="0" dirty="0">
                  <a:solidFill>
                    <a:srgbClr val="1F497D">
                      <a:lumMod val="50000"/>
                    </a:srgbClr>
                  </a:solidFill>
                  <a:latin typeface="Arial Narrow" panose="020B0606020202030204" pitchFamily="34" charset="0"/>
                  <a:cs typeface="+mn-cs"/>
                </a:rPr>
                <a:t>Единовременно / ежегодно / 1 раз в полгода / ежеквартально</a:t>
              </a:r>
            </a:p>
          </p:txBody>
        </p:sp>
        <p:cxnSp>
          <p:nvCxnSpPr>
            <p:cNvPr id="115" name="Прямая соединительная линия 114"/>
            <p:cNvCxnSpPr/>
            <p:nvPr/>
          </p:nvCxnSpPr>
          <p:spPr>
            <a:xfrm>
              <a:off x="10251476" y="3899752"/>
              <a:ext cx="0" cy="589549"/>
            </a:xfrm>
            <a:prstGeom prst="line">
              <a:avLst/>
            </a:prstGeom>
            <a:ln>
              <a:solidFill>
                <a:srgbClr val="1F4E79"/>
              </a:solidFill>
            </a:ln>
          </p:spPr>
          <p:style>
            <a:lnRef idx="1">
              <a:schemeClr val="accent1"/>
            </a:lnRef>
            <a:fillRef idx="0">
              <a:schemeClr val="accent1"/>
            </a:fillRef>
            <a:effectRef idx="0">
              <a:schemeClr val="accent1"/>
            </a:effectRef>
            <a:fontRef idx="minor">
              <a:schemeClr val="tx1"/>
            </a:fontRef>
          </p:style>
        </p:cxnSp>
        <p:sp>
          <p:nvSpPr>
            <p:cNvPr id="117" name="Прямоугольник 116"/>
            <p:cNvSpPr/>
            <p:nvPr/>
          </p:nvSpPr>
          <p:spPr>
            <a:xfrm>
              <a:off x="8758783" y="5677949"/>
              <a:ext cx="1492693" cy="1682053"/>
            </a:xfrm>
            <a:prstGeom prst="rect">
              <a:avLst/>
            </a:prstGeom>
            <a:noFill/>
            <a:ln w="25400" cap="flat" cmpd="sng" algn="ctr">
              <a:noFill/>
              <a:prstDash val="solid"/>
            </a:ln>
            <a:effectLst/>
          </p:spPr>
          <p:txBody>
            <a:bodyPr tIns="0" rtlCol="0" anchor="t"/>
            <a:lstStyle/>
            <a:p>
              <a:pPr algn="r" defTabSz="914373" fontAlgn="auto">
                <a:spcBef>
                  <a:spcPts val="0"/>
                </a:spcBef>
                <a:spcAft>
                  <a:spcPts val="0"/>
                </a:spcAft>
              </a:pPr>
              <a:r>
                <a:rPr lang="ru-RU" sz="1400" b="1" kern="0" dirty="0">
                  <a:solidFill>
                    <a:srgbClr val="1F497D">
                      <a:lumMod val="50000"/>
                    </a:srgbClr>
                  </a:solidFill>
                  <a:latin typeface="Arial Narrow" panose="020B0606020202030204" pitchFamily="34" charset="0"/>
                  <a:cs typeface="+mn-cs"/>
                </a:rPr>
                <a:t>Сумма гарантии</a:t>
              </a:r>
            </a:p>
          </p:txBody>
        </p:sp>
        <p:sp>
          <p:nvSpPr>
            <p:cNvPr id="118" name="Прямоугольник 117"/>
            <p:cNvSpPr/>
            <p:nvPr/>
          </p:nvSpPr>
          <p:spPr>
            <a:xfrm>
              <a:off x="10251476" y="4924026"/>
              <a:ext cx="2003227" cy="1682053"/>
            </a:xfrm>
            <a:prstGeom prst="rect">
              <a:avLst/>
            </a:prstGeom>
            <a:noFill/>
            <a:ln w="25400" cap="flat" cmpd="sng" algn="ctr">
              <a:noFill/>
              <a:prstDash val="solid"/>
            </a:ln>
            <a:effectLst/>
          </p:spPr>
          <p:txBody>
            <a:bodyPr rtlCol="0" anchor="ctr"/>
            <a:lstStyle/>
            <a:p>
              <a:pPr defTabSz="914373" fontAlgn="auto">
                <a:spcBef>
                  <a:spcPts val="0"/>
                </a:spcBef>
                <a:spcAft>
                  <a:spcPts val="0"/>
                </a:spcAft>
              </a:pPr>
              <a:r>
                <a:rPr lang="ru-RU" sz="1600" kern="0" dirty="0">
                  <a:solidFill>
                    <a:srgbClr val="1F497D">
                      <a:lumMod val="50000"/>
                    </a:srgbClr>
                  </a:solidFill>
                  <a:latin typeface="Arial Narrow" panose="020B0606020202030204" pitchFamily="34" charset="0"/>
                  <a:cs typeface="+mn-cs"/>
                </a:rPr>
                <a:t>до 50% </a:t>
              </a:r>
              <a:r>
                <a:rPr lang="ru-RU" sz="1200" kern="0" dirty="0">
                  <a:solidFill>
                    <a:srgbClr val="1F497D">
                      <a:lumMod val="50000"/>
                    </a:srgbClr>
                  </a:solidFill>
                  <a:latin typeface="Arial Narrow" panose="020B0606020202030204" pitchFamily="34" charset="0"/>
                  <a:cs typeface="+mn-cs"/>
                </a:rPr>
                <a:t>от суммы кредита </a:t>
              </a:r>
              <a:endParaRPr lang="ru-RU" sz="1200" kern="0" dirty="0" smtClean="0">
                <a:solidFill>
                  <a:srgbClr val="1F497D">
                    <a:lumMod val="50000"/>
                  </a:srgbClr>
                </a:solidFill>
                <a:latin typeface="Arial Narrow" panose="020B0606020202030204" pitchFamily="34" charset="0"/>
                <a:cs typeface="+mn-cs"/>
              </a:endParaRPr>
            </a:p>
            <a:p>
              <a:pPr defTabSz="914373" fontAlgn="auto">
                <a:spcBef>
                  <a:spcPts val="0"/>
                </a:spcBef>
                <a:spcAft>
                  <a:spcPts val="0"/>
                </a:spcAft>
              </a:pPr>
              <a:endParaRPr lang="ru-RU" sz="1200" kern="0" dirty="0">
                <a:solidFill>
                  <a:srgbClr val="1F497D">
                    <a:lumMod val="50000"/>
                  </a:srgbClr>
                </a:solidFill>
                <a:latin typeface="Arial Narrow" panose="020B0606020202030204" pitchFamily="34" charset="0"/>
                <a:cs typeface="+mn-cs"/>
              </a:endParaRPr>
            </a:p>
            <a:p>
              <a:pPr defTabSz="914373" fontAlgn="auto">
                <a:spcBef>
                  <a:spcPts val="0"/>
                </a:spcBef>
                <a:spcAft>
                  <a:spcPts val="0"/>
                </a:spcAft>
              </a:pPr>
              <a:r>
                <a:rPr lang="ru-RU" sz="1600" kern="0" dirty="0" smtClean="0">
                  <a:solidFill>
                    <a:srgbClr val="1F497D">
                      <a:lumMod val="50000"/>
                    </a:srgbClr>
                  </a:solidFill>
                  <a:latin typeface="Arial Narrow" panose="020B0606020202030204" pitchFamily="34" charset="0"/>
                  <a:cs typeface="+mn-cs"/>
                </a:rPr>
                <a:t>до </a:t>
              </a:r>
              <a:r>
                <a:rPr lang="ru-RU" sz="1600" kern="0" dirty="0">
                  <a:solidFill>
                    <a:srgbClr val="1F497D">
                      <a:lumMod val="50000"/>
                    </a:srgbClr>
                  </a:solidFill>
                  <a:latin typeface="Arial Narrow" panose="020B0606020202030204" pitchFamily="34" charset="0"/>
                  <a:cs typeface="+mn-cs"/>
                </a:rPr>
                <a:t>70% </a:t>
              </a:r>
              <a:r>
                <a:rPr lang="ru-RU" sz="1200" kern="0" dirty="0">
                  <a:solidFill>
                    <a:srgbClr val="1F497D">
                      <a:lumMod val="50000"/>
                    </a:srgbClr>
                  </a:solidFill>
                  <a:latin typeface="Arial Narrow" panose="020B0606020202030204" pitchFamily="34" charset="0"/>
                  <a:cs typeface="+mn-cs"/>
                </a:rPr>
                <a:t>в рамках продуктов для участников государственных </a:t>
              </a:r>
              <a:endParaRPr lang="ru-RU" sz="1200" kern="0" dirty="0" smtClean="0">
                <a:solidFill>
                  <a:srgbClr val="1F497D">
                    <a:lumMod val="50000"/>
                  </a:srgbClr>
                </a:solidFill>
                <a:latin typeface="Arial Narrow" panose="020B0606020202030204" pitchFamily="34" charset="0"/>
                <a:cs typeface="+mn-cs"/>
              </a:endParaRPr>
            </a:p>
            <a:p>
              <a:pPr defTabSz="914373" fontAlgn="auto">
                <a:spcBef>
                  <a:spcPts val="0"/>
                </a:spcBef>
                <a:spcAft>
                  <a:spcPts val="0"/>
                </a:spcAft>
              </a:pPr>
              <a:r>
                <a:rPr lang="ru-RU" sz="1200" kern="0" dirty="0" smtClean="0">
                  <a:solidFill>
                    <a:srgbClr val="1F497D">
                      <a:lumMod val="50000"/>
                    </a:srgbClr>
                  </a:solidFill>
                  <a:latin typeface="Arial Narrow" panose="020B0606020202030204" pitchFamily="34" charset="0"/>
                  <a:cs typeface="+mn-cs"/>
                </a:rPr>
                <a:t>и </a:t>
              </a:r>
              <a:r>
                <a:rPr lang="ru-RU" sz="1200" kern="0" dirty="0">
                  <a:solidFill>
                    <a:srgbClr val="1F497D">
                      <a:lumMod val="50000"/>
                    </a:srgbClr>
                  </a:solidFill>
                  <a:latin typeface="Arial Narrow" panose="020B0606020202030204" pitchFamily="34" charset="0"/>
                  <a:cs typeface="+mn-cs"/>
                </a:rPr>
                <a:t>муниципальных закупок </a:t>
              </a:r>
              <a:endParaRPr lang="ru-RU" sz="1200" kern="0" dirty="0" smtClean="0">
                <a:solidFill>
                  <a:srgbClr val="1F497D">
                    <a:lumMod val="50000"/>
                  </a:srgbClr>
                </a:solidFill>
                <a:latin typeface="Arial Narrow" panose="020B0606020202030204" pitchFamily="34" charset="0"/>
                <a:cs typeface="+mn-cs"/>
              </a:endParaRPr>
            </a:p>
            <a:p>
              <a:pPr defTabSz="914373" fontAlgn="auto">
                <a:spcBef>
                  <a:spcPts val="0"/>
                </a:spcBef>
                <a:spcAft>
                  <a:spcPts val="0"/>
                </a:spcAft>
              </a:pPr>
              <a:r>
                <a:rPr lang="ru-RU" sz="1200" kern="0" dirty="0" smtClean="0">
                  <a:solidFill>
                    <a:srgbClr val="1F497D">
                      <a:lumMod val="50000"/>
                    </a:srgbClr>
                  </a:solidFill>
                  <a:latin typeface="Arial Narrow" panose="020B0606020202030204" pitchFamily="34" charset="0"/>
                  <a:cs typeface="+mn-cs"/>
                </a:rPr>
                <a:t>и </a:t>
              </a:r>
              <a:r>
                <a:rPr lang="ru-RU" sz="1200" kern="0" dirty="0">
                  <a:solidFill>
                    <a:srgbClr val="1F497D">
                      <a:lumMod val="50000"/>
                    </a:srgbClr>
                  </a:solidFill>
                  <a:latin typeface="Arial Narrow" panose="020B0606020202030204" pitchFamily="34" charset="0"/>
                  <a:cs typeface="+mn-cs"/>
                </a:rPr>
                <a:t>в рамках продукта «</a:t>
              </a:r>
              <a:r>
                <a:rPr lang="ru-RU" sz="1200" kern="0" dirty="0" err="1">
                  <a:solidFill>
                    <a:srgbClr val="1F497D">
                      <a:lumMod val="50000"/>
                    </a:srgbClr>
                  </a:solidFill>
                  <a:latin typeface="Arial Narrow" panose="020B0606020202030204" pitchFamily="34" charset="0"/>
                  <a:cs typeface="+mn-cs"/>
                </a:rPr>
                <a:t>Согарантия</a:t>
              </a:r>
              <a:r>
                <a:rPr lang="ru-RU" sz="1200" kern="0" dirty="0" smtClean="0">
                  <a:solidFill>
                    <a:srgbClr val="1F497D">
                      <a:lumMod val="50000"/>
                    </a:srgbClr>
                  </a:solidFill>
                  <a:latin typeface="Arial Narrow" panose="020B0606020202030204" pitchFamily="34" charset="0"/>
                  <a:cs typeface="+mn-cs"/>
                </a:rPr>
                <a:t>»</a:t>
              </a:r>
            </a:p>
            <a:p>
              <a:pPr defTabSz="914373" fontAlgn="auto">
                <a:spcBef>
                  <a:spcPts val="0"/>
                </a:spcBef>
                <a:spcAft>
                  <a:spcPts val="0"/>
                </a:spcAft>
              </a:pPr>
              <a:endParaRPr lang="ru-RU" sz="1200" kern="0" dirty="0">
                <a:solidFill>
                  <a:srgbClr val="1F497D">
                    <a:lumMod val="50000"/>
                  </a:srgbClr>
                </a:solidFill>
                <a:latin typeface="Arial Narrow" panose="020B0606020202030204" pitchFamily="34" charset="0"/>
                <a:cs typeface="+mn-cs"/>
              </a:endParaRPr>
            </a:p>
            <a:p>
              <a:pPr defTabSz="914373" fontAlgn="auto">
                <a:spcBef>
                  <a:spcPts val="0"/>
                </a:spcBef>
                <a:spcAft>
                  <a:spcPts val="0"/>
                </a:spcAft>
              </a:pPr>
              <a:r>
                <a:rPr lang="ru-RU" sz="1600" kern="0" dirty="0">
                  <a:solidFill>
                    <a:srgbClr val="1F497D">
                      <a:lumMod val="50000"/>
                    </a:srgbClr>
                  </a:solidFill>
                  <a:latin typeface="Arial Narrow" panose="020B0606020202030204" pitchFamily="34" charset="0"/>
                </a:rPr>
                <a:t>до </a:t>
              </a:r>
              <a:r>
                <a:rPr lang="ru-RU" sz="1600" kern="0" dirty="0" smtClean="0">
                  <a:solidFill>
                    <a:srgbClr val="1F497D">
                      <a:lumMod val="50000"/>
                    </a:srgbClr>
                  </a:solidFill>
                  <a:latin typeface="Arial Narrow" panose="020B0606020202030204" pitchFamily="34" charset="0"/>
                </a:rPr>
                <a:t>75% </a:t>
              </a:r>
              <a:r>
                <a:rPr lang="ru-RU" sz="1200" kern="0" dirty="0">
                  <a:solidFill>
                    <a:srgbClr val="1F497D">
                      <a:lumMod val="50000"/>
                    </a:srgbClr>
                  </a:solidFill>
                  <a:latin typeface="Arial Narrow" panose="020B0606020202030204" pitchFamily="34" charset="0"/>
                </a:rPr>
                <a:t>в рамках </a:t>
              </a:r>
              <a:r>
                <a:rPr lang="ru-RU" sz="1200" kern="0" dirty="0" smtClean="0">
                  <a:solidFill>
                    <a:srgbClr val="1F497D">
                      <a:lumMod val="50000"/>
                    </a:srgbClr>
                  </a:solidFill>
                  <a:latin typeface="Arial Narrow" panose="020B0606020202030204" pitchFamily="34" charset="0"/>
                </a:rPr>
                <a:t>продукта «</a:t>
              </a:r>
              <a:r>
                <a:rPr lang="ru-RU" sz="1200" kern="0" dirty="0" err="1" smtClean="0">
                  <a:solidFill>
                    <a:srgbClr val="1F497D">
                      <a:lumMod val="50000"/>
                    </a:srgbClr>
                  </a:solidFill>
                  <a:latin typeface="Arial Narrow" panose="020B0606020202030204" pitchFamily="34" charset="0"/>
                </a:rPr>
                <a:t>Согарантия</a:t>
              </a:r>
              <a:r>
                <a:rPr lang="ru-RU" sz="1200" kern="0" dirty="0" smtClean="0">
                  <a:solidFill>
                    <a:srgbClr val="1F497D">
                      <a:lumMod val="50000"/>
                    </a:srgbClr>
                  </a:solidFill>
                  <a:latin typeface="Arial Narrow" panose="020B0606020202030204" pitchFamily="34" charset="0"/>
                </a:rPr>
                <a:t> для Дальнего Востока и моногородов»</a:t>
              </a:r>
              <a:endParaRPr lang="ru-RU" sz="1200" kern="0" dirty="0">
                <a:solidFill>
                  <a:srgbClr val="1F497D">
                    <a:lumMod val="50000"/>
                  </a:srgbClr>
                </a:solidFill>
                <a:latin typeface="Arial Narrow" panose="020B0606020202030204" pitchFamily="34" charset="0"/>
              </a:endParaRPr>
            </a:p>
          </p:txBody>
        </p:sp>
        <p:cxnSp>
          <p:nvCxnSpPr>
            <p:cNvPr id="119" name="Прямая соединительная линия 118"/>
            <p:cNvCxnSpPr/>
            <p:nvPr/>
          </p:nvCxnSpPr>
          <p:spPr>
            <a:xfrm>
              <a:off x="10251476" y="4637969"/>
              <a:ext cx="0" cy="2265219"/>
            </a:xfrm>
            <a:prstGeom prst="line">
              <a:avLst/>
            </a:prstGeom>
            <a:ln>
              <a:solidFill>
                <a:srgbClr val="1F4E79"/>
              </a:solidFill>
            </a:ln>
          </p:spPr>
          <p:style>
            <a:lnRef idx="1">
              <a:schemeClr val="accent1"/>
            </a:lnRef>
            <a:fillRef idx="0">
              <a:schemeClr val="accent1"/>
            </a:fillRef>
            <a:effectRef idx="0">
              <a:schemeClr val="accent1"/>
            </a:effectRef>
            <a:fontRef idx="minor">
              <a:schemeClr val="tx1"/>
            </a:fontRef>
          </p:style>
        </p:cxnSp>
        <p:sp>
          <p:nvSpPr>
            <p:cNvPr id="121" name="Прямоугольник 120"/>
            <p:cNvSpPr/>
            <p:nvPr/>
          </p:nvSpPr>
          <p:spPr>
            <a:xfrm>
              <a:off x="8758783" y="7226431"/>
              <a:ext cx="1492693" cy="402670"/>
            </a:xfrm>
            <a:prstGeom prst="rect">
              <a:avLst/>
            </a:prstGeom>
            <a:noFill/>
            <a:ln w="25400" cap="flat" cmpd="sng" algn="ctr">
              <a:noFill/>
              <a:prstDash val="solid"/>
            </a:ln>
            <a:effectLst/>
          </p:spPr>
          <p:txBody>
            <a:bodyPr tIns="0" rtlCol="0" anchor="ctr"/>
            <a:lstStyle/>
            <a:p>
              <a:pPr algn="r" defTabSz="914373" fontAlgn="auto">
                <a:spcBef>
                  <a:spcPts val="0"/>
                </a:spcBef>
                <a:spcAft>
                  <a:spcPts val="0"/>
                </a:spcAft>
              </a:pPr>
              <a:r>
                <a:rPr lang="ru-RU" sz="1400" b="1" kern="0" dirty="0">
                  <a:solidFill>
                    <a:srgbClr val="1F497D">
                      <a:lumMod val="50000"/>
                    </a:srgbClr>
                  </a:solidFill>
                  <a:latin typeface="Arial Narrow" panose="020B0606020202030204" pitchFamily="34" charset="0"/>
                  <a:cs typeface="+mn-cs"/>
                </a:rPr>
                <a:t>Обеспечение</a:t>
              </a:r>
            </a:p>
          </p:txBody>
        </p:sp>
        <p:sp>
          <p:nvSpPr>
            <p:cNvPr id="122" name="Прямоугольник 121"/>
            <p:cNvSpPr/>
            <p:nvPr/>
          </p:nvSpPr>
          <p:spPr>
            <a:xfrm>
              <a:off x="10251476" y="7185912"/>
              <a:ext cx="2003227" cy="402670"/>
            </a:xfrm>
            <a:prstGeom prst="rect">
              <a:avLst/>
            </a:prstGeom>
            <a:noFill/>
            <a:ln w="25400" cap="flat" cmpd="sng" algn="ctr">
              <a:noFill/>
              <a:prstDash val="solid"/>
            </a:ln>
            <a:effectLst/>
          </p:spPr>
          <p:txBody>
            <a:bodyPr rtlCol="0" anchor="ctr"/>
            <a:lstStyle/>
            <a:p>
              <a:pPr defTabSz="914373" fontAlgn="auto">
                <a:spcBef>
                  <a:spcPts val="0"/>
                </a:spcBef>
                <a:spcAft>
                  <a:spcPts val="0"/>
                </a:spcAft>
              </a:pPr>
              <a:r>
                <a:rPr lang="ru-RU" sz="1600" kern="0" dirty="0">
                  <a:solidFill>
                    <a:srgbClr val="1F497D">
                      <a:lumMod val="50000"/>
                    </a:srgbClr>
                  </a:solidFill>
                  <a:latin typeface="Arial Narrow" panose="020B0606020202030204" pitchFamily="34" charset="0"/>
                  <a:cs typeface="+mn-cs"/>
                </a:rPr>
                <a:t>не требуется</a:t>
              </a:r>
            </a:p>
          </p:txBody>
        </p:sp>
        <p:cxnSp>
          <p:nvCxnSpPr>
            <p:cNvPr id="123" name="Прямая соединительная линия 122"/>
            <p:cNvCxnSpPr/>
            <p:nvPr/>
          </p:nvCxnSpPr>
          <p:spPr>
            <a:xfrm>
              <a:off x="10251476" y="7234403"/>
              <a:ext cx="0" cy="402670"/>
            </a:xfrm>
            <a:prstGeom prst="line">
              <a:avLst/>
            </a:prstGeom>
            <a:ln>
              <a:solidFill>
                <a:srgbClr val="1F4E79"/>
              </a:solidFill>
            </a:ln>
          </p:spPr>
          <p:style>
            <a:lnRef idx="1">
              <a:schemeClr val="accent1"/>
            </a:lnRef>
            <a:fillRef idx="0">
              <a:schemeClr val="accent1"/>
            </a:fillRef>
            <a:effectRef idx="0">
              <a:schemeClr val="accent1"/>
            </a:effectRef>
            <a:fontRef idx="minor">
              <a:schemeClr val="tx1"/>
            </a:fontRef>
          </p:style>
        </p:cxnSp>
        <p:grpSp>
          <p:nvGrpSpPr>
            <p:cNvPr id="125" name="Группа 124"/>
            <p:cNvGrpSpPr/>
            <p:nvPr/>
          </p:nvGrpSpPr>
          <p:grpSpPr>
            <a:xfrm>
              <a:off x="8957035" y="7851762"/>
              <a:ext cx="431915" cy="461932"/>
              <a:chOff x="200025" y="6015992"/>
              <a:chExt cx="475107" cy="508125"/>
            </a:xfrm>
          </p:grpSpPr>
          <p:sp>
            <p:nvSpPr>
              <p:cNvPr id="126" name="Равнобедренный треугольник 125"/>
              <p:cNvSpPr/>
              <p:nvPr/>
            </p:nvSpPr>
            <p:spPr>
              <a:xfrm>
                <a:off x="200025" y="6015992"/>
                <a:ext cx="475107" cy="409576"/>
              </a:xfrm>
              <a:prstGeom prst="triangle">
                <a:avLst/>
              </a:prstGeom>
              <a:noFill/>
              <a:ln w="19050">
                <a:solidFill>
                  <a:srgbClr val="1F4E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800" dirty="0">
                  <a:solidFill>
                    <a:srgbClr val="00A1DE"/>
                  </a:solidFill>
                </a:endParaRPr>
              </a:p>
            </p:txBody>
          </p:sp>
          <p:sp>
            <p:nvSpPr>
              <p:cNvPr id="127" name="Прямоугольник 126"/>
              <p:cNvSpPr/>
              <p:nvPr/>
            </p:nvSpPr>
            <p:spPr>
              <a:xfrm>
                <a:off x="270234" y="6016285"/>
                <a:ext cx="296589" cy="507832"/>
              </a:xfrm>
              <a:prstGeom prst="rect">
                <a:avLst/>
              </a:prstGeom>
            </p:spPr>
            <p:txBody>
              <a:bodyPr wrap="none">
                <a:spAutoFit/>
              </a:bodyPr>
              <a:lstStyle/>
              <a:p>
                <a:pPr algn="ctr"/>
                <a:r>
                  <a:rPr lang="en-US" sz="2400" i="1" dirty="0" err="1" smtClean="0">
                    <a:solidFill>
                      <a:srgbClr val="1F4E79"/>
                    </a:solidFill>
                    <a:latin typeface="Book Antiqua" panose="02040602050305030304" pitchFamily="18" charset="0"/>
                    <a:cs typeface="Aparajita" panose="020B0604020202020204" pitchFamily="34" charset="0"/>
                  </a:rPr>
                  <a:t>i</a:t>
                </a:r>
                <a:endParaRPr lang="ru-RU" sz="2400" i="1" dirty="0">
                  <a:solidFill>
                    <a:srgbClr val="1F4E79"/>
                  </a:solidFill>
                  <a:latin typeface="Book Antiqua" panose="02040602050305030304" pitchFamily="18" charset="0"/>
                  <a:cs typeface="Aparajita" panose="020B0604020202020204" pitchFamily="34" charset="0"/>
                </a:endParaRPr>
              </a:p>
            </p:txBody>
          </p:sp>
        </p:grpSp>
        <p:cxnSp>
          <p:nvCxnSpPr>
            <p:cNvPr id="4" name="Прямая соединительная линия 3"/>
            <p:cNvCxnSpPr/>
            <p:nvPr/>
          </p:nvCxnSpPr>
          <p:spPr>
            <a:xfrm>
              <a:off x="3573517" y="2887285"/>
              <a:ext cx="4782206" cy="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8" name="Прямая соединительная линия 47"/>
            <p:cNvCxnSpPr/>
            <p:nvPr/>
          </p:nvCxnSpPr>
          <p:spPr>
            <a:xfrm>
              <a:off x="3573517" y="3896113"/>
              <a:ext cx="4782206" cy="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9" name="Прямая соединительная линия 48"/>
            <p:cNvCxnSpPr/>
            <p:nvPr/>
          </p:nvCxnSpPr>
          <p:spPr>
            <a:xfrm>
              <a:off x="3573517" y="4991575"/>
              <a:ext cx="4782206" cy="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0" name="Прямая соединительная линия 49"/>
            <p:cNvCxnSpPr/>
            <p:nvPr/>
          </p:nvCxnSpPr>
          <p:spPr>
            <a:xfrm>
              <a:off x="3573517" y="6087037"/>
              <a:ext cx="4782206" cy="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1" name="Прямая соединительная линия 50"/>
            <p:cNvCxnSpPr/>
            <p:nvPr/>
          </p:nvCxnSpPr>
          <p:spPr>
            <a:xfrm>
              <a:off x="3573517" y="7309886"/>
              <a:ext cx="4782206" cy="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sp>
          <p:nvSpPr>
            <p:cNvPr id="67" name="Прямоугольник 66"/>
            <p:cNvSpPr/>
            <p:nvPr/>
          </p:nvSpPr>
          <p:spPr>
            <a:xfrm>
              <a:off x="323751" y="6731343"/>
              <a:ext cx="1048200" cy="524186"/>
            </a:xfrm>
            <a:prstGeom prst="rect">
              <a:avLst/>
            </a:prstGeom>
            <a:noFill/>
          </p:spPr>
          <p:txBody>
            <a:bodyPr wrap="square" lIns="72000" tIns="0" rIns="36000" bIns="0" anchor="ctr">
              <a:noAutofit/>
            </a:bodyPr>
            <a:lstStyle/>
            <a:p>
              <a:pPr algn="ctr" defTabSz="957263">
                <a:lnSpc>
                  <a:spcPct val="106000"/>
                </a:lnSpc>
                <a:spcBef>
                  <a:spcPts val="1800"/>
                </a:spcBef>
              </a:pPr>
              <a:r>
                <a:rPr lang="ru-RU" sz="800" b="1" dirty="0" smtClean="0">
                  <a:latin typeface="+mj-lt"/>
                  <a:cs typeface="+mn-cs"/>
                </a:rPr>
                <a:t>КРЫМ И СЕВАСТОПОЛЬ</a:t>
              </a:r>
            </a:p>
          </p:txBody>
        </p:sp>
        <p:sp>
          <p:nvSpPr>
            <p:cNvPr id="68" name="Freeform 6"/>
            <p:cNvSpPr>
              <a:spLocks noEditPoints="1"/>
            </p:cNvSpPr>
            <p:nvPr/>
          </p:nvSpPr>
          <p:spPr bwMode="auto">
            <a:xfrm>
              <a:off x="694615" y="6296809"/>
              <a:ext cx="306472" cy="467500"/>
            </a:xfrm>
            <a:custGeom>
              <a:avLst/>
              <a:gdLst>
                <a:gd name="T0" fmla="*/ 48 w 96"/>
                <a:gd name="T1" fmla="*/ 147 h 147"/>
                <a:gd name="T2" fmla="*/ 43 w 96"/>
                <a:gd name="T3" fmla="*/ 144 h 147"/>
                <a:gd name="T4" fmla="*/ 0 w 96"/>
                <a:gd name="T5" fmla="*/ 48 h 147"/>
                <a:gd name="T6" fmla="*/ 48 w 96"/>
                <a:gd name="T7" fmla="*/ 0 h 147"/>
                <a:gd name="T8" fmla="*/ 96 w 96"/>
                <a:gd name="T9" fmla="*/ 48 h 147"/>
                <a:gd name="T10" fmla="*/ 52 w 96"/>
                <a:gd name="T11" fmla="*/ 144 h 147"/>
                <a:gd name="T12" fmla="*/ 48 w 96"/>
                <a:gd name="T13" fmla="*/ 147 h 147"/>
                <a:gd name="T14" fmla="*/ 48 w 96"/>
                <a:gd name="T15" fmla="*/ 12 h 147"/>
                <a:gd name="T16" fmla="*/ 12 w 96"/>
                <a:gd name="T17" fmla="*/ 48 h 147"/>
                <a:gd name="T18" fmla="*/ 48 w 96"/>
                <a:gd name="T19" fmla="*/ 131 h 147"/>
                <a:gd name="T20" fmla="*/ 84 w 96"/>
                <a:gd name="T21" fmla="*/ 48 h 147"/>
                <a:gd name="T22" fmla="*/ 48 w 96"/>
                <a:gd name="T23" fmla="*/ 12 h 147"/>
                <a:gd name="T24" fmla="*/ 48 w 96"/>
                <a:gd name="T25" fmla="*/ 77 h 147"/>
                <a:gd name="T26" fmla="*/ 19 w 96"/>
                <a:gd name="T27" fmla="*/ 49 h 147"/>
                <a:gd name="T28" fmla="*/ 48 w 96"/>
                <a:gd name="T29" fmla="*/ 20 h 147"/>
                <a:gd name="T30" fmla="*/ 76 w 96"/>
                <a:gd name="T31" fmla="*/ 49 h 147"/>
                <a:gd name="T32" fmla="*/ 48 w 96"/>
                <a:gd name="T33" fmla="*/ 77 h 147"/>
                <a:gd name="T34" fmla="*/ 48 w 96"/>
                <a:gd name="T35" fmla="*/ 32 h 147"/>
                <a:gd name="T36" fmla="*/ 31 w 96"/>
                <a:gd name="T37" fmla="*/ 49 h 147"/>
                <a:gd name="T38" fmla="*/ 48 w 96"/>
                <a:gd name="T39" fmla="*/ 65 h 147"/>
                <a:gd name="T40" fmla="*/ 64 w 96"/>
                <a:gd name="T41" fmla="*/ 49 h 147"/>
                <a:gd name="T42" fmla="*/ 48 w 96"/>
                <a:gd name="T43" fmla="*/ 32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6" h="147">
                  <a:moveTo>
                    <a:pt x="48" y="147"/>
                  </a:moveTo>
                  <a:cubicBezTo>
                    <a:pt x="46" y="147"/>
                    <a:pt x="44" y="146"/>
                    <a:pt x="43" y="144"/>
                  </a:cubicBezTo>
                  <a:cubicBezTo>
                    <a:pt x="41" y="142"/>
                    <a:pt x="0" y="90"/>
                    <a:pt x="0" y="48"/>
                  </a:cubicBezTo>
                  <a:cubicBezTo>
                    <a:pt x="0" y="22"/>
                    <a:pt x="21" y="0"/>
                    <a:pt x="48" y="0"/>
                  </a:cubicBezTo>
                  <a:cubicBezTo>
                    <a:pt x="74" y="0"/>
                    <a:pt x="96" y="22"/>
                    <a:pt x="96" y="48"/>
                  </a:cubicBezTo>
                  <a:cubicBezTo>
                    <a:pt x="96" y="90"/>
                    <a:pt x="54" y="142"/>
                    <a:pt x="52" y="144"/>
                  </a:cubicBezTo>
                  <a:cubicBezTo>
                    <a:pt x="51" y="146"/>
                    <a:pt x="49" y="147"/>
                    <a:pt x="48" y="147"/>
                  </a:cubicBezTo>
                  <a:close/>
                  <a:moveTo>
                    <a:pt x="48" y="12"/>
                  </a:moveTo>
                  <a:cubicBezTo>
                    <a:pt x="28" y="12"/>
                    <a:pt x="12" y="28"/>
                    <a:pt x="12" y="48"/>
                  </a:cubicBezTo>
                  <a:cubicBezTo>
                    <a:pt x="12" y="78"/>
                    <a:pt x="37" y="116"/>
                    <a:pt x="48" y="131"/>
                  </a:cubicBezTo>
                  <a:cubicBezTo>
                    <a:pt x="58" y="116"/>
                    <a:pt x="84" y="78"/>
                    <a:pt x="84" y="48"/>
                  </a:cubicBezTo>
                  <a:cubicBezTo>
                    <a:pt x="84" y="28"/>
                    <a:pt x="67" y="12"/>
                    <a:pt x="48" y="12"/>
                  </a:cubicBezTo>
                  <a:close/>
                  <a:moveTo>
                    <a:pt x="48" y="77"/>
                  </a:moveTo>
                  <a:cubicBezTo>
                    <a:pt x="32" y="77"/>
                    <a:pt x="19" y="64"/>
                    <a:pt x="19" y="49"/>
                  </a:cubicBezTo>
                  <a:cubicBezTo>
                    <a:pt x="19" y="33"/>
                    <a:pt x="32" y="20"/>
                    <a:pt x="48" y="20"/>
                  </a:cubicBezTo>
                  <a:cubicBezTo>
                    <a:pt x="63" y="20"/>
                    <a:pt x="76" y="33"/>
                    <a:pt x="76" y="49"/>
                  </a:cubicBezTo>
                  <a:cubicBezTo>
                    <a:pt x="76" y="64"/>
                    <a:pt x="63" y="77"/>
                    <a:pt x="48" y="77"/>
                  </a:cubicBezTo>
                  <a:close/>
                  <a:moveTo>
                    <a:pt x="48" y="32"/>
                  </a:moveTo>
                  <a:cubicBezTo>
                    <a:pt x="38" y="32"/>
                    <a:pt x="31" y="39"/>
                    <a:pt x="31" y="49"/>
                  </a:cubicBezTo>
                  <a:cubicBezTo>
                    <a:pt x="31" y="58"/>
                    <a:pt x="38" y="65"/>
                    <a:pt x="48" y="65"/>
                  </a:cubicBezTo>
                  <a:cubicBezTo>
                    <a:pt x="57" y="65"/>
                    <a:pt x="64" y="58"/>
                    <a:pt x="64" y="49"/>
                  </a:cubicBezTo>
                  <a:cubicBezTo>
                    <a:pt x="64" y="39"/>
                    <a:pt x="57" y="32"/>
                    <a:pt x="48" y="32"/>
                  </a:cubicBezTo>
                  <a:close/>
                </a:path>
              </a:pathLst>
            </a:custGeom>
            <a:solidFill>
              <a:schemeClr val="tx1"/>
            </a:solidFill>
            <a:ln>
              <a:noFill/>
            </a:ln>
          </p:spPr>
          <p:txBody>
            <a:bodyPr vert="horz" wrap="square" lIns="89533" tIns="44766" rIns="89533" bIns="44766" numCol="1" anchor="t" anchorCtr="0" compatLnSpc="1">
              <a:prstTxWarp prst="textNoShape">
                <a:avLst/>
              </a:prstTxWarp>
            </a:bodyPr>
            <a:lstStyle/>
            <a:p>
              <a:pPr defTabSz="1020833"/>
              <a:endParaRPr lang="en-US" sz="2073" dirty="0">
                <a:cs typeface="Arial" pitchFamily="34" charset="0"/>
              </a:endParaRPr>
            </a:p>
          </p:txBody>
        </p:sp>
        <p:sp>
          <p:nvSpPr>
            <p:cNvPr id="81" name="Скругленный прямоугольник 80"/>
            <p:cNvSpPr/>
            <p:nvPr/>
          </p:nvSpPr>
          <p:spPr>
            <a:xfrm>
              <a:off x="622658" y="8070494"/>
              <a:ext cx="450386" cy="211265"/>
            </a:xfrm>
            <a:prstGeom prst="roundRect">
              <a:avLst/>
            </a:prstGeom>
            <a:noFill/>
            <a:ln w="25400" cap="flat" cmpd="sng" algn="ctr">
              <a:noFill/>
              <a:prstDash val="solid"/>
            </a:ln>
            <a:effectLst/>
          </p:spPr>
          <p:txBody>
            <a:bodyPr lIns="0" rIns="0" anchor="ctr"/>
            <a:lstStyle/>
            <a:p>
              <a:pPr algn="ctr" defTabSz="914373" fontAlgn="auto">
                <a:spcBef>
                  <a:spcPts val="0"/>
                </a:spcBef>
                <a:spcAft>
                  <a:spcPts val="0"/>
                </a:spcAft>
                <a:defRPr/>
              </a:pPr>
              <a:r>
                <a:rPr lang="ru-RU" sz="800" b="1" kern="0" dirty="0" smtClean="0">
                  <a:latin typeface="Arial Narrow" panose="020B0606020202030204" pitchFamily="34" charset="0"/>
                  <a:cs typeface="Times New Roman" pitchFamily="18" charset="0"/>
                </a:rPr>
                <a:t>РГО</a:t>
              </a:r>
              <a:endParaRPr lang="ru-RU" sz="1050" b="1" kern="0" dirty="0">
                <a:latin typeface="Arial Narrow" panose="020B0606020202030204" pitchFamily="34" charset="0"/>
                <a:cs typeface="Times New Roman" pitchFamily="18" charset="0"/>
              </a:endParaRPr>
            </a:p>
          </p:txBody>
        </p:sp>
        <p:sp>
          <p:nvSpPr>
            <p:cNvPr id="93" name="Freeform 9"/>
            <p:cNvSpPr>
              <a:spLocks noEditPoints="1"/>
            </p:cNvSpPr>
            <p:nvPr/>
          </p:nvSpPr>
          <p:spPr bwMode="auto">
            <a:xfrm>
              <a:off x="594466" y="3168062"/>
              <a:ext cx="506770" cy="408169"/>
            </a:xfrm>
            <a:custGeom>
              <a:avLst/>
              <a:gdLst>
                <a:gd name="T0" fmla="*/ 308 w 445"/>
                <a:gd name="T1" fmla="*/ 41 h 358"/>
                <a:gd name="T2" fmla="*/ 288 w 445"/>
                <a:gd name="T3" fmla="*/ 12 h 358"/>
                <a:gd name="T4" fmla="*/ 183 w 445"/>
                <a:gd name="T5" fmla="*/ 31 h 358"/>
                <a:gd name="T6" fmla="*/ 89 w 445"/>
                <a:gd name="T7" fmla="*/ 49 h 358"/>
                <a:gd name="T8" fmla="*/ 34 w 445"/>
                <a:gd name="T9" fmla="*/ 158 h 358"/>
                <a:gd name="T10" fmla="*/ 223 w 445"/>
                <a:gd name="T11" fmla="*/ 355 h 358"/>
                <a:gd name="T12" fmla="*/ 239 w 445"/>
                <a:gd name="T13" fmla="*/ 354 h 358"/>
                <a:gd name="T14" fmla="*/ 68 w 445"/>
                <a:gd name="T15" fmla="*/ 193 h 358"/>
                <a:gd name="T16" fmla="*/ 72 w 445"/>
                <a:gd name="T17" fmla="*/ 102 h 358"/>
                <a:gd name="T18" fmla="*/ 175 w 445"/>
                <a:gd name="T19" fmla="*/ 53 h 358"/>
                <a:gd name="T20" fmla="*/ 252 w 445"/>
                <a:gd name="T21" fmla="*/ 35 h 358"/>
                <a:gd name="T22" fmla="*/ 271 w 445"/>
                <a:gd name="T23" fmla="*/ 48 h 358"/>
                <a:gd name="T24" fmla="*/ 227 w 445"/>
                <a:gd name="T25" fmla="*/ 72 h 358"/>
                <a:gd name="T26" fmla="*/ 159 w 445"/>
                <a:gd name="T27" fmla="*/ 95 h 358"/>
                <a:gd name="T28" fmla="*/ 131 w 445"/>
                <a:gd name="T29" fmla="*/ 144 h 358"/>
                <a:gd name="T30" fmla="*/ 234 w 445"/>
                <a:gd name="T31" fmla="*/ 153 h 358"/>
                <a:gd name="T32" fmla="*/ 357 w 445"/>
                <a:gd name="T33" fmla="*/ 256 h 358"/>
                <a:gd name="T34" fmla="*/ 364 w 445"/>
                <a:gd name="T35" fmla="*/ 237 h 358"/>
                <a:gd name="T36" fmla="*/ 220 w 445"/>
                <a:gd name="T37" fmla="*/ 132 h 358"/>
                <a:gd name="T38" fmla="*/ 143 w 445"/>
                <a:gd name="T39" fmla="*/ 121 h 358"/>
                <a:gd name="T40" fmla="*/ 230 w 445"/>
                <a:gd name="T41" fmla="*/ 96 h 358"/>
                <a:gd name="T42" fmla="*/ 305 w 445"/>
                <a:gd name="T43" fmla="*/ 63 h 358"/>
                <a:gd name="T44" fmla="*/ 390 w 445"/>
                <a:gd name="T45" fmla="*/ 111 h 358"/>
                <a:gd name="T46" fmla="*/ 360 w 445"/>
                <a:gd name="T47" fmla="*/ 205 h 358"/>
                <a:gd name="T48" fmla="*/ 378 w 445"/>
                <a:gd name="T49" fmla="*/ 217 h 358"/>
                <a:gd name="T50" fmla="*/ 407 w 445"/>
                <a:gd name="T51" fmla="*/ 97 h 358"/>
                <a:gd name="T52" fmla="*/ 85 w 445"/>
                <a:gd name="T53" fmla="*/ 40 h 358"/>
                <a:gd name="T54" fmla="*/ 73 w 445"/>
                <a:gd name="T55" fmla="*/ 21 h 358"/>
                <a:gd name="T56" fmla="*/ 13 w 445"/>
                <a:gd name="T57" fmla="*/ 160 h 358"/>
                <a:gd name="T58" fmla="*/ 24 w 445"/>
                <a:gd name="T59" fmla="*/ 149 h 358"/>
                <a:gd name="T60" fmla="*/ 443 w 445"/>
                <a:gd name="T61" fmla="*/ 95 h 358"/>
                <a:gd name="T62" fmla="*/ 314 w 445"/>
                <a:gd name="T63" fmla="*/ 16 h 358"/>
                <a:gd name="T64" fmla="*/ 422 w 445"/>
                <a:gd name="T65" fmla="*/ 102 h 358"/>
                <a:gd name="T66" fmla="*/ 436 w 445"/>
                <a:gd name="T67" fmla="*/ 109 h 358"/>
                <a:gd name="T68" fmla="*/ 249 w 445"/>
                <a:gd name="T69" fmla="*/ 188 h 358"/>
                <a:gd name="T70" fmla="*/ 234 w 445"/>
                <a:gd name="T71" fmla="*/ 205 h 358"/>
                <a:gd name="T72" fmla="*/ 336 w 445"/>
                <a:gd name="T73" fmla="*/ 292 h 358"/>
                <a:gd name="T74" fmla="*/ 344 w 445"/>
                <a:gd name="T75" fmla="*/ 272 h 358"/>
                <a:gd name="T76" fmla="*/ 217 w 445"/>
                <a:gd name="T77" fmla="*/ 214 h 358"/>
                <a:gd name="T78" fmla="*/ 202 w 445"/>
                <a:gd name="T79" fmla="*/ 231 h 358"/>
                <a:gd name="T80" fmla="*/ 308 w 445"/>
                <a:gd name="T81" fmla="*/ 318 h 358"/>
                <a:gd name="T82" fmla="*/ 315 w 445"/>
                <a:gd name="T83" fmla="*/ 299 h 358"/>
                <a:gd name="T84" fmla="*/ 180 w 445"/>
                <a:gd name="T85" fmla="*/ 237 h 358"/>
                <a:gd name="T86" fmla="*/ 166 w 445"/>
                <a:gd name="T87" fmla="*/ 254 h 358"/>
                <a:gd name="T88" fmla="*/ 273 w 445"/>
                <a:gd name="T89" fmla="*/ 340 h 358"/>
                <a:gd name="T90" fmla="*/ 280 w 445"/>
                <a:gd name="T91" fmla="*/ 321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45" h="358">
                  <a:moveTo>
                    <a:pt x="361" y="57"/>
                  </a:moveTo>
                  <a:cubicBezTo>
                    <a:pt x="341" y="47"/>
                    <a:pt x="310" y="41"/>
                    <a:pt x="308" y="41"/>
                  </a:cubicBezTo>
                  <a:cubicBezTo>
                    <a:pt x="304" y="41"/>
                    <a:pt x="300" y="41"/>
                    <a:pt x="296" y="41"/>
                  </a:cubicBezTo>
                  <a:cubicBezTo>
                    <a:pt x="297" y="31"/>
                    <a:pt x="294" y="20"/>
                    <a:pt x="288" y="12"/>
                  </a:cubicBezTo>
                  <a:cubicBezTo>
                    <a:pt x="280" y="0"/>
                    <a:pt x="265" y="6"/>
                    <a:pt x="244" y="14"/>
                  </a:cubicBezTo>
                  <a:cubicBezTo>
                    <a:pt x="226" y="21"/>
                    <a:pt x="204" y="29"/>
                    <a:pt x="183" y="31"/>
                  </a:cubicBezTo>
                  <a:cubicBezTo>
                    <a:pt x="181" y="31"/>
                    <a:pt x="178" y="31"/>
                    <a:pt x="174" y="31"/>
                  </a:cubicBezTo>
                  <a:cubicBezTo>
                    <a:pt x="139" y="33"/>
                    <a:pt x="105" y="35"/>
                    <a:pt x="89" y="49"/>
                  </a:cubicBezTo>
                  <a:cubicBezTo>
                    <a:pt x="88" y="50"/>
                    <a:pt x="65" y="71"/>
                    <a:pt x="53" y="91"/>
                  </a:cubicBezTo>
                  <a:cubicBezTo>
                    <a:pt x="42" y="110"/>
                    <a:pt x="36" y="138"/>
                    <a:pt x="34" y="158"/>
                  </a:cubicBezTo>
                  <a:cubicBezTo>
                    <a:pt x="32" y="177"/>
                    <a:pt x="39" y="196"/>
                    <a:pt x="54" y="209"/>
                  </a:cubicBezTo>
                  <a:cubicBezTo>
                    <a:pt x="223" y="355"/>
                    <a:pt x="223" y="355"/>
                    <a:pt x="223" y="355"/>
                  </a:cubicBezTo>
                  <a:cubicBezTo>
                    <a:pt x="225" y="357"/>
                    <a:pt x="228" y="358"/>
                    <a:pt x="230" y="358"/>
                  </a:cubicBezTo>
                  <a:cubicBezTo>
                    <a:pt x="234" y="358"/>
                    <a:pt x="237" y="356"/>
                    <a:pt x="239" y="354"/>
                  </a:cubicBezTo>
                  <a:cubicBezTo>
                    <a:pt x="243" y="349"/>
                    <a:pt x="242" y="342"/>
                    <a:pt x="238" y="338"/>
                  </a:cubicBezTo>
                  <a:cubicBezTo>
                    <a:pt x="68" y="193"/>
                    <a:pt x="68" y="193"/>
                    <a:pt x="68" y="193"/>
                  </a:cubicBezTo>
                  <a:cubicBezTo>
                    <a:pt x="59" y="185"/>
                    <a:pt x="55" y="173"/>
                    <a:pt x="56" y="161"/>
                  </a:cubicBezTo>
                  <a:cubicBezTo>
                    <a:pt x="59" y="135"/>
                    <a:pt x="65" y="115"/>
                    <a:pt x="72" y="102"/>
                  </a:cubicBezTo>
                  <a:cubicBezTo>
                    <a:pt x="82" y="85"/>
                    <a:pt x="104" y="66"/>
                    <a:pt x="104" y="66"/>
                  </a:cubicBezTo>
                  <a:cubicBezTo>
                    <a:pt x="115" y="56"/>
                    <a:pt x="154" y="54"/>
                    <a:pt x="175" y="53"/>
                  </a:cubicBezTo>
                  <a:cubicBezTo>
                    <a:pt x="179" y="53"/>
                    <a:pt x="182" y="53"/>
                    <a:pt x="184" y="53"/>
                  </a:cubicBezTo>
                  <a:cubicBezTo>
                    <a:pt x="209" y="51"/>
                    <a:pt x="234" y="42"/>
                    <a:pt x="252" y="35"/>
                  </a:cubicBezTo>
                  <a:cubicBezTo>
                    <a:pt x="259" y="32"/>
                    <a:pt x="267" y="29"/>
                    <a:pt x="272" y="27"/>
                  </a:cubicBezTo>
                  <a:cubicBezTo>
                    <a:pt x="275" y="34"/>
                    <a:pt x="274" y="43"/>
                    <a:pt x="271" y="48"/>
                  </a:cubicBezTo>
                  <a:cubicBezTo>
                    <a:pt x="271" y="48"/>
                    <a:pt x="271" y="49"/>
                    <a:pt x="270" y="49"/>
                  </a:cubicBezTo>
                  <a:cubicBezTo>
                    <a:pt x="257" y="55"/>
                    <a:pt x="242" y="63"/>
                    <a:pt x="227" y="72"/>
                  </a:cubicBezTo>
                  <a:cubicBezTo>
                    <a:pt x="219" y="76"/>
                    <a:pt x="219" y="76"/>
                    <a:pt x="219" y="76"/>
                  </a:cubicBezTo>
                  <a:cubicBezTo>
                    <a:pt x="201" y="87"/>
                    <a:pt x="178" y="91"/>
                    <a:pt x="159" y="95"/>
                  </a:cubicBezTo>
                  <a:cubicBezTo>
                    <a:pt x="137" y="99"/>
                    <a:pt x="121" y="102"/>
                    <a:pt x="120" y="117"/>
                  </a:cubicBezTo>
                  <a:cubicBezTo>
                    <a:pt x="120" y="128"/>
                    <a:pt x="124" y="138"/>
                    <a:pt x="131" y="144"/>
                  </a:cubicBezTo>
                  <a:cubicBezTo>
                    <a:pt x="152" y="163"/>
                    <a:pt x="196" y="158"/>
                    <a:pt x="223" y="154"/>
                  </a:cubicBezTo>
                  <a:cubicBezTo>
                    <a:pt x="227" y="154"/>
                    <a:pt x="231" y="153"/>
                    <a:pt x="234" y="153"/>
                  </a:cubicBezTo>
                  <a:cubicBezTo>
                    <a:pt x="251" y="168"/>
                    <a:pt x="325" y="233"/>
                    <a:pt x="350" y="254"/>
                  </a:cubicBezTo>
                  <a:cubicBezTo>
                    <a:pt x="352" y="256"/>
                    <a:pt x="354" y="256"/>
                    <a:pt x="357" y="256"/>
                  </a:cubicBezTo>
                  <a:cubicBezTo>
                    <a:pt x="360" y="256"/>
                    <a:pt x="363" y="255"/>
                    <a:pt x="365" y="253"/>
                  </a:cubicBezTo>
                  <a:cubicBezTo>
                    <a:pt x="369" y="248"/>
                    <a:pt x="369" y="241"/>
                    <a:pt x="364" y="237"/>
                  </a:cubicBezTo>
                  <a:cubicBezTo>
                    <a:pt x="319" y="198"/>
                    <a:pt x="251" y="139"/>
                    <a:pt x="247" y="135"/>
                  </a:cubicBezTo>
                  <a:cubicBezTo>
                    <a:pt x="242" y="129"/>
                    <a:pt x="236" y="130"/>
                    <a:pt x="220" y="132"/>
                  </a:cubicBezTo>
                  <a:cubicBezTo>
                    <a:pt x="200" y="135"/>
                    <a:pt x="159" y="140"/>
                    <a:pt x="146" y="128"/>
                  </a:cubicBezTo>
                  <a:cubicBezTo>
                    <a:pt x="145" y="127"/>
                    <a:pt x="143" y="125"/>
                    <a:pt x="143" y="121"/>
                  </a:cubicBezTo>
                  <a:cubicBezTo>
                    <a:pt x="147" y="120"/>
                    <a:pt x="156" y="118"/>
                    <a:pt x="163" y="117"/>
                  </a:cubicBezTo>
                  <a:cubicBezTo>
                    <a:pt x="182" y="113"/>
                    <a:pt x="208" y="108"/>
                    <a:pt x="230" y="96"/>
                  </a:cubicBezTo>
                  <a:cubicBezTo>
                    <a:pt x="232" y="94"/>
                    <a:pt x="235" y="93"/>
                    <a:pt x="238" y="91"/>
                  </a:cubicBezTo>
                  <a:cubicBezTo>
                    <a:pt x="256" y="81"/>
                    <a:pt x="290" y="61"/>
                    <a:pt x="305" y="63"/>
                  </a:cubicBezTo>
                  <a:cubicBezTo>
                    <a:pt x="305" y="63"/>
                    <a:pt x="334" y="68"/>
                    <a:pt x="352" y="77"/>
                  </a:cubicBezTo>
                  <a:cubicBezTo>
                    <a:pt x="363" y="83"/>
                    <a:pt x="376" y="95"/>
                    <a:pt x="390" y="111"/>
                  </a:cubicBezTo>
                  <a:cubicBezTo>
                    <a:pt x="401" y="123"/>
                    <a:pt x="402" y="140"/>
                    <a:pt x="394" y="152"/>
                  </a:cubicBezTo>
                  <a:cubicBezTo>
                    <a:pt x="360" y="205"/>
                    <a:pt x="360" y="205"/>
                    <a:pt x="360" y="205"/>
                  </a:cubicBezTo>
                  <a:cubicBezTo>
                    <a:pt x="356" y="210"/>
                    <a:pt x="358" y="217"/>
                    <a:pt x="363" y="220"/>
                  </a:cubicBezTo>
                  <a:cubicBezTo>
                    <a:pt x="368" y="223"/>
                    <a:pt x="375" y="222"/>
                    <a:pt x="378" y="217"/>
                  </a:cubicBezTo>
                  <a:cubicBezTo>
                    <a:pt x="412" y="164"/>
                    <a:pt x="412" y="164"/>
                    <a:pt x="412" y="164"/>
                  </a:cubicBezTo>
                  <a:cubicBezTo>
                    <a:pt x="426" y="143"/>
                    <a:pt x="424" y="116"/>
                    <a:pt x="407" y="97"/>
                  </a:cubicBezTo>
                  <a:cubicBezTo>
                    <a:pt x="391" y="78"/>
                    <a:pt x="375" y="64"/>
                    <a:pt x="361" y="57"/>
                  </a:cubicBezTo>
                  <a:close/>
                  <a:moveTo>
                    <a:pt x="85" y="40"/>
                  </a:moveTo>
                  <a:cubicBezTo>
                    <a:pt x="90" y="36"/>
                    <a:pt x="92" y="29"/>
                    <a:pt x="88" y="24"/>
                  </a:cubicBezTo>
                  <a:cubicBezTo>
                    <a:pt x="85" y="19"/>
                    <a:pt x="78" y="18"/>
                    <a:pt x="73" y="21"/>
                  </a:cubicBezTo>
                  <a:cubicBezTo>
                    <a:pt x="38" y="44"/>
                    <a:pt x="0" y="105"/>
                    <a:pt x="2" y="150"/>
                  </a:cubicBezTo>
                  <a:cubicBezTo>
                    <a:pt x="2" y="156"/>
                    <a:pt x="7" y="160"/>
                    <a:pt x="13" y="160"/>
                  </a:cubicBezTo>
                  <a:cubicBezTo>
                    <a:pt x="13" y="160"/>
                    <a:pt x="13" y="160"/>
                    <a:pt x="13" y="160"/>
                  </a:cubicBezTo>
                  <a:cubicBezTo>
                    <a:pt x="19" y="160"/>
                    <a:pt x="24" y="155"/>
                    <a:pt x="24" y="149"/>
                  </a:cubicBezTo>
                  <a:cubicBezTo>
                    <a:pt x="22" y="113"/>
                    <a:pt x="56" y="59"/>
                    <a:pt x="85" y="40"/>
                  </a:cubicBezTo>
                  <a:close/>
                  <a:moveTo>
                    <a:pt x="443" y="95"/>
                  </a:moveTo>
                  <a:cubicBezTo>
                    <a:pt x="428" y="51"/>
                    <a:pt x="366" y="16"/>
                    <a:pt x="327" y="8"/>
                  </a:cubicBezTo>
                  <a:cubicBezTo>
                    <a:pt x="321" y="7"/>
                    <a:pt x="316" y="10"/>
                    <a:pt x="314" y="16"/>
                  </a:cubicBezTo>
                  <a:cubicBezTo>
                    <a:pt x="313" y="22"/>
                    <a:pt x="317" y="28"/>
                    <a:pt x="323" y="30"/>
                  </a:cubicBezTo>
                  <a:cubicBezTo>
                    <a:pt x="357" y="37"/>
                    <a:pt x="411" y="68"/>
                    <a:pt x="422" y="102"/>
                  </a:cubicBezTo>
                  <a:cubicBezTo>
                    <a:pt x="424" y="106"/>
                    <a:pt x="428" y="109"/>
                    <a:pt x="433" y="109"/>
                  </a:cubicBezTo>
                  <a:cubicBezTo>
                    <a:pt x="434" y="109"/>
                    <a:pt x="435" y="109"/>
                    <a:pt x="436" y="109"/>
                  </a:cubicBezTo>
                  <a:cubicBezTo>
                    <a:pt x="442" y="107"/>
                    <a:pt x="445" y="100"/>
                    <a:pt x="443" y="95"/>
                  </a:cubicBezTo>
                  <a:close/>
                  <a:moveTo>
                    <a:pt x="249" y="188"/>
                  </a:moveTo>
                  <a:cubicBezTo>
                    <a:pt x="244" y="184"/>
                    <a:pt x="237" y="184"/>
                    <a:pt x="233" y="189"/>
                  </a:cubicBezTo>
                  <a:cubicBezTo>
                    <a:pt x="229" y="194"/>
                    <a:pt x="229" y="201"/>
                    <a:pt x="234" y="205"/>
                  </a:cubicBezTo>
                  <a:cubicBezTo>
                    <a:pt x="329" y="289"/>
                    <a:pt x="329" y="289"/>
                    <a:pt x="329" y="289"/>
                  </a:cubicBezTo>
                  <a:cubicBezTo>
                    <a:pt x="331" y="291"/>
                    <a:pt x="334" y="292"/>
                    <a:pt x="336" y="292"/>
                  </a:cubicBezTo>
                  <a:cubicBezTo>
                    <a:pt x="339" y="292"/>
                    <a:pt x="343" y="290"/>
                    <a:pt x="345" y="288"/>
                  </a:cubicBezTo>
                  <a:cubicBezTo>
                    <a:pt x="349" y="283"/>
                    <a:pt x="348" y="276"/>
                    <a:pt x="344" y="272"/>
                  </a:cubicBezTo>
                  <a:lnTo>
                    <a:pt x="249" y="188"/>
                  </a:lnTo>
                  <a:close/>
                  <a:moveTo>
                    <a:pt x="217" y="214"/>
                  </a:moveTo>
                  <a:cubicBezTo>
                    <a:pt x="212" y="210"/>
                    <a:pt x="205" y="210"/>
                    <a:pt x="201" y="215"/>
                  </a:cubicBezTo>
                  <a:cubicBezTo>
                    <a:pt x="197" y="220"/>
                    <a:pt x="198" y="227"/>
                    <a:pt x="202" y="231"/>
                  </a:cubicBezTo>
                  <a:cubicBezTo>
                    <a:pt x="301" y="315"/>
                    <a:pt x="301" y="315"/>
                    <a:pt x="301" y="315"/>
                  </a:cubicBezTo>
                  <a:cubicBezTo>
                    <a:pt x="303" y="317"/>
                    <a:pt x="306" y="318"/>
                    <a:pt x="308" y="318"/>
                  </a:cubicBezTo>
                  <a:cubicBezTo>
                    <a:pt x="311" y="318"/>
                    <a:pt x="314" y="317"/>
                    <a:pt x="316" y="314"/>
                  </a:cubicBezTo>
                  <a:cubicBezTo>
                    <a:pt x="320" y="310"/>
                    <a:pt x="320" y="303"/>
                    <a:pt x="315" y="299"/>
                  </a:cubicBezTo>
                  <a:lnTo>
                    <a:pt x="217" y="214"/>
                  </a:lnTo>
                  <a:close/>
                  <a:moveTo>
                    <a:pt x="180" y="237"/>
                  </a:moveTo>
                  <a:cubicBezTo>
                    <a:pt x="175" y="233"/>
                    <a:pt x="168" y="233"/>
                    <a:pt x="165" y="238"/>
                  </a:cubicBezTo>
                  <a:cubicBezTo>
                    <a:pt x="161" y="243"/>
                    <a:pt x="161" y="250"/>
                    <a:pt x="166" y="254"/>
                  </a:cubicBezTo>
                  <a:cubicBezTo>
                    <a:pt x="266" y="338"/>
                    <a:pt x="266" y="338"/>
                    <a:pt x="266" y="338"/>
                  </a:cubicBezTo>
                  <a:cubicBezTo>
                    <a:pt x="268" y="339"/>
                    <a:pt x="270" y="340"/>
                    <a:pt x="273" y="340"/>
                  </a:cubicBezTo>
                  <a:cubicBezTo>
                    <a:pt x="276" y="340"/>
                    <a:pt x="279" y="339"/>
                    <a:pt x="281" y="336"/>
                  </a:cubicBezTo>
                  <a:cubicBezTo>
                    <a:pt x="285" y="332"/>
                    <a:pt x="285" y="325"/>
                    <a:pt x="280" y="321"/>
                  </a:cubicBezTo>
                  <a:lnTo>
                    <a:pt x="180" y="237"/>
                  </a:lnTo>
                  <a:close/>
                </a:path>
              </a:pathLst>
            </a:custGeom>
            <a:solidFill>
              <a:schemeClr val="tx1"/>
            </a:solidFill>
            <a:ln>
              <a:noFill/>
            </a:ln>
            <a:extLst/>
          </p:spPr>
          <p:txBody>
            <a:bodyPr vert="horz" wrap="square" lIns="89533" tIns="44766" rIns="89533" bIns="44766" numCol="1" anchor="t" anchorCtr="0" compatLnSpc="1">
              <a:prstTxWarp prst="textNoShape">
                <a:avLst/>
              </a:prstTxWarp>
            </a:bodyPr>
            <a:lstStyle/>
            <a:p>
              <a:pPr defTabSz="1020833"/>
              <a:endParaRPr lang="en-US" sz="2073" dirty="0">
                <a:cs typeface="Arial" pitchFamily="34" charset="0"/>
              </a:endParaRPr>
            </a:p>
          </p:txBody>
        </p:sp>
        <p:pic>
          <p:nvPicPr>
            <p:cNvPr id="12" name="Рисунок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6490" y="4153256"/>
              <a:ext cx="602722" cy="602722"/>
            </a:xfrm>
            <a:prstGeom prst="rect">
              <a:avLst/>
            </a:prstGeom>
          </p:spPr>
        </p:pic>
        <p:pic>
          <p:nvPicPr>
            <p:cNvPr id="23" name="Рисунок 2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0308" y="2039767"/>
              <a:ext cx="855087" cy="855087"/>
            </a:xfrm>
            <a:prstGeom prst="rect">
              <a:avLst/>
            </a:prstGeom>
          </p:spPr>
        </p:pic>
        <p:pic>
          <p:nvPicPr>
            <p:cNvPr id="94" name="Рисунок 9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62994" y="7523570"/>
              <a:ext cx="569715" cy="545027"/>
            </a:xfrm>
            <a:prstGeom prst="rect">
              <a:avLst/>
            </a:prstGeom>
          </p:spPr>
        </p:pic>
        <p:grpSp>
          <p:nvGrpSpPr>
            <p:cNvPr id="95" name="Группа 94"/>
            <p:cNvGrpSpPr/>
            <p:nvPr/>
          </p:nvGrpSpPr>
          <p:grpSpPr>
            <a:xfrm>
              <a:off x="533242" y="5218730"/>
              <a:ext cx="629218" cy="741214"/>
              <a:chOff x="504944" y="4355696"/>
              <a:chExt cx="629218" cy="741214"/>
            </a:xfrm>
          </p:grpSpPr>
          <p:pic>
            <p:nvPicPr>
              <p:cNvPr id="96" name="Рисунок 9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504944" y="4355696"/>
                <a:ext cx="360820" cy="360820"/>
              </a:xfrm>
              <a:prstGeom prst="rect">
                <a:avLst/>
              </a:prstGeom>
            </p:spPr>
          </p:pic>
          <p:grpSp>
            <p:nvGrpSpPr>
              <p:cNvPr id="97" name="Group 629"/>
              <p:cNvGrpSpPr/>
              <p:nvPr/>
            </p:nvGrpSpPr>
            <p:grpSpPr>
              <a:xfrm>
                <a:off x="657827" y="4451539"/>
                <a:ext cx="346502" cy="467601"/>
                <a:chOff x="8731241" y="4262438"/>
                <a:chExt cx="458788" cy="619125"/>
              </a:xfrm>
              <a:solidFill>
                <a:schemeClr val="tx1"/>
              </a:solidFill>
            </p:grpSpPr>
            <p:sp>
              <p:nvSpPr>
                <p:cNvPr id="99" name="Freeform 857"/>
                <p:cNvSpPr>
                  <a:spLocks noEditPoints="1"/>
                </p:cNvSpPr>
                <p:nvPr/>
              </p:nvSpPr>
              <p:spPr bwMode="auto">
                <a:xfrm>
                  <a:off x="8731241" y="4262438"/>
                  <a:ext cx="458788" cy="619125"/>
                </a:xfrm>
                <a:custGeom>
                  <a:avLst/>
                  <a:gdLst>
                    <a:gd name="T0" fmla="*/ 90 w 157"/>
                    <a:gd name="T1" fmla="*/ 212 h 212"/>
                    <a:gd name="T2" fmla="*/ 18 w 157"/>
                    <a:gd name="T3" fmla="*/ 212 h 212"/>
                    <a:gd name="T4" fmla="*/ 0 w 157"/>
                    <a:gd name="T5" fmla="*/ 194 h 212"/>
                    <a:gd name="T6" fmla="*/ 0 w 157"/>
                    <a:gd name="T7" fmla="*/ 17 h 212"/>
                    <a:gd name="T8" fmla="*/ 18 w 157"/>
                    <a:gd name="T9" fmla="*/ 0 h 212"/>
                    <a:gd name="T10" fmla="*/ 140 w 157"/>
                    <a:gd name="T11" fmla="*/ 0 h 212"/>
                    <a:gd name="T12" fmla="*/ 157 w 157"/>
                    <a:gd name="T13" fmla="*/ 17 h 212"/>
                    <a:gd name="T14" fmla="*/ 157 w 157"/>
                    <a:gd name="T15" fmla="*/ 145 h 212"/>
                    <a:gd name="T16" fmla="*/ 90 w 157"/>
                    <a:gd name="T17" fmla="*/ 212 h 212"/>
                    <a:gd name="T18" fmla="*/ 18 w 157"/>
                    <a:gd name="T19" fmla="*/ 12 h 212"/>
                    <a:gd name="T20" fmla="*/ 12 w 157"/>
                    <a:gd name="T21" fmla="*/ 17 h 212"/>
                    <a:gd name="T22" fmla="*/ 12 w 157"/>
                    <a:gd name="T23" fmla="*/ 194 h 212"/>
                    <a:gd name="T24" fmla="*/ 18 w 157"/>
                    <a:gd name="T25" fmla="*/ 200 h 212"/>
                    <a:gd name="T26" fmla="*/ 85 w 157"/>
                    <a:gd name="T27" fmla="*/ 200 h 212"/>
                    <a:gd name="T28" fmla="*/ 145 w 157"/>
                    <a:gd name="T29" fmla="*/ 140 h 212"/>
                    <a:gd name="T30" fmla="*/ 145 w 157"/>
                    <a:gd name="T31" fmla="*/ 17 h 212"/>
                    <a:gd name="T32" fmla="*/ 140 w 157"/>
                    <a:gd name="T33" fmla="*/ 12 h 212"/>
                    <a:gd name="T34" fmla="*/ 18 w 157"/>
                    <a:gd name="T35" fmla="*/ 12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7" h="212">
                      <a:moveTo>
                        <a:pt x="90" y="212"/>
                      </a:moveTo>
                      <a:cubicBezTo>
                        <a:pt x="18" y="212"/>
                        <a:pt x="18" y="212"/>
                        <a:pt x="18" y="212"/>
                      </a:cubicBezTo>
                      <a:cubicBezTo>
                        <a:pt x="8" y="212"/>
                        <a:pt x="0" y="204"/>
                        <a:pt x="0" y="194"/>
                      </a:cubicBezTo>
                      <a:cubicBezTo>
                        <a:pt x="0" y="17"/>
                        <a:pt x="0" y="17"/>
                        <a:pt x="0" y="17"/>
                      </a:cubicBezTo>
                      <a:cubicBezTo>
                        <a:pt x="0" y="8"/>
                        <a:pt x="8" y="0"/>
                        <a:pt x="18" y="0"/>
                      </a:cubicBezTo>
                      <a:cubicBezTo>
                        <a:pt x="140" y="0"/>
                        <a:pt x="140" y="0"/>
                        <a:pt x="140" y="0"/>
                      </a:cubicBezTo>
                      <a:cubicBezTo>
                        <a:pt x="149" y="0"/>
                        <a:pt x="157" y="8"/>
                        <a:pt x="157" y="17"/>
                      </a:cubicBezTo>
                      <a:cubicBezTo>
                        <a:pt x="157" y="145"/>
                        <a:pt x="157" y="145"/>
                        <a:pt x="157" y="145"/>
                      </a:cubicBezTo>
                      <a:lnTo>
                        <a:pt x="90" y="212"/>
                      </a:lnTo>
                      <a:close/>
                      <a:moveTo>
                        <a:pt x="18" y="12"/>
                      </a:moveTo>
                      <a:cubicBezTo>
                        <a:pt x="15" y="12"/>
                        <a:pt x="12" y="14"/>
                        <a:pt x="12" y="17"/>
                      </a:cubicBezTo>
                      <a:cubicBezTo>
                        <a:pt x="12" y="194"/>
                        <a:pt x="12" y="194"/>
                        <a:pt x="12" y="194"/>
                      </a:cubicBezTo>
                      <a:cubicBezTo>
                        <a:pt x="12" y="197"/>
                        <a:pt x="15" y="200"/>
                        <a:pt x="18" y="200"/>
                      </a:cubicBezTo>
                      <a:cubicBezTo>
                        <a:pt x="85" y="200"/>
                        <a:pt x="85" y="200"/>
                        <a:pt x="85" y="200"/>
                      </a:cubicBezTo>
                      <a:cubicBezTo>
                        <a:pt x="145" y="140"/>
                        <a:pt x="145" y="140"/>
                        <a:pt x="145" y="140"/>
                      </a:cubicBezTo>
                      <a:cubicBezTo>
                        <a:pt x="145" y="17"/>
                        <a:pt x="145" y="17"/>
                        <a:pt x="145" y="17"/>
                      </a:cubicBezTo>
                      <a:cubicBezTo>
                        <a:pt x="145" y="14"/>
                        <a:pt x="143" y="12"/>
                        <a:pt x="140" y="12"/>
                      </a:cubicBezTo>
                      <a:lnTo>
                        <a:pt x="18"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533" tIns="44766" rIns="89533" bIns="44766" numCol="1" anchor="t" anchorCtr="0" compatLnSpc="1">
                  <a:prstTxWarp prst="textNoShape">
                    <a:avLst/>
                  </a:prstTxWarp>
                </a:bodyPr>
                <a:lstStyle/>
                <a:p>
                  <a:pPr defTabSz="1020833"/>
                  <a:endParaRPr lang="en-US" sz="2073" dirty="0">
                    <a:cs typeface="Arial" pitchFamily="34" charset="0"/>
                  </a:endParaRPr>
                </a:p>
              </p:txBody>
            </p:sp>
            <p:sp>
              <p:nvSpPr>
                <p:cNvPr id="100" name="Freeform 858"/>
                <p:cNvSpPr>
                  <a:spLocks/>
                </p:cNvSpPr>
                <p:nvPr/>
              </p:nvSpPr>
              <p:spPr bwMode="auto">
                <a:xfrm>
                  <a:off x="8970963" y="4659313"/>
                  <a:ext cx="201613" cy="204788"/>
                </a:xfrm>
                <a:custGeom>
                  <a:avLst/>
                  <a:gdLst>
                    <a:gd name="T0" fmla="*/ 12 w 69"/>
                    <a:gd name="T1" fmla="*/ 70 h 70"/>
                    <a:gd name="T2" fmla="*/ 0 w 69"/>
                    <a:gd name="T3" fmla="*/ 70 h 70"/>
                    <a:gd name="T4" fmla="*/ 0 w 69"/>
                    <a:gd name="T5" fmla="*/ 18 h 70"/>
                    <a:gd name="T6" fmla="*/ 18 w 69"/>
                    <a:gd name="T7" fmla="*/ 0 h 70"/>
                    <a:gd name="T8" fmla="*/ 69 w 69"/>
                    <a:gd name="T9" fmla="*/ 0 h 70"/>
                    <a:gd name="T10" fmla="*/ 69 w 69"/>
                    <a:gd name="T11" fmla="*/ 12 h 70"/>
                    <a:gd name="T12" fmla="*/ 18 w 69"/>
                    <a:gd name="T13" fmla="*/ 12 h 70"/>
                    <a:gd name="T14" fmla="*/ 12 w 69"/>
                    <a:gd name="T15" fmla="*/ 18 h 70"/>
                    <a:gd name="T16" fmla="*/ 12 w 69"/>
                    <a:gd name="T17"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 h="70">
                      <a:moveTo>
                        <a:pt x="12" y="70"/>
                      </a:moveTo>
                      <a:cubicBezTo>
                        <a:pt x="0" y="70"/>
                        <a:pt x="0" y="70"/>
                        <a:pt x="0" y="70"/>
                      </a:cubicBezTo>
                      <a:cubicBezTo>
                        <a:pt x="0" y="18"/>
                        <a:pt x="0" y="18"/>
                        <a:pt x="0" y="18"/>
                      </a:cubicBezTo>
                      <a:cubicBezTo>
                        <a:pt x="0" y="8"/>
                        <a:pt x="8" y="0"/>
                        <a:pt x="18" y="0"/>
                      </a:cubicBezTo>
                      <a:cubicBezTo>
                        <a:pt x="69" y="0"/>
                        <a:pt x="69" y="0"/>
                        <a:pt x="69" y="0"/>
                      </a:cubicBezTo>
                      <a:cubicBezTo>
                        <a:pt x="69" y="12"/>
                        <a:pt x="69" y="12"/>
                        <a:pt x="69" y="12"/>
                      </a:cubicBezTo>
                      <a:cubicBezTo>
                        <a:pt x="18" y="12"/>
                        <a:pt x="18" y="12"/>
                        <a:pt x="18" y="12"/>
                      </a:cubicBezTo>
                      <a:cubicBezTo>
                        <a:pt x="14" y="12"/>
                        <a:pt x="12" y="15"/>
                        <a:pt x="12" y="18"/>
                      </a:cubicBezTo>
                      <a:lnTo>
                        <a:pt x="12"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533" tIns="44766" rIns="89533" bIns="44766" numCol="1" anchor="t" anchorCtr="0" compatLnSpc="1">
                  <a:prstTxWarp prst="textNoShape">
                    <a:avLst/>
                  </a:prstTxWarp>
                </a:bodyPr>
                <a:lstStyle/>
                <a:p>
                  <a:pPr defTabSz="1020833"/>
                  <a:endParaRPr lang="en-US" sz="2073" dirty="0">
                    <a:cs typeface="Arial" pitchFamily="34" charset="0"/>
                  </a:endParaRPr>
                </a:p>
              </p:txBody>
            </p:sp>
          </p:grpSp>
          <p:sp>
            <p:nvSpPr>
              <p:cNvPr id="98" name="Прямоугольник 97"/>
              <p:cNvSpPr/>
              <p:nvPr/>
            </p:nvSpPr>
            <p:spPr>
              <a:xfrm>
                <a:off x="539127" y="4881466"/>
                <a:ext cx="595035" cy="215444"/>
              </a:xfrm>
              <a:prstGeom prst="rect">
                <a:avLst/>
              </a:prstGeom>
            </p:spPr>
            <p:txBody>
              <a:bodyPr wrap="none">
                <a:spAutoFit/>
              </a:bodyPr>
              <a:lstStyle/>
              <a:p>
                <a:r>
                  <a:rPr lang="ru-RU" sz="800" b="1" kern="0" dirty="0" smtClean="0"/>
                  <a:t>КРЕДИТ</a:t>
                </a:r>
                <a:endParaRPr lang="ru-RU" sz="800" dirty="0"/>
              </a:p>
            </p:txBody>
          </p:sp>
        </p:grpSp>
      </p:grpSp>
      <p:sp>
        <p:nvSpPr>
          <p:cNvPr id="60" name="TextBox 59"/>
          <p:cNvSpPr txBox="1"/>
          <p:nvPr/>
        </p:nvSpPr>
        <p:spPr>
          <a:xfrm>
            <a:off x="12102955" y="8003568"/>
            <a:ext cx="523982" cy="307777"/>
          </a:xfrm>
          <a:prstGeom prst="rect">
            <a:avLst/>
          </a:prstGeom>
          <a:noFill/>
        </p:spPr>
        <p:txBody>
          <a:bodyPr wrap="square" rtlCol="0">
            <a:spAutoFit/>
          </a:bodyPr>
          <a:lstStyle/>
          <a:p>
            <a:r>
              <a:rPr lang="ru-RU" sz="1400" dirty="0" smtClean="0">
                <a:latin typeface="Arial Narrow" panose="020B0606020202030204" pitchFamily="34" charset="0"/>
              </a:rPr>
              <a:t>9</a:t>
            </a:r>
            <a:endParaRPr lang="ru-RU" sz="1400" dirty="0">
              <a:latin typeface="Arial Narrow" panose="020B0606020202030204" pitchFamily="34" charset="0"/>
            </a:endParaRPr>
          </a:p>
        </p:txBody>
      </p:sp>
    </p:spTree>
    <p:extLst>
      <p:ext uri="{BB962C8B-B14F-4D97-AF65-F5344CB8AC3E}">
        <p14:creationId xmlns:p14="http://schemas.microsoft.com/office/powerpoint/2010/main" val="3345876725"/>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xI7QwSDGFEKBDcoj1l7SdA"/>
</p:tagLst>
</file>

<file path=ppt/theme/theme1.xml><?xml version="1.0" encoding="utf-8"?>
<a:theme xmlns:a="http://schemas.openxmlformats.org/drawingml/2006/main" name="Title">
  <a:themeElements>
    <a:clrScheme name="19_Blank 1">
      <a:dk1>
        <a:srgbClr val="000000"/>
      </a:dk1>
      <a:lt1>
        <a:srgbClr val="FFFFFF"/>
      </a:lt1>
      <a:dk2>
        <a:srgbClr val="002776"/>
      </a:dk2>
      <a:lt2>
        <a:srgbClr val="FFFFFF"/>
      </a:lt2>
      <a:accent1>
        <a:srgbClr val="002776"/>
      </a:accent1>
      <a:accent2>
        <a:srgbClr val="92D400"/>
      </a:accent2>
      <a:accent3>
        <a:srgbClr val="FFFFFF"/>
      </a:accent3>
      <a:accent4>
        <a:srgbClr val="000000"/>
      </a:accent4>
      <a:accent5>
        <a:srgbClr val="AAACBD"/>
      </a:accent5>
      <a:accent6>
        <a:srgbClr val="84C000"/>
      </a:accent6>
      <a:hlink>
        <a:srgbClr val="00A1DE"/>
      </a:hlink>
      <a:folHlink>
        <a:srgbClr val="72C7E7"/>
      </a:folHlink>
    </a:clrScheme>
    <a:fontScheme name="19_Blank">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9_Blank 1">
        <a:dk1>
          <a:srgbClr val="000000"/>
        </a:dk1>
        <a:lt1>
          <a:srgbClr val="FFFFFF"/>
        </a:lt1>
        <a:dk2>
          <a:srgbClr val="002776"/>
        </a:dk2>
        <a:lt2>
          <a:srgbClr val="FFFFFF"/>
        </a:lt2>
        <a:accent1>
          <a:srgbClr val="002776"/>
        </a:accent1>
        <a:accent2>
          <a:srgbClr val="92D400"/>
        </a:accent2>
        <a:accent3>
          <a:srgbClr val="FFFFFF"/>
        </a:accent3>
        <a:accent4>
          <a:srgbClr val="000000"/>
        </a:accent4>
        <a:accent5>
          <a:srgbClr val="AAACBD"/>
        </a:accent5>
        <a:accent6>
          <a:srgbClr val="84C000"/>
        </a:accent6>
        <a:hlink>
          <a:srgbClr val="00A1DE"/>
        </a:hlink>
        <a:folHlink>
          <a:srgbClr val="72C7E7"/>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149432</TotalTime>
  <Words>3821</Words>
  <Application>Microsoft Office PowerPoint</Application>
  <PresentationFormat>Произвольный</PresentationFormat>
  <Paragraphs>503</Paragraphs>
  <Slides>20</Slides>
  <Notes>4</Notes>
  <HiddenSlides>0</HiddenSlides>
  <MMClips>0</MMClips>
  <ScaleCrop>false</ScaleCrop>
  <HeadingPairs>
    <vt:vector size="6" baseType="variant">
      <vt:variant>
        <vt:lpstr>Использованные шрифты</vt:lpstr>
      </vt:variant>
      <vt:variant>
        <vt:i4>9</vt:i4>
      </vt:variant>
      <vt:variant>
        <vt:lpstr>Тема</vt:lpstr>
      </vt:variant>
      <vt:variant>
        <vt:i4>1</vt:i4>
      </vt:variant>
      <vt:variant>
        <vt:lpstr>Заголовки слайдов</vt:lpstr>
      </vt:variant>
      <vt:variant>
        <vt:i4>20</vt:i4>
      </vt:variant>
    </vt:vector>
  </HeadingPairs>
  <TitlesOfParts>
    <vt:vector size="30" baseType="lpstr">
      <vt:lpstr>Aparajita</vt:lpstr>
      <vt:lpstr>Arial</vt:lpstr>
      <vt:lpstr>Arial Black</vt:lpstr>
      <vt:lpstr>Arial Narrow</vt:lpstr>
      <vt:lpstr>Book Antiqua</vt:lpstr>
      <vt:lpstr>Calibri</vt:lpstr>
      <vt:lpstr>Courier New</vt:lpstr>
      <vt:lpstr>Times New Roman</vt:lpstr>
      <vt:lpstr>Wingdings 2</vt:lpstr>
      <vt:lpstr>Title</vt:lpstr>
      <vt:lpstr>Финансовая поддержка субъектов МСП</vt:lpstr>
      <vt:lpstr>О Корпорации</vt:lpstr>
      <vt:lpstr>Корпорация в цифрах гарантийной поддержки (на 14.07.2017)</vt:lpstr>
      <vt:lpstr>Многоканальная система гарантийных продуктов  Национальной Гарантийной Системы</vt:lpstr>
      <vt:lpstr>1. Механизм гарантийной поддержки Корпорации  Предоставление независимых гарантий Корпорации  для обеспечения кредитов субъектов МСП в банках-партнерах и организациях-партнерах</vt:lpstr>
      <vt:lpstr>Базовые требования к потенциальному заемщику</vt:lpstr>
      <vt:lpstr>Что такое независимая гарантия Корпорации?</vt:lpstr>
      <vt:lpstr>Преимущества независимой гарантии Корпорации  для субъекта МСП</vt:lpstr>
      <vt:lpstr>Целевое использование кредитов  с независимой гарантией Корпорации</vt:lpstr>
      <vt:lpstr>Технология предоставления гарантий участниками НГС. Стандартная процедура</vt:lpstr>
      <vt:lpstr>Технология предоставления гарантий. «Корпоративный» канал</vt:lpstr>
      <vt:lpstr>2. Программа стимулирования кредитования  субъектов малого и среднего предпринимательства  «ПРОГРАММА СТИМУЛИРОВАНИЯ»</vt:lpstr>
      <vt:lpstr>Условия Программы стимулирования и уполномоченные банки</vt:lpstr>
      <vt:lpstr>Программа стимулирования. Требования к проектам и заемщикам</vt:lpstr>
      <vt:lpstr>Порядок получения Уполномоченным банком  кредитов Банка России</vt:lpstr>
      <vt:lpstr>Особенности получения кредитов Банка России  при кредитовании лизинговых компаний</vt:lpstr>
      <vt:lpstr>Особенности получения кредитов Банка России  при кредитовании организаций, управляющих объектами инфраструктуры поддержки субъектов МСП</vt:lpstr>
      <vt:lpstr>Требования к проектам, участникам и заемщикам при кредитовании организаций, управляющих объектами инфраструктуры поддержки субъектов МСП</vt:lpstr>
      <vt:lpstr>Презентация PowerPoint</vt:lpstr>
      <vt:lpstr>Презентация PowerPoint</vt:lpstr>
    </vt:vector>
  </TitlesOfParts>
  <Company>Deloitte &amp; Touche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 Times New Roman 26pt Line spacing 26pt</dc:title>
  <dc:creator>ladmin</dc:creator>
  <cp:lastModifiedBy>Музыка Виталий Олегович</cp:lastModifiedBy>
  <cp:revision>4457</cp:revision>
  <cp:lastPrinted>2016-09-27T18:34:59Z</cp:lastPrinted>
  <dcterms:created xsi:type="dcterms:W3CDTF">2010-08-23T12:41:44Z</dcterms:created>
  <dcterms:modified xsi:type="dcterms:W3CDTF">2017-07-18T12:29:41Z</dcterms:modified>
</cp:coreProperties>
</file>