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25"/>
  </p:notesMasterIdLst>
  <p:sldIdLst>
    <p:sldId id="256" r:id="rId2"/>
    <p:sldId id="305" r:id="rId3"/>
    <p:sldId id="327" r:id="rId4"/>
    <p:sldId id="328" r:id="rId5"/>
    <p:sldId id="329" r:id="rId6"/>
    <p:sldId id="330" r:id="rId7"/>
    <p:sldId id="331" r:id="rId8"/>
    <p:sldId id="332" r:id="rId9"/>
    <p:sldId id="306" r:id="rId10"/>
    <p:sldId id="308" r:id="rId11"/>
    <p:sldId id="314" r:id="rId12"/>
    <p:sldId id="334" r:id="rId13"/>
    <p:sldId id="333" r:id="rId14"/>
    <p:sldId id="315" r:id="rId15"/>
    <p:sldId id="326" r:id="rId16"/>
    <p:sldId id="335" r:id="rId17"/>
    <p:sldId id="311" r:id="rId18"/>
    <p:sldId id="336" r:id="rId19"/>
    <p:sldId id="337" r:id="rId20"/>
    <p:sldId id="338" r:id="rId21"/>
    <p:sldId id="339" r:id="rId22"/>
    <p:sldId id="340" r:id="rId23"/>
    <p:sldId id="341" r:id="rId2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6E1"/>
    <a:srgbClr val="FEE9DA"/>
    <a:srgbClr val="DE6408"/>
    <a:srgbClr val="EBF7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284E427A-3D55-4303-BF80-6455036E1DE7}" styleName="Стиль из темы 1 -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5A111915-BE36-4E01-A7E5-04B1672EAD32}" styleName="Светлый стиль 2 - акцент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BDBED569-4797-4DF1-A0F4-6AAB3CD982D8}" styleName="Светлый стиль 3 -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405" autoAdjust="0"/>
    <p:restoredTop sz="94009" autoAdjust="0"/>
  </p:normalViewPr>
  <p:slideViewPr>
    <p:cSldViewPr>
      <p:cViewPr varScale="1">
        <p:scale>
          <a:sx n="61" d="100"/>
          <a:sy n="61" d="100"/>
        </p:scale>
        <p:origin x="-1320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A98EA87-86A2-41C2-BB23-B2B5F6619139}" type="datetimeFigureOut">
              <a:rPr lang="ru-RU" smtClean="0"/>
              <a:t>21.06.2016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DF8DBB0-9976-4BA7-BF7D-F579F181C7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34189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F8DBB0-9976-4BA7-BF7D-F579F181C7B8}" type="slidenum">
              <a:rPr lang="ru-RU" smtClean="0"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01379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BA7A6E0-4291-4210-B15A-75161BB60443}" type="datetimeFigureOut">
              <a:rPr lang="ru-RU" smtClean="0"/>
              <a:pPr/>
              <a:t>21.06.2016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70F6390-7EC7-48D7-AC12-76575671DC8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BA7A6E0-4291-4210-B15A-75161BB60443}" type="datetimeFigureOut">
              <a:rPr lang="ru-RU" smtClean="0"/>
              <a:pPr/>
              <a:t>21.06.2016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70F6390-7EC7-48D7-AC12-76575671DC8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BA7A6E0-4291-4210-B15A-75161BB60443}" type="datetimeFigureOut">
              <a:rPr lang="ru-RU" smtClean="0"/>
              <a:pPr/>
              <a:t>21.06.2016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70F6390-7EC7-48D7-AC12-76575671DC8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BA7A6E0-4291-4210-B15A-75161BB60443}" type="datetimeFigureOut">
              <a:rPr lang="ru-RU" smtClean="0"/>
              <a:pPr/>
              <a:t>21.06.2016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70F6390-7EC7-48D7-AC12-76575671DC8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BA7A6E0-4291-4210-B15A-75161BB60443}" type="datetimeFigureOut">
              <a:rPr lang="ru-RU" smtClean="0"/>
              <a:pPr/>
              <a:t>21.06.2016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70F6390-7EC7-48D7-AC12-76575671DC8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BA7A6E0-4291-4210-B15A-75161BB60443}" type="datetimeFigureOut">
              <a:rPr lang="ru-RU" smtClean="0"/>
              <a:pPr/>
              <a:t>21.06.2016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70F6390-7EC7-48D7-AC12-76575671DC8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BA7A6E0-4291-4210-B15A-75161BB60443}" type="datetimeFigureOut">
              <a:rPr lang="ru-RU" smtClean="0"/>
              <a:pPr/>
              <a:t>21.06.2016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70F6390-7EC7-48D7-AC12-76575671DC8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BA7A6E0-4291-4210-B15A-75161BB60443}" type="datetimeFigureOut">
              <a:rPr lang="ru-RU" smtClean="0"/>
              <a:pPr/>
              <a:t>21.06.2016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70F6390-7EC7-48D7-AC12-76575671DC8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BA7A6E0-4291-4210-B15A-75161BB60443}" type="datetimeFigureOut">
              <a:rPr lang="ru-RU" smtClean="0"/>
              <a:pPr/>
              <a:t>21.06.2016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70F6390-7EC7-48D7-AC12-76575671DC8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BA7A6E0-4291-4210-B15A-75161BB60443}" type="datetimeFigureOut">
              <a:rPr lang="ru-RU" smtClean="0"/>
              <a:pPr/>
              <a:t>21.06.2016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70F6390-7EC7-48D7-AC12-76575671DC8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BA7A6E0-4291-4210-B15A-75161BB60443}" type="datetimeFigureOut">
              <a:rPr lang="ru-RU" smtClean="0"/>
              <a:pPr/>
              <a:t>21.06.2016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70F6390-7EC7-48D7-AC12-76575671DC8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DBA7A6E0-4291-4210-B15A-75161BB60443}" type="datetimeFigureOut">
              <a:rPr lang="ru-RU" smtClean="0"/>
              <a:pPr/>
              <a:t>21.06.2016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A70F6390-7EC7-48D7-AC12-76575671DC8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4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C:\Documents and Settings\Нина\Рабочий стол\МАДИ\f_12298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87624" y="3214686"/>
            <a:ext cx="4071966" cy="30555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Заголовок 1"/>
          <p:cNvSpPr>
            <a:spLocks noGrp="1"/>
          </p:cNvSpPr>
          <p:nvPr>
            <p:ph type="ctrTitle"/>
          </p:nvPr>
        </p:nvSpPr>
        <p:spPr>
          <a:xfrm>
            <a:off x="1000100" y="71414"/>
            <a:ext cx="8143868" cy="857256"/>
          </a:xfrm>
        </p:spPr>
        <p:txBody>
          <a:bodyPr>
            <a:noAutofit/>
          </a:bodyPr>
          <a:lstStyle/>
          <a:p>
            <a:pPr algn="ctr"/>
            <a:r>
              <a:rPr lang="ru-RU" sz="2400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Московский автомобильно-дорожный</a:t>
            </a:r>
            <a:br>
              <a:rPr lang="ru-RU" sz="2400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ru-RU" sz="2400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государственный технический университет (МАДИ)</a:t>
            </a:r>
            <a:endParaRPr lang="ru-RU" sz="2400" dirty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1000100" y="980728"/>
            <a:ext cx="8143900" cy="21431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ctr">
              <a:spcBef>
                <a:spcPct val="0"/>
              </a:spcBef>
            </a:pPr>
            <a:r>
              <a:rPr lang="ru-RU" sz="32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Совместное формирование междисциплинарной компетентности преподавателей кафедры ИП:</a:t>
            </a:r>
          </a:p>
          <a:p>
            <a:pPr lvl="0" algn="ctr">
              <a:spcBef>
                <a:spcPct val="0"/>
              </a:spcBef>
            </a:pPr>
            <a:r>
              <a:rPr lang="ru-RU" sz="32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опыт и перспективы</a:t>
            </a:r>
            <a:endParaRPr lang="ru-RU" sz="3200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337897" y="5229200"/>
            <a:ext cx="4730847" cy="14465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ru-RU" sz="2200" b="1" dirty="0" err="1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д.пед.н</a:t>
            </a:r>
            <a:r>
              <a:rPr lang="ru-RU" sz="22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., проф.</a:t>
            </a:r>
          </a:p>
          <a:p>
            <a:pPr algn="r"/>
            <a:r>
              <a:rPr lang="ru-RU" sz="22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З.С. Сазонова</a:t>
            </a:r>
            <a:r>
              <a:rPr lang="en-US" sz="2200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(</a:t>
            </a:r>
            <a:r>
              <a:rPr lang="ru-RU" sz="2200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МАДИ</a:t>
            </a:r>
            <a:r>
              <a:rPr lang="en-US" sz="2200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)</a:t>
            </a:r>
          </a:p>
          <a:p>
            <a:pPr algn="r"/>
            <a:endParaRPr lang="en-US" sz="2200" dirty="0" smtClean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r"/>
            <a:r>
              <a:rPr lang="en-US" sz="2200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E-mail: </a:t>
            </a:r>
            <a:r>
              <a:rPr lang="en-US" sz="22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z</a:t>
            </a:r>
            <a:r>
              <a:rPr lang="en-US" sz="22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oia.</a:t>
            </a:r>
            <a:r>
              <a:rPr lang="en-US" sz="22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sazonova@gmail.com</a:t>
            </a:r>
            <a:endParaRPr lang="ru-RU" sz="2200" b="1" dirty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1115616" y="44624"/>
            <a:ext cx="7920880" cy="614499"/>
          </a:xfrm>
          <a:prstGeom prst="rect">
            <a:avLst/>
          </a:prstGeom>
        </p:spPr>
        <p:txBody>
          <a:bodyPr anchor="b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300" kern="1200"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pPr algn="ctr"/>
            <a:r>
              <a:rPr lang="ru-RU" altLang="ru-RU" sz="36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Актуальные задачи</a:t>
            </a:r>
            <a:endParaRPr lang="ru-RU" altLang="ru-RU" sz="3600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Скругленный прямоугольник 31"/>
          <p:cNvSpPr/>
          <p:nvPr/>
        </p:nvSpPr>
        <p:spPr>
          <a:xfrm>
            <a:off x="1691680" y="5157192"/>
            <a:ext cx="7191422" cy="1296144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9pPr>
          </a:lstStyle>
          <a:p>
            <a:r>
              <a:rPr lang="ru-RU" altLang="ru-RU" sz="28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</a:rPr>
              <a:t>Системное воздействие </a:t>
            </a:r>
            <a:r>
              <a:rPr lang="ru-RU" altLang="ru-RU" sz="28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</a:rPr>
              <a:t>на </a:t>
            </a:r>
            <a:r>
              <a:rPr lang="ru-RU" altLang="ru-RU" sz="28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</a:rPr>
              <a:t>образовательную </a:t>
            </a:r>
            <a:r>
              <a:rPr lang="ru-RU" altLang="ru-RU" sz="28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</a:rPr>
              <a:t>среду </a:t>
            </a:r>
            <a:r>
              <a:rPr lang="ru-RU" altLang="ru-RU" sz="28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</a:rPr>
              <a:t>университета</a:t>
            </a:r>
            <a:endParaRPr lang="ru-RU" altLang="ru-RU" sz="2800" b="1" dirty="0">
              <a:solidFill>
                <a:schemeClr val="tx2">
                  <a:lumMod val="75000"/>
                </a:schemeClr>
              </a:solidFill>
              <a:latin typeface="Arial" pitchFamily="34" charset="0"/>
            </a:endParaRPr>
          </a:p>
        </p:txBody>
      </p:sp>
      <p:sp>
        <p:nvSpPr>
          <p:cNvPr id="35" name="Скругленный прямоугольник 34"/>
          <p:cNvSpPr/>
          <p:nvPr/>
        </p:nvSpPr>
        <p:spPr>
          <a:xfrm>
            <a:off x="1691680" y="980728"/>
            <a:ext cx="3969733" cy="1800200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9pPr>
          </a:lstStyle>
          <a:p>
            <a:r>
              <a:rPr lang="ru-RU" altLang="ru-RU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</a:rPr>
              <a:t>развитие инженерного творчества, проблемного мышления и проектного обучения</a:t>
            </a:r>
            <a:endParaRPr lang="ru-RU" altLang="ru-RU" dirty="0">
              <a:solidFill>
                <a:schemeClr val="tx2">
                  <a:lumMod val="75000"/>
                </a:schemeClr>
              </a:solidFill>
              <a:latin typeface="Arial" pitchFamily="34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1691680" y="2925747"/>
            <a:ext cx="3986913" cy="2018455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9pPr>
          </a:lstStyle>
          <a:p>
            <a:r>
              <a:rPr lang="ru-RU" altLang="ru-RU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</a:rPr>
              <a:t>применение закономерностей психологии</a:t>
            </a:r>
            <a:r>
              <a:rPr lang="ru-RU" altLang="ru-RU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</a:rPr>
              <a:t>, инженерной педагогики, </a:t>
            </a:r>
            <a:r>
              <a:rPr lang="ru-RU" altLang="ru-RU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</a:rPr>
              <a:t>синергетики, </a:t>
            </a:r>
            <a:r>
              <a:rPr lang="ru-RU" altLang="ru-RU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</a:rPr>
              <a:t>инженерной этики </a:t>
            </a:r>
            <a:r>
              <a:rPr lang="ru-RU" altLang="ru-RU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</a:rPr>
              <a:t>и т.д.</a:t>
            </a:r>
            <a:endParaRPr lang="ru-RU" altLang="ru-RU" dirty="0">
              <a:solidFill>
                <a:schemeClr val="tx2">
                  <a:lumMod val="75000"/>
                </a:schemeClr>
              </a:solidFill>
              <a:latin typeface="Arial" pitchFamily="34" charset="0"/>
            </a:endParaRPr>
          </a:p>
        </p:txBody>
      </p:sp>
      <p:cxnSp>
        <p:nvCxnSpPr>
          <p:cNvPr id="4" name="Прямая соединительная линия 3"/>
          <p:cNvCxnSpPr/>
          <p:nvPr/>
        </p:nvCxnSpPr>
        <p:spPr>
          <a:xfrm>
            <a:off x="1187624" y="980728"/>
            <a:ext cx="0" cy="4716524"/>
          </a:xfrm>
          <a:prstGeom prst="line">
            <a:avLst/>
          </a:prstGeom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7" name="Прямая со стрелкой 6"/>
          <p:cNvCxnSpPr/>
          <p:nvPr/>
        </p:nvCxnSpPr>
        <p:spPr>
          <a:xfrm>
            <a:off x="1187624" y="1870226"/>
            <a:ext cx="432048" cy="0"/>
          </a:xfrm>
          <a:prstGeom prst="straightConnector1">
            <a:avLst/>
          </a:prstGeom>
          <a:ln>
            <a:solidFill>
              <a:schemeClr val="tx2">
                <a:lumMod val="75000"/>
              </a:schemeClr>
            </a:solidFill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>
            <a:off x="1187624" y="3969060"/>
            <a:ext cx="432048" cy="0"/>
          </a:xfrm>
          <a:prstGeom prst="straightConnector1">
            <a:avLst/>
          </a:prstGeom>
          <a:ln>
            <a:solidFill>
              <a:schemeClr val="tx2">
                <a:lumMod val="75000"/>
              </a:schemeClr>
            </a:solidFill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>
            <a:off x="1187624" y="5697252"/>
            <a:ext cx="432048" cy="0"/>
          </a:xfrm>
          <a:prstGeom prst="straightConnector1">
            <a:avLst/>
          </a:prstGeom>
          <a:ln>
            <a:solidFill>
              <a:schemeClr val="tx2">
                <a:lumMod val="75000"/>
              </a:schemeClr>
            </a:solidFill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 flipH="1">
            <a:off x="1187624" y="476672"/>
            <a:ext cx="1224136" cy="504056"/>
          </a:xfrm>
          <a:prstGeom prst="line">
            <a:avLst/>
          </a:prstGeom>
          <a:ln>
            <a:solidFill>
              <a:schemeClr val="tx2">
                <a:lumMod val="75000"/>
              </a:schemeClr>
            </a:solidFill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7" name="Блок-схема: узел 26"/>
          <p:cNvSpPr/>
          <p:nvPr/>
        </p:nvSpPr>
        <p:spPr>
          <a:xfrm>
            <a:off x="6144744" y="1628800"/>
            <a:ext cx="2891752" cy="2198976"/>
          </a:xfrm>
          <a:prstGeom prst="flowChartConnector">
            <a:avLst/>
          </a:prstGeom>
          <a:gradFill>
            <a:gsLst>
              <a:gs pos="0">
                <a:schemeClr val="accent4">
                  <a:lumMod val="40000"/>
                  <a:lumOff val="60000"/>
                </a:schemeClr>
              </a:gs>
              <a:gs pos="50000">
                <a:schemeClr val="accent4">
                  <a:lumMod val="40000"/>
                  <a:lumOff val="60000"/>
                </a:schemeClr>
              </a:gs>
              <a:gs pos="97000">
                <a:schemeClr val="accent4">
                  <a:lumMod val="60000"/>
                  <a:lumOff val="40000"/>
                </a:schemeClr>
              </a:gs>
              <a:gs pos="100000">
                <a:schemeClr val="accent4">
                  <a:lumMod val="60000"/>
                  <a:lumOff val="40000"/>
                </a:schemeClr>
              </a:gs>
            </a:gsLst>
          </a:gradFill>
          <a:ln>
            <a:solidFill>
              <a:schemeClr val="accent4">
                <a:lumMod val="75000"/>
              </a:schemeClr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 anchorCtr="1"/>
          <a:lstStyle/>
          <a:p>
            <a:pPr algn="ctr">
              <a:defRPr/>
            </a:pP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defRPr/>
            </a:pPr>
            <a:r>
              <a:rPr lang="ru-RU" sz="2400" b="1" i="1" dirty="0" smtClean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Тенденции развития инженерной педагогики</a:t>
            </a:r>
            <a:endParaRPr lang="ru-RU" sz="2400" b="1" i="1" dirty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defRPr/>
            </a:pP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Стрелка влево 25"/>
          <p:cNvSpPr/>
          <p:nvPr/>
        </p:nvSpPr>
        <p:spPr>
          <a:xfrm rot="1704235">
            <a:off x="5682296" y="1520788"/>
            <a:ext cx="792088" cy="216024"/>
          </a:xfrm>
          <a:prstGeom prst="left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Стрелка влево 29"/>
          <p:cNvSpPr/>
          <p:nvPr/>
        </p:nvSpPr>
        <p:spPr>
          <a:xfrm rot="19470758">
            <a:off x="5723370" y="3719764"/>
            <a:ext cx="792088" cy="216024"/>
          </a:xfrm>
          <a:prstGeom prst="left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Стрелка влево 30"/>
          <p:cNvSpPr/>
          <p:nvPr/>
        </p:nvSpPr>
        <p:spPr>
          <a:xfrm rot="17627940">
            <a:off x="6788470" y="4430236"/>
            <a:ext cx="792088" cy="216024"/>
          </a:xfrm>
          <a:prstGeom prst="left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382843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кругленный прямоугольник 8"/>
          <p:cNvSpPr/>
          <p:nvPr/>
        </p:nvSpPr>
        <p:spPr>
          <a:xfrm>
            <a:off x="3815916" y="908719"/>
            <a:ext cx="2484276" cy="648073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9pPr>
          </a:lstStyle>
          <a:p>
            <a:pPr algn="ctr"/>
            <a:r>
              <a:rPr lang="ru-RU" altLang="ru-RU" sz="2600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</a:rPr>
              <a:t>МАДИ (ГТУ)</a:t>
            </a:r>
            <a:endParaRPr lang="ru-RU" altLang="ru-RU" sz="2600" dirty="0" smtClean="0">
              <a:solidFill>
                <a:schemeClr val="tx2">
                  <a:lumMod val="75000"/>
                </a:schemeClr>
              </a:solidFill>
              <a:latin typeface="Arial" pitchFamily="34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1331640" y="2088233"/>
            <a:ext cx="7488832" cy="648072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>
            <a:lvl1pPr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9pPr>
          </a:lstStyle>
          <a:p>
            <a:pPr algn="ctr"/>
            <a:r>
              <a:rPr lang="ru-RU" altLang="ru-RU" sz="28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</a:rPr>
              <a:t>Кафедра инженерной </a:t>
            </a:r>
            <a:r>
              <a:rPr lang="ru-RU" altLang="ru-RU" sz="28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</a:rPr>
              <a:t>педагогики (КИП)</a:t>
            </a:r>
            <a:endParaRPr lang="ru-RU" altLang="ru-RU" sz="2800" b="1" dirty="0">
              <a:solidFill>
                <a:schemeClr val="tx2">
                  <a:lumMod val="75000"/>
                </a:schemeClr>
              </a:solidFill>
              <a:latin typeface="Arial" pitchFamily="34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1475656" y="3384376"/>
            <a:ext cx="3380028" cy="1700808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9pPr>
          </a:lstStyle>
          <a:p>
            <a:pPr algn="ctr"/>
            <a:r>
              <a:rPr lang="ru-RU" altLang="ru-RU" sz="2600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</a:rPr>
              <a:t>Межвузовские и кафедральные методологические семинары</a:t>
            </a:r>
            <a:endParaRPr lang="ru-RU" altLang="ru-RU" sz="2600" dirty="0" smtClean="0">
              <a:solidFill>
                <a:schemeClr val="tx2">
                  <a:lumMod val="75000"/>
                </a:schemeClr>
              </a:solidFill>
              <a:latin typeface="Arial" pitchFamily="34" charset="0"/>
            </a:endParaRPr>
          </a:p>
        </p:txBody>
      </p:sp>
      <p:sp>
        <p:nvSpPr>
          <p:cNvPr id="13" name="Стрелка вправо 12"/>
          <p:cNvSpPr/>
          <p:nvPr/>
        </p:nvSpPr>
        <p:spPr>
          <a:xfrm rot="5400000" flipV="1">
            <a:off x="4713842" y="1698633"/>
            <a:ext cx="504057" cy="220373"/>
          </a:xfrm>
          <a:prstGeom prst="rightArrow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TextBox 14"/>
          <p:cNvSpPr txBox="1"/>
          <p:nvPr/>
        </p:nvSpPr>
        <p:spPr>
          <a:xfrm>
            <a:off x="5292080" y="1537629"/>
            <a:ext cx="13681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2000 г.</a:t>
            </a:r>
            <a:endParaRPr lang="ru-RU" sz="2800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Стрелка вправо 16"/>
          <p:cNvSpPr/>
          <p:nvPr/>
        </p:nvSpPr>
        <p:spPr>
          <a:xfrm rot="5400000" flipV="1">
            <a:off x="2993075" y="2957577"/>
            <a:ext cx="493556" cy="216026"/>
          </a:xfrm>
          <a:prstGeom prst="rightArrow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TextBox 17"/>
          <p:cNvSpPr txBox="1"/>
          <p:nvPr/>
        </p:nvSpPr>
        <p:spPr>
          <a:xfrm>
            <a:off x="3455876" y="2789148"/>
            <a:ext cx="13681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2001 г.</a:t>
            </a:r>
            <a:endParaRPr lang="ru-RU" sz="2800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Заголовок 1"/>
          <p:cNvSpPr txBox="1">
            <a:spLocks/>
          </p:cNvSpPr>
          <p:nvPr/>
        </p:nvSpPr>
        <p:spPr>
          <a:xfrm>
            <a:off x="1115616" y="116632"/>
            <a:ext cx="7920880" cy="614499"/>
          </a:xfrm>
          <a:prstGeom prst="rect">
            <a:avLst/>
          </a:prstGeom>
        </p:spPr>
        <p:txBody>
          <a:bodyPr anchor="b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300" kern="1200"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pPr algn="ctr"/>
            <a:r>
              <a:rPr lang="ru-RU" altLang="ru-RU" sz="36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Инновации в МАДИ</a:t>
            </a:r>
            <a:endParaRPr lang="ru-RU" altLang="ru-RU" sz="3600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5976156" y="3528392"/>
            <a:ext cx="2825760" cy="2492896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9pPr>
          </a:lstStyle>
          <a:p>
            <a:pPr algn="ctr"/>
            <a:r>
              <a:rPr lang="ru-RU" altLang="ru-RU" sz="2800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</a:rPr>
              <a:t>Межвузовские студенческие конференции «Формула студент»</a:t>
            </a:r>
            <a:endParaRPr lang="ru-RU" altLang="ru-RU" sz="2800" dirty="0" smtClean="0">
              <a:solidFill>
                <a:schemeClr val="tx2">
                  <a:lumMod val="75000"/>
                </a:schemeClr>
              </a:solidFill>
              <a:latin typeface="Arial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7596336" y="2861156"/>
            <a:ext cx="13681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2012 </a:t>
            </a:r>
            <a:r>
              <a:rPr lang="ru-RU" sz="2800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г.</a:t>
            </a:r>
            <a:endParaRPr lang="ru-RU" sz="2800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Стрелка вправо 19"/>
          <p:cNvSpPr/>
          <p:nvPr/>
        </p:nvSpPr>
        <p:spPr>
          <a:xfrm rot="5400000" flipV="1">
            <a:off x="7103586" y="2985749"/>
            <a:ext cx="570904" cy="216030"/>
          </a:xfrm>
          <a:prstGeom prst="rightArrow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1325544" y="5697251"/>
            <a:ext cx="3805341" cy="936103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9pPr>
          </a:lstStyle>
          <a:p>
            <a:pPr algn="ctr"/>
            <a:r>
              <a:rPr lang="ru-RU" altLang="ru-RU" sz="2600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</a:rPr>
              <a:t>Лаборатория </a:t>
            </a:r>
            <a:r>
              <a:rPr lang="ru-RU" altLang="ru-RU" sz="2600" dirty="0" err="1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</a:rPr>
              <a:t>инж</a:t>
            </a:r>
            <a:r>
              <a:rPr lang="ru-RU" altLang="ru-RU" sz="2600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</a:rPr>
              <a:t>.-</a:t>
            </a:r>
            <a:r>
              <a:rPr lang="ru-RU" altLang="ru-RU" sz="2600" dirty="0" err="1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</a:rPr>
              <a:t>пед</a:t>
            </a:r>
            <a:r>
              <a:rPr lang="ru-RU" altLang="ru-RU" sz="2600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</a:rPr>
              <a:t>. исследований</a:t>
            </a:r>
            <a:endParaRPr lang="ru-RU" altLang="ru-RU" sz="2600" dirty="0" smtClean="0">
              <a:solidFill>
                <a:schemeClr val="tx2">
                  <a:lumMod val="75000"/>
                </a:schemeClr>
              </a:solidFill>
              <a:latin typeface="Arial" pitchFamily="34" charset="0"/>
            </a:endParaRPr>
          </a:p>
        </p:txBody>
      </p:sp>
      <p:sp>
        <p:nvSpPr>
          <p:cNvPr id="22" name="Стрелка вправо 21"/>
          <p:cNvSpPr/>
          <p:nvPr/>
        </p:nvSpPr>
        <p:spPr>
          <a:xfrm rot="5400000" flipV="1">
            <a:off x="3009991" y="5280986"/>
            <a:ext cx="493556" cy="216026"/>
          </a:xfrm>
          <a:prstGeom prst="rightArrow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TextBox 22"/>
          <p:cNvSpPr txBox="1"/>
          <p:nvPr/>
        </p:nvSpPr>
        <p:spPr>
          <a:xfrm>
            <a:off x="3455876" y="5106080"/>
            <a:ext cx="13681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2004 </a:t>
            </a:r>
            <a:r>
              <a:rPr lang="ru-RU" sz="2800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г.</a:t>
            </a:r>
            <a:endParaRPr lang="ru-RU" sz="2800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Стрелка вправо 23"/>
          <p:cNvSpPr/>
          <p:nvPr/>
        </p:nvSpPr>
        <p:spPr>
          <a:xfrm rot="20260596" flipV="1">
            <a:off x="5301015" y="5797622"/>
            <a:ext cx="493556" cy="216026"/>
          </a:xfrm>
          <a:prstGeom prst="rightArrow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трелка вправо 24"/>
          <p:cNvSpPr/>
          <p:nvPr/>
        </p:nvSpPr>
        <p:spPr>
          <a:xfrm flipV="1">
            <a:off x="5076057" y="4223237"/>
            <a:ext cx="674930" cy="216026"/>
          </a:xfrm>
          <a:prstGeom prst="rightArrow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863822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Скругленный прямоугольник 17"/>
          <p:cNvSpPr/>
          <p:nvPr/>
        </p:nvSpPr>
        <p:spPr>
          <a:xfrm>
            <a:off x="3604957" y="1094930"/>
            <a:ext cx="2160240" cy="432048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>
            <a:lvl1pPr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9pPr>
          </a:lstStyle>
          <a:p>
            <a:pPr algn="ctr"/>
            <a:r>
              <a:rPr lang="en-US" altLang="ru-RU" sz="28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</a:rPr>
              <a:t>IGIP</a:t>
            </a:r>
            <a:endParaRPr lang="ru-RU" altLang="ru-RU" sz="2800" dirty="0">
              <a:solidFill>
                <a:schemeClr val="tx2">
                  <a:lumMod val="75000"/>
                </a:schemeClr>
              </a:solidFill>
              <a:latin typeface="Arial" pitchFamily="34" charset="0"/>
            </a:endParaRP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3604957" y="1887017"/>
            <a:ext cx="2160240" cy="432048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>
            <a:lvl1pPr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9pPr>
          </a:lstStyle>
          <a:p>
            <a:pPr algn="ctr"/>
            <a:r>
              <a:rPr lang="en-US" altLang="ru-RU" sz="28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</a:rPr>
              <a:t>RMC</a:t>
            </a:r>
            <a:endParaRPr lang="ru-RU" altLang="ru-RU" sz="2800" dirty="0">
              <a:solidFill>
                <a:schemeClr val="tx2">
                  <a:lumMod val="75000"/>
                </a:schemeClr>
              </a:solidFill>
              <a:latin typeface="Arial" pitchFamily="34" charset="0"/>
            </a:endParaRP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3460941" y="2699080"/>
            <a:ext cx="2448272" cy="432048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>
            <a:lvl1pPr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9pPr>
          </a:lstStyle>
          <a:p>
            <a:pPr algn="ctr"/>
            <a:r>
              <a:rPr lang="ru-RU" altLang="ru-RU" sz="28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</a:rPr>
              <a:t>ЦИП МАДИ</a:t>
            </a:r>
            <a:endParaRPr lang="ru-RU" altLang="ru-RU" sz="2800" dirty="0">
              <a:solidFill>
                <a:schemeClr val="tx2">
                  <a:lumMod val="75000"/>
                </a:schemeClr>
              </a:solidFill>
              <a:latin typeface="Arial" pitchFamily="34" charset="0"/>
            </a:endParaRPr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3604957" y="3560232"/>
            <a:ext cx="2160240" cy="432048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>
            <a:lvl1pPr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9pPr>
          </a:lstStyle>
          <a:p>
            <a:pPr algn="ctr"/>
            <a:r>
              <a:rPr lang="ru-RU" altLang="ru-RU" sz="28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</a:rPr>
              <a:t>КИП МАДИ</a:t>
            </a:r>
            <a:endParaRPr lang="ru-RU" altLang="ru-RU" sz="2800" dirty="0">
              <a:solidFill>
                <a:schemeClr val="tx2">
                  <a:lumMod val="75000"/>
                </a:schemeClr>
              </a:solidFill>
              <a:latin typeface="Arial" pitchFamily="34" charset="0"/>
            </a:endParaRPr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1654397" y="4389262"/>
            <a:ext cx="6048671" cy="1029251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>
            <a:lvl1pPr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9pPr>
          </a:lstStyle>
          <a:p>
            <a:pPr algn="ctr"/>
            <a:r>
              <a:rPr lang="ru-RU" altLang="ru-RU" sz="28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</a:rPr>
              <a:t>Межвузовские и кафедральные методологические семинары</a:t>
            </a:r>
            <a:endParaRPr lang="ru-RU" altLang="ru-RU" sz="2800" dirty="0">
              <a:solidFill>
                <a:schemeClr val="tx2">
                  <a:lumMod val="75000"/>
                </a:schemeClr>
              </a:solidFill>
              <a:latin typeface="Arial" pitchFamily="34" charset="0"/>
            </a:endParaRPr>
          </a:p>
        </p:txBody>
      </p:sp>
      <p:cxnSp>
        <p:nvCxnSpPr>
          <p:cNvPr id="5" name="Прямая со стрелкой 4"/>
          <p:cNvCxnSpPr>
            <a:stCxn id="18" idx="2"/>
            <a:endCxn id="20" idx="0"/>
          </p:cNvCxnSpPr>
          <p:nvPr/>
        </p:nvCxnSpPr>
        <p:spPr>
          <a:xfrm>
            <a:off x="4685077" y="1526978"/>
            <a:ext cx="0" cy="360039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>
            <a:stCxn id="22" idx="2"/>
            <a:endCxn id="23" idx="0"/>
          </p:cNvCxnSpPr>
          <p:nvPr/>
        </p:nvCxnSpPr>
        <p:spPr>
          <a:xfrm flipH="1">
            <a:off x="4678733" y="3992280"/>
            <a:ext cx="6344" cy="396982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32" name="Скругленный прямоугольник 31"/>
          <p:cNvSpPr/>
          <p:nvPr/>
        </p:nvSpPr>
        <p:spPr>
          <a:xfrm>
            <a:off x="1437478" y="2643934"/>
            <a:ext cx="1224136" cy="542341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9pPr>
          </a:lstStyle>
          <a:p>
            <a:pPr algn="ctr"/>
            <a:r>
              <a:rPr lang="ru-RU" altLang="ru-RU" sz="2800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</a:rPr>
              <a:t>ЦИП</a:t>
            </a:r>
            <a:r>
              <a:rPr lang="ru-RU" altLang="ru-RU" sz="2800" baseline="-25000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</a:rPr>
              <a:t>1</a:t>
            </a:r>
            <a:endParaRPr lang="ru-RU" altLang="ru-RU" sz="2800" b="1" baseline="-25000" dirty="0">
              <a:solidFill>
                <a:schemeClr val="tx2">
                  <a:lumMod val="75000"/>
                </a:schemeClr>
              </a:solidFill>
              <a:latin typeface="Arial" pitchFamily="34" charset="0"/>
            </a:endParaRPr>
          </a:p>
        </p:txBody>
      </p:sp>
      <p:sp>
        <p:nvSpPr>
          <p:cNvPr id="35" name="Скругленный прямоугольник 34"/>
          <p:cNvSpPr/>
          <p:nvPr/>
        </p:nvSpPr>
        <p:spPr>
          <a:xfrm>
            <a:off x="6948264" y="2607097"/>
            <a:ext cx="1224136" cy="542341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9pPr>
          </a:lstStyle>
          <a:p>
            <a:pPr algn="ctr"/>
            <a:r>
              <a:rPr lang="ru-RU" altLang="ru-RU" sz="2800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</a:rPr>
              <a:t>ЦИП</a:t>
            </a:r>
            <a:r>
              <a:rPr lang="en-US" altLang="ru-RU" sz="2800" baseline="-25000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</a:rPr>
              <a:t>n</a:t>
            </a:r>
            <a:endParaRPr lang="ru-RU" altLang="ru-RU" sz="2800" b="1" baseline="-25000" dirty="0">
              <a:solidFill>
                <a:schemeClr val="tx2">
                  <a:lumMod val="75000"/>
                </a:schemeClr>
              </a:solidFill>
              <a:latin typeface="Arial" pitchFamily="34" charset="0"/>
            </a:endParaRPr>
          </a:p>
        </p:txBody>
      </p:sp>
      <p:cxnSp>
        <p:nvCxnSpPr>
          <p:cNvPr id="15" name="Прямая со стрелкой 14"/>
          <p:cNvCxnSpPr>
            <a:stCxn id="32" idx="0"/>
            <a:endCxn id="20" idx="1"/>
          </p:cNvCxnSpPr>
          <p:nvPr/>
        </p:nvCxnSpPr>
        <p:spPr>
          <a:xfrm flipV="1">
            <a:off x="2049546" y="2103041"/>
            <a:ext cx="1555411" cy="540893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7" name="Прямая со стрелкой 26"/>
          <p:cNvCxnSpPr>
            <a:stCxn id="20" idx="3"/>
            <a:endCxn id="35" idx="0"/>
          </p:cNvCxnSpPr>
          <p:nvPr/>
        </p:nvCxnSpPr>
        <p:spPr>
          <a:xfrm>
            <a:off x="5765197" y="2103041"/>
            <a:ext cx="1795135" cy="504056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1" name="Прямая со стрелкой 50"/>
          <p:cNvCxnSpPr>
            <a:stCxn id="20" idx="2"/>
            <a:endCxn id="21" idx="0"/>
          </p:cNvCxnSpPr>
          <p:nvPr/>
        </p:nvCxnSpPr>
        <p:spPr>
          <a:xfrm>
            <a:off x="4685077" y="2319065"/>
            <a:ext cx="0" cy="380015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3" name="Прямая со стрелкой 52"/>
          <p:cNvCxnSpPr>
            <a:stCxn id="21" idx="2"/>
            <a:endCxn id="22" idx="0"/>
          </p:cNvCxnSpPr>
          <p:nvPr/>
        </p:nvCxnSpPr>
        <p:spPr>
          <a:xfrm>
            <a:off x="4685077" y="3131128"/>
            <a:ext cx="0" cy="429104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55" name="Скругленный прямоугольник 54"/>
          <p:cNvSpPr/>
          <p:nvPr/>
        </p:nvSpPr>
        <p:spPr>
          <a:xfrm>
            <a:off x="1259631" y="5743606"/>
            <a:ext cx="1554875" cy="709730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9pPr>
          </a:lstStyle>
          <a:p>
            <a:pPr algn="ctr"/>
            <a:r>
              <a:rPr lang="ru-RU" altLang="ru-RU" sz="2800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</a:rPr>
              <a:t>НШИП</a:t>
            </a:r>
            <a:r>
              <a:rPr lang="ru-RU" altLang="ru-RU" sz="2800" baseline="-25000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</a:rPr>
              <a:t>1</a:t>
            </a:r>
            <a:endParaRPr lang="ru-RU" altLang="ru-RU" sz="2800" b="1" baseline="-25000" dirty="0">
              <a:solidFill>
                <a:schemeClr val="tx2">
                  <a:lumMod val="75000"/>
                </a:schemeClr>
              </a:solidFill>
              <a:latin typeface="Arial" pitchFamily="34" charset="0"/>
            </a:endParaRPr>
          </a:p>
        </p:txBody>
      </p:sp>
      <p:sp>
        <p:nvSpPr>
          <p:cNvPr id="56" name="Скругленный прямоугольник 55"/>
          <p:cNvSpPr/>
          <p:nvPr/>
        </p:nvSpPr>
        <p:spPr>
          <a:xfrm>
            <a:off x="5107889" y="5743606"/>
            <a:ext cx="1554875" cy="709730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9pPr>
          </a:lstStyle>
          <a:p>
            <a:pPr algn="ctr"/>
            <a:r>
              <a:rPr lang="ru-RU" altLang="ru-RU" sz="2800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</a:rPr>
              <a:t>…</a:t>
            </a:r>
            <a:endParaRPr lang="ru-RU" altLang="ru-RU" sz="2800" b="1" baseline="-25000" dirty="0">
              <a:solidFill>
                <a:schemeClr val="tx2">
                  <a:lumMod val="75000"/>
                </a:schemeClr>
              </a:solidFill>
              <a:latin typeface="Arial" pitchFamily="34" charset="0"/>
            </a:endParaRPr>
          </a:p>
        </p:txBody>
      </p:sp>
      <p:sp>
        <p:nvSpPr>
          <p:cNvPr id="61" name="Скругленный прямоугольник 60"/>
          <p:cNvSpPr/>
          <p:nvPr/>
        </p:nvSpPr>
        <p:spPr>
          <a:xfrm>
            <a:off x="3149565" y="5743606"/>
            <a:ext cx="1554875" cy="709730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9pPr>
          </a:lstStyle>
          <a:p>
            <a:pPr algn="ctr"/>
            <a:r>
              <a:rPr lang="ru-RU" altLang="ru-RU" sz="2800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</a:rPr>
              <a:t>НШИП</a:t>
            </a:r>
            <a:r>
              <a:rPr lang="ru-RU" altLang="ru-RU" sz="2800" baseline="-25000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</a:rPr>
              <a:t>2</a:t>
            </a:r>
            <a:endParaRPr lang="ru-RU" altLang="ru-RU" sz="2800" b="1" baseline="-25000" dirty="0">
              <a:solidFill>
                <a:schemeClr val="tx2">
                  <a:lumMod val="75000"/>
                </a:schemeClr>
              </a:solidFill>
              <a:latin typeface="Arial" pitchFamily="34" charset="0"/>
            </a:endParaRPr>
          </a:p>
        </p:txBody>
      </p:sp>
      <p:sp>
        <p:nvSpPr>
          <p:cNvPr id="62" name="Скругленный прямоугольник 61"/>
          <p:cNvSpPr/>
          <p:nvPr/>
        </p:nvSpPr>
        <p:spPr>
          <a:xfrm>
            <a:off x="7092280" y="5743606"/>
            <a:ext cx="1554875" cy="709730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9pPr>
          </a:lstStyle>
          <a:p>
            <a:pPr algn="ctr"/>
            <a:r>
              <a:rPr lang="ru-RU" altLang="ru-RU" sz="2800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</a:rPr>
              <a:t>НШИП</a:t>
            </a:r>
            <a:r>
              <a:rPr lang="en-US" altLang="ru-RU" sz="2800" baseline="-25000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</a:rPr>
              <a:t>n</a:t>
            </a:r>
            <a:endParaRPr lang="ru-RU" altLang="ru-RU" sz="2800" b="1" baseline="-25000" dirty="0">
              <a:solidFill>
                <a:schemeClr val="tx2">
                  <a:lumMod val="75000"/>
                </a:schemeClr>
              </a:solidFill>
              <a:latin typeface="Arial" pitchFamily="34" charset="0"/>
            </a:endParaRPr>
          </a:p>
        </p:txBody>
      </p:sp>
      <p:cxnSp>
        <p:nvCxnSpPr>
          <p:cNvPr id="63" name="Прямая со стрелкой 62"/>
          <p:cNvCxnSpPr>
            <a:stCxn id="55" idx="0"/>
          </p:cNvCxnSpPr>
          <p:nvPr/>
        </p:nvCxnSpPr>
        <p:spPr>
          <a:xfrm flipV="1">
            <a:off x="2037069" y="5418513"/>
            <a:ext cx="312272" cy="325093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65" name="Прямая со стрелкой 64"/>
          <p:cNvCxnSpPr>
            <a:stCxn id="61" idx="0"/>
          </p:cNvCxnSpPr>
          <p:nvPr/>
        </p:nvCxnSpPr>
        <p:spPr>
          <a:xfrm flipH="1" flipV="1">
            <a:off x="3927002" y="5418513"/>
            <a:ext cx="1" cy="325093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69" name="Прямая со стрелкой 68"/>
          <p:cNvCxnSpPr>
            <a:stCxn id="62" idx="0"/>
          </p:cNvCxnSpPr>
          <p:nvPr/>
        </p:nvCxnSpPr>
        <p:spPr>
          <a:xfrm flipH="1" flipV="1">
            <a:off x="7308304" y="5418513"/>
            <a:ext cx="561414" cy="325093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70" name="Заголовок 1"/>
          <p:cNvSpPr txBox="1">
            <a:spLocks/>
          </p:cNvSpPr>
          <p:nvPr/>
        </p:nvSpPr>
        <p:spPr>
          <a:xfrm>
            <a:off x="1115616" y="188640"/>
            <a:ext cx="7920880" cy="614499"/>
          </a:xfrm>
          <a:prstGeom prst="rect">
            <a:avLst/>
          </a:prstGeom>
        </p:spPr>
        <p:txBody>
          <a:bodyPr anchor="b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300" kern="1200"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pPr algn="ctr"/>
            <a:r>
              <a:rPr lang="ru-RU" altLang="ru-RU" sz="36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Система ИП-взаимодействий</a:t>
            </a:r>
            <a:endParaRPr lang="ru-RU" altLang="ru-RU" sz="3600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76" name="Прямая со стрелкой 75"/>
          <p:cNvCxnSpPr>
            <a:stCxn id="56" idx="0"/>
          </p:cNvCxnSpPr>
          <p:nvPr/>
        </p:nvCxnSpPr>
        <p:spPr>
          <a:xfrm flipH="1" flipV="1">
            <a:off x="5885326" y="5418513"/>
            <a:ext cx="1" cy="325093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6385524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кругленный прямоугольник 8"/>
          <p:cNvSpPr/>
          <p:nvPr/>
        </p:nvSpPr>
        <p:spPr>
          <a:xfrm>
            <a:off x="3168635" y="5500512"/>
            <a:ext cx="2160240" cy="713207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>
            <a:lvl1pPr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9pPr>
          </a:lstStyle>
          <a:p>
            <a:pPr algn="ctr"/>
            <a:r>
              <a:rPr lang="ru-RU" altLang="ru-RU" sz="28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</a:rPr>
              <a:t>КИП</a:t>
            </a:r>
            <a:endParaRPr lang="ru-RU" altLang="ru-RU" sz="2800" dirty="0">
              <a:solidFill>
                <a:schemeClr val="tx2">
                  <a:lumMod val="75000"/>
                </a:schemeClr>
              </a:solidFill>
              <a:latin typeface="Arial" pitchFamily="34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1426583" y="2606601"/>
            <a:ext cx="828093" cy="709730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9pPr>
          </a:lstStyle>
          <a:p>
            <a:pPr algn="ctr"/>
            <a:r>
              <a:rPr lang="ru-RU" altLang="ru-RU" sz="2800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</a:rPr>
              <a:t>Ф</a:t>
            </a:r>
            <a:r>
              <a:rPr lang="ru-RU" altLang="ru-RU" sz="2800" baseline="-25000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</a:rPr>
              <a:t>1</a:t>
            </a:r>
            <a:endParaRPr lang="ru-RU" altLang="ru-RU" sz="2800" b="1" baseline="-25000" dirty="0">
              <a:solidFill>
                <a:schemeClr val="tx2">
                  <a:lumMod val="75000"/>
                </a:schemeClr>
              </a:solidFill>
              <a:latin typeface="Arial" pitchFamily="34" charset="0"/>
            </a:endParaRPr>
          </a:p>
        </p:txBody>
      </p:sp>
      <p:sp>
        <p:nvSpPr>
          <p:cNvPr id="59" name="Скругленный прямоугольник 58"/>
          <p:cNvSpPr/>
          <p:nvPr/>
        </p:nvSpPr>
        <p:spPr>
          <a:xfrm>
            <a:off x="6228184" y="5260893"/>
            <a:ext cx="2610291" cy="1192443"/>
          </a:xfrm>
          <a:prstGeom prst="round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lvl1pPr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9pPr>
          </a:lstStyle>
          <a:p>
            <a:pPr algn="ctr"/>
            <a:r>
              <a:rPr lang="ru-RU" b="1" dirty="0" smtClean="0">
                <a:solidFill>
                  <a:srgbClr val="002060"/>
                </a:solidFill>
                <a:latin typeface="Arial" pitchFamily="34" charset="0"/>
              </a:rPr>
              <a:t>Лаборатория </a:t>
            </a:r>
            <a:r>
              <a:rPr lang="ru-RU" b="1" dirty="0" err="1" smtClean="0">
                <a:solidFill>
                  <a:srgbClr val="002060"/>
                </a:solidFill>
                <a:latin typeface="Arial" pitchFamily="34" charset="0"/>
              </a:rPr>
              <a:t>инж</a:t>
            </a:r>
            <a:r>
              <a:rPr lang="ru-RU" b="1" dirty="0" smtClean="0">
                <a:solidFill>
                  <a:srgbClr val="002060"/>
                </a:solidFill>
                <a:latin typeface="Arial" pitchFamily="34" charset="0"/>
              </a:rPr>
              <a:t>.-</a:t>
            </a:r>
            <a:r>
              <a:rPr lang="ru-RU" b="1" dirty="0" err="1" smtClean="0">
                <a:solidFill>
                  <a:srgbClr val="002060"/>
                </a:solidFill>
                <a:latin typeface="Arial" pitchFamily="34" charset="0"/>
              </a:rPr>
              <a:t>пед</a:t>
            </a:r>
            <a:r>
              <a:rPr lang="ru-RU" b="1" dirty="0" smtClean="0">
                <a:solidFill>
                  <a:srgbClr val="002060"/>
                </a:solidFill>
                <a:latin typeface="Arial" pitchFamily="34" charset="0"/>
              </a:rPr>
              <a:t>. исследований</a:t>
            </a:r>
            <a:endParaRPr lang="ru-RU" altLang="ru-RU" dirty="0">
              <a:solidFill>
                <a:srgbClr val="002060"/>
              </a:solidFill>
              <a:latin typeface="Arial" pitchFamily="34" charset="0"/>
            </a:endParaRPr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3168635" y="1094935"/>
            <a:ext cx="2160240" cy="713207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>
            <a:lvl1pPr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9pPr>
          </a:lstStyle>
          <a:p>
            <a:pPr algn="ctr"/>
            <a:r>
              <a:rPr lang="ru-RU" altLang="ru-RU" sz="28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</a:rPr>
              <a:t>ЦИП</a:t>
            </a:r>
            <a:endParaRPr lang="ru-RU" altLang="ru-RU" sz="2800" dirty="0">
              <a:solidFill>
                <a:schemeClr val="tx2">
                  <a:lumMod val="75000"/>
                </a:schemeClr>
              </a:solidFill>
              <a:latin typeface="Arial" pitchFamily="34" charset="0"/>
            </a:endParaRPr>
          </a:p>
        </p:txBody>
      </p:sp>
      <p:sp>
        <p:nvSpPr>
          <p:cNvPr id="25" name="Двойная стрелка вверх/вниз 24"/>
          <p:cNvSpPr/>
          <p:nvPr/>
        </p:nvSpPr>
        <p:spPr>
          <a:xfrm>
            <a:off x="4139952" y="1932576"/>
            <a:ext cx="217607" cy="3410330"/>
          </a:xfrm>
          <a:prstGeom prst="upDownArrow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Скругленный прямоугольник 25"/>
          <p:cNvSpPr/>
          <p:nvPr/>
        </p:nvSpPr>
        <p:spPr>
          <a:xfrm>
            <a:off x="2618555" y="2606601"/>
            <a:ext cx="828093" cy="709730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9pPr>
          </a:lstStyle>
          <a:p>
            <a:pPr algn="ctr"/>
            <a:r>
              <a:rPr lang="ru-RU" altLang="ru-RU" sz="2800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</a:rPr>
              <a:t>Ф</a:t>
            </a:r>
            <a:r>
              <a:rPr lang="ru-RU" altLang="ru-RU" sz="2800" baseline="-25000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</a:rPr>
              <a:t>2</a:t>
            </a:r>
            <a:endParaRPr lang="ru-RU" altLang="ru-RU" sz="2800" b="1" baseline="-25000" dirty="0">
              <a:solidFill>
                <a:schemeClr val="tx2">
                  <a:lumMod val="75000"/>
                </a:schemeClr>
              </a:solidFill>
              <a:latin typeface="Arial" pitchFamily="34" charset="0"/>
            </a:endParaRPr>
          </a:p>
        </p:txBody>
      </p:sp>
      <p:sp>
        <p:nvSpPr>
          <p:cNvPr id="28" name="Скругленный прямоугольник 27"/>
          <p:cNvSpPr/>
          <p:nvPr/>
        </p:nvSpPr>
        <p:spPr>
          <a:xfrm>
            <a:off x="5022703" y="2606601"/>
            <a:ext cx="828093" cy="709730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9pPr>
          </a:lstStyle>
          <a:p>
            <a:pPr algn="ctr"/>
            <a:r>
              <a:rPr lang="ru-RU" altLang="ru-RU" sz="2800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</a:rPr>
              <a:t>Ф</a:t>
            </a:r>
            <a:r>
              <a:rPr lang="ru-RU" altLang="ru-RU" sz="2800" baseline="-25000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</a:rPr>
              <a:t>3</a:t>
            </a:r>
            <a:endParaRPr lang="ru-RU" altLang="ru-RU" sz="2800" b="1" baseline="-25000" dirty="0">
              <a:solidFill>
                <a:schemeClr val="tx2">
                  <a:lumMod val="75000"/>
                </a:schemeClr>
              </a:solidFill>
              <a:latin typeface="Arial" pitchFamily="34" charset="0"/>
            </a:endParaRPr>
          </a:p>
        </p:txBody>
      </p:sp>
      <p:sp>
        <p:nvSpPr>
          <p:cNvPr id="30" name="Скругленный прямоугольник 29"/>
          <p:cNvSpPr/>
          <p:nvPr/>
        </p:nvSpPr>
        <p:spPr>
          <a:xfrm>
            <a:off x="6246839" y="2606601"/>
            <a:ext cx="828093" cy="709730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9pPr>
          </a:lstStyle>
          <a:p>
            <a:pPr algn="ctr"/>
            <a:r>
              <a:rPr lang="ru-RU" altLang="ru-RU" sz="2800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</a:rPr>
              <a:t>…</a:t>
            </a:r>
            <a:endParaRPr lang="ru-RU" altLang="ru-RU" sz="2800" b="1" baseline="-25000" dirty="0">
              <a:solidFill>
                <a:schemeClr val="tx2">
                  <a:lumMod val="75000"/>
                </a:schemeClr>
              </a:solidFill>
              <a:latin typeface="Arial" pitchFamily="34" charset="0"/>
            </a:endParaRPr>
          </a:p>
        </p:txBody>
      </p:sp>
      <p:sp>
        <p:nvSpPr>
          <p:cNvPr id="31" name="Скругленный прямоугольник 30"/>
          <p:cNvSpPr/>
          <p:nvPr/>
        </p:nvSpPr>
        <p:spPr>
          <a:xfrm>
            <a:off x="7542983" y="2606601"/>
            <a:ext cx="828093" cy="709730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9pPr>
          </a:lstStyle>
          <a:p>
            <a:pPr algn="ctr"/>
            <a:r>
              <a:rPr lang="ru-RU" altLang="ru-RU" sz="2800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</a:rPr>
              <a:t>Ф</a:t>
            </a:r>
            <a:r>
              <a:rPr lang="en-US" altLang="ru-RU" sz="2800" baseline="-25000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</a:rPr>
              <a:t>n</a:t>
            </a:r>
            <a:endParaRPr lang="ru-RU" altLang="ru-RU" sz="2800" b="1" baseline="-25000" dirty="0">
              <a:solidFill>
                <a:schemeClr val="tx2">
                  <a:lumMod val="75000"/>
                </a:schemeClr>
              </a:solidFill>
              <a:latin typeface="Arial" pitchFamily="34" charset="0"/>
            </a:endParaRPr>
          </a:p>
        </p:txBody>
      </p:sp>
      <p:sp>
        <p:nvSpPr>
          <p:cNvPr id="2" name="Двойная стрелка влево/вправо 1"/>
          <p:cNvSpPr/>
          <p:nvPr/>
        </p:nvSpPr>
        <p:spPr>
          <a:xfrm>
            <a:off x="5490102" y="5775104"/>
            <a:ext cx="576064" cy="147456"/>
          </a:xfrm>
          <a:prstGeom prst="leftRightArrow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4" name="Прямая со стрелкой 3"/>
          <p:cNvCxnSpPr/>
          <p:nvPr/>
        </p:nvCxnSpPr>
        <p:spPr>
          <a:xfrm>
            <a:off x="1998367" y="3614713"/>
            <a:ext cx="1224136" cy="1728192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3" name="Прямая со стрелкой 32"/>
          <p:cNvCxnSpPr/>
          <p:nvPr/>
        </p:nvCxnSpPr>
        <p:spPr>
          <a:xfrm>
            <a:off x="3080070" y="3534775"/>
            <a:ext cx="718497" cy="180813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4" name="Прямая со стрелкой 33"/>
          <p:cNvCxnSpPr/>
          <p:nvPr/>
        </p:nvCxnSpPr>
        <p:spPr>
          <a:xfrm flipH="1">
            <a:off x="4662664" y="3534775"/>
            <a:ext cx="774085" cy="180813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7" name="Прямая со стрелкой 36"/>
          <p:cNvCxnSpPr/>
          <p:nvPr/>
        </p:nvCxnSpPr>
        <p:spPr>
          <a:xfrm flipH="1">
            <a:off x="5022704" y="3534775"/>
            <a:ext cx="1584175" cy="1848099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9" name="Прямая со стрелкой 38"/>
          <p:cNvCxnSpPr/>
          <p:nvPr/>
        </p:nvCxnSpPr>
        <p:spPr>
          <a:xfrm flipH="1">
            <a:off x="5328875" y="3614713"/>
            <a:ext cx="2628155" cy="1728192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43" name="Заголовок 1"/>
          <p:cNvSpPr txBox="1">
            <a:spLocks/>
          </p:cNvSpPr>
          <p:nvPr/>
        </p:nvSpPr>
        <p:spPr>
          <a:xfrm>
            <a:off x="1115616" y="188640"/>
            <a:ext cx="7920880" cy="614499"/>
          </a:xfrm>
          <a:prstGeom prst="rect">
            <a:avLst/>
          </a:prstGeom>
        </p:spPr>
        <p:txBody>
          <a:bodyPr anchor="b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300" kern="1200"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pPr algn="ctr"/>
            <a:r>
              <a:rPr lang="ru-RU" altLang="ru-RU" sz="3600" dirty="0" err="1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Внутривузовское</a:t>
            </a:r>
            <a:r>
              <a:rPr lang="ru-RU" altLang="ru-RU" sz="36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взаимодействие</a:t>
            </a:r>
            <a:endParaRPr lang="ru-RU" altLang="ru-RU" sz="3600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557325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Скругленный прямоугольник 11"/>
          <p:cNvSpPr/>
          <p:nvPr/>
        </p:nvSpPr>
        <p:spPr>
          <a:xfrm>
            <a:off x="1331640" y="2276872"/>
            <a:ext cx="7488832" cy="936104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9pPr>
          </a:lstStyle>
          <a:p>
            <a:pPr algn="ctr"/>
            <a:r>
              <a:rPr lang="ru-RU" altLang="ru-RU" sz="2800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</a:rPr>
              <a:t>Международные студенческие инженерные проекты</a:t>
            </a:r>
          </a:p>
        </p:txBody>
      </p:sp>
      <p:sp>
        <p:nvSpPr>
          <p:cNvPr id="17" name="Стрелка вправо 16"/>
          <p:cNvSpPr/>
          <p:nvPr/>
        </p:nvSpPr>
        <p:spPr>
          <a:xfrm rot="5400000" flipV="1">
            <a:off x="4245794" y="1374599"/>
            <a:ext cx="1440156" cy="220372"/>
          </a:xfrm>
          <a:prstGeom prst="rightArrow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1179246" y="3676910"/>
            <a:ext cx="1483568" cy="1170540"/>
          </a:xfrm>
          <a:prstGeom prst="round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>
            <a:lvl1pPr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9pPr>
          </a:lstStyle>
          <a:p>
            <a:pPr algn="ctr"/>
            <a:r>
              <a:rPr lang="ru-RU" altLang="ru-RU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</a:rPr>
              <a:t>Мини Баха (2005 г.)</a:t>
            </a: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3023829" y="3703514"/>
            <a:ext cx="1692187" cy="1357490"/>
          </a:xfrm>
          <a:prstGeom prst="round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>
            <a:lvl1pPr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9pPr>
          </a:lstStyle>
          <a:p>
            <a:pPr algn="ctr"/>
            <a:r>
              <a:rPr lang="ru-RU" altLang="ru-RU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</a:rPr>
              <a:t>Формула студент (2005 г.)</a:t>
            </a: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5076056" y="3676910"/>
            <a:ext cx="1656184" cy="1375226"/>
          </a:xfrm>
          <a:prstGeom prst="round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>
            <a:lvl1pPr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9pPr>
          </a:lstStyle>
          <a:p>
            <a:pPr algn="ctr"/>
            <a:r>
              <a:rPr lang="ru-RU" altLang="ru-RU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</a:rPr>
              <a:t>Формула гибрид (2008 г.)</a:t>
            </a: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7164288" y="3694646"/>
            <a:ext cx="1656184" cy="1357490"/>
          </a:xfrm>
          <a:prstGeom prst="round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>
            <a:lvl1pPr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9pPr>
          </a:lstStyle>
          <a:p>
            <a:pPr algn="ctr"/>
            <a:r>
              <a:rPr lang="ru-RU" altLang="ru-RU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</a:rPr>
              <a:t>Формула электрик (2012 г.)</a:t>
            </a:r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1907704" y="5229200"/>
            <a:ext cx="1872208" cy="1420996"/>
          </a:xfrm>
          <a:prstGeom prst="round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>
            <a:lvl1pPr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9pPr>
          </a:lstStyle>
          <a:p>
            <a:pPr algn="ctr"/>
            <a:r>
              <a:rPr lang="en-US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</a:rPr>
              <a:t>Shell Eco Marathon</a:t>
            </a:r>
            <a:r>
              <a:rPr lang="ru-RU" altLang="ru-RU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</a:rPr>
              <a:t> (2011 г.)</a:t>
            </a:r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5940152" y="5229200"/>
            <a:ext cx="2088232" cy="1420996"/>
          </a:xfrm>
          <a:prstGeom prst="round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>
            <a:lvl1pPr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9pPr>
          </a:lstStyle>
          <a:p>
            <a:pPr algn="ctr"/>
            <a:r>
              <a:rPr lang="ru-RU" dirty="0" err="1">
                <a:solidFill>
                  <a:schemeClr val="tx2">
                    <a:lumMod val="75000"/>
                  </a:schemeClr>
                </a:solidFill>
                <a:latin typeface="Arial" pitchFamily="34" charset="0"/>
              </a:rPr>
              <a:t>Smart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</a:rPr>
              <a:t>M</a:t>
            </a:r>
            <a:r>
              <a:rPr lang="ru-RU" dirty="0" err="1">
                <a:solidFill>
                  <a:schemeClr val="tx2">
                    <a:lumMod val="75000"/>
                  </a:schemeClr>
                </a:solidFill>
                <a:latin typeface="Arial" pitchFamily="34" charset="0"/>
              </a:rPr>
              <a:t>oto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</a:rPr>
              <a:t> 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</a:rPr>
              <a:t>C</a:t>
            </a:r>
            <a:r>
              <a:rPr lang="ru-RU" dirty="0" err="1">
                <a:solidFill>
                  <a:schemeClr val="tx2">
                    <a:lumMod val="75000"/>
                  </a:schemeClr>
                </a:solidFill>
                <a:latin typeface="Arial" pitchFamily="34" charset="0"/>
              </a:rPr>
              <a:t>hallenge</a:t>
            </a:r>
            <a:r>
              <a:rPr lang="ru-RU" altLang="ru-RU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</a:rPr>
              <a:t> (2013 г.)</a:t>
            </a:r>
          </a:p>
        </p:txBody>
      </p:sp>
      <p:cxnSp>
        <p:nvCxnSpPr>
          <p:cNvPr id="6" name="Прямая со стрелкой 5"/>
          <p:cNvCxnSpPr/>
          <p:nvPr/>
        </p:nvCxnSpPr>
        <p:spPr>
          <a:xfrm>
            <a:off x="3857529" y="3284984"/>
            <a:ext cx="0" cy="391926"/>
          </a:xfrm>
          <a:prstGeom prst="straightConnector1">
            <a:avLst/>
          </a:prstGeom>
          <a:ln>
            <a:solidFill>
              <a:schemeClr val="tx2">
                <a:lumMod val="75000"/>
              </a:schemeClr>
            </a:solidFill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8" name="Прямая со стрелкой 7"/>
          <p:cNvCxnSpPr/>
          <p:nvPr/>
        </p:nvCxnSpPr>
        <p:spPr>
          <a:xfrm>
            <a:off x="2831682" y="3271839"/>
            <a:ext cx="0" cy="1848028"/>
          </a:xfrm>
          <a:prstGeom prst="straightConnector1">
            <a:avLst/>
          </a:prstGeom>
          <a:ln>
            <a:solidFill>
              <a:schemeClr val="tx2">
                <a:lumMod val="75000"/>
              </a:schemeClr>
            </a:solidFill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4" name="Прямая со стрелкой 23"/>
          <p:cNvCxnSpPr/>
          <p:nvPr/>
        </p:nvCxnSpPr>
        <p:spPr>
          <a:xfrm>
            <a:off x="6948264" y="3284984"/>
            <a:ext cx="0" cy="1848028"/>
          </a:xfrm>
          <a:prstGeom prst="straightConnector1">
            <a:avLst/>
          </a:prstGeom>
          <a:ln>
            <a:solidFill>
              <a:schemeClr val="tx2">
                <a:lumMod val="75000"/>
              </a:schemeClr>
            </a:solidFill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7" name="Прямая со стрелкой 26"/>
          <p:cNvCxnSpPr/>
          <p:nvPr/>
        </p:nvCxnSpPr>
        <p:spPr>
          <a:xfrm>
            <a:off x="1958121" y="3258643"/>
            <a:ext cx="0" cy="391926"/>
          </a:xfrm>
          <a:prstGeom prst="straightConnector1">
            <a:avLst/>
          </a:prstGeom>
          <a:ln>
            <a:solidFill>
              <a:schemeClr val="tx2">
                <a:lumMod val="75000"/>
              </a:schemeClr>
            </a:solidFill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8" name="Прямая со стрелкой 27"/>
          <p:cNvCxnSpPr/>
          <p:nvPr/>
        </p:nvCxnSpPr>
        <p:spPr>
          <a:xfrm>
            <a:off x="7992380" y="3258643"/>
            <a:ext cx="0" cy="391926"/>
          </a:xfrm>
          <a:prstGeom prst="straightConnector1">
            <a:avLst/>
          </a:prstGeom>
          <a:ln>
            <a:solidFill>
              <a:schemeClr val="tx2">
                <a:lumMod val="75000"/>
              </a:schemeClr>
            </a:solidFill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9" name="Прямая со стрелкой 28"/>
          <p:cNvCxnSpPr/>
          <p:nvPr/>
        </p:nvCxnSpPr>
        <p:spPr>
          <a:xfrm>
            <a:off x="5912952" y="3258643"/>
            <a:ext cx="0" cy="391926"/>
          </a:xfrm>
          <a:prstGeom prst="straightConnector1">
            <a:avLst/>
          </a:prstGeom>
          <a:ln>
            <a:solidFill>
              <a:schemeClr val="tx2">
                <a:lumMod val="75000"/>
              </a:schemeClr>
            </a:solidFill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0" name="Скругленный прямоугольник 19"/>
          <p:cNvSpPr/>
          <p:nvPr/>
        </p:nvSpPr>
        <p:spPr>
          <a:xfrm>
            <a:off x="1328092" y="260648"/>
            <a:ext cx="7488832" cy="648072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>
            <a:lvl1pPr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9pPr>
          </a:lstStyle>
          <a:p>
            <a:pPr algn="ctr"/>
            <a:r>
              <a:rPr lang="ru-RU" altLang="ru-RU" sz="2800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</a:rPr>
              <a:t>Кафедра инженерной педагогики</a:t>
            </a:r>
            <a:endParaRPr lang="ru-RU" altLang="ru-RU" sz="2800" dirty="0">
              <a:solidFill>
                <a:schemeClr val="tx2">
                  <a:lumMod val="75000"/>
                </a:schemeClr>
              </a:solidFill>
              <a:latin typeface="Arial" pitchFamily="34" charset="0"/>
            </a:endParaRP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1328092" y="1214927"/>
            <a:ext cx="7488832" cy="538725"/>
          </a:xfrm>
          <a:prstGeom prst="round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lvl1pPr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9pPr>
          </a:lstStyle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</a:rPr>
              <a:t>Лаборатория </a:t>
            </a:r>
            <a:r>
              <a:rPr lang="ru-RU" sz="2800" b="1" dirty="0" err="1" smtClean="0">
                <a:solidFill>
                  <a:srgbClr val="002060"/>
                </a:solidFill>
                <a:latin typeface="Arial" pitchFamily="34" charset="0"/>
              </a:rPr>
              <a:t>инж</a:t>
            </a:r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</a:rPr>
              <a:t>.-</a:t>
            </a:r>
            <a:r>
              <a:rPr lang="ru-RU" sz="2800" b="1" dirty="0" err="1" smtClean="0">
                <a:solidFill>
                  <a:srgbClr val="002060"/>
                </a:solidFill>
                <a:latin typeface="Arial" pitchFamily="34" charset="0"/>
              </a:rPr>
              <a:t>пед</a:t>
            </a:r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</a:rPr>
              <a:t>. исследований</a:t>
            </a:r>
            <a:endParaRPr lang="ru-RU" altLang="ru-RU" sz="2800" dirty="0">
              <a:solidFill>
                <a:srgbClr val="002060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50962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Скругленный прямоугольник 31"/>
          <p:cNvSpPr/>
          <p:nvPr/>
        </p:nvSpPr>
        <p:spPr>
          <a:xfrm>
            <a:off x="1342992" y="3122769"/>
            <a:ext cx="1944216" cy="1080120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9pPr>
          </a:lstStyle>
          <a:p>
            <a:pPr algn="ctr"/>
            <a:r>
              <a:rPr lang="ru-RU" altLang="ru-RU" sz="2800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</a:rPr>
              <a:t>Ярмарка вакансий</a:t>
            </a:r>
            <a:endParaRPr lang="ru-RU" altLang="ru-RU" sz="2800" b="1" dirty="0">
              <a:solidFill>
                <a:schemeClr val="tx2">
                  <a:lumMod val="75000"/>
                </a:schemeClr>
              </a:solidFill>
              <a:latin typeface="Arial" pitchFamily="34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3369768" y="1977548"/>
            <a:ext cx="3096344" cy="648072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>
            <a:lvl1pPr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9pPr>
          </a:lstStyle>
          <a:p>
            <a:pPr algn="ctr"/>
            <a:r>
              <a:rPr lang="ru-RU" altLang="ru-RU" sz="28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</a:rPr>
              <a:t>Работодатели</a:t>
            </a:r>
            <a:endParaRPr lang="ru-RU" altLang="ru-RU" sz="2800" dirty="0">
              <a:solidFill>
                <a:schemeClr val="tx2">
                  <a:lumMod val="75000"/>
                </a:schemeClr>
              </a:solidFill>
              <a:latin typeface="Arial" pitchFamily="34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031940" y="5649956"/>
            <a:ext cx="1548172" cy="980728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>
            <a:lvl1pPr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9pPr>
          </a:lstStyle>
          <a:p>
            <a:pPr algn="ctr"/>
            <a:r>
              <a:rPr lang="ru-RU" altLang="ru-RU" sz="28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</a:rPr>
              <a:t>МАДИ (КИП)</a:t>
            </a:r>
            <a:endParaRPr lang="ru-RU" altLang="ru-RU" sz="2800" dirty="0">
              <a:solidFill>
                <a:schemeClr val="tx2">
                  <a:lumMod val="75000"/>
                </a:schemeClr>
              </a:solidFill>
              <a:latin typeface="Arial" pitchFamily="34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5868144" y="3152310"/>
            <a:ext cx="3060341" cy="1080120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9pPr>
          </a:lstStyle>
          <a:p>
            <a:pPr algn="ctr"/>
            <a:r>
              <a:rPr lang="ru-RU" altLang="ru-RU" sz="2800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</a:rPr>
              <a:t>Центр трудоустройства</a:t>
            </a:r>
            <a:endParaRPr lang="ru-RU" altLang="ru-RU" sz="2800" b="1" dirty="0">
              <a:solidFill>
                <a:schemeClr val="tx2">
                  <a:lumMod val="75000"/>
                </a:schemeClr>
              </a:solidFill>
              <a:latin typeface="Arial" pitchFamily="34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1166320" y="260648"/>
            <a:ext cx="1148780" cy="648072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9pPr>
          </a:lstStyle>
          <a:p>
            <a:pPr algn="ctr"/>
            <a:r>
              <a:rPr lang="ru-RU" altLang="ru-RU" sz="2800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</a:rPr>
              <a:t>НИИ</a:t>
            </a:r>
            <a:endParaRPr lang="ru-RU" altLang="ru-RU" sz="2800" b="1" dirty="0">
              <a:solidFill>
                <a:schemeClr val="tx2">
                  <a:lumMod val="75000"/>
                </a:schemeClr>
              </a:solidFill>
              <a:latin typeface="Arial" pitchFamily="34" charset="0"/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2526734" y="268242"/>
            <a:ext cx="1037153" cy="648072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9pPr>
          </a:lstStyle>
          <a:p>
            <a:pPr algn="ctr"/>
            <a:r>
              <a:rPr lang="ru-RU" altLang="ru-RU" sz="2800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</a:rPr>
              <a:t>КБ</a:t>
            </a:r>
            <a:endParaRPr lang="ru-RU" altLang="ru-RU" sz="2800" b="1" dirty="0">
              <a:solidFill>
                <a:schemeClr val="tx2">
                  <a:lumMod val="75000"/>
                </a:schemeClr>
              </a:solidFill>
              <a:latin typeface="Arial" pitchFamily="34" charset="0"/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5526106" y="268242"/>
            <a:ext cx="3402379" cy="1061234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9pPr>
          </a:lstStyle>
          <a:p>
            <a:pPr algn="ctr"/>
            <a:r>
              <a:rPr lang="ru-RU" altLang="ru-RU" sz="2800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</a:rPr>
              <a:t>Предприятия АД отрасли и ВПК</a:t>
            </a:r>
            <a:endParaRPr lang="ru-RU" altLang="ru-RU" sz="2800" b="1" dirty="0">
              <a:solidFill>
                <a:schemeClr val="tx2">
                  <a:lumMod val="75000"/>
                </a:schemeClr>
              </a:solidFill>
              <a:latin typeface="Arial" pitchFamily="34" charset="0"/>
            </a:endParaRP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3851920" y="268242"/>
            <a:ext cx="1354052" cy="648072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9pPr>
          </a:lstStyle>
          <a:p>
            <a:pPr algn="ctr"/>
            <a:r>
              <a:rPr lang="ru-RU" altLang="ru-RU" sz="2800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</a:rPr>
              <a:t>МИП</a:t>
            </a:r>
            <a:endParaRPr lang="ru-RU" altLang="ru-RU" sz="2800" b="1" dirty="0">
              <a:solidFill>
                <a:schemeClr val="tx2">
                  <a:lumMod val="75000"/>
                </a:schemeClr>
              </a:solidFill>
              <a:latin typeface="Arial" pitchFamily="34" charset="0"/>
            </a:endParaRPr>
          </a:p>
        </p:txBody>
      </p:sp>
      <p:cxnSp>
        <p:nvCxnSpPr>
          <p:cNvPr id="20" name="Прямая соединительная линия 19"/>
          <p:cNvCxnSpPr/>
          <p:nvPr/>
        </p:nvCxnSpPr>
        <p:spPr>
          <a:xfrm>
            <a:off x="1907704" y="1041444"/>
            <a:ext cx="1728192" cy="792088"/>
          </a:xfrm>
          <a:prstGeom prst="line">
            <a:avLst/>
          </a:prstGeom>
          <a:ln>
            <a:solidFill>
              <a:schemeClr val="tx2">
                <a:lumMod val="75000"/>
              </a:schemeClr>
            </a:solidFill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>
            <a:off x="3110102" y="1041444"/>
            <a:ext cx="1101858" cy="757343"/>
          </a:xfrm>
          <a:prstGeom prst="line">
            <a:avLst/>
          </a:prstGeom>
          <a:ln>
            <a:solidFill>
              <a:schemeClr val="tx2">
                <a:lumMod val="75000"/>
              </a:schemeClr>
            </a:solidFill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>
            <a:off x="4401147" y="1041444"/>
            <a:ext cx="674909" cy="792088"/>
          </a:xfrm>
          <a:prstGeom prst="line">
            <a:avLst/>
          </a:prstGeom>
          <a:ln>
            <a:solidFill>
              <a:schemeClr val="tx2">
                <a:lumMod val="75000"/>
              </a:schemeClr>
            </a:solidFill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 flipH="1">
            <a:off x="5724128" y="1420115"/>
            <a:ext cx="1414633" cy="378672"/>
          </a:xfrm>
          <a:prstGeom prst="line">
            <a:avLst/>
          </a:prstGeom>
          <a:ln>
            <a:solidFill>
              <a:schemeClr val="tx2">
                <a:lumMod val="75000"/>
              </a:schemeClr>
            </a:solidFill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38" name="Двойная стрелка вверх/вниз 37"/>
          <p:cNvSpPr/>
          <p:nvPr/>
        </p:nvSpPr>
        <p:spPr>
          <a:xfrm>
            <a:off x="4702849" y="2769636"/>
            <a:ext cx="285324" cy="2808311"/>
          </a:xfrm>
          <a:prstGeom prst="upDownArrow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42" name="Прямая со стрелкой 41"/>
          <p:cNvCxnSpPr/>
          <p:nvPr/>
        </p:nvCxnSpPr>
        <p:spPr>
          <a:xfrm flipV="1">
            <a:off x="3110102" y="2769636"/>
            <a:ext cx="867832" cy="216024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5" name="Прямая со стрелкой 44"/>
          <p:cNvCxnSpPr/>
          <p:nvPr/>
        </p:nvCxnSpPr>
        <p:spPr>
          <a:xfrm>
            <a:off x="2382718" y="4435886"/>
            <a:ext cx="1253178" cy="1538106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8" name="Прямая со стрелкой 47"/>
          <p:cNvCxnSpPr/>
          <p:nvPr/>
        </p:nvCxnSpPr>
        <p:spPr>
          <a:xfrm flipV="1">
            <a:off x="5869148" y="4435886"/>
            <a:ext cx="1755195" cy="1538106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3" name="Прямая со стрелкой 52"/>
          <p:cNvCxnSpPr/>
          <p:nvPr/>
        </p:nvCxnSpPr>
        <p:spPr>
          <a:xfrm>
            <a:off x="5997528" y="2769636"/>
            <a:ext cx="867832" cy="216024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59" name="Скругленный прямоугольник 58"/>
          <p:cNvSpPr/>
          <p:nvPr/>
        </p:nvSpPr>
        <p:spPr>
          <a:xfrm>
            <a:off x="3045310" y="4435886"/>
            <a:ext cx="3600402" cy="511263"/>
          </a:xfrm>
          <a:prstGeom prst="round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lvl1pPr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9pPr>
          </a:lstStyle>
          <a:p>
            <a:pPr algn="ctr"/>
            <a:r>
              <a:rPr lang="ru-RU" sz="2800" b="1" dirty="0">
                <a:solidFill>
                  <a:srgbClr val="002060"/>
                </a:solidFill>
                <a:latin typeface="Arial" pitchFamily="34" charset="0"/>
              </a:rPr>
              <a:t>Базовые </a:t>
            </a:r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</a:rPr>
              <a:t>кафедры</a:t>
            </a:r>
            <a:endParaRPr lang="ru-RU" altLang="ru-RU" sz="2800" dirty="0">
              <a:solidFill>
                <a:srgbClr val="002060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279562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Скругленный прямоугольник 11"/>
          <p:cNvSpPr/>
          <p:nvPr/>
        </p:nvSpPr>
        <p:spPr>
          <a:xfrm>
            <a:off x="2195736" y="260648"/>
            <a:ext cx="6048672" cy="1080120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9pPr>
          </a:lstStyle>
          <a:p>
            <a:pPr algn="ctr"/>
            <a:r>
              <a:rPr lang="ru-RU" altLang="ru-RU" sz="2800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</a:rPr>
              <a:t>Межвузовские и кафедральные методологические семинары</a:t>
            </a:r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2667632" y="5031698"/>
            <a:ext cx="4536504" cy="1420996"/>
          </a:xfrm>
          <a:prstGeom prst="round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>
            <a:lvl1pPr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9pPr>
          </a:lstStyle>
          <a:p>
            <a:pPr algn="ctr"/>
            <a:r>
              <a:rPr lang="ru-RU" sz="2800" b="1" dirty="0" smtClean="0">
                <a:solidFill>
                  <a:schemeClr val="accent5">
                    <a:lumMod val="75000"/>
                  </a:schemeClr>
                </a:solidFill>
                <a:latin typeface="Arial" pitchFamily="34" charset="0"/>
              </a:rPr>
              <a:t>Междисциплинарная компетентность преподавателей КИП</a:t>
            </a:r>
            <a:endParaRPr lang="ru-RU" altLang="ru-RU" sz="2800" b="1" dirty="0">
              <a:solidFill>
                <a:schemeClr val="accent5">
                  <a:lumMod val="75000"/>
                </a:schemeClr>
              </a:solidFill>
              <a:latin typeface="Arial" pitchFamily="34" charset="0"/>
            </a:endParaRPr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1560323" y="1700808"/>
            <a:ext cx="3888432" cy="1124869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9pPr>
          </a:lstStyle>
          <a:p>
            <a:pPr algn="ctr"/>
            <a:r>
              <a:rPr lang="ru-RU" altLang="ru-RU" sz="2800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</a:rPr>
              <a:t>Лаборатория </a:t>
            </a:r>
            <a:r>
              <a:rPr lang="ru-RU" altLang="ru-RU" sz="2800" dirty="0" err="1">
                <a:solidFill>
                  <a:schemeClr val="tx2">
                    <a:lumMod val="75000"/>
                  </a:schemeClr>
                </a:solidFill>
                <a:latin typeface="Arial" pitchFamily="34" charset="0"/>
              </a:rPr>
              <a:t>инж</a:t>
            </a:r>
            <a:r>
              <a:rPr lang="ru-RU" altLang="ru-RU" sz="2800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</a:rPr>
              <a:t>.-</a:t>
            </a:r>
            <a:r>
              <a:rPr lang="ru-RU" altLang="ru-RU" sz="2800" dirty="0" err="1">
                <a:solidFill>
                  <a:schemeClr val="tx2">
                    <a:lumMod val="75000"/>
                  </a:schemeClr>
                </a:solidFill>
                <a:latin typeface="Arial" pitchFamily="34" charset="0"/>
              </a:rPr>
              <a:t>пед</a:t>
            </a:r>
            <a:r>
              <a:rPr lang="ru-RU" altLang="ru-RU" sz="2800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</a:rPr>
              <a:t>. исследований</a:t>
            </a:r>
          </a:p>
        </p:txBody>
      </p:sp>
      <p:sp>
        <p:nvSpPr>
          <p:cNvPr id="26" name="Скругленный прямоугольник 25"/>
          <p:cNvSpPr/>
          <p:nvPr/>
        </p:nvSpPr>
        <p:spPr>
          <a:xfrm>
            <a:off x="6111448" y="1888915"/>
            <a:ext cx="2825760" cy="2492896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9pPr>
          </a:lstStyle>
          <a:p>
            <a:pPr algn="ctr"/>
            <a:r>
              <a:rPr lang="ru-RU" altLang="ru-RU" sz="2800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</a:rPr>
              <a:t>Межвузовские студенческие конференции «Формула студент»</a:t>
            </a:r>
            <a:endParaRPr lang="ru-RU" altLang="ru-RU" sz="2800" dirty="0" smtClean="0">
              <a:solidFill>
                <a:schemeClr val="tx2">
                  <a:lumMod val="75000"/>
                </a:schemeClr>
              </a:solidFill>
              <a:latin typeface="Arial" pitchFamily="34" charset="0"/>
            </a:endParaRPr>
          </a:p>
        </p:txBody>
      </p:sp>
      <p:cxnSp>
        <p:nvCxnSpPr>
          <p:cNvPr id="31" name="Прямая со стрелкой 30"/>
          <p:cNvCxnSpPr/>
          <p:nvPr/>
        </p:nvCxnSpPr>
        <p:spPr>
          <a:xfrm>
            <a:off x="5724128" y="1628800"/>
            <a:ext cx="0" cy="3284451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5" name="Прямая со стрелкой 34"/>
          <p:cNvCxnSpPr/>
          <p:nvPr/>
        </p:nvCxnSpPr>
        <p:spPr>
          <a:xfrm flipH="1">
            <a:off x="6228184" y="4437112"/>
            <a:ext cx="1152128" cy="50879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39" name="Скругленный прямоугольник 38"/>
          <p:cNvSpPr/>
          <p:nvPr/>
        </p:nvSpPr>
        <p:spPr>
          <a:xfrm>
            <a:off x="1259632" y="3135363"/>
            <a:ext cx="3384376" cy="985592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9pPr>
          </a:lstStyle>
          <a:p>
            <a:pPr algn="ctr"/>
            <a:r>
              <a:rPr lang="ru-RU" altLang="ru-RU" sz="2800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</a:rPr>
              <a:t>Взаимодействие с работодателями</a:t>
            </a:r>
            <a:endParaRPr lang="ru-RU" altLang="ru-RU" sz="2800" dirty="0">
              <a:solidFill>
                <a:schemeClr val="tx2">
                  <a:lumMod val="75000"/>
                </a:schemeClr>
              </a:solidFill>
              <a:latin typeface="Arial" pitchFamily="34" charset="0"/>
            </a:endParaRPr>
          </a:p>
        </p:txBody>
      </p:sp>
      <p:cxnSp>
        <p:nvCxnSpPr>
          <p:cNvPr id="42" name="Прямая со стрелкой 41"/>
          <p:cNvCxnSpPr/>
          <p:nvPr/>
        </p:nvCxnSpPr>
        <p:spPr>
          <a:xfrm>
            <a:off x="5004048" y="2996952"/>
            <a:ext cx="0" cy="1916299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4" name="Прямая со стрелкой 43"/>
          <p:cNvCxnSpPr/>
          <p:nvPr/>
        </p:nvCxnSpPr>
        <p:spPr>
          <a:xfrm>
            <a:off x="3059832" y="4221088"/>
            <a:ext cx="576064" cy="692163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2360805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1604531" y="1124744"/>
            <a:ext cx="1872208" cy="720080"/>
          </a:xfrm>
          <a:prstGeom prst="round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lvl1pPr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9pPr>
          </a:lstStyle>
          <a:p>
            <a:pPr algn="ctr"/>
            <a:r>
              <a:rPr lang="ru-RU" altLang="ru-RU" sz="2800" b="1" dirty="0" smtClean="0">
                <a:solidFill>
                  <a:srgbClr val="002060"/>
                </a:solidFill>
                <a:latin typeface="Arial" pitchFamily="34" charset="0"/>
              </a:rPr>
              <a:t>Студент</a:t>
            </a:r>
            <a:endParaRPr lang="ru-RU" altLang="ru-RU" sz="2800" dirty="0">
              <a:solidFill>
                <a:srgbClr val="002060"/>
              </a:solidFill>
              <a:latin typeface="Arial" pitchFamily="34" charset="0"/>
            </a:endParaRPr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1115616" y="81238"/>
            <a:ext cx="7920880" cy="614499"/>
          </a:xfrm>
          <a:prstGeom prst="rect">
            <a:avLst/>
          </a:prstGeom>
        </p:spPr>
        <p:txBody>
          <a:bodyPr anchor="b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300" kern="1200"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pPr algn="ctr"/>
            <a:r>
              <a:rPr lang="ru-RU" altLang="ru-RU" sz="36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Новая парадигма учения</a:t>
            </a:r>
            <a:endParaRPr lang="ru-RU" altLang="ru-RU" sz="3600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1115617" y="2924944"/>
            <a:ext cx="3561734" cy="1008112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>
            <a:lvl1pPr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9pPr>
          </a:lstStyle>
          <a:p>
            <a:pPr algn="ctr"/>
            <a:r>
              <a:rPr lang="ru-RU" altLang="ru-RU" sz="2800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</a:rPr>
              <a:t>Педтехнологии активного обучения</a:t>
            </a:r>
            <a:endParaRPr lang="ru-RU" altLang="ru-RU" sz="2800" dirty="0">
              <a:solidFill>
                <a:schemeClr val="tx2">
                  <a:lumMod val="75000"/>
                </a:schemeClr>
              </a:solidFill>
              <a:latin typeface="Arial" pitchFamily="34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5652120" y="3140968"/>
            <a:ext cx="3240360" cy="2232248"/>
          </a:xfrm>
          <a:prstGeom prst="round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lvl1pPr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9pPr>
          </a:lstStyle>
          <a:p>
            <a:pPr algn="ctr"/>
            <a:r>
              <a:rPr lang="ru-RU" altLang="ru-RU" sz="2800" b="1" dirty="0" smtClean="0">
                <a:solidFill>
                  <a:srgbClr val="002060"/>
                </a:solidFill>
                <a:latin typeface="Arial" pitchFamily="34" charset="0"/>
              </a:rPr>
              <a:t>Преподаватель</a:t>
            </a:r>
          </a:p>
          <a:p>
            <a:pPr algn="ctr"/>
            <a:r>
              <a:rPr lang="ru-RU" altLang="ru-RU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</a:rPr>
              <a:t>мотивирует и побуждает к самостоятельной </a:t>
            </a:r>
            <a:r>
              <a:rPr lang="ru-RU" altLang="ru-RU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</a:rPr>
              <a:t>деятельности</a:t>
            </a:r>
            <a:endParaRPr lang="ru-RU" altLang="ru-RU" sz="2800" dirty="0">
              <a:solidFill>
                <a:srgbClr val="002060"/>
              </a:solidFill>
              <a:latin typeface="Arial" pitchFamily="34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1340818" y="4401108"/>
            <a:ext cx="1872208" cy="648072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9pPr>
          </a:lstStyle>
          <a:p>
            <a:pPr algn="ctr"/>
            <a:r>
              <a:rPr lang="ru-RU" altLang="ru-RU" sz="2800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</a:rPr>
              <a:t>методы</a:t>
            </a:r>
            <a:endParaRPr lang="ru-RU" altLang="ru-RU" sz="2800" dirty="0">
              <a:solidFill>
                <a:schemeClr val="tx2">
                  <a:lumMod val="75000"/>
                </a:schemeClr>
              </a:solidFill>
              <a:latin typeface="Arial" pitchFamily="34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2555776" y="5193196"/>
            <a:ext cx="1872208" cy="648072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9pPr>
          </a:lstStyle>
          <a:p>
            <a:pPr algn="ctr"/>
            <a:r>
              <a:rPr lang="ru-RU" altLang="ru-RU" sz="2800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</a:rPr>
              <a:t>средства</a:t>
            </a:r>
            <a:endParaRPr lang="ru-RU" altLang="ru-RU" sz="2800" dirty="0">
              <a:solidFill>
                <a:schemeClr val="tx2">
                  <a:lumMod val="75000"/>
                </a:schemeClr>
              </a:solidFill>
              <a:latin typeface="Arial" pitchFamily="34" charset="0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3923928" y="5985284"/>
            <a:ext cx="1872208" cy="648072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9pPr>
          </a:lstStyle>
          <a:p>
            <a:pPr algn="ctr"/>
            <a:r>
              <a:rPr lang="ru-RU" altLang="ru-RU" sz="2800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</a:rPr>
              <a:t>формы</a:t>
            </a:r>
            <a:endParaRPr lang="ru-RU" altLang="ru-RU" sz="2800" dirty="0">
              <a:solidFill>
                <a:schemeClr val="tx2">
                  <a:lumMod val="75000"/>
                </a:schemeClr>
              </a:solidFill>
              <a:latin typeface="Arial" pitchFamily="34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4788024" y="1134672"/>
            <a:ext cx="3672408" cy="720080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>
            <a:lvl1pPr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9pPr>
          </a:lstStyle>
          <a:p>
            <a:pPr algn="ctr"/>
            <a:r>
              <a:rPr lang="ru-RU" altLang="ru-RU" sz="2800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</a:rPr>
              <a:t>учебные материалы</a:t>
            </a:r>
            <a:endParaRPr lang="ru-RU" altLang="ru-RU" sz="2800" dirty="0">
              <a:solidFill>
                <a:schemeClr val="tx2">
                  <a:lumMod val="75000"/>
                </a:schemeClr>
              </a:solidFill>
              <a:latin typeface="Arial" pitchFamily="34" charset="0"/>
            </a:endParaRPr>
          </a:p>
        </p:txBody>
      </p:sp>
      <p:sp>
        <p:nvSpPr>
          <p:cNvPr id="18" name="Стрелка вправо 17"/>
          <p:cNvSpPr/>
          <p:nvPr/>
        </p:nvSpPr>
        <p:spPr>
          <a:xfrm>
            <a:off x="3781153" y="1376772"/>
            <a:ext cx="790847" cy="216024"/>
          </a:xfrm>
          <a:prstGeom prst="rightArrow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Стрелка вправо 18"/>
          <p:cNvSpPr/>
          <p:nvPr/>
        </p:nvSpPr>
        <p:spPr>
          <a:xfrm rot="16200000">
            <a:off x="6840273" y="2492276"/>
            <a:ext cx="790847" cy="216024"/>
          </a:xfrm>
          <a:prstGeom prst="rightArrow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Стрелка вправо 19"/>
          <p:cNvSpPr/>
          <p:nvPr/>
        </p:nvSpPr>
        <p:spPr>
          <a:xfrm rot="10800000">
            <a:off x="4789265" y="3392996"/>
            <a:ext cx="790847" cy="216024"/>
          </a:xfrm>
          <a:prstGeom prst="rightArrow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3" name="Прямая со стрелкой 22"/>
          <p:cNvCxnSpPr/>
          <p:nvPr/>
        </p:nvCxnSpPr>
        <p:spPr>
          <a:xfrm>
            <a:off x="2276922" y="4005064"/>
            <a:ext cx="0" cy="288032"/>
          </a:xfrm>
          <a:prstGeom prst="straightConnector1">
            <a:avLst/>
          </a:prstGeom>
          <a:ln>
            <a:solidFill>
              <a:schemeClr val="tx2">
                <a:lumMod val="75000"/>
              </a:schemeClr>
            </a:solidFill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5" name="Прямая со стрелкой 24"/>
          <p:cNvCxnSpPr/>
          <p:nvPr/>
        </p:nvCxnSpPr>
        <p:spPr>
          <a:xfrm>
            <a:off x="3213026" y="4005064"/>
            <a:ext cx="314858" cy="1044116"/>
          </a:xfrm>
          <a:prstGeom prst="straightConnector1">
            <a:avLst/>
          </a:prstGeom>
          <a:ln>
            <a:solidFill>
              <a:schemeClr val="tx2">
                <a:lumMod val="75000"/>
              </a:schemeClr>
            </a:solidFill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7" name="Прямая со стрелкой 26"/>
          <p:cNvCxnSpPr/>
          <p:nvPr/>
        </p:nvCxnSpPr>
        <p:spPr>
          <a:xfrm>
            <a:off x="3923928" y="4005064"/>
            <a:ext cx="936104" cy="1836204"/>
          </a:xfrm>
          <a:prstGeom prst="straightConnector1">
            <a:avLst/>
          </a:prstGeom>
          <a:ln>
            <a:solidFill>
              <a:schemeClr val="tx2">
                <a:lumMod val="75000"/>
              </a:schemeClr>
            </a:solidFill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35" name="Скругленный прямоугольник 34"/>
          <p:cNvSpPr/>
          <p:nvPr/>
        </p:nvSpPr>
        <p:spPr>
          <a:xfrm>
            <a:off x="1340818" y="908720"/>
            <a:ext cx="7407646" cy="1152128"/>
          </a:xfrm>
          <a:prstGeom prst="roundRect">
            <a:avLst/>
          </a:prstGeom>
          <a:noFill/>
          <a:ln w="38100">
            <a:solidFill>
              <a:schemeClr val="accent5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noFill/>
            </a:endParaRPr>
          </a:p>
        </p:txBody>
      </p:sp>
      <p:sp>
        <p:nvSpPr>
          <p:cNvPr id="37" name="Стрелка вправо 36"/>
          <p:cNvSpPr/>
          <p:nvPr/>
        </p:nvSpPr>
        <p:spPr>
          <a:xfrm rot="16200000">
            <a:off x="1991582" y="2288739"/>
            <a:ext cx="912368" cy="216026"/>
          </a:xfrm>
          <a:prstGeom prst="rightArrow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066680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1115616" y="188640"/>
            <a:ext cx="7920880" cy="614499"/>
          </a:xfrm>
          <a:prstGeom prst="rect">
            <a:avLst/>
          </a:prstGeom>
        </p:spPr>
        <p:txBody>
          <a:bodyPr anchor="b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300" kern="1200"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pPr algn="ctr"/>
            <a:r>
              <a:rPr lang="ru-RU" altLang="ru-RU" sz="40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Мини Баха</a:t>
            </a:r>
            <a:endParaRPr lang="ru-RU" altLang="ru-RU" sz="4000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Рисунок 8" descr="http://www.letu.edu/opencms/export/sites/default/_Academics/Engineering/engineering/student-projects/baja/bajaPhotoAlbum/Rock_jump_edit.jp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10590" b="23045"/>
          <a:stretch/>
        </p:blipFill>
        <p:spPr bwMode="auto">
          <a:xfrm>
            <a:off x="1437735" y="1628800"/>
            <a:ext cx="7276642" cy="436079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74273164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1115616" y="188640"/>
            <a:ext cx="7920880" cy="614499"/>
          </a:xfrm>
          <a:prstGeom prst="rect">
            <a:avLst/>
          </a:prstGeom>
        </p:spPr>
        <p:txBody>
          <a:bodyPr anchor="b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300" kern="1200"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pPr algn="ctr"/>
            <a:r>
              <a:rPr lang="ru-RU" altLang="ru-RU" sz="4000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Формула </a:t>
            </a:r>
            <a:r>
              <a:rPr lang="ru-RU" altLang="ru-RU" sz="40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студент</a:t>
            </a:r>
            <a:endParaRPr lang="ru-RU" altLang="ru-RU" sz="4000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 descr="http://www.fsonpu.org.ua/pics/fs1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3116299"/>
            <a:ext cx="5614568" cy="355306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 descr="G:\FH\2013\Конференция\FS_rebel.jp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235" b="15833"/>
          <a:stretch/>
        </p:blipFill>
        <p:spPr bwMode="auto">
          <a:xfrm>
            <a:off x="4680012" y="1196752"/>
            <a:ext cx="4428492" cy="255555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074" name="Picture 2" descr="C:\Users\Ольга\Desktop\Зоя\Презентации\26 мая 2015 Калининград\Формула 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980728"/>
            <a:ext cx="4084712" cy="307417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010047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272691" y="332656"/>
            <a:ext cx="7416824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indent="182563" algn="just"/>
            <a:r>
              <a:rPr lang="ru-RU" altLang="ru-RU" sz="3200" i="1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</a:rPr>
              <a:t>«Образовательный процесс должен обеспечивать гарантированный результат»</a:t>
            </a:r>
          </a:p>
          <a:p>
            <a:pPr marL="0" lvl="1" indent="182563" algn="just"/>
            <a:endParaRPr lang="ru-RU" altLang="ru-RU" sz="3200" i="1" dirty="0">
              <a:solidFill>
                <a:schemeClr val="tx2">
                  <a:lumMod val="75000"/>
                </a:schemeClr>
              </a:solidFill>
              <a:latin typeface="Arial" pitchFamily="34" charset="0"/>
            </a:endParaRPr>
          </a:p>
          <a:p>
            <a:pPr marL="0" lvl="1" indent="182563" algn="just"/>
            <a:r>
              <a:rPr lang="ru-RU" altLang="ru-RU" sz="3200" i="1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</a:rPr>
              <a:t>«Учебный процесс – дидактическая машина»</a:t>
            </a:r>
            <a:endParaRPr lang="ru-RU" sz="32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6277489" y="4529832"/>
            <a:ext cx="260716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indent="182563" algn="r"/>
            <a:r>
              <a:rPr lang="ru-RU" altLang="ru-RU" sz="32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</a:rPr>
              <a:t>Ян </a:t>
            </a:r>
            <a:r>
              <a:rPr lang="ru-RU" altLang="ru-RU" sz="3200" b="1" dirty="0" err="1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</a:rPr>
              <a:t>Амос</a:t>
            </a:r>
            <a:endParaRPr lang="ru-RU" altLang="ru-RU" sz="3200" b="1" dirty="0">
              <a:solidFill>
                <a:schemeClr val="tx2">
                  <a:lumMod val="75000"/>
                </a:schemeClr>
              </a:solidFill>
              <a:latin typeface="Arial" pitchFamily="34" charset="0"/>
            </a:endParaRPr>
          </a:p>
          <a:p>
            <a:pPr marL="0" lvl="1" indent="182563" algn="r"/>
            <a:r>
              <a:rPr lang="ru-RU" altLang="ru-RU" sz="32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</a:rPr>
              <a:t>Коменский</a:t>
            </a:r>
            <a:endParaRPr lang="ru-RU" sz="3200" b="1" dirty="0"/>
          </a:p>
        </p:txBody>
      </p:sp>
      <p:pic>
        <p:nvPicPr>
          <p:cNvPr id="1026" name="Picture 2" descr="C:\Users\Ольга\Desktop\Зоя\Презентации\26 мая 2015 Калининград\komensky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2691" y="3573016"/>
            <a:ext cx="4267200" cy="299085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5798485" y="5779035"/>
            <a:ext cx="313225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/>
            <a:r>
              <a:rPr lang="ru-RU" altLang="ru-RU" sz="3200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</a:rPr>
              <a:t>1592 – 1670 гг.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108848444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Ольга\Desktop\Зоя\Презентации\26 мая 2015 Калининград\Sjhvekf 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9502" y="3068960"/>
            <a:ext cx="5313107" cy="353861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 txBox="1">
            <a:spLocks/>
          </p:cNvSpPr>
          <p:nvPr/>
        </p:nvSpPr>
        <p:spPr>
          <a:xfrm>
            <a:off x="1115616" y="188640"/>
            <a:ext cx="7920880" cy="614499"/>
          </a:xfrm>
          <a:prstGeom prst="rect">
            <a:avLst/>
          </a:prstGeom>
        </p:spPr>
        <p:txBody>
          <a:bodyPr anchor="b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300" kern="1200"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pPr algn="ctr"/>
            <a:r>
              <a:rPr lang="ru-RU" altLang="ru-RU" sz="4000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Формула </a:t>
            </a:r>
            <a:r>
              <a:rPr lang="ru-RU" altLang="ru-RU" sz="40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гибрид</a:t>
            </a:r>
            <a:endParaRPr lang="ru-RU" altLang="ru-RU" sz="4000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 descr="http://cs10429.vk.me/u587267/145893511/x_8973c6fc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980728"/>
            <a:ext cx="4032448" cy="30271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Picture 3" descr="C:\Users\Ольга\Desktop\Зоя\Презентации\26 мая 2015 Калининград\Формула 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2568" y="1062117"/>
            <a:ext cx="3923928" cy="294294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8318371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4" name="Picture 4" descr="C:\Users\Ольга\Desktop\Зоя\Презентации\26 мая 2015 Калининград\560973_258878607566451_1333555237_n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4462" y="3645024"/>
            <a:ext cx="3973507" cy="298013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 txBox="1">
            <a:spLocks/>
          </p:cNvSpPr>
          <p:nvPr/>
        </p:nvSpPr>
        <p:spPr>
          <a:xfrm>
            <a:off x="1115616" y="188640"/>
            <a:ext cx="7920880" cy="614499"/>
          </a:xfrm>
          <a:prstGeom prst="rect">
            <a:avLst/>
          </a:prstGeom>
        </p:spPr>
        <p:txBody>
          <a:bodyPr anchor="b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300" kern="1200"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pPr algn="ctr"/>
            <a:r>
              <a:rPr lang="ru-RU" altLang="ru-RU" sz="4000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Формула </a:t>
            </a:r>
            <a:r>
              <a:rPr lang="ru-RU" altLang="ru-RU" sz="40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электрик</a:t>
            </a:r>
            <a:endParaRPr lang="ru-RU" altLang="ru-RU" sz="4000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 descr="http://academy.3ds.com/typo3temp/pics/article_cce8e6286b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9708" y="980728"/>
            <a:ext cx="4442412" cy="30963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122" name="Picture 2" descr="C:\Users\Ольга\Desktop\Зоя\Презентации\26 мая 2015 Калининград\620633_274471682673810_1110498410_o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6864" y="3761238"/>
            <a:ext cx="4363248" cy="290812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Users\Ольга\Desktop\Зоя\Презентации\26 мая 2015 Калининград\408576_305897026197942_960508038_n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980728"/>
            <a:ext cx="4320480" cy="288032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4848533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Picture 3" descr="C:\Users\Ольга\Desktop\Зоя\Презентации\26 мая 2015 Калининград\Шелл 12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3942" y="2996952"/>
            <a:ext cx="4992554" cy="374441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 txBox="1">
            <a:spLocks/>
          </p:cNvSpPr>
          <p:nvPr/>
        </p:nvSpPr>
        <p:spPr>
          <a:xfrm>
            <a:off x="1115616" y="188640"/>
            <a:ext cx="7920880" cy="614499"/>
          </a:xfrm>
          <a:prstGeom prst="rect">
            <a:avLst/>
          </a:prstGeom>
        </p:spPr>
        <p:txBody>
          <a:bodyPr anchor="b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300" kern="1200"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pPr algn="ctr"/>
            <a:r>
              <a:rPr lang="en-US" sz="4000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Shell Eco </a:t>
            </a:r>
            <a:r>
              <a:rPr lang="en-US" sz="40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Marathon</a:t>
            </a:r>
            <a:endParaRPr lang="ru-RU" altLang="ru-RU" sz="4000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146" name="Picture 2" descr="C:\Users\Ольга\Desktop\Зоя\Презентации\26 мая 2015 Калининград\Шелл 1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5395" y="836712"/>
            <a:ext cx="4775667" cy="340027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5669637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3" name="Picture 5" descr="C:\Users\Ольга\Desktop\Зоя\Презентации\26 мая 2015 Калининград\IMG_589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1501" y="3212976"/>
            <a:ext cx="6209110" cy="349262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 txBox="1">
            <a:spLocks/>
          </p:cNvSpPr>
          <p:nvPr/>
        </p:nvSpPr>
        <p:spPr>
          <a:xfrm>
            <a:off x="1115616" y="188640"/>
            <a:ext cx="7920880" cy="614499"/>
          </a:xfrm>
          <a:prstGeom prst="rect">
            <a:avLst/>
          </a:prstGeom>
        </p:spPr>
        <p:txBody>
          <a:bodyPr anchor="b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300" kern="1200"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pPr algn="ctr"/>
            <a:r>
              <a:rPr lang="ru-RU" sz="4000" dirty="0" err="1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Smart</a:t>
            </a:r>
            <a:r>
              <a:rPr lang="en-US" sz="4000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ru-RU" sz="4000" dirty="0" err="1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oto</a:t>
            </a:r>
            <a:r>
              <a:rPr lang="ru-RU" sz="4000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ru-RU" sz="4000" dirty="0" err="1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hallenge</a:t>
            </a:r>
            <a:endParaRPr lang="ru-RU" altLang="ru-RU" sz="4000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174" name="Picture 6" descr="C:\Users\Ольга\Desktop\Зоя\Презентации\26 мая 2015 Калининград\IMG_628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9744" y="1093241"/>
            <a:ext cx="4920546" cy="276780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 descr="smart-moto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1423" y="1052736"/>
            <a:ext cx="4346528" cy="28083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5163308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272690" y="188640"/>
            <a:ext cx="7619789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indent="182563" algn="ctr"/>
            <a:r>
              <a:rPr lang="ru-RU" sz="3400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Рождение международной научной школы инженерной </a:t>
            </a:r>
            <a:r>
              <a:rPr lang="ru-RU" sz="34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педагогики (ИП)</a:t>
            </a:r>
            <a:endParaRPr lang="ru-RU" sz="3400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158880" y="1628800"/>
            <a:ext cx="764444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/>
            <a:r>
              <a:rPr lang="ru-RU" sz="2400" b="1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</a:rPr>
              <a:t>АДОЛЬФ </a:t>
            </a:r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</a:rPr>
              <a:t>МЕЛЕЦИНЕК – </a:t>
            </a:r>
            <a:r>
              <a:rPr lang="ru-RU" sz="2400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</a:rPr>
              <a:t>Выдающийся инженер-педагог, профессор </a:t>
            </a:r>
            <a:r>
              <a:rPr lang="ru-RU" sz="2400" dirty="0" err="1">
                <a:solidFill>
                  <a:schemeClr val="tx2">
                    <a:lumMod val="75000"/>
                  </a:schemeClr>
                </a:solidFill>
                <a:latin typeface="Arial" pitchFamily="34" charset="0"/>
              </a:rPr>
              <a:t>Клагенфуртского</a:t>
            </a:r>
            <a:r>
              <a:rPr lang="ru-RU" sz="2400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</a:rPr>
              <a:t> </a:t>
            </a:r>
            <a:r>
              <a:rPr lang="ru-RU" sz="2400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</a:rPr>
              <a:t>университета, </a:t>
            </a:r>
            <a:r>
              <a:rPr lang="ru-RU" sz="2400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</a:rPr>
              <a:t>инициатор </a:t>
            </a:r>
            <a:r>
              <a:rPr lang="ru-RU" sz="2400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</a:rPr>
              <a:t>создания </a:t>
            </a:r>
            <a:r>
              <a:rPr lang="ru-RU" sz="2400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</a:rPr>
              <a:t>IGIP </a:t>
            </a:r>
            <a:r>
              <a:rPr lang="ru-RU" sz="2400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</a:rPr>
              <a:t>и его </a:t>
            </a:r>
            <a:r>
              <a:rPr lang="ru-RU" sz="2400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</a:rPr>
              <a:t>первый Президент</a:t>
            </a:r>
          </a:p>
          <a:p>
            <a:pPr marL="0" lvl="1" algn="ctr"/>
            <a:r>
              <a:rPr lang="ru-RU" sz="2400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</a:rPr>
              <a:t>в 1972 – 2002 гг.</a:t>
            </a:r>
            <a:endParaRPr lang="ru-RU" sz="2400" dirty="0">
              <a:solidFill>
                <a:schemeClr val="tx2">
                  <a:lumMod val="75000"/>
                </a:schemeClr>
              </a:solidFill>
              <a:latin typeface="Arial" pitchFamily="34" charset="0"/>
            </a:endParaRPr>
          </a:p>
        </p:txBody>
      </p:sp>
      <p:pic>
        <p:nvPicPr>
          <p:cNvPr id="2" name="Picture 2" descr="C:\Users\Ольга\Desktop\Зоя\Презентации\2016 Казань\Выступление Почетного Президента IGIP А_ Мелецинека_ Австрия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8835" y="3312088"/>
            <a:ext cx="4824536" cy="320228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866343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272690" y="188640"/>
            <a:ext cx="7619789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indent="182563" algn="ctr"/>
            <a:r>
              <a:rPr lang="ru-RU" sz="32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РОССИЙСКИЙ </a:t>
            </a:r>
            <a:r>
              <a:rPr lang="ru-RU" sz="3200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МОНИТОРИНГОВЫЙ </a:t>
            </a:r>
            <a:r>
              <a:rPr lang="ru-RU" sz="32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КОМИТЕТ (</a:t>
            </a:r>
            <a:r>
              <a:rPr lang="en-US" sz="32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RMC</a:t>
            </a:r>
            <a:r>
              <a:rPr lang="ru-RU" sz="32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) МЕЖДУНАРОДНОГО </a:t>
            </a:r>
            <a:r>
              <a:rPr lang="ru-RU" sz="3200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ОБЩЕСТВА ПО ИНЖЕНЕРНОЙ ПЕДАГОГИКЕ </a:t>
            </a:r>
            <a:r>
              <a:rPr lang="ru-RU" sz="32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IGIP (1995 г.)</a:t>
            </a:r>
            <a:endParaRPr lang="ru-RU" sz="3200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644008" y="3429000"/>
            <a:ext cx="3943295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/>
            <a:r>
              <a:rPr lang="ru-RU" sz="2400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</a:rPr>
              <a:t>Бессменный президент </a:t>
            </a:r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</a:rPr>
              <a:t>RMC IGIP </a:t>
            </a:r>
            <a:r>
              <a:rPr lang="ru-RU" sz="2400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</a:rPr>
              <a:t>–</a:t>
            </a:r>
          </a:p>
          <a:p>
            <a:pPr marL="0" lvl="1" algn="ctr"/>
            <a:r>
              <a:rPr lang="ru-RU" sz="2400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</a:rPr>
              <a:t>чл</a:t>
            </a:r>
            <a:r>
              <a:rPr lang="ru-RU" sz="2400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</a:rPr>
              <a:t>.-корр. РАН </a:t>
            </a:r>
            <a:r>
              <a:rPr lang="ru-RU" sz="2400" b="1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</a:rPr>
              <a:t>В.М</a:t>
            </a:r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</a:rPr>
              <a:t>. Приходько</a:t>
            </a:r>
            <a:endParaRPr lang="ru-RU" sz="2400" b="1" dirty="0">
              <a:solidFill>
                <a:schemeClr val="tx2">
                  <a:lumMod val="75000"/>
                </a:schemeClr>
              </a:solidFill>
              <a:latin typeface="Arial" pitchFamily="34" charset="0"/>
            </a:endParaRPr>
          </a:p>
        </p:txBody>
      </p:sp>
      <p:pic>
        <p:nvPicPr>
          <p:cNvPr id="2050" name="Picture 2" descr="C:\Users\Ольга\Desktop\Зоя\Презентации\2016 Казань\Ректор-209x30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2462679"/>
            <a:ext cx="2880320" cy="413443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721754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272690" y="190381"/>
            <a:ext cx="761978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indent="182563" algn="ctr"/>
            <a:r>
              <a:rPr lang="en-US" sz="36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RMC</a:t>
            </a:r>
            <a:r>
              <a:rPr lang="ru-RU" sz="36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IGIP</a:t>
            </a:r>
            <a:endParaRPr lang="ru-RU" sz="3600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272690" y="764704"/>
            <a:ext cx="7619789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/>
            <a:r>
              <a:rPr lang="ru-RU" sz="3200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</a:rPr>
              <a:t>      Одной из основных </a:t>
            </a:r>
            <a:r>
              <a:rPr lang="ru-RU" sz="32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</a:rPr>
              <a:t>целей деятельности </a:t>
            </a:r>
            <a:r>
              <a:rPr lang="en-US" sz="3200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</a:rPr>
              <a:t>RMC IGIP</a:t>
            </a:r>
            <a:r>
              <a:rPr lang="ru-RU" sz="3200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</a:rPr>
              <a:t> является создание и развитие </a:t>
            </a:r>
            <a:r>
              <a:rPr lang="ru-RU" sz="32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</a:rPr>
              <a:t>отечественной сети центров инженерной педагогики (ЦИП)</a:t>
            </a:r>
            <a:endParaRPr lang="ru-RU" sz="3200" b="1" dirty="0">
              <a:solidFill>
                <a:schemeClr val="tx2">
                  <a:lumMod val="75000"/>
                </a:schemeClr>
              </a:solidFill>
              <a:latin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272690" y="3297393"/>
            <a:ext cx="7619790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/>
            <a:r>
              <a:rPr lang="ru-RU" sz="3000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</a:rPr>
              <a:t>      В </a:t>
            </a:r>
            <a:r>
              <a:rPr lang="ru-RU" sz="3000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</a:rPr>
              <a:t>1996 г. был образован </a:t>
            </a:r>
            <a:r>
              <a:rPr lang="ru-RU" sz="3000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</a:rPr>
              <a:t>ЦИП МАДИ, приступивший к повышению психолого-педагогической и инженерно-педагогической квалификации преподавателей технических вузов в соответствии с комплексной международной программой </a:t>
            </a:r>
            <a:r>
              <a:rPr lang="en-US" sz="3000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</a:rPr>
              <a:t>IGIP</a:t>
            </a:r>
            <a:endParaRPr lang="ru-RU" sz="3000" dirty="0" smtClean="0">
              <a:solidFill>
                <a:schemeClr val="tx2">
                  <a:lumMod val="75000"/>
                </a:schemeClr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50246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1115616" y="188640"/>
            <a:ext cx="7920880" cy="1080120"/>
          </a:xfrm>
          <a:prstGeom prst="rect">
            <a:avLst/>
          </a:prstGeom>
        </p:spPr>
        <p:txBody>
          <a:bodyPr anchor="b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300" kern="1200"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pPr algn="ctr"/>
            <a:r>
              <a:rPr lang="ru-RU" altLang="ru-RU" sz="36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Инновации в системах высшего образования</a:t>
            </a:r>
            <a:endParaRPr lang="ru-RU" altLang="ru-RU" sz="3600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1259632" y="1556792"/>
            <a:ext cx="7704856" cy="1800200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9pPr>
          </a:lstStyle>
          <a:p>
            <a:pPr algn="ctr">
              <a:lnSpc>
                <a:spcPct val="150000"/>
              </a:lnSpc>
            </a:pPr>
            <a:r>
              <a:rPr lang="ru-RU" altLang="ru-RU" sz="26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</a:rPr>
              <a:t>Лиссабонская Конвенция </a:t>
            </a:r>
            <a:r>
              <a:rPr lang="ru-RU" altLang="ru-RU" sz="2600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</a:rPr>
              <a:t>(1997 г</a:t>
            </a:r>
            <a:r>
              <a:rPr lang="ru-RU" altLang="ru-RU" sz="2600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</a:rPr>
              <a:t>.)</a:t>
            </a:r>
          </a:p>
          <a:p>
            <a:pPr algn="ctr">
              <a:lnSpc>
                <a:spcPct val="150000"/>
              </a:lnSpc>
            </a:pPr>
            <a:r>
              <a:rPr lang="ru-RU" altLang="ru-RU" sz="2600" b="1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</a:rPr>
              <a:t>Первый в России </a:t>
            </a:r>
            <a:r>
              <a:rPr lang="ru-RU" altLang="ru-RU" sz="26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</a:rPr>
              <a:t>Симпозиум по ИП </a:t>
            </a:r>
            <a:r>
              <a:rPr lang="ru-RU" altLang="ru-RU" sz="2600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</a:rPr>
              <a:t>(1998 г.)</a:t>
            </a:r>
            <a:endParaRPr lang="ru-RU" altLang="ru-RU" sz="2600" dirty="0" smtClean="0">
              <a:solidFill>
                <a:schemeClr val="tx2">
                  <a:lumMod val="75000"/>
                </a:schemeClr>
              </a:solidFill>
              <a:latin typeface="Arial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ru-RU" altLang="ru-RU" sz="26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</a:rPr>
              <a:t>Болонская декларация </a:t>
            </a:r>
            <a:r>
              <a:rPr lang="ru-RU" altLang="ru-RU" sz="2600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</a:rPr>
              <a:t>(1999 г.)</a:t>
            </a:r>
            <a:endParaRPr lang="ru-RU" altLang="ru-RU" sz="2600" dirty="0">
              <a:solidFill>
                <a:schemeClr val="tx2">
                  <a:lumMod val="75000"/>
                </a:schemeClr>
              </a:solidFill>
              <a:latin typeface="Arial" pitchFamily="34" charset="0"/>
            </a:endParaRPr>
          </a:p>
        </p:txBody>
      </p:sp>
      <p:pic>
        <p:nvPicPr>
          <p:cNvPr id="2050" name="Picture 2" descr="C:\Users\Ольга\Desktop\Зоя\Презентации\26 мая 2015 Калининград\Europaru.gif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467" r="9700" b="12860"/>
          <a:stretch/>
        </p:blipFill>
        <p:spPr bwMode="auto">
          <a:xfrm>
            <a:off x="2447273" y="3484074"/>
            <a:ext cx="5221071" cy="311327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Стрелка углом 5"/>
          <p:cNvSpPr/>
          <p:nvPr/>
        </p:nvSpPr>
        <p:spPr>
          <a:xfrm rot="16200000">
            <a:off x="1333165" y="4200531"/>
            <a:ext cx="1512168" cy="425969"/>
          </a:xfrm>
          <a:prstGeom prst="ben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0" name="Стрелка углом 9"/>
          <p:cNvSpPr/>
          <p:nvPr/>
        </p:nvSpPr>
        <p:spPr>
          <a:xfrm rot="5400000" flipH="1">
            <a:off x="7198013" y="4195875"/>
            <a:ext cx="1533750" cy="432048"/>
          </a:xfrm>
          <a:prstGeom prst="ben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47012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1187624" y="332656"/>
            <a:ext cx="7705850" cy="2016224"/>
          </a:xfrm>
          <a:prstGeom prst="roundRect">
            <a:avLst/>
          </a:prstGeom>
          <a:solidFill>
            <a:schemeClr val="bg2"/>
          </a:solidFill>
          <a:ln>
            <a:solidFill>
              <a:schemeClr val="accent5">
                <a:lumMod val="75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9pPr>
          </a:lstStyle>
          <a:p>
            <a:pPr algn="ctr"/>
            <a:r>
              <a:rPr lang="ru-RU" altLang="ru-RU" sz="28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</a:rPr>
              <a:t>Миссия Лиссабонской Конвенции:</a:t>
            </a:r>
            <a:endParaRPr lang="ru-RU" altLang="ru-RU" sz="2800" dirty="0" smtClean="0">
              <a:solidFill>
                <a:schemeClr val="tx2">
                  <a:lumMod val="75000"/>
                </a:schemeClr>
              </a:solidFill>
              <a:latin typeface="Arial" pitchFamily="34" charset="0"/>
            </a:endParaRPr>
          </a:p>
          <a:p>
            <a:pPr algn="ctr"/>
            <a:r>
              <a:rPr lang="ru-RU" altLang="ru-RU" sz="2800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</a:rPr>
              <a:t>«создать единую систему международного признания результатов высшего образования»</a:t>
            </a:r>
            <a:endParaRPr lang="ru-RU" altLang="ru-RU" sz="2800" dirty="0">
              <a:solidFill>
                <a:schemeClr val="tx2">
                  <a:lumMod val="75000"/>
                </a:schemeClr>
              </a:solidFill>
              <a:latin typeface="Arial" pitchFamily="34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159224" y="2636912"/>
            <a:ext cx="7705850" cy="2016224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>
            <a:lvl1pPr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9pPr>
          </a:lstStyle>
          <a:p>
            <a:pPr algn="ctr"/>
            <a:r>
              <a:rPr lang="ru-RU" altLang="ru-RU" sz="28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</a:rPr>
              <a:t>Требования к академическому сообществу:</a:t>
            </a:r>
            <a:endParaRPr lang="ru-RU" altLang="ru-RU" sz="2800" dirty="0" smtClean="0">
              <a:solidFill>
                <a:schemeClr val="tx2">
                  <a:lumMod val="75000"/>
                </a:schemeClr>
              </a:solidFill>
              <a:latin typeface="Arial" pitchFamily="34" charset="0"/>
            </a:endParaRPr>
          </a:p>
          <a:p>
            <a:pPr algn="ctr"/>
            <a:r>
              <a:rPr lang="ru-RU" altLang="ru-RU" sz="2800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</a:rPr>
              <a:t>выработать новые общепонятные критерии международного признания</a:t>
            </a:r>
            <a:endParaRPr lang="ru-RU" altLang="ru-RU" sz="2800" dirty="0">
              <a:solidFill>
                <a:schemeClr val="tx2">
                  <a:lumMod val="75000"/>
                </a:schemeClr>
              </a:solidFill>
              <a:latin typeface="Arial" pitchFamily="34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159224" y="4949552"/>
            <a:ext cx="7705850" cy="1503784"/>
          </a:xfrm>
          <a:prstGeom prst="roundRect">
            <a:avLst/>
          </a:prstGeom>
          <a:solidFill>
            <a:schemeClr val="bg2"/>
          </a:solidFill>
          <a:ln>
            <a:solidFill>
              <a:schemeClr val="accent5">
                <a:lumMod val="75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9pPr>
          </a:lstStyle>
          <a:p>
            <a:pPr algn="ctr"/>
            <a:r>
              <a:rPr lang="ru-RU" altLang="ru-RU" sz="28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</a:rPr>
              <a:t>Новые критерии –</a:t>
            </a:r>
            <a:endParaRPr lang="ru-RU" altLang="ru-RU" sz="2800" dirty="0" smtClean="0">
              <a:solidFill>
                <a:schemeClr val="tx2">
                  <a:lumMod val="75000"/>
                </a:schemeClr>
              </a:solidFill>
              <a:latin typeface="Arial" pitchFamily="34" charset="0"/>
            </a:endParaRPr>
          </a:p>
          <a:p>
            <a:pPr algn="ctr"/>
            <a:r>
              <a:rPr lang="ru-RU" altLang="ru-RU" sz="2800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</a:rPr>
              <a:t>компетентностный формат представления результатов высшего образования</a:t>
            </a:r>
            <a:endParaRPr lang="ru-RU" altLang="ru-RU" sz="2800" dirty="0">
              <a:solidFill>
                <a:schemeClr val="tx2">
                  <a:lumMod val="75000"/>
                </a:schemeClr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96940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кругленный прямоугольник 8"/>
          <p:cNvSpPr/>
          <p:nvPr/>
        </p:nvSpPr>
        <p:spPr>
          <a:xfrm>
            <a:off x="1475656" y="1052735"/>
            <a:ext cx="3348372" cy="1601711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9pPr>
          </a:lstStyle>
          <a:p>
            <a:pPr algn="ctr"/>
            <a:r>
              <a:rPr lang="ru-RU" altLang="ru-RU" sz="28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</a:rPr>
              <a:t>Лиссабонская Конвенция</a:t>
            </a:r>
            <a:endParaRPr lang="ru-RU" altLang="ru-RU" sz="2800" dirty="0" smtClean="0">
              <a:solidFill>
                <a:schemeClr val="tx2">
                  <a:lumMod val="75000"/>
                </a:schemeClr>
              </a:solidFill>
              <a:latin typeface="Arial" pitchFamily="34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3603689" y="4365104"/>
            <a:ext cx="2658993" cy="1512168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>
            <a:lvl1pPr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9pPr>
          </a:lstStyle>
          <a:p>
            <a:pPr algn="ctr"/>
            <a:r>
              <a:rPr lang="ru-RU" altLang="ru-RU" sz="40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</a:rPr>
              <a:t>Россия</a:t>
            </a:r>
            <a:endParaRPr lang="ru-RU" altLang="ru-RU" sz="4000" b="1" dirty="0">
              <a:solidFill>
                <a:schemeClr val="tx2">
                  <a:lumMod val="75000"/>
                </a:schemeClr>
              </a:solidFill>
              <a:latin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267744" y="3356992"/>
            <a:ext cx="13681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2000 г.</a:t>
            </a:r>
            <a:endParaRPr lang="ru-RU" sz="2800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5508104" y="1028899"/>
            <a:ext cx="3240360" cy="1625547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9pPr>
          </a:lstStyle>
          <a:p>
            <a:pPr algn="ctr"/>
            <a:r>
              <a:rPr lang="ru-RU" altLang="ru-RU" sz="28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</a:rPr>
              <a:t>Болонская декларация</a:t>
            </a:r>
            <a:endParaRPr lang="ru-RU" altLang="ru-RU" sz="2800" dirty="0" smtClean="0">
              <a:solidFill>
                <a:schemeClr val="tx2">
                  <a:lumMod val="75000"/>
                </a:schemeClr>
              </a:solidFill>
              <a:latin typeface="Arial" pitchFamily="34" charset="0"/>
            </a:endParaRPr>
          </a:p>
        </p:txBody>
      </p:sp>
      <p:sp>
        <p:nvSpPr>
          <p:cNvPr id="16" name="Стрелка вправо 15"/>
          <p:cNvSpPr/>
          <p:nvPr/>
        </p:nvSpPr>
        <p:spPr>
          <a:xfrm rot="14577142">
            <a:off x="3368875" y="3390570"/>
            <a:ext cx="1343578" cy="222954"/>
          </a:xfrm>
          <a:prstGeom prst="rightArrow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TextBox 18"/>
          <p:cNvSpPr txBox="1"/>
          <p:nvPr/>
        </p:nvSpPr>
        <p:spPr>
          <a:xfrm>
            <a:off x="6222942" y="3378241"/>
            <a:ext cx="13681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2003 г.</a:t>
            </a:r>
            <a:endParaRPr lang="ru-RU" sz="2800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Стрелка вправо 19"/>
          <p:cNvSpPr/>
          <p:nvPr/>
        </p:nvSpPr>
        <p:spPr>
          <a:xfrm rot="7022858" flipH="1">
            <a:off x="5265869" y="3409276"/>
            <a:ext cx="1343578" cy="222954"/>
          </a:xfrm>
          <a:prstGeom prst="rightArrow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071729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1115616" y="222213"/>
            <a:ext cx="7920880" cy="614499"/>
          </a:xfrm>
          <a:prstGeom prst="rect">
            <a:avLst/>
          </a:prstGeom>
        </p:spPr>
        <p:txBody>
          <a:bodyPr anchor="b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300" kern="1200"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pPr algn="ctr"/>
            <a:r>
              <a:rPr lang="ru-RU" altLang="ru-RU" sz="36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Актуальная проблема</a:t>
            </a:r>
            <a:endParaRPr lang="ru-RU" altLang="ru-RU" sz="3600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Скругленный прямоугольник 34"/>
          <p:cNvSpPr/>
          <p:nvPr/>
        </p:nvSpPr>
        <p:spPr>
          <a:xfrm>
            <a:off x="1362654" y="4797152"/>
            <a:ext cx="7347831" cy="1224136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9pPr>
          </a:lstStyle>
          <a:p>
            <a:pPr algn="ctr"/>
            <a:r>
              <a:rPr lang="ru-RU" altLang="ru-RU" sz="28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</a:rPr>
              <a:t>осмысление </a:t>
            </a:r>
            <a:r>
              <a:rPr lang="ru-RU" altLang="ru-RU" sz="28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</a:rPr>
              <a:t>сущности</a:t>
            </a:r>
          </a:p>
          <a:p>
            <a:pPr algn="ctr"/>
            <a:r>
              <a:rPr lang="ru-RU" altLang="ru-RU" sz="28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</a:rPr>
              <a:t>инженерно-педагогического </a:t>
            </a:r>
            <a:r>
              <a:rPr lang="ru-RU" altLang="ru-RU" sz="28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</a:rPr>
              <a:t>процесса</a:t>
            </a:r>
            <a:endParaRPr lang="ru-RU" altLang="ru-RU" sz="2800" b="1" dirty="0">
              <a:solidFill>
                <a:schemeClr val="tx2">
                  <a:lumMod val="75000"/>
                </a:schemeClr>
              </a:solidFill>
              <a:latin typeface="Arial" pitchFamily="34" charset="0"/>
            </a:endParaRPr>
          </a:p>
        </p:txBody>
      </p:sp>
      <p:cxnSp>
        <p:nvCxnSpPr>
          <p:cNvPr id="8" name="Прямая со стрелкой 7"/>
          <p:cNvCxnSpPr/>
          <p:nvPr/>
        </p:nvCxnSpPr>
        <p:spPr>
          <a:xfrm flipH="1">
            <a:off x="4572000" y="1282475"/>
            <a:ext cx="1" cy="3149513"/>
          </a:xfrm>
          <a:prstGeom prst="straightConnector1">
            <a:avLst/>
          </a:prstGeom>
          <a:ln>
            <a:solidFill>
              <a:schemeClr val="tx2">
                <a:lumMod val="75000"/>
              </a:schemeClr>
            </a:solidFill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13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08304" y="1700808"/>
            <a:ext cx="1526248" cy="27311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4" name="Содержимое 2"/>
          <p:cNvSpPr txBox="1">
            <a:spLocks/>
          </p:cNvSpPr>
          <p:nvPr/>
        </p:nvSpPr>
        <p:spPr bwMode="auto">
          <a:xfrm>
            <a:off x="5564485" y="1411711"/>
            <a:ext cx="1071570" cy="1428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85725" marR="0" lvl="0" indent="-3175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2" pitchFamily="18" charset="2"/>
              <a:buNone/>
              <a:tabLst/>
              <a:defRPr/>
            </a:pPr>
            <a:r>
              <a:rPr kumimoji="0" lang="ru-RU" sz="8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?</a:t>
            </a:r>
          </a:p>
        </p:txBody>
      </p:sp>
      <p:pic>
        <p:nvPicPr>
          <p:cNvPr id="3074" name="Picture 2" descr="C:\Users\Ольга\Desktop\Зоя\Презентации\2016 Казань\2016.05.23_0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2661" y="1626159"/>
            <a:ext cx="2962053" cy="242862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687416" y="2636912"/>
            <a:ext cx="262088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Междисципли-нарная компетентность преподавателя</a:t>
            </a:r>
            <a:endParaRPr lang="ru-RU" sz="2400" b="1" dirty="0">
              <a:solidFill>
                <a:schemeClr val="accent3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194980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1816</TotalTime>
  <Words>489</Words>
  <Application>Microsoft Office PowerPoint</Application>
  <PresentationFormat>Экран (4:3)</PresentationFormat>
  <Paragraphs>118</Paragraphs>
  <Slides>23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Солнцестояние</vt:lpstr>
      <vt:lpstr>Московский автомобильно-дорожный государственный технический университет (МАДИ)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Grizli777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Нина</dc:creator>
  <cp:lastModifiedBy>Ольга</cp:lastModifiedBy>
  <cp:revision>260</cp:revision>
  <dcterms:created xsi:type="dcterms:W3CDTF">2011-03-21T12:36:11Z</dcterms:created>
  <dcterms:modified xsi:type="dcterms:W3CDTF">2016-06-21T16:07:43Z</dcterms:modified>
</cp:coreProperties>
</file>