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305" r:id="rId3"/>
    <p:sldId id="327" r:id="rId4"/>
    <p:sldId id="328" r:id="rId5"/>
    <p:sldId id="329" r:id="rId6"/>
    <p:sldId id="330" r:id="rId7"/>
    <p:sldId id="331" r:id="rId8"/>
    <p:sldId id="332" r:id="rId9"/>
    <p:sldId id="306" r:id="rId10"/>
    <p:sldId id="308" r:id="rId11"/>
    <p:sldId id="314" r:id="rId12"/>
    <p:sldId id="334" r:id="rId13"/>
    <p:sldId id="333" r:id="rId14"/>
    <p:sldId id="315" r:id="rId15"/>
    <p:sldId id="326" r:id="rId16"/>
    <p:sldId id="335" r:id="rId17"/>
    <p:sldId id="311" r:id="rId18"/>
    <p:sldId id="336" r:id="rId19"/>
    <p:sldId id="337" r:id="rId20"/>
    <p:sldId id="338" r:id="rId21"/>
    <p:sldId id="339" r:id="rId22"/>
    <p:sldId id="340" r:id="rId23"/>
    <p:sldId id="34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1"/>
    <a:srgbClr val="FEE9DA"/>
    <a:srgbClr val="DE6408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009" autoAdjust="0"/>
  </p:normalViewPr>
  <p:slideViewPr>
    <p:cSldViewPr>
      <p:cViewPr varScale="1">
        <p:scale>
          <a:sx n="61" d="100"/>
          <a:sy n="61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8EA87-86A2-41C2-BB23-B2B5F6619139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8DBB0-9976-4BA7-BF7D-F579F181C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1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DBB0-9976-4BA7-BF7D-F579F181C7B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3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A7A6E0-4291-4210-B15A-75161BB6044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0F6390-7EC7-48D7-AC12-76575671D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Нина\Рабочий стол\МАДИ\f_1229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4686"/>
            <a:ext cx="4071966" cy="305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14"/>
            <a:ext cx="8143868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Московский автомобильно-дорожный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технический университет (МАДИ)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980728"/>
            <a:ext cx="814390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Совместное формирование междисциплинарной компетентности преподавателей кафедры ИП:</a:t>
            </a:r>
          </a:p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 и перспективы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7897" y="5229200"/>
            <a:ext cx="47308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д.пед.н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проф.</a:t>
            </a:r>
          </a:p>
          <a:p>
            <a:pPr algn="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З.С. Сазонова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МАДИ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/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oia.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sazonova@gmail.com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44624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Актуальные задачи</a:t>
            </a:r>
            <a:endParaRPr lang="ru-RU" alt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91680" y="5157192"/>
            <a:ext cx="7191422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Системное воздействие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на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образовательную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среду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университета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91680" y="980728"/>
            <a:ext cx="3969733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развитие инженерного творчества, проблемного мышления и проектного обучения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2925747"/>
            <a:ext cx="3986913" cy="20184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применение закономерностей психологии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инженерной педагогики,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синергетики,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инженерной этики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 т.д.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87624" y="980728"/>
            <a:ext cx="0" cy="47165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187624" y="1870226"/>
            <a:ext cx="432048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3969060"/>
            <a:ext cx="432048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87624" y="5697252"/>
            <a:ext cx="432048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87624" y="476672"/>
            <a:ext cx="1224136" cy="50405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Блок-схема: узел 26"/>
          <p:cNvSpPr/>
          <p:nvPr/>
        </p:nvSpPr>
        <p:spPr>
          <a:xfrm>
            <a:off x="6144744" y="1628800"/>
            <a:ext cx="2891752" cy="2198976"/>
          </a:xfrm>
          <a:prstGeom prst="flowChartConnector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97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Тенденции развития инженерной педагогики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1704235">
            <a:off x="5682296" y="1520788"/>
            <a:ext cx="792088" cy="21602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9470758">
            <a:off x="5723370" y="3719764"/>
            <a:ext cx="792088" cy="21602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7627940">
            <a:off x="6788470" y="4430236"/>
            <a:ext cx="792088" cy="21602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2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815916" y="908719"/>
            <a:ext cx="2484276" cy="648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МАДИ (ГТУ)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2088233"/>
            <a:ext cx="7488832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Кафедра инженерной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педагогики (КИП)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5656" y="3384376"/>
            <a:ext cx="3380028" cy="1700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Межвузовские и кафедральные методологические семинары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 flipV="1">
            <a:off x="4713842" y="1698633"/>
            <a:ext cx="504057" cy="22037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92080" y="153762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г.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 flipV="1">
            <a:off x="2993075" y="2957577"/>
            <a:ext cx="493556" cy="21602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55876" y="27891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 г.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5616" y="116632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Инновации в МАДИ</a:t>
            </a:r>
            <a:endParaRPr lang="ru-RU" alt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76156" y="3528392"/>
            <a:ext cx="2825760" cy="24928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Межвузовские студенческие конференции «Формула студент»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336" y="286115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 flipV="1">
            <a:off x="7103586" y="2985749"/>
            <a:ext cx="570904" cy="21603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25544" y="5697251"/>
            <a:ext cx="3805341" cy="936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Лаборатория </a:t>
            </a:r>
            <a:r>
              <a:rPr lang="ru-RU" altLang="ru-RU" sz="2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инж</a:t>
            </a:r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.-</a:t>
            </a:r>
            <a:r>
              <a:rPr lang="ru-RU" altLang="ru-RU" sz="2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пед</a:t>
            </a:r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 исследований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 flipV="1">
            <a:off x="3009991" y="5280986"/>
            <a:ext cx="493556" cy="21602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55876" y="51060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0260596" flipV="1">
            <a:off x="5301015" y="5797622"/>
            <a:ext cx="493556" cy="21602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flipV="1">
            <a:off x="5076057" y="4223237"/>
            <a:ext cx="674930" cy="21602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604957" y="1094930"/>
            <a:ext cx="2160240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IGIP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04957" y="1887017"/>
            <a:ext cx="2160240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RMC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60941" y="2699080"/>
            <a:ext cx="2448272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ЦИП МАДИ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04957" y="3560232"/>
            <a:ext cx="2160240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КИП МАДИ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4397" y="4389262"/>
            <a:ext cx="6048671" cy="102925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Межвузовские и кафедральные методологические семинары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5" name="Прямая со стрелкой 4"/>
          <p:cNvCxnSpPr>
            <a:stCxn id="18" idx="2"/>
            <a:endCxn id="20" idx="0"/>
          </p:cNvCxnSpPr>
          <p:nvPr/>
        </p:nvCxnSpPr>
        <p:spPr>
          <a:xfrm>
            <a:off x="4685077" y="1526978"/>
            <a:ext cx="0" cy="3600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2" idx="2"/>
            <a:endCxn id="23" idx="0"/>
          </p:cNvCxnSpPr>
          <p:nvPr/>
        </p:nvCxnSpPr>
        <p:spPr>
          <a:xfrm flipH="1">
            <a:off x="4678733" y="3992280"/>
            <a:ext cx="6344" cy="3969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437478" y="2643934"/>
            <a:ext cx="1224136" cy="542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ЦИП</a:t>
            </a:r>
            <a:r>
              <a:rPr lang="ru-RU" altLang="ru-RU" sz="28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48264" y="2607097"/>
            <a:ext cx="1224136" cy="542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ЦИП</a:t>
            </a:r>
            <a:r>
              <a:rPr lang="en-US" altLang="ru-RU" sz="28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n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32" idx="0"/>
            <a:endCxn id="20" idx="1"/>
          </p:cNvCxnSpPr>
          <p:nvPr/>
        </p:nvCxnSpPr>
        <p:spPr>
          <a:xfrm flipV="1">
            <a:off x="2049546" y="2103041"/>
            <a:ext cx="1555411" cy="5408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" idx="3"/>
            <a:endCxn id="35" idx="0"/>
          </p:cNvCxnSpPr>
          <p:nvPr/>
        </p:nvCxnSpPr>
        <p:spPr>
          <a:xfrm>
            <a:off x="5765197" y="2103041"/>
            <a:ext cx="1795135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0" idx="2"/>
            <a:endCxn id="21" idx="0"/>
          </p:cNvCxnSpPr>
          <p:nvPr/>
        </p:nvCxnSpPr>
        <p:spPr>
          <a:xfrm>
            <a:off x="4685077" y="2319065"/>
            <a:ext cx="0" cy="3800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1" idx="2"/>
            <a:endCxn id="22" idx="0"/>
          </p:cNvCxnSpPr>
          <p:nvPr/>
        </p:nvCxnSpPr>
        <p:spPr>
          <a:xfrm>
            <a:off x="4685077" y="3131128"/>
            <a:ext cx="0" cy="429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1259631" y="5743606"/>
            <a:ext cx="1554875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НШИП</a:t>
            </a:r>
            <a:r>
              <a:rPr lang="ru-RU" altLang="ru-RU" sz="28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107889" y="5743606"/>
            <a:ext cx="1554875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…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49565" y="5743606"/>
            <a:ext cx="1554875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НШИП</a:t>
            </a:r>
            <a:r>
              <a:rPr lang="ru-RU" altLang="ru-RU" sz="28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2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092280" y="5743606"/>
            <a:ext cx="1554875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НШИП</a:t>
            </a:r>
            <a:r>
              <a:rPr lang="en-US" altLang="ru-RU" sz="28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n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63" name="Прямая со стрелкой 62"/>
          <p:cNvCxnSpPr>
            <a:stCxn id="55" idx="0"/>
          </p:cNvCxnSpPr>
          <p:nvPr/>
        </p:nvCxnSpPr>
        <p:spPr>
          <a:xfrm flipV="1">
            <a:off x="2037069" y="5418513"/>
            <a:ext cx="312272" cy="3250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61" idx="0"/>
          </p:cNvCxnSpPr>
          <p:nvPr/>
        </p:nvCxnSpPr>
        <p:spPr>
          <a:xfrm flipH="1" flipV="1">
            <a:off x="3927002" y="5418513"/>
            <a:ext cx="1" cy="3250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62" idx="0"/>
          </p:cNvCxnSpPr>
          <p:nvPr/>
        </p:nvCxnSpPr>
        <p:spPr>
          <a:xfrm flipH="1" flipV="1">
            <a:off x="7308304" y="5418513"/>
            <a:ext cx="561414" cy="3250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Заголовок 1"/>
          <p:cNvSpPr txBox="1">
            <a:spLocks/>
          </p:cNvSpPr>
          <p:nvPr/>
        </p:nvSpPr>
        <p:spPr>
          <a:xfrm>
            <a:off x="1115616" y="188640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ИП-взаимодействий</a:t>
            </a:r>
            <a:endParaRPr lang="ru-RU" alt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 стрелкой 75"/>
          <p:cNvCxnSpPr>
            <a:stCxn id="56" idx="0"/>
          </p:cNvCxnSpPr>
          <p:nvPr/>
        </p:nvCxnSpPr>
        <p:spPr>
          <a:xfrm flipH="1" flipV="1">
            <a:off x="5885326" y="5418513"/>
            <a:ext cx="1" cy="3250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5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68635" y="5500512"/>
            <a:ext cx="2160240" cy="71320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КИП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6583" y="2606601"/>
            <a:ext cx="828093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Ф</a:t>
            </a:r>
            <a:r>
              <a:rPr lang="ru-RU" altLang="ru-RU" sz="28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228184" y="5260893"/>
            <a:ext cx="2610291" cy="119244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Лаборатория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</a:rPr>
              <a:t>инж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.-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</a:rPr>
              <a:t>пед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. исследований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68635" y="1094935"/>
            <a:ext cx="2160240" cy="71320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ЦИП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4139952" y="1932576"/>
            <a:ext cx="217607" cy="341033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18555" y="2606601"/>
            <a:ext cx="828093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Ф</a:t>
            </a:r>
            <a:r>
              <a:rPr lang="ru-RU" altLang="ru-RU" sz="2800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2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22703" y="2606601"/>
            <a:ext cx="828093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Ф</a:t>
            </a:r>
            <a:r>
              <a:rPr lang="ru-RU" altLang="ru-RU" sz="28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3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46839" y="2606601"/>
            <a:ext cx="828093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…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42983" y="2606601"/>
            <a:ext cx="828093" cy="70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Ф</a:t>
            </a:r>
            <a:r>
              <a:rPr lang="en-US" altLang="ru-RU" sz="28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n</a:t>
            </a:r>
            <a:endParaRPr lang="ru-RU" altLang="ru-RU" sz="2800" b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5490102" y="5775104"/>
            <a:ext cx="576064" cy="14745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98367" y="3614713"/>
            <a:ext cx="1224136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080070" y="3534775"/>
            <a:ext cx="718497" cy="18081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662664" y="3534775"/>
            <a:ext cx="774085" cy="18081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022704" y="3534775"/>
            <a:ext cx="1584175" cy="18480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328875" y="3614713"/>
            <a:ext cx="2628155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15616" y="188640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Внутривузовское</a:t>
            </a:r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взаимодействие</a:t>
            </a:r>
            <a:endParaRPr lang="ru-RU" alt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7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331640" y="2276872"/>
            <a:ext cx="7488832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Международные студенческие инженерные проекты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 flipV="1">
            <a:off x="4245794" y="1374599"/>
            <a:ext cx="1440156" cy="22037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9246" y="3676910"/>
            <a:ext cx="1483568" cy="117054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Мини Баха (2005 г.)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23829" y="3703514"/>
            <a:ext cx="1692187" cy="135749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Формула студент (2005 г.)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3676910"/>
            <a:ext cx="1656184" cy="13752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Формула гибрид (2008 г.)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4288" y="3694646"/>
            <a:ext cx="1656184" cy="135749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Формула электрик (2012 г.)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07704" y="5229200"/>
            <a:ext cx="1872208" cy="14209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Shell Eco Marathon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(2011 г.)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0152" y="5229200"/>
            <a:ext cx="2088232" cy="14209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Smart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oto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hallenge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(2013 г.)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57529" y="3284984"/>
            <a:ext cx="0" cy="39192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31682" y="3271839"/>
            <a:ext cx="0" cy="184802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948264" y="3284984"/>
            <a:ext cx="0" cy="184802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58121" y="3258643"/>
            <a:ext cx="0" cy="39192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992380" y="3258643"/>
            <a:ext cx="0" cy="39192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12952" y="3258643"/>
            <a:ext cx="0" cy="39192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328092" y="260648"/>
            <a:ext cx="7488832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Кафедра инженерной педагогики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28092" y="1214927"/>
            <a:ext cx="7488832" cy="5387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</a:rPr>
              <a:t>Лаборатория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</a:rPr>
              <a:t>инж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</a:rPr>
              <a:t>.-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</a:rPr>
              <a:t>пед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</a:rPr>
              <a:t>. исследований</a:t>
            </a:r>
            <a:endParaRPr lang="ru-RU" altLang="ru-RU" sz="28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1342992" y="3122769"/>
            <a:ext cx="1944216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Ярмарка вакансий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9768" y="1977548"/>
            <a:ext cx="3096344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Работодатели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1940" y="5649956"/>
            <a:ext cx="1548172" cy="98072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МАДИ (КИП)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8144" y="3152310"/>
            <a:ext cx="3060341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Центр трудоустройства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6320" y="260648"/>
            <a:ext cx="114878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НИИ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6734" y="268242"/>
            <a:ext cx="103715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КБ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6106" y="268242"/>
            <a:ext cx="3402379" cy="10612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Предприятия АД отрасли и ВПК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268242"/>
            <a:ext cx="1354052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МИП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907704" y="1041444"/>
            <a:ext cx="1728192" cy="7920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10102" y="1041444"/>
            <a:ext cx="1101858" cy="75734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01147" y="1041444"/>
            <a:ext cx="674909" cy="7920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724128" y="1420115"/>
            <a:ext cx="1414633" cy="3786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Двойная стрелка вверх/вниз 37"/>
          <p:cNvSpPr/>
          <p:nvPr/>
        </p:nvSpPr>
        <p:spPr>
          <a:xfrm>
            <a:off x="4702849" y="2769636"/>
            <a:ext cx="285324" cy="2808311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3110102" y="2769636"/>
            <a:ext cx="867832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382718" y="4435886"/>
            <a:ext cx="1253178" cy="15381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869148" y="4435886"/>
            <a:ext cx="1755195" cy="15381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997528" y="2769636"/>
            <a:ext cx="867832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3045310" y="4435886"/>
            <a:ext cx="3600402" cy="5112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</a:rPr>
              <a:t>Базовые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</a:rPr>
              <a:t>кафедры</a:t>
            </a:r>
            <a:endParaRPr lang="ru-RU" altLang="ru-RU" sz="28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195736" y="260648"/>
            <a:ext cx="6048672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Межвузовские и кафедральные методологические семинары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67632" y="5031698"/>
            <a:ext cx="4536504" cy="14209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Междисциплинарная компетентность преподавателей КИП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60323" y="1700808"/>
            <a:ext cx="3888432" cy="11248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Лаборатория </a:t>
            </a:r>
            <a:r>
              <a:rPr lang="ru-RU" altLang="ru-RU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инж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.-</a:t>
            </a:r>
            <a:r>
              <a:rPr lang="ru-RU" altLang="ru-RU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пед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 исследований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1448" y="1888915"/>
            <a:ext cx="2825760" cy="24928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Межвузовские студенческие конференции «Формула студент»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724128" y="1628800"/>
            <a:ext cx="0" cy="3284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228184" y="4437112"/>
            <a:ext cx="1152128" cy="508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1259632" y="3135363"/>
            <a:ext cx="3384376" cy="985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Взаимодействие с работодателями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004048" y="2996952"/>
            <a:ext cx="0" cy="1916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059832" y="4221088"/>
            <a:ext cx="576064" cy="6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04531" y="1124744"/>
            <a:ext cx="187220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</a:rPr>
              <a:t>Студент</a:t>
            </a:r>
            <a:endParaRPr lang="ru-RU" altLang="ru-RU" sz="2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81238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Новая парадигма учения</a:t>
            </a:r>
            <a:endParaRPr lang="ru-RU" alt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7" y="2924944"/>
            <a:ext cx="3561734" cy="10081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Педтехнологии активного обучения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3140968"/>
            <a:ext cx="3240360" cy="22322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</a:rPr>
              <a:t>Преподаватель</a:t>
            </a:r>
          </a:p>
          <a:p>
            <a:pPr algn="ctr"/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мотивирует и побуждает к самостоятельной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деятельности</a:t>
            </a:r>
            <a:endParaRPr lang="ru-RU" altLang="ru-RU" sz="2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0818" y="4401108"/>
            <a:ext cx="1872208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методы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5193196"/>
            <a:ext cx="1872208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средства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3928" y="5985284"/>
            <a:ext cx="1872208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формы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1134672"/>
            <a:ext cx="3672408" cy="7200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учебные материалы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781153" y="1376772"/>
            <a:ext cx="790847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6840273" y="2492276"/>
            <a:ext cx="790847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4789265" y="3392996"/>
            <a:ext cx="790847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276922" y="4005064"/>
            <a:ext cx="0" cy="28803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13026" y="4005064"/>
            <a:ext cx="314858" cy="104411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923928" y="4005064"/>
            <a:ext cx="936104" cy="183620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340818" y="908720"/>
            <a:ext cx="7407646" cy="1152128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6200000">
            <a:off x="1991582" y="2288739"/>
            <a:ext cx="912368" cy="21602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6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88640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 Баха</a:t>
            </a:r>
            <a:endParaRPr lang="ru-RU" alt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://www.letu.edu/opencms/export/sites/default/_Academics/Engineering/engineering/student-projects/baja/bajaPhotoAlbum/Rock_jump_edi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590" b="23045"/>
          <a:stretch/>
        </p:blipFill>
        <p:spPr bwMode="auto">
          <a:xfrm>
            <a:off x="1437735" y="1628800"/>
            <a:ext cx="7276642" cy="4360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273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88640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Формула </a:t>
            </a: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  <a:endParaRPr lang="ru-RU" alt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www.fsonpu.org.ua/pics/f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16299"/>
            <a:ext cx="5614568" cy="355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FH\2013\Конференция\FS_rebe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" b="15833"/>
          <a:stretch/>
        </p:blipFill>
        <p:spPr bwMode="auto">
          <a:xfrm>
            <a:off x="4680012" y="1196752"/>
            <a:ext cx="4428492" cy="2555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Ольга\Desktop\Зоя\Презентации\26 мая 2015 Калининград\Формул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4084712" cy="3074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0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2691" y="33265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 algn="just"/>
            <a:r>
              <a:rPr lang="ru-RU" altLang="ru-RU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«Образовательный процесс должен обеспечивать гарантированный результат»</a:t>
            </a:r>
          </a:p>
          <a:p>
            <a:pPr marL="0" lvl="1" indent="182563" algn="just"/>
            <a:endParaRPr lang="ru-RU" altLang="ru-RU" sz="3200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0" lvl="1" indent="182563" algn="just"/>
            <a:r>
              <a:rPr lang="ru-RU" altLang="ru-RU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«Учебный процесс – дидактическая машина»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7489" y="4529832"/>
            <a:ext cx="2607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 algn="r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Ян </a:t>
            </a:r>
            <a:r>
              <a:rPr lang="ru-RU" altLang="ru-RU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Амос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0" lvl="1" indent="182563" algn="r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Коменский</a:t>
            </a:r>
            <a:endParaRPr lang="ru-RU" sz="3200" b="1" dirty="0"/>
          </a:p>
        </p:txBody>
      </p:sp>
      <p:pic>
        <p:nvPicPr>
          <p:cNvPr id="1026" name="Picture 2" descr="C:\Users\Ольга\Desktop\Зоя\Презентации\26 мая 2015 Калининград\komen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91" y="3573016"/>
            <a:ext cx="4267200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98485" y="5779035"/>
            <a:ext cx="3132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1592 – 1670 гг.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848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Зоя\Презентации\26 мая 2015 Калининград\Sjhvekf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02" y="3068960"/>
            <a:ext cx="5313107" cy="353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88640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Формула </a:t>
            </a: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гибрид</a:t>
            </a:r>
            <a:endParaRPr lang="ru-RU" alt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://cs10429.vk.me/u587267/145893511/x_8973c6f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4032448" cy="302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Ольга\Desktop\Зоя\Презентации\26 мая 2015 Калининград\Формул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8" y="1062117"/>
            <a:ext cx="3923928" cy="294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83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Ольга\Desktop\Зоя\Презентации\26 мая 2015 Калининград\560973_258878607566451_133355523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62" y="3645024"/>
            <a:ext cx="3973507" cy="298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88640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Формула </a:t>
            </a: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электрик</a:t>
            </a:r>
            <a:endParaRPr lang="ru-RU" alt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http://academy.3ds.com/typo3temp/pics/article_cce8e628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08" y="980728"/>
            <a:ext cx="44424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Ольга\Desktop\Зоя\Презентации\26 мая 2015 Калининград\620633_274471682673810_111049841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64" y="3761238"/>
            <a:ext cx="4363248" cy="2908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Зоя\Презентации\26 мая 2015 Калининград\408576_305897026197942_96050803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8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ьга\Desktop\Зоя\Презентации\26 мая 2015 Калининград\Шелл 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2" y="2996952"/>
            <a:ext cx="499255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88640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Shell Eco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Marathon</a:t>
            </a:r>
            <a:endParaRPr lang="ru-RU" alt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Ольга\Desktop\Зоя\Презентации\26 мая 2015 Калининград\Шелл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95" y="836712"/>
            <a:ext cx="4775667" cy="34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96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Ольга\Desktop\Зоя\Презентации\26 мая 2015 Калининград\IMG_5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01" y="3212976"/>
            <a:ext cx="6209110" cy="3492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88640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oto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hallenge</a:t>
            </a:r>
            <a:endParaRPr lang="ru-RU" alt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C:\Users\Ольга\Desktop\Зоя\Презентации\26 мая 2015 Калининград\IMG_6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44" y="1093241"/>
            <a:ext cx="4920546" cy="2767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mart-m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23" y="1052736"/>
            <a:ext cx="434652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33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2690" y="188640"/>
            <a:ext cx="76197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 algn="ctr"/>
            <a:r>
              <a:rPr lang="ru-RU" sz="3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Рождение международной научной школы инженерной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педагогики (ИП)</a:t>
            </a:r>
            <a:endParaRPr lang="ru-RU" sz="3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8880" y="1628800"/>
            <a:ext cx="7644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АДОЛЬФ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МЕЛЕЦИНЕК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Выдающийся инженер-педагог, профессор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Клагенфуртского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университета,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инициатор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создания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IGIP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 его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первый Президент</a:t>
            </a:r>
          </a:p>
          <a:p>
            <a:pPr marL="0" lvl="1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 1972 – 2002 гг.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Picture 2" descr="C:\Users\Ольга\Desktop\Зоя\Презентации\2016 Казань\Выступление Почетного Президента IGIP А_ Мелецинека_ Авст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35" y="3312088"/>
            <a:ext cx="4824536" cy="3202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3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2690" y="188640"/>
            <a:ext cx="76197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РОССИЙСКИЙ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МОНИТОРИНГОВЫЙ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(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RMC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МЕЖДУНАРОДНОГО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ОБЩЕСТВА ПО ИНЖЕНЕРНОЙ ПЕДАГОГИКЕ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IGIP (1995 г.)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429000"/>
            <a:ext cx="3943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Бессменный президент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RMC IGIP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–</a:t>
            </a:r>
          </a:p>
          <a:p>
            <a:pPr marL="0" lvl="1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чл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.-корр. РАН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В.М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 Приходько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050" name="Picture 2" descr="C:\Users\Ольга\Desktop\Зоя\Презентации\2016 Казань\Ректор-209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62679"/>
            <a:ext cx="2880320" cy="413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7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2690" y="190381"/>
            <a:ext cx="7619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RMC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IGIP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2690" y="764704"/>
            <a:ext cx="76197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    Одной из основных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целей деятельности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RMC IGIP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является создание и развитие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отечественной сети центров инженерной педагогики (ЦИП)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2690" y="3297393"/>
            <a:ext cx="76197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    В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1996 г. был образован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ЦИП МАДИ, приступивший к повышению психолого-педагогической и инженерно-педагогической квалификации преподавателей технических вузов в соответствии с комплексной международной программой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IGIP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2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88640"/>
            <a:ext cx="7920880" cy="10801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Инновации в системах высшего образования</a:t>
            </a:r>
            <a:endParaRPr lang="ru-RU" alt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1556792"/>
            <a:ext cx="7704856" cy="18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Лиссабонская Конвенция </a:t>
            </a:r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(1997 г</a:t>
            </a:r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.)</a:t>
            </a:r>
          </a:p>
          <a:p>
            <a:pPr algn="ctr">
              <a:lnSpc>
                <a:spcPct val="150000"/>
              </a:lnSpc>
            </a:pPr>
            <a:r>
              <a:rPr lang="ru-RU" altLang="ru-RU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Первый в России </a:t>
            </a: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Симпозиум по ИП </a:t>
            </a:r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(1998 г.)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Болонская декларация </a:t>
            </a:r>
            <a:r>
              <a:rPr lang="ru-RU" alt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(1999 г.)</a:t>
            </a:r>
            <a:endParaRPr lang="ru-RU" altLang="ru-RU" sz="26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050" name="Picture 2" descr="C:\Users\Ольга\Desktop\Зоя\Презентации\26 мая 2015 Калининград\Europaru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7" r="9700" b="12860"/>
          <a:stretch/>
        </p:blipFill>
        <p:spPr bwMode="auto">
          <a:xfrm>
            <a:off x="2447273" y="3484074"/>
            <a:ext cx="5221071" cy="3113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 rot="16200000">
            <a:off x="1333165" y="4200531"/>
            <a:ext cx="1512168" cy="42596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 flipH="1">
            <a:off x="7198013" y="4195875"/>
            <a:ext cx="1533750" cy="43204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0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32656"/>
            <a:ext cx="7705850" cy="2016224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Миссия Лиссабонской Конвенции: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«создать единую систему международного признания результатов высшего образования»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9224" y="2636912"/>
            <a:ext cx="7705850" cy="20162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Требования к академическому сообществу: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выработать новые общепонятные критерии международного признания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224" y="4949552"/>
            <a:ext cx="7705850" cy="1503784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Новые критерии –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компетентностный формат представления результатов высшего образования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9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75656" y="1052735"/>
            <a:ext cx="3348372" cy="1601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Лиссабонская Конвенция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3689" y="4365104"/>
            <a:ext cx="2658993" cy="151216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Россия</a:t>
            </a:r>
            <a:endParaRPr lang="ru-RU" alt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35699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г.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1028899"/>
            <a:ext cx="3240360" cy="16255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Болонская декларация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4577142">
            <a:off x="3368875" y="3390570"/>
            <a:ext cx="1343578" cy="22295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222942" y="337824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г.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7022858" flipH="1">
            <a:off x="5265869" y="3409276"/>
            <a:ext cx="1343578" cy="22295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1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22213"/>
            <a:ext cx="7920880" cy="6144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Актуальная проблема</a:t>
            </a:r>
            <a:endParaRPr lang="ru-RU" alt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62654" y="4797152"/>
            <a:ext cx="7347831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осмысление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сущности</a:t>
            </a:r>
          </a:p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инженерно-педагогического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процесса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572000" y="1282475"/>
            <a:ext cx="1" cy="314951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00808"/>
            <a:ext cx="1526248" cy="273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5564485" y="1411711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pic>
        <p:nvPicPr>
          <p:cNvPr id="3074" name="Picture 2" descr="C:\Users\Ольга\Desktop\Зоя\Презентации\2016 Казань\2016.05.2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61" y="1626159"/>
            <a:ext cx="2962053" cy="2428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7416" y="2636912"/>
            <a:ext cx="2620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Междисципли-нарная компетентность преподавателя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49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489</Words>
  <Application>Microsoft Office PowerPoint</Application>
  <PresentationFormat>Экран (4:3)</PresentationFormat>
  <Paragraphs>118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Московский автомобильно-дорожный государственный технический университет (МАДИ)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Ольга</cp:lastModifiedBy>
  <cp:revision>260</cp:revision>
  <dcterms:created xsi:type="dcterms:W3CDTF">2011-03-21T12:36:11Z</dcterms:created>
  <dcterms:modified xsi:type="dcterms:W3CDTF">2016-06-21T16:07:43Z</dcterms:modified>
</cp:coreProperties>
</file>