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3" r:id="rId1"/>
    <p:sldMasterId id="2147483737" r:id="rId2"/>
    <p:sldMasterId id="2147483711" r:id="rId3"/>
    <p:sldMasterId id="2147483725" r:id="rId4"/>
  </p:sldMasterIdLst>
  <p:notesMasterIdLst>
    <p:notesMasterId r:id="rId12"/>
  </p:notesMasterIdLst>
  <p:sldIdLst>
    <p:sldId id="454" r:id="rId5"/>
    <p:sldId id="456" r:id="rId6"/>
    <p:sldId id="419" r:id="rId7"/>
    <p:sldId id="452" r:id="rId8"/>
    <p:sldId id="453" r:id="rId9"/>
    <p:sldId id="457" r:id="rId10"/>
    <p:sldId id="455" r:id="rId11"/>
  </p:sldIdLst>
  <p:sldSz cx="9906000" cy="6858000" type="A4"/>
  <p:notesSz cx="6797675" cy="9928225"/>
  <p:custDataLst>
    <p:tags r:id="rId13"/>
  </p:custDataLst>
  <p:defaultTextStyle>
    <a:defPPr>
      <a:defRPr lang="ru-RU"/>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8EE"/>
    <a:srgbClr val="DADBE6"/>
    <a:srgbClr val="E8EAF0"/>
    <a:srgbClr val="E9EBEF"/>
    <a:srgbClr val="B8BED0"/>
    <a:srgbClr val="5B748B"/>
    <a:srgbClr val="1B3F6B"/>
    <a:srgbClr val="567B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99698" autoAdjust="0"/>
  </p:normalViewPr>
  <p:slideViewPr>
    <p:cSldViewPr>
      <p:cViewPr>
        <p:scale>
          <a:sx n="100" d="100"/>
          <a:sy n="100" d="100"/>
        </p:scale>
        <p:origin x="-1056" y="72"/>
      </p:cViewPr>
      <p:guideLst>
        <p:guide orient="horz" pos="2160"/>
        <p:guide pos="3120"/>
      </p:guideLst>
    </p:cSldViewPr>
  </p:slideViewPr>
  <p:notesTextViewPr>
    <p:cViewPr>
      <p:scale>
        <a:sx n="1" d="1"/>
        <a:sy n="1" d="1"/>
      </p:scale>
      <p:origin x="0" y="0"/>
    </p:cViewPr>
  </p:notesTextViewPr>
  <p:notesViewPr>
    <p:cSldViewPr>
      <p:cViewPr varScale="1">
        <p:scale>
          <a:sx n="90" d="100"/>
          <a:sy n="90" d="100"/>
        </p:scale>
        <p:origin x="-3714" y="-11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gs" Target="tags/tag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6C2586-BD3E-4790-8C58-9910A229AA87}"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ru-RU"/>
        </a:p>
      </dgm:t>
    </dgm:pt>
    <dgm:pt modelId="{9A05CB6E-2AB6-4D87-AFA7-B8A296A380D8}">
      <dgm:prSet phldrT="[Текст]" custT="1"/>
      <dgm:spPr>
        <a:solidFill>
          <a:srgbClr val="FF0000"/>
        </a:solidFill>
      </dgm:spPr>
      <dgm:t>
        <a:bodyPr/>
        <a:lstStyle/>
        <a:p>
          <a:r>
            <a:rPr lang="ru-RU" sz="1200" dirty="0" smtClean="0"/>
            <a:t>TRL1 </a:t>
          </a:r>
          <a:endParaRPr lang="ru-RU" sz="1200" dirty="0"/>
        </a:p>
      </dgm:t>
    </dgm:pt>
    <dgm:pt modelId="{85A70C8B-90D5-4092-9B3D-A7759D9B9690}" type="parTrans" cxnId="{25AD3644-3711-4CAA-98FC-A47ED035FD7E}">
      <dgm:prSet/>
      <dgm:spPr/>
      <dgm:t>
        <a:bodyPr/>
        <a:lstStyle/>
        <a:p>
          <a:endParaRPr lang="ru-RU"/>
        </a:p>
      </dgm:t>
    </dgm:pt>
    <dgm:pt modelId="{C62817D6-F88C-4B32-8276-1950955C67E9}" type="sibTrans" cxnId="{25AD3644-3711-4CAA-98FC-A47ED035FD7E}">
      <dgm:prSet/>
      <dgm:spPr/>
      <dgm:t>
        <a:bodyPr/>
        <a:lstStyle/>
        <a:p>
          <a:endParaRPr lang="ru-RU"/>
        </a:p>
      </dgm:t>
    </dgm:pt>
    <dgm:pt modelId="{1AA1508A-DA48-49BB-BDEE-8A8C8F166CD1}">
      <dgm:prSet phldrT="[Текст]" custT="1"/>
      <dgm:spPr/>
      <dgm:t>
        <a:bodyPr/>
        <a:lstStyle/>
        <a:p>
          <a:pPr marL="0">
            <a:lnSpc>
              <a:spcPct val="100000"/>
            </a:lnSpc>
            <a:spcAft>
              <a:spcPts val="0"/>
            </a:spcAft>
          </a:pPr>
          <a:r>
            <a:rPr lang="ru-RU" sz="1100" b="1" dirty="0" smtClean="0"/>
            <a:t>Обнаружены и описаны основные принципы. </a:t>
          </a:r>
          <a:endParaRPr lang="ru-RU" sz="1100" b="1" dirty="0"/>
        </a:p>
      </dgm:t>
    </dgm:pt>
    <dgm:pt modelId="{8788AFFB-D731-4BF0-BB28-191973B95E7A}" type="parTrans" cxnId="{30EA431D-100E-4192-A3B6-C9B88771E217}">
      <dgm:prSet/>
      <dgm:spPr/>
      <dgm:t>
        <a:bodyPr/>
        <a:lstStyle/>
        <a:p>
          <a:endParaRPr lang="ru-RU"/>
        </a:p>
      </dgm:t>
    </dgm:pt>
    <dgm:pt modelId="{7F22866A-4553-4080-8ADF-06820A52289C}" type="sibTrans" cxnId="{30EA431D-100E-4192-A3B6-C9B88771E217}">
      <dgm:prSet/>
      <dgm:spPr/>
      <dgm:t>
        <a:bodyPr/>
        <a:lstStyle/>
        <a:p>
          <a:endParaRPr lang="ru-RU"/>
        </a:p>
      </dgm:t>
    </dgm:pt>
    <dgm:pt modelId="{6987E955-EBB7-4643-98BA-9DAC35485B8D}">
      <dgm:prSet phldrT="[Текст]" custT="1"/>
      <dgm:spPr/>
      <dgm:t>
        <a:bodyPr/>
        <a:lstStyle/>
        <a:p>
          <a:pPr marL="0">
            <a:lnSpc>
              <a:spcPct val="100000"/>
            </a:lnSpc>
            <a:spcAft>
              <a:spcPts val="0"/>
            </a:spcAft>
          </a:pPr>
          <a:r>
            <a:rPr lang="ru-RU" sz="1100" dirty="0" smtClean="0"/>
            <a:t>Рассматривается возможность использования результатов  фундаментальной (поисковой) НИР для разработки программы исследования и развития прикладных концепций (приложений)  </a:t>
          </a:r>
          <a:endParaRPr lang="ru-RU" sz="1100" dirty="0"/>
        </a:p>
      </dgm:t>
    </dgm:pt>
    <dgm:pt modelId="{E13FE5D6-4B0F-4D69-88F5-B66CC840FF70}" type="parTrans" cxnId="{180DA69A-A9AF-46EA-A835-A5ADC7E24C3D}">
      <dgm:prSet/>
      <dgm:spPr/>
      <dgm:t>
        <a:bodyPr/>
        <a:lstStyle/>
        <a:p>
          <a:endParaRPr lang="ru-RU"/>
        </a:p>
      </dgm:t>
    </dgm:pt>
    <dgm:pt modelId="{BAB29968-9A0F-4248-878C-58D38881CECA}" type="sibTrans" cxnId="{180DA69A-A9AF-46EA-A835-A5ADC7E24C3D}">
      <dgm:prSet/>
      <dgm:spPr/>
      <dgm:t>
        <a:bodyPr/>
        <a:lstStyle/>
        <a:p>
          <a:endParaRPr lang="ru-RU"/>
        </a:p>
      </dgm:t>
    </dgm:pt>
    <dgm:pt modelId="{6B85D27D-B976-4AAE-9BA5-476779595FA8}">
      <dgm:prSet phldrT="[Текст]" custT="1"/>
      <dgm:spPr>
        <a:solidFill>
          <a:srgbClr val="FF0000"/>
        </a:solidFill>
      </dgm:spPr>
      <dgm:t>
        <a:bodyPr/>
        <a:lstStyle/>
        <a:p>
          <a:r>
            <a:rPr lang="ru-RU" sz="1200" dirty="0" smtClean="0"/>
            <a:t>TRL2 </a:t>
          </a:r>
          <a:endParaRPr lang="ru-RU" sz="1200" dirty="0"/>
        </a:p>
      </dgm:t>
    </dgm:pt>
    <dgm:pt modelId="{CC506234-9FEC-4655-90D6-590F3FEF5D53}" type="parTrans" cxnId="{0F78AD21-6A22-43B9-BDD0-24728A1C09EF}">
      <dgm:prSet/>
      <dgm:spPr/>
      <dgm:t>
        <a:bodyPr/>
        <a:lstStyle/>
        <a:p>
          <a:endParaRPr lang="ru-RU"/>
        </a:p>
      </dgm:t>
    </dgm:pt>
    <dgm:pt modelId="{DD1EE006-86F4-453A-AC50-9F9CB2DE01AA}" type="sibTrans" cxnId="{0F78AD21-6A22-43B9-BDD0-24728A1C09EF}">
      <dgm:prSet/>
      <dgm:spPr/>
      <dgm:t>
        <a:bodyPr/>
        <a:lstStyle/>
        <a:p>
          <a:endParaRPr lang="ru-RU"/>
        </a:p>
      </dgm:t>
    </dgm:pt>
    <dgm:pt modelId="{BE5DBD3D-3CC6-4938-BB2C-2154BC0570D0}">
      <dgm:prSet phldrT="[Текст]" custT="1"/>
      <dgm:spPr>
        <a:solidFill>
          <a:srgbClr val="DFF2ED">
            <a:alpha val="89804"/>
          </a:srgbClr>
        </a:solidFill>
      </dgm:spPr>
      <dgm:t>
        <a:bodyPr/>
        <a:lstStyle/>
        <a:p>
          <a:pPr marL="0">
            <a:lnSpc>
              <a:spcPct val="100000"/>
            </a:lnSpc>
            <a:spcAft>
              <a:spcPts val="0"/>
            </a:spcAft>
          </a:pPr>
          <a:r>
            <a:rPr lang="ru-RU" sz="1100" b="1" dirty="0" smtClean="0"/>
            <a:t>Сформулирована технологическая концепция  (концепция прикладного использования фундаментальных результатов)</a:t>
          </a:r>
          <a:endParaRPr lang="ru-RU" sz="1100" b="1" dirty="0"/>
        </a:p>
      </dgm:t>
    </dgm:pt>
    <dgm:pt modelId="{002FBFC3-BCF3-4411-8B55-445F9A34B8D1}" type="parTrans" cxnId="{820FB844-340A-4D0B-8198-C22AB3E2D69B}">
      <dgm:prSet/>
      <dgm:spPr/>
      <dgm:t>
        <a:bodyPr/>
        <a:lstStyle/>
        <a:p>
          <a:endParaRPr lang="ru-RU"/>
        </a:p>
      </dgm:t>
    </dgm:pt>
    <dgm:pt modelId="{D7911CBB-472E-4F42-807D-5101DC295A48}" type="sibTrans" cxnId="{820FB844-340A-4D0B-8198-C22AB3E2D69B}">
      <dgm:prSet/>
      <dgm:spPr/>
      <dgm:t>
        <a:bodyPr/>
        <a:lstStyle/>
        <a:p>
          <a:endParaRPr lang="ru-RU"/>
        </a:p>
      </dgm:t>
    </dgm:pt>
    <dgm:pt modelId="{DB04377F-068C-4EB5-9CC6-3DF11FD038DA}">
      <dgm:prSet phldrT="[Текст]" custT="1"/>
      <dgm:spPr>
        <a:solidFill>
          <a:srgbClr val="DFF2ED">
            <a:alpha val="89804"/>
          </a:srgbClr>
        </a:solidFill>
      </dgm:spPr>
      <dgm:t>
        <a:bodyPr/>
        <a:lstStyle/>
        <a:p>
          <a:pPr marL="0">
            <a:lnSpc>
              <a:spcPct val="100000"/>
            </a:lnSpc>
            <a:spcAft>
              <a:spcPts val="0"/>
            </a:spcAft>
          </a:pPr>
          <a:r>
            <a:rPr lang="ru-RU" sz="1100" dirty="0" smtClean="0"/>
            <a:t>Идея предложена для практического применения в текущих исследованиях и разработках, но нет никаких экспериментальных подтверждений реализуемости  идеи.</a:t>
          </a:r>
          <a:endParaRPr lang="ru-RU" sz="1100" dirty="0"/>
        </a:p>
      </dgm:t>
    </dgm:pt>
    <dgm:pt modelId="{8639FA1F-EF7E-4135-8F02-5C307D34C58A}" type="parTrans" cxnId="{51359982-272A-4493-8887-FC317084CDD6}">
      <dgm:prSet/>
      <dgm:spPr/>
      <dgm:t>
        <a:bodyPr/>
        <a:lstStyle/>
        <a:p>
          <a:endParaRPr lang="ru-RU"/>
        </a:p>
      </dgm:t>
    </dgm:pt>
    <dgm:pt modelId="{DB979A31-569E-4526-8B8A-31653E8661B9}" type="sibTrans" cxnId="{51359982-272A-4493-8887-FC317084CDD6}">
      <dgm:prSet/>
      <dgm:spPr/>
      <dgm:t>
        <a:bodyPr/>
        <a:lstStyle/>
        <a:p>
          <a:endParaRPr lang="ru-RU"/>
        </a:p>
      </dgm:t>
    </dgm:pt>
    <dgm:pt modelId="{5C70363E-FCFD-428A-BC42-45A4B4A6EA78}">
      <dgm:prSet phldrT="[Текст]" custT="1"/>
      <dgm:spPr>
        <a:solidFill>
          <a:schemeClr val="tx2"/>
        </a:solidFill>
      </dgm:spPr>
      <dgm:t>
        <a:bodyPr/>
        <a:lstStyle/>
        <a:p>
          <a:r>
            <a:rPr lang="ru-RU" sz="1200" dirty="0" smtClean="0"/>
            <a:t>TRL3 </a:t>
          </a:r>
          <a:endParaRPr lang="ru-RU" sz="1200" dirty="0"/>
        </a:p>
      </dgm:t>
    </dgm:pt>
    <dgm:pt modelId="{C2C0151C-F5EC-4EB2-B878-4DAC277826B0}" type="parTrans" cxnId="{DFAE6EF1-8C98-4D6A-B71A-C51711BCD9D4}">
      <dgm:prSet/>
      <dgm:spPr/>
      <dgm:t>
        <a:bodyPr/>
        <a:lstStyle/>
        <a:p>
          <a:endParaRPr lang="ru-RU"/>
        </a:p>
      </dgm:t>
    </dgm:pt>
    <dgm:pt modelId="{77D75AAF-B61A-426B-BCD3-4B42CF5E9021}" type="sibTrans" cxnId="{DFAE6EF1-8C98-4D6A-B71A-C51711BCD9D4}">
      <dgm:prSet/>
      <dgm:spPr/>
      <dgm:t>
        <a:bodyPr/>
        <a:lstStyle/>
        <a:p>
          <a:endParaRPr lang="ru-RU"/>
        </a:p>
      </dgm:t>
    </dgm:pt>
    <dgm:pt modelId="{2AA21074-F3E8-41E3-B632-145075D17CBD}">
      <dgm:prSet phldrT="[Текст]" custT="1"/>
      <dgm:spPr/>
      <dgm:t>
        <a:bodyPr/>
        <a:lstStyle/>
        <a:p>
          <a:pPr marL="0">
            <a:lnSpc>
              <a:spcPct val="100000"/>
            </a:lnSpc>
            <a:spcAft>
              <a:spcPts val="0"/>
            </a:spcAft>
          </a:pPr>
          <a:r>
            <a:rPr lang="ru-RU" sz="1100" b="1" dirty="0" smtClean="0"/>
            <a:t>Реализуемость концепции  (прикладного применения фундаментальных результатов)  доказывается  теоретически и  экспериментально</a:t>
          </a:r>
          <a:r>
            <a:rPr lang="ru-RU" sz="1100" dirty="0" smtClean="0"/>
            <a:t>.</a:t>
          </a:r>
          <a:endParaRPr lang="ru-RU" sz="1100" dirty="0"/>
        </a:p>
      </dgm:t>
    </dgm:pt>
    <dgm:pt modelId="{E1407C27-A849-4E11-AE90-A8952EEFC882}" type="parTrans" cxnId="{BFCE00A5-3890-427C-A11F-56D245BC2E64}">
      <dgm:prSet/>
      <dgm:spPr/>
      <dgm:t>
        <a:bodyPr/>
        <a:lstStyle/>
        <a:p>
          <a:endParaRPr lang="ru-RU"/>
        </a:p>
      </dgm:t>
    </dgm:pt>
    <dgm:pt modelId="{FE236BCF-309B-422D-9DB4-BA412AE691BE}" type="sibTrans" cxnId="{BFCE00A5-3890-427C-A11F-56D245BC2E64}">
      <dgm:prSet/>
      <dgm:spPr/>
      <dgm:t>
        <a:bodyPr/>
        <a:lstStyle/>
        <a:p>
          <a:endParaRPr lang="ru-RU"/>
        </a:p>
      </dgm:t>
    </dgm:pt>
    <dgm:pt modelId="{50E2E1F8-FED8-4A45-AC93-DFA401264778}">
      <dgm:prSet phldrT="[Текст]" custT="1"/>
      <dgm:spPr/>
      <dgm:t>
        <a:bodyPr/>
        <a:lstStyle/>
        <a:p>
          <a:pPr marL="0">
            <a:lnSpc>
              <a:spcPct val="100000"/>
            </a:lnSpc>
            <a:spcAft>
              <a:spcPts val="0"/>
            </a:spcAft>
          </a:pPr>
          <a:r>
            <a:rPr lang="ru-RU" sz="1100" dirty="0" smtClean="0"/>
            <a:t>Начинаются активные исследования и разработки (включая аналитические лабораторные исследования)  для проверки  правильности исходной  идеи и обеспечения  первичного  "доказательства концепции"</a:t>
          </a:r>
          <a:endParaRPr lang="ru-RU" sz="1100" dirty="0"/>
        </a:p>
      </dgm:t>
    </dgm:pt>
    <dgm:pt modelId="{61748942-F559-4F24-9FEA-740DC0C9C67A}" type="parTrans" cxnId="{3B41366E-C825-4A52-8E14-161D18447E46}">
      <dgm:prSet/>
      <dgm:spPr/>
      <dgm:t>
        <a:bodyPr/>
        <a:lstStyle/>
        <a:p>
          <a:endParaRPr lang="ru-RU"/>
        </a:p>
      </dgm:t>
    </dgm:pt>
    <dgm:pt modelId="{8F2F3090-BB67-412C-B1A7-6E937EAB53D3}" type="sibTrans" cxnId="{3B41366E-C825-4A52-8E14-161D18447E46}">
      <dgm:prSet/>
      <dgm:spPr/>
      <dgm:t>
        <a:bodyPr/>
        <a:lstStyle/>
        <a:p>
          <a:endParaRPr lang="ru-RU"/>
        </a:p>
      </dgm:t>
    </dgm:pt>
    <dgm:pt modelId="{252A97C4-159E-4279-8F60-2E87C6A9EEF4}">
      <dgm:prSet phldrT="[Текст]" custT="1"/>
      <dgm:spPr>
        <a:solidFill>
          <a:schemeClr val="tx2"/>
        </a:solidFill>
      </dgm:spPr>
      <dgm:t>
        <a:bodyPr/>
        <a:lstStyle/>
        <a:p>
          <a:r>
            <a:rPr lang="ru-RU" sz="1200" dirty="0" smtClean="0"/>
            <a:t>TRL4 </a:t>
          </a:r>
          <a:endParaRPr lang="ru-RU" sz="1200" dirty="0"/>
        </a:p>
      </dgm:t>
    </dgm:pt>
    <dgm:pt modelId="{45812293-CFA8-4EBC-AC7A-2D072FFA2422}" type="parTrans" cxnId="{480CFF97-D029-40EB-A50C-87929416EEA0}">
      <dgm:prSet/>
      <dgm:spPr/>
      <dgm:t>
        <a:bodyPr/>
        <a:lstStyle/>
        <a:p>
          <a:endParaRPr lang="ru-RU"/>
        </a:p>
      </dgm:t>
    </dgm:pt>
    <dgm:pt modelId="{FC59B2A0-9C2A-417E-8EF5-287CDA0E51B7}" type="sibTrans" cxnId="{480CFF97-D029-40EB-A50C-87929416EEA0}">
      <dgm:prSet/>
      <dgm:spPr/>
      <dgm:t>
        <a:bodyPr/>
        <a:lstStyle/>
        <a:p>
          <a:endParaRPr lang="ru-RU"/>
        </a:p>
      </dgm:t>
    </dgm:pt>
    <dgm:pt modelId="{D3014E77-0982-4BD8-9FCC-304B0C8B40BD}">
      <dgm:prSet phldrT="[Текст]" custT="1"/>
      <dgm:spPr/>
      <dgm:t>
        <a:bodyPr/>
        <a:lstStyle/>
        <a:p>
          <a:pPr marL="0">
            <a:lnSpc>
              <a:spcPct val="100000"/>
            </a:lnSpc>
            <a:spcAft>
              <a:spcPts val="0"/>
            </a:spcAft>
          </a:pPr>
          <a:r>
            <a:rPr lang="ru-RU" sz="1100" b="1" dirty="0" smtClean="0"/>
            <a:t>Базовый прототип проверен  в лабораторных условиях. </a:t>
          </a:r>
          <a:endParaRPr lang="ru-RU" sz="1100" b="1" dirty="0"/>
        </a:p>
      </dgm:t>
    </dgm:pt>
    <dgm:pt modelId="{FFE26CF3-D837-4BDB-823D-8F3B11EF30F8}" type="parTrans" cxnId="{2E2D259C-4A87-4C77-852F-DFD8B2276DE2}">
      <dgm:prSet/>
      <dgm:spPr/>
      <dgm:t>
        <a:bodyPr/>
        <a:lstStyle/>
        <a:p>
          <a:endParaRPr lang="ru-RU"/>
        </a:p>
      </dgm:t>
    </dgm:pt>
    <dgm:pt modelId="{C50CF9F3-E2C6-4265-9F96-424265D0B3FD}" type="sibTrans" cxnId="{2E2D259C-4A87-4C77-852F-DFD8B2276DE2}">
      <dgm:prSet/>
      <dgm:spPr/>
      <dgm:t>
        <a:bodyPr/>
        <a:lstStyle/>
        <a:p>
          <a:endParaRPr lang="ru-RU"/>
        </a:p>
      </dgm:t>
    </dgm:pt>
    <dgm:pt modelId="{9F21A29D-E0C4-4A31-A66C-B0B80D93C1E7}">
      <dgm:prSet phldrT="[Текст]" custT="1"/>
      <dgm:spPr/>
      <dgm:t>
        <a:bodyPr/>
        <a:lstStyle/>
        <a:p>
          <a:pPr marL="0">
            <a:lnSpc>
              <a:spcPct val="100000"/>
            </a:lnSpc>
            <a:spcAft>
              <a:spcPts val="0"/>
            </a:spcAft>
          </a:pPr>
          <a:r>
            <a:rPr lang="ru-RU" sz="1100" dirty="0" smtClean="0"/>
            <a:t>Основные элементы  предложенной технологии созданы и совместно испытаны для формулирования исходных доказательств  возможности дальнейшего развития.</a:t>
          </a:r>
          <a:endParaRPr lang="ru-RU" sz="1100" dirty="0"/>
        </a:p>
      </dgm:t>
    </dgm:pt>
    <dgm:pt modelId="{2A2906E7-5BBE-4560-8108-51F8CC7FCEA9}" type="parTrans" cxnId="{44F7DA78-E12A-4E9C-B76E-9DF455638872}">
      <dgm:prSet/>
      <dgm:spPr/>
      <dgm:t>
        <a:bodyPr/>
        <a:lstStyle/>
        <a:p>
          <a:endParaRPr lang="ru-RU"/>
        </a:p>
      </dgm:t>
    </dgm:pt>
    <dgm:pt modelId="{453C57E7-ED67-4F0B-A53D-992A1079179D}" type="sibTrans" cxnId="{44F7DA78-E12A-4E9C-B76E-9DF455638872}">
      <dgm:prSet/>
      <dgm:spPr/>
      <dgm:t>
        <a:bodyPr/>
        <a:lstStyle/>
        <a:p>
          <a:endParaRPr lang="ru-RU"/>
        </a:p>
      </dgm:t>
    </dgm:pt>
    <dgm:pt modelId="{4594FDF9-3E43-423B-9F0E-1965E0BF53F5}" type="pres">
      <dgm:prSet presAssocID="{7C6C2586-BD3E-4790-8C58-9910A229AA87}" presName="Name0" presStyleCnt="0">
        <dgm:presLayoutVars>
          <dgm:dir/>
          <dgm:animLvl val="lvl"/>
          <dgm:resizeHandles val="exact"/>
        </dgm:presLayoutVars>
      </dgm:prSet>
      <dgm:spPr/>
      <dgm:t>
        <a:bodyPr/>
        <a:lstStyle/>
        <a:p>
          <a:endParaRPr lang="ru-RU"/>
        </a:p>
      </dgm:t>
    </dgm:pt>
    <dgm:pt modelId="{2B9CD267-94B7-4226-AC29-A2CFDDB86406}" type="pres">
      <dgm:prSet presAssocID="{9A05CB6E-2AB6-4D87-AFA7-B8A296A380D8}" presName="linNode" presStyleCnt="0"/>
      <dgm:spPr/>
    </dgm:pt>
    <dgm:pt modelId="{DD6A6D2D-40E6-4AAE-81B5-58270BDDA0C3}" type="pres">
      <dgm:prSet presAssocID="{9A05CB6E-2AB6-4D87-AFA7-B8A296A380D8}" presName="parentText" presStyleLbl="node1" presStyleIdx="0" presStyleCnt="4" custScaleX="21750" custLinFactNeighborX="-19749">
        <dgm:presLayoutVars>
          <dgm:chMax val="1"/>
          <dgm:bulletEnabled val="1"/>
        </dgm:presLayoutVars>
      </dgm:prSet>
      <dgm:spPr/>
      <dgm:t>
        <a:bodyPr/>
        <a:lstStyle/>
        <a:p>
          <a:endParaRPr lang="ru-RU"/>
        </a:p>
      </dgm:t>
    </dgm:pt>
    <dgm:pt modelId="{868E1795-3685-4AC4-86D1-5CC48C9C778F}" type="pres">
      <dgm:prSet presAssocID="{9A05CB6E-2AB6-4D87-AFA7-B8A296A380D8}" presName="descendantText" presStyleLbl="alignAccFollowNode1" presStyleIdx="0" presStyleCnt="4" custScaleX="140063">
        <dgm:presLayoutVars>
          <dgm:bulletEnabled val="1"/>
        </dgm:presLayoutVars>
      </dgm:prSet>
      <dgm:spPr/>
      <dgm:t>
        <a:bodyPr/>
        <a:lstStyle/>
        <a:p>
          <a:endParaRPr lang="ru-RU"/>
        </a:p>
      </dgm:t>
    </dgm:pt>
    <dgm:pt modelId="{932A6C16-EC6F-49EC-BEA4-69F354E6BE19}" type="pres">
      <dgm:prSet presAssocID="{C62817D6-F88C-4B32-8276-1950955C67E9}" presName="sp" presStyleCnt="0"/>
      <dgm:spPr/>
    </dgm:pt>
    <dgm:pt modelId="{A23CD7B5-D4C8-4DCE-A726-9404BA1021A5}" type="pres">
      <dgm:prSet presAssocID="{6B85D27D-B976-4AAE-9BA5-476779595FA8}" presName="linNode" presStyleCnt="0"/>
      <dgm:spPr/>
    </dgm:pt>
    <dgm:pt modelId="{E5E51C74-9FAB-48AF-B24F-F1EBEAC4180D}" type="pres">
      <dgm:prSet presAssocID="{6B85D27D-B976-4AAE-9BA5-476779595FA8}" presName="parentText" presStyleLbl="node1" presStyleIdx="1" presStyleCnt="4" custScaleX="21771" custLinFactNeighborX="-19749">
        <dgm:presLayoutVars>
          <dgm:chMax val="1"/>
          <dgm:bulletEnabled val="1"/>
        </dgm:presLayoutVars>
      </dgm:prSet>
      <dgm:spPr/>
      <dgm:t>
        <a:bodyPr/>
        <a:lstStyle/>
        <a:p>
          <a:endParaRPr lang="ru-RU"/>
        </a:p>
      </dgm:t>
    </dgm:pt>
    <dgm:pt modelId="{35AFB0B8-6DFA-4CBE-8003-248D6C3D421C}" type="pres">
      <dgm:prSet presAssocID="{6B85D27D-B976-4AAE-9BA5-476779595FA8}" presName="descendantText" presStyleLbl="alignAccFollowNode1" presStyleIdx="1" presStyleCnt="4" custScaleX="140063" custScaleY="134249">
        <dgm:presLayoutVars>
          <dgm:bulletEnabled val="1"/>
        </dgm:presLayoutVars>
      </dgm:prSet>
      <dgm:spPr/>
      <dgm:t>
        <a:bodyPr/>
        <a:lstStyle/>
        <a:p>
          <a:endParaRPr lang="ru-RU"/>
        </a:p>
      </dgm:t>
    </dgm:pt>
    <dgm:pt modelId="{FC01A0F3-174A-4E5C-9ABE-E87031B83007}" type="pres">
      <dgm:prSet presAssocID="{DD1EE006-86F4-453A-AC50-9F9CB2DE01AA}" presName="sp" presStyleCnt="0"/>
      <dgm:spPr/>
    </dgm:pt>
    <dgm:pt modelId="{CCDEE93E-6E0B-41B5-B7F8-F856E83970E4}" type="pres">
      <dgm:prSet presAssocID="{5C70363E-FCFD-428A-BC42-45A4B4A6EA78}" presName="linNode" presStyleCnt="0"/>
      <dgm:spPr/>
    </dgm:pt>
    <dgm:pt modelId="{9BFDDE30-9484-4684-AC22-16DA6E847E43}" type="pres">
      <dgm:prSet presAssocID="{5C70363E-FCFD-428A-BC42-45A4B4A6EA78}" presName="parentText" presStyleLbl="node1" presStyleIdx="2" presStyleCnt="4" custScaleX="21771" custLinFactNeighborX="-19749">
        <dgm:presLayoutVars>
          <dgm:chMax val="1"/>
          <dgm:bulletEnabled val="1"/>
        </dgm:presLayoutVars>
      </dgm:prSet>
      <dgm:spPr/>
      <dgm:t>
        <a:bodyPr/>
        <a:lstStyle/>
        <a:p>
          <a:endParaRPr lang="ru-RU"/>
        </a:p>
      </dgm:t>
    </dgm:pt>
    <dgm:pt modelId="{BC377C51-0287-4C1E-8B5E-51B89D8C2BB8}" type="pres">
      <dgm:prSet presAssocID="{5C70363E-FCFD-428A-BC42-45A4B4A6EA78}" presName="descendantText" presStyleLbl="alignAccFollowNode1" presStyleIdx="2" presStyleCnt="4" custScaleX="140063" custScaleY="135108" custLinFactNeighborY="10795">
        <dgm:presLayoutVars>
          <dgm:bulletEnabled val="1"/>
        </dgm:presLayoutVars>
      </dgm:prSet>
      <dgm:spPr/>
      <dgm:t>
        <a:bodyPr/>
        <a:lstStyle/>
        <a:p>
          <a:endParaRPr lang="ru-RU"/>
        </a:p>
      </dgm:t>
    </dgm:pt>
    <dgm:pt modelId="{322A3943-09A8-4598-82BB-C774D23F7876}" type="pres">
      <dgm:prSet presAssocID="{77D75AAF-B61A-426B-BCD3-4B42CF5E9021}" presName="sp" presStyleCnt="0"/>
      <dgm:spPr/>
    </dgm:pt>
    <dgm:pt modelId="{D67489AE-2105-4FD3-920D-6FE166BD73E1}" type="pres">
      <dgm:prSet presAssocID="{252A97C4-159E-4279-8F60-2E87C6A9EEF4}" presName="linNode" presStyleCnt="0"/>
      <dgm:spPr/>
    </dgm:pt>
    <dgm:pt modelId="{845A751E-25AC-4615-B635-B6F227D2EDED}" type="pres">
      <dgm:prSet presAssocID="{252A97C4-159E-4279-8F60-2E87C6A9EEF4}" presName="parentText" presStyleLbl="node1" presStyleIdx="3" presStyleCnt="4" custScaleX="21750" custLinFactNeighborX="-19749">
        <dgm:presLayoutVars>
          <dgm:chMax val="1"/>
          <dgm:bulletEnabled val="1"/>
        </dgm:presLayoutVars>
      </dgm:prSet>
      <dgm:spPr/>
      <dgm:t>
        <a:bodyPr/>
        <a:lstStyle/>
        <a:p>
          <a:endParaRPr lang="ru-RU"/>
        </a:p>
      </dgm:t>
    </dgm:pt>
    <dgm:pt modelId="{44C7678A-059A-49B0-AA8D-BAE91387576A}" type="pres">
      <dgm:prSet presAssocID="{252A97C4-159E-4279-8F60-2E87C6A9EEF4}" presName="descendantText" presStyleLbl="alignAccFollowNode1" presStyleIdx="3" presStyleCnt="4" custScaleX="140063" custLinFactNeighborY="8748">
        <dgm:presLayoutVars>
          <dgm:bulletEnabled val="1"/>
        </dgm:presLayoutVars>
      </dgm:prSet>
      <dgm:spPr/>
      <dgm:t>
        <a:bodyPr/>
        <a:lstStyle/>
        <a:p>
          <a:endParaRPr lang="ru-RU"/>
        </a:p>
      </dgm:t>
    </dgm:pt>
  </dgm:ptLst>
  <dgm:cxnLst>
    <dgm:cxn modelId="{915CEA92-B0A3-4079-B812-7A65C91C0785}" type="presOf" srcId="{9A05CB6E-2AB6-4D87-AFA7-B8A296A380D8}" destId="{DD6A6D2D-40E6-4AAE-81B5-58270BDDA0C3}" srcOrd="0" destOrd="0" presId="urn:microsoft.com/office/officeart/2005/8/layout/vList5"/>
    <dgm:cxn modelId="{0F78AD21-6A22-43B9-BDD0-24728A1C09EF}" srcId="{7C6C2586-BD3E-4790-8C58-9910A229AA87}" destId="{6B85D27D-B976-4AAE-9BA5-476779595FA8}" srcOrd="1" destOrd="0" parTransId="{CC506234-9FEC-4655-90D6-590F3FEF5D53}" sibTransId="{DD1EE006-86F4-453A-AC50-9F9CB2DE01AA}"/>
    <dgm:cxn modelId="{3B41366E-C825-4A52-8E14-161D18447E46}" srcId="{5C70363E-FCFD-428A-BC42-45A4B4A6EA78}" destId="{50E2E1F8-FED8-4A45-AC93-DFA401264778}" srcOrd="1" destOrd="0" parTransId="{61748942-F559-4F24-9FEA-740DC0C9C67A}" sibTransId="{8F2F3090-BB67-412C-B1A7-6E937EAB53D3}"/>
    <dgm:cxn modelId="{DFAE6EF1-8C98-4D6A-B71A-C51711BCD9D4}" srcId="{7C6C2586-BD3E-4790-8C58-9910A229AA87}" destId="{5C70363E-FCFD-428A-BC42-45A4B4A6EA78}" srcOrd="2" destOrd="0" parTransId="{C2C0151C-F5EC-4EB2-B878-4DAC277826B0}" sibTransId="{77D75AAF-B61A-426B-BCD3-4B42CF5E9021}"/>
    <dgm:cxn modelId="{820FB844-340A-4D0B-8198-C22AB3E2D69B}" srcId="{6B85D27D-B976-4AAE-9BA5-476779595FA8}" destId="{BE5DBD3D-3CC6-4938-BB2C-2154BC0570D0}" srcOrd="0" destOrd="0" parTransId="{002FBFC3-BCF3-4411-8B55-445F9A34B8D1}" sibTransId="{D7911CBB-472E-4F42-807D-5101DC295A48}"/>
    <dgm:cxn modelId="{25AD3644-3711-4CAA-98FC-A47ED035FD7E}" srcId="{7C6C2586-BD3E-4790-8C58-9910A229AA87}" destId="{9A05CB6E-2AB6-4D87-AFA7-B8A296A380D8}" srcOrd="0" destOrd="0" parTransId="{85A70C8B-90D5-4092-9B3D-A7759D9B9690}" sibTransId="{C62817D6-F88C-4B32-8276-1950955C67E9}"/>
    <dgm:cxn modelId="{18636B9A-0936-415E-86C6-0CE95B72E5DE}" type="presOf" srcId="{6B85D27D-B976-4AAE-9BA5-476779595FA8}" destId="{E5E51C74-9FAB-48AF-B24F-F1EBEAC4180D}" srcOrd="0" destOrd="0" presId="urn:microsoft.com/office/officeart/2005/8/layout/vList5"/>
    <dgm:cxn modelId="{480CFF97-D029-40EB-A50C-87929416EEA0}" srcId="{7C6C2586-BD3E-4790-8C58-9910A229AA87}" destId="{252A97C4-159E-4279-8F60-2E87C6A9EEF4}" srcOrd="3" destOrd="0" parTransId="{45812293-CFA8-4EBC-AC7A-2D072FFA2422}" sibTransId="{FC59B2A0-9C2A-417E-8EF5-287CDA0E51B7}"/>
    <dgm:cxn modelId="{30EA431D-100E-4192-A3B6-C9B88771E217}" srcId="{9A05CB6E-2AB6-4D87-AFA7-B8A296A380D8}" destId="{1AA1508A-DA48-49BB-BDEE-8A8C8F166CD1}" srcOrd="0" destOrd="0" parTransId="{8788AFFB-D731-4BF0-BB28-191973B95E7A}" sibTransId="{7F22866A-4553-4080-8ADF-06820A52289C}"/>
    <dgm:cxn modelId="{BFCE00A5-3890-427C-A11F-56D245BC2E64}" srcId="{5C70363E-FCFD-428A-BC42-45A4B4A6EA78}" destId="{2AA21074-F3E8-41E3-B632-145075D17CBD}" srcOrd="0" destOrd="0" parTransId="{E1407C27-A849-4E11-AE90-A8952EEFC882}" sibTransId="{FE236BCF-309B-422D-9DB4-BA412AE691BE}"/>
    <dgm:cxn modelId="{7471F5AB-86AB-4920-9702-6D19880CA9B9}" type="presOf" srcId="{5C70363E-FCFD-428A-BC42-45A4B4A6EA78}" destId="{9BFDDE30-9484-4684-AC22-16DA6E847E43}" srcOrd="0" destOrd="0" presId="urn:microsoft.com/office/officeart/2005/8/layout/vList5"/>
    <dgm:cxn modelId="{2E2D259C-4A87-4C77-852F-DFD8B2276DE2}" srcId="{252A97C4-159E-4279-8F60-2E87C6A9EEF4}" destId="{D3014E77-0982-4BD8-9FCC-304B0C8B40BD}" srcOrd="0" destOrd="0" parTransId="{FFE26CF3-D837-4BDB-823D-8F3B11EF30F8}" sibTransId="{C50CF9F3-E2C6-4265-9F96-424265D0B3FD}"/>
    <dgm:cxn modelId="{1E85D298-1F2B-4E2D-BA08-8A6ECC8EF2FC}" type="presOf" srcId="{252A97C4-159E-4279-8F60-2E87C6A9EEF4}" destId="{845A751E-25AC-4615-B635-B6F227D2EDED}" srcOrd="0" destOrd="0" presId="urn:microsoft.com/office/officeart/2005/8/layout/vList5"/>
    <dgm:cxn modelId="{80E4C3B6-BCC6-4144-86E1-0031DA3D3D56}" type="presOf" srcId="{9F21A29D-E0C4-4A31-A66C-B0B80D93C1E7}" destId="{44C7678A-059A-49B0-AA8D-BAE91387576A}" srcOrd="0" destOrd="1" presId="urn:microsoft.com/office/officeart/2005/8/layout/vList5"/>
    <dgm:cxn modelId="{015DAB03-92C7-4453-98EE-85C57187CB65}" type="presOf" srcId="{7C6C2586-BD3E-4790-8C58-9910A229AA87}" destId="{4594FDF9-3E43-423B-9F0E-1965E0BF53F5}" srcOrd="0" destOrd="0" presId="urn:microsoft.com/office/officeart/2005/8/layout/vList5"/>
    <dgm:cxn modelId="{180DA69A-A9AF-46EA-A835-A5ADC7E24C3D}" srcId="{9A05CB6E-2AB6-4D87-AFA7-B8A296A380D8}" destId="{6987E955-EBB7-4643-98BA-9DAC35485B8D}" srcOrd="1" destOrd="0" parTransId="{E13FE5D6-4B0F-4D69-88F5-B66CC840FF70}" sibTransId="{BAB29968-9A0F-4248-878C-58D38881CECA}"/>
    <dgm:cxn modelId="{27EFEF4C-045C-48AA-988C-63B1AA26F64E}" type="presOf" srcId="{50E2E1F8-FED8-4A45-AC93-DFA401264778}" destId="{BC377C51-0287-4C1E-8B5E-51B89D8C2BB8}" srcOrd="0" destOrd="1" presId="urn:microsoft.com/office/officeart/2005/8/layout/vList5"/>
    <dgm:cxn modelId="{6B7271E2-856E-4C3D-AA74-FAB947F197B3}" type="presOf" srcId="{6987E955-EBB7-4643-98BA-9DAC35485B8D}" destId="{868E1795-3685-4AC4-86D1-5CC48C9C778F}" srcOrd="0" destOrd="1" presId="urn:microsoft.com/office/officeart/2005/8/layout/vList5"/>
    <dgm:cxn modelId="{56B2B091-EF62-4DCA-82F4-D6C4602FDC10}" type="presOf" srcId="{2AA21074-F3E8-41E3-B632-145075D17CBD}" destId="{BC377C51-0287-4C1E-8B5E-51B89D8C2BB8}" srcOrd="0" destOrd="0" presId="urn:microsoft.com/office/officeart/2005/8/layout/vList5"/>
    <dgm:cxn modelId="{B27753C8-80BB-40E4-9421-4149BCCF8132}" type="presOf" srcId="{DB04377F-068C-4EB5-9CC6-3DF11FD038DA}" destId="{35AFB0B8-6DFA-4CBE-8003-248D6C3D421C}" srcOrd="0" destOrd="1" presId="urn:microsoft.com/office/officeart/2005/8/layout/vList5"/>
    <dgm:cxn modelId="{51359982-272A-4493-8887-FC317084CDD6}" srcId="{6B85D27D-B976-4AAE-9BA5-476779595FA8}" destId="{DB04377F-068C-4EB5-9CC6-3DF11FD038DA}" srcOrd="1" destOrd="0" parTransId="{8639FA1F-EF7E-4135-8F02-5C307D34C58A}" sibTransId="{DB979A31-569E-4526-8B8A-31653E8661B9}"/>
    <dgm:cxn modelId="{572F0A5B-AA36-4D1E-9BAB-B1891247B8C1}" type="presOf" srcId="{D3014E77-0982-4BD8-9FCC-304B0C8B40BD}" destId="{44C7678A-059A-49B0-AA8D-BAE91387576A}" srcOrd="0" destOrd="0" presId="urn:microsoft.com/office/officeart/2005/8/layout/vList5"/>
    <dgm:cxn modelId="{DB03B8D4-8C97-4AFD-A695-92E4BB5F1B30}" type="presOf" srcId="{1AA1508A-DA48-49BB-BDEE-8A8C8F166CD1}" destId="{868E1795-3685-4AC4-86D1-5CC48C9C778F}" srcOrd="0" destOrd="0" presId="urn:microsoft.com/office/officeart/2005/8/layout/vList5"/>
    <dgm:cxn modelId="{44F7DA78-E12A-4E9C-B76E-9DF455638872}" srcId="{252A97C4-159E-4279-8F60-2E87C6A9EEF4}" destId="{9F21A29D-E0C4-4A31-A66C-B0B80D93C1E7}" srcOrd="1" destOrd="0" parTransId="{2A2906E7-5BBE-4560-8108-51F8CC7FCEA9}" sibTransId="{453C57E7-ED67-4F0B-A53D-992A1079179D}"/>
    <dgm:cxn modelId="{C814C1E4-5921-4D61-9FBC-9F977DE02F4F}" type="presOf" srcId="{BE5DBD3D-3CC6-4938-BB2C-2154BC0570D0}" destId="{35AFB0B8-6DFA-4CBE-8003-248D6C3D421C}" srcOrd="0" destOrd="0" presId="urn:microsoft.com/office/officeart/2005/8/layout/vList5"/>
    <dgm:cxn modelId="{50EBF3D2-D33C-479F-92FA-74EDFAFCA419}" type="presParOf" srcId="{4594FDF9-3E43-423B-9F0E-1965E0BF53F5}" destId="{2B9CD267-94B7-4226-AC29-A2CFDDB86406}" srcOrd="0" destOrd="0" presId="urn:microsoft.com/office/officeart/2005/8/layout/vList5"/>
    <dgm:cxn modelId="{446691A5-A5F9-4430-B275-FB725204160D}" type="presParOf" srcId="{2B9CD267-94B7-4226-AC29-A2CFDDB86406}" destId="{DD6A6D2D-40E6-4AAE-81B5-58270BDDA0C3}" srcOrd="0" destOrd="0" presId="urn:microsoft.com/office/officeart/2005/8/layout/vList5"/>
    <dgm:cxn modelId="{FAAF20E0-2E62-442A-8F84-7E927615F427}" type="presParOf" srcId="{2B9CD267-94B7-4226-AC29-A2CFDDB86406}" destId="{868E1795-3685-4AC4-86D1-5CC48C9C778F}" srcOrd="1" destOrd="0" presId="urn:microsoft.com/office/officeart/2005/8/layout/vList5"/>
    <dgm:cxn modelId="{96B21624-701C-4BDF-AEFB-AFB585945E6D}" type="presParOf" srcId="{4594FDF9-3E43-423B-9F0E-1965E0BF53F5}" destId="{932A6C16-EC6F-49EC-BEA4-69F354E6BE19}" srcOrd="1" destOrd="0" presId="urn:microsoft.com/office/officeart/2005/8/layout/vList5"/>
    <dgm:cxn modelId="{8F01DEC2-4139-4A75-9BEF-CBB8A5EABFDA}" type="presParOf" srcId="{4594FDF9-3E43-423B-9F0E-1965E0BF53F5}" destId="{A23CD7B5-D4C8-4DCE-A726-9404BA1021A5}" srcOrd="2" destOrd="0" presId="urn:microsoft.com/office/officeart/2005/8/layout/vList5"/>
    <dgm:cxn modelId="{5F385B3E-FCA4-4752-8C7B-E16B1A606078}" type="presParOf" srcId="{A23CD7B5-D4C8-4DCE-A726-9404BA1021A5}" destId="{E5E51C74-9FAB-48AF-B24F-F1EBEAC4180D}" srcOrd="0" destOrd="0" presId="urn:microsoft.com/office/officeart/2005/8/layout/vList5"/>
    <dgm:cxn modelId="{8F7F1E12-1EC0-41E7-A03B-4CA5AF52AD3A}" type="presParOf" srcId="{A23CD7B5-D4C8-4DCE-A726-9404BA1021A5}" destId="{35AFB0B8-6DFA-4CBE-8003-248D6C3D421C}" srcOrd="1" destOrd="0" presId="urn:microsoft.com/office/officeart/2005/8/layout/vList5"/>
    <dgm:cxn modelId="{04C20780-4856-4F60-BBD4-2837F58D5AFA}" type="presParOf" srcId="{4594FDF9-3E43-423B-9F0E-1965E0BF53F5}" destId="{FC01A0F3-174A-4E5C-9ABE-E87031B83007}" srcOrd="3" destOrd="0" presId="urn:microsoft.com/office/officeart/2005/8/layout/vList5"/>
    <dgm:cxn modelId="{79258DB8-D0A0-4007-BFB6-56F844710E0E}" type="presParOf" srcId="{4594FDF9-3E43-423B-9F0E-1965E0BF53F5}" destId="{CCDEE93E-6E0B-41B5-B7F8-F856E83970E4}" srcOrd="4" destOrd="0" presId="urn:microsoft.com/office/officeart/2005/8/layout/vList5"/>
    <dgm:cxn modelId="{9A7882DE-4927-40B7-ACE0-C530E93433C2}" type="presParOf" srcId="{CCDEE93E-6E0B-41B5-B7F8-F856E83970E4}" destId="{9BFDDE30-9484-4684-AC22-16DA6E847E43}" srcOrd="0" destOrd="0" presId="urn:microsoft.com/office/officeart/2005/8/layout/vList5"/>
    <dgm:cxn modelId="{39B51180-D30E-47E2-A4C4-C076117E3021}" type="presParOf" srcId="{CCDEE93E-6E0B-41B5-B7F8-F856E83970E4}" destId="{BC377C51-0287-4C1E-8B5E-51B89D8C2BB8}" srcOrd="1" destOrd="0" presId="urn:microsoft.com/office/officeart/2005/8/layout/vList5"/>
    <dgm:cxn modelId="{351D655F-97E7-4694-B11E-F7A43C9CDE00}" type="presParOf" srcId="{4594FDF9-3E43-423B-9F0E-1965E0BF53F5}" destId="{322A3943-09A8-4598-82BB-C774D23F7876}" srcOrd="5" destOrd="0" presId="urn:microsoft.com/office/officeart/2005/8/layout/vList5"/>
    <dgm:cxn modelId="{27C90DB3-6BB3-4EDA-B30B-955033DB20B5}" type="presParOf" srcId="{4594FDF9-3E43-423B-9F0E-1965E0BF53F5}" destId="{D67489AE-2105-4FD3-920D-6FE166BD73E1}" srcOrd="6" destOrd="0" presId="urn:microsoft.com/office/officeart/2005/8/layout/vList5"/>
    <dgm:cxn modelId="{B40229F4-4576-45CB-A989-BE9D335A23FE}" type="presParOf" srcId="{D67489AE-2105-4FD3-920D-6FE166BD73E1}" destId="{845A751E-25AC-4615-B635-B6F227D2EDED}" srcOrd="0" destOrd="0" presId="urn:microsoft.com/office/officeart/2005/8/layout/vList5"/>
    <dgm:cxn modelId="{786A6D0E-F23B-4423-B54E-0033C38EF25F}" type="presParOf" srcId="{D67489AE-2105-4FD3-920D-6FE166BD73E1}" destId="{44C7678A-059A-49B0-AA8D-BAE91387576A}"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C6C2586-BD3E-4790-8C58-9910A229AA87}"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ru-RU"/>
        </a:p>
      </dgm:t>
    </dgm:pt>
    <dgm:pt modelId="{85BA2F69-DF82-49C5-8B31-86F6B64F3EAC}">
      <dgm:prSet phldrT="[Текст]" custT="1"/>
      <dgm:spPr>
        <a:solidFill>
          <a:schemeClr val="tx2"/>
        </a:solidFill>
      </dgm:spPr>
      <dgm:t>
        <a:bodyPr/>
        <a:lstStyle/>
        <a:p>
          <a:r>
            <a:rPr lang="ru-RU" sz="1200" dirty="0" smtClean="0"/>
            <a:t>TRL5 </a:t>
          </a:r>
          <a:endParaRPr lang="ru-RU" sz="1200" dirty="0"/>
        </a:p>
      </dgm:t>
    </dgm:pt>
    <dgm:pt modelId="{48F7AFD6-A6BE-49C9-99D5-A91530FE1238}" type="parTrans" cxnId="{D2AC7D42-CEB3-4D66-B939-CD684A71C47F}">
      <dgm:prSet/>
      <dgm:spPr/>
      <dgm:t>
        <a:bodyPr/>
        <a:lstStyle/>
        <a:p>
          <a:endParaRPr lang="ru-RU"/>
        </a:p>
      </dgm:t>
    </dgm:pt>
    <dgm:pt modelId="{776615FE-3337-4973-B750-D3AA4CC509F6}" type="sibTrans" cxnId="{D2AC7D42-CEB3-4D66-B939-CD684A71C47F}">
      <dgm:prSet/>
      <dgm:spPr/>
      <dgm:t>
        <a:bodyPr/>
        <a:lstStyle/>
        <a:p>
          <a:endParaRPr lang="ru-RU"/>
        </a:p>
      </dgm:t>
    </dgm:pt>
    <dgm:pt modelId="{3CBBF9B4-AD3B-4802-B6BC-8E2966B6621B}">
      <dgm:prSet phldrT="[Текст]" custT="1"/>
      <dgm:spPr/>
      <dgm:t>
        <a:bodyPr/>
        <a:lstStyle/>
        <a:p>
          <a:pPr marL="0">
            <a:lnSpc>
              <a:spcPct val="100000"/>
            </a:lnSpc>
            <a:spcAft>
              <a:spcPts val="0"/>
            </a:spcAft>
          </a:pPr>
          <a:r>
            <a:rPr lang="ru-RU" sz="1100" b="1" dirty="0" smtClean="0"/>
            <a:t>Базовый прототип  проверен в реальных условиях</a:t>
          </a:r>
          <a:endParaRPr lang="ru-RU" sz="1100" b="1" dirty="0"/>
        </a:p>
      </dgm:t>
    </dgm:pt>
    <dgm:pt modelId="{34336457-F656-491D-809D-118621DAC9FB}" type="parTrans" cxnId="{A38C4640-4A55-4F7E-A19B-FDFF9AD1A3D1}">
      <dgm:prSet/>
      <dgm:spPr/>
      <dgm:t>
        <a:bodyPr/>
        <a:lstStyle/>
        <a:p>
          <a:endParaRPr lang="ru-RU"/>
        </a:p>
      </dgm:t>
    </dgm:pt>
    <dgm:pt modelId="{3C1D9B69-F8B2-471C-A7CF-581258AD0DCE}" type="sibTrans" cxnId="{A38C4640-4A55-4F7E-A19B-FDFF9AD1A3D1}">
      <dgm:prSet/>
      <dgm:spPr/>
      <dgm:t>
        <a:bodyPr/>
        <a:lstStyle/>
        <a:p>
          <a:endParaRPr lang="ru-RU"/>
        </a:p>
      </dgm:t>
    </dgm:pt>
    <dgm:pt modelId="{B5C70DE7-D365-41B5-9D16-7323D84A6059}">
      <dgm:prSet phldrT="[Текст]" custT="1"/>
      <dgm:spPr/>
      <dgm:t>
        <a:bodyPr/>
        <a:lstStyle/>
        <a:p>
          <a:pPr marL="0">
            <a:lnSpc>
              <a:spcPct val="100000"/>
            </a:lnSpc>
            <a:spcAft>
              <a:spcPts val="0"/>
            </a:spcAft>
          </a:pPr>
          <a:r>
            <a:rPr lang="ru-RU" sz="1100" dirty="0" smtClean="0"/>
            <a:t>Более проработанные  варианты  предложенной технологии проверены в реальных (или близко к  реальным)  условиях, включая  начальную интеграцию на некотором уровне с другими действующими  системами.</a:t>
          </a:r>
          <a:endParaRPr lang="ru-RU" sz="1100" dirty="0"/>
        </a:p>
      </dgm:t>
    </dgm:pt>
    <dgm:pt modelId="{86C36A13-D602-4DF3-8F9F-5438483AB09F}" type="parTrans" cxnId="{29D49555-65AF-40B9-B1D3-2AE4E14F1EAB}">
      <dgm:prSet/>
      <dgm:spPr/>
      <dgm:t>
        <a:bodyPr/>
        <a:lstStyle/>
        <a:p>
          <a:endParaRPr lang="ru-RU"/>
        </a:p>
      </dgm:t>
    </dgm:pt>
    <dgm:pt modelId="{8BD1FC3C-5060-4D3A-88CF-786C16619EDE}" type="sibTrans" cxnId="{29D49555-65AF-40B9-B1D3-2AE4E14F1EAB}">
      <dgm:prSet/>
      <dgm:spPr/>
      <dgm:t>
        <a:bodyPr/>
        <a:lstStyle/>
        <a:p>
          <a:endParaRPr lang="ru-RU"/>
        </a:p>
      </dgm:t>
    </dgm:pt>
    <dgm:pt modelId="{484D4AB7-0477-41DE-94ED-68AD80F21DF5}">
      <dgm:prSet phldrT="[Текст]" custT="1"/>
      <dgm:spPr>
        <a:solidFill>
          <a:srgbClr val="92D050"/>
        </a:solidFill>
      </dgm:spPr>
      <dgm:t>
        <a:bodyPr/>
        <a:lstStyle/>
        <a:p>
          <a:r>
            <a:rPr lang="ru-RU" sz="1200" dirty="0" smtClean="0"/>
            <a:t>TRL6 </a:t>
          </a:r>
          <a:endParaRPr lang="ru-RU" sz="1200" dirty="0"/>
        </a:p>
      </dgm:t>
    </dgm:pt>
    <dgm:pt modelId="{4738E914-8139-4621-98C9-DFD0C0DB9906}" type="parTrans" cxnId="{65A30BEF-42E2-4445-88F6-CD0A0CCB3727}">
      <dgm:prSet/>
      <dgm:spPr/>
      <dgm:t>
        <a:bodyPr/>
        <a:lstStyle/>
        <a:p>
          <a:endParaRPr lang="ru-RU"/>
        </a:p>
      </dgm:t>
    </dgm:pt>
    <dgm:pt modelId="{874AFCF7-F308-4D0C-BA16-B48798C18251}" type="sibTrans" cxnId="{65A30BEF-42E2-4445-88F6-CD0A0CCB3727}">
      <dgm:prSet/>
      <dgm:spPr/>
      <dgm:t>
        <a:bodyPr/>
        <a:lstStyle/>
        <a:p>
          <a:endParaRPr lang="ru-RU"/>
        </a:p>
      </dgm:t>
    </dgm:pt>
    <dgm:pt modelId="{A58E8EEC-3A14-436C-A7A9-3DF3312D8567}">
      <dgm:prSet phldrT="[Текст]" custT="1"/>
      <dgm:spPr/>
      <dgm:t>
        <a:bodyPr/>
        <a:lstStyle/>
        <a:p>
          <a:pPr marL="0">
            <a:lnSpc>
              <a:spcPct val="100000"/>
            </a:lnSpc>
            <a:spcAft>
              <a:spcPts val="0"/>
            </a:spcAft>
          </a:pPr>
          <a:r>
            <a:rPr lang="ru-RU" sz="1100" b="1" dirty="0" smtClean="0"/>
            <a:t>Демонстрация работоспособности модели или прототипа системы (подсистемы) в реальных условиях</a:t>
          </a:r>
          <a:r>
            <a:rPr lang="ru-RU" sz="1100" dirty="0" smtClean="0"/>
            <a:t>.</a:t>
          </a:r>
          <a:endParaRPr lang="ru-RU" sz="1100" dirty="0"/>
        </a:p>
      </dgm:t>
    </dgm:pt>
    <dgm:pt modelId="{49AAAD0B-0385-40E3-9221-4F0FB0FAE1C5}" type="parTrans" cxnId="{CC18775C-0E47-405E-958D-E2A68192761F}">
      <dgm:prSet/>
      <dgm:spPr/>
      <dgm:t>
        <a:bodyPr/>
        <a:lstStyle/>
        <a:p>
          <a:endParaRPr lang="ru-RU"/>
        </a:p>
      </dgm:t>
    </dgm:pt>
    <dgm:pt modelId="{A75913E5-9226-4A13-BBA8-51618A2F604E}" type="sibTrans" cxnId="{CC18775C-0E47-405E-958D-E2A68192761F}">
      <dgm:prSet/>
      <dgm:spPr/>
      <dgm:t>
        <a:bodyPr/>
        <a:lstStyle/>
        <a:p>
          <a:endParaRPr lang="ru-RU"/>
        </a:p>
      </dgm:t>
    </dgm:pt>
    <dgm:pt modelId="{104FE208-6D65-4349-9556-29FADC1EACB2}">
      <dgm:prSet phldrT="[Текст]" custT="1"/>
      <dgm:spPr/>
      <dgm:t>
        <a:bodyPr/>
        <a:lstStyle/>
        <a:p>
          <a:pPr marL="0">
            <a:lnSpc>
              <a:spcPct val="100000"/>
            </a:lnSpc>
            <a:spcAft>
              <a:spcPts val="0"/>
            </a:spcAft>
          </a:pPr>
          <a:r>
            <a:rPr lang="ru-RU" sz="1100" dirty="0" smtClean="0"/>
            <a:t>Почти завершенный вариант технологии, в дизайне которого  еще вероятны дополнительные изменения, проверен в условиях  реального применения.</a:t>
          </a:r>
          <a:endParaRPr lang="ru-RU" sz="1100" dirty="0"/>
        </a:p>
      </dgm:t>
    </dgm:pt>
    <dgm:pt modelId="{E0232087-E7B8-4615-93E6-9B4DBFB51DF1}" type="parTrans" cxnId="{A733ED2F-DEC9-41C4-98AB-369F357EDF70}">
      <dgm:prSet/>
      <dgm:spPr/>
      <dgm:t>
        <a:bodyPr/>
        <a:lstStyle/>
        <a:p>
          <a:endParaRPr lang="ru-RU"/>
        </a:p>
      </dgm:t>
    </dgm:pt>
    <dgm:pt modelId="{98E07BE9-C4FC-4433-B5C4-39CB9F2F3E2D}" type="sibTrans" cxnId="{A733ED2F-DEC9-41C4-98AB-369F357EDF70}">
      <dgm:prSet/>
      <dgm:spPr/>
      <dgm:t>
        <a:bodyPr/>
        <a:lstStyle/>
        <a:p>
          <a:endParaRPr lang="ru-RU"/>
        </a:p>
      </dgm:t>
    </dgm:pt>
    <dgm:pt modelId="{F7095317-0475-43EB-B5FB-9F5536091876}">
      <dgm:prSet phldrT="[Текст]" custT="1"/>
      <dgm:spPr>
        <a:solidFill>
          <a:srgbClr val="9BB56B"/>
        </a:solidFill>
      </dgm:spPr>
      <dgm:t>
        <a:bodyPr/>
        <a:lstStyle/>
        <a:p>
          <a:r>
            <a:rPr lang="ru-RU" sz="1200" dirty="0" smtClean="0"/>
            <a:t>TRL7 </a:t>
          </a:r>
          <a:endParaRPr lang="ru-RU" sz="1200" dirty="0"/>
        </a:p>
      </dgm:t>
    </dgm:pt>
    <dgm:pt modelId="{8BD633F5-22C5-466A-9AD0-2541FAE1AC26}" type="parTrans" cxnId="{36CCB858-F2B9-4BF2-AEDF-7DB6D2543587}">
      <dgm:prSet/>
      <dgm:spPr/>
      <dgm:t>
        <a:bodyPr/>
        <a:lstStyle/>
        <a:p>
          <a:endParaRPr lang="ru-RU"/>
        </a:p>
      </dgm:t>
    </dgm:pt>
    <dgm:pt modelId="{599779BF-B0AA-44DD-A4EC-B4E76B22A6C4}" type="sibTrans" cxnId="{36CCB858-F2B9-4BF2-AEDF-7DB6D2543587}">
      <dgm:prSet/>
      <dgm:spPr/>
      <dgm:t>
        <a:bodyPr/>
        <a:lstStyle/>
        <a:p>
          <a:endParaRPr lang="ru-RU"/>
        </a:p>
      </dgm:t>
    </dgm:pt>
    <dgm:pt modelId="{71B4B0E9-3A3C-4E75-AD0F-955E95D4A251}">
      <dgm:prSet phldrT="[Текст]" custT="1"/>
      <dgm:spPr/>
      <dgm:t>
        <a:bodyPr/>
        <a:lstStyle/>
        <a:p>
          <a:pPr marL="0">
            <a:lnSpc>
              <a:spcPct val="100000"/>
            </a:lnSpc>
            <a:spcAft>
              <a:spcPts val="0"/>
            </a:spcAft>
          </a:pPr>
          <a:r>
            <a:rPr lang="ru-RU" sz="1100" b="1" dirty="0" smtClean="0"/>
            <a:t>Работоспособность прототипа системы продемонстрирована в реальных условиях</a:t>
          </a:r>
          <a:r>
            <a:rPr lang="ru-RU" sz="1100" dirty="0" smtClean="0"/>
            <a:t>.</a:t>
          </a:r>
          <a:endParaRPr lang="ru-RU" sz="1100" dirty="0"/>
        </a:p>
      </dgm:t>
    </dgm:pt>
    <dgm:pt modelId="{BC67047A-0F01-4B1F-9F62-0D37448EF373}" type="parTrans" cxnId="{38C8EC7F-F74F-4CCD-9DD7-590D84513E0B}">
      <dgm:prSet/>
      <dgm:spPr/>
      <dgm:t>
        <a:bodyPr/>
        <a:lstStyle/>
        <a:p>
          <a:endParaRPr lang="ru-RU"/>
        </a:p>
      </dgm:t>
    </dgm:pt>
    <dgm:pt modelId="{FA0C83FA-6304-43AC-B241-FBA8AD9AFB1A}" type="sibTrans" cxnId="{38C8EC7F-F74F-4CCD-9DD7-590D84513E0B}">
      <dgm:prSet/>
      <dgm:spPr/>
      <dgm:t>
        <a:bodyPr/>
        <a:lstStyle/>
        <a:p>
          <a:endParaRPr lang="ru-RU"/>
        </a:p>
      </dgm:t>
    </dgm:pt>
    <dgm:pt modelId="{4C0FA377-A4F0-49F8-9B55-C5AB93649AFF}">
      <dgm:prSet phldrT="[Текст]" custT="1"/>
      <dgm:spPr/>
      <dgm:t>
        <a:bodyPr/>
        <a:lstStyle/>
        <a:p>
          <a:pPr marL="0">
            <a:lnSpc>
              <a:spcPct val="100000"/>
            </a:lnSpc>
            <a:spcAft>
              <a:spcPts val="0"/>
            </a:spcAft>
          </a:pPr>
          <a:r>
            <a:rPr lang="ru-RU" sz="1100" dirty="0" smtClean="0"/>
            <a:t>Опытно-промышленный образец технологии, максимально (насколько возможно в этой стадии) соответствующий  операционной версии, проверяется  в условиях реального  использования.</a:t>
          </a:r>
          <a:endParaRPr lang="ru-RU" sz="1100" dirty="0"/>
        </a:p>
      </dgm:t>
    </dgm:pt>
    <dgm:pt modelId="{D1AC8BB3-03D3-4D4D-8740-D702B4DD5A34}" type="parTrans" cxnId="{0F5C3479-7A1D-4933-900E-C4504F92A10C}">
      <dgm:prSet/>
      <dgm:spPr/>
      <dgm:t>
        <a:bodyPr/>
        <a:lstStyle/>
        <a:p>
          <a:endParaRPr lang="ru-RU"/>
        </a:p>
      </dgm:t>
    </dgm:pt>
    <dgm:pt modelId="{1448A7B3-DA03-46B0-AA06-7F3E2AC1F3C5}" type="sibTrans" cxnId="{0F5C3479-7A1D-4933-900E-C4504F92A10C}">
      <dgm:prSet/>
      <dgm:spPr/>
      <dgm:t>
        <a:bodyPr/>
        <a:lstStyle/>
        <a:p>
          <a:endParaRPr lang="ru-RU"/>
        </a:p>
      </dgm:t>
    </dgm:pt>
    <dgm:pt modelId="{43F6D9BA-F635-4D18-9814-958930A47978}">
      <dgm:prSet phldrT="[Текст]" custT="1"/>
      <dgm:spPr>
        <a:solidFill>
          <a:srgbClr val="00B050"/>
        </a:solidFill>
      </dgm:spPr>
      <dgm:t>
        <a:bodyPr/>
        <a:lstStyle/>
        <a:p>
          <a:r>
            <a:rPr lang="ru-RU" sz="1200" dirty="0" smtClean="0"/>
            <a:t>TRL8 </a:t>
          </a:r>
          <a:endParaRPr lang="ru-RU" sz="1200" dirty="0"/>
        </a:p>
      </dgm:t>
    </dgm:pt>
    <dgm:pt modelId="{96D2F18C-43CE-4843-A0B5-85BCA33A7602}" type="parTrans" cxnId="{F3E1C806-B487-41E6-8557-4CFFDA3FD676}">
      <dgm:prSet/>
      <dgm:spPr/>
      <dgm:t>
        <a:bodyPr/>
        <a:lstStyle/>
        <a:p>
          <a:endParaRPr lang="ru-RU"/>
        </a:p>
      </dgm:t>
    </dgm:pt>
    <dgm:pt modelId="{9F4CBC29-33F8-499E-BF11-4EC904AE9932}" type="sibTrans" cxnId="{F3E1C806-B487-41E6-8557-4CFFDA3FD676}">
      <dgm:prSet/>
      <dgm:spPr/>
      <dgm:t>
        <a:bodyPr/>
        <a:lstStyle/>
        <a:p>
          <a:endParaRPr lang="ru-RU"/>
        </a:p>
      </dgm:t>
    </dgm:pt>
    <dgm:pt modelId="{AA15D393-D880-4302-BEEE-1371574B0207}">
      <dgm:prSet phldrT="[Текст]" custT="1"/>
      <dgm:spPr/>
      <dgm:t>
        <a:bodyPr/>
        <a:lstStyle/>
        <a:p>
          <a:pPr marL="0">
            <a:lnSpc>
              <a:spcPct val="100000"/>
            </a:lnSpc>
            <a:spcAft>
              <a:spcPts val="0"/>
            </a:spcAft>
          </a:pPr>
          <a:r>
            <a:rPr lang="ru-RU" sz="1100" b="1" dirty="0" smtClean="0"/>
            <a:t>Реальная система создана и подготовлена  (квалифицирована) к  летным испытаниям </a:t>
          </a:r>
          <a:endParaRPr lang="ru-RU" sz="1100" b="1" dirty="0"/>
        </a:p>
      </dgm:t>
    </dgm:pt>
    <dgm:pt modelId="{1EC86A18-FDEE-40DC-855B-D2098D9AF51C}" type="parTrans" cxnId="{AD9BAD2A-6D6D-42A1-82F9-13CB509B99CB}">
      <dgm:prSet/>
      <dgm:spPr/>
      <dgm:t>
        <a:bodyPr/>
        <a:lstStyle/>
        <a:p>
          <a:endParaRPr lang="ru-RU"/>
        </a:p>
      </dgm:t>
    </dgm:pt>
    <dgm:pt modelId="{28E2C3D0-E034-408B-838E-2A823D2FB1AC}" type="sibTrans" cxnId="{AD9BAD2A-6D6D-42A1-82F9-13CB509B99CB}">
      <dgm:prSet/>
      <dgm:spPr/>
      <dgm:t>
        <a:bodyPr/>
        <a:lstStyle/>
        <a:p>
          <a:endParaRPr lang="ru-RU"/>
        </a:p>
      </dgm:t>
    </dgm:pt>
    <dgm:pt modelId="{F484E525-BBFF-4377-8C78-01D9273E48D9}">
      <dgm:prSet phldrT="[Текст]" custT="1"/>
      <dgm:spPr/>
      <dgm:t>
        <a:bodyPr/>
        <a:lstStyle/>
        <a:p>
          <a:pPr marL="0">
            <a:lnSpc>
              <a:spcPct val="100000"/>
            </a:lnSpc>
            <a:spcAft>
              <a:spcPts val="0"/>
            </a:spcAft>
          </a:pPr>
          <a:r>
            <a:rPr lang="ru-RU" sz="1100" dirty="0" smtClean="0"/>
            <a:t>Технология полностью проверена и не нуждается в существенных изменениях и доработках.  Функционирование технологии по назначению демонстрируется без существенных проблем.</a:t>
          </a:r>
          <a:endParaRPr lang="ru-RU" sz="1100" dirty="0"/>
        </a:p>
      </dgm:t>
    </dgm:pt>
    <dgm:pt modelId="{6DA90951-55E9-4474-9D7F-8825C6F99E59}" type="parTrans" cxnId="{F5965FB9-94DE-47F1-BF6A-CB014438AC42}">
      <dgm:prSet/>
      <dgm:spPr/>
      <dgm:t>
        <a:bodyPr/>
        <a:lstStyle/>
        <a:p>
          <a:endParaRPr lang="ru-RU"/>
        </a:p>
      </dgm:t>
    </dgm:pt>
    <dgm:pt modelId="{B629DB39-86F4-40C7-8B7F-F697C02BEEA8}" type="sibTrans" cxnId="{F5965FB9-94DE-47F1-BF6A-CB014438AC42}">
      <dgm:prSet/>
      <dgm:spPr/>
      <dgm:t>
        <a:bodyPr/>
        <a:lstStyle/>
        <a:p>
          <a:endParaRPr lang="ru-RU"/>
        </a:p>
      </dgm:t>
    </dgm:pt>
    <dgm:pt modelId="{18580BF4-39EF-4E29-BF54-9C91658EA99D}">
      <dgm:prSet phldrT="[Текст]" custT="1"/>
      <dgm:spPr>
        <a:solidFill>
          <a:srgbClr val="00B050"/>
        </a:solidFill>
      </dgm:spPr>
      <dgm:t>
        <a:bodyPr/>
        <a:lstStyle/>
        <a:p>
          <a:r>
            <a:rPr lang="ru-RU" sz="1200" dirty="0" smtClean="0"/>
            <a:t>TRL9 </a:t>
          </a:r>
          <a:endParaRPr lang="ru-RU" sz="1200" dirty="0"/>
        </a:p>
      </dgm:t>
    </dgm:pt>
    <dgm:pt modelId="{120E508F-7043-4982-A721-BCC3D8388CBE}" type="parTrans" cxnId="{BB6FAD54-A101-40E0-8CAC-B3EFE7ADFAAB}">
      <dgm:prSet/>
      <dgm:spPr/>
      <dgm:t>
        <a:bodyPr/>
        <a:lstStyle/>
        <a:p>
          <a:endParaRPr lang="ru-RU"/>
        </a:p>
      </dgm:t>
    </dgm:pt>
    <dgm:pt modelId="{AD3CE12B-4B24-4B0A-BA60-CA4EE8959F16}" type="sibTrans" cxnId="{BB6FAD54-A101-40E0-8CAC-B3EFE7ADFAAB}">
      <dgm:prSet/>
      <dgm:spPr/>
      <dgm:t>
        <a:bodyPr/>
        <a:lstStyle/>
        <a:p>
          <a:endParaRPr lang="ru-RU"/>
        </a:p>
      </dgm:t>
    </dgm:pt>
    <dgm:pt modelId="{76C57C52-39ED-42C0-A7B1-E285B9A45855}">
      <dgm:prSet phldrT="[Текст]" custT="1"/>
      <dgm:spPr/>
      <dgm:t>
        <a:bodyPr/>
        <a:lstStyle/>
        <a:p>
          <a:pPr marL="0">
            <a:lnSpc>
              <a:spcPct val="100000"/>
            </a:lnSpc>
            <a:spcAft>
              <a:spcPts val="0"/>
            </a:spcAft>
          </a:pPr>
          <a:r>
            <a:rPr lang="ru-RU" sz="1100" b="1" dirty="0" smtClean="0"/>
            <a:t>Эффективность реальной  системы доказана успешной эксплуатацией</a:t>
          </a:r>
          <a:endParaRPr lang="ru-RU" sz="1100" b="1" dirty="0"/>
        </a:p>
      </dgm:t>
    </dgm:pt>
    <dgm:pt modelId="{DE523054-D68C-490D-AFB6-D4ECFB01CCA1}" type="parTrans" cxnId="{9B6C5032-657D-46D5-9C5E-D1D9465B41AE}">
      <dgm:prSet/>
      <dgm:spPr/>
      <dgm:t>
        <a:bodyPr/>
        <a:lstStyle/>
        <a:p>
          <a:endParaRPr lang="ru-RU"/>
        </a:p>
      </dgm:t>
    </dgm:pt>
    <dgm:pt modelId="{B32EE832-F7D8-41C1-80B1-1EB376351127}" type="sibTrans" cxnId="{9B6C5032-657D-46D5-9C5E-D1D9465B41AE}">
      <dgm:prSet/>
      <dgm:spPr/>
      <dgm:t>
        <a:bodyPr/>
        <a:lstStyle/>
        <a:p>
          <a:endParaRPr lang="ru-RU"/>
        </a:p>
      </dgm:t>
    </dgm:pt>
    <dgm:pt modelId="{838BFEB1-2062-4DCE-9070-C0015B5CE999}">
      <dgm:prSet custT="1"/>
      <dgm:spPr/>
      <dgm:t>
        <a:bodyPr/>
        <a:lstStyle/>
        <a:p>
          <a:pPr marL="0">
            <a:lnSpc>
              <a:spcPct val="100000"/>
            </a:lnSpc>
            <a:spcAft>
              <a:spcPts val="0"/>
            </a:spcAft>
          </a:pPr>
          <a:r>
            <a:rPr lang="ru-RU" sz="1100" dirty="0" smtClean="0"/>
            <a:t>Полная работоспособность (с незначительными  отклонениями) окончательного  рабочего варианта технологии  демонстрируется в нормальных условиях применения.   Любые дальнейшие усовершенствования технологии с этого момента, запланированные или внеплановые, должны рассматриваться как задачи уровня </a:t>
          </a:r>
          <a:r>
            <a:rPr lang="en-US" sz="1100" dirty="0" smtClean="0"/>
            <a:t>TRL</a:t>
          </a:r>
          <a:r>
            <a:rPr lang="ru-RU" sz="1100" dirty="0" smtClean="0"/>
            <a:t>-1.</a:t>
          </a:r>
          <a:endParaRPr lang="ru-RU" sz="1100" dirty="0"/>
        </a:p>
      </dgm:t>
    </dgm:pt>
    <dgm:pt modelId="{0A740D16-5DDE-4368-B9AC-AB7F7FD6E986}" type="parTrans" cxnId="{932BF2B8-47B4-463B-B44E-37821C5185B3}">
      <dgm:prSet/>
      <dgm:spPr/>
      <dgm:t>
        <a:bodyPr/>
        <a:lstStyle/>
        <a:p>
          <a:endParaRPr lang="ru-RU"/>
        </a:p>
      </dgm:t>
    </dgm:pt>
    <dgm:pt modelId="{A557A028-1127-463C-8A3D-F53EF16C0D33}" type="sibTrans" cxnId="{932BF2B8-47B4-463B-B44E-37821C5185B3}">
      <dgm:prSet/>
      <dgm:spPr/>
      <dgm:t>
        <a:bodyPr/>
        <a:lstStyle/>
        <a:p>
          <a:endParaRPr lang="ru-RU"/>
        </a:p>
      </dgm:t>
    </dgm:pt>
    <dgm:pt modelId="{4594FDF9-3E43-423B-9F0E-1965E0BF53F5}" type="pres">
      <dgm:prSet presAssocID="{7C6C2586-BD3E-4790-8C58-9910A229AA87}" presName="Name0" presStyleCnt="0">
        <dgm:presLayoutVars>
          <dgm:dir/>
          <dgm:animLvl val="lvl"/>
          <dgm:resizeHandles val="exact"/>
        </dgm:presLayoutVars>
      </dgm:prSet>
      <dgm:spPr/>
      <dgm:t>
        <a:bodyPr/>
        <a:lstStyle/>
        <a:p>
          <a:endParaRPr lang="ru-RU"/>
        </a:p>
      </dgm:t>
    </dgm:pt>
    <dgm:pt modelId="{7AB30802-8579-4ECB-8801-E186A7EB0600}" type="pres">
      <dgm:prSet presAssocID="{85BA2F69-DF82-49C5-8B31-86F6B64F3EAC}" presName="linNode" presStyleCnt="0"/>
      <dgm:spPr/>
    </dgm:pt>
    <dgm:pt modelId="{27B4341B-06DD-4ED4-8B3E-4DDC875A75A8}" type="pres">
      <dgm:prSet presAssocID="{85BA2F69-DF82-49C5-8B31-86F6B64F3EAC}" presName="parentText" presStyleLbl="node1" presStyleIdx="0" presStyleCnt="5" custScaleX="21006" custLinFactNeighborX="-19749">
        <dgm:presLayoutVars>
          <dgm:chMax val="1"/>
          <dgm:bulletEnabled val="1"/>
        </dgm:presLayoutVars>
      </dgm:prSet>
      <dgm:spPr/>
      <dgm:t>
        <a:bodyPr/>
        <a:lstStyle/>
        <a:p>
          <a:endParaRPr lang="ru-RU"/>
        </a:p>
      </dgm:t>
    </dgm:pt>
    <dgm:pt modelId="{2CA979C1-6543-449B-B593-885168A2251C}" type="pres">
      <dgm:prSet presAssocID="{85BA2F69-DF82-49C5-8B31-86F6B64F3EAC}" presName="descendantText" presStyleLbl="alignAccFollowNode1" presStyleIdx="0" presStyleCnt="5" custScaleX="140063" custScaleY="122961" custLinFactNeighborY="3269">
        <dgm:presLayoutVars>
          <dgm:bulletEnabled val="1"/>
        </dgm:presLayoutVars>
      </dgm:prSet>
      <dgm:spPr/>
      <dgm:t>
        <a:bodyPr/>
        <a:lstStyle/>
        <a:p>
          <a:endParaRPr lang="ru-RU"/>
        </a:p>
      </dgm:t>
    </dgm:pt>
    <dgm:pt modelId="{E33708E6-CB92-464E-A597-FECDC03944DB}" type="pres">
      <dgm:prSet presAssocID="{776615FE-3337-4973-B750-D3AA4CC509F6}" presName="sp" presStyleCnt="0"/>
      <dgm:spPr/>
    </dgm:pt>
    <dgm:pt modelId="{19DC7A0A-3C48-40E9-8017-9D5ECBB38B4D}" type="pres">
      <dgm:prSet presAssocID="{484D4AB7-0477-41DE-94ED-68AD80F21DF5}" presName="linNode" presStyleCnt="0"/>
      <dgm:spPr/>
    </dgm:pt>
    <dgm:pt modelId="{6001320F-C318-4A0B-AD93-25D8BBB2B7E2}" type="pres">
      <dgm:prSet presAssocID="{484D4AB7-0477-41DE-94ED-68AD80F21DF5}" presName="parentText" presStyleLbl="node1" presStyleIdx="1" presStyleCnt="5" custScaleX="21006" custLinFactNeighborX="-19749">
        <dgm:presLayoutVars>
          <dgm:chMax val="1"/>
          <dgm:bulletEnabled val="1"/>
        </dgm:presLayoutVars>
      </dgm:prSet>
      <dgm:spPr/>
      <dgm:t>
        <a:bodyPr/>
        <a:lstStyle/>
        <a:p>
          <a:endParaRPr lang="ru-RU"/>
        </a:p>
      </dgm:t>
    </dgm:pt>
    <dgm:pt modelId="{893857AB-A6C9-4AAE-ABA4-E54289D6B93F}" type="pres">
      <dgm:prSet presAssocID="{484D4AB7-0477-41DE-94ED-68AD80F21DF5}" presName="descendantText" presStyleLbl="alignAccFollowNode1" presStyleIdx="1" presStyleCnt="5" custScaleX="140063" custLinFactNeighborY="977">
        <dgm:presLayoutVars>
          <dgm:bulletEnabled val="1"/>
        </dgm:presLayoutVars>
      </dgm:prSet>
      <dgm:spPr/>
      <dgm:t>
        <a:bodyPr/>
        <a:lstStyle/>
        <a:p>
          <a:endParaRPr lang="ru-RU"/>
        </a:p>
      </dgm:t>
    </dgm:pt>
    <dgm:pt modelId="{E86CE3CA-DEF6-4605-B234-04BE353129A3}" type="pres">
      <dgm:prSet presAssocID="{874AFCF7-F308-4D0C-BA16-B48798C18251}" presName="sp" presStyleCnt="0"/>
      <dgm:spPr/>
    </dgm:pt>
    <dgm:pt modelId="{E0B6D0C1-392E-4CA8-9113-9D9EC40E279D}" type="pres">
      <dgm:prSet presAssocID="{F7095317-0475-43EB-B5FB-9F5536091876}" presName="linNode" presStyleCnt="0"/>
      <dgm:spPr/>
    </dgm:pt>
    <dgm:pt modelId="{6A584565-2CC8-4B6B-918A-4D22DF789F76}" type="pres">
      <dgm:prSet presAssocID="{F7095317-0475-43EB-B5FB-9F5536091876}" presName="parentText" presStyleLbl="node1" presStyleIdx="2" presStyleCnt="5" custScaleX="21006" custLinFactNeighborX="-19749">
        <dgm:presLayoutVars>
          <dgm:chMax val="1"/>
          <dgm:bulletEnabled val="1"/>
        </dgm:presLayoutVars>
      </dgm:prSet>
      <dgm:spPr/>
      <dgm:t>
        <a:bodyPr/>
        <a:lstStyle/>
        <a:p>
          <a:endParaRPr lang="ru-RU"/>
        </a:p>
      </dgm:t>
    </dgm:pt>
    <dgm:pt modelId="{E4528165-C481-4464-89F7-0E604773852D}" type="pres">
      <dgm:prSet presAssocID="{F7095317-0475-43EB-B5FB-9F5536091876}" presName="descendantText" presStyleLbl="alignAccFollowNode1" presStyleIdx="2" presStyleCnt="5" custScaleX="140063" custLinFactNeighborY="-5572">
        <dgm:presLayoutVars>
          <dgm:bulletEnabled val="1"/>
        </dgm:presLayoutVars>
      </dgm:prSet>
      <dgm:spPr/>
      <dgm:t>
        <a:bodyPr/>
        <a:lstStyle/>
        <a:p>
          <a:endParaRPr lang="ru-RU"/>
        </a:p>
      </dgm:t>
    </dgm:pt>
    <dgm:pt modelId="{6D2906C5-D2B9-44E4-9B98-2F6C4F85F1CE}" type="pres">
      <dgm:prSet presAssocID="{599779BF-B0AA-44DD-A4EC-B4E76B22A6C4}" presName="sp" presStyleCnt="0"/>
      <dgm:spPr/>
    </dgm:pt>
    <dgm:pt modelId="{2BAF51C6-D306-4FFD-A60E-86A1E4A3547F}" type="pres">
      <dgm:prSet presAssocID="{43F6D9BA-F635-4D18-9814-958930A47978}" presName="linNode" presStyleCnt="0"/>
      <dgm:spPr/>
    </dgm:pt>
    <dgm:pt modelId="{FFB3BB0D-A7DE-472B-A2CC-95EBE96B84DE}" type="pres">
      <dgm:prSet presAssocID="{43F6D9BA-F635-4D18-9814-958930A47978}" presName="parentText" presStyleLbl="node1" presStyleIdx="3" presStyleCnt="5" custScaleX="21026" custLinFactNeighborX="-19749">
        <dgm:presLayoutVars>
          <dgm:chMax val="1"/>
          <dgm:bulletEnabled val="1"/>
        </dgm:presLayoutVars>
      </dgm:prSet>
      <dgm:spPr/>
      <dgm:t>
        <a:bodyPr/>
        <a:lstStyle/>
        <a:p>
          <a:endParaRPr lang="ru-RU"/>
        </a:p>
      </dgm:t>
    </dgm:pt>
    <dgm:pt modelId="{C6CCA016-BFD6-4505-B3BC-25DBBE564420}" type="pres">
      <dgm:prSet presAssocID="{43F6D9BA-F635-4D18-9814-958930A47978}" presName="descendantText" presStyleLbl="alignAccFollowNode1" presStyleIdx="3" presStyleCnt="5" custScaleX="140063" custScaleY="134158" custLinFactNeighborY="-6516">
        <dgm:presLayoutVars>
          <dgm:bulletEnabled val="1"/>
        </dgm:presLayoutVars>
      </dgm:prSet>
      <dgm:spPr/>
      <dgm:t>
        <a:bodyPr/>
        <a:lstStyle/>
        <a:p>
          <a:endParaRPr lang="ru-RU"/>
        </a:p>
      </dgm:t>
    </dgm:pt>
    <dgm:pt modelId="{48C51213-3899-4C68-81FC-DC8EC1C02CA3}" type="pres">
      <dgm:prSet presAssocID="{9F4CBC29-33F8-499E-BF11-4EC904AE9932}" presName="sp" presStyleCnt="0"/>
      <dgm:spPr/>
    </dgm:pt>
    <dgm:pt modelId="{8078FB76-A189-4C00-93D8-B24C6B3805FB}" type="pres">
      <dgm:prSet presAssocID="{18580BF4-39EF-4E29-BF54-9C91658EA99D}" presName="linNode" presStyleCnt="0"/>
      <dgm:spPr/>
    </dgm:pt>
    <dgm:pt modelId="{F448947C-ADE2-461E-AF09-E1128C135A9C}" type="pres">
      <dgm:prSet presAssocID="{18580BF4-39EF-4E29-BF54-9C91658EA99D}" presName="parentText" presStyleLbl="node1" presStyleIdx="4" presStyleCnt="5" custScaleX="21026" custLinFactNeighborX="-19749">
        <dgm:presLayoutVars>
          <dgm:chMax val="1"/>
          <dgm:bulletEnabled val="1"/>
        </dgm:presLayoutVars>
      </dgm:prSet>
      <dgm:spPr/>
      <dgm:t>
        <a:bodyPr/>
        <a:lstStyle/>
        <a:p>
          <a:endParaRPr lang="ru-RU"/>
        </a:p>
      </dgm:t>
    </dgm:pt>
    <dgm:pt modelId="{76148F71-2EC8-472E-9A6E-4DE1F81178B5}" type="pres">
      <dgm:prSet presAssocID="{18580BF4-39EF-4E29-BF54-9C91658EA99D}" presName="descendantText" presStyleLbl="alignAccFollowNode1" presStyleIdx="4" presStyleCnt="5" custScaleX="140063" custScaleY="167043">
        <dgm:presLayoutVars>
          <dgm:bulletEnabled val="1"/>
        </dgm:presLayoutVars>
      </dgm:prSet>
      <dgm:spPr/>
      <dgm:t>
        <a:bodyPr/>
        <a:lstStyle/>
        <a:p>
          <a:endParaRPr lang="ru-RU"/>
        </a:p>
      </dgm:t>
    </dgm:pt>
  </dgm:ptLst>
  <dgm:cxnLst>
    <dgm:cxn modelId="{CC18775C-0E47-405E-958D-E2A68192761F}" srcId="{484D4AB7-0477-41DE-94ED-68AD80F21DF5}" destId="{A58E8EEC-3A14-436C-A7A9-3DF3312D8567}" srcOrd="0" destOrd="0" parTransId="{49AAAD0B-0385-40E3-9221-4F0FB0FAE1C5}" sibTransId="{A75913E5-9226-4A13-BBA8-51618A2F604E}"/>
    <dgm:cxn modelId="{932BF2B8-47B4-463B-B44E-37821C5185B3}" srcId="{18580BF4-39EF-4E29-BF54-9C91658EA99D}" destId="{838BFEB1-2062-4DCE-9070-C0015B5CE999}" srcOrd="1" destOrd="0" parTransId="{0A740D16-5DDE-4368-B9AC-AB7F7FD6E986}" sibTransId="{A557A028-1127-463C-8A3D-F53EF16C0D33}"/>
    <dgm:cxn modelId="{96EA578B-4F36-40F0-9E4C-5026FDD42CEC}" type="presOf" srcId="{104FE208-6D65-4349-9556-29FADC1EACB2}" destId="{893857AB-A6C9-4AAE-ABA4-E54289D6B93F}" srcOrd="0" destOrd="1" presId="urn:microsoft.com/office/officeart/2005/8/layout/vList5"/>
    <dgm:cxn modelId="{6FF1E99C-F0C6-4600-B688-331F5F08E6AF}" type="presOf" srcId="{838BFEB1-2062-4DCE-9070-C0015B5CE999}" destId="{76148F71-2EC8-472E-9A6E-4DE1F81178B5}" srcOrd="0" destOrd="1" presId="urn:microsoft.com/office/officeart/2005/8/layout/vList5"/>
    <dgm:cxn modelId="{F3E1C806-B487-41E6-8557-4CFFDA3FD676}" srcId="{7C6C2586-BD3E-4790-8C58-9910A229AA87}" destId="{43F6D9BA-F635-4D18-9814-958930A47978}" srcOrd="3" destOrd="0" parTransId="{96D2F18C-43CE-4843-A0B5-85BCA33A7602}" sibTransId="{9F4CBC29-33F8-499E-BF11-4EC904AE9932}"/>
    <dgm:cxn modelId="{527B6585-9DEB-416A-8D71-0BB345B5908A}" type="presOf" srcId="{18580BF4-39EF-4E29-BF54-9C91658EA99D}" destId="{F448947C-ADE2-461E-AF09-E1128C135A9C}" srcOrd="0" destOrd="0" presId="urn:microsoft.com/office/officeart/2005/8/layout/vList5"/>
    <dgm:cxn modelId="{AD9BAD2A-6D6D-42A1-82F9-13CB509B99CB}" srcId="{43F6D9BA-F635-4D18-9814-958930A47978}" destId="{AA15D393-D880-4302-BEEE-1371574B0207}" srcOrd="0" destOrd="0" parTransId="{1EC86A18-FDEE-40DC-855B-D2098D9AF51C}" sibTransId="{28E2C3D0-E034-408B-838E-2A823D2FB1AC}"/>
    <dgm:cxn modelId="{52F57621-D937-4F00-A5AF-E86D29E4318D}" type="presOf" srcId="{4C0FA377-A4F0-49F8-9B55-C5AB93649AFF}" destId="{E4528165-C481-4464-89F7-0E604773852D}" srcOrd="0" destOrd="1" presId="urn:microsoft.com/office/officeart/2005/8/layout/vList5"/>
    <dgm:cxn modelId="{0F5C3479-7A1D-4933-900E-C4504F92A10C}" srcId="{F7095317-0475-43EB-B5FB-9F5536091876}" destId="{4C0FA377-A4F0-49F8-9B55-C5AB93649AFF}" srcOrd="1" destOrd="0" parTransId="{D1AC8BB3-03D3-4D4D-8740-D702B4DD5A34}" sibTransId="{1448A7B3-DA03-46B0-AA06-7F3E2AC1F3C5}"/>
    <dgm:cxn modelId="{9B6C5032-657D-46D5-9C5E-D1D9465B41AE}" srcId="{18580BF4-39EF-4E29-BF54-9C91658EA99D}" destId="{76C57C52-39ED-42C0-A7B1-E285B9A45855}" srcOrd="0" destOrd="0" parTransId="{DE523054-D68C-490D-AFB6-D4ECFB01CCA1}" sibTransId="{B32EE832-F7D8-41C1-80B1-1EB376351127}"/>
    <dgm:cxn modelId="{F8133231-F95A-420F-96F9-99B837FF5DE0}" type="presOf" srcId="{B5C70DE7-D365-41B5-9D16-7323D84A6059}" destId="{2CA979C1-6543-449B-B593-885168A2251C}" srcOrd="0" destOrd="1" presId="urn:microsoft.com/office/officeart/2005/8/layout/vList5"/>
    <dgm:cxn modelId="{A38C4640-4A55-4F7E-A19B-FDFF9AD1A3D1}" srcId="{85BA2F69-DF82-49C5-8B31-86F6B64F3EAC}" destId="{3CBBF9B4-AD3B-4802-B6BC-8E2966B6621B}" srcOrd="0" destOrd="0" parTransId="{34336457-F656-491D-809D-118621DAC9FB}" sibTransId="{3C1D9B69-F8B2-471C-A7CF-581258AD0DCE}"/>
    <dgm:cxn modelId="{36CCB858-F2B9-4BF2-AEDF-7DB6D2543587}" srcId="{7C6C2586-BD3E-4790-8C58-9910A229AA87}" destId="{F7095317-0475-43EB-B5FB-9F5536091876}" srcOrd="2" destOrd="0" parTransId="{8BD633F5-22C5-466A-9AD0-2541FAE1AC26}" sibTransId="{599779BF-B0AA-44DD-A4EC-B4E76B22A6C4}"/>
    <dgm:cxn modelId="{BB6FAD54-A101-40E0-8CAC-B3EFE7ADFAAB}" srcId="{7C6C2586-BD3E-4790-8C58-9910A229AA87}" destId="{18580BF4-39EF-4E29-BF54-9C91658EA99D}" srcOrd="4" destOrd="0" parTransId="{120E508F-7043-4982-A721-BCC3D8388CBE}" sibTransId="{AD3CE12B-4B24-4B0A-BA60-CA4EE8959F16}"/>
    <dgm:cxn modelId="{65A30BEF-42E2-4445-88F6-CD0A0CCB3727}" srcId="{7C6C2586-BD3E-4790-8C58-9910A229AA87}" destId="{484D4AB7-0477-41DE-94ED-68AD80F21DF5}" srcOrd="1" destOrd="0" parTransId="{4738E914-8139-4621-98C9-DFD0C0DB9906}" sibTransId="{874AFCF7-F308-4D0C-BA16-B48798C18251}"/>
    <dgm:cxn modelId="{9C9EBCAF-84D8-447C-83A4-E887C2870ED7}" type="presOf" srcId="{3CBBF9B4-AD3B-4802-B6BC-8E2966B6621B}" destId="{2CA979C1-6543-449B-B593-885168A2251C}" srcOrd="0" destOrd="0" presId="urn:microsoft.com/office/officeart/2005/8/layout/vList5"/>
    <dgm:cxn modelId="{C4BD9B68-F501-47C5-89A2-7D56DFB6804C}" type="presOf" srcId="{76C57C52-39ED-42C0-A7B1-E285B9A45855}" destId="{76148F71-2EC8-472E-9A6E-4DE1F81178B5}" srcOrd="0" destOrd="0" presId="urn:microsoft.com/office/officeart/2005/8/layout/vList5"/>
    <dgm:cxn modelId="{D2AC7D42-CEB3-4D66-B939-CD684A71C47F}" srcId="{7C6C2586-BD3E-4790-8C58-9910A229AA87}" destId="{85BA2F69-DF82-49C5-8B31-86F6B64F3EAC}" srcOrd="0" destOrd="0" parTransId="{48F7AFD6-A6BE-49C9-99D5-A91530FE1238}" sibTransId="{776615FE-3337-4973-B750-D3AA4CC509F6}"/>
    <dgm:cxn modelId="{F5965FB9-94DE-47F1-BF6A-CB014438AC42}" srcId="{43F6D9BA-F635-4D18-9814-958930A47978}" destId="{F484E525-BBFF-4377-8C78-01D9273E48D9}" srcOrd="1" destOrd="0" parTransId="{6DA90951-55E9-4474-9D7F-8825C6F99E59}" sibTransId="{B629DB39-86F4-40C7-8B7F-F697C02BEEA8}"/>
    <dgm:cxn modelId="{74021ADD-E129-4F68-8C2D-78EC9A2A0A23}" type="presOf" srcId="{F7095317-0475-43EB-B5FB-9F5536091876}" destId="{6A584565-2CC8-4B6B-918A-4D22DF789F76}" srcOrd="0" destOrd="0" presId="urn:microsoft.com/office/officeart/2005/8/layout/vList5"/>
    <dgm:cxn modelId="{A733ED2F-DEC9-41C4-98AB-369F357EDF70}" srcId="{484D4AB7-0477-41DE-94ED-68AD80F21DF5}" destId="{104FE208-6D65-4349-9556-29FADC1EACB2}" srcOrd="1" destOrd="0" parTransId="{E0232087-E7B8-4615-93E6-9B4DBFB51DF1}" sibTransId="{98E07BE9-C4FC-4433-B5C4-39CB9F2F3E2D}"/>
    <dgm:cxn modelId="{F515824C-9031-4ABD-AD26-76710595A502}" type="presOf" srcId="{43F6D9BA-F635-4D18-9814-958930A47978}" destId="{FFB3BB0D-A7DE-472B-A2CC-95EBE96B84DE}" srcOrd="0" destOrd="0" presId="urn:microsoft.com/office/officeart/2005/8/layout/vList5"/>
    <dgm:cxn modelId="{AC600176-730C-4DEC-A9C3-73C4949DF033}" type="presOf" srcId="{AA15D393-D880-4302-BEEE-1371574B0207}" destId="{C6CCA016-BFD6-4505-B3BC-25DBBE564420}" srcOrd="0" destOrd="0" presId="urn:microsoft.com/office/officeart/2005/8/layout/vList5"/>
    <dgm:cxn modelId="{C0D657E9-8255-4170-954F-348FEBC47345}" type="presOf" srcId="{7C6C2586-BD3E-4790-8C58-9910A229AA87}" destId="{4594FDF9-3E43-423B-9F0E-1965E0BF53F5}" srcOrd="0" destOrd="0" presId="urn:microsoft.com/office/officeart/2005/8/layout/vList5"/>
    <dgm:cxn modelId="{29D49555-65AF-40B9-B1D3-2AE4E14F1EAB}" srcId="{85BA2F69-DF82-49C5-8B31-86F6B64F3EAC}" destId="{B5C70DE7-D365-41B5-9D16-7323D84A6059}" srcOrd="1" destOrd="0" parTransId="{86C36A13-D602-4DF3-8F9F-5438483AB09F}" sibTransId="{8BD1FC3C-5060-4D3A-88CF-786C16619EDE}"/>
    <dgm:cxn modelId="{BE4000D3-C030-406D-BBB7-921C32D3B8A6}" type="presOf" srcId="{71B4B0E9-3A3C-4E75-AD0F-955E95D4A251}" destId="{E4528165-C481-4464-89F7-0E604773852D}" srcOrd="0" destOrd="0" presId="urn:microsoft.com/office/officeart/2005/8/layout/vList5"/>
    <dgm:cxn modelId="{38C8EC7F-F74F-4CCD-9DD7-590D84513E0B}" srcId="{F7095317-0475-43EB-B5FB-9F5536091876}" destId="{71B4B0E9-3A3C-4E75-AD0F-955E95D4A251}" srcOrd="0" destOrd="0" parTransId="{BC67047A-0F01-4B1F-9F62-0D37448EF373}" sibTransId="{FA0C83FA-6304-43AC-B241-FBA8AD9AFB1A}"/>
    <dgm:cxn modelId="{C25197FE-7C15-4C9D-8CE7-FE017DC012CF}" type="presOf" srcId="{A58E8EEC-3A14-436C-A7A9-3DF3312D8567}" destId="{893857AB-A6C9-4AAE-ABA4-E54289D6B93F}" srcOrd="0" destOrd="0" presId="urn:microsoft.com/office/officeart/2005/8/layout/vList5"/>
    <dgm:cxn modelId="{3D588965-D4C9-4A3A-9539-94C1F93A9EE3}" type="presOf" srcId="{85BA2F69-DF82-49C5-8B31-86F6B64F3EAC}" destId="{27B4341B-06DD-4ED4-8B3E-4DDC875A75A8}" srcOrd="0" destOrd="0" presId="urn:microsoft.com/office/officeart/2005/8/layout/vList5"/>
    <dgm:cxn modelId="{CCD1A1D2-F382-4CCA-A0D6-A35C2F4B3682}" type="presOf" srcId="{F484E525-BBFF-4377-8C78-01D9273E48D9}" destId="{C6CCA016-BFD6-4505-B3BC-25DBBE564420}" srcOrd="0" destOrd="1" presId="urn:microsoft.com/office/officeart/2005/8/layout/vList5"/>
    <dgm:cxn modelId="{CF35B547-14FE-4BB8-8AA0-A1BDB70A3F24}" type="presOf" srcId="{484D4AB7-0477-41DE-94ED-68AD80F21DF5}" destId="{6001320F-C318-4A0B-AD93-25D8BBB2B7E2}" srcOrd="0" destOrd="0" presId="urn:microsoft.com/office/officeart/2005/8/layout/vList5"/>
    <dgm:cxn modelId="{06A3DCE8-CE99-49AC-924A-247F83F735DA}" type="presParOf" srcId="{4594FDF9-3E43-423B-9F0E-1965E0BF53F5}" destId="{7AB30802-8579-4ECB-8801-E186A7EB0600}" srcOrd="0" destOrd="0" presId="urn:microsoft.com/office/officeart/2005/8/layout/vList5"/>
    <dgm:cxn modelId="{8B96B1EF-8FBA-40FC-A22B-8037C4F22226}" type="presParOf" srcId="{7AB30802-8579-4ECB-8801-E186A7EB0600}" destId="{27B4341B-06DD-4ED4-8B3E-4DDC875A75A8}" srcOrd="0" destOrd="0" presId="urn:microsoft.com/office/officeart/2005/8/layout/vList5"/>
    <dgm:cxn modelId="{C0B64FDF-E108-4AA5-814C-33C6EA0B9E3C}" type="presParOf" srcId="{7AB30802-8579-4ECB-8801-E186A7EB0600}" destId="{2CA979C1-6543-449B-B593-885168A2251C}" srcOrd="1" destOrd="0" presId="urn:microsoft.com/office/officeart/2005/8/layout/vList5"/>
    <dgm:cxn modelId="{103D5CCE-34D8-47CF-9C75-6D019452B399}" type="presParOf" srcId="{4594FDF9-3E43-423B-9F0E-1965E0BF53F5}" destId="{E33708E6-CB92-464E-A597-FECDC03944DB}" srcOrd="1" destOrd="0" presId="urn:microsoft.com/office/officeart/2005/8/layout/vList5"/>
    <dgm:cxn modelId="{B9D55FB8-D1AC-4610-BF9F-159C479FEB74}" type="presParOf" srcId="{4594FDF9-3E43-423B-9F0E-1965E0BF53F5}" destId="{19DC7A0A-3C48-40E9-8017-9D5ECBB38B4D}" srcOrd="2" destOrd="0" presId="urn:microsoft.com/office/officeart/2005/8/layout/vList5"/>
    <dgm:cxn modelId="{FE03C7AE-DF04-409F-B284-90F7AC7904A5}" type="presParOf" srcId="{19DC7A0A-3C48-40E9-8017-9D5ECBB38B4D}" destId="{6001320F-C318-4A0B-AD93-25D8BBB2B7E2}" srcOrd="0" destOrd="0" presId="urn:microsoft.com/office/officeart/2005/8/layout/vList5"/>
    <dgm:cxn modelId="{F4727CBD-8122-48FF-8827-19DF79153D7B}" type="presParOf" srcId="{19DC7A0A-3C48-40E9-8017-9D5ECBB38B4D}" destId="{893857AB-A6C9-4AAE-ABA4-E54289D6B93F}" srcOrd="1" destOrd="0" presId="urn:microsoft.com/office/officeart/2005/8/layout/vList5"/>
    <dgm:cxn modelId="{615C7452-8B52-4F4C-8541-357BEACF21BA}" type="presParOf" srcId="{4594FDF9-3E43-423B-9F0E-1965E0BF53F5}" destId="{E86CE3CA-DEF6-4605-B234-04BE353129A3}" srcOrd="3" destOrd="0" presId="urn:microsoft.com/office/officeart/2005/8/layout/vList5"/>
    <dgm:cxn modelId="{9A8785BB-83DB-4B3A-A1C8-1C7772FE6A20}" type="presParOf" srcId="{4594FDF9-3E43-423B-9F0E-1965E0BF53F5}" destId="{E0B6D0C1-392E-4CA8-9113-9D9EC40E279D}" srcOrd="4" destOrd="0" presId="urn:microsoft.com/office/officeart/2005/8/layout/vList5"/>
    <dgm:cxn modelId="{7D7B9579-F8EC-48E6-8FD1-B78D5DF74973}" type="presParOf" srcId="{E0B6D0C1-392E-4CA8-9113-9D9EC40E279D}" destId="{6A584565-2CC8-4B6B-918A-4D22DF789F76}" srcOrd="0" destOrd="0" presId="urn:microsoft.com/office/officeart/2005/8/layout/vList5"/>
    <dgm:cxn modelId="{9B4E2F76-BDC6-4265-B803-B2E60CF6C2E7}" type="presParOf" srcId="{E0B6D0C1-392E-4CA8-9113-9D9EC40E279D}" destId="{E4528165-C481-4464-89F7-0E604773852D}" srcOrd="1" destOrd="0" presId="urn:microsoft.com/office/officeart/2005/8/layout/vList5"/>
    <dgm:cxn modelId="{E2C591CA-D7D5-4214-BF03-4C8997BA47E5}" type="presParOf" srcId="{4594FDF9-3E43-423B-9F0E-1965E0BF53F5}" destId="{6D2906C5-D2B9-44E4-9B98-2F6C4F85F1CE}" srcOrd="5" destOrd="0" presId="urn:microsoft.com/office/officeart/2005/8/layout/vList5"/>
    <dgm:cxn modelId="{D5BC9580-3918-45A2-8DC8-C7914EF1374B}" type="presParOf" srcId="{4594FDF9-3E43-423B-9F0E-1965E0BF53F5}" destId="{2BAF51C6-D306-4FFD-A60E-86A1E4A3547F}" srcOrd="6" destOrd="0" presId="urn:microsoft.com/office/officeart/2005/8/layout/vList5"/>
    <dgm:cxn modelId="{EEE6C261-2A4A-4869-B2D7-739611BEC333}" type="presParOf" srcId="{2BAF51C6-D306-4FFD-A60E-86A1E4A3547F}" destId="{FFB3BB0D-A7DE-472B-A2CC-95EBE96B84DE}" srcOrd="0" destOrd="0" presId="urn:microsoft.com/office/officeart/2005/8/layout/vList5"/>
    <dgm:cxn modelId="{CA3353A9-EE68-4BE8-8DB1-D5B145FB4725}" type="presParOf" srcId="{2BAF51C6-D306-4FFD-A60E-86A1E4A3547F}" destId="{C6CCA016-BFD6-4505-B3BC-25DBBE564420}" srcOrd="1" destOrd="0" presId="urn:microsoft.com/office/officeart/2005/8/layout/vList5"/>
    <dgm:cxn modelId="{F3B7CA91-FA8D-452B-870B-CE61E68E5C3A}" type="presParOf" srcId="{4594FDF9-3E43-423B-9F0E-1965E0BF53F5}" destId="{48C51213-3899-4C68-81FC-DC8EC1C02CA3}" srcOrd="7" destOrd="0" presId="urn:microsoft.com/office/officeart/2005/8/layout/vList5"/>
    <dgm:cxn modelId="{0475A647-46EE-4359-8796-710E92FD72E7}" type="presParOf" srcId="{4594FDF9-3E43-423B-9F0E-1965E0BF53F5}" destId="{8078FB76-A189-4C00-93D8-B24C6B3805FB}" srcOrd="8" destOrd="0" presId="urn:microsoft.com/office/officeart/2005/8/layout/vList5"/>
    <dgm:cxn modelId="{075B16FD-8886-4B64-A143-8456E62F4848}" type="presParOf" srcId="{8078FB76-A189-4C00-93D8-B24C6B3805FB}" destId="{F448947C-ADE2-461E-AF09-E1128C135A9C}" srcOrd="0" destOrd="0" presId="urn:microsoft.com/office/officeart/2005/8/layout/vList5"/>
    <dgm:cxn modelId="{F046A761-810C-4F5D-A55F-8FBE6C307720}" type="presParOf" srcId="{8078FB76-A189-4C00-93D8-B24C6B3805FB}" destId="{76148F71-2EC8-472E-9A6E-4DE1F81178B5}"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8E1795-3685-4AC4-86D1-5CC48C9C778F}">
      <dsp:nvSpPr>
        <dsp:cNvPr id="0" name=""/>
        <dsp:cNvSpPr/>
      </dsp:nvSpPr>
      <dsp:spPr>
        <a:xfrm rot="5400000">
          <a:off x="4555944" y="-3683132"/>
          <a:ext cx="494872" cy="7986210"/>
        </a:xfrm>
        <a:prstGeom prst="round2Same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lvl="1" indent="-57150" algn="l" defTabSz="488950">
            <a:lnSpc>
              <a:spcPct val="100000"/>
            </a:lnSpc>
            <a:spcBef>
              <a:spcPct val="0"/>
            </a:spcBef>
            <a:spcAft>
              <a:spcPts val="0"/>
            </a:spcAft>
            <a:buChar char="••"/>
          </a:pPr>
          <a:r>
            <a:rPr lang="ru-RU" sz="1100" b="1" kern="1200" dirty="0" smtClean="0"/>
            <a:t>Обнаружены и описаны основные принципы. </a:t>
          </a:r>
          <a:endParaRPr lang="ru-RU" sz="1100" b="1" kern="1200" dirty="0"/>
        </a:p>
        <a:p>
          <a:pPr marL="0" lvl="1" indent="-57150" algn="l" defTabSz="488950">
            <a:lnSpc>
              <a:spcPct val="100000"/>
            </a:lnSpc>
            <a:spcBef>
              <a:spcPct val="0"/>
            </a:spcBef>
            <a:spcAft>
              <a:spcPts val="0"/>
            </a:spcAft>
            <a:buChar char="••"/>
          </a:pPr>
          <a:r>
            <a:rPr lang="ru-RU" sz="1100" kern="1200" dirty="0" smtClean="0"/>
            <a:t>Рассматривается возможность использования результатов  фундаментальной (поисковой) НИР для разработки программы исследования и развития прикладных концепций (приложений)  </a:t>
          </a:r>
          <a:endParaRPr lang="ru-RU" sz="1100" kern="1200" dirty="0"/>
        </a:p>
      </dsp:txBody>
      <dsp:txXfrm rot="-5400000">
        <a:off x="810275" y="86695"/>
        <a:ext cx="7962052" cy="446556"/>
      </dsp:txXfrm>
    </dsp:sp>
    <dsp:sp modelId="{DD6A6D2D-40E6-4AAE-81B5-58270BDDA0C3}">
      <dsp:nvSpPr>
        <dsp:cNvPr id="0" name=""/>
        <dsp:cNvSpPr/>
      </dsp:nvSpPr>
      <dsp:spPr>
        <a:xfrm>
          <a:off x="0" y="677"/>
          <a:ext cx="697588" cy="618590"/>
        </a:xfrm>
        <a:prstGeom prst="roundRect">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ctr" defTabSz="533400">
            <a:lnSpc>
              <a:spcPct val="90000"/>
            </a:lnSpc>
            <a:spcBef>
              <a:spcPct val="0"/>
            </a:spcBef>
            <a:spcAft>
              <a:spcPct val="35000"/>
            </a:spcAft>
          </a:pPr>
          <a:r>
            <a:rPr lang="ru-RU" sz="1200" kern="1200" dirty="0" smtClean="0"/>
            <a:t>TRL1 </a:t>
          </a:r>
          <a:endParaRPr lang="ru-RU" sz="1200" kern="1200" dirty="0"/>
        </a:p>
      </dsp:txBody>
      <dsp:txXfrm>
        <a:off x="30197" y="30874"/>
        <a:ext cx="637194" cy="558196"/>
      </dsp:txXfrm>
    </dsp:sp>
    <dsp:sp modelId="{35AFB0B8-6DFA-4CBE-8003-248D6C3D421C}">
      <dsp:nvSpPr>
        <dsp:cNvPr id="0" name=""/>
        <dsp:cNvSpPr/>
      </dsp:nvSpPr>
      <dsp:spPr>
        <a:xfrm rot="5400000">
          <a:off x="4467291" y="-3006828"/>
          <a:ext cx="664360" cy="7978411"/>
        </a:xfrm>
        <a:prstGeom prst="round2SameRect">
          <a:avLst/>
        </a:prstGeom>
        <a:solidFill>
          <a:srgbClr val="DFF2ED">
            <a:alpha val="89804"/>
          </a:srgbClr>
        </a:solidFill>
        <a:ln w="25400" cap="flat" cmpd="sng" algn="ctr">
          <a:solidFill>
            <a:schemeClr val="accent5">
              <a:tint val="40000"/>
              <a:alpha val="90000"/>
              <a:hueOff val="-3580161"/>
              <a:satOff val="16084"/>
              <a:lumOff val="110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lvl="1" indent="-57150" algn="l" defTabSz="488950">
            <a:lnSpc>
              <a:spcPct val="100000"/>
            </a:lnSpc>
            <a:spcBef>
              <a:spcPct val="0"/>
            </a:spcBef>
            <a:spcAft>
              <a:spcPts val="0"/>
            </a:spcAft>
            <a:buChar char="••"/>
          </a:pPr>
          <a:r>
            <a:rPr lang="ru-RU" sz="1100" b="1" kern="1200" dirty="0" smtClean="0"/>
            <a:t>Сформулирована технологическая концепция  (концепция прикладного использования фундаментальных результатов)</a:t>
          </a:r>
          <a:endParaRPr lang="ru-RU" sz="1100" b="1" kern="1200" dirty="0"/>
        </a:p>
        <a:p>
          <a:pPr marL="0" lvl="1" indent="-57150" algn="l" defTabSz="488950">
            <a:lnSpc>
              <a:spcPct val="100000"/>
            </a:lnSpc>
            <a:spcBef>
              <a:spcPct val="0"/>
            </a:spcBef>
            <a:spcAft>
              <a:spcPts val="0"/>
            </a:spcAft>
            <a:buChar char="••"/>
          </a:pPr>
          <a:r>
            <a:rPr lang="ru-RU" sz="1100" kern="1200" dirty="0" smtClean="0"/>
            <a:t>Идея предложена для практического применения в текущих исследованиях и разработках, но нет никаких экспериментальных подтверждений реализуемости  идеи.</a:t>
          </a:r>
          <a:endParaRPr lang="ru-RU" sz="1100" kern="1200" dirty="0"/>
        </a:p>
      </dsp:txBody>
      <dsp:txXfrm rot="-5400000">
        <a:off x="810266" y="682628"/>
        <a:ext cx="7945980" cy="599498"/>
      </dsp:txXfrm>
    </dsp:sp>
    <dsp:sp modelId="{E5E51C74-9FAB-48AF-B24F-F1EBEAC4180D}">
      <dsp:nvSpPr>
        <dsp:cNvPr id="0" name=""/>
        <dsp:cNvSpPr/>
      </dsp:nvSpPr>
      <dsp:spPr>
        <a:xfrm>
          <a:off x="0" y="673082"/>
          <a:ext cx="697579" cy="618590"/>
        </a:xfrm>
        <a:prstGeom prst="roundRect">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ctr" defTabSz="533400">
            <a:lnSpc>
              <a:spcPct val="90000"/>
            </a:lnSpc>
            <a:spcBef>
              <a:spcPct val="0"/>
            </a:spcBef>
            <a:spcAft>
              <a:spcPct val="35000"/>
            </a:spcAft>
          </a:pPr>
          <a:r>
            <a:rPr lang="ru-RU" sz="1200" kern="1200" dirty="0" smtClean="0"/>
            <a:t>TRL2 </a:t>
          </a:r>
          <a:endParaRPr lang="ru-RU" sz="1200" kern="1200" dirty="0"/>
        </a:p>
      </dsp:txBody>
      <dsp:txXfrm>
        <a:off x="30197" y="703279"/>
        <a:ext cx="637185" cy="558196"/>
      </dsp:txXfrm>
    </dsp:sp>
    <dsp:sp modelId="{BC377C51-0287-4C1E-8B5E-51B89D8C2BB8}">
      <dsp:nvSpPr>
        <dsp:cNvPr id="0" name=""/>
        <dsp:cNvSpPr/>
      </dsp:nvSpPr>
      <dsp:spPr>
        <a:xfrm rot="5400000">
          <a:off x="4465166" y="-2255990"/>
          <a:ext cx="668611" cy="7978411"/>
        </a:xfrm>
        <a:prstGeom prst="round2SameRect">
          <a:avLst/>
        </a:prstGeom>
        <a:solidFill>
          <a:schemeClr val="accent5">
            <a:tint val="40000"/>
            <a:alpha val="90000"/>
            <a:hueOff val="-7160321"/>
            <a:satOff val="32169"/>
            <a:lumOff val="2211"/>
            <a:alphaOff val="0"/>
          </a:schemeClr>
        </a:solidFill>
        <a:ln w="25400" cap="flat" cmpd="sng" algn="ctr">
          <a:solidFill>
            <a:schemeClr val="accent5">
              <a:tint val="40000"/>
              <a:alpha val="90000"/>
              <a:hueOff val="-7160321"/>
              <a:satOff val="32169"/>
              <a:lumOff val="221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lvl="1" indent="-57150" algn="l" defTabSz="488950">
            <a:lnSpc>
              <a:spcPct val="100000"/>
            </a:lnSpc>
            <a:spcBef>
              <a:spcPct val="0"/>
            </a:spcBef>
            <a:spcAft>
              <a:spcPts val="0"/>
            </a:spcAft>
            <a:buChar char="••"/>
          </a:pPr>
          <a:r>
            <a:rPr lang="ru-RU" sz="1100" b="1" kern="1200" dirty="0" smtClean="0"/>
            <a:t>Реализуемость концепции  (прикладного применения фундаментальных результатов)  доказывается  теоретически и  экспериментально</a:t>
          </a:r>
          <a:r>
            <a:rPr lang="ru-RU" sz="1100" kern="1200" dirty="0" smtClean="0"/>
            <a:t>.</a:t>
          </a:r>
          <a:endParaRPr lang="ru-RU" sz="1100" kern="1200" dirty="0"/>
        </a:p>
        <a:p>
          <a:pPr marL="0" lvl="1" indent="-57150" algn="l" defTabSz="488950">
            <a:lnSpc>
              <a:spcPct val="100000"/>
            </a:lnSpc>
            <a:spcBef>
              <a:spcPct val="0"/>
            </a:spcBef>
            <a:spcAft>
              <a:spcPts val="0"/>
            </a:spcAft>
            <a:buChar char="••"/>
          </a:pPr>
          <a:r>
            <a:rPr lang="ru-RU" sz="1100" kern="1200" dirty="0" smtClean="0"/>
            <a:t>Начинаются активные исследования и разработки (включая аналитические лабораторные исследования)  для проверки  правильности исходной  идеи и обеспечения  первичного  "доказательства концепции"</a:t>
          </a:r>
          <a:endParaRPr lang="ru-RU" sz="1100" kern="1200" dirty="0"/>
        </a:p>
      </dsp:txBody>
      <dsp:txXfrm rot="-5400000">
        <a:off x="810267" y="1431548"/>
        <a:ext cx="7945772" cy="603333"/>
      </dsp:txXfrm>
    </dsp:sp>
    <dsp:sp modelId="{9BFDDE30-9484-4684-AC22-16DA6E847E43}">
      <dsp:nvSpPr>
        <dsp:cNvPr id="0" name=""/>
        <dsp:cNvSpPr/>
      </dsp:nvSpPr>
      <dsp:spPr>
        <a:xfrm>
          <a:off x="0" y="1370498"/>
          <a:ext cx="697579" cy="618590"/>
        </a:xfrm>
        <a:prstGeom prst="round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ctr" defTabSz="533400">
            <a:lnSpc>
              <a:spcPct val="90000"/>
            </a:lnSpc>
            <a:spcBef>
              <a:spcPct val="0"/>
            </a:spcBef>
            <a:spcAft>
              <a:spcPct val="35000"/>
            </a:spcAft>
          </a:pPr>
          <a:r>
            <a:rPr lang="ru-RU" sz="1200" kern="1200" dirty="0" smtClean="0"/>
            <a:t>TRL3 </a:t>
          </a:r>
          <a:endParaRPr lang="ru-RU" sz="1200" kern="1200" dirty="0"/>
        </a:p>
      </dsp:txBody>
      <dsp:txXfrm>
        <a:off x="30197" y="1400695"/>
        <a:ext cx="637185" cy="558196"/>
      </dsp:txXfrm>
    </dsp:sp>
    <dsp:sp modelId="{44C7678A-059A-49B0-AA8D-BAE91387576A}">
      <dsp:nvSpPr>
        <dsp:cNvPr id="0" name=""/>
        <dsp:cNvSpPr/>
      </dsp:nvSpPr>
      <dsp:spPr>
        <a:xfrm rot="5400000">
          <a:off x="4555944" y="-1595489"/>
          <a:ext cx="494872" cy="7986210"/>
        </a:xfrm>
        <a:prstGeom prst="round2SameRect">
          <a:avLst/>
        </a:prstGeom>
        <a:solidFill>
          <a:schemeClr val="accent5">
            <a:tint val="40000"/>
            <a:alpha val="90000"/>
            <a:hueOff val="-10740482"/>
            <a:satOff val="48253"/>
            <a:lumOff val="3317"/>
            <a:alphaOff val="0"/>
          </a:schemeClr>
        </a:solidFill>
        <a:ln w="25400" cap="flat" cmpd="sng" algn="ctr">
          <a:solidFill>
            <a:schemeClr val="accent5">
              <a:tint val="40000"/>
              <a:alpha val="90000"/>
              <a:hueOff val="-10740482"/>
              <a:satOff val="48253"/>
              <a:lumOff val="331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lvl="1" indent="-57150" algn="l" defTabSz="488950">
            <a:lnSpc>
              <a:spcPct val="100000"/>
            </a:lnSpc>
            <a:spcBef>
              <a:spcPct val="0"/>
            </a:spcBef>
            <a:spcAft>
              <a:spcPts val="0"/>
            </a:spcAft>
            <a:buChar char="••"/>
          </a:pPr>
          <a:r>
            <a:rPr lang="ru-RU" sz="1100" b="1" kern="1200" dirty="0" smtClean="0"/>
            <a:t>Базовый прототип проверен  в лабораторных условиях. </a:t>
          </a:r>
          <a:endParaRPr lang="ru-RU" sz="1100" b="1" kern="1200" dirty="0"/>
        </a:p>
        <a:p>
          <a:pPr marL="0" lvl="1" indent="-57150" algn="l" defTabSz="488950">
            <a:lnSpc>
              <a:spcPct val="100000"/>
            </a:lnSpc>
            <a:spcBef>
              <a:spcPct val="0"/>
            </a:spcBef>
            <a:spcAft>
              <a:spcPts val="0"/>
            </a:spcAft>
            <a:buChar char="••"/>
          </a:pPr>
          <a:r>
            <a:rPr lang="ru-RU" sz="1100" kern="1200" dirty="0" smtClean="0"/>
            <a:t>Основные элементы  предложенной технологии созданы и совместно испытаны для формулирования исходных доказательств  возможности дальнейшего развития.</a:t>
          </a:r>
          <a:endParaRPr lang="ru-RU" sz="1100" kern="1200" dirty="0"/>
        </a:p>
      </dsp:txBody>
      <dsp:txXfrm rot="-5400000">
        <a:off x="810275" y="2174338"/>
        <a:ext cx="7962052" cy="446556"/>
      </dsp:txXfrm>
    </dsp:sp>
    <dsp:sp modelId="{845A751E-25AC-4615-B635-B6F227D2EDED}">
      <dsp:nvSpPr>
        <dsp:cNvPr id="0" name=""/>
        <dsp:cNvSpPr/>
      </dsp:nvSpPr>
      <dsp:spPr>
        <a:xfrm>
          <a:off x="0" y="2045028"/>
          <a:ext cx="697588" cy="618590"/>
        </a:xfrm>
        <a:prstGeom prst="round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ctr" defTabSz="533400">
            <a:lnSpc>
              <a:spcPct val="90000"/>
            </a:lnSpc>
            <a:spcBef>
              <a:spcPct val="0"/>
            </a:spcBef>
            <a:spcAft>
              <a:spcPct val="35000"/>
            </a:spcAft>
          </a:pPr>
          <a:r>
            <a:rPr lang="ru-RU" sz="1200" kern="1200" dirty="0" smtClean="0"/>
            <a:t>TRL4 </a:t>
          </a:r>
          <a:endParaRPr lang="ru-RU" sz="1200" kern="1200" dirty="0"/>
        </a:p>
      </dsp:txBody>
      <dsp:txXfrm>
        <a:off x="30197" y="2075225"/>
        <a:ext cx="637194" cy="5581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A979C1-6543-449B-B593-885168A2251C}">
      <dsp:nvSpPr>
        <dsp:cNvPr id="0" name=""/>
        <dsp:cNvSpPr/>
      </dsp:nvSpPr>
      <dsp:spPr>
        <a:xfrm rot="5400000">
          <a:off x="4504779" y="-3690063"/>
          <a:ext cx="539539" cy="7958042"/>
        </a:xfrm>
        <a:prstGeom prst="round2Same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lvl="1" indent="-57150" algn="l" defTabSz="488950">
            <a:lnSpc>
              <a:spcPct val="100000"/>
            </a:lnSpc>
            <a:spcBef>
              <a:spcPct val="0"/>
            </a:spcBef>
            <a:spcAft>
              <a:spcPts val="0"/>
            </a:spcAft>
            <a:buChar char="••"/>
          </a:pPr>
          <a:r>
            <a:rPr lang="ru-RU" sz="1100" b="1" kern="1200" dirty="0" smtClean="0"/>
            <a:t>Базовый прототип  проверен в реальных условиях</a:t>
          </a:r>
          <a:endParaRPr lang="ru-RU" sz="1100" b="1" kern="1200" dirty="0"/>
        </a:p>
        <a:p>
          <a:pPr marL="0" lvl="1" indent="-57150" algn="l" defTabSz="488950">
            <a:lnSpc>
              <a:spcPct val="100000"/>
            </a:lnSpc>
            <a:spcBef>
              <a:spcPct val="0"/>
            </a:spcBef>
            <a:spcAft>
              <a:spcPts val="0"/>
            </a:spcAft>
            <a:buChar char="••"/>
          </a:pPr>
          <a:r>
            <a:rPr lang="ru-RU" sz="1100" kern="1200" dirty="0" smtClean="0"/>
            <a:t>Более проработанные  варианты  предложенной технологии проверены в реальных (или близко к  реальным)  условиях, включая  начальную интеграцию на некотором уровне с другими действующими  системами.</a:t>
          </a:r>
          <a:endParaRPr lang="ru-RU" sz="1100" kern="1200" dirty="0"/>
        </a:p>
      </dsp:txBody>
      <dsp:txXfrm rot="-5400000">
        <a:off x="795528" y="45526"/>
        <a:ext cx="7931704" cy="486863"/>
      </dsp:txXfrm>
    </dsp:sp>
    <dsp:sp modelId="{27B4341B-06DD-4ED4-8B3E-4DDC875A75A8}">
      <dsp:nvSpPr>
        <dsp:cNvPr id="0" name=""/>
        <dsp:cNvSpPr/>
      </dsp:nvSpPr>
      <dsp:spPr>
        <a:xfrm>
          <a:off x="0" y="370"/>
          <a:ext cx="671349" cy="548486"/>
        </a:xfrm>
        <a:prstGeom prst="round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ctr" defTabSz="533400">
            <a:lnSpc>
              <a:spcPct val="90000"/>
            </a:lnSpc>
            <a:spcBef>
              <a:spcPct val="0"/>
            </a:spcBef>
            <a:spcAft>
              <a:spcPct val="35000"/>
            </a:spcAft>
          </a:pPr>
          <a:r>
            <a:rPr lang="ru-RU" sz="1200" kern="1200" dirty="0" smtClean="0"/>
            <a:t>TRL5 </a:t>
          </a:r>
          <a:endParaRPr lang="ru-RU" sz="1200" kern="1200" dirty="0"/>
        </a:p>
      </dsp:txBody>
      <dsp:txXfrm>
        <a:off x="26775" y="27145"/>
        <a:ext cx="617799" cy="494936"/>
      </dsp:txXfrm>
    </dsp:sp>
    <dsp:sp modelId="{893857AB-A6C9-4AAE-ABA4-E54289D6B93F}">
      <dsp:nvSpPr>
        <dsp:cNvPr id="0" name=""/>
        <dsp:cNvSpPr/>
      </dsp:nvSpPr>
      <dsp:spPr>
        <a:xfrm rot="5400000">
          <a:off x="4555154" y="-3124210"/>
          <a:ext cx="438789" cy="7958042"/>
        </a:xfrm>
        <a:prstGeom prst="round2SameRect">
          <a:avLst/>
        </a:prstGeom>
        <a:solidFill>
          <a:schemeClr val="accent5">
            <a:tint val="40000"/>
            <a:alpha val="90000"/>
            <a:hueOff val="-2685120"/>
            <a:satOff val="12063"/>
            <a:lumOff val="829"/>
            <a:alphaOff val="0"/>
          </a:schemeClr>
        </a:solidFill>
        <a:ln w="25400" cap="flat" cmpd="sng" algn="ctr">
          <a:solidFill>
            <a:schemeClr val="accent5">
              <a:tint val="40000"/>
              <a:alpha val="90000"/>
              <a:hueOff val="-2685120"/>
              <a:satOff val="12063"/>
              <a:lumOff val="82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lvl="1" indent="-57150" algn="l" defTabSz="488950">
            <a:lnSpc>
              <a:spcPct val="100000"/>
            </a:lnSpc>
            <a:spcBef>
              <a:spcPct val="0"/>
            </a:spcBef>
            <a:spcAft>
              <a:spcPts val="0"/>
            </a:spcAft>
            <a:buChar char="••"/>
          </a:pPr>
          <a:r>
            <a:rPr lang="ru-RU" sz="1100" b="1" kern="1200" dirty="0" smtClean="0"/>
            <a:t>Демонстрация работоспособности модели или прототипа системы (подсистемы) в реальных условиях</a:t>
          </a:r>
          <a:r>
            <a:rPr lang="ru-RU" sz="1100" kern="1200" dirty="0" smtClean="0"/>
            <a:t>.</a:t>
          </a:r>
          <a:endParaRPr lang="ru-RU" sz="1100" kern="1200" dirty="0"/>
        </a:p>
        <a:p>
          <a:pPr marL="0" lvl="1" indent="-57150" algn="l" defTabSz="488950">
            <a:lnSpc>
              <a:spcPct val="100000"/>
            </a:lnSpc>
            <a:spcBef>
              <a:spcPct val="0"/>
            </a:spcBef>
            <a:spcAft>
              <a:spcPts val="0"/>
            </a:spcAft>
            <a:buChar char="••"/>
          </a:pPr>
          <a:r>
            <a:rPr lang="ru-RU" sz="1100" kern="1200" dirty="0" smtClean="0"/>
            <a:t>Почти завершенный вариант технологии, в дизайне которого  еще вероятны дополнительные изменения, проверен в условиях  реального применения.</a:t>
          </a:r>
          <a:endParaRPr lang="ru-RU" sz="1100" kern="1200" dirty="0"/>
        </a:p>
      </dsp:txBody>
      <dsp:txXfrm rot="-5400000">
        <a:off x="795528" y="656836"/>
        <a:ext cx="7936622" cy="395949"/>
      </dsp:txXfrm>
    </dsp:sp>
    <dsp:sp modelId="{6001320F-C318-4A0B-AD93-25D8BBB2B7E2}">
      <dsp:nvSpPr>
        <dsp:cNvPr id="0" name=""/>
        <dsp:cNvSpPr/>
      </dsp:nvSpPr>
      <dsp:spPr>
        <a:xfrm>
          <a:off x="0" y="576281"/>
          <a:ext cx="671349" cy="548486"/>
        </a:xfrm>
        <a:prstGeom prst="round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ctr" defTabSz="533400">
            <a:lnSpc>
              <a:spcPct val="90000"/>
            </a:lnSpc>
            <a:spcBef>
              <a:spcPct val="0"/>
            </a:spcBef>
            <a:spcAft>
              <a:spcPct val="35000"/>
            </a:spcAft>
          </a:pPr>
          <a:r>
            <a:rPr lang="ru-RU" sz="1200" kern="1200" dirty="0" smtClean="0"/>
            <a:t>TRL6 </a:t>
          </a:r>
          <a:endParaRPr lang="ru-RU" sz="1200" kern="1200" dirty="0"/>
        </a:p>
      </dsp:txBody>
      <dsp:txXfrm>
        <a:off x="26775" y="603056"/>
        <a:ext cx="617799" cy="494936"/>
      </dsp:txXfrm>
    </dsp:sp>
    <dsp:sp modelId="{E4528165-C481-4464-89F7-0E604773852D}">
      <dsp:nvSpPr>
        <dsp:cNvPr id="0" name=""/>
        <dsp:cNvSpPr/>
      </dsp:nvSpPr>
      <dsp:spPr>
        <a:xfrm rot="5400000">
          <a:off x="4555154" y="-2577035"/>
          <a:ext cx="438789" cy="7958042"/>
        </a:xfrm>
        <a:prstGeom prst="round2SameRect">
          <a:avLst/>
        </a:prstGeom>
        <a:solidFill>
          <a:schemeClr val="accent5">
            <a:tint val="40000"/>
            <a:alpha val="90000"/>
            <a:hueOff val="-5370241"/>
            <a:satOff val="24126"/>
            <a:lumOff val="1658"/>
            <a:alphaOff val="0"/>
          </a:schemeClr>
        </a:solidFill>
        <a:ln w="25400" cap="flat" cmpd="sng" algn="ctr">
          <a:solidFill>
            <a:schemeClr val="accent5">
              <a:tint val="40000"/>
              <a:alpha val="90000"/>
              <a:hueOff val="-5370241"/>
              <a:satOff val="24126"/>
              <a:lumOff val="165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lvl="1" indent="-57150" algn="l" defTabSz="488950">
            <a:lnSpc>
              <a:spcPct val="100000"/>
            </a:lnSpc>
            <a:spcBef>
              <a:spcPct val="0"/>
            </a:spcBef>
            <a:spcAft>
              <a:spcPts val="0"/>
            </a:spcAft>
            <a:buChar char="••"/>
          </a:pPr>
          <a:r>
            <a:rPr lang="ru-RU" sz="1100" b="1" kern="1200" dirty="0" smtClean="0"/>
            <a:t>Работоспособность прототипа системы продемонстрирована в реальных условиях</a:t>
          </a:r>
          <a:r>
            <a:rPr lang="ru-RU" sz="1100" kern="1200" dirty="0" smtClean="0"/>
            <a:t>.</a:t>
          </a:r>
          <a:endParaRPr lang="ru-RU" sz="1100" kern="1200" dirty="0"/>
        </a:p>
        <a:p>
          <a:pPr marL="0" lvl="1" indent="-57150" algn="l" defTabSz="488950">
            <a:lnSpc>
              <a:spcPct val="100000"/>
            </a:lnSpc>
            <a:spcBef>
              <a:spcPct val="0"/>
            </a:spcBef>
            <a:spcAft>
              <a:spcPts val="0"/>
            </a:spcAft>
            <a:buChar char="••"/>
          </a:pPr>
          <a:r>
            <a:rPr lang="ru-RU" sz="1100" kern="1200" dirty="0" smtClean="0"/>
            <a:t>Опытно-промышленный образец технологии, максимально (насколько возможно в этой стадии) соответствующий  операционной версии, проверяется  в условиях реального  использования.</a:t>
          </a:r>
          <a:endParaRPr lang="ru-RU" sz="1100" kern="1200" dirty="0"/>
        </a:p>
      </dsp:txBody>
      <dsp:txXfrm rot="-5400000">
        <a:off x="795528" y="1204011"/>
        <a:ext cx="7936622" cy="395949"/>
      </dsp:txXfrm>
    </dsp:sp>
    <dsp:sp modelId="{6A584565-2CC8-4B6B-918A-4D22DF789F76}">
      <dsp:nvSpPr>
        <dsp:cNvPr id="0" name=""/>
        <dsp:cNvSpPr/>
      </dsp:nvSpPr>
      <dsp:spPr>
        <a:xfrm>
          <a:off x="0" y="1152191"/>
          <a:ext cx="671349" cy="548486"/>
        </a:xfrm>
        <a:prstGeom prst="roundRect">
          <a:avLst/>
        </a:prstGeom>
        <a:solidFill>
          <a:srgbClr val="9BB56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ctr" defTabSz="533400">
            <a:lnSpc>
              <a:spcPct val="90000"/>
            </a:lnSpc>
            <a:spcBef>
              <a:spcPct val="0"/>
            </a:spcBef>
            <a:spcAft>
              <a:spcPct val="35000"/>
            </a:spcAft>
          </a:pPr>
          <a:r>
            <a:rPr lang="ru-RU" sz="1200" kern="1200" dirty="0" smtClean="0"/>
            <a:t>TRL7 </a:t>
          </a:r>
          <a:endParaRPr lang="ru-RU" sz="1200" kern="1200" dirty="0"/>
        </a:p>
      </dsp:txBody>
      <dsp:txXfrm>
        <a:off x="26775" y="1178966"/>
        <a:ext cx="617799" cy="494936"/>
      </dsp:txXfrm>
    </dsp:sp>
    <dsp:sp modelId="{C6CCA016-BFD6-4505-B3BC-25DBBE564420}">
      <dsp:nvSpPr>
        <dsp:cNvPr id="0" name=""/>
        <dsp:cNvSpPr/>
      </dsp:nvSpPr>
      <dsp:spPr>
        <a:xfrm rot="5400000">
          <a:off x="4476311" y="-1981289"/>
          <a:ext cx="588670" cy="7950271"/>
        </a:xfrm>
        <a:prstGeom prst="round2SameRect">
          <a:avLst/>
        </a:prstGeom>
        <a:solidFill>
          <a:schemeClr val="accent5">
            <a:tint val="40000"/>
            <a:alpha val="90000"/>
            <a:hueOff val="-8055361"/>
            <a:satOff val="36190"/>
            <a:lumOff val="2488"/>
            <a:alphaOff val="0"/>
          </a:schemeClr>
        </a:solidFill>
        <a:ln w="25400" cap="flat" cmpd="sng" algn="ctr">
          <a:solidFill>
            <a:schemeClr val="accent5">
              <a:tint val="40000"/>
              <a:alpha val="90000"/>
              <a:hueOff val="-8055361"/>
              <a:satOff val="36190"/>
              <a:lumOff val="248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lvl="1" indent="-57150" algn="l" defTabSz="488950">
            <a:lnSpc>
              <a:spcPct val="100000"/>
            </a:lnSpc>
            <a:spcBef>
              <a:spcPct val="0"/>
            </a:spcBef>
            <a:spcAft>
              <a:spcPts val="0"/>
            </a:spcAft>
            <a:buChar char="••"/>
          </a:pPr>
          <a:r>
            <a:rPr lang="ru-RU" sz="1100" b="1" kern="1200" dirty="0" smtClean="0"/>
            <a:t>Реальная система создана и подготовлена  (квалифицирована) к  летным испытаниям </a:t>
          </a:r>
          <a:endParaRPr lang="ru-RU" sz="1100" b="1" kern="1200" dirty="0"/>
        </a:p>
        <a:p>
          <a:pPr marL="0" lvl="1" indent="-57150" algn="l" defTabSz="488950">
            <a:lnSpc>
              <a:spcPct val="100000"/>
            </a:lnSpc>
            <a:spcBef>
              <a:spcPct val="0"/>
            </a:spcBef>
            <a:spcAft>
              <a:spcPts val="0"/>
            </a:spcAft>
            <a:buChar char="••"/>
          </a:pPr>
          <a:r>
            <a:rPr lang="ru-RU" sz="1100" kern="1200" dirty="0" smtClean="0"/>
            <a:t>Технология полностью проверена и не нуждается в существенных изменениях и доработках.  Функционирование технологии по назначению демонстрируется без существенных проблем.</a:t>
          </a:r>
          <a:endParaRPr lang="ru-RU" sz="1100" kern="1200" dirty="0"/>
        </a:p>
      </dsp:txBody>
      <dsp:txXfrm rot="-5400000">
        <a:off x="795511" y="1728248"/>
        <a:ext cx="7921534" cy="531196"/>
      </dsp:txXfrm>
    </dsp:sp>
    <dsp:sp modelId="{FFB3BB0D-A7DE-472B-A2CC-95EBE96B84DE}">
      <dsp:nvSpPr>
        <dsp:cNvPr id="0" name=""/>
        <dsp:cNvSpPr/>
      </dsp:nvSpPr>
      <dsp:spPr>
        <a:xfrm>
          <a:off x="0" y="1748194"/>
          <a:ext cx="671332" cy="548486"/>
        </a:xfrm>
        <a:prstGeom prst="round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ctr" defTabSz="533400">
            <a:lnSpc>
              <a:spcPct val="90000"/>
            </a:lnSpc>
            <a:spcBef>
              <a:spcPct val="0"/>
            </a:spcBef>
            <a:spcAft>
              <a:spcPct val="35000"/>
            </a:spcAft>
          </a:pPr>
          <a:r>
            <a:rPr lang="ru-RU" sz="1200" kern="1200" dirty="0" smtClean="0"/>
            <a:t>TRL8 </a:t>
          </a:r>
          <a:endParaRPr lang="ru-RU" sz="1200" kern="1200" dirty="0"/>
        </a:p>
      </dsp:txBody>
      <dsp:txXfrm>
        <a:off x="26775" y="1774969"/>
        <a:ext cx="617782" cy="494936"/>
      </dsp:txXfrm>
    </dsp:sp>
    <dsp:sp modelId="{76148F71-2EC8-472E-9A6E-4DE1F81178B5}">
      <dsp:nvSpPr>
        <dsp:cNvPr id="0" name=""/>
        <dsp:cNvSpPr/>
      </dsp:nvSpPr>
      <dsp:spPr>
        <a:xfrm rot="5400000">
          <a:off x="4404163" y="-1264455"/>
          <a:ext cx="732966" cy="7950271"/>
        </a:xfrm>
        <a:prstGeom prst="round2SameRect">
          <a:avLst/>
        </a:prstGeom>
        <a:solidFill>
          <a:schemeClr val="accent5">
            <a:tint val="40000"/>
            <a:alpha val="90000"/>
            <a:hueOff val="-10740482"/>
            <a:satOff val="48253"/>
            <a:lumOff val="3317"/>
            <a:alphaOff val="0"/>
          </a:schemeClr>
        </a:solidFill>
        <a:ln w="25400" cap="flat" cmpd="sng" algn="ctr">
          <a:solidFill>
            <a:schemeClr val="accent5">
              <a:tint val="40000"/>
              <a:alpha val="90000"/>
              <a:hueOff val="-10740482"/>
              <a:satOff val="48253"/>
              <a:lumOff val="331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lvl="1" indent="-57150" algn="l" defTabSz="488950">
            <a:lnSpc>
              <a:spcPct val="100000"/>
            </a:lnSpc>
            <a:spcBef>
              <a:spcPct val="0"/>
            </a:spcBef>
            <a:spcAft>
              <a:spcPts val="0"/>
            </a:spcAft>
            <a:buChar char="••"/>
          </a:pPr>
          <a:r>
            <a:rPr lang="ru-RU" sz="1100" b="1" kern="1200" dirty="0" smtClean="0"/>
            <a:t>Эффективность реальной  системы доказана успешной эксплуатацией</a:t>
          </a:r>
          <a:endParaRPr lang="ru-RU" sz="1100" b="1" kern="1200" dirty="0"/>
        </a:p>
        <a:p>
          <a:pPr marL="0" lvl="1" indent="-57150" algn="l" defTabSz="488950">
            <a:lnSpc>
              <a:spcPct val="100000"/>
            </a:lnSpc>
            <a:spcBef>
              <a:spcPct val="0"/>
            </a:spcBef>
            <a:spcAft>
              <a:spcPts val="0"/>
            </a:spcAft>
            <a:buChar char="••"/>
          </a:pPr>
          <a:r>
            <a:rPr lang="ru-RU" sz="1100" kern="1200" dirty="0" smtClean="0"/>
            <a:t>Полная работоспособность (с незначительными  отклонениями) окончательного  рабочего варианта технологии  демонстрируется в нормальных условиях применения.   Любые дальнейшие усовершенствования технологии с этого момента, запланированные или внеплановые, должны рассматриваться как задачи уровня </a:t>
          </a:r>
          <a:r>
            <a:rPr lang="en-US" sz="1100" kern="1200" dirty="0" smtClean="0"/>
            <a:t>TRL</a:t>
          </a:r>
          <a:r>
            <a:rPr lang="ru-RU" sz="1100" kern="1200" dirty="0" smtClean="0"/>
            <a:t>-1.</a:t>
          </a:r>
          <a:endParaRPr lang="ru-RU" sz="1100" kern="1200" dirty="0"/>
        </a:p>
      </dsp:txBody>
      <dsp:txXfrm rot="-5400000">
        <a:off x="795511" y="2379977"/>
        <a:ext cx="7914491" cy="661406"/>
      </dsp:txXfrm>
    </dsp:sp>
    <dsp:sp modelId="{F448947C-ADE2-461E-AF09-E1128C135A9C}">
      <dsp:nvSpPr>
        <dsp:cNvPr id="0" name=""/>
        <dsp:cNvSpPr/>
      </dsp:nvSpPr>
      <dsp:spPr>
        <a:xfrm>
          <a:off x="0" y="2436437"/>
          <a:ext cx="671332" cy="548486"/>
        </a:xfrm>
        <a:prstGeom prst="round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ctr" defTabSz="533400">
            <a:lnSpc>
              <a:spcPct val="90000"/>
            </a:lnSpc>
            <a:spcBef>
              <a:spcPct val="0"/>
            </a:spcBef>
            <a:spcAft>
              <a:spcPct val="35000"/>
            </a:spcAft>
          </a:pPr>
          <a:r>
            <a:rPr lang="ru-RU" sz="1200" kern="1200" dirty="0" smtClean="0"/>
            <a:t>TRL9 </a:t>
          </a:r>
          <a:endParaRPr lang="ru-RU" sz="1200" kern="1200" dirty="0"/>
        </a:p>
      </dsp:txBody>
      <dsp:txXfrm>
        <a:off x="26775" y="2463212"/>
        <a:ext cx="617782" cy="494936"/>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49688" y="0"/>
            <a:ext cx="2946400" cy="49688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E2F54FC-8D36-47C3-92B6-923F139FFBB0}" type="datetimeFigureOut">
              <a:rPr lang="ru-RU"/>
              <a:pPr>
                <a:defRPr/>
              </a:pPr>
              <a:t>26.07.2017</a:t>
            </a:fld>
            <a:endParaRPr lang="ru-RU"/>
          </a:p>
        </p:txBody>
      </p:sp>
      <p:sp>
        <p:nvSpPr>
          <p:cNvPr id="4" name="Образ слайда 3"/>
          <p:cNvSpPr>
            <a:spLocks noGrp="1" noRot="1" noChangeAspect="1"/>
          </p:cNvSpPr>
          <p:nvPr>
            <p:ph type="sldImg" idx="2"/>
          </p:nvPr>
        </p:nvSpPr>
        <p:spPr>
          <a:xfrm>
            <a:off x="711200" y="744538"/>
            <a:ext cx="5375275" cy="3722687"/>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79450" y="4716463"/>
            <a:ext cx="5438775" cy="4467225"/>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DD65A16-68EF-4036-BAAB-3EEFF9999447}" type="slidenum">
              <a:rPr lang="ru-RU"/>
              <a:pPr>
                <a:defRPr/>
              </a:pPr>
              <a:t>‹#›</a:t>
            </a:fld>
            <a:endParaRPr lang="ru-RU"/>
          </a:p>
        </p:txBody>
      </p:sp>
    </p:spTree>
    <p:extLst>
      <p:ext uri="{BB962C8B-B14F-4D97-AF65-F5344CB8AC3E}">
        <p14:creationId xmlns:p14="http://schemas.microsoft.com/office/powerpoint/2010/main" val="2913264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271B663-C695-421F-8EAF-1B97D31089F0}" type="slidenum">
              <a:rPr lang="ru-RU" smtClean="0"/>
              <a:pPr/>
              <a:t>2</a:t>
            </a:fld>
            <a:endParaRPr lang="ru-RU" dirty="0"/>
          </a:p>
        </p:txBody>
      </p:sp>
    </p:spTree>
    <p:extLst>
      <p:ext uri="{BB962C8B-B14F-4D97-AF65-F5344CB8AC3E}">
        <p14:creationId xmlns:p14="http://schemas.microsoft.com/office/powerpoint/2010/main" val="3387971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12788" y="746125"/>
            <a:ext cx="5372100" cy="3721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4BFAF117-A054-4487-B4EE-479907383706}" type="slidenum">
              <a:rPr lang="ru-RU" smtClean="0">
                <a:solidFill>
                  <a:prstClr val="black"/>
                </a:solidFill>
              </a:rPr>
              <a:pPr>
                <a:defRPr/>
              </a:pPr>
              <a:t>6</a:t>
            </a:fld>
            <a:endParaRPr lang="ru-RU" dirty="0">
              <a:solidFill>
                <a:prstClr val="black"/>
              </a:solidFill>
            </a:endParaRPr>
          </a:p>
        </p:txBody>
      </p:sp>
    </p:spTree>
    <p:extLst>
      <p:ext uri="{BB962C8B-B14F-4D97-AF65-F5344CB8AC3E}">
        <p14:creationId xmlns:p14="http://schemas.microsoft.com/office/powerpoint/2010/main" val="949125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449580" algn="l" defTabSz="914400" rtl="0" eaLnBrk="1" fontAlgn="base" latinLnBrk="0" hangingPunct="1">
              <a:lnSpc>
                <a:spcPct val="107000"/>
              </a:lnSpc>
              <a:spcBef>
                <a:spcPts val="0"/>
              </a:spcBef>
              <a:spcAft>
                <a:spcPts val="800"/>
              </a:spcAft>
              <a:buClrTx/>
              <a:buSzTx/>
              <a:buFontTx/>
              <a:buNone/>
              <a:tabLst/>
              <a:defRPr/>
            </a:pPr>
            <a:r>
              <a:rPr lang="ru-RU" sz="1200" kern="1200" dirty="0" smtClean="0">
                <a:solidFill>
                  <a:schemeClr val="tx1"/>
                </a:solidFill>
                <a:effectLst/>
                <a:latin typeface="+mn-lt"/>
                <a:ea typeface="+mn-ea"/>
                <a:cs typeface="+mn-cs"/>
              </a:rPr>
              <a:t>В мире «Индустрии 4.0» машины будут способны понимать свое окружение и общаться между собой по Интернет-протоколу. Предполагается, что первые предприятия новой промышленной революции начнут функционировать уже через пять лет.</a:t>
            </a:r>
          </a:p>
          <a:p>
            <a:pPr indent="449580" fontAlgn="base">
              <a:lnSpc>
                <a:spcPct val="107000"/>
              </a:lnSpc>
              <a:spcAft>
                <a:spcPts val="800"/>
              </a:spcAft>
            </a:pPr>
            <a:endParaRPr lang="ru-RU" dirty="0" smtClean="0"/>
          </a:p>
          <a:p>
            <a:r>
              <a:rPr lang="ru-RU" sz="1200" kern="1200" dirty="0" smtClean="0">
                <a:solidFill>
                  <a:schemeClr val="tx1"/>
                </a:solidFill>
                <a:effectLst/>
                <a:latin typeface="+mn-lt"/>
                <a:ea typeface="+mn-ea"/>
                <a:cs typeface="+mn-cs"/>
              </a:rPr>
              <a:t>	Само организовывающиеся</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 системы производства в корне изменят традиционную логику производства, поскольку каждый рабочий объект будет сам определять, какую работу необходимо выполнить для производства. Эта абсолютно новая архитектура промышленных систем может быть внедрена постепенно посредством цифровой модернизации существующих производственных мощностей. И это означает, что данную концепцию можно реализовать не только на абсолютно новых предприятиях, но и поэтапно разворачивать на существующих предприятиях в процессе эволюционного развития. В сегодняшней Индустрии 3.0 мы уже наблюдаем признаки неминуемого перехода от жесткого централизованного производственного контроля к децентрализованному устройству.</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Большое количество датчиков будет регистрировать свое окружение с невероятной точностью, а встроенные процессоры самостоятельно будут принимать решения, независимо от центральной системы управления производством. Общение таких устройств будет происходить по высокоскоростным</a:t>
            </a:r>
            <a:r>
              <a:rPr lang="ru-RU" sz="1200" kern="1200" baseline="0" dirty="0" smtClean="0">
                <a:solidFill>
                  <a:schemeClr val="tx1"/>
                </a:solidFill>
                <a:effectLst/>
                <a:latin typeface="+mn-lt"/>
                <a:ea typeface="+mn-ea"/>
                <a:cs typeface="+mn-cs"/>
              </a:rPr>
              <a:t> промышленным сетям, интегрированным с Интернет.</a:t>
            </a:r>
            <a:endParaRPr lang="ru-RU" sz="1200" kern="1200" dirty="0" smtClean="0">
              <a:solidFill>
                <a:schemeClr val="tx1"/>
              </a:solidFill>
              <a:effectLst/>
              <a:latin typeface="+mn-lt"/>
              <a:ea typeface="+mn-ea"/>
              <a:cs typeface="+mn-cs"/>
            </a:endParaRPr>
          </a:p>
          <a:p>
            <a:endParaRPr lang="ru-RU" sz="1200" kern="1200" dirty="0" smtClean="0">
              <a:solidFill>
                <a:schemeClr val="tx1"/>
              </a:solidFill>
              <a:effectLst/>
              <a:latin typeface="+mn-lt"/>
              <a:ea typeface="+mn-ea"/>
              <a:cs typeface="+mn-cs"/>
            </a:endParaRPr>
          </a:p>
          <a:p>
            <a:pPr indent="449580" fontAlgn="base">
              <a:lnSpc>
                <a:spcPct val="107000"/>
              </a:lnSpc>
              <a:spcAft>
                <a:spcPts val="800"/>
              </a:spcAft>
            </a:pPr>
            <a:endParaRPr lang="ru-RU" dirty="0"/>
          </a:p>
        </p:txBody>
      </p:sp>
      <p:sp>
        <p:nvSpPr>
          <p:cNvPr id="4" name="Номер слайда 3"/>
          <p:cNvSpPr>
            <a:spLocks noGrp="1"/>
          </p:cNvSpPr>
          <p:nvPr>
            <p:ph type="sldNum" sz="quarter" idx="10"/>
          </p:nvPr>
        </p:nvSpPr>
        <p:spPr/>
        <p:txBody>
          <a:bodyPr/>
          <a:lstStyle/>
          <a:p>
            <a:fld id="{F271B663-C695-421F-8EAF-1B97D31089F0}" type="slidenum">
              <a:rPr lang="ru-RU" smtClean="0"/>
              <a:pPr/>
              <a:t>7</a:t>
            </a:fld>
            <a:endParaRPr lang="ru-RU" dirty="0"/>
          </a:p>
        </p:txBody>
      </p:sp>
    </p:spTree>
    <p:extLst>
      <p:ext uri="{BB962C8B-B14F-4D97-AF65-F5344CB8AC3E}">
        <p14:creationId xmlns:p14="http://schemas.microsoft.com/office/powerpoint/2010/main" val="1380190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36"/>
            <a:ext cx="84201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B5930D20-AD39-4BB6-9D89-A16CB1AC79C8}" type="datetime1">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EF1CE95-8DFF-43C8-8387-7B86ED9126C3}"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872972" y="273060"/>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95300" y="1435103"/>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77DFCCBF-F6E2-4055-8E10-70403FD68F5E}" type="datetime1">
              <a:rPr lang="ru-RU"/>
              <a:pPr>
                <a:defRPr/>
              </a:pPr>
              <a:t>26.07.2017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77B4ED3D-C106-4020-B2B1-534951148D7A}"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64097FA4-6ACE-4F4F-A09A-A32319C69496}" type="datetime1">
              <a:rPr lang="ru-RU"/>
              <a:pPr>
                <a:defRPr/>
              </a:pPr>
              <a:t>26.07.2017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D526F49F-6154-44CC-B1A1-4EFC769627AA}"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27B1D24-E27D-4230-8B4E-032D79E12BEB}" type="datetime1">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8611034-EBDD-4ED6-BBEB-A82516DB6D95}"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7"/>
            <a:ext cx="222885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95300" y="274647"/>
            <a:ext cx="652145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BB468F1-82A7-4C23-B480-6ECB8D53F40A}" type="datetime1">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7D07747-5CA2-4270-8C0D-7A6BABAC45E8}"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Базовый слайд">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lvl1pPr>
              <a:defRPr/>
            </a:lvl1pPr>
          </a:lstStyle>
          <a:p>
            <a:r>
              <a:rPr lang="ru-RU" dirty="0" smtClean="0"/>
              <a:t>Вывод слайда</a:t>
            </a:r>
            <a:endParaRPr lang="ru-RU" dirty="0"/>
          </a:p>
        </p:txBody>
      </p:sp>
      <p:sp>
        <p:nvSpPr>
          <p:cNvPr id="7" name="Текст 6"/>
          <p:cNvSpPr>
            <a:spLocks noGrp="1"/>
          </p:cNvSpPr>
          <p:nvPr>
            <p:ph type="body" sz="quarter" idx="11" hasCustomPrompt="1"/>
          </p:nvPr>
        </p:nvSpPr>
        <p:spPr>
          <a:xfrm>
            <a:off x="271727" y="215902"/>
            <a:ext cx="9362546" cy="215900"/>
          </a:xfrm>
        </p:spPr>
        <p:txBody>
          <a:bodyPr lIns="0" tIns="0" rIns="0" bIns="18000" anchor="b" anchorCtr="0"/>
          <a:lstStyle>
            <a:lvl1pPr>
              <a:defRPr lang="ru-RU" b="1" dirty="0">
                <a:solidFill>
                  <a:schemeClr val="tx2"/>
                </a:solidFill>
              </a:defRPr>
            </a:lvl1pPr>
          </a:lstStyle>
          <a:p>
            <a:pPr lvl="0">
              <a:spcBef>
                <a:spcPts val="0"/>
              </a:spcBef>
            </a:pPr>
            <a:r>
              <a:rPr lang="ru-RU" dirty="0" smtClean="0"/>
              <a:t>Название раздела</a:t>
            </a:r>
            <a:endParaRPr lang="ru-RU" dirty="0"/>
          </a:p>
        </p:txBody>
      </p:sp>
      <p:sp>
        <p:nvSpPr>
          <p:cNvPr id="9" name="Текст 8"/>
          <p:cNvSpPr>
            <a:spLocks noGrp="1"/>
          </p:cNvSpPr>
          <p:nvPr>
            <p:ph type="body" sz="quarter" idx="12" hasCustomPrompt="1"/>
          </p:nvPr>
        </p:nvSpPr>
        <p:spPr>
          <a:xfrm>
            <a:off x="271727" y="6337300"/>
            <a:ext cx="9360000" cy="288000"/>
          </a:xfrm>
        </p:spPr>
        <p:txBody>
          <a:bodyPr lIns="0" tIns="0" rIns="0" bIns="0" anchor="b" anchorCtr="0"/>
          <a:lstStyle>
            <a:lvl1pPr>
              <a:spcBef>
                <a:spcPts val="300"/>
              </a:spcBef>
              <a:defRPr sz="800" baseline="0">
                <a:solidFill>
                  <a:schemeClr val="tx1"/>
                </a:solidFill>
              </a:defRPr>
            </a:lvl1pPr>
          </a:lstStyle>
          <a:p>
            <a:pPr lvl="0"/>
            <a:r>
              <a:rPr lang="ru-RU" dirty="0" smtClean="0"/>
              <a:t>Примечания:</a:t>
            </a:r>
            <a:r>
              <a:rPr lang="ru-RU" dirty="0"/>
              <a:t> </a:t>
            </a:r>
            <a:r>
              <a:rPr lang="ru-RU" dirty="0" smtClean="0"/>
              <a:t>1 –</a:t>
            </a:r>
            <a:br>
              <a:rPr lang="ru-RU" dirty="0" smtClean="0"/>
            </a:br>
            <a:r>
              <a:rPr lang="ru-RU" dirty="0" smtClean="0"/>
              <a:t>Источники:</a:t>
            </a:r>
          </a:p>
        </p:txBody>
      </p:sp>
    </p:spTree>
    <p:extLst>
      <p:ext uri="{BB962C8B-B14F-4D97-AF65-F5344CB8AC3E}">
        <p14:creationId xmlns:p14="http://schemas.microsoft.com/office/powerpoint/2010/main" val="41240168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9"/>
            <a:ext cx="84201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790CEB04-A256-4801-A70C-EE7C1609ED42}" type="datetimeFigureOut">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7EEC1D6-DBCF-4AB6-924F-2A92A5729833}" type="slidenum">
              <a:rPr lang="ru-RU"/>
              <a:pPr>
                <a:defRPr/>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790CEB04-A256-4801-A70C-EE7C1609ED42}" type="datetimeFigureOut">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B89F7AF-1FB2-4D26-9095-5069BAB613C5}" type="slidenum">
              <a:rPr lang="ru-RU"/>
              <a:pPr>
                <a:defRPr/>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638" y="4406904"/>
            <a:ext cx="84201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82638"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790CEB04-A256-4801-A70C-EE7C1609ED42}" type="datetimeFigureOut">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7B5785D-811C-4279-8FFA-222F38183C58}" type="slidenum">
              <a:rPr lang="ru-RU"/>
              <a:pPr>
                <a:defRPr/>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95301" y="1600204"/>
            <a:ext cx="438150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5029199" y="1600204"/>
            <a:ext cx="438150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790CEB04-A256-4801-A70C-EE7C1609ED42}" type="datetimeFigureOut">
              <a:rPr lang="ru-RU"/>
              <a:pPr>
                <a:defRPr/>
              </a:pPr>
              <a:t>26.07.2017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8A05575C-9FFB-4AA8-ABE8-E382A921518C}" type="slidenum">
              <a:rPr lang="ru-RU"/>
              <a:pPr>
                <a:defRPr/>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032378"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5032378"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790CEB04-A256-4801-A70C-EE7C1609ED42}" type="datetimeFigureOut">
              <a:rPr lang="ru-RU"/>
              <a:pPr>
                <a:defRPr/>
              </a:pPr>
              <a:t>26.07.2017</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E38FABFA-E7CC-47F7-B184-9BA925668612}"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62C50C3-50FB-4975-9FE3-C554A51D7E73}" type="datetime1">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2FA28A8-07CF-4740-9751-E1F08FD9FAB3}" type="slidenum">
              <a:rPr lang="ru-RU"/>
              <a:pPr>
                <a:defRPr/>
              </a:pPr>
              <a:t>‹#›</a:t>
            </a:fld>
            <a:endParaRPr lang="ru-RU"/>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790CEB04-A256-4801-A70C-EE7C1609ED42}" type="datetimeFigureOut">
              <a:rPr lang="ru-RU"/>
              <a:pPr>
                <a:defRPr/>
              </a:pPr>
              <a:t>26.07.2017</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8727279E-A5F6-4BCB-A8C6-302B31AA9A90}" type="slidenum">
              <a:rPr lang="ru-RU"/>
              <a:pPr>
                <a:defRPr/>
              </a:pPr>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790CEB04-A256-4801-A70C-EE7C1609ED42}" type="datetimeFigureOut">
              <a:rPr lang="ru-RU"/>
              <a:pPr>
                <a:defRPr/>
              </a:pPr>
              <a:t>26.07.2017</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B3840BE6-B8C2-4E29-83AA-9B0731738FD9}" type="slidenum">
              <a:rPr lang="ru-RU"/>
              <a:pPr>
                <a:defRPr/>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2" y="273050"/>
            <a:ext cx="3259138"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873499" y="273054"/>
            <a:ext cx="553720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95302" y="1435103"/>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790CEB04-A256-4801-A70C-EE7C1609ED42}" type="datetimeFigureOut">
              <a:rPr lang="ru-RU"/>
              <a:pPr>
                <a:defRPr/>
              </a:pPr>
              <a:t>26.07.2017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EF5CBAF2-76BC-476E-9078-567C9BB46DB8}" type="slidenum">
              <a:rPr lang="ru-RU"/>
              <a:pPr>
                <a:defRPr/>
              </a:pPr>
              <a:t>‹#›</a:t>
            </a:fld>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513" y="4800600"/>
            <a:ext cx="59436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41513"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790CEB04-A256-4801-A70C-EE7C1609ED42}" type="datetimeFigureOut">
              <a:rPr lang="ru-RU"/>
              <a:pPr>
                <a:defRPr/>
              </a:pPr>
              <a:t>26.07.2017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90CE8FA-88E0-46A8-8AF4-F00885DFE648}" type="slidenum">
              <a:rPr lang="ru-RU"/>
              <a:pPr>
                <a:defRPr/>
              </a:pPr>
              <a:t>‹#›</a:t>
            </a:fld>
            <a:endParaRPr lang="ru-RU"/>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790CEB04-A256-4801-A70C-EE7C1609ED42}" type="datetimeFigureOut">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31EE3F1-2E8F-4E95-A2DF-A806B1CE3AD9}" type="slidenum">
              <a:rPr lang="ru-RU"/>
              <a:pPr>
                <a:defRPr/>
              </a:pPr>
              <a:t>‹#›</a:t>
            </a:fld>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2"/>
            <a:ext cx="222885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95302" y="274642"/>
            <a:ext cx="653415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790CEB04-A256-4801-A70C-EE7C1609ED42}" type="datetimeFigureOut">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71FA29C-5192-4A5D-84F5-2A107540A1D6}" type="slidenum">
              <a:rPr lang="ru-RU"/>
              <a:pPr>
                <a:defRPr/>
              </a:pPr>
              <a:t>‹#›</a:t>
            </a:fld>
            <a:endParaRPr lang="ru-RU"/>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9"/>
            <a:ext cx="84201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471946F0-A197-4137-BBD8-D3F0744AE24F}" type="datetimeFigureOut">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8473016-D01D-4C45-8869-F7FC6F8ECDB7}" type="slidenum">
              <a:rPr lang="ru-RU"/>
              <a:pPr>
                <a:defRPr/>
              </a:pPr>
              <a:t>‹#›</a:t>
            </a:fld>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71946F0-A197-4137-BBD8-D3F0744AE24F}" type="datetimeFigureOut">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DE8FE80-C962-4C6D-A51A-93DAFA6AD963}" type="slidenum">
              <a:rPr lang="ru-RU"/>
              <a:pPr>
                <a:defRPr/>
              </a:pPr>
              <a:t>‹#›</a:t>
            </a:fld>
            <a:endParaRPr lang="ru-R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638" y="4406904"/>
            <a:ext cx="84201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82638"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471946F0-A197-4137-BBD8-D3F0744AE24F}" type="datetimeFigureOut">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7A5B40E-B176-463F-8FA5-4252A5CCF53B}" type="slidenum">
              <a:rPr lang="ru-RU"/>
              <a:pPr>
                <a:defRPr/>
              </a:pPr>
              <a:t>‹#›</a:t>
            </a:fld>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95301" y="1600204"/>
            <a:ext cx="438150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029199" y="1600204"/>
            <a:ext cx="438150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471946F0-A197-4137-BBD8-D3F0744AE24F}" type="datetimeFigureOut">
              <a:rPr lang="ru-RU"/>
              <a:pPr>
                <a:defRPr/>
              </a:pPr>
              <a:t>26.07.2017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712FE04-5BF1-403E-BE83-FB1AD95B5FDC}"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11"/>
            <a:ext cx="84201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4D6B1CD3-FD3F-4A4D-B99F-D9AE3DB7C1B1}" type="datetime1">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9FA1B33-F5C5-44CE-8B12-C6D0BD2FBA34}" type="slidenum">
              <a:rPr lang="ru-RU"/>
              <a:pPr>
                <a:defRPr/>
              </a:pPr>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032378"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032378"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471946F0-A197-4137-BBD8-D3F0744AE24F}" type="datetimeFigureOut">
              <a:rPr lang="ru-RU"/>
              <a:pPr>
                <a:defRPr/>
              </a:pPr>
              <a:t>26.07.2017</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C212982F-67DD-4C25-93D3-CD1E9A7C6BFF}" type="slidenum">
              <a:rPr lang="ru-RU"/>
              <a:pPr>
                <a:defRPr/>
              </a:pPr>
              <a:t>‹#›</a:t>
            </a:fld>
            <a:endParaRPr 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471946F0-A197-4137-BBD8-D3F0744AE24F}" type="datetimeFigureOut">
              <a:rPr lang="ru-RU"/>
              <a:pPr>
                <a:defRPr/>
              </a:pPr>
              <a:t>26.07.2017</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90F2E7B6-74D3-470D-8D66-49BF479CDFD1}" type="slidenum">
              <a:rPr lang="ru-RU"/>
              <a:pPr>
                <a:defRPr/>
              </a:pPr>
              <a:t>‹#›</a:t>
            </a:fld>
            <a:endParaRPr lang="ru-R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471946F0-A197-4137-BBD8-D3F0744AE24F}" type="datetimeFigureOut">
              <a:rPr lang="ru-RU"/>
              <a:pPr>
                <a:defRPr/>
              </a:pPr>
              <a:t>26.07.2017</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757E95E2-DAEA-41BB-9589-E940A1AE9F60}" type="slidenum">
              <a:rPr lang="ru-RU"/>
              <a:pPr>
                <a:defRPr/>
              </a:pPr>
              <a:t>‹#›</a:t>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2" y="273050"/>
            <a:ext cx="3259138"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873499" y="273054"/>
            <a:ext cx="553720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95302" y="1435103"/>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471946F0-A197-4137-BBD8-D3F0744AE24F}" type="datetimeFigureOut">
              <a:rPr lang="ru-RU"/>
              <a:pPr>
                <a:defRPr/>
              </a:pPr>
              <a:t>26.07.2017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3E4A7F9A-1E93-4C27-AADD-3F89998808CC}" type="slidenum">
              <a:rPr lang="ru-RU"/>
              <a:pPr>
                <a:defRPr/>
              </a:pPr>
              <a:t>‹#›</a:t>
            </a:fld>
            <a:endParaRPr lang="ru-R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513" y="4800600"/>
            <a:ext cx="59436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41513"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471946F0-A197-4137-BBD8-D3F0744AE24F}" type="datetimeFigureOut">
              <a:rPr lang="ru-RU"/>
              <a:pPr>
                <a:defRPr/>
              </a:pPr>
              <a:t>26.07.2017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988F4139-1FD4-4667-9B76-90B915FC7DF9}" type="slidenum">
              <a:rPr lang="ru-RU"/>
              <a:pPr>
                <a:defRPr/>
              </a:pPr>
              <a:t>‹#›</a:t>
            </a:fld>
            <a:endParaRPr 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71946F0-A197-4137-BBD8-D3F0744AE24F}" type="datetimeFigureOut">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4499551-E809-43EA-ABDB-1A56EFFD196B}" type="slidenum">
              <a:rPr lang="ru-RU"/>
              <a:pPr>
                <a:defRPr/>
              </a:pPr>
              <a:t>‹#›</a:t>
            </a:fld>
            <a:endParaRPr lang="ru-RU"/>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2"/>
            <a:ext cx="222885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95302" y="274642"/>
            <a:ext cx="653415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71946F0-A197-4137-BBD8-D3F0744AE24F}" type="datetimeFigureOut">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7FBD9E6-6658-483F-B5DC-C0EEF146B8D3}" type="slidenum">
              <a:rPr lang="ru-RU"/>
              <a:pPr>
                <a:defRPr/>
              </a:pPr>
              <a:t>‹#›</a:t>
            </a:fld>
            <a:endParaRPr lang="ru-RU"/>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471946F0-A197-4137-BBD8-D3F0744AE24F}" type="datetimeFigureOut">
              <a:rPr lang="ru-RU"/>
              <a:pPr>
                <a:defRPr/>
              </a:pPr>
              <a:t>26.07.2017</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9D60CA5B-D2B9-454A-B872-B34181273B64}" type="slidenum">
              <a:rPr lang="ru-RU"/>
              <a:pPr>
                <a:defRPr/>
              </a:pPr>
              <a:t>‹#›</a:t>
            </a:fld>
            <a:endParaRPr lang="ru-RU"/>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471946F0-A197-4137-BBD8-D3F0744AE24F}" type="datetimeFigureOut">
              <a:rPr lang="ru-RU"/>
              <a:pPr>
                <a:defRPr/>
              </a:pPr>
              <a:t>26.07.2017</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A9238DAF-AE77-4EEF-838C-BC2266152E1E}" type="slidenum">
              <a:rPr lang="ru-RU"/>
              <a:pPr>
                <a:defRPr/>
              </a:pPr>
              <a:t>‹#›</a:t>
            </a:fld>
            <a:endParaRPr lang="ru-RU"/>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9"/>
            <a:ext cx="84201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5712279E-1E80-49B6-9F0D-2681168205F9}" type="datetimeFigureOut">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98BAE40-6CD4-4574-8AAA-F9DCC5EF6549}"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9530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03555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B61CD27F-96CC-4C53-9060-DA23F98DE5C4}" type="datetime1">
              <a:rPr lang="ru-RU"/>
              <a:pPr>
                <a:defRPr/>
              </a:pPr>
              <a:t>26.07.2017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DC0253E9-4195-43A0-8158-3D069A68394C}" type="slidenum">
              <a:rPr lang="ru-RU"/>
              <a:pPr>
                <a:defRPr/>
              </a:pPr>
              <a:t>‹#›</a:t>
            </a:fld>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712279E-1E80-49B6-9F0D-2681168205F9}" type="datetimeFigureOut">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A949914-88EF-4D56-AF1C-5FB08EC1A190}" type="slidenum">
              <a:rPr lang="ru-RU"/>
              <a:pPr>
                <a:defRPr/>
              </a:pPr>
              <a:t>‹#›</a:t>
            </a:fld>
            <a:endParaRPr lang="ru-RU"/>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638" y="4406904"/>
            <a:ext cx="84201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82638"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5712279E-1E80-49B6-9F0D-2681168205F9}" type="datetimeFigureOut">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13D2180-CDE4-4F7F-A712-88D2FBCCCE75}" type="slidenum">
              <a:rPr lang="ru-RU"/>
              <a:pPr>
                <a:defRPr/>
              </a:pPr>
              <a:t>‹#›</a:t>
            </a:fld>
            <a:endParaRPr lang="ru-RU"/>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95301" y="1600204"/>
            <a:ext cx="438150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029199" y="1600204"/>
            <a:ext cx="438150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5712279E-1E80-49B6-9F0D-2681168205F9}" type="datetimeFigureOut">
              <a:rPr lang="ru-RU"/>
              <a:pPr>
                <a:defRPr/>
              </a:pPr>
              <a:t>26.07.2017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E6A801E1-F1AD-454F-BD25-08EAED2305D5}" type="slidenum">
              <a:rPr lang="ru-RU"/>
              <a:pPr>
                <a:defRPr/>
              </a:pPr>
              <a:t>‹#›</a:t>
            </a:fld>
            <a:endParaRPr lang="ru-RU"/>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032378"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032378"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5712279E-1E80-49B6-9F0D-2681168205F9}" type="datetimeFigureOut">
              <a:rPr lang="ru-RU"/>
              <a:pPr>
                <a:defRPr/>
              </a:pPr>
              <a:t>26.07.2017</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563F2286-E8E6-4814-A54F-79F010FBAA32}" type="slidenum">
              <a:rPr lang="ru-RU"/>
              <a:pPr>
                <a:defRPr/>
              </a:pPr>
              <a:t>‹#›</a:t>
            </a:fld>
            <a:endParaRPr lang="ru-R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5712279E-1E80-49B6-9F0D-2681168205F9}" type="datetimeFigureOut">
              <a:rPr lang="ru-RU"/>
              <a:pPr>
                <a:defRPr/>
              </a:pPr>
              <a:t>26.07.2017</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3F9C436C-ACBC-42D0-9305-436BA9C3E5F0}" type="slidenum">
              <a:rPr lang="ru-RU"/>
              <a:pPr>
                <a:defRPr/>
              </a:pPr>
              <a:t>‹#›</a:t>
            </a:fld>
            <a:endParaRPr lang="ru-RU"/>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5712279E-1E80-49B6-9F0D-2681168205F9}" type="datetimeFigureOut">
              <a:rPr lang="ru-RU"/>
              <a:pPr>
                <a:defRPr/>
              </a:pPr>
              <a:t>26.07.2017</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97DD3C97-F8E3-43C3-BB16-96820DFCE965}" type="slidenum">
              <a:rPr lang="ru-RU"/>
              <a:pPr>
                <a:defRPr/>
              </a:pPr>
              <a:t>‹#›</a:t>
            </a:fld>
            <a:endParaRPr lang="ru-RU"/>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2" y="273050"/>
            <a:ext cx="3259138"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873499" y="273054"/>
            <a:ext cx="553720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95302" y="1435103"/>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5712279E-1E80-49B6-9F0D-2681168205F9}" type="datetimeFigureOut">
              <a:rPr lang="ru-RU"/>
              <a:pPr>
                <a:defRPr/>
              </a:pPr>
              <a:t>26.07.2017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689C80F1-6345-4F3A-913F-054F8654E62D}" type="slidenum">
              <a:rPr lang="ru-RU"/>
              <a:pPr>
                <a:defRPr/>
              </a:pPr>
              <a:t>‹#›</a:t>
            </a:fld>
            <a:endParaRPr lang="ru-RU"/>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513" y="4800600"/>
            <a:ext cx="59436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41513"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5712279E-1E80-49B6-9F0D-2681168205F9}" type="datetimeFigureOut">
              <a:rPr lang="ru-RU"/>
              <a:pPr>
                <a:defRPr/>
              </a:pPr>
              <a:t>26.07.2017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FC60058A-7121-4606-94A4-6F5FED0CBDB3}" type="slidenum">
              <a:rPr lang="ru-RU"/>
              <a:pPr>
                <a:defRPr/>
              </a:pPr>
              <a:t>‹#›</a:t>
            </a:fld>
            <a:endParaRPr lang="ru-RU"/>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712279E-1E80-49B6-9F0D-2681168205F9}" type="datetimeFigureOut">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B094718-F602-4CB6-92EB-ACD292174AB0}" type="slidenum">
              <a:rPr lang="ru-RU"/>
              <a:pPr>
                <a:defRPr/>
              </a:pPr>
              <a:t>‹#›</a:t>
            </a:fld>
            <a:endParaRPr lang="ru-RU"/>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42"/>
            <a:ext cx="222885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95302" y="274642"/>
            <a:ext cx="653415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712279E-1E80-49B6-9F0D-2681168205F9}" type="datetimeFigureOut">
              <a:rPr lang="ru-RU"/>
              <a:pPr>
                <a:defRPr/>
              </a:pPr>
              <a:t>26.07.2017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CED11DA-B705-4AE3-8496-FFB3AFA93BDA}"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032115"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032115"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17CFDAB2-12D0-429B-BC8D-9922D2A9810E}" type="datetime1">
              <a:rPr lang="ru-RU"/>
              <a:pPr>
                <a:defRPr/>
              </a:pPr>
              <a:t>26.07.2017</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64CAE05B-EF63-4518-B6DD-BD572BE125D0}"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76AD2BA1-E6B8-4E56-A7C2-10A9E25ABDFD}" type="datetime1">
              <a:rPr lang="ru-RU"/>
              <a:pPr>
                <a:defRPr/>
              </a:pPr>
              <a:t>26.07.2017</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4D69ACD9-B627-4F6F-9413-A05A4E3B4DF7}" type="slidenum">
              <a:rPr lang="ru-RU"/>
              <a:pPr>
                <a:defRPr/>
              </a:pPr>
              <a:t>‹#›</a:t>
            </a:fld>
            <a:endParaRPr lang="ru-RU"/>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CE7321ED-26B2-4E98-9BE1-DE91B8F2913B}" type="datetime1">
              <a:rPr lang="ru-RU"/>
              <a:pPr>
                <a:defRPr/>
              </a:pPr>
              <a:t>26.07.2017</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993A6B1F-6AB8-428C-9DDB-7651A1754F2B}"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564CA5DA-3C7E-4606-982B-914C95FA05AD}" type="datetime1">
              <a:rPr lang="ru-RU"/>
              <a:pPr>
                <a:defRPr/>
              </a:pPr>
              <a:t>26.07.2017</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8ED285C-5FDA-4B65-864F-1A4F7D6CCF80}"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7C414724-5477-4991-9E4F-582D9DED7A51}" type="datetime1">
              <a:rPr lang="ru-RU"/>
              <a:pPr>
                <a:defRPr/>
              </a:pPr>
              <a:t>26.07.2017</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EBE76AE9-2226-4696-909F-B1E6151B1454}"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2309813" y="142875"/>
            <a:ext cx="7286625" cy="571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4" name="Дата 3"/>
          <p:cNvSpPr>
            <a:spLocks noGrp="1"/>
          </p:cNvSpPr>
          <p:nvPr>
            <p:ph type="dt" sz="half" idx="2"/>
          </p:nvPr>
        </p:nvSpPr>
        <p:spPr>
          <a:xfrm>
            <a:off x="495300" y="6356350"/>
            <a:ext cx="23114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50FBEED1-42A5-46DE-A622-BCC5D6D8AFA9}" type="datetime1">
              <a:rPr lang="ru-RU"/>
              <a:pPr>
                <a:defRPr/>
              </a:pPr>
              <a:t>26.07.2017</a:t>
            </a:fld>
            <a:endParaRPr lang="ru-RU"/>
          </a:p>
        </p:txBody>
      </p:sp>
      <p:sp>
        <p:nvSpPr>
          <p:cNvPr id="1028" name="Текст 2"/>
          <p:cNvSpPr>
            <a:spLocks noGrp="1"/>
          </p:cNvSpPr>
          <p:nvPr>
            <p:ph type="body" idx="1"/>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21BD811B-12C4-4C07-AABE-DF4A2993C818}" type="slidenum">
              <a:rPr lang="ru-RU"/>
              <a:pPr>
                <a:defRPr/>
              </a:pPr>
              <a:t>‹#›</a:t>
            </a:fld>
            <a:endParaRPr lang="ru-RU"/>
          </a:p>
        </p:txBody>
      </p:sp>
      <p:sp>
        <p:nvSpPr>
          <p:cNvPr id="7" name="Параллелограмм 2"/>
          <p:cNvSpPr/>
          <p:nvPr userDrawn="1"/>
        </p:nvSpPr>
        <p:spPr>
          <a:xfrm>
            <a:off x="2309813" y="182563"/>
            <a:ext cx="7286625" cy="582612"/>
          </a:xfrm>
          <a:custGeom>
            <a:avLst/>
            <a:gdLst>
              <a:gd name="connsiteX0" fmla="*/ 0 w 6687624"/>
              <a:gd name="connsiteY0" fmla="*/ 571504 h 571504"/>
              <a:gd name="connsiteX1" fmla="*/ 497208 w 6687624"/>
              <a:gd name="connsiteY1" fmla="*/ 0 h 571504"/>
              <a:gd name="connsiteX2" fmla="*/ 6687624 w 6687624"/>
              <a:gd name="connsiteY2" fmla="*/ 0 h 571504"/>
              <a:gd name="connsiteX3" fmla="*/ 6190416 w 6687624"/>
              <a:gd name="connsiteY3" fmla="*/ 571504 h 571504"/>
              <a:gd name="connsiteX4" fmla="*/ 0 w 6687624"/>
              <a:gd name="connsiteY4" fmla="*/ 571504 h 571504"/>
              <a:gd name="connsiteX0" fmla="*/ 0 w 6196134"/>
              <a:gd name="connsiteY0" fmla="*/ 571504 h 571504"/>
              <a:gd name="connsiteX1" fmla="*/ 497208 w 6196134"/>
              <a:gd name="connsiteY1" fmla="*/ 0 h 571504"/>
              <a:gd name="connsiteX2" fmla="*/ 6196134 w 6196134"/>
              <a:gd name="connsiteY2" fmla="*/ 0 h 571504"/>
              <a:gd name="connsiteX3" fmla="*/ 6190416 w 6196134"/>
              <a:gd name="connsiteY3" fmla="*/ 571504 h 571504"/>
              <a:gd name="connsiteX4" fmla="*/ 0 w 6196134"/>
              <a:gd name="connsiteY4" fmla="*/ 571504 h 571504"/>
              <a:gd name="connsiteX0" fmla="*/ 371472 w 6567606"/>
              <a:gd name="connsiteY0" fmla="*/ 582934 h 582934"/>
              <a:gd name="connsiteX1" fmla="*/ 0 w 6567606"/>
              <a:gd name="connsiteY1" fmla="*/ 0 h 582934"/>
              <a:gd name="connsiteX2" fmla="*/ 6567606 w 6567606"/>
              <a:gd name="connsiteY2" fmla="*/ 11430 h 582934"/>
              <a:gd name="connsiteX3" fmla="*/ 6561888 w 6567606"/>
              <a:gd name="connsiteY3" fmla="*/ 582934 h 582934"/>
              <a:gd name="connsiteX4" fmla="*/ 371472 w 6567606"/>
              <a:gd name="connsiteY4" fmla="*/ 582934 h 5829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7606" h="582934">
                <a:moveTo>
                  <a:pt x="371472" y="582934"/>
                </a:moveTo>
                <a:lnTo>
                  <a:pt x="0" y="0"/>
                </a:lnTo>
                <a:lnTo>
                  <a:pt x="6567606" y="11430"/>
                </a:lnTo>
                <a:lnTo>
                  <a:pt x="6561888" y="582934"/>
                </a:lnTo>
                <a:lnTo>
                  <a:pt x="371472" y="582934"/>
                </a:lnTo>
                <a:close/>
              </a:path>
            </a:pathLst>
          </a:cu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63525" fontAlgn="auto">
              <a:spcBef>
                <a:spcPts val="0"/>
              </a:spcBef>
              <a:spcAft>
                <a:spcPts val="0"/>
              </a:spcAft>
              <a:defRPr/>
            </a:pPr>
            <a:endParaRPr lang="ru-RU" sz="2400" dirty="0">
              <a:solidFill>
                <a:schemeClr val="bg1"/>
              </a:solidFill>
              <a:latin typeface="Arial" panose="020B0604020202020204" pitchFamily="34" charset="0"/>
              <a:cs typeface="Arial" panose="020B0604020202020204" pitchFamily="34" charset="0"/>
            </a:endParaRPr>
          </a:p>
        </p:txBody>
      </p:sp>
      <p:sp>
        <p:nvSpPr>
          <p:cNvPr id="11" name="Rectangle 6"/>
          <p:cNvSpPr txBox="1">
            <a:spLocks noChangeArrowheads="1"/>
          </p:cNvSpPr>
          <p:nvPr userDrawn="1"/>
        </p:nvSpPr>
        <p:spPr bwMode="auto">
          <a:xfrm>
            <a:off x="9390063" y="6486525"/>
            <a:ext cx="706437" cy="371475"/>
          </a:xfrm>
          <a:prstGeom prst="rect">
            <a:avLst/>
          </a:prstGeom>
          <a:noFill/>
          <a:ln w="9525">
            <a:noFill/>
            <a:miter lim="800000"/>
            <a:headEnd/>
            <a:tailEnd/>
          </a:ln>
          <a:effectLst/>
        </p:spPr>
        <p:txBody>
          <a:bodyPr lIns="91429" tIns="45715" rIns="91429" bIns="45715" anchor="ctr"/>
          <a:lstStyle>
            <a:lvl1pPr algn="ctr" eaLnBrk="0" hangingPunct="0">
              <a:lnSpc>
                <a:spcPct val="100000"/>
              </a:lnSpc>
              <a:spcBef>
                <a:spcPct val="0"/>
              </a:spcBef>
              <a:buClrTx/>
              <a:buFontTx/>
              <a:buNone/>
              <a:defRPr sz="2000" b="1">
                <a:solidFill>
                  <a:srgbClr val="000099"/>
                </a:solidFill>
                <a:latin typeface="Times New Roman" pitchFamily="18" charset="0"/>
                <a:cs typeface="+mn-cs"/>
              </a:defRPr>
            </a:lvl1pPr>
          </a:lstStyle>
          <a:p>
            <a:pPr>
              <a:defRPr/>
            </a:pPr>
            <a:fld id="{31BD448F-545E-412F-B511-A63EAA68CB36}" type="slidenum">
              <a:rPr lang="ru-RU" sz="1100" smtClean="0">
                <a:solidFill>
                  <a:schemeClr val="tx1">
                    <a:lumMod val="50000"/>
                    <a:lumOff val="50000"/>
                  </a:schemeClr>
                </a:solidFill>
                <a:latin typeface="Arial" pitchFamily="34" charset="0"/>
                <a:cs typeface="Arial" pitchFamily="34" charset="0"/>
              </a:rPr>
              <a:pPr>
                <a:defRPr/>
              </a:pPr>
              <a:t>‹#›</a:t>
            </a:fld>
            <a:endParaRPr lang="ru-RU" sz="1100" dirty="0">
              <a:solidFill>
                <a:schemeClr val="tx1">
                  <a:lumMod val="50000"/>
                  <a:lumOff val="50000"/>
                </a:schemeClr>
              </a:solidFill>
              <a:latin typeface="Arial" pitchFamily="34" charset="0"/>
              <a:cs typeface="Arial" pitchFamily="34" charset="0"/>
            </a:endParaRPr>
          </a:p>
        </p:txBody>
      </p:sp>
      <p:pic>
        <p:nvPicPr>
          <p:cNvPr id="1033" name="Picture 2" descr="C:\Users\Оксана\Desktop\Лого РКС новый\перзентации\Безымянный-1.png"/>
          <p:cNvPicPr>
            <a:picLocks noChangeAspect="1" noChangeArrowheads="1"/>
          </p:cNvPicPr>
          <p:nvPr userDrawn="1"/>
        </p:nvPicPr>
        <p:blipFill>
          <a:blip r:embed="rId16" cstate="print"/>
          <a:srcRect/>
          <a:stretch>
            <a:fillRect/>
          </a:stretch>
        </p:blipFill>
        <p:spPr bwMode="auto">
          <a:xfrm>
            <a:off x="0" y="3175"/>
            <a:ext cx="9921875" cy="6864350"/>
          </a:xfrm>
          <a:prstGeom prst="rect">
            <a:avLst/>
          </a:prstGeom>
          <a:noFill/>
          <a:ln w="9525">
            <a:noFill/>
            <a:miter lim="800000"/>
            <a:headEnd/>
            <a:tailEnd/>
          </a:ln>
        </p:spPr>
      </p:pic>
      <p:sp>
        <p:nvSpPr>
          <p:cNvPr id="13" name="Rectangle 6"/>
          <p:cNvSpPr txBox="1">
            <a:spLocks noChangeArrowheads="1"/>
          </p:cNvSpPr>
          <p:nvPr userDrawn="1"/>
        </p:nvSpPr>
        <p:spPr bwMode="auto">
          <a:xfrm>
            <a:off x="9196388" y="6580188"/>
            <a:ext cx="706437" cy="371475"/>
          </a:xfrm>
          <a:prstGeom prst="rect">
            <a:avLst/>
          </a:prstGeom>
          <a:noFill/>
          <a:ln w="9525">
            <a:noFill/>
            <a:miter lim="800000"/>
            <a:headEnd/>
            <a:tailEnd/>
          </a:ln>
          <a:effectLst/>
        </p:spPr>
        <p:txBody>
          <a:bodyPr lIns="91429" tIns="45715" rIns="91429" bIns="45715" anchor="ctr"/>
          <a:lstStyle>
            <a:lvl1pPr algn="ctr" eaLnBrk="0" hangingPunct="0">
              <a:lnSpc>
                <a:spcPct val="100000"/>
              </a:lnSpc>
              <a:spcBef>
                <a:spcPct val="0"/>
              </a:spcBef>
              <a:buClrTx/>
              <a:buFontTx/>
              <a:buNone/>
              <a:defRPr sz="2000" b="1">
                <a:solidFill>
                  <a:srgbClr val="000099"/>
                </a:solidFill>
                <a:latin typeface="Times New Roman" pitchFamily="18" charset="0"/>
                <a:cs typeface="+mn-cs"/>
              </a:defRPr>
            </a:lvl1pPr>
          </a:lstStyle>
          <a:p>
            <a:pPr>
              <a:defRPr/>
            </a:pPr>
            <a:fld id="{26901D73-3876-45A0-8F2E-36A20DD79A8C}" type="slidenum">
              <a:rPr lang="ru-RU" sz="1200" smtClean="0">
                <a:solidFill>
                  <a:schemeClr val="tx1">
                    <a:lumMod val="50000"/>
                    <a:lumOff val="50000"/>
                  </a:schemeClr>
                </a:solidFill>
                <a:latin typeface="Arial" pitchFamily="34" charset="0"/>
                <a:cs typeface="Arial" pitchFamily="34" charset="0"/>
              </a:rPr>
              <a:pPr>
                <a:defRPr/>
              </a:pPr>
              <a:t>‹#›</a:t>
            </a:fld>
            <a:endParaRPr lang="ru-RU" sz="1200" dirty="0">
              <a:solidFill>
                <a:schemeClr val="tx1">
                  <a:lumMod val="50000"/>
                  <a:lumOff val="50000"/>
                </a:schemeClr>
              </a:solidFill>
              <a:latin typeface="Arial" pitchFamily="34" charset="0"/>
              <a:cs typeface="Arial" pitchFamily="34" charset="0"/>
            </a:endParaRPr>
          </a:p>
        </p:txBody>
      </p:sp>
      <p:pic>
        <p:nvPicPr>
          <p:cNvPr id="1035" name="Picture 2" descr="L:\лого_РКСnew2014.jpg"/>
          <p:cNvPicPr>
            <a:picLocks noChangeAspect="1" noChangeArrowheads="1"/>
          </p:cNvPicPr>
          <p:nvPr userDrawn="1"/>
        </p:nvPicPr>
        <p:blipFill>
          <a:blip r:embed="rId17" cstate="print"/>
          <a:srcRect/>
          <a:stretch>
            <a:fillRect/>
          </a:stretch>
        </p:blipFill>
        <p:spPr bwMode="auto">
          <a:xfrm>
            <a:off x="444500" y="288925"/>
            <a:ext cx="1436688" cy="4968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86" r:id="rId14"/>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2051" name="Текст 2"/>
          <p:cNvSpPr>
            <a:spLocks noGrp="1"/>
          </p:cNvSpPr>
          <p:nvPr>
            <p:ph type="body" idx="1"/>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790CEB04-A256-4801-A70C-EE7C1609ED42}" type="datetimeFigureOut">
              <a:rPr lang="ru-RU"/>
              <a:pPr>
                <a:defRPr/>
              </a:pPr>
              <a:t>26.07.2017</a:t>
            </a:fld>
            <a:endParaRPr lang="ru-RU"/>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D2CAB0AD-E8B8-4944-897B-DB7A06D62304}"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3075" name="Текст 2"/>
          <p:cNvSpPr>
            <a:spLocks noGrp="1"/>
          </p:cNvSpPr>
          <p:nvPr>
            <p:ph type="body" idx="1"/>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471946F0-A197-4137-BBD8-D3F0744AE24F}" type="datetimeFigureOut">
              <a:rPr lang="ru-RU"/>
              <a:pPr>
                <a:defRPr/>
              </a:pPr>
              <a:t>26.07.2017</a:t>
            </a:fld>
            <a:endParaRPr lang="ru-RU"/>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337CBB83-C429-40E8-B1A6-6A4D62FA956D}"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 id="2147483774" r:id="rId13"/>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98"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4099" name="Текст 2"/>
          <p:cNvSpPr>
            <a:spLocks noGrp="1"/>
          </p:cNvSpPr>
          <p:nvPr>
            <p:ph type="body" idx="1"/>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5712279E-1E80-49B6-9F0D-2681168205F9}" type="datetimeFigureOut">
              <a:rPr lang="ru-RU"/>
              <a:pPr>
                <a:defRPr/>
              </a:pPr>
              <a:t>26.07.2017</a:t>
            </a:fld>
            <a:endParaRPr lang="ru-RU"/>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07798468-7DDC-4037-9958-471C82AF50DB}"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slideLayout" Target="../slideLayouts/slideLayout9.xml"/><Relationship Id="rId1" Type="http://schemas.openxmlformats.org/officeDocument/2006/relationships/tags" Target="../tags/tag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13" Type="http://schemas.openxmlformats.org/officeDocument/2006/relationships/image" Target="../media/image16.jpeg"/><Relationship Id="rId18" Type="http://schemas.openxmlformats.org/officeDocument/2006/relationships/image" Target="../media/image21.jpeg"/><Relationship Id="rId26" Type="http://schemas.openxmlformats.org/officeDocument/2006/relationships/image" Target="../media/image29.jpeg"/><Relationship Id="rId3" Type="http://schemas.openxmlformats.org/officeDocument/2006/relationships/tags" Target="../tags/tag5.xml"/><Relationship Id="rId21" Type="http://schemas.openxmlformats.org/officeDocument/2006/relationships/image" Target="../media/image24.jpeg"/><Relationship Id="rId7" Type="http://schemas.openxmlformats.org/officeDocument/2006/relationships/image" Target="../media/image10.jpeg"/><Relationship Id="rId12" Type="http://schemas.openxmlformats.org/officeDocument/2006/relationships/image" Target="../media/image15.jpeg"/><Relationship Id="rId17" Type="http://schemas.openxmlformats.org/officeDocument/2006/relationships/image" Target="../media/image20.jpeg"/><Relationship Id="rId25" Type="http://schemas.openxmlformats.org/officeDocument/2006/relationships/image" Target="../media/image28.jpeg"/><Relationship Id="rId2" Type="http://schemas.openxmlformats.org/officeDocument/2006/relationships/tags" Target="../tags/tag4.xml"/><Relationship Id="rId16" Type="http://schemas.openxmlformats.org/officeDocument/2006/relationships/image" Target="../media/image19.jpeg"/><Relationship Id="rId20" Type="http://schemas.openxmlformats.org/officeDocument/2006/relationships/image" Target="../media/image23.jpeg"/><Relationship Id="rId1" Type="http://schemas.openxmlformats.org/officeDocument/2006/relationships/tags" Target="../tags/tag3.xml"/><Relationship Id="rId6" Type="http://schemas.openxmlformats.org/officeDocument/2006/relationships/image" Target="../media/image9.jpeg"/><Relationship Id="rId11" Type="http://schemas.openxmlformats.org/officeDocument/2006/relationships/image" Target="../media/image14.jpeg"/><Relationship Id="rId24" Type="http://schemas.openxmlformats.org/officeDocument/2006/relationships/image" Target="../media/image27.jpeg"/><Relationship Id="rId5" Type="http://schemas.openxmlformats.org/officeDocument/2006/relationships/notesSlide" Target="../notesSlides/notesSlide1.xml"/><Relationship Id="rId15" Type="http://schemas.openxmlformats.org/officeDocument/2006/relationships/image" Target="../media/image18.jpeg"/><Relationship Id="rId23" Type="http://schemas.openxmlformats.org/officeDocument/2006/relationships/image" Target="../media/image26.jpeg"/><Relationship Id="rId10" Type="http://schemas.openxmlformats.org/officeDocument/2006/relationships/image" Target="../media/image13.jpeg"/><Relationship Id="rId19" Type="http://schemas.openxmlformats.org/officeDocument/2006/relationships/image" Target="../media/image22.jpeg"/><Relationship Id="rId4" Type="http://schemas.openxmlformats.org/officeDocument/2006/relationships/slideLayout" Target="../slideLayouts/slideLayout2.xml"/><Relationship Id="rId9" Type="http://schemas.openxmlformats.org/officeDocument/2006/relationships/image" Target="../media/image12.jpeg"/><Relationship Id="rId14" Type="http://schemas.openxmlformats.org/officeDocument/2006/relationships/image" Target="../media/image17.jpeg"/><Relationship Id="rId22" Type="http://schemas.openxmlformats.org/officeDocument/2006/relationships/image" Target="../media/image25.png"/><Relationship Id="rId27" Type="http://schemas.openxmlformats.org/officeDocument/2006/relationships/image" Target="../media/image30.jpeg"/></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9.xml"/><Relationship Id="rId4" Type="http://schemas.openxmlformats.org/officeDocument/2006/relationships/image" Target="../media/image3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openxmlformats.org/officeDocument/2006/relationships/image" Target="../media/image39.jpeg"/><Relationship Id="rId13" Type="http://schemas.openxmlformats.org/officeDocument/2006/relationships/image" Target="../media/image44.png"/><Relationship Id="rId3" Type="http://schemas.openxmlformats.org/officeDocument/2006/relationships/image" Target="../media/image34.jpeg"/><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37.jpeg"/><Relationship Id="rId11" Type="http://schemas.openxmlformats.org/officeDocument/2006/relationships/image" Target="../media/image42.png"/><Relationship Id="rId5" Type="http://schemas.openxmlformats.org/officeDocument/2006/relationships/image" Target="../media/image36.jpeg"/><Relationship Id="rId10" Type="http://schemas.openxmlformats.org/officeDocument/2006/relationships/image" Target="../media/image41.png"/><Relationship Id="rId4" Type="http://schemas.openxmlformats.org/officeDocument/2006/relationships/image" Target="../media/image35.jpeg"/><Relationship Id="rId9" Type="http://schemas.openxmlformats.org/officeDocument/2006/relationships/image" Target="../media/image40.png"/></Relationships>
</file>

<file path=ppt/slides/_rels/slide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47.jpeg"/><Relationship Id="rId4" Type="http://schemas.openxmlformats.org/officeDocument/2006/relationships/image" Target="../media/image4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Заголовок 4"/>
          <p:cNvSpPr txBox="1">
            <a:spLocks/>
          </p:cNvSpPr>
          <p:nvPr>
            <p:custDataLst>
              <p:tags r:id="rId1"/>
            </p:custDataLst>
          </p:nvPr>
        </p:nvSpPr>
        <p:spPr bwMode="auto">
          <a:xfrm>
            <a:off x="2551002" y="88267"/>
            <a:ext cx="7581494" cy="750070"/>
          </a:xfrm>
          <a:prstGeom prst="homePlate">
            <a:avLst/>
          </a:prstGeom>
          <a:noFill/>
        </p:spPr>
        <p:txBody>
          <a:bodyPr wrap="square" rtlCol="0" anchor="ctr">
            <a:noAutofit/>
          </a:bodyPr>
          <a:lstStyle>
            <a:defPPr>
              <a:defRPr lang="ru-RU"/>
            </a:defPPr>
            <a:lvl1pPr algn="ctr" defTabSz="1181100">
              <a:lnSpc>
                <a:spcPct val="114000"/>
              </a:lnSpc>
              <a:defRPr sz="1600" b="0">
                <a:solidFill>
                  <a:schemeClr val="tx2">
                    <a:lumMod val="75000"/>
                  </a:schemeClr>
                </a:solidFill>
                <a:latin typeface="Arial" panose="020B0604020202020204" pitchFamily="34" charset="0"/>
                <a:cs typeface="Arial" panose="020B0604020202020204" pitchFamily="34" charset="0"/>
              </a:defRPr>
            </a:lvl1pPr>
          </a:lstStyle>
          <a:p>
            <a:r>
              <a:rPr lang="ru-RU" sz="2000" dirty="0" smtClean="0">
                <a:solidFill>
                  <a:schemeClr val="bg1"/>
                </a:solidFill>
              </a:rPr>
              <a:t>Специализация организаций Холдинга</a:t>
            </a:r>
            <a:endParaRPr lang="ru-RU" sz="2000" dirty="0">
              <a:solidFill>
                <a:schemeClr val="bg1"/>
              </a:solidFill>
            </a:endParaRPr>
          </a:p>
        </p:txBody>
      </p:sp>
      <p:sp>
        <p:nvSpPr>
          <p:cNvPr id="29" name="Скругленный прямоугольник 28"/>
          <p:cNvSpPr/>
          <p:nvPr/>
        </p:nvSpPr>
        <p:spPr>
          <a:xfrm>
            <a:off x="1614467" y="1233248"/>
            <a:ext cx="3352801" cy="717177"/>
          </a:xfrm>
          <a:prstGeom prst="roundRect">
            <a:avLst/>
          </a:prstGeom>
          <a:solidFill>
            <a:schemeClr val="bg1">
              <a:lumMod val="85000"/>
            </a:schemeClr>
          </a:solidFill>
          <a:ln w="38100">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sz="1000" b="1" dirty="0">
              <a:solidFill>
                <a:schemeClr val="tx1"/>
              </a:solidFill>
              <a:cs typeface="Times New Roman" panose="02020603050405020304" pitchFamily="18" charset="0"/>
            </a:endParaRPr>
          </a:p>
        </p:txBody>
      </p:sp>
      <p:sp>
        <p:nvSpPr>
          <p:cNvPr id="73" name="TextBox 72"/>
          <p:cNvSpPr txBox="1"/>
          <p:nvPr/>
        </p:nvSpPr>
        <p:spPr>
          <a:xfrm>
            <a:off x="1614467" y="1208039"/>
            <a:ext cx="3352801" cy="707886"/>
          </a:xfrm>
          <a:prstGeom prst="rect">
            <a:avLst/>
          </a:prstGeom>
          <a:noFill/>
        </p:spPr>
        <p:txBody>
          <a:bodyPr wrap="square" rtlCol="0">
            <a:spAutoFit/>
          </a:bodyPr>
          <a:lstStyle/>
          <a:p>
            <a:pPr algn="just"/>
            <a:r>
              <a:rPr lang="ru-RU" sz="1000" dirty="0" smtClean="0">
                <a:latin typeface="Arial" panose="020B0604020202020204" pitchFamily="34" charset="0"/>
                <a:cs typeface="Arial" panose="020B0604020202020204" pitchFamily="34" charset="0"/>
              </a:rPr>
              <a:t>Разработка и изготовление приборов для космических радиоэлектронных систем и комплексов связи, навигации, телеметрии, управления, ДЗЗ (в том числе приборы системы ГЛОНАСС и проч.)</a:t>
            </a:r>
            <a:endParaRPr lang="ru-RU" sz="1000" dirty="0">
              <a:cs typeface="Times New Roman" panose="02020603050405020304" pitchFamily="18" charset="0"/>
            </a:endParaRPr>
          </a:p>
        </p:txBody>
      </p:sp>
      <p:pic>
        <p:nvPicPr>
          <p:cNvPr id="97" name="Picture 2" descr="C:\Users\Оксана\Desktop\Лого РКС новый\перзентации\лого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7268" y="1264132"/>
            <a:ext cx="982402" cy="327704"/>
          </a:xfrm>
          <a:prstGeom prst="rect">
            <a:avLst/>
          </a:prstGeom>
          <a:noFill/>
          <a:extLst>
            <a:ext uri="{909E8E84-426E-40DD-AFC4-6F175D3DCCD1}">
              <a14:hiddenFill xmlns:a14="http://schemas.microsoft.com/office/drawing/2010/main">
                <a:solidFill>
                  <a:srgbClr val="FFFFFF"/>
                </a:solidFill>
              </a14:hiddenFill>
            </a:ext>
          </a:extLst>
        </p:spPr>
      </p:pic>
      <p:sp>
        <p:nvSpPr>
          <p:cNvPr id="102" name="Скругленный прямоугольник 101"/>
          <p:cNvSpPr/>
          <p:nvPr/>
        </p:nvSpPr>
        <p:spPr>
          <a:xfrm>
            <a:off x="6435216" y="2714250"/>
            <a:ext cx="3329928" cy="603473"/>
          </a:xfrm>
          <a:prstGeom prst="roundRect">
            <a:avLst/>
          </a:prstGeom>
          <a:solidFill>
            <a:schemeClr val="bg1">
              <a:lumMod val="85000"/>
            </a:schemeClr>
          </a:solidFill>
          <a:ln w="38100">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sz="1000" b="1" dirty="0">
              <a:solidFill>
                <a:schemeClr val="tx1"/>
              </a:solidFill>
              <a:cs typeface="Times New Roman" panose="02020603050405020304" pitchFamily="18" charset="0"/>
            </a:endParaRPr>
          </a:p>
        </p:txBody>
      </p:sp>
      <p:sp>
        <p:nvSpPr>
          <p:cNvPr id="103" name="Скругленный прямоугольник 102"/>
          <p:cNvSpPr/>
          <p:nvPr/>
        </p:nvSpPr>
        <p:spPr>
          <a:xfrm>
            <a:off x="1614467" y="2655199"/>
            <a:ext cx="3352801" cy="717177"/>
          </a:xfrm>
          <a:prstGeom prst="roundRect">
            <a:avLst/>
          </a:prstGeom>
          <a:solidFill>
            <a:schemeClr val="bg1">
              <a:lumMod val="85000"/>
            </a:schemeClr>
          </a:solidFill>
          <a:ln w="38100">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sz="1000" b="1" dirty="0">
              <a:solidFill>
                <a:schemeClr val="tx1"/>
              </a:solidFill>
              <a:cs typeface="Times New Roman" panose="02020603050405020304" pitchFamily="18" charset="0"/>
            </a:endParaRPr>
          </a:p>
        </p:txBody>
      </p:sp>
      <p:sp>
        <p:nvSpPr>
          <p:cNvPr id="105" name="Скругленный прямоугольник 104"/>
          <p:cNvSpPr/>
          <p:nvPr/>
        </p:nvSpPr>
        <p:spPr>
          <a:xfrm>
            <a:off x="6407346" y="1127081"/>
            <a:ext cx="3338574" cy="903976"/>
          </a:xfrm>
          <a:prstGeom prst="roundRect">
            <a:avLst/>
          </a:prstGeom>
          <a:solidFill>
            <a:schemeClr val="bg1">
              <a:lumMod val="85000"/>
            </a:schemeClr>
          </a:solidFill>
          <a:ln w="38100">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sz="1000" b="1" dirty="0">
              <a:solidFill>
                <a:schemeClr val="tx1"/>
              </a:solidFill>
              <a:cs typeface="Times New Roman" panose="02020603050405020304" pitchFamily="18" charset="0"/>
            </a:endParaRPr>
          </a:p>
        </p:txBody>
      </p:sp>
      <p:pic>
        <p:nvPicPr>
          <p:cNvPr id="107" name="Picture 7" descr="C:\Users\Оксана\Desktop\Лого РКС новый\перзентации\окб мэи.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6080" y="3916203"/>
            <a:ext cx="738327" cy="583347"/>
          </a:xfrm>
          <a:prstGeom prst="rect">
            <a:avLst/>
          </a:prstGeom>
          <a:noFill/>
          <a:extLst>
            <a:ext uri="{909E8E84-426E-40DD-AFC4-6F175D3DCCD1}">
              <a14:hiddenFill xmlns:a14="http://schemas.microsoft.com/office/drawing/2010/main">
                <a:solidFill>
                  <a:srgbClr val="FFFFFF"/>
                </a:solidFill>
              </a14:hiddenFill>
            </a:ext>
          </a:extLst>
        </p:spPr>
      </p:pic>
      <p:sp>
        <p:nvSpPr>
          <p:cNvPr id="108" name="TextBox 107"/>
          <p:cNvSpPr txBox="1"/>
          <p:nvPr/>
        </p:nvSpPr>
        <p:spPr>
          <a:xfrm>
            <a:off x="427692" y="4495280"/>
            <a:ext cx="922527" cy="276999"/>
          </a:xfrm>
          <a:prstGeom prst="rect">
            <a:avLst/>
          </a:prstGeom>
          <a:noFill/>
        </p:spPr>
        <p:txBody>
          <a:bodyPr wrap="square" rtlCol="0">
            <a:spAutoFit/>
          </a:bodyPr>
          <a:lstStyle/>
          <a:p>
            <a:pPr algn="ctr"/>
            <a:r>
              <a:rPr lang="ru-RU" sz="1200" b="1" dirty="0" smtClean="0">
                <a:solidFill>
                  <a:schemeClr val="tx2">
                    <a:lumMod val="75000"/>
                  </a:schemeClr>
                </a:solidFill>
              </a:rPr>
              <a:t>ОКБ МЭИ</a:t>
            </a:r>
            <a:endParaRPr lang="ru-RU" sz="1200" b="1" dirty="0">
              <a:solidFill>
                <a:schemeClr val="tx2">
                  <a:lumMod val="75000"/>
                </a:schemeClr>
              </a:solidFill>
            </a:endParaRPr>
          </a:p>
        </p:txBody>
      </p:sp>
      <p:pic>
        <p:nvPicPr>
          <p:cNvPr id="110" name="Picture 4" descr="C:\Users\Оксана\Desktop\Лого РКС новый\перзентации\Логотип НИИФИ.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3753" y="2658759"/>
            <a:ext cx="419598" cy="417465"/>
          </a:xfrm>
          <a:prstGeom prst="rect">
            <a:avLst/>
          </a:prstGeom>
          <a:noFill/>
          <a:extLst>
            <a:ext uri="{909E8E84-426E-40DD-AFC4-6F175D3DCCD1}">
              <a14:hiddenFill xmlns:a14="http://schemas.microsoft.com/office/drawing/2010/main">
                <a:solidFill>
                  <a:srgbClr val="FFFFFF"/>
                </a:solidFill>
              </a14:hiddenFill>
            </a:ext>
          </a:extLst>
        </p:spPr>
      </p:pic>
      <p:sp>
        <p:nvSpPr>
          <p:cNvPr id="111" name="TextBox 110"/>
          <p:cNvSpPr txBox="1"/>
          <p:nvPr/>
        </p:nvSpPr>
        <p:spPr>
          <a:xfrm>
            <a:off x="379860" y="3089259"/>
            <a:ext cx="814547" cy="276999"/>
          </a:xfrm>
          <a:prstGeom prst="rect">
            <a:avLst/>
          </a:prstGeom>
          <a:noFill/>
        </p:spPr>
        <p:txBody>
          <a:bodyPr wrap="square" rtlCol="0">
            <a:spAutoFit/>
          </a:bodyPr>
          <a:lstStyle/>
          <a:p>
            <a:pPr algn="ctr"/>
            <a:r>
              <a:rPr lang="ru-RU" sz="1200" b="1" dirty="0" smtClean="0">
                <a:solidFill>
                  <a:schemeClr val="tx2">
                    <a:lumMod val="75000"/>
                  </a:schemeClr>
                </a:solidFill>
              </a:rPr>
              <a:t>НИИФИ</a:t>
            </a:r>
            <a:endParaRPr lang="ru-RU" sz="1200" b="1" dirty="0">
              <a:solidFill>
                <a:schemeClr val="tx2">
                  <a:lumMod val="75000"/>
                </a:schemeClr>
              </a:solidFill>
            </a:endParaRPr>
          </a:p>
        </p:txBody>
      </p:sp>
      <p:sp>
        <p:nvSpPr>
          <p:cNvPr id="112" name="TextBox 111"/>
          <p:cNvSpPr txBox="1"/>
          <p:nvPr/>
        </p:nvSpPr>
        <p:spPr>
          <a:xfrm>
            <a:off x="1588894" y="2710949"/>
            <a:ext cx="3372246" cy="553998"/>
          </a:xfrm>
          <a:prstGeom prst="rect">
            <a:avLst/>
          </a:prstGeom>
          <a:noFill/>
        </p:spPr>
        <p:txBody>
          <a:bodyPr wrap="square" rtlCol="0">
            <a:spAutoFit/>
          </a:bodyPr>
          <a:lstStyle/>
          <a:p>
            <a:pPr algn="just" fontAlgn="auto">
              <a:spcBef>
                <a:spcPts val="0"/>
              </a:spcBef>
              <a:spcAft>
                <a:spcPts val="0"/>
              </a:spcAft>
              <a:defRPr/>
            </a:pPr>
            <a:r>
              <a:rPr lang="ru-RU" sz="1000" dirty="0">
                <a:latin typeface="Arial" panose="020B0604020202020204" pitchFamily="34" charset="0"/>
                <a:cs typeface="Arial" panose="020B0604020202020204" pitchFamily="34" charset="0"/>
              </a:rPr>
              <a:t>Разработка и производство аналоговых и интеллектуальных датчиков и преобразующей аппаратуры</a:t>
            </a:r>
          </a:p>
        </p:txBody>
      </p:sp>
      <p:pic>
        <p:nvPicPr>
          <p:cNvPr id="113" name="Picture 5" descr="C:\Users\Оксана\Desktop\Лого РКС новый\перзентации\логотип НПО ИТна глобусе.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04906" y="3614324"/>
            <a:ext cx="550377" cy="972292"/>
          </a:xfrm>
          <a:prstGeom prst="rect">
            <a:avLst/>
          </a:prstGeom>
          <a:noFill/>
          <a:extLst>
            <a:ext uri="{909E8E84-426E-40DD-AFC4-6F175D3DCCD1}">
              <a14:hiddenFill xmlns:a14="http://schemas.microsoft.com/office/drawing/2010/main">
                <a:solidFill>
                  <a:srgbClr val="FFFFFF"/>
                </a:solidFill>
              </a14:hiddenFill>
            </a:ext>
          </a:extLst>
        </p:spPr>
      </p:pic>
      <p:sp>
        <p:nvSpPr>
          <p:cNvPr id="114" name="TextBox 113"/>
          <p:cNvSpPr txBox="1"/>
          <p:nvPr/>
        </p:nvSpPr>
        <p:spPr>
          <a:xfrm>
            <a:off x="5630277" y="4432525"/>
            <a:ext cx="814403" cy="276999"/>
          </a:xfrm>
          <a:prstGeom prst="rect">
            <a:avLst/>
          </a:prstGeom>
          <a:noFill/>
        </p:spPr>
        <p:txBody>
          <a:bodyPr wrap="square" rtlCol="0">
            <a:spAutoFit/>
          </a:bodyPr>
          <a:lstStyle/>
          <a:p>
            <a:pPr algn="ctr"/>
            <a:r>
              <a:rPr lang="ru-RU" sz="1200" b="1" dirty="0" smtClean="0">
                <a:solidFill>
                  <a:schemeClr val="tx2">
                    <a:lumMod val="75000"/>
                  </a:schemeClr>
                </a:solidFill>
              </a:rPr>
              <a:t>НПО ИТ</a:t>
            </a:r>
            <a:endParaRPr lang="ru-RU" sz="1200" b="1" dirty="0">
              <a:solidFill>
                <a:schemeClr val="tx2">
                  <a:lumMod val="75000"/>
                </a:schemeClr>
              </a:solidFill>
            </a:endParaRPr>
          </a:p>
        </p:txBody>
      </p:sp>
      <p:pic>
        <p:nvPicPr>
          <p:cNvPr id="116" name="Picture 3" descr="C:\Users\Оксана\Desktop\Лого РКС новый\перзентации\Логотип НИИ ТП.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71466" y="1121797"/>
            <a:ext cx="594797" cy="556560"/>
          </a:xfrm>
          <a:prstGeom prst="rect">
            <a:avLst/>
          </a:prstGeom>
          <a:noFill/>
          <a:extLst>
            <a:ext uri="{909E8E84-426E-40DD-AFC4-6F175D3DCCD1}">
              <a14:hiddenFill xmlns:a14="http://schemas.microsoft.com/office/drawing/2010/main">
                <a:solidFill>
                  <a:srgbClr val="FFFFFF"/>
                </a:solidFill>
              </a14:hiddenFill>
            </a:ext>
          </a:extLst>
        </p:spPr>
      </p:pic>
      <p:sp>
        <p:nvSpPr>
          <p:cNvPr id="117" name="TextBox 116"/>
          <p:cNvSpPr txBox="1"/>
          <p:nvPr/>
        </p:nvSpPr>
        <p:spPr>
          <a:xfrm>
            <a:off x="5285107" y="1724808"/>
            <a:ext cx="804399" cy="276999"/>
          </a:xfrm>
          <a:prstGeom prst="rect">
            <a:avLst/>
          </a:prstGeom>
          <a:noFill/>
        </p:spPr>
        <p:txBody>
          <a:bodyPr wrap="square" rtlCol="0">
            <a:spAutoFit/>
          </a:bodyPr>
          <a:lstStyle/>
          <a:p>
            <a:pPr algn="ctr"/>
            <a:r>
              <a:rPr lang="ru-RU" sz="1200" b="1" dirty="0" smtClean="0">
                <a:solidFill>
                  <a:schemeClr val="tx2">
                    <a:lumMod val="75000"/>
                  </a:schemeClr>
                </a:solidFill>
              </a:rPr>
              <a:t>НИИ ТП</a:t>
            </a:r>
            <a:endParaRPr lang="ru-RU" sz="1200" b="1" dirty="0">
              <a:solidFill>
                <a:schemeClr val="tx2">
                  <a:lumMod val="75000"/>
                </a:schemeClr>
              </a:solidFill>
            </a:endParaRPr>
          </a:p>
        </p:txBody>
      </p:sp>
      <p:sp>
        <p:nvSpPr>
          <p:cNvPr id="118" name="TextBox 117"/>
          <p:cNvSpPr txBox="1"/>
          <p:nvPr/>
        </p:nvSpPr>
        <p:spPr>
          <a:xfrm>
            <a:off x="6452510" y="1128074"/>
            <a:ext cx="3321280" cy="861774"/>
          </a:xfrm>
          <a:prstGeom prst="rect">
            <a:avLst/>
          </a:prstGeom>
          <a:noFill/>
        </p:spPr>
        <p:txBody>
          <a:bodyPr wrap="square" rtlCol="0">
            <a:spAutoFit/>
          </a:bodyPr>
          <a:lstStyle/>
          <a:p>
            <a:pPr algn="just"/>
            <a:r>
              <a:rPr lang="ru-RU" sz="1000" dirty="0">
                <a:latin typeface="Arial" panose="020B0604020202020204" pitchFamily="34" charset="0"/>
                <a:cs typeface="Arial" panose="020B0604020202020204" pitchFamily="34" charset="0"/>
              </a:rPr>
              <a:t>Разработка и изготовление радиоэлектронной аппаратуры для космических средств связи и летательных аппаратов (станции приема и обработки информации ДЗЗ, аппаратура </a:t>
            </a:r>
            <a:r>
              <a:rPr lang="ru-RU" sz="1000" dirty="0" smtClean="0">
                <a:latin typeface="Arial" panose="020B0604020202020204" pitchFamily="34" charset="0"/>
                <a:cs typeface="Arial" panose="020B0604020202020204" pitchFamily="34" charset="0"/>
              </a:rPr>
              <a:t>радиолиний управления)</a:t>
            </a:r>
            <a:endParaRPr lang="ru-RU" sz="1000" dirty="0"/>
          </a:p>
        </p:txBody>
      </p:sp>
      <p:pic>
        <p:nvPicPr>
          <p:cNvPr id="119" name="Picture 6" descr="C:\Users\Оксана\Desktop\Лого РКС новый\перзентации\logo.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98294" y="2622082"/>
            <a:ext cx="913978" cy="391705"/>
          </a:xfrm>
          <a:prstGeom prst="rect">
            <a:avLst/>
          </a:prstGeom>
          <a:noFill/>
          <a:extLst>
            <a:ext uri="{909E8E84-426E-40DD-AFC4-6F175D3DCCD1}">
              <a14:hiddenFill xmlns:a14="http://schemas.microsoft.com/office/drawing/2010/main">
                <a:solidFill>
                  <a:srgbClr val="FFFFFF"/>
                </a:solidFill>
              </a14:hiddenFill>
            </a:ext>
          </a:extLst>
        </p:spPr>
      </p:pic>
      <p:sp>
        <p:nvSpPr>
          <p:cNvPr id="120" name="TextBox 119"/>
          <p:cNvSpPr txBox="1"/>
          <p:nvPr/>
        </p:nvSpPr>
        <p:spPr>
          <a:xfrm>
            <a:off x="5217400" y="3021215"/>
            <a:ext cx="1075767" cy="276999"/>
          </a:xfrm>
          <a:prstGeom prst="rect">
            <a:avLst/>
          </a:prstGeom>
          <a:noFill/>
        </p:spPr>
        <p:txBody>
          <a:bodyPr wrap="square" rtlCol="0">
            <a:spAutoFit/>
          </a:bodyPr>
          <a:lstStyle/>
          <a:p>
            <a:pPr algn="ctr"/>
            <a:r>
              <a:rPr lang="ru-RU" sz="1200" b="1" dirty="0" smtClean="0">
                <a:solidFill>
                  <a:schemeClr val="tx2">
                    <a:lumMod val="75000"/>
                  </a:schemeClr>
                </a:solidFill>
              </a:rPr>
              <a:t>НПО Орион</a:t>
            </a:r>
            <a:endParaRPr lang="ru-RU" sz="1200" b="1" dirty="0">
              <a:solidFill>
                <a:schemeClr val="tx2">
                  <a:lumMod val="75000"/>
                </a:schemeClr>
              </a:solidFill>
            </a:endParaRPr>
          </a:p>
        </p:txBody>
      </p:sp>
      <p:sp>
        <p:nvSpPr>
          <p:cNvPr id="121" name="TextBox 120"/>
          <p:cNvSpPr txBox="1"/>
          <p:nvPr/>
        </p:nvSpPr>
        <p:spPr>
          <a:xfrm>
            <a:off x="6435216" y="2920041"/>
            <a:ext cx="3329927" cy="253916"/>
          </a:xfrm>
          <a:prstGeom prst="rect">
            <a:avLst/>
          </a:prstGeom>
          <a:noFill/>
        </p:spPr>
        <p:txBody>
          <a:bodyPr wrap="square" rtlCol="0">
            <a:spAutoFit/>
          </a:bodyPr>
          <a:lstStyle/>
          <a:p>
            <a:pPr algn="ctr"/>
            <a:r>
              <a:rPr lang="ru-RU" sz="1000" dirty="0">
                <a:latin typeface="Arial" panose="020B0604020202020204" pitchFamily="34" charset="0"/>
                <a:cs typeface="Arial" panose="020B0604020202020204" pitchFamily="34" charset="0"/>
              </a:rPr>
              <a:t>Разработка наземных комплексов управления КА</a:t>
            </a:r>
            <a:endParaRPr lang="ru-RU" sz="1000" dirty="0"/>
          </a:p>
        </p:txBody>
      </p:sp>
      <p:sp>
        <p:nvSpPr>
          <p:cNvPr id="28" name="Скругленный прямоугольник 27"/>
          <p:cNvSpPr/>
          <p:nvPr/>
        </p:nvSpPr>
        <p:spPr>
          <a:xfrm>
            <a:off x="1614467" y="4018381"/>
            <a:ext cx="3352801" cy="717177"/>
          </a:xfrm>
          <a:prstGeom prst="roundRect">
            <a:avLst/>
          </a:prstGeom>
          <a:solidFill>
            <a:schemeClr val="bg1">
              <a:lumMod val="85000"/>
            </a:schemeClr>
          </a:solidFill>
          <a:ln w="38100">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sz="1000" b="1" dirty="0">
              <a:solidFill>
                <a:schemeClr val="tx1"/>
              </a:solidFill>
              <a:cs typeface="Times New Roman" panose="02020603050405020304" pitchFamily="18" charset="0"/>
            </a:endParaRPr>
          </a:p>
        </p:txBody>
      </p:sp>
      <p:sp>
        <p:nvSpPr>
          <p:cNvPr id="30" name="TextBox 29"/>
          <p:cNvSpPr txBox="1"/>
          <p:nvPr/>
        </p:nvSpPr>
        <p:spPr>
          <a:xfrm>
            <a:off x="1604744" y="4180569"/>
            <a:ext cx="3372246" cy="415498"/>
          </a:xfrm>
          <a:prstGeom prst="rect">
            <a:avLst/>
          </a:prstGeom>
          <a:noFill/>
        </p:spPr>
        <p:txBody>
          <a:bodyPr wrap="square" rtlCol="0">
            <a:spAutoFit/>
          </a:bodyPr>
          <a:lstStyle/>
          <a:p>
            <a:pPr algn="just" fontAlgn="auto">
              <a:spcBef>
                <a:spcPts val="0"/>
              </a:spcBef>
              <a:spcAft>
                <a:spcPts val="0"/>
              </a:spcAft>
              <a:defRPr/>
            </a:pPr>
            <a:r>
              <a:rPr lang="ru-RU" sz="1000" dirty="0">
                <a:latin typeface="Arial" panose="020B0604020202020204" pitchFamily="34" charset="0"/>
                <a:cs typeface="Arial" panose="020B0604020202020204" pitchFamily="34" charset="0"/>
              </a:rPr>
              <a:t>Разработка антенных систем и телеметрических систем</a:t>
            </a:r>
          </a:p>
        </p:txBody>
      </p:sp>
      <p:sp>
        <p:nvSpPr>
          <p:cNvPr id="31" name="Скругленный прямоугольник 30"/>
          <p:cNvSpPr/>
          <p:nvPr/>
        </p:nvSpPr>
        <p:spPr>
          <a:xfrm>
            <a:off x="6418292" y="4018380"/>
            <a:ext cx="3329928" cy="717178"/>
          </a:xfrm>
          <a:prstGeom prst="roundRect">
            <a:avLst/>
          </a:prstGeom>
          <a:solidFill>
            <a:schemeClr val="bg1">
              <a:lumMod val="85000"/>
            </a:schemeClr>
          </a:solidFill>
          <a:ln w="38100">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sz="1000" b="1" dirty="0">
              <a:solidFill>
                <a:schemeClr val="tx1"/>
              </a:solidFill>
              <a:cs typeface="Times New Roman" panose="02020603050405020304" pitchFamily="18" charset="0"/>
            </a:endParaRPr>
          </a:p>
        </p:txBody>
      </p:sp>
      <p:sp>
        <p:nvSpPr>
          <p:cNvPr id="32" name="TextBox 31"/>
          <p:cNvSpPr txBox="1"/>
          <p:nvPr/>
        </p:nvSpPr>
        <p:spPr>
          <a:xfrm>
            <a:off x="6418292" y="4088431"/>
            <a:ext cx="3329927" cy="553998"/>
          </a:xfrm>
          <a:prstGeom prst="rect">
            <a:avLst/>
          </a:prstGeom>
          <a:noFill/>
        </p:spPr>
        <p:txBody>
          <a:bodyPr wrap="square" rtlCol="0">
            <a:spAutoFit/>
          </a:bodyPr>
          <a:lstStyle/>
          <a:p>
            <a:pPr algn="just" fontAlgn="auto">
              <a:spcBef>
                <a:spcPts val="0"/>
              </a:spcBef>
              <a:spcAft>
                <a:spcPts val="0"/>
              </a:spcAft>
              <a:defRPr/>
            </a:pPr>
            <a:r>
              <a:rPr lang="ru-RU" sz="1000" dirty="0" smtClean="0">
                <a:latin typeface="Arial" panose="020B0604020202020204" pitchFamily="34" charset="0"/>
                <a:cs typeface="Arial" panose="020B0604020202020204" pitchFamily="34" charset="0"/>
              </a:rPr>
              <a:t>Разработка бортовые </a:t>
            </a:r>
            <a:r>
              <a:rPr lang="ru-RU" sz="1000" dirty="0">
                <a:latin typeface="Arial" panose="020B0604020202020204" pitchFamily="34" charset="0"/>
                <a:cs typeface="Arial" panose="020B0604020202020204" pitchFamily="34" charset="0"/>
              </a:rPr>
              <a:t>системы измерений и наземных информационно-измерительных </a:t>
            </a:r>
            <a:r>
              <a:rPr lang="ru-RU" sz="1000" dirty="0" smtClean="0">
                <a:latin typeface="Arial" panose="020B0604020202020204" pitchFamily="34" charset="0"/>
                <a:cs typeface="Arial" panose="020B0604020202020204" pitchFamily="34" charset="0"/>
              </a:rPr>
              <a:t>комплексов для ракет-носителей.</a:t>
            </a:r>
            <a:endParaRPr lang="ru-RU" sz="1000" dirty="0">
              <a:latin typeface="Arial" panose="020B0604020202020204" pitchFamily="34" charset="0"/>
              <a:cs typeface="Arial" panose="020B0604020202020204" pitchFamily="34" charset="0"/>
            </a:endParaRPr>
          </a:p>
        </p:txBody>
      </p:sp>
      <p:sp>
        <p:nvSpPr>
          <p:cNvPr id="51" name="Прямоугольник 50"/>
          <p:cNvSpPr/>
          <p:nvPr/>
        </p:nvSpPr>
        <p:spPr>
          <a:xfrm>
            <a:off x="327863" y="5726746"/>
            <a:ext cx="9445927" cy="830997"/>
          </a:xfrm>
          <a:prstGeom prst="rect">
            <a:avLst/>
          </a:prstGeom>
        </p:spPr>
        <p:txBody>
          <a:bodyPr wrap="square">
            <a:spAutoFit/>
          </a:bodyPr>
          <a:lstStyle/>
          <a:p>
            <a:pPr algn="ctr"/>
            <a:r>
              <a:rPr lang="ru-RU" sz="1600" b="1" dirty="0" smtClean="0">
                <a:solidFill>
                  <a:srgbClr val="002060"/>
                </a:solidFill>
                <a:cs typeface="Times New Roman" panose="02020603050405020304" pitchFamily="18" charset="0"/>
              </a:rPr>
              <a:t>Одной из задач АО «Российские космические системы» </a:t>
            </a:r>
            <a:r>
              <a:rPr lang="ru-RU" sz="1600" b="1" dirty="0">
                <a:solidFill>
                  <a:srgbClr val="002060"/>
                </a:solidFill>
                <a:cs typeface="Times New Roman" panose="02020603050405020304" pitchFamily="18" charset="0"/>
              </a:rPr>
              <a:t>является исключение </a:t>
            </a:r>
            <a:endParaRPr lang="ru-RU" sz="1600" b="1" dirty="0" smtClean="0">
              <a:solidFill>
                <a:srgbClr val="002060"/>
              </a:solidFill>
              <a:cs typeface="Times New Roman" panose="02020603050405020304" pitchFamily="18" charset="0"/>
            </a:endParaRPr>
          </a:p>
          <a:p>
            <a:pPr algn="ctr"/>
            <a:r>
              <a:rPr lang="ru-RU" sz="1600" b="1" dirty="0" smtClean="0">
                <a:solidFill>
                  <a:srgbClr val="002060"/>
                </a:solidFill>
                <a:cs typeface="Times New Roman" panose="02020603050405020304" pitchFamily="18" charset="0"/>
              </a:rPr>
              <a:t>дублирования </a:t>
            </a:r>
            <a:r>
              <a:rPr lang="ru-RU" sz="1600" b="1" dirty="0">
                <a:solidFill>
                  <a:srgbClr val="002060"/>
                </a:solidFill>
                <a:cs typeface="Times New Roman" panose="02020603050405020304" pitchFamily="18" charset="0"/>
              </a:rPr>
              <a:t>и избыточности производственных мощностей, а также </a:t>
            </a:r>
            <a:endParaRPr lang="ru-RU" sz="1600" b="1" dirty="0" smtClean="0">
              <a:solidFill>
                <a:srgbClr val="002060"/>
              </a:solidFill>
              <a:cs typeface="Times New Roman" panose="02020603050405020304" pitchFamily="18" charset="0"/>
            </a:endParaRPr>
          </a:p>
          <a:p>
            <a:pPr algn="ctr"/>
            <a:r>
              <a:rPr lang="ru-RU" sz="1600" b="1" dirty="0" smtClean="0">
                <a:solidFill>
                  <a:srgbClr val="002060"/>
                </a:solidFill>
                <a:cs typeface="Times New Roman" panose="02020603050405020304" pitchFamily="18" charset="0"/>
              </a:rPr>
              <a:t>закрепление </a:t>
            </a:r>
            <a:r>
              <a:rPr lang="ru-RU" sz="1600" b="1" dirty="0">
                <a:solidFill>
                  <a:srgbClr val="002060"/>
                </a:solidFill>
                <a:cs typeface="Times New Roman" panose="02020603050405020304" pitchFamily="18" charset="0"/>
              </a:rPr>
              <a:t>за каждой организацией продуктовой </a:t>
            </a:r>
            <a:r>
              <a:rPr lang="ru-RU" sz="1600" b="1" dirty="0" smtClean="0">
                <a:solidFill>
                  <a:srgbClr val="002060"/>
                </a:solidFill>
                <a:cs typeface="Times New Roman" panose="02020603050405020304" pitchFamily="18" charset="0"/>
              </a:rPr>
              <a:t>специализации</a:t>
            </a:r>
            <a:endParaRPr lang="ru-RU" sz="1600" b="1" dirty="0">
              <a:solidFill>
                <a:srgbClr val="002060"/>
              </a:solidFill>
              <a:cs typeface="Times New Roman" panose="02020603050405020304" pitchFamily="18" charset="0"/>
            </a:endParaRPr>
          </a:p>
        </p:txBody>
      </p:sp>
    </p:spTree>
    <p:extLst>
      <p:ext uri="{BB962C8B-B14F-4D97-AF65-F5344CB8AC3E}">
        <p14:creationId xmlns:p14="http://schemas.microsoft.com/office/powerpoint/2010/main" val="3640475876"/>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86001" y="2799137"/>
            <a:ext cx="1681161" cy="1145117"/>
          </a:xfrm>
          <a:prstGeom prst="rect">
            <a:avLst/>
          </a:prstGeom>
        </p:spPr>
      </p:pic>
      <p:sp>
        <p:nvSpPr>
          <p:cNvPr id="32" name="Заголовок 4"/>
          <p:cNvSpPr txBox="1">
            <a:spLocks/>
          </p:cNvSpPr>
          <p:nvPr>
            <p:custDataLst>
              <p:tags r:id="rId1"/>
            </p:custDataLst>
          </p:nvPr>
        </p:nvSpPr>
        <p:spPr bwMode="auto">
          <a:xfrm>
            <a:off x="2823882" y="99474"/>
            <a:ext cx="6964552" cy="750070"/>
          </a:xfrm>
          <a:prstGeom prst="homePlate">
            <a:avLst/>
          </a:prstGeom>
          <a:noFill/>
        </p:spPr>
        <p:txBody>
          <a:bodyPr wrap="square" rtlCol="0" anchor="ctr">
            <a:noAutofit/>
          </a:bodyPr>
          <a:lstStyle>
            <a:defPPr>
              <a:defRPr lang="ru-RU"/>
            </a:defPPr>
            <a:lvl1pPr algn="ctr" defTabSz="1181100">
              <a:lnSpc>
                <a:spcPct val="114000"/>
              </a:lnSpc>
              <a:defRPr sz="1600" b="0">
                <a:solidFill>
                  <a:schemeClr val="tx2">
                    <a:lumMod val="75000"/>
                  </a:schemeClr>
                </a:solidFill>
                <a:latin typeface="Arial" panose="020B0604020202020204" pitchFamily="34" charset="0"/>
                <a:cs typeface="Arial" panose="020B0604020202020204" pitchFamily="34" charset="0"/>
              </a:defRPr>
            </a:lvl1pPr>
          </a:lstStyle>
          <a:p>
            <a:pPr algn="l" eaLnBrk="0" hangingPunct="0"/>
            <a:r>
              <a:rPr lang="ru-RU" altLang="ru-RU" sz="1800" dirty="0">
                <a:solidFill>
                  <a:schemeClr val="bg1"/>
                </a:solidFill>
              </a:rPr>
              <a:t>Распределение производственных центров </a:t>
            </a:r>
            <a:r>
              <a:rPr lang="ru-RU" altLang="ru-RU" sz="1800" dirty="0" smtClean="0">
                <a:solidFill>
                  <a:schemeClr val="bg1"/>
                </a:solidFill>
              </a:rPr>
              <a:t>компетенций</a:t>
            </a:r>
            <a:endParaRPr lang="ru-RU" sz="1800" dirty="0">
              <a:solidFill>
                <a:schemeClr val="bg1"/>
              </a:solidFill>
            </a:endParaRPr>
          </a:p>
        </p:txBody>
      </p:sp>
      <p:sp>
        <p:nvSpPr>
          <p:cNvPr id="31" name="Прямоугольник 1"/>
          <p:cNvSpPr>
            <a:spLocks noChangeArrowheads="1"/>
          </p:cNvSpPr>
          <p:nvPr/>
        </p:nvSpPr>
        <p:spPr bwMode="auto">
          <a:xfrm>
            <a:off x="7218363" y="2290763"/>
            <a:ext cx="8985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ru-RU" altLang="ru-RU" sz="1000" b="1">
                <a:latin typeface="Arial" charset="0"/>
              </a:rPr>
              <a:t>Испытания</a:t>
            </a:r>
            <a:endParaRPr lang="ru-RU" altLang="ru-RU" sz="1000" b="1"/>
          </a:p>
        </p:txBody>
      </p:sp>
      <p:sp>
        <p:nvSpPr>
          <p:cNvPr id="33" name="Прямоугольник 32"/>
          <p:cNvSpPr/>
          <p:nvPr/>
        </p:nvSpPr>
        <p:spPr>
          <a:xfrm>
            <a:off x="3024188" y="2306638"/>
            <a:ext cx="2416175" cy="246062"/>
          </a:xfrm>
          <a:prstGeom prst="rect">
            <a:avLst/>
          </a:prstGeom>
        </p:spPr>
        <p:txBody>
          <a:bodyPr wrap="none">
            <a:spAutoFit/>
          </a:bodyPr>
          <a:lstStyle/>
          <a:p>
            <a:pPr fontAlgn="auto">
              <a:spcBef>
                <a:spcPts val="0"/>
              </a:spcBef>
              <a:spcAft>
                <a:spcPts val="0"/>
              </a:spcAft>
              <a:buClr>
                <a:schemeClr val="tx2">
                  <a:lumMod val="60000"/>
                  <a:lumOff val="40000"/>
                </a:schemeClr>
              </a:buClr>
              <a:defRPr/>
            </a:pPr>
            <a:r>
              <a:rPr lang="ru-RU" sz="1000" b="1" dirty="0">
                <a:latin typeface="Arial" panose="020B0604020202020204" pitchFamily="34" charset="0"/>
                <a:cs typeface="Arial" panose="020B0604020202020204" pitchFamily="34" charset="0"/>
              </a:rPr>
              <a:t>Сборка приборов и монтаж систем</a:t>
            </a:r>
          </a:p>
        </p:txBody>
      </p:sp>
      <p:sp>
        <p:nvSpPr>
          <p:cNvPr id="34" name="Прямоугольник 33"/>
          <p:cNvSpPr/>
          <p:nvPr/>
        </p:nvSpPr>
        <p:spPr>
          <a:xfrm>
            <a:off x="7737475" y="5432425"/>
            <a:ext cx="1881188" cy="368300"/>
          </a:xfrm>
          <a:prstGeom prst="rect">
            <a:avLst/>
          </a:prstGeom>
        </p:spPr>
        <p:txBody>
          <a:bodyPr>
            <a:spAutoFit/>
          </a:bodyPr>
          <a:lstStyle/>
          <a:p>
            <a:pPr algn="ctr" fontAlgn="auto">
              <a:spcBef>
                <a:spcPts val="0"/>
              </a:spcBef>
              <a:spcAft>
                <a:spcPts val="0"/>
              </a:spcAft>
              <a:buClr>
                <a:schemeClr val="tx2">
                  <a:lumMod val="75000"/>
                </a:schemeClr>
              </a:buClr>
              <a:defRPr/>
            </a:pPr>
            <a:r>
              <a:rPr lang="ru-RU" sz="900" b="1" dirty="0">
                <a:latin typeface="Arial" panose="020B0604020202020204" pitchFamily="34" charset="0"/>
                <a:cs typeface="Arial" panose="020B0604020202020204" pitchFamily="34" charset="0"/>
              </a:rPr>
              <a:t>Гальваническое производство</a:t>
            </a:r>
          </a:p>
        </p:txBody>
      </p:sp>
      <p:sp>
        <p:nvSpPr>
          <p:cNvPr id="35" name="Прямоугольник 34"/>
          <p:cNvSpPr/>
          <p:nvPr/>
        </p:nvSpPr>
        <p:spPr>
          <a:xfrm>
            <a:off x="6373813" y="4017963"/>
            <a:ext cx="1143000" cy="242887"/>
          </a:xfrm>
          <a:prstGeom prst="rect">
            <a:avLst/>
          </a:prstGeom>
        </p:spPr>
        <p:txBody>
          <a:bodyPr wrap="none">
            <a:spAutoFit/>
          </a:bodyPr>
          <a:lstStyle/>
          <a:p>
            <a:pPr algn="ctr" fontAlgn="auto">
              <a:lnSpc>
                <a:spcPct val="120000"/>
              </a:lnSpc>
              <a:spcBef>
                <a:spcPts val="0"/>
              </a:spcBef>
              <a:spcAft>
                <a:spcPts val="0"/>
              </a:spcAft>
              <a:buClr>
                <a:schemeClr val="tx2">
                  <a:lumMod val="75000"/>
                </a:schemeClr>
              </a:buClr>
              <a:defRPr/>
            </a:pPr>
            <a:r>
              <a:rPr lang="ru-RU" sz="900" b="1" dirty="0">
                <a:latin typeface="Arial" panose="020B0604020202020204" pitchFamily="34" charset="0"/>
                <a:cs typeface="Arial" panose="020B0604020202020204" pitchFamily="34" charset="0"/>
              </a:rPr>
              <a:t>Печатные платы</a:t>
            </a:r>
          </a:p>
        </p:txBody>
      </p:sp>
      <p:sp>
        <p:nvSpPr>
          <p:cNvPr id="36" name="Прямоугольник 35"/>
          <p:cNvSpPr/>
          <p:nvPr/>
        </p:nvSpPr>
        <p:spPr>
          <a:xfrm>
            <a:off x="454025" y="2270125"/>
            <a:ext cx="2116138" cy="400050"/>
          </a:xfrm>
          <a:prstGeom prst="rect">
            <a:avLst/>
          </a:prstGeom>
        </p:spPr>
        <p:txBody>
          <a:bodyPr>
            <a:spAutoFit/>
          </a:bodyPr>
          <a:lstStyle/>
          <a:p>
            <a:pPr algn="ctr" fontAlgn="auto">
              <a:spcBef>
                <a:spcPts val="0"/>
              </a:spcBef>
              <a:spcAft>
                <a:spcPts val="0"/>
              </a:spcAft>
              <a:buClr>
                <a:schemeClr val="tx2">
                  <a:lumMod val="75000"/>
                </a:schemeClr>
              </a:buClr>
              <a:defRPr/>
            </a:pPr>
            <a:r>
              <a:rPr lang="ru-RU" sz="1000" b="1" dirty="0">
                <a:latin typeface="Arial" panose="020B0604020202020204" pitchFamily="34" charset="0"/>
                <a:cs typeface="Arial" panose="020B0604020202020204" pitchFamily="34" charset="0"/>
              </a:rPr>
              <a:t>Монтаж и сборка космических аппаратов</a:t>
            </a:r>
          </a:p>
        </p:txBody>
      </p:sp>
      <p:pic>
        <p:nvPicPr>
          <p:cNvPr id="37" name="Picture 2" descr="H:\f589924bcd3fa519ea7bbb471eb61f4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9438" y="1068388"/>
            <a:ext cx="1724025" cy="114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2" descr="C:\Users\Kirillov_DA\Кириллов\Диск D\Инновационный центр\МИЦ КНТС\Оборудование ТУМ (Синертек)\IMG_0142.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 t="4871" r="1700"/>
          <a:stretch/>
        </p:blipFill>
        <p:spPr bwMode="auto">
          <a:xfrm>
            <a:off x="5954593" y="1041645"/>
            <a:ext cx="1841738" cy="125332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9" name="Рисунок 38"/>
          <p:cNvPicPr>
            <a:picLocks noChangeAspect="1"/>
          </p:cNvPicPr>
          <p:nvPr/>
        </p:nvPicPr>
        <p:blipFill rotWithShape="1">
          <a:blip r:embed="rId9" cstate="print">
            <a:extLst>
              <a:ext uri="{28A0092B-C50C-407E-A947-70E740481C1C}">
                <a14:useLocalDpi xmlns:a14="http://schemas.microsoft.com/office/drawing/2010/main" val="0"/>
              </a:ext>
            </a:extLst>
          </a:blip>
          <a:srcRect r="13905"/>
          <a:stretch/>
        </p:blipFill>
        <p:spPr>
          <a:xfrm>
            <a:off x="7868673" y="1043518"/>
            <a:ext cx="1502884" cy="1262394"/>
          </a:xfrm>
          <a:prstGeom prst="rect">
            <a:avLst/>
          </a:prstGeom>
          <a:ln>
            <a:noFill/>
          </a:ln>
          <a:effectLst>
            <a:softEdge rad="112500"/>
          </a:effectLst>
        </p:spPr>
      </p:pic>
      <p:pic>
        <p:nvPicPr>
          <p:cNvPr id="40" name="Picture 3" descr="C:\Работа\Фото оборудования\Завод РКП\Поверхностный монаж 7520\фото19ГОТ.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10063" y="1092200"/>
            <a:ext cx="1274762" cy="113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3" descr="C:\Users\Malutina_NB\Desktop\Толмачев для Дунаева\фото\IMG_0298.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20975" y="1068388"/>
            <a:ext cx="1319213"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6" descr="H:\PickandPlace.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00763" y="2819400"/>
            <a:ext cx="1584325" cy="115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2" descr="C:\Users\Adda\Desktop\Результаты реконструкции ПК 1020\DSC00253.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834313" y="4403725"/>
            <a:ext cx="146685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7" descr="C:\Users\Mashkova_AV\AppData\Local\Microsoft\Windows\Temporary Internet Files\Content.Outlook\Y0YGE0Y1\49f21d51284f08fac83a6adcea297006.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32850" y="5116513"/>
            <a:ext cx="512763"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Прямоугольник 44"/>
          <p:cNvSpPr/>
          <p:nvPr/>
        </p:nvSpPr>
        <p:spPr>
          <a:xfrm>
            <a:off x="519113" y="3946525"/>
            <a:ext cx="1406525" cy="369888"/>
          </a:xfrm>
          <a:prstGeom prst="rect">
            <a:avLst/>
          </a:prstGeom>
        </p:spPr>
        <p:txBody>
          <a:bodyPr wrap="none">
            <a:spAutoFit/>
          </a:bodyPr>
          <a:lstStyle/>
          <a:p>
            <a:pPr algn="ctr" fontAlgn="auto">
              <a:spcBef>
                <a:spcPts val="0"/>
              </a:spcBef>
              <a:spcAft>
                <a:spcPts val="0"/>
              </a:spcAft>
              <a:buClr>
                <a:schemeClr val="tx2">
                  <a:lumMod val="75000"/>
                </a:schemeClr>
              </a:buClr>
              <a:defRPr/>
            </a:pPr>
            <a:r>
              <a:rPr lang="ru-RU" sz="900" b="1" dirty="0">
                <a:latin typeface="Arial" panose="020B0604020202020204" pitchFamily="34" charset="0"/>
                <a:cs typeface="Arial" panose="020B0604020202020204" pitchFamily="34" charset="0"/>
              </a:rPr>
              <a:t>Полупроводниковое </a:t>
            </a:r>
            <a:br>
              <a:rPr lang="ru-RU" sz="900" b="1" dirty="0">
                <a:latin typeface="Arial" panose="020B0604020202020204" pitchFamily="34" charset="0"/>
                <a:cs typeface="Arial" panose="020B0604020202020204" pitchFamily="34" charset="0"/>
              </a:rPr>
            </a:br>
            <a:r>
              <a:rPr lang="ru-RU" sz="900" b="1" dirty="0">
                <a:latin typeface="Arial" panose="020B0604020202020204" pitchFamily="34" charset="0"/>
                <a:cs typeface="Arial" panose="020B0604020202020204" pitchFamily="34" charset="0"/>
              </a:rPr>
              <a:t>производство</a:t>
            </a:r>
          </a:p>
        </p:txBody>
      </p:sp>
      <p:pic>
        <p:nvPicPr>
          <p:cNvPr id="46" name="Picture 8" descr="H:\Производство\Полупроводниковое\519296-120831-clean%20room_blocks_desktop_large.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33388" y="2798763"/>
            <a:ext cx="1577975" cy="114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2" descr="http://www.estanbul.com/images/imported/2007/09/chip-1.jp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593850" y="3506788"/>
            <a:ext cx="457200"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Прямоугольник 47"/>
          <p:cNvSpPr/>
          <p:nvPr/>
        </p:nvSpPr>
        <p:spPr>
          <a:xfrm>
            <a:off x="579438" y="5472113"/>
            <a:ext cx="1285875" cy="231775"/>
          </a:xfrm>
          <a:prstGeom prst="rect">
            <a:avLst/>
          </a:prstGeom>
        </p:spPr>
        <p:txBody>
          <a:bodyPr wrap="none">
            <a:spAutoFit/>
          </a:bodyPr>
          <a:lstStyle/>
          <a:p>
            <a:pPr algn="ctr" fontAlgn="auto">
              <a:spcBef>
                <a:spcPts val="0"/>
              </a:spcBef>
              <a:spcAft>
                <a:spcPts val="0"/>
              </a:spcAft>
              <a:buClr>
                <a:schemeClr val="tx2">
                  <a:lumMod val="60000"/>
                  <a:lumOff val="40000"/>
                </a:schemeClr>
              </a:buClr>
              <a:defRPr/>
            </a:pPr>
            <a:r>
              <a:rPr lang="ru-RU" sz="900" b="1" dirty="0">
                <a:latin typeface="Arial" panose="020B0604020202020204" pitchFamily="34" charset="0"/>
                <a:cs typeface="Arial" panose="020B0604020202020204" pitchFamily="34" charset="0"/>
              </a:rPr>
              <a:t>Моточные изделия</a:t>
            </a:r>
          </a:p>
        </p:txBody>
      </p:sp>
      <p:pic>
        <p:nvPicPr>
          <p:cNvPr id="49" name="Picture 9" descr="H:\Производство\Моточные изделия\DSC_5604.jp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60375" y="4394200"/>
            <a:ext cx="1547813"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10" descr="J:\екнук5еноекнолурыкшоеукыоплгнуеык\16_1.jpg"/>
          <p:cNvPicPr>
            <a:picLocks noChangeAspect="1" noChangeArrowheads="1"/>
          </p:cNvPicPr>
          <p:nvPr/>
        </p:nvPicPr>
        <p:blipFill>
          <a:blip r:embed="rId18">
            <a:extLst>
              <a:ext uri="{28A0092B-C50C-407E-A947-70E740481C1C}">
                <a14:useLocalDpi xmlns:a14="http://schemas.microsoft.com/office/drawing/2010/main" val="0"/>
              </a:ext>
            </a:extLst>
          </a:blip>
          <a:srcRect l="26128" t="33073" r="26376" b="543"/>
          <a:stretch>
            <a:fillRect/>
          </a:stretch>
        </p:blipFill>
        <p:spPr bwMode="auto">
          <a:xfrm>
            <a:off x="1593850" y="5065713"/>
            <a:ext cx="441325"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Прямоугольник 50"/>
          <p:cNvSpPr/>
          <p:nvPr/>
        </p:nvSpPr>
        <p:spPr>
          <a:xfrm>
            <a:off x="8145463" y="4016375"/>
            <a:ext cx="1065212" cy="230188"/>
          </a:xfrm>
          <a:prstGeom prst="rect">
            <a:avLst/>
          </a:prstGeom>
        </p:spPr>
        <p:txBody>
          <a:bodyPr wrap="none">
            <a:spAutoFit/>
          </a:bodyPr>
          <a:lstStyle/>
          <a:p>
            <a:pPr fontAlgn="auto">
              <a:spcBef>
                <a:spcPts val="0"/>
              </a:spcBef>
              <a:spcAft>
                <a:spcPts val="0"/>
              </a:spcAft>
              <a:buClr>
                <a:schemeClr val="tx2">
                  <a:lumMod val="60000"/>
                  <a:lumOff val="40000"/>
                </a:schemeClr>
              </a:buClr>
              <a:defRPr/>
            </a:pPr>
            <a:r>
              <a:rPr lang="ru-RU" sz="900" b="1" dirty="0" err="1">
                <a:latin typeface="Arial" panose="020B0604020202020204" pitchFamily="34" charset="0"/>
                <a:cs typeface="Arial" panose="020B0604020202020204" pitchFamily="34" charset="0"/>
              </a:rPr>
              <a:t>Пьезокерамика</a:t>
            </a:r>
            <a:endParaRPr lang="ru-RU" sz="900" b="1" dirty="0">
              <a:latin typeface="Arial" panose="020B0604020202020204" pitchFamily="34" charset="0"/>
              <a:cs typeface="Arial" panose="020B0604020202020204" pitchFamily="34" charset="0"/>
            </a:endParaRPr>
          </a:p>
        </p:txBody>
      </p:sp>
      <p:pic>
        <p:nvPicPr>
          <p:cNvPr id="52" name="Picture 10" descr="H:\Производство\Пьезокерамика\d7ea1bc01ec3d33ece6bef2c57a4eff8.jp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834313" y="2830513"/>
            <a:ext cx="1511300" cy="114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11" descr="H:\Производство\Пьезокерамика\8699bd05452f0663be06095a4d7a01c1.jpg"/>
          <p:cNvPicPr>
            <a:picLocks noChangeAspect="1" noChangeArrowheads="1"/>
          </p:cNvPicPr>
          <p:nvPr/>
        </p:nvPicPr>
        <p:blipFill>
          <a:blip r:embed="rId20">
            <a:extLst>
              <a:ext uri="{28A0092B-C50C-407E-A947-70E740481C1C}">
                <a14:useLocalDpi xmlns:a14="http://schemas.microsoft.com/office/drawing/2010/main" val="0"/>
              </a:ext>
            </a:extLst>
          </a:blip>
          <a:srcRect l="32346" t="72771" r="2872"/>
          <a:stretch>
            <a:fillRect/>
          </a:stretch>
        </p:blipFill>
        <p:spPr bwMode="auto">
          <a:xfrm>
            <a:off x="8872538" y="3557588"/>
            <a:ext cx="512762"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4" name="Прямая соединительная линия 53"/>
          <p:cNvCxnSpPr/>
          <p:nvPr>
            <p:custDataLst>
              <p:tags r:id="rId2"/>
            </p:custDataLst>
          </p:nvPr>
        </p:nvCxnSpPr>
        <p:spPr>
          <a:xfrm>
            <a:off x="385763" y="2708275"/>
            <a:ext cx="8999537" cy="0"/>
          </a:xfrm>
          <a:prstGeom prst="line">
            <a:avLst/>
          </a:prstGeom>
          <a:ln w="158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55" name="Прямоугольник 54"/>
          <p:cNvSpPr/>
          <p:nvPr/>
        </p:nvSpPr>
        <p:spPr>
          <a:xfrm>
            <a:off x="4206875" y="3925888"/>
            <a:ext cx="1655763" cy="423862"/>
          </a:xfrm>
          <a:prstGeom prst="rect">
            <a:avLst/>
          </a:prstGeom>
        </p:spPr>
        <p:txBody>
          <a:bodyPr>
            <a:spAutoFit/>
          </a:bodyPr>
          <a:lstStyle/>
          <a:p>
            <a:pPr algn="ctr" fontAlgn="auto">
              <a:lnSpc>
                <a:spcPct val="120000"/>
              </a:lnSpc>
              <a:spcBef>
                <a:spcPts val="0"/>
              </a:spcBef>
              <a:spcAft>
                <a:spcPts val="0"/>
              </a:spcAft>
              <a:buClr>
                <a:schemeClr val="tx2">
                  <a:lumMod val="75000"/>
                </a:schemeClr>
              </a:buClr>
              <a:defRPr/>
            </a:pPr>
            <a:r>
              <a:rPr lang="ru-RU" sz="900" b="1" dirty="0">
                <a:latin typeface="Arial" panose="020B0604020202020204" pitchFamily="34" charset="0"/>
                <a:cs typeface="Arial" panose="020B0604020202020204" pitchFamily="34" charset="0"/>
              </a:rPr>
              <a:t>Резины и пластмассы</a:t>
            </a:r>
          </a:p>
          <a:p>
            <a:pPr algn="ctr" fontAlgn="auto">
              <a:lnSpc>
                <a:spcPct val="120000"/>
              </a:lnSpc>
              <a:spcBef>
                <a:spcPts val="0"/>
              </a:spcBef>
              <a:spcAft>
                <a:spcPts val="0"/>
              </a:spcAft>
              <a:buClr>
                <a:schemeClr val="tx2">
                  <a:lumMod val="75000"/>
                </a:schemeClr>
              </a:buClr>
              <a:defRPr/>
            </a:pPr>
            <a:r>
              <a:rPr lang="ru-RU" sz="900" b="1" dirty="0">
                <a:latin typeface="Arial" panose="020B0604020202020204" pitchFamily="34" charset="0"/>
                <a:cs typeface="Arial" panose="020B0604020202020204" pitchFamily="34" charset="0"/>
              </a:rPr>
              <a:t>3</a:t>
            </a:r>
            <a:r>
              <a:rPr lang="en-US" sz="900" b="1" dirty="0">
                <a:latin typeface="Arial" panose="020B0604020202020204" pitchFamily="34" charset="0"/>
                <a:cs typeface="Arial" panose="020B0604020202020204" pitchFamily="34" charset="0"/>
              </a:rPr>
              <a:t>D</a:t>
            </a:r>
            <a:r>
              <a:rPr lang="ru-RU" sz="900" b="1" dirty="0">
                <a:latin typeface="Arial" panose="020B0604020202020204" pitchFamily="34" charset="0"/>
                <a:cs typeface="Arial" panose="020B0604020202020204" pitchFamily="34" charset="0"/>
              </a:rPr>
              <a:t>-печать</a:t>
            </a:r>
          </a:p>
        </p:txBody>
      </p:sp>
      <p:pic>
        <p:nvPicPr>
          <p:cNvPr id="56" name="Picture 12" descr="H:\Производство\Резина\vega_ryazan_equipment23.jp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194175" y="2817813"/>
            <a:ext cx="1631950" cy="112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235575" y="3605213"/>
            <a:ext cx="638175" cy="37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8" name="Прямоугольник 57"/>
          <p:cNvSpPr/>
          <p:nvPr/>
        </p:nvSpPr>
        <p:spPr>
          <a:xfrm>
            <a:off x="4470400" y="5449888"/>
            <a:ext cx="1168400" cy="369887"/>
          </a:xfrm>
          <a:prstGeom prst="rect">
            <a:avLst/>
          </a:prstGeom>
        </p:spPr>
        <p:txBody>
          <a:bodyPr wrap="none">
            <a:spAutoFit/>
          </a:bodyPr>
          <a:lstStyle/>
          <a:p>
            <a:pPr algn="ctr" fontAlgn="auto">
              <a:spcBef>
                <a:spcPts val="0"/>
              </a:spcBef>
              <a:spcAft>
                <a:spcPts val="0"/>
              </a:spcAft>
              <a:buClr>
                <a:schemeClr val="tx2">
                  <a:lumMod val="60000"/>
                  <a:lumOff val="40000"/>
                </a:schemeClr>
              </a:buClr>
              <a:defRPr/>
            </a:pPr>
            <a:r>
              <a:rPr lang="ru-RU" sz="900" b="1" dirty="0">
                <a:latin typeface="Arial" panose="020B0604020202020204" pitchFamily="34" charset="0"/>
                <a:cs typeface="Arial" panose="020B0604020202020204" pitchFamily="34" charset="0"/>
              </a:rPr>
              <a:t>Тонкопленочная </a:t>
            </a:r>
            <a:br>
              <a:rPr lang="ru-RU" sz="900" b="1" dirty="0">
                <a:latin typeface="Arial" panose="020B0604020202020204" pitchFamily="34" charset="0"/>
                <a:cs typeface="Arial" panose="020B0604020202020204" pitchFamily="34" charset="0"/>
              </a:rPr>
            </a:br>
            <a:r>
              <a:rPr lang="ru-RU" sz="900" b="1" dirty="0">
                <a:latin typeface="Arial" panose="020B0604020202020204" pitchFamily="34" charset="0"/>
                <a:cs typeface="Arial" panose="020B0604020202020204" pitchFamily="34" charset="0"/>
              </a:rPr>
              <a:t>технология</a:t>
            </a:r>
          </a:p>
        </p:txBody>
      </p:sp>
      <p:pic>
        <p:nvPicPr>
          <p:cNvPr id="59" name="Picture 13" descr="H:\Производство\Тонкопленочная технология\ce19fd13-5537-436a-a733-789ec5d1d1b4_B.jpg"/>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183063" y="4408488"/>
            <a:ext cx="1690687"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7" descr="J:\екнук5еноекнолурыкшоеукыоплгнуеык\gibkie.jp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360988" y="5078413"/>
            <a:ext cx="4651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Прямоугольник 60"/>
          <p:cNvSpPr/>
          <p:nvPr/>
        </p:nvSpPr>
        <p:spPr>
          <a:xfrm>
            <a:off x="2427288" y="3946525"/>
            <a:ext cx="1343025" cy="369888"/>
          </a:xfrm>
          <a:prstGeom prst="rect">
            <a:avLst/>
          </a:prstGeom>
        </p:spPr>
        <p:txBody>
          <a:bodyPr>
            <a:spAutoFit/>
          </a:bodyPr>
          <a:lstStyle/>
          <a:p>
            <a:pPr algn="ctr" fontAlgn="auto">
              <a:spcBef>
                <a:spcPts val="0"/>
              </a:spcBef>
              <a:spcAft>
                <a:spcPts val="0"/>
              </a:spcAft>
              <a:buClr>
                <a:schemeClr val="tx2">
                  <a:lumMod val="75000"/>
                </a:schemeClr>
              </a:buClr>
              <a:defRPr/>
            </a:pPr>
            <a:r>
              <a:rPr lang="ru-RU" sz="900" b="1" dirty="0">
                <a:latin typeface="Arial" panose="020B0604020202020204" pitchFamily="34" charset="0"/>
                <a:cs typeface="Arial" panose="020B0604020202020204" pitchFamily="34" charset="0"/>
              </a:rPr>
              <a:t>Межприборные </a:t>
            </a:r>
            <a:br>
              <a:rPr lang="ru-RU" sz="900" b="1" dirty="0">
                <a:latin typeface="Arial" panose="020B0604020202020204" pitchFamily="34" charset="0"/>
                <a:cs typeface="Arial" panose="020B0604020202020204" pitchFamily="34" charset="0"/>
              </a:rPr>
            </a:br>
            <a:r>
              <a:rPr lang="ru-RU" sz="900" b="1" dirty="0">
                <a:latin typeface="Arial" panose="020B0604020202020204" pitchFamily="34" charset="0"/>
                <a:cs typeface="Arial" panose="020B0604020202020204" pitchFamily="34" charset="0"/>
              </a:rPr>
              <a:t>кабельные изделия</a:t>
            </a:r>
          </a:p>
        </p:txBody>
      </p:sp>
      <p:pic>
        <p:nvPicPr>
          <p:cNvPr id="63" name="Picture 6"/>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3425825" y="3609975"/>
            <a:ext cx="549275" cy="35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4" name="Прямоугольник 63"/>
          <p:cNvSpPr/>
          <p:nvPr/>
        </p:nvSpPr>
        <p:spPr>
          <a:xfrm>
            <a:off x="2054225" y="5424488"/>
            <a:ext cx="1931988" cy="423862"/>
          </a:xfrm>
          <a:prstGeom prst="rect">
            <a:avLst/>
          </a:prstGeom>
        </p:spPr>
        <p:txBody>
          <a:bodyPr>
            <a:spAutoFit/>
          </a:bodyPr>
          <a:lstStyle/>
          <a:p>
            <a:pPr algn="ctr" fontAlgn="auto">
              <a:lnSpc>
                <a:spcPct val="120000"/>
              </a:lnSpc>
              <a:spcBef>
                <a:spcPts val="0"/>
              </a:spcBef>
              <a:spcAft>
                <a:spcPts val="0"/>
              </a:spcAft>
              <a:buClr>
                <a:schemeClr val="tx2">
                  <a:lumMod val="75000"/>
                </a:schemeClr>
              </a:buClr>
              <a:defRPr/>
            </a:pPr>
            <a:r>
              <a:rPr lang="ru-RU" sz="900" b="1" dirty="0">
                <a:latin typeface="Arial" panose="020B0604020202020204" pitchFamily="34" charset="0"/>
                <a:cs typeface="Arial" panose="020B0604020202020204" pitchFamily="34" charset="0"/>
              </a:rPr>
              <a:t>Низкотемпературная керамика (</a:t>
            </a:r>
            <a:r>
              <a:rPr lang="en-US" sz="900" b="1" dirty="0">
                <a:latin typeface="Arial" panose="020B0604020202020204" pitchFamily="34" charset="0"/>
                <a:cs typeface="Arial" panose="020B0604020202020204" pitchFamily="34" charset="0"/>
              </a:rPr>
              <a:t>LTCC)</a:t>
            </a:r>
            <a:endParaRPr lang="ru-RU" sz="900" b="1" dirty="0">
              <a:latin typeface="Arial" panose="020B0604020202020204" pitchFamily="34" charset="0"/>
              <a:cs typeface="Arial" panose="020B0604020202020204" pitchFamily="34" charset="0"/>
            </a:endParaRPr>
          </a:p>
        </p:txBody>
      </p:sp>
      <p:pic>
        <p:nvPicPr>
          <p:cNvPr id="65" name="Picture 15" descr="H:\Производство\Низкотемпературная\image_inc.jpg"/>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235200" y="4422775"/>
            <a:ext cx="1674813"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Прямоугольник 65"/>
          <p:cNvSpPr/>
          <p:nvPr/>
        </p:nvSpPr>
        <p:spPr>
          <a:xfrm>
            <a:off x="5989638" y="5472113"/>
            <a:ext cx="1909762" cy="242887"/>
          </a:xfrm>
          <a:prstGeom prst="rect">
            <a:avLst/>
          </a:prstGeom>
        </p:spPr>
        <p:txBody>
          <a:bodyPr wrap="none">
            <a:spAutoFit/>
          </a:bodyPr>
          <a:lstStyle/>
          <a:p>
            <a:pPr fontAlgn="auto">
              <a:lnSpc>
                <a:spcPct val="120000"/>
              </a:lnSpc>
              <a:spcBef>
                <a:spcPts val="0"/>
              </a:spcBef>
              <a:spcAft>
                <a:spcPts val="0"/>
              </a:spcAft>
              <a:buClr>
                <a:schemeClr val="tx2">
                  <a:lumMod val="75000"/>
                </a:schemeClr>
              </a:buClr>
              <a:defRPr/>
            </a:pPr>
            <a:r>
              <a:rPr lang="ru-RU" sz="900" b="1" dirty="0">
                <a:latin typeface="Arial" panose="020B0604020202020204" pitchFamily="34" charset="0"/>
                <a:cs typeface="Arial" panose="020B0604020202020204" pitchFamily="34" charset="0"/>
              </a:rPr>
              <a:t>Автоматизированный монтаж</a:t>
            </a:r>
          </a:p>
        </p:txBody>
      </p:sp>
      <p:pic>
        <p:nvPicPr>
          <p:cNvPr id="67" name="Picture 8" descr="J:\екнук5еноекнолурыкшоеукыоплгнуеык\автом.jpg"/>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6100763" y="4425950"/>
            <a:ext cx="1584325"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8" name="Прямая соединительная линия 67"/>
          <p:cNvCxnSpPr/>
          <p:nvPr>
            <p:custDataLst>
              <p:tags r:id="rId3"/>
            </p:custDataLst>
          </p:nvPr>
        </p:nvCxnSpPr>
        <p:spPr>
          <a:xfrm>
            <a:off x="427038" y="5853113"/>
            <a:ext cx="8999537" cy="0"/>
          </a:xfrm>
          <a:prstGeom prst="line">
            <a:avLst/>
          </a:prstGeom>
          <a:ln w="158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69" name="TextBox 95"/>
          <p:cNvSpPr txBox="1">
            <a:spLocks noChangeArrowheads="1"/>
          </p:cNvSpPr>
          <p:nvPr/>
        </p:nvSpPr>
        <p:spPr bwMode="auto">
          <a:xfrm>
            <a:off x="273050" y="6008688"/>
            <a:ext cx="9747250" cy="510909"/>
          </a:xfrm>
          <a:prstGeom prst="rect">
            <a:avLst/>
          </a:prstGeom>
          <a:noFill/>
          <a:extLst/>
        </p:spPr>
        <p:txBody>
          <a:bodyPr wrap="square" lIns="91423" tIns="45712" rIns="91423" bIns="45712" rtlCol="0">
            <a:spAutoFit/>
          </a:bodyPr>
          <a:lstStyle>
            <a:defPPr>
              <a:defRPr lang="ru-RU"/>
            </a:defPPr>
            <a:lvl1pPr algn="ctr">
              <a:lnSpc>
                <a:spcPct val="85000"/>
              </a:lnSpc>
              <a:defRPr sz="1600" b="1">
                <a:solidFill>
                  <a:srgbClr val="002060"/>
                </a:solidFill>
                <a:cs typeface="Times New Roman" panose="02020603050405020304" pitchFamily="18" charset="0"/>
              </a:defRPr>
            </a:lvl1pPr>
          </a:lstStyle>
          <a:p>
            <a:r>
              <a:rPr lang="ru-RU" altLang="ru-RU" dirty="0"/>
              <a:t>Для поддержания высокого технологического уровня на предприятии создан практически весь цикл производства аппаратуры для РКТ.</a:t>
            </a:r>
          </a:p>
        </p:txBody>
      </p:sp>
    </p:spTree>
    <p:extLst>
      <p:ext uri="{BB962C8B-B14F-4D97-AF65-F5344CB8AC3E}">
        <p14:creationId xmlns:p14="http://schemas.microsoft.com/office/powerpoint/2010/main" val="25291617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Схема 8"/>
          <p:cNvGraphicFramePr/>
          <p:nvPr/>
        </p:nvGraphicFramePr>
        <p:xfrm>
          <a:off x="488504" y="908720"/>
          <a:ext cx="8909172" cy="26642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2"/>
          <p:cNvSpPr txBox="1">
            <a:spLocks noChangeArrowheads="1"/>
          </p:cNvSpPr>
          <p:nvPr/>
        </p:nvSpPr>
        <p:spPr bwMode="auto">
          <a:xfrm>
            <a:off x="1281113" y="44450"/>
            <a:ext cx="8424862" cy="935038"/>
          </a:xfrm>
          <a:prstGeom prst="rect">
            <a:avLst/>
          </a:prstGeom>
          <a:noFill/>
          <a:ln w="12700" cap="flat" algn="ctr">
            <a:noFill/>
            <a:miter lim="800000"/>
            <a:headEnd/>
            <a:tailEnd/>
          </a:ln>
        </p:spPr>
        <p:txBody>
          <a:bodyPr lIns="90000" tIns="46800" rIns="90000" bIns="46800" anchor="ctr"/>
          <a:lstStyle/>
          <a:p>
            <a:pPr algn="ctr" eaLnBrk="0" hangingPunct="0">
              <a:lnSpc>
                <a:spcPct val="90000"/>
              </a:lnSpc>
              <a:defRPr/>
            </a:pPr>
            <a:r>
              <a:rPr lang="ru-RU" sz="2800" b="1" i="1" kern="0" dirty="0">
                <a:solidFill>
                  <a:srgbClr val="000099"/>
                </a:solidFill>
                <a:latin typeface="+mj-lt"/>
                <a:ea typeface="+mj-ea"/>
                <a:cs typeface="+mj-cs"/>
              </a:rPr>
              <a:t>Уровни технологической готовности</a:t>
            </a:r>
            <a:endParaRPr lang="ru-RU" sz="2800" b="1" i="1" kern="0" dirty="0">
              <a:solidFill>
                <a:schemeClr val="accent2"/>
              </a:solidFill>
              <a:latin typeface="+mj-lt"/>
              <a:ea typeface="+mj-ea"/>
              <a:cs typeface="+mj-cs"/>
            </a:endParaRPr>
          </a:p>
        </p:txBody>
      </p:sp>
      <p:graphicFrame>
        <p:nvGraphicFramePr>
          <p:cNvPr id="4" name="Схема 3"/>
          <p:cNvGraphicFramePr/>
          <p:nvPr/>
        </p:nvGraphicFramePr>
        <p:xfrm>
          <a:off x="488504" y="3645024"/>
          <a:ext cx="8877749" cy="307753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ledas.com/images_2012/ka_glonass-k_b.png"/>
          <p:cNvPicPr>
            <a:picLocks noChangeAspect="1" noChangeArrowheads="1"/>
          </p:cNvPicPr>
          <p:nvPr/>
        </p:nvPicPr>
        <p:blipFill>
          <a:blip r:embed="rId2" cstate="print"/>
          <a:srcRect l="1094" t="17972" r="6129" b="19490"/>
          <a:stretch>
            <a:fillRect/>
          </a:stretch>
        </p:blipFill>
        <p:spPr bwMode="auto">
          <a:xfrm>
            <a:off x="1350963" y="892175"/>
            <a:ext cx="1717675" cy="1017588"/>
          </a:xfrm>
          <a:prstGeom prst="rect">
            <a:avLst/>
          </a:prstGeom>
          <a:noFill/>
          <a:ln w="9525">
            <a:noFill/>
            <a:miter lim="800000"/>
            <a:headEnd/>
            <a:tailEnd/>
          </a:ln>
        </p:spPr>
      </p:pic>
      <p:sp>
        <p:nvSpPr>
          <p:cNvPr id="6147" name="TextBox 2"/>
          <p:cNvSpPr txBox="1">
            <a:spLocks noChangeArrowheads="1"/>
          </p:cNvSpPr>
          <p:nvPr/>
        </p:nvSpPr>
        <p:spPr bwMode="auto">
          <a:xfrm>
            <a:off x="1631950" y="692150"/>
            <a:ext cx="1520825" cy="223838"/>
          </a:xfrm>
          <a:prstGeom prst="rect">
            <a:avLst/>
          </a:prstGeom>
          <a:noFill/>
          <a:ln w="9525">
            <a:noFill/>
            <a:miter lim="800000"/>
            <a:headEnd/>
            <a:tailEnd/>
          </a:ln>
        </p:spPr>
        <p:txBody>
          <a:bodyPr>
            <a:spAutoFit/>
          </a:bodyPr>
          <a:lstStyle/>
          <a:p>
            <a:pPr algn="ctr">
              <a:lnSpc>
                <a:spcPct val="85000"/>
              </a:lnSpc>
            </a:pPr>
            <a:r>
              <a:rPr lang="ru-RU" sz="1000" b="1" u="sng">
                <a:latin typeface="Arial" charset="0"/>
              </a:rPr>
              <a:t>Навигация</a:t>
            </a:r>
            <a:endParaRPr lang="ru-RU" sz="1000" b="1" u="sng">
              <a:solidFill>
                <a:srgbClr val="FF0000"/>
              </a:solidFill>
              <a:latin typeface="Arial" charset="0"/>
            </a:endParaRPr>
          </a:p>
        </p:txBody>
      </p:sp>
      <p:pic>
        <p:nvPicPr>
          <p:cNvPr id="6148" name="Picture 2" descr="http://danielmarin.naukas.com/files/2014/04/Captura-de-pantalla-2014-04-29-a-las-19.16.12.png"/>
          <p:cNvPicPr>
            <a:picLocks noChangeAspect="1" noChangeArrowheads="1"/>
          </p:cNvPicPr>
          <p:nvPr/>
        </p:nvPicPr>
        <p:blipFill>
          <a:blip r:embed="rId3" cstate="print"/>
          <a:srcRect/>
          <a:stretch>
            <a:fillRect/>
          </a:stretch>
        </p:blipFill>
        <p:spPr bwMode="auto">
          <a:xfrm>
            <a:off x="4454525" y="711200"/>
            <a:ext cx="1349375" cy="1123950"/>
          </a:xfrm>
          <a:prstGeom prst="rect">
            <a:avLst/>
          </a:prstGeom>
          <a:noFill/>
          <a:ln w="9525">
            <a:noFill/>
            <a:miter lim="800000"/>
            <a:headEnd/>
            <a:tailEnd/>
          </a:ln>
        </p:spPr>
      </p:pic>
      <p:sp>
        <p:nvSpPr>
          <p:cNvPr id="6149" name="TextBox 4"/>
          <p:cNvSpPr txBox="1">
            <a:spLocks noChangeArrowheads="1"/>
          </p:cNvSpPr>
          <p:nvPr/>
        </p:nvSpPr>
        <p:spPr bwMode="auto">
          <a:xfrm>
            <a:off x="4448175" y="620713"/>
            <a:ext cx="1520825" cy="223837"/>
          </a:xfrm>
          <a:prstGeom prst="rect">
            <a:avLst/>
          </a:prstGeom>
          <a:noFill/>
          <a:ln w="9525">
            <a:noFill/>
            <a:miter lim="800000"/>
            <a:headEnd/>
            <a:tailEnd/>
          </a:ln>
        </p:spPr>
        <p:txBody>
          <a:bodyPr>
            <a:spAutoFit/>
          </a:bodyPr>
          <a:lstStyle/>
          <a:p>
            <a:pPr algn="ctr">
              <a:lnSpc>
                <a:spcPct val="85000"/>
              </a:lnSpc>
            </a:pPr>
            <a:r>
              <a:rPr lang="ru-RU" sz="1000" b="1" u="sng">
                <a:latin typeface="Arial" charset="0"/>
              </a:rPr>
              <a:t>Связь</a:t>
            </a:r>
            <a:endParaRPr lang="ru-RU" sz="1000" b="1" u="sng">
              <a:solidFill>
                <a:srgbClr val="FF0000"/>
              </a:solidFill>
              <a:latin typeface="Arial" charset="0"/>
            </a:endParaRPr>
          </a:p>
        </p:txBody>
      </p:sp>
      <p:pic>
        <p:nvPicPr>
          <p:cNvPr id="6150" name="Picture 10" descr="http://samspace.ru.images.1c-bitrix-cdn.ru/upload/resize_cache/iblock/a0d/505_296_2/resurs_p-1.jpg?1433124285"/>
          <p:cNvPicPr>
            <a:picLocks noChangeAspect="1" noChangeArrowheads="1"/>
          </p:cNvPicPr>
          <p:nvPr/>
        </p:nvPicPr>
        <p:blipFill>
          <a:blip r:embed="rId4" cstate="print"/>
          <a:srcRect t="3915" r="6398"/>
          <a:stretch>
            <a:fillRect/>
          </a:stretch>
        </p:blipFill>
        <p:spPr bwMode="auto">
          <a:xfrm>
            <a:off x="7404100" y="774700"/>
            <a:ext cx="1504950" cy="1114425"/>
          </a:xfrm>
          <a:prstGeom prst="rect">
            <a:avLst/>
          </a:prstGeom>
          <a:noFill/>
          <a:ln w="9525">
            <a:noFill/>
            <a:miter lim="800000"/>
            <a:headEnd/>
            <a:tailEnd/>
          </a:ln>
        </p:spPr>
      </p:pic>
      <p:sp>
        <p:nvSpPr>
          <p:cNvPr id="6151" name="TextBox 6"/>
          <p:cNvSpPr txBox="1">
            <a:spLocks noChangeArrowheads="1"/>
          </p:cNvSpPr>
          <p:nvPr/>
        </p:nvSpPr>
        <p:spPr bwMode="auto">
          <a:xfrm>
            <a:off x="6824663" y="476250"/>
            <a:ext cx="1873250" cy="354013"/>
          </a:xfrm>
          <a:prstGeom prst="rect">
            <a:avLst/>
          </a:prstGeom>
          <a:noFill/>
          <a:ln w="9525">
            <a:noFill/>
            <a:miter lim="800000"/>
            <a:headEnd/>
            <a:tailEnd/>
          </a:ln>
        </p:spPr>
        <p:txBody>
          <a:bodyPr>
            <a:spAutoFit/>
          </a:bodyPr>
          <a:lstStyle/>
          <a:p>
            <a:pPr algn="ctr">
              <a:lnSpc>
                <a:spcPct val="85000"/>
              </a:lnSpc>
            </a:pPr>
            <a:r>
              <a:rPr lang="ru-RU" sz="1000" b="1" u="sng">
                <a:latin typeface="Arial" charset="0"/>
              </a:rPr>
              <a:t>Дистанционное зондирование Земли</a:t>
            </a:r>
            <a:endParaRPr lang="ru-RU" sz="1000" b="1" u="sng">
              <a:solidFill>
                <a:srgbClr val="FF0000"/>
              </a:solidFill>
              <a:latin typeface="Arial" charset="0"/>
            </a:endParaRPr>
          </a:p>
        </p:txBody>
      </p:sp>
      <p:sp>
        <p:nvSpPr>
          <p:cNvPr id="8" name="TextBox 7"/>
          <p:cNvSpPr txBox="1"/>
          <p:nvPr/>
        </p:nvSpPr>
        <p:spPr>
          <a:xfrm>
            <a:off x="1352550" y="2511425"/>
            <a:ext cx="1655763" cy="196850"/>
          </a:xfrm>
          <a:prstGeom prst="rect">
            <a:avLst/>
          </a:prstGeom>
          <a:noFill/>
        </p:spPr>
        <p:txBody>
          <a:bodyPr>
            <a:spAutoFit/>
          </a:bodyPr>
          <a:lstStyle/>
          <a:p>
            <a:pPr algn="ctr">
              <a:lnSpc>
                <a:spcPct val="85000"/>
              </a:lnSpc>
              <a:defRPr/>
            </a:pPr>
            <a:r>
              <a:rPr lang="ru-RU" sz="800" b="1" u="sng" dirty="0">
                <a:solidFill>
                  <a:schemeClr val="tx2">
                    <a:lumMod val="75000"/>
                  </a:schemeClr>
                </a:solidFill>
                <a:latin typeface="Arial" pitchFamily="34" charset="0"/>
                <a:cs typeface="Arial" pitchFamily="34" charset="0"/>
              </a:rPr>
              <a:t>Навигационная  аппаратура</a:t>
            </a:r>
          </a:p>
        </p:txBody>
      </p:sp>
      <p:sp>
        <p:nvSpPr>
          <p:cNvPr id="10" name="Прямоугольник 9"/>
          <p:cNvSpPr/>
          <p:nvPr/>
        </p:nvSpPr>
        <p:spPr>
          <a:xfrm>
            <a:off x="4305300" y="2060575"/>
            <a:ext cx="1727200" cy="458788"/>
          </a:xfrm>
          <a:prstGeom prst="rect">
            <a:avLst/>
          </a:prstGeom>
          <a:noFill/>
          <a:ln w="0">
            <a:noFill/>
          </a:ln>
          <a:effectLst/>
        </p:spPr>
        <p:style>
          <a:lnRef idx="2">
            <a:schemeClr val="accent1">
              <a:shade val="50000"/>
            </a:schemeClr>
          </a:lnRef>
          <a:fillRef idx="1">
            <a:schemeClr val="accent1"/>
          </a:fillRef>
          <a:effectRef idx="0">
            <a:schemeClr val="accent1"/>
          </a:effectRef>
          <a:fontRef idx="minor">
            <a:schemeClr val="lt1"/>
          </a:fontRef>
        </p:style>
        <p:txBody>
          <a:bodyPr lIns="68406" tIns="34203" rIns="68406" bIns="34203" anchor="ctr"/>
          <a:lstStyle/>
          <a:p>
            <a:pPr algn="ctr">
              <a:defRPr/>
            </a:pPr>
            <a:r>
              <a:rPr lang="ru-RU" sz="800" b="1" dirty="0">
                <a:solidFill>
                  <a:schemeClr val="tx1"/>
                </a:solidFill>
                <a:latin typeface="Arial" pitchFamily="34" charset="0"/>
                <a:cs typeface="Arial" pitchFamily="34" charset="0"/>
              </a:rPr>
              <a:t>Обеспечение бесперебойной голосовой, цифровой или другой связи</a:t>
            </a:r>
          </a:p>
        </p:txBody>
      </p:sp>
      <p:sp>
        <p:nvSpPr>
          <p:cNvPr id="11" name="Прямоугольник 10"/>
          <p:cNvSpPr/>
          <p:nvPr/>
        </p:nvSpPr>
        <p:spPr>
          <a:xfrm>
            <a:off x="1423988" y="1989138"/>
            <a:ext cx="1657350" cy="603250"/>
          </a:xfrm>
          <a:prstGeom prst="rect">
            <a:avLst/>
          </a:prstGeom>
          <a:noFill/>
          <a:ln w="0">
            <a:noFill/>
          </a:ln>
          <a:effectLst/>
        </p:spPr>
        <p:style>
          <a:lnRef idx="2">
            <a:schemeClr val="accent1">
              <a:shade val="50000"/>
            </a:schemeClr>
          </a:lnRef>
          <a:fillRef idx="1">
            <a:schemeClr val="accent1"/>
          </a:fillRef>
          <a:effectRef idx="0">
            <a:schemeClr val="accent1"/>
          </a:effectRef>
          <a:fontRef idx="minor">
            <a:schemeClr val="lt1"/>
          </a:fontRef>
        </p:style>
        <p:txBody>
          <a:bodyPr lIns="68406" tIns="34203" rIns="68406" bIns="34203" anchor="ctr"/>
          <a:lstStyle/>
          <a:p>
            <a:pPr algn="ctr">
              <a:defRPr/>
            </a:pPr>
            <a:r>
              <a:rPr lang="ru-RU" sz="800" b="1" dirty="0">
                <a:solidFill>
                  <a:schemeClr val="tx1"/>
                </a:solidFill>
                <a:latin typeface="Arial" pitchFamily="34" charset="0"/>
                <a:cs typeface="Arial" pitchFamily="34" charset="0"/>
              </a:rPr>
              <a:t>Формирование объектом высокоточной навигационно-временной информации</a:t>
            </a:r>
          </a:p>
        </p:txBody>
      </p:sp>
      <p:sp>
        <p:nvSpPr>
          <p:cNvPr id="12" name="Прямоугольник 11"/>
          <p:cNvSpPr/>
          <p:nvPr/>
        </p:nvSpPr>
        <p:spPr>
          <a:xfrm>
            <a:off x="7329488" y="1989138"/>
            <a:ext cx="1800225" cy="458787"/>
          </a:xfrm>
          <a:prstGeom prst="rect">
            <a:avLst/>
          </a:prstGeom>
          <a:noFill/>
          <a:ln w="0">
            <a:noFill/>
          </a:ln>
          <a:effectLst/>
        </p:spPr>
        <p:style>
          <a:lnRef idx="2">
            <a:schemeClr val="accent1">
              <a:shade val="50000"/>
            </a:schemeClr>
          </a:lnRef>
          <a:fillRef idx="1">
            <a:schemeClr val="accent1"/>
          </a:fillRef>
          <a:effectRef idx="0">
            <a:schemeClr val="accent1"/>
          </a:effectRef>
          <a:fontRef idx="minor">
            <a:schemeClr val="lt1"/>
          </a:fontRef>
        </p:style>
        <p:txBody>
          <a:bodyPr lIns="68406" tIns="34203" rIns="68406" bIns="34203" anchor="ctr"/>
          <a:lstStyle/>
          <a:p>
            <a:pPr algn="ctr">
              <a:defRPr/>
            </a:pPr>
            <a:r>
              <a:rPr lang="ru-RU" sz="800" b="1" dirty="0">
                <a:solidFill>
                  <a:schemeClr val="tx1"/>
                </a:solidFill>
                <a:latin typeface="Arial" pitchFamily="34" charset="0"/>
                <a:cs typeface="Arial" pitchFamily="34" charset="0"/>
              </a:rPr>
              <a:t>Наблюдение за подстилающей поверхностью и атмосферой</a:t>
            </a:r>
          </a:p>
        </p:txBody>
      </p:sp>
      <p:sp>
        <p:nvSpPr>
          <p:cNvPr id="13" name="TextBox 12"/>
          <p:cNvSpPr txBox="1"/>
          <p:nvPr/>
        </p:nvSpPr>
        <p:spPr>
          <a:xfrm>
            <a:off x="4232275" y="2492375"/>
            <a:ext cx="2016125" cy="196850"/>
          </a:xfrm>
          <a:prstGeom prst="rect">
            <a:avLst/>
          </a:prstGeom>
          <a:noFill/>
        </p:spPr>
        <p:txBody>
          <a:bodyPr>
            <a:spAutoFit/>
          </a:bodyPr>
          <a:lstStyle/>
          <a:p>
            <a:pPr algn="ctr">
              <a:lnSpc>
                <a:spcPct val="85000"/>
              </a:lnSpc>
              <a:defRPr/>
            </a:pPr>
            <a:r>
              <a:rPr lang="ru-RU" sz="800" u="sng" dirty="0">
                <a:solidFill>
                  <a:schemeClr val="tx2">
                    <a:lumMod val="75000"/>
                  </a:schemeClr>
                </a:solidFill>
                <a:latin typeface="Arial" pitchFamily="34" charset="0"/>
                <a:cs typeface="Arial" pitchFamily="34" charset="0"/>
              </a:rPr>
              <a:t>Ретрансляционная аппаратура</a:t>
            </a:r>
            <a:endParaRPr lang="ru-RU" sz="750" b="1" dirty="0">
              <a:solidFill>
                <a:schemeClr val="tx2">
                  <a:lumMod val="75000"/>
                </a:schemeClr>
              </a:solidFill>
              <a:latin typeface="Arial" pitchFamily="34" charset="0"/>
              <a:cs typeface="Arial" pitchFamily="34" charset="0"/>
            </a:endParaRPr>
          </a:p>
        </p:txBody>
      </p:sp>
      <p:sp>
        <p:nvSpPr>
          <p:cNvPr id="14" name="Прямоугольник 13"/>
          <p:cNvSpPr/>
          <p:nvPr/>
        </p:nvSpPr>
        <p:spPr>
          <a:xfrm>
            <a:off x="4592638" y="2781300"/>
            <a:ext cx="1685925" cy="1655763"/>
          </a:xfrm>
          <a:prstGeom prst="rect">
            <a:avLst/>
          </a:prstGeom>
          <a:noFill/>
          <a:ln w="0">
            <a:noFill/>
          </a:ln>
          <a:effectLst/>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anchor="ctr"/>
          <a:lstStyle/>
          <a:p>
            <a:pPr defTabSz="683997">
              <a:buFontTx/>
              <a:buChar char="-"/>
              <a:defRPr/>
            </a:pPr>
            <a:r>
              <a:rPr lang="ru-RU" sz="1000" dirty="0">
                <a:solidFill>
                  <a:schemeClr val="tx2">
                    <a:lumMod val="75000"/>
                  </a:schemeClr>
                </a:solidFill>
                <a:latin typeface="Arial" panose="020B0604020202020204" pitchFamily="34" charset="0"/>
                <a:cs typeface="Arial" panose="020B0604020202020204" pitchFamily="34" charset="0"/>
              </a:rPr>
              <a:t>  Мультиплексоры</a:t>
            </a:r>
          </a:p>
          <a:p>
            <a:pPr defTabSz="683997">
              <a:buFontTx/>
              <a:buChar char="-"/>
              <a:defRPr/>
            </a:pPr>
            <a:r>
              <a:rPr lang="ru-RU" sz="1000" dirty="0">
                <a:solidFill>
                  <a:schemeClr val="tx2">
                    <a:lumMod val="75000"/>
                  </a:schemeClr>
                </a:solidFill>
                <a:latin typeface="Arial" panose="020B0604020202020204" pitchFamily="34" charset="0"/>
                <a:cs typeface="Arial" panose="020B0604020202020204" pitchFamily="34" charset="0"/>
              </a:rPr>
              <a:t>  фильтры</a:t>
            </a:r>
          </a:p>
          <a:p>
            <a:pPr defTabSz="683997">
              <a:buFontTx/>
              <a:buChar char="-"/>
              <a:defRPr/>
            </a:pPr>
            <a:r>
              <a:rPr lang="ru-RU" sz="1000" dirty="0">
                <a:solidFill>
                  <a:schemeClr val="tx2">
                    <a:lumMod val="75000"/>
                  </a:schemeClr>
                </a:solidFill>
                <a:latin typeface="Arial" panose="020B0604020202020204" pitchFamily="34" charset="0"/>
                <a:cs typeface="Arial" panose="020B0604020202020204" pitchFamily="34" charset="0"/>
              </a:rPr>
              <a:t>  переключатели</a:t>
            </a:r>
          </a:p>
          <a:p>
            <a:pPr defTabSz="683997">
              <a:buFontTx/>
              <a:buChar char="-"/>
              <a:defRPr/>
            </a:pPr>
            <a:r>
              <a:rPr lang="ru-RU" sz="1000" dirty="0">
                <a:solidFill>
                  <a:schemeClr val="tx2">
                    <a:lumMod val="75000"/>
                  </a:schemeClr>
                </a:solidFill>
                <a:latin typeface="Arial" panose="020B0604020202020204" pitchFamily="34" charset="0"/>
                <a:cs typeface="Arial" panose="020B0604020202020204" pitchFamily="34" charset="0"/>
              </a:rPr>
              <a:t>  усилители</a:t>
            </a:r>
          </a:p>
          <a:p>
            <a:pPr defTabSz="683997">
              <a:buFontTx/>
              <a:buChar char="-"/>
              <a:defRPr/>
            </a:pPr>
            <a:r>
              <a:rPr lang="ru-RU" sz="1000" dirty="0">
                <a:solidFill>
                  <a:schemeClr val="tx2">
                    <a:lumMod val="75000"/>
                  </a:schemeClr>
                </a:solidFill>
                <a:latin typeface="Arial" panose="020B0604020202020204" pitchFamily="34" charset="0"/>
                <a:cs typeface="Arial" panose="020B0604020202020204" pitchFamily="34" charset="0"/>
              </a:rPr>
              <a:t>  </a:t>
            </a:r>
            <a:r>
              <a:rPr lang="ru-RU" sz="1000" dirty="0" err="1">
                <a:solidFill>
                  <a:schemeClr val="tx2">
                    <a:lumMod val="75000"/>
                  </a:schemeClr>
                </a:solidFill>
                <a:latin typeface="Arial" panose="020B0604020202020204" pitchFamily="34" charset="0"/>
                <a:cs typeface="Arial" panose="020B0604020202020204" pitchFamily="34" charset="0"/>
              </a:rPr>
              <a:t>циркуляторы</a:t>
            </a:r>
            <a:endParaRPr lang="ru-RU" sz="1000" dirty="0">
              <a:solidFill>
                <a:schemeClr val="tx2">
                  <a:lumMod val="75000"/>
                </a:schemeClr>
              </a:solidFill>
              <a:latin typeface="Arial" panose="020B0604020202020204" pitchFamily="34" charset="0"/>
              <a:cs typeface="Arial" panose="020B0604020202020204" pitchFamily="34" charset="0"/>
            </a:endParaRPr>
          </a:p>
          <a:p>
            <a:pPr defTabSz="683997">
              <a:buFontTx/>
              <a:buChar char="-"/>
              <a:defRPr/>
            </a:pPr>
            <a:r>
              <a:rPr lang="ru-RU" sz="1000" dirty="0">
                <a:solidFill>
                  <a:schemeClr val="tx2">
                    <a:lumMod val="75000"/>
                  </a:schemeClr>
                </a:solidFill>
                <a:latin typeface="Arial" panose="020B0604020202020204" pitchFamily="34" charset="0"/>
                <a:cs typeface="Arial" panose="020B0604020202020204" pitchFamily="34" charset="0"/>
              </a:rPr>
              <a:t>  конверторы</a:t>
            </a:r>
          </a:p>
          <a:p>
            <a:pPr defTabSz="683997">
              <a:buFontTx/>
              <a:buChar char="-"/>
              <a:defRPr/>
            </a:pPr>
            <a:r>
              <a:rPr lang="ru-RU" sz="1000" dirty="0">
                <a:solidFill>
                  <a:schemeClr val="tx2">
                    <a:lumMod val="75000"/>
                  </a:schemeClr>
                </a:solidFill>
                <a:latin typeface="Arial" panose="020B0604020202020204" pitchFamily="34" charset="0"/>
                <a:cs typeface="Arial" panose="020B0604020202020204" pitchFamily="34" charset="0"/>
              </a:rPr>
              <a:t>  нагрузки</a:t>
            </a:r>
          </a:p>
          <a:p>
            <a:pPr defTabSz="683997">
              <a:buFontTx/>
              <a:buChar char="-"/>
              <a:defRPr/>
            </a:pPr>
            <a:r>
              <a:rPr lang="ru-RU" sz="1000" dirty="0">
                <a:solidFill>
                  <a:schemeClr val="tx2">
                    <a:lumMod val="75000"/>
                  </a:schemeClr>
                </a:solidFill>
                <a:latin typeface="Arial" panose="020B0604020202020204" pitchFamily="34" charset="0"/>
                <a:cs typeface="Arial" panose="020B0604020202020204" pitchFamily="34" charset="0"/>
              </a:rPr>
              <a:t>  приемники</a:t>
            </a:r>
          </a:p>
          <a:p>
            <a:pPr defTabSz="683997">
              <a:buFontTx/>
              <a:buChar char="-"/>
              <a:defRPr/>
            </a:pPr>
            <a:r>
              <a:rPr lang="ru-RU" sz="1000" dirty="0">
                <a:solidFill>
                  <a:schemeClr val="tx2">
                    <a:lumMod val="75000"/>
                  </a:schemeClr>
                </a:solidFill>
                <a:latin typeface="Arial" panose="020B0604020202020204" pitchFamily="34" charset="0"/>
                <a:cs typeface="Arial" panose="020B0604020202020204" pitchFamily="34" charset="0"/>
              </a:rPr>
              <a:t>  </a:t>
            </a:r>
            <a:r>
              <a:rPr lang="ru-RU" sz="1000" dirty="0" err="1">
                <a:solidFill>
                  <a:schemeClr val="tx2">
                    <a:lumMod val="75000"/>
                  </a:schemeClr>
                </a:solidFill>
                <a:latin typeface="Arial" panose="020B0604020202020204" pitchFamily="34" charset="0"/>
                <a:cs typeface="Arial" panose="020B0604020202020204" pitchFamily="34" charset="0"/>
              </a:rPr>
              <a:t>ответвители</a:t>
            </a:r>
            <a:endParaRPr lang="ru-RU" sz="1000" dirty="0">
              <a:solidFill>
                <a:schemeClr val="tx2">
                  <a:lumMod val="75000"/>
                </a:schemeClr>
              </a:solidFill>
              <a:latin typeface="Arial" panose="020B0604020202020204" pitchFamily="34" charset="0"/>
              <a:cs typeface="Arial" panose="020B0604020202020204" pitchFamily="34" charset="0"/>
            </a:endParaRPr>
          </a:p>
          <a:p>
            <a:pPr defTabSz="683997">
              <a:buFontTx/>
              <a:buChar char="-"/>
              <a:defRPr/>
            </a:pPr>
            <a:r>
              <a:rPr lang="ru-RU" sz="1000" dirty="0">
                <a:solidFill>
                  <a:schemeClr val="tx2">
                    <a:lumMod val="75000"/>
                  </a:schemeClr>
                </a:solidFill>
                <a:latin typeface="Arial" panose="020B0604020202020204" pitchFamily="34" charset="0"/>
                <a:cs typeface="Arial" panose="020B0604020202020204" pitchFamily="34" charset="0"/>
              </a:rPr>
              <a:t>  сумматоры</a:t>
            </a:r>
          </a:p>
          <a:p>
            <a:pPr defTabSz="683997">
              <a:defRPr/>
            </a:pPr>
            <a:endParaRPr lang="ru-RU" sz="1000" dirty="0">
              <a:solidFill>
                <a:schemeClr val="tx2">
                  <a:lumMod val="75000"/>
                </a:schemeClr>
              </a:solidFill>
              <a:latin typeface="Arial" panose="020B0604020202020204" pitchFamily="34" charset="0"/>
              <a:cs typeface="Arial" panose="020B0604020202020204" pitchFamily="34" charset="0"/>
            </a:endParaRPr>
          </a:p>
          <a:p>
            <a:pPr defTabSz="683997">
              <a:defRPr/>
            </a:pPr>
            <a:endParaRPr lang="ru-RU" sz="1000" dirty="0">
              <a:solidFill>
                <a:schemeClr val="tx2">
                  <a:lumMod val="75000"/>
                </a:schemeClr>
              </a:solidFill>
              <a:latin typeface="Arial" panose="020B0604020202020204" pitchFamily="34" charset="0"/>
              <a:cs typeface="Arial" panose="020B0604020202020204" pitchFamily="34" charset="0"/>
            </a:endParaRPr>
          </a:p>
        </p:txBody>
      </p:sp>
      <p:sp>
        <p:nvSpPr>
          <p:cNvPr id="17" name="Прямоугольник 16"/>
          <p:cNvSpPr/>
          <p:nvPr/>
        </p:nvSpPr>
        <p:spPr>
          <a:xfrm>
            <a:off x="704850" y="2636838"/>
            <a:ext cx="3024188" cy="1079500"/>
          </a:xfrm>
          <a:prstGeom prst="rect">
            <a:avLst/>
          </a:prstGeom>
          <a:noFill/>
          <a:ln w="0">
            <a:noFill/>
          </a:ln>
          <a:effectLst/>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anchor="ctr"/>
          <a:lstStyle/>
          <a:p>
            <a:pPr defTabSz="683997">
              <a:buFontTx/>
              <a:buChar char="-"/>
              <a:defRPr/>
            </a:pPr>
            <a:r>
              <a:rPr lang="ru-RU" sz="1000" dirty="0">
                <a:solidFill>
                  <a:schemeClr val="tx2">
                    <a:lumMod val="75000"/>
                  </a:schemeClr>
                </a:solidFill>
                <a:latin typeface="Arial" panose="020B0604020202020204" pitchFamily="34" charset="0"/>
                <a:cs typeface="Arial" panose="020B0604020202020204" pitchFamily="34" charset="0"/>
              </a:rPr>
              <a:t> командно-измерительной система приемо-передающая аппаратура, усилители, дешифраторы) </a:t>
            </a:r>
          </a:p>
          <a:p>
            <a:pPr defTabSz="683997">
              <a:buFontTx/>
              <a:buChar char="-"/>
              <a:defRPr/>
            </a:pPr>
            <a:r>
              <a:rPr lang="ru-RU" sz="1000" dirty="0">
                <a:solidFill>
                  <a:schemeClr val="tx2">
                    <a:lumMod val="75000"/>
                  </a:schemeClr>
                </a:solidFill>
                <a:latin typeface="Arial" panose="020B0604020202020204" pitchFamily="34" charset="0"/>
                <a:cs typeface="Arial" panose="020B0604020202020204" pitchFamily="34" charset="0"/>
              </a:rPr>
              <a:t> информационно- </a:t>
            </a:r>
            <a:r>
              <a:rPr lang="ru-RU" sz="1000" dirty="0" err="1">
                <a:solidFill>
                  <a:schemeClr val="tx2">
                    <a:lumMod val="75000"/>
                  </a:schemeClr>
                </a:solidFill>
                <a:latin typeface="Arial" panose="020B0604020202020204" pitchFamily="34" charset="0"/>
                <a:cs typeface="Arial" panose="020B0604020202020204" pitchFamily="34" charset="0"/>
              </a:rPr>
              <a:t>навигационый</a:t>
            </a:r>
            <a:r>
              <a:rPr lang="ru-RU" sz="1000" dirty="0">
                <a:solidFill>
                  <a:schemeClr val="tx2">
                    <a:lumMod val="75000"/>
                  </a:schemeClr>
                </a:solidFill>
                <a:latin typeface="Arial" panose="020B0604020202020204" pitchFamily="34" charset="0"/>
                <a:cs typeface="Arial" panose="020B0604020202020204" pitchFamily="34" charset="0"/>
              </a:rPr>
              <a:t> комплекс </a:t>
            </a:r>
          </a:p>
          <a:p>
            <a:pPr defTabSz="683997">
              <a:buFontTx/>
              <a:buChar char="-"/>
              <a:defRPr/>
            </a:pPr>
            <a:r>
              <a:rPr lang="ru-RU" sz="1000" dirty="0">
                <a:solidFill>
                  <a:schemeClr val="tx2">
                    <a:lumMod val="75000"/>
                  </a:schemeClr>
                </a:solidFill>
                <a:latin typeface="Arial" panose="020B0604020202020204" pitchFamily="34" charset="0"/>
                <a:cs typeface="Arial" panose="020B0604020202020204" pitchFamily="34" charset="0"/>
              </a:rPr>
              <a:t> аппаратуры </a:t>
            </a:r>
            <a:r>
              <a:rPr lang="ru-RU" sz="1000" dirty="0" err="1">
                <a:solidFill>
                  <a:schemeClr val="tx2">
                    <a:lumMod val="75000"/>
                  </a:schemeClr>
                </a:solidFill>
                <a:latin typeface="Arial" panose="020B0604020202020204" pitchFamily="34" charset="0"/>
                <a:cs typeface="Arial" panose="020B0604020202020204" pitchFamily="34" charset="0"/>
              </a:rPr>
              <a:t>межспутниковых</a:t>
            </a:r>
            <a:r>
              <a:rPr lang="ru-RU" sz="1000" dirty="0">
                <a:solidFill>
                  <a:schemeClr val="tx2">
                    <a:lumMod val="75000"/>
                  </a:schemeClr>
                </a:solidFill>
                <a:latin typeface="Arial" panose="020B0604020202020204" pitchFamily="34" charset="0"/>
                <a:cs typeface="Arial" panose="020B0604020202020204" pitchFamily="34" charset="0"/>
              </a:rPr>
              <a:t> измерений</a:t>
            </a:r>
          </a:p>
          <a:p>
            <a:pPr defTabSz="683997">
              <a:buFontTx/>
              <a:buChar char="-"/>
              <a:defRPr/>
            </a:pPr>
            <a:r>
              <a:rPr lang="ru-RU" sz="1000" dirty="0">
                <a:solidFill>
                  <a:schemeClr val="tx2">
                    <a:lumMod val="75000"/>
                  </a:schemeClr>
                </a:solidFill>
                <a:latin typeface="Arial" panose="020B0604020202020204" pitchFamily="34" charset="0"/>
                <a:cs typeface="Arial" panose="020B0604020202020204" pitchFamily="34" charset="0"/>
              </a:rPr>
              <a:t> ретрансляционный комплекс спасания</a:t>
            </a:r>
          </a:p>
          <a:p>
            <a:pPr defTabSz="683997">
              <a:buFontTx/>
              <a:buChar char="-"/>
              <a:defRPr/>
            </a:pPr>
            <a:r>
              <a:rPr lang="ru-RU" sz="1000" dirty="0">
                <a:solidFill>
                  <a:schemeClr val="tx2">
                    <a:lumMod val="75000"/>
                  </a:schemeClr>
                </a:solidFill>
                <a:latin typeface="Arial" panose="020B0604020202020204" pitchFamily="34" charset="0"/>
                <a:cs typeface="Arial" panose="020B0604020202020204" pitchFamily="34" charset="0"/>
              </a:rPr>
              <a:t> </a:t>
            </a:r>
            <a:r>
              <a:rPr lang="ru-RU" sz="1000" dirty="0" err="1">
                <a:solidFill>
                  <a:schemeClr val="tx2">
                    <a:lumMod val="75000"/>
                  </a:schemeClr>
                </a:solidFill>
                <a:latin typeface="Arial" panose="020B0604020202020204" pitchFamily="34" charset="0"/>
                <a:cs typeface="Arial" panose="020B0604020202020204" pitchFamily="34" charset="0"/>
              </a:rPr>
              <a:t>межспутниковые</a:t>
            </a:r>
            <a:r>
              <a:rPr lang="ru-RU" sz="1000" dirty="0">
                <a:solidFill>
                  <a:schemeClr val="tx2">
                    <a:lumMod val="75000"/>
                  </a:schemeClr>
                </a:solidFill>
                <a:latin typeface="Arial" panose="020B0604020202020204" pitchFamily="34" charset="0"/>
                <a:cs typeface="Arial" panose="020B0604020202020204" pitchFamily="34" charset="0"/>
              </a:rPr>
              <a:t> линии связи</a:t>
            </a:r>
          </a:p>
        </p:txBody>
      </p:sp>
      <p:sp>
        <p:nvSpPr>
          <p:cNvPr id="19" name="Прямоугольник 18"/>
          <p:cNvSpPr/>
          <p:nvPr/>
        </p:nvSpPr>
        <p:spPr>
          <a:xfrm>
            <a:off x="7616825" y="2636838"/>
            <a:ext cx="2016125" cy="720725"/>
          </a:xfrm>
          <a:prstGeom prst="rect">
            <a:avLst/>
          </a:prstGeom>
          <a:noFill/>
          <a:ln w="0">
            <a:noFill/>
          </a:ln>
          <a:effectLst/>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anchor="ctr"/>
          <a:lstStyle/>
          <a:p>
            <a:pPr defTabSz="683997">
              <a:buFontTx/>
              <a:buChar char="-"/>
              <a:defRPr/>
            </a:pPr>
            <a:r>
              <a:rPr lang="ru-RU" sz="900" dirty="0">
                <a:solidFill>
                  <a:schemeClr val="tx2">
                    <a:lumMod val="75000"/>
                  </a:schemeClr>
                </a:solidFill>
                <a:latin typeface="Arial" panose="020B0604020202020204" pitchFamily="34" charset="0"/>
                <a:cs typeface="Arial" panose="020B0604020202020204" pitchFamily="34" charset="0"/>
              </a:rPr>
              <a:t> спектрометры</a:t>
            </a:r>
          </a:p>
          <a:p>
            <a:pPr defTabSz="683997">
              <a:buFontTx/>
              <a:buChar char="-"/>
              <a:defRPr/>
            </a:pPr>
            <a:r>
              <a:rPr lang="ru-RU" sz="900" dirty="0">
                <a:solidFill>
                  <a:schemeClr val="tx2">
                    <a:lumMod val="75000"/>
                  </a:schemeClr>
                </a:solidFill>
                <a:latin typeface="Arial" panose="020B0604020202020204" pitchFamily="34" charset="0"/>
                <a:cs typeface="Arial" panose="020B0604020202020204" pitchFamily="34" charset="0"/>
              </a:rPr>
              <a:t> радиометры</a:t>
            </a:r>
          </a:p>
          <a:p>
            <a:pPr defTabSz="683997">
              <a:buFontTx/>
              <a:buChar char="-"/>
              <a:defRPr/>
            </a:pPr>
            <a:r>
              <a:rPr lang="ru-RU" sz="900" dirty="0">
                <a:solidFill>
                  <a:schemeClr val="tx2">
                    <a:lumMod val="75000"/>
                  </a:schemeClr>
                </a:solidFill>
                <a:latin typeface="Arial" panose="020B0604020202020204" pitchFamily="34" charset="0"/>
                <a:cs typeface="Arial" panose="020B0604020202020204" pitchFamily="34" charset="0"/>
              </a:rPr>
              <a:t> сканеры</a:t>
            </a:r>
          </a:p>
          <a:p>
            <a:pPr defTabSz="683997">
              <a:buFontTx/>
              <a:buChar char="-"/>
              <a:defRPr/>
            </a:pPr>
            <a:r>
              <a:rPr lang="ru-RU" sz="900" dirty="0">
                <a:solidFill>
                  <a:schemeClr val="tx2">
                    <a:lumMod val="75000"/>
                  </a:schemeClr>
                </a:solidFill>
                <a:latin typeface="Arial" panose="020B0604020202020204" pitchFamily="34" charset="0"/>
                <a:cs typeface="Arial" panose="020B0604020202020204" pitchFamily="34" charset="0"/>
              </a:rPr>
              <a:t> </a:t>
            </a:r>
            <a:r>
              <a:rPr lang="ru-RU" sz="900" dirty="0" err="1">
                <a:solidFill>
                  <a:schemeClr val="tx2">
                    <a:lumMod val="75000"/>
                  </a:schemeClr>
                </a:solidFill>
                <a:latin typeface="Arial" panose="020B0604020202020204" pitchFamily="34" charset="0"/>
                <a:cs typeface="Arial" panose="020B0604020202020204" pitchFamily="34" charset="0"/>
              </a:rPr>
              <a:t>лидары</a:t>
            </a:r>
            <a:endParaRPr lang="ru-RU" sz="900" dirty="0">
              <a:solidFill>
                <a:schemeClr val="tx2">
                  <a:lumMod val="75000"/>
                </a:schemeClr>
              </a:solidFill>
              <a:latin typeface="Arial" panose="020B0604020202020204" pitchFamily="34" charset="0"/>
              <a:cs typeface="Arial" panose="020B0604020202020204" pitchFamily="34" charset="0"/>
            </a:endParaRPr>
          </a:p>
        </p:txBody>
      </p:sp>
      <p:sp>
        <p:nvSpPr>
          <p:cNvPr id="23" name="TextBox 22"/>
          <p:cNvSpPr txBox="1"/>
          <p:nvPr/>
        </p:nvSpPr>
        <p:spPr>
          <a:xfrm>
            <a:off x="7256463" y="2420938"/>
            <a:ext cx="1873250" cy="196850"/>
          </a:xfrm>
          <a:prstGeom prst="rect">
            <a:avLst/>
          </a:prstGeom>
          <a:noFill/>
        </p:spPr>
        <p:txBody>
          <a:bodyPr>
            <a:spAutoFit/>
          </a:bodyPr>
          <a:lstStyle/>
          <a:p>
            <a:pPr algn="ctr">
              <a:lnSpc>
                <a:spcPct val="85000"/>
              </a:lnSpc>
              <a:defRPr/>
            </a:pPr>
            <a:r>
              <a:rPr lang="ru-RU" sz="800" u="sng" dirty="0">
                <a:solidFill>
                  <a:schemeClr val="tx2">
                    <a:lumMod val="75000"/>
                  </a:schemeClr>
                </a:solidFill>
                <a:latin typeface="Arial" panose="020B0604020202020204" pitchFamily="34" charset="0"/>
                <a:cs typeface="Arial" panose="020B0604020202020204" pitchFamily="34" charset="0"/>
              </a:rPr>
              <a:t>Оптико-электронная аппаратура</a:t>
            </a:r>
            <a:endParaRPr lang="ru-RU" sz="750" b="1" u="sng" dirty="0">
              <a:solidFill>
                <a:schemeClr val="tx2">
                  <a:lumMod val="75000"/>
                </a:schemeClr>
              </a:solidFill>
              <a:latin typeface="Arial" pitchFamily="34" charset="0"/>
              <a:cs typeface="Arial" pitchFamily="34" charset="0"/>
            </a:endParaRPr>
          </a:p>
        </p:txBody>
      </p:sp>
      <p:sp>
        <p:nvSpPr>
          <p:cNvPr id="25" name="TextBox 24"/>
          <p:cNvSpPr txBox="1"/>
          <p:nvPr/>
        </p:nvSpPr>
        <p:spPr>
          <a:xfrm>
            <a:off x="849313" y="3933825"/>
            <a:ext cx="2374900" cy="1366838"/>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a:lstStyle>
            <a:defPPr>
              <a:defRPr lang="ru-RU"/>
            </a:defPPr>
            <a:lvl1pPr algn="ctr" defTabSz="914077">
              <a:defRPr sz="1000" b="1">
                <a:solidFill>
                  <a:srgbClr val="002060"/>
                </a:solidFill>
                <a:latin typeface="Times New Roman" pitchFamily="18" charset="0"/>
                <a:cs typeface="Times New Roman" pitchFamily="18"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ru-RU" u="sng" dirty="0" smtClean="0"/>
              <a:t>Требуемые технологии</a:t>
            </a:r>
          </a:p>
          <a:p>
            <a:pPr>
              <a:defRPr/>
            </a:pPr>
            <a:endParaRPr lang="ru-RU" dirty="0"/>
          </a:p>
          <a:p>
            <a:pPr marL="171450" indent="-171450" algn="l">
              <a:buFontTx/>
              <a:buChar char="-"/>
              <a:defRPr/>
            </a:pPr>
            <a:r>
              <a:rPr lang="ru-RU" dirty="0" smtClean="0"/>
              <a:t>высокоточная механообработка, </a:t>
            </a:r>
            <a:br>
              <a:rPr lang="ru-RU" dirty="0" smtClean="0"/>
            </a:br>
            <a:r>
              <a:rPr lang="ru-RU" dirty="0" smtClean="0"/>
              <a:t>в т.ч. волноводные изделия</a:t>
            </a:r>
          </a:p>
          <a:p>
            <a:pPr marL="171450" indent="-171450" algn="l">
              <a:buFontTx/>
              <a:buChar char="-"/>
              <a:defRPr/>
            </a:pPr>
            <a:r>
              <a:rPr lang="ru-RU" dirty="0" smtClean="0"/>
              <a:t>функциональные покрытия</a:t>
            </a:r>
          </a:p>
          <a:p>
            <a:pPr marL="171450" indent="-171450" algn="l">
              <a:buFontTx/>
              <a:buChar char="-"/>
              <a:defRPr/>
            </a:pPr>
            <a:r>
              <a:rPr lang="ru-RU" dirty="0" smtClean="0"/>
              <a:t>гибридные системы</a:t>
            </a:r>
          </a:p>
          <a:p>
            <a:pPr marL="171450" indent="-171450" algn="l">
              <a:buFontTx/>
              <a:buChar char="-"/>
              <a:defRPr/>
            </a:pPr>
            <a:r>
              <a:rPr lang="ru-RU" dirty="0" smtClean="0"/>
              <a:t>печатные структуры</a:t>
            </a:r>
          </a:p>
          <a:p>
            <a:pPr marL="171450" indent="-171450" algn="l">
              <a:buFontTx/>
              <a:buChar char="-"/>
              <a:defRPr/>
            </a:pPr>
            <a:r>
              <a:rPr lang="ru-RU" dirty="0" smtClean="0"/>
              <a:t>высокоскоростные каналы связи</a:t>
            </a:r>
          </a:p>
        </p:txBody>
      </p:sp>
      <p:sp>
        <p:nvSpPr>
          <p:cNvPr id="26" name="TextBox 25"/>
          <p:cNvSpPr txBox="1"/>
          <p:nvPr/>
        </p:nvSpPr>
        <p:spPr>
          <a:xfrm>
            <a:off x="3729038" y="4292600"/>
            <a:ext cx="3095625" cy="143986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a:lstStyle>
            <a:defPPr>
              <a:defRPr lang="ru-RU"/>
            </a:defPPr>
            <a:lvl1pPr algn="ctr" defTabSz="914077">
              <a:defRPr sz="1000" b="1">
                <a:solidFill>
                  <a:srgbClr val="002060"/>
                </a:solidFill>
                <a:latin typeface="Times New Roman" pitchFamily="18" charset="0"/>
                <a:cs typeface="Times New Roman" pitchFamily="18"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ru-RU" u="sng" dirty="0" smtClean="0"/>
              <a:t>Требуемые технологии</a:t>
            </a:r>
          </a:p>
          <a:p>
            <a:pPr>
              <a:defRPr/>
            </a:pPr>
            <a:endParaRPr lang="ru-RU" dirty="0"/>
          </a:p>
          <a:p>
            <a:pPr marL="171450" indent="-171450" algn="l">
              <a:buFontTx/>
              <a:buChar char="-"/>
              <a:defRPr/>
            </a:pPr>
            <a:r>
              <a:rPr lang="ru-RU" dirty="0" smtClean="0"/>
              <a:t>высокоточная механообработка, </a:t>
            </a:r>
            <a:br>
              <a:rPr lang="ru-RU" dirty="0" smtClean="0"/>
            </a:br>
            <a:r>
              <a:rPr lang="ru-RU" dirty="0" smtClean="0"/>
              <a:t>в т.ч. волноводные изделия</a:t>
            </a:r>
          </a:p>
          <a:p>
            <a:pPr marL="171450" indent="-171450" algn="l">
              <a:buFontTx/>
              <a:buChar char="-"/>
              <a:defRPr/>
            </a:pPr>
            <a:r>
              <a:rPr lang="ru-RU" dirty="0" smtClean="0"/>
              <a:t>функциональные покрытия для СВЧ-техники</a:t>
            </a:r>
          </a:p>
          <a:p>
            <a:pPr marL="171450" indent="-171450" algn="l">
              <a:buFontTx/>
              <a:buChar char="-"/>
              <a:defRPr/>
            </a:pPr>
            <a:r>
              <a:rPr lang="ru-RU" dirty="0" smtClean="0"/>
              <a:t>гибридные системы</a:t>
            </a:r>
          </a:p>
          <a:p>
            <a:pPr marL="171450" indent="-171450" algn="l">
              <a:buFontTx/>
              <a:buChar char="-"/>
              <a:defRPr/>
            </a:pPr>
            <a:r>
              <a:rPr lang="ru-RU" dirty="0" smtClean="0"/>
              <a:t>новые композиционные материалы</a:t>
            </a:r>
          </a:p>
          <a:p>
            <a:pPr marL="171450" indent="-171450" algn="l">
              <a:buFontTx/>
              <a:buChar char="-"/>
              <a:defRPr/>
            </a:pPr>
            <a:r>
              <a:rPr lang="ru-RU" dirty="0" smtClean="0"/>
              <a:t>высокоскоростные каналы связи</a:t>
            </a:r>
          </a:p>
        </p:txBody>
      </p:sp>
      <p:sp>
        <p:nvSpPr>
          <p:cNvPr id="27" name="TextBox 26"/>
          <p:cNvSpPr txBox="1"/>
          <p:nvPr/>
        </p:nvSpPr>
        <p:spPr>
          <a:xfrm>
            <a:off x="7040563" y="3500438"/>
            <a:ext cx="2665412" cy="1152525"/>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a:lstStyle>
            <a:defPPr>
              <a:defRPr lang="ru-RU"/>
            </a:defPPr>
            <a:lvl1pPr algn="ctr" defTabSz="914077">
              <a:defRPr sz="1000" b="1">
                <a:solidFill>
                  <a:srgbClr val="002060"/>
                </a:solidFill>
                <a:latin typeface="Times New Roman" pitchFamily="18" charset="0"/>
                <a:cs typeface="Times New Roman" pitchFamily="18"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ru-RU" u="sng" dirty="0" smtClean="0"/>
              <a:t>Требуемые технологии</a:t>
            </a:r>
          </a:p>
          <a:p>
            <a:pPr>
              <a:defRPr/>
            </a:pPr>
            <a:endParaRPr lang="ru-RU" dirty="0"/>
          </a:p>
          <a:p>
            <a:pPr marL="171450" indent="-171450" algn="l">
              <a:buFontTx/>
              <a:buChar char="-"/>
              <a:defRPr/>
            </a:pPr>
            <a:r>
              <a:rPr lang="ru-RU" dirty="0" smtClean="0"/>
              <a:t>высокоточная механообработка,</a:t>
            </a:r>
          </a:p>
          <a:p>
            <a:pPr marL="171450" indent="-171450" algn="l">
              <a:buFontTx/>
              <a:buChar char="-"/>
              <a:defRPr/>
            </a:pPr>
            <a:r>
              <a:rPr lang="ru-RU" dirty="0" smtClean="0"/>
              <a:t>функциональные покрытия </a:t>
            </a:r>
          </a:p>
          <a:p>
            <a:pPr marL="171450" indent="-171450" algn="l">
              <a:buFontTx/>
              <a:buChar char="-"/>
              <a:defRPr/>
            </a:pPr>
            <a:r>
              <a:rPr lang="ru-RU" dirty="0" smtClean="0"/>
              <a:t>печатные структуры</a:t>
            </a:r>
          </a:p>
          <a:p>
            <a:pPr marL="171450" indent="-171450" algn="l">
              <a:buFontTx/>
              <a:buChar char="-"/>
              <a:defRPr/>
            </a:pPr>
            <a:r>
              <a:rPr lang="ru-RU" dirty="0" smtClean="0"/>
              <a:t>высокоскоростные каналы связи</a:t>
            </a:r>
          </a:p>
          <a:p>
            <a:pPr marL="171450" indent="-171450" algn="l">
              <a:buFontTx/>
              <a:buChar char="-"/>
              <a:defRPr/>
            </a:pPr>
            <a:r>
              <a:rPr lang="ru-RU" dirty="0" smtClean="0"/>
              <a:t>адаптивная сборка</a:t>
            </a:r>
          </a:p>
        </p:txBody>
      </p:sp>
      <p:sp>
        <p:nvSpPr>
          <p:cNvPr id="30" name="Прямоугольник 29"/>
          <p:cNvSpPr/>
          <p:nvPr/>
        </p:nvSpPr>
        <p:spPr>
          <a:xfrm>
            <a:off x="560388" y="5516563"/>
            <a:ext cx="3024187" cy="603250"/>
          </a:xfrm>
          <a:prstGeom prst="rect">
            <a:avLst/>
          </a:prstGeom>
          <a:noFill/>
          <a:ln w="0">
            <a:noFill/>
          </a:ln>
          <a:effectLst/>
        </p:spPr>
        <p:style>
          <a:lnRef idx="2">
            <a:schemeClr val="accent1">
              <a:shade val="50000"/>
            </a:schemeClr>
          </a:lnRef>
          <a:fillRef idx="1">
            <a:schemeClr val="accent1"/>
          </a:fillRef>
          <a:effectRef idx="0">
            <a:schemeClr val="accent1"/>
          </a:effectRef>
          <a:fontRef idx="minor">
            <a:schemeClr val="lt1"/>
          </a:fontRef>
        </p:style>
        <p:txBody>
          <a:bodyPr lIns="68406" tIns="34203" rIns="68406" bIns="34203" anchor="ctr"/>
          <a:lstStyle/>
          <a:p>
            <a:pPr algn="ctr">
              <a:defRPr/>
            </a:pPr>
            <a:r>
              <a:rPr lang="ru-RU" sz="1100" b="1" dirty="0">
                <a:solidFill>
                  <a:srgbClr val="0070C0"/>
                </a:solidFill>
                <a:latin typeface="Arial" pitchFamily="34" charset="0"/>
                <a:cs typeface="Arial" pitchFamily="34" charset="0"/>
              </a:rPr>
              <a:t>Разработка оптического стандарта частоты с целью повышения точности определения местоположения объекта в пространстве.</a:t>
            </a:r>
          </a:p>
        </p:txBody>
      </p:sp>
      <p:sp>
        <p:nvSpPr>
          <p:cNvPr id="31" name="Прямоугольник 30"/>
          <p:cNvSpPr/>
          <p:nvPr/>
        </p:nvSpPr>
        <p:spPr>
          <a:xfrm>
            <a:off x="3729038" y="5805488"/>
            <a:ext cx="3024187" cy="603250"/>
          </a:xfrm>
          <a:prstGeom prst="rect">
            <a:avLst/>
          </a:prstGeom>
          <a:noFill/>
          <a:ln w="0">
            <a:noFill/>
          </a:ln>
          <a:effectLst/>
        </p:spPr>
        <p:style>
          <a:lnRef idx="2">
            <a:schemeClr val="accent1">
              <a:shade val="50000"/>
            </a:schemeClr>
          </a:lnRef>
          <a:fillRef idx="1">
            <a:schemeClr val="accent1"/>
          </a:fillRef>
          <a:effectRef idx="0">
            <a:schemeClr val="accent1"/>
          </a:effectRef>
          <a:fontRef idx="minor">
            <a:schemeClr val="lt1"/>
          </a:fontRef>
        </p:style>
        <p:txBody>
          <a:bodyPr lIns="68406" tIns="34203" rIns="68406" bIns="34203" anchor="ctr"/>
          <a:lstStyle/>
          <a:p>
            <a:pPr algn="ctr">
              <a:defRPr/>
            </a:pPr>
            <a:r>
              <a:rPr lang="ru-RU" sz="1100" b="1" dirty="0">
                <a:solidFill>
                  <a:srgbClr val="0070C0"/>
                </a:solidFill>
                <a:latin typeface="Arial" pitchFamily="34" charset="0"/>
                <a:cs typeface="Arial" pitchFamily="34" charset="0"/>
              </a:rPr>
              <a:t>Повышение скорости передачи данных и защищенности каналов связи.</a:t>
            </a:r>
          </a:p>
        </p:txBody>
      </p:sp>
      <p:sp>
        <p:nvSpPr>
          <p:cNvPr id="32" name="Прямоугольник 31"/>
          <p:cNvSpPr/>
          <p:nvPr/>
        </p:nvSpPr>
        <p:spPr>
          <a:xfrm>
            <a:off x="7040563" y="4724400"/>
            <a:ext cx="2865437" cy="603250"/>
          </a:xfrm>
          <a:prstGeom prst="rect">
            <a:avLst/>
          </a:prstGeom>
          <a:noFill/>
          <a:ln w="0">
            <a:noFill/>
          </a:ln>
          <a:effectLst/>
        </p:spPr>
        <p:style>
          <a:lnRef idx="2">
            <a:schemeClr val="accent1">
              <a:shade val="50000"/>
            </a:schemeClr>
          </a:lnRef>
          <a:fillRef idx="1">
            <a:schemeClr val="accent1"/>
          </a:fillRef>
          <a:effectRef idx="0">
            <a:schemeClr val="accent1"/>
          </a:effectRef>
          <a:fontRef idx="minor">
            <a:schemeClr val="lt1"/>
          </a:fontRef>
        </p:style>
        <p:txBody>
          <a:bodyPr lIns="68406" tIns="34203" rIns="68406" bIns="34203" anchor="ctr"/>
          <a:lstStyle/>
          <a:p>
            <a:pPr algn="ctr">
              <a:defRPr/>
            </a:pPr>
            <a:r>
              <a:rPr lang="ru-RU" sz="1100" b="1" dirty="0">
                <a:solidFill>
                  <a:srgbClr val="0070C0"/>
                </a:solidFill>
                <a:latin typeface="Arial" pitchFamily="34" charset="0"/>
                <a:cs typeface="Arial" pitchFamily="34" charset="0"/>
              </a:rPr>
              <a:t>Повышение разрешающих способностей оптических систем, снижение энергопотребления.</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Прямоугольник 2"/>
          <p:cNvSpPr>
            <a:spLocks noChangeArrowheads="1"/>
          </p:cNvSpPr>
          <p:nvPr/>
        </p:nvSpPr>
        <p:spPr bwMode="auto">
          <a:xfrm>
            <a:off x="631825" y="836613"/>
            <a:ext cx="9074150" cy="5973762"/>
          </a:xfrm>
          <a:prstGeom prst="rect">
            <a:avLst/>
          </a:prstGeom>
          <a:noFill/>
          <a:ln w="9525">
            <a:noFill/>
            <a:miter lim="800000"/>
            <a:headEnd/>
            <a:tailEnd/>
          </a:ln>
        </p:spPr>
        <p:txBody>
          <a:bodyPr>
            <a:spAutoFit/>
          </a:bodyPr>
          <a:lstStyle/>
          <a:p>
            <a:pPr>
              <a:lnSpc>
                <a:spcPct val="130000"/>
              </a:lnSpc>
              <a:buFont typeface="Arial" charset="0"/>
              <a:buChar char="•"/>
            </a:pPr>
            <a:r>
              <a:rPr lang="ru-RU" sz="1400">
                <a:latin typeface="Times New Roman" pitchFamily="18" charset="0"/>
                <a:cs typeface="Times New Roman" pitchFamily="18" charset="0"/>
              </a:rPr>
              <a:t> технологии разработки и применения МИС СВЧ в приборах миллиметрового диапазона (Т</a:t>
            </a:r>
            <a:r>
              <a:rPr lang="en-US" sz="1400">
                <a:latin typeface="Times New Roman" pitchFamily="18" charset="0"/>
                <a:cs typeface="Times New Roman" pitchFamily="18" charset="0"/>
              </a:rPr>
              <a:t>RL 5)</a:t>
            </a:r>
            <a:r>
              <a:rPr lang="ru-RU" sz="1400">
                <a:latin typeface="Times New Roman" pitchFamily="18" charset="0"/>
                <a:cs typeface="Times New Roman" pitchFamily="18" charset="0"/>
              </a:rPr>
              <a:t>;</a:t>
            </a:r>
          </a:p>
          <a:p>
            <a:pPr>
              <a:lnSpc>
                <a:spcPct val="130000"/>
              </a:lnSpc>
              <a:buFont typeface="Arial" charset="0"/>
              <a:buChar char="•"/>
            </a:pPr>
            <a:r>
              <a:rPr lang="ru-RU" sz="1400">
                <a:latin typeface="Times New Roman" pitchFamily="18" charset="0"/>
                <a:cs typeface="Times New Roman" pitchFamily="18" charset="0"/>
              </a:rPr>
              <a:t> разработка материалов и покрытий защищающий РКТ от ионизирующих факторов космического пространства (Т</a:t>
            </a:r>
            <a:r>
              <a:rPr lang="en-US" sz="1400">
                <a:latin typeface="Times New Roman" pitchFamily="18" charset="0"/>
                <a:cs typeface="Times New Roman" pitchFamily="18" charset="0"/>
              </a:rPr>
              <a:t>RL </a:t>
            </a:r>
            <a:r>
              <a:rPr lang="ru-RU" sz="1400">
                <a:latin typeface="Times New Roman" pitchFamily="18" charset="0"/>
                <a:cs typeface="Times New Roman" pitchFamily="18" charset="0"/>
              </a:rPr>
              <a:t>2);</a:t>
            </a:r>
          </a:p>
          <a:p>
            <a:pPr>
              <a:lnSpc>
                <a:spcPct val="130000"/>
              </a:lnSpc>
              <a:buFont typeface="Arial" charset="0"/>
              <a:buChar char="•"/>
            </a:pPr>
            <a:r>
              <a:rPr lang="ru-RU" sz="1400">
                <a:latin typeface="Times New Roman" pitchFamily="18" charset="0"/>
                <a:cs typeface="Times New Roman" pitchFamily="18" charset="0"/>
              </a:rPr>
              <a:t> создание материалов с длительным сроком активного существования (Т</a:t>
            </a:r>
            <a:r>
              <a:rPr lang="en-US" sz="1400">
                <a:latin typeface="Times New Roman" pitchFamily="18" charset="0"/>
                <a:cs typeface="Times New Roman" pitchFamily="18" charset="0"/>
              </a:rPr>
              <a:t>RL 3</a:t>
            </a:r>
            <a:r>
              <a:rPr lang="ru-RU" sz="1400">
                <a:latin typeface="Times New Roman" pitchFamily="18" charset="0"/>
                <a:cs typeface="Times New Roman" pitchFamily="18" charset="0"/>
              </a:rPr>
              <a:t>);</a:t>
            </a:r>
          </a:p>
          <a:p>
            <a:pPr>
              <a:lnSpc>
                <a:spcPct val="130000"/>
              </a:lnSpc>
              <a:buFont typeface="Arial" charset="0"/>
              <a:buChar char="•"/>
            </a:pPr>
            <a:r>
              <a:rPr lang="ru-RU" sz="1400">
                <a:latin typeface="Times New Roman" pitchFamily="18" charset="0"/>
                <a:cs typeface="Times New Roman" pitchFamily="18" charset="0"/>
              </a:rPr>
              <a:t> разработка аддитивных технологий с применением металлов (таких как алюминий, титан и аналогичных), включая разработку применяемых материалов, позволяющими применять их в космическом пространстве</a:t>
            </a:r>
            <a:r>
              <a:rPr lang="en-US" sz="1400">
                <a:latin typeface="Times New Roman" pitchFamily="18" charset="0"/>
                <a:cs typeface="Times New Roman" pitchFamily="18" charset="0"/>
              </a:rPr>
              <a:t> (</a:t>
            </a:r>
            <a:r>
              <a:rPr lang="ru-RU" sz="1400">
                <a:latin typeface="Times New Roman" pitchFamily="18" charset="0"/>
                <a:cs typeface="Times New Roman" pitchFamily="18" charset="0"/>
              </a:rPr>
              <a:t>Т</a:t>
            </a:r>
            <a:r>
              <a:rPr lang="en-US" sz="1400">
                <a:latin typeface="Times New Roman" pitchFamily="18" charset="0"/>
                <a:cs typeface="Times New Roman" pitchFamily="18" charset="0"/>
              </a:rPr>
              <a:t>RL 2)</a:t>
            </a:r>
            <a:r>
              <a:rPr lang="ru-RU" sz="1400">
                <a:latin typeface="Times New Roman" pitchFamily="18" charset="0"/>
                <a:cs typeface="Times New Roman" pitchFamily="18" charset="0"/>
              </a:rPr>
              <a:t>;</a:t>
            </a:r>
          </a:p>
          <a:p>
            <a:pPr>
              <a:lnSpc>
                <a:spcPct val="130000"/>
              </a:lnSpc>
              <a:buFont typeface="Arial" charset="0"/>
              <a:buChar char="•"/>
            </a:pPr>
            <a:r>
              <a:rPr lang="ru-RU" sz="1400">
                <a:latin typeface="Times New Roman" pitchFamily="18" charset="0"/>
                <a:cs typeface="Times New Roman" pitchFamily="18" charset="0"/>
              </a:rPr>
              <a:t> разработка технологии гальванопластики (для получения волноводов сложной формы), включая оптимальные рецептуры применяемых растворов</a:t>
            </a:r>
            <a:r>
              <a:rPr lang="en-US" sz="1400">
                <a:latin typeface="Times New Roman" pitchFamily="18" charset="0"/>
                <a:cs typeface="Times New Roman" pitchFamily="18" charset="0"/>
              </a:rPr>
              <a:t> (</a:t>
            </a:r>
            <a:r>
              <a:rPr lang="ru-RU" sz="1400">
                <a:latin typeface="Times New Roman" pitchFamily="18" charset="0"/>
                <a:cs typeface="Times New Roman" pitchFamily="18" charset="0"/>
              </a:rPr>
              <a:t>Т</a:t>
            </a:r>
            <a:r>
              <a:rPr lang="en-US" sz="1400">
                <a:latin typeface="Times New Roman" pitchFamily="18" charset="0"/>
                <a:cs typeface="Times New Roman" pitchFamily="18" charset="0"/>
              </a:rPr>
              <a:t>RL </a:t>
            </a:r>
            <a:r>
              <a:rPr lang="ru-RU" sz="1400">
                <a:latin typeface="Times New Roman" pitchFamily="18" charset="0"/>
                <a:cs typeface="Times New Roman" pitchFamily="18" charset="0"/>
              </a:rPr>
              <a:t>3);</a:t>
            </a:r>
          </a:p>
          <a:p>
            <a:pPr>
              <a:lnSpc>
                <a:spcPct val="130000"/>
              </a:lnSpc>
              <a:buFont typeface="Arial" charset="0"/>
              <a:buChar char="•"/>
            </a:pPr>
            <a:r>
              <a:rPr lang="ru-RU" sz="1400">
                <a:latin typeface="Times New Roman" pitchFamily="18" charset="0"/>
                <a:cs typeface="Times New Roman" pitchFamily="18" charset="0"/>
              </a:rPr>
              <a:t> технология проектирования и производства печатных плат со встроенными компонентами на основе </a:t>
            </a:r>
            <a:r>
              <a:rPr lang="en-US" sz="1400">
                <a:latin typeface="Times New Roman" pitchFamily="18" charset="0"/>
                <a:cs typeface="Times New Roman" pitchFamily="18" charset="0"/>
              </a:rPr>
              <a:t>LTCC</a:t>
            </a:r>
            <a:r>
              <a:rPr lang="ru-RU" sz="1400">
                <a:latin typeface="Times New Roman" pitchFamily="18" charset="0"/>
                <a:cs typeface="Times New Roman" pitchFamily="18" charset="0"/>
              </a:rPr>
              <a:t>-керамики и на основе органических материалов (Т</a:t>
            </a:r>
            <a:r>
              <a:rPr lang="en-US" sz="1400">
                <a:latin typeface="Times New Roman" pitchFamily="18" charset="0"/>
                <a:cs typeface="Times New Roman" pitchFamily="18" charset="0"/>
              </a:rPr>
              <a:t>RL </a:t>
            </a:r>
            <a:r>
              <a:rPr lang="ru-RU" sz="1400">
                <a:latin typeface="Times New Roman" pitchFamily="18" charset="0"/>
                <a:cs typeface="Times New Roman" pitchFamily="18" charset="0"/>
              </a:rPr>
              <a:t>2);</a:t>
            </a:r>
          </a:p>
          <a:p>
            <a:pPr>
              <a:lnSpc>
                <a:spcPct val="130000"/>
              </a:lnSpc>
              <a:buFont typeface="Arial" charset="0"/>
              <a:buChar char="•"/>
            </a:pPr>
            <a:r>
              <a:rPr lang="ru-RU" sz="1400">
                <a:latin typeface="Times New Roman" pitchFamily="18" charset="0"/>
                <a:cs typeface="Times New Roman" pitchFamily="18" charset="0"/>
              </a:rPr>
              <a:t> технология производства микроминиатюрных волноводов для устройств СВЧ диапазона (Т</a:t>
            </a:r>
            <a:r>
              <a:rPr lang="en-US" sz="1400">
                <a:latin typeface="Times New Roman" pitchFamily="18" charset="0"/>
                <a:cs typeface="Times New Roman" pitchFamily="18" charset="0"/>
              </a:rPr>
              <a:t>RL </a:t>
            </a:r>
            <a:r>
              <a:rPr lang="ru-RU" sz="1400">
                <a:latin typeface="Times New Roman" pitchFamily="18" charset="0"/>
                <a:cs typeface="Times New Roman" pitchFamily="18" charset="0"/>
              </a:rPr>
              <a:t>3);</a:t>
            </a:r>
          </a:p>
          <a:p>
            <a:pPr>
              <a:lnSpc>
                <a:spcPct val="130000"/>
              </a:lnSpc>
              <a:buFont typeface="Arial" charset="0"/>
              <a:buChar char="•"/>
            </a:pPr>
            <a:r>
              <a:rPr lang="ru-RU" sz="1400">
                <a:latin typeface="Times New Roman" pitchFamily="18" charset="0"/>
                <a:cs typeface="Times New Roman" pitchFamily="18" charset="0"/>
              </a:rPr>
              <a:t> материалы керамических подложек позволяющих разрабатывать СВЧ-изделия работающие на частоте до 70 ГГц (Т</a:t>
            </a:r>
            <a:r>
              <a:rPr lang="en-US" sz="1400">
                <a:latin typeface="Times New Roman" pitchFamily="18" charset="0"/>
                <a:cs typeface="Times New Roman" pitchFamily="18" charset="0"/>
              </a:rPr>
              <a:t>RL </a:t>
            </a:r>
            <a:r>
              <a:rPr lang="ru-RU" sz="1400">
                <a:latin typeface="Times New Roman" pitchFamily="18" charset="0"/>
                <a:cs typeface="Times New Roman" pitchFamily="18" charset="0"/>
              </a:rPr>
              <a:t>2).</a:t>
            </a:r>
          </a:p>
          <a:p>
            <a:pPr>
              <a:lnSpc>
                <a:spcPct val="130000"/>
              </a:lnSpc>
              <a:buFont typeface="Arial" charset="0"/>
              <a:buChar char="•"/>
            </a:pPr>
            <a:r>
              <a:rPr lang="ru-RU" sz="1400">
                <a:latin typeface="Times New Roman" pitchFamily="18" charset="0"/>
                <a:cs typeface="Times New Roman" pitchFamily="18" charset="0"/>
              </a:rPr>
              <a:t> технологии рентгеновского контроля печатных узлов в автоматическом режиме с целью выявления возможных дефектов на ранних  стадиях изготовления (Т</a:t>
            </a:r>
            <a:r>
              <a:rPr lang="en-US" sz="1400">
                <a:latin typeface="Times New Roman" pitchFamily="18" charset="0"/>
                <a:cs typeface="Times New Roman" pitchFamily="18" charset="0"/>
              </a:rPr>
              <a:t>RL </a:t>
            </a:r>
            <a:r>
              <a:rPr lang="ru-RU" sz="1400">
                <a:latin typeface="Times New Roman" pitchFamily="18" charset="0"/>
                <a:cs typeface="Times New Roman" pitchFamily="18" charset="0"/>
              </a:rPr>
              <a:t>3);</a:t>
            </a:r>
          </a:p>
          <a:p>
            <a:pPr>
              <a:lnSpc>
                <a:spcPct val="130000"/>
              </a:lnSpc>
              <a:buFont typeface="Arial" charset="0"/>
              <a:buChar char="•"/>
            </a:pPr>
            <a:r>
              <a:rPr lang="ru-RU" sz="1400">
                <a:latin typeface="Times New Roman" pitchFamily="18" charset="0"/>
                <a:cs typeface="Times New Roman" pitchFamily="18" charset="0"/>
              </a:rPr>
              <a:t> технологии контроля механических свойств  металлов без образцовым методом (Т</a:t>
            </a:r>
            <a:r>
              <a:rPr lang="en-US" sz="1400">
                <a:latin typeface="Times New Roman" pitchFamily="18" charset="0"/>
                <a:cs typeface="Times New Roman" pitchFamily="18" charset="0"/>
              </a:rPr>
              <a:t>RL </a:t>
            </a:r>
            <a:r>
              <a:rPr lang="ru-RU" sz="1400">
                <a:latin typeface="Times New Roman" pitchFamily="18" charset="0"/>
                <a:cs typeface="Times New Roman" pitchFamily="18" charset="0"/>
              </a:rPr>
              <a:t>3);</a:t>
            </a:r>
          </a:p>
          <a:p>
            <a:pPr>
              <a:lnSpc>
                <a:spcPct val="130000"/>
              </a:lnSpc>
              <a:buFont typeface="Arial" charset="0"/>
              <a:buChar char="•"/>
            </a:pPr>
            <a:r>
              <a:rPr lang="ru-RU" sz="1400">
                <a:latin typeface="Times New Roman" pitchFamily="18" charset="0"/>
                <a:cs typeface="Times New Roman" pitchFamily="18" charset="0"/>
              </a:rPr>
              <a:t> технология создания керамикоподобных антикоррозионных электроизоляционных теплопроводящих покрытий (Т</a:t>
            </a:r>
            <a:r>
              <a:rPr lang="en-US" sz="1400">
                <a:latin typeface="Times New Roman" pitchFamily="18" charset="0"/>
                <a:cs typeface="Times New Roman" pitchFamily="18" charset="0"/>
              </a:rPr>
              <a:t>RL </a:t>
            </a:r>
            <a:r>
              <a:rPr lang="ru-RU" sz="1400">
                <a:latin typeface="Times New Roman" pitchFamily="18" charset="0"/>
                <a:cs typeface="Times New Roman" pitchFamily="18" charset="0"/>
              </a:rPr>
              <a:t>2);</a:t>
            </a:r>
          </a:p>
          <a:p>
            <a:pPr>
              <a:lnSpc>
                <a:spcPct val="130000"/>
              </a:lnSpc>
              <a:buFont typeface="Arial" charset="0"/>
              <a:buChar char="•"/>
            </a:pPr>
            <a:r>
              <a:rPr lang="ru-RU" sz="1400">
                <a:latin typeface="Times New Roman" pitchFamily="18" charset="0"/>
                <a:cs typeface="Times New Roman" pitchFamily="18" charset="0"/>
              </a:rPr>
              <a:t> технологии автоматизированного нанесения влагозащитных и герметизирующих покрытий (Т</a:t>
            </a:r>
            <a:r>
              <a:rPr lang="en-US" sz="1400">
                <a:latin typeface="Times New Roman" pitchFamily="18" charset="0"/>
                <a:cs typeface="Times New Roman" pitchFamily="18" charset="0"/>
              </a:rPr>
              <a:t>RL </a:t>
            </a:r>
            <a:r>
              <a:rPr lang="ru-RU" sz="1400">
                <a:latin typeface="Times New Roman" pitchFamily="18" charset="0"/>
                <a:cs typeface="Times New Roman" pitchFamily="18" charset="0"/>
              </a:rPr>
              <a:t>3);</a:t>
            </a:r>
          </a:p>
          <a:p>
            <a:pPr eaLnBrk="0" hangingPunct="0">
              <a:lnSpc>
                <a:spcPct val="130000"/>
              </a:lnSpc>
              <a:buFont typeface="Arial" charset="0"/>
              <a:buChar char="•"/>
            </a:pPr>
            <a:r>
              <a:rPr lang="ru-RU" sz="1400">
                <a:latin typeface="Times New Roman" pitchFamily="18" charset="0"/>
                <a:cs typeface="Times New Roman" pitchFamily="18" charset="0"/>
              </a:rPr>
              <a:t> технологии автоматизированного оптического контроля и ремонта печатных плат 5-7-го класса точности (Т</a:t>
            </a:r>
            <a:r>
              <a:rPr lang="en-US" sz="1400">
                <a:latin typeface="Times New Roman" pitchFamily="18" charset="0"/>
                <a:cs typeface="Times New Roman" pitchFamily="18" charset="0"/>
              </a:rPr>
              <a:t>RL </a:t>
            </a:r>
            <a:r>
              <a:rPr lang="ru-RU" sz="1400">
                <a:latin typeface="Times New Roman" pitchFamily="18" charset="0"/>
                <a:cs typeface="Times New Roman" pitchFamily="18" charset="0"/>
              </a:rPr>
              <a:t>1);</a:t>
            </a:r>
          </a:p>
          <a:p>
            <a:pPr eaLnBrk="0" hangingPunct="0">
              <a:lnSpc>
                <a:spcPct val="130000"/>
              </a:lnSpc>
              <a:buFont typeface="Arial" charset="0"/>
              <a:buChar char="•"/>
            </a:pPr>
            <a:r>
              <a:rPr lang="ru-RU" sz="1400">
                <a:latin typeface="Times New Roman" pitchFamily="18" charset="0"/>
                <a:cs typeface="Times New Roman" pitchFamily="18" charset="0"/>
              </a:rPr>
              <a:t> функциональных покрытий на корпуса приборов ВЧ- и СВЧ- аппаратуры (Т</a:t>
            </a:r>
            <a:r>
              <a:rPr lang="en-US" sz="1400">
                <a:latin typeface="Times New Roman" pitchFamily="18" charset="0"/>
                <a:cs typeface="Times New Roman" pitchFamily="18" charset="0"/>
              </a:rPr>
              <a:t>RL </a:t>
            </a:r>
            <a:r>
              <a:rPr lang="ru-RU" sz="1400">
                <a:latin typeface="Times New Roman" pitchFamily="18" charset="0"/>
                <a:cs typeface="Times New Roman" pitchFamily="18" charset="0"/>
              </a:rPr>
              <a:t>4).</a:t>
            </a:r>
          </a:p>
        </p:txBody>
      </p:sp>
      <p:sp>
        <p:nvSpPr>
          <p:cNvPr id="4" name="Rectangle 2"/>
          <p:cNvSpPr txBox="1">
            <a:spLocks noChangeArrowheads="1"/>
          </p:cNvSpPr>
          <p:nvPr/>
        </p:nvSpPr>
        <p:spPr bwMode="auto">
          <a:xfrm>
            <a:off x="1281113" y="44450"/>
            <a:ext cx="8424862" cy="935038"/>
          </a:xfrm>
          <a:prstGeom prst="rect">
            <a:avLst/>
          </a:prstGeom>
          <a:noFill/>
          <a:ln w="12700" cap="flat" algn="ctr">
            <a:noFill/>
            <a:miter lim="800000"/>
            <a:headEnd/>
            <a:tailEnd/>
          </a:ln>
        </p:spPr>
        <p:txBody>
          <a:bodyPr lIns="90000" tIns="46800" rIns="90000" bIns="46800" anchor="ctr"/>
          <a:lstStyle/>
          <a:p>
            <a:pPr algn="ctr" eaLnBrk="0" hangingPunct="0">
              <a:lnSpc>
                <a:spcPct val="90000"/>
              </a:lnSpc>
              <a:defRPr/>
            </a:pPr>
            <a:r>
              <a:rPr lang="ru-RU" sz="2800" b="1" i="1" kern="0" dirty="0">
                <a:solidFill>
                  <a:srgbClr val="000099"/>
                </a:solidFill>
                <a:latin typeface="+mj-lt"/>
                <a:ea typeface="+mj-ea"/>
                <a:cs typeface="+mj-cs"/>
              </a:rPr>
              <a:t>Требуемые технологии</a:t>
            </a:r>
            <a:endParaRPr lang="ru-RU" sz="2800" b="1" i="1" kern="0" dirty="0">
              <a:solidFill>
                <a:schemeClr val="accent2"/>
              </a:solidFill>
              <a:latin typeface="+mj-lt"/>
              <a:ea typeface="+mj-ea"/>
              <a:cs typeface="+mj-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Прямая соединительная линия 28"/>
          <p:cNvCxnSpPr/>
          <p:nvPr/>
        </p:nvCxnSpPr>
        <p:spPr bwMode="auto">
          <a:xfrm>
            <a:off x="3296816" y="5877272"/>
            <a:ext cx="9906000" cy="1732"/>
          </a:xfrm>
          <a:prstGeom prst="line">
            <a:avLst/>
          </a:prstGeom>
          <a:ln w="12700">
            <a:noFill/>
          </a:ln>
        </p:spPr>
        <p:style>
          <a:lnRef idx="1">
            <a:schemeClr val="accent1"/>
          </a:lnRef>
          <a:fillRef idx="0">
            <a:schemeClr val="accent1"/>
          </a:fillRef>
          <a:effectRef idx="0">
            <a:schemeClr val="accent1"/>
          </a:effectRef>
          <a:fontRef idx="minor">
            <a:schemeClr val="tx1"/>
          </a:fontRef>
        </p:style>
      </p:cxnSp>
      <p:pic>
        <p:nvPicPr>
          <p:cNvPr id="32" name="Picture 5"/>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1052736"/>
            <a:ext cx="9908064" cy="237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17" descr="Ресурс ДК"/>
          <p:cNvPicPr>
            <a:picLocks noChangeAspect="1" noChangeArrowheads="1"/>
          </p:cNvPicPr>
          <p:nvPr/>
        </p:nvPicPr>
        <p:blipFill>
          <a:blip r:embed="rId4" cstate="print">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350876">
            <a:off x="3362119" y="1203281"/>
            <a:ext cx="1281037" cy="59605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0" descr="Электро2"/>
          <p:cNvPicPr>
            <a:picLocks noChangeAspect="1" noChangeArrowheads="1"/>
          </p:cNvPicPr>
          <p:nvPr/>
        </p:nvPicPr>
        <p:blipFill>
          <a:blip r:embed="rId5" cstate="print">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2108505">
            <a:off x="8517493" y="1699712"/>
            <a:ext cx="1160184" cy="74302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25" descr="рп_ольга"/>
          <p:cNvPicPr>
            <a:picLocks noChangeAspect="1" noChangeArrowheads="1"/>
          </p:cNvPicPr>
          <p:nvPr/>
        </p:nvPicPr>
        <p:blipFill>
          <a:blip r:embed="rId6" cstate="print">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227007">
            <a:off x="1332538" y="1341190"/>
            <a:ext cx="1213323" cy="51620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5" descr="Arkon-2"/>
          <p:cNvPicPr>
            <a:picLocks noChangeAspect="1" noChangeArrowheads="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233804">
            <a:off x="151175" y="1608052"/>
            <a:ext cx="921824" cy="69977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19" descr="Компоновка 1"/>
          <p:cNvPicPr>
            <a:picLocks noChangeAspect="1" noChangeArrowheads="1"/>
          </p:cNvPicPr>
          <p:nvPr/>
        </p:nvPicPr>
        <p:blipFill>
          <a:blip r:embed="rId8" cstate="print">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21366002">
            <a:off x="7500916" y="1015035"/>
            <a:ext cx="1037669" cy="84798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19" descr="Компоновка 1"/>
          <p:cNvPicPr>
            <a:picLocks noChangeAspect="1" noChangeArrowheads="1"/>
          </p:cNvPicPr>
          <p:nvPr/>
        </p:nvPicPr>
        <p:blipFill>
          <a:blip r:embed="rId8" cstate="print">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20571962">
            <a:off x="6891639" y="2839897"/>
            <a:ext cx="793015" cy="648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Рисунок 43" descr="КА-Ресурс-П.png"/>
          <p:cNvPicPr>
            <a:picLocks noChangeAspect="1"/>
          </p:cNvPicPr>
          <p:nvPr/>
        </p:nvPicPr>
        <p:blipFill>
          <a:blip r:embed="rId9"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20478307">
            <a:off x="6186511" y="1464847"/>
            <a:ext cx="1210454" cy="70705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Рисунок 45" descr="КА-Арктика.png"/>
          <p:cNvPicPr>
            <a:picLocks noChangeAspect="1"/>
          </p:cNvPicPr>
          <p:nvPr/>
        </p:nvPicPr>
        <p:blipFill>
          <a:blip r:embed="rId10"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432721" y="1577541"/>
            <a:ext cx="1085018" cy="64062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Рисунок 46" descr="КА-Арктика-Р.png"/>
          <p:cNvPicPr>
            <a:picLocks noChangeAspect="1"/>
          </p:cNvPicPr>
          <p:nvPr/>
        </p:nvPicPr>
        <p:blipFill>
          <a:blip r:embed="rId11"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20875118" flipH="1">
            <a:off x="4178388" y="1830197"/>
            <a:ext cx="1067771" cy="27997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Рисунок 47" descr="КА-Канопус.png"/>
          <p:cNvPicPr>
            <a:picLocks noChangeAspect="1"/>
          </p:cNvPicPr>
          <p:nvPr/>
        </p:nvPicPr>
        <p:blipFill>
          <a:blip r:embed="rId1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20283007">
            <a:off x="1342148" y="2994247"/>
            <a:ext cx="1212023" cy="42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Рисунок 49" descr="КА Картограф.png"/>
          <p:cNvPicPr>
            <a:picLocks noChangeAspect="1"/>
          </p:cNvPicPr>
          <p:nvPr/>
        </p:nvPicPr>
        <p:blipFill>
          <a:blip r:embed="rId1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241032" y="1289507"/>
            <a:ext cx="936104" cy="50739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3"/>
          <p:cNvSpPr txBox="1">
            <a:spLocks noChangeArrowheads="1"/>
          </p:cNvSpPr>
          <p:nvPr/>
        </p:nvSpPr>
        <p:spPr bwMode="auto">
          <a:xfrm>
            <a:off x="2072680" y="116632"/>
            <a:ext cx="7488832" cy="864096"/>
          </a:xfrm>
          <a:prstGeom prst="rect">
            <a:avLst/>
          </a:prstGeom>
          <a:noFill/>
          <a:ln w="28575">
            <a:noFill/>
            <a:miter lim="800000"/>
            <a:headEnd/>
            <a:tailEnd/>
          </a:ln>
          <a:effectLst/>
          <a:extLst/>
        </p:spPr>
        <p:txBody>
          <a:bodyPr lIns="91429" tIns="45715" rIns="91429" bIns="45715" anchor="ctr">
            <a:normAutofit fontScale="97500"/>
          </a:bodyPr>
          <a:lstStyle>
            <a:defPPr>
              <a:defRPr lang="ru-RU"/>
            </a:defPPr>
            <a:lvl1pPr marL="0" indent="0" algn="ctr" defTabSz="914400" eaLnBrk="0" latinLnBrk="0" hangingPunct="0">
              <a:lnSpc>
                <a:spcPct val="80000"/>
              </a:lnSpc>
              <a:buClr>
                <a:schemeClr val="accent6">
                  <a:lumMod val="75000"/>
                </a:schemeClr>
              </a:buClr>
              <a:buSzPct val="128000"/>
              <a:buFont typeface="Georgia" pitchFamily="18" charset="0"/>
              <a:buNone/>
              <a:defRPr sz="1800" b="1" i="0">
                <a:solidFill>
                  <a:srgbClr val="0000FF"/>
                </a:solidFill>
                <a:effectLst/>
                <a:latin typeface="Arial" pitchFamily="34" charset="0"/>
                <a:ea typeface="Calibri" pitchFamily="34" charset="0"/>
                <a:cs typeface="Arial"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l">
              <a:lnSpc>
                <a:spcPct val="100000"/>
              </a:lnSpc>
              <a:buClr>
                <a:srgbClr val="F79646">
                  <a:lumMod val="75000"/>
                </a:srgbClr>
              </a:buClr>
            </a:pPr>
            <a:r>
              <a:rPr lang="ru-RU" sz="2000" dirty="0" smtClean="0">
                <a:solidFill>
                  <a:schemeClr val="accent1">
                    <a:lumMod val="50000"/>
                  </a:schemeClr>
                </a:solidFill>
              </a:rPr>
              <a:t>ДЗЗ – одно из основных направлений деятельности</a:t>
            </a:r>
            <a:br>
              <a:rPr lang="ru-RU" sz="2000" dirty="0" smtClean="0">
                <a:solidFill>
                  <a:schemeClr val="accent1">
                    <a:lumMod val="50000"/>
                  </a:schemeClr>
                </a:solidFill>
              </a:rPr>
            </a:br>
            <a:r>
              <a:rPr lang="ru-RU" sz="2000" dirty="0" smtClean="0">
                <a:solidFill>
                  <a:schemeClr val="accent1">
                    <a:lumMod val="50000"/>
                  </a:schemeClr>
                </a:solidFill>
              </a:rPr>
              <a:t>АО «Российские космические системы»</a:t>
            </a:r>
            <a:endParaRPr lang="ru-RU" sz="2000" dirty="0">
              <a:solidFill>
                <a:schemeClr val="accent1">
                  <a:lumMod val="50000"/>
                </a:schemeClr>
              </a:solidFill>
            </a:endParaRPr>
          </a:p>
        </p:txBody>
      </p:sp>
      <p:sp>
        <p:nvSpPr>
          <p:cNvPr id="65" name="Rectangle 5"/>
          <p:cNvSpPr>
            <a:spLocks noChangeArrowheads="1"/>
          </p:cNvSpPr>
          <p:nvPr/>
        </p:nvSpPr>
        <p:spPr bwMode="auto">
          <a:xfrm>
            <a:off x="0" y="2924944"/>
            <a:ext cx="9906000" cy="3456384"/>
          </a:xfrm>
          <a:prstGeom prst="roundRect">
            <a:avLst>
              <a:gd name="adj" fmla="val 0"/>
            </a:avLst>
          </a:prstGeom>
          <a:solidFill>
            <a:schemeClr val="tx2"/>
          </a:solidFill>
          <a:ln w="12700">
            <a:noFill/>
            <a:headEnd/>
            <a:tailEnd/>
          </a:ln>
          <a:effectLst>
            <a:outerShdw blurRad="63500" sx="102000" sy="102000" algn="c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lIns="91390" tIns="108000" rIns="91390" bIns="45696">
            <a:noAutofit/>
          </a:bodyPr>
          <a:lstStyle/>
          <a:p>
            <a:pPr algn="ctr">
              <a:defRPr/>
            </a:pPr>
            <a:r>
              <a:rPr lang="ru-RU" sz="2000" b="1" cap="all" spc="100" dirty="0" smtClean="0">
                <a:solidFill>
                  <a:prstClr val="white"/>
                </a:solidFill>
                <a:effectLst>
                  <a:outerShdw blurRad="38100" dist="38100" dir="2700000" algn="tl">
                    <a:srgbClr val="000000">
                      <a:alpha val="43137"/>
                    </a:srgbClr>
                  </a:outerShdw>
                </a:effectLst>
                <a:latin typeface="Arial" pitchFamily="34" charset="0"/>
                <a:cs typeface="Arial" pitchFamily="34" charset="0"/>
              </a:rPr>
              <a:t>Основные компетенции</a:t>
            </a:r>
            <a:endParaRPr lang="ru-RU" sz="2000" b="1" cap="all" spc="100" dirty="0">
              <a:solidFill>
                <a:prstClr val="white"/>
              </a:solidFill>
              <a:effectLst>
                <a:outerShdw blurRad="38100" dist="38100" dir="2700000" algn="tl">
                  <a:srgbClr val="000000">
                    <a:alpha val="43137"/>
                  </a:srgbClr>
                </a:outerShdw>
              </a:effectLst>
              <a:latin typeface="Arial" pitchFamily="34" charset="0"/>
              <a:cs typeface="Arial" pitchFamily="34" charset="0"/>
            </a:endParaRPr>
          </a:p>
        </p:txBody>
      </p:sp>
      <p:sp>
        <p:nvSpPr>
          <p:cNvPr id="71" name="Заголовок 1"/>
          <p:cNvSpPr txBox="1">
            <a:spLocks/>
          </p:cNvSpPr>
          <p:nvPr/>
        </p:nvSpPr>
        <p:spPr bwMode="auto">
          <a:xfrm>
            <a:off x="156049" y="3717032"/>
            <a:ext cx="9649072" cy="634657"/>
          </a:xfrm>
          <a:prstGeom prst="roundRect">
            <a:avLst>
              <a:gd name="adj" fmla="val 13728"/>
            </a:avLst>
          </a:prstGeom>
          <a:solidFill>
            <a:schemeClr val="accent1">
              <a:lumMod val="20000"/>
              <a:lumOff val="80000"/>
            </a:schemeClr>
          </a:solidFill>
          <a:ln w="12700" cmpd="sng">
            <a:solidFill>
              <a:schemeClr val="tx2">
                <a:lumMod val="75000"/>
              </a:schemeClr>
            </a:solidFill>
            <a:miter lim="800000"/>
            <a:headEnd/>
            <a:tailEnd/>
          </a:ln>
          <a:effectLst>
            <a:outerShdw blurRad="50800" dist="38100" dir="2700000" algn="tl" rotWithShape="0">
              <a:prstClr val="black">
                <a:alpha val="40000"/>
              </a:prstClr>
            </a:outerShdw>
          </a:effectLst>
        </p:spPr>
        <p:txBody>
          <a:bodyPr lIns="0" tIns="45715" rIns="0" bIns="45715" anchor="ctr"/>
          <a:lstStyle/>
          <a:p>
            <a:pPr algn="ctr">
              <a:lnSpc>
                <a:spcPct val="90000"/>
              </a:lnSpc>
              <a:spcBef>
                <a:spcPct val="50000"/>
              </a:spcBef>
              <a:defRPr/>
            </a:pPr>
            <a:r>
              <a:rPr lang="ru-RU" b="1" dirty="0" smtClean="0">
                <a:solidFill>
                  <a:srgbClr val="1F497D"/>
                </a:solidFill>
                <a:latin typeface="Arial" pitchFamily="34" charset="0"/>
                <a:cs typeface="Arial" pitchFamily="34" charset="0"/>
                <a:sym typeface="Symbol" pitchFamily="18" charset="2"/>
              </a:rPr>
              <a:t>Разработка целевой аппаратуры ДЗЗ и </a:t>
            </a:r>
            <a:br>
              <a:rPr lang="ru-RU" b="1" dirty="0" smtClean="0">
                <a:solidFill>
                  <a:srgbClr val="1F497D"/>
                </a:solidFill>
                <a:latin typeface="Arial" pitchFamily="34" charset="0"/>
                <a:cs typeface="Arial" pitchFamily="34" charset="0"/>
                <a:sym typeface="Symbol" pitchFamily="18" charset="2"/>
              </a:rPr>
            </a:br>
            <a:r>
              <a:rPr lang="ru-RU" b="1" dirty="0" smtClean="0">
                <a:solidFill>
                  <a:srgbClr val="1F497D"/>
                </a:solidFill>
                <a:latin typeface="Arial" pitchFamily="34" charset="0"/>
                <a:cs typeface="Arial" pitchFamily="34" charset="0"/>
                <a:sym typeface="Symbol" pitchFamily="18" charset="2"/>
              </a:rPr>
              <a:t>средств регистрации космической информации</a:t>
            </a:r>
            <a:endParaRPr lang="ru-RU" b="1" dirty="0">
              <a:solidFill>
                <a:srgbClr val="1F497D"/>
              </a:solidFill>
              <a:latin typeface="Arial" pitchFamily="34" charset="0"/>
              <a:cs typeface="Arial" pitchFamily="34" charset="0"/>
            </a:endParaRPr>
          </a:p>
        </p:txBody>
      </p:sp>
      <p:sp>
        <p:nvSpPr>
          <p:cNvPr id="72" name="Заголовок 1"/>
          <p:cNvSpPr txBox="1">
            <a:spLocks/>
          </p:cNvSpPr>
          <p:nvPr/>
        </p:nvSpPr>
        <p:spPr bwMode="auto">
          <a:xfrm>
            <a:off x="136715" y="5661248"/>
            <a:ext cx="9649072" cy="634657"/>
          </a:xfrm>
          <a:prstGeom prst="roundRect">
            <a:avLst>
              <a:gd name="adj" fmla="val 13728"/>
            </a:avLst>
          </a:prstGeom>
          <a:solidFill>
            <a:schemeClr val="accent1">
              <a:lumMod val="60000"/>
              <a:lumOff val="40000"/>
            </a:schemeClr>
          </a:solidFill>
          <a:ln w="12700" cmpd="sng">
            <a:solidFill>
              <a:schemeClr val="tx2">
                <a:lumMod val="75000"/>
              </a:schemeClr>
            </a:solidFill>
            <a:miter lim="800000"/>
            <a:headEnd/>
            <a:tailEnd/>
          </a:ln>
          <a:effectLst>
            <a:outerShdw blurRad="50800" dist="38100" dir="2700000" algn="tl" rotWithShape="0">
              <a:prstClr val="black">
                <a:alpha val="40000"/>
              </a:prstClr>
            </a:outerShdw>
          </a:effectLst>
        </p:spPr>
        <p:txBody>
          <a:bodyPr lIns="0" tIns="45715" rIns="0" bIns="45715" anchor="ctr"/>
          <a:lstStyle/>
          <a:p>
            <a:pPr algn="ctr">
              <a:lnSpc>
                <a:spcPct val="90000"/>
              </a:lnSpc>
              <a:spcBef>
                <a:spcPct val="50000"/>
              </a:spcBef>
              <a:defRPr/>
            </a:pPr>
            <a:r>
              <a:rPr lang="ru-RU" b="1" dirty="0" smtClean="0">
                <a:solidFill>
                  <a:srgbClr val="1F497D"/>
                </a:solidFill>
                <a:latin typeface="Arial" pitchFamily="34" charset="0"/>
                <a:cs typeface="Arial" pitchFamily="34" charset="0"/>
                <a:sym typeface="Symbol" pitchFamily="18" charset="2"/>
              </a:rPr>
              <a:t>Разработка наземных комплексов приема, стандартной и тематической обработки и распространения данных для перспективных космических средств ДЗЗ</a:t>
            </a:r>
            <a:endParaRPr lang="ru-RU" b="1" dirty="0">
              <a:solidFill>
                <a:srgbClr val="1F497D"/>
              </a:solidFill>
              <a:latin typeface="Arial" pitchFamily="34" charset="0"/>
              <a:cs typeface="Arial" pitchFamily="34" charset="0"/>
            </a:endParaRPr>
          </a:p>
        </p:txBody>
      </p:sp>
      <p:sp>
        <p:nvSpPr>
          <p:cNvPr id="37" name="Заголовок 1"/>
          <p:cNvSpPr txBox="1">
            <a:spLocks/>
          </p:cNvSpPr>
          <p:nvPr/>
        </p:nvSpPr>
        <p:spPr bwMode="auto">
          <a:xfrm>
            <a:off x="136715" y="4437112"/>
            <a:ext cx="9649072" cy="1138713"/>
          </a:xfrm>
          <a:prstGeom prst="roundRect">
            <a:avLst>
              <a:gd name="adj" fmla="val 7780"/>
            </a:avLst>
          </a:prstGeom>
          <a:solidFill>
            <a:schemeClr val="accent1">
              <a:lumMod val="40000"/>
              <a:lumOff val="60000"/>
            </a:schemeClr>
          </a:solidFill>
          <a:ln w="12700" cmpd="sng">
            <a:solidFill>
              <a:schemeClr val="tx2">
                <a:lumMod val="75000"/>
              </a:schemeClr>
            </a:solidFill>
            <a:miter lim="800000"/>
            <a:headEnd/>
            <a:tailEnd/>
          </a:ln>
          <a:effectLst>
            <a:outerShdw blurRad="50800" dist="38100" dir="2700000" algn="tl" rotWithShape="0">
              <a:prstClr val="black">
                <a:alpha val="40000"/>
              </a:prstClr>
            </a:outerShdw>
          </a:effectLst>
        </p:spPr>
        <p:txBody>
          <a:bodyPr lIns="0" tIns="45715" rIns="0" bIns="45715" anchor="ctr"/>
          <a:lstStyle/>
          <a:p>
            <a:pPr algn="ctr">
              <a:lnSpc>
                <a:spcPct val="90000"/>
              </a:lnSpc>
              <a:spcBef>
                <a:spcPct val="50000"/>
              </a:spcBef>
              <a:defRPr/>
            </a:pPr>
            <a:r>
              <a:rPr lang="ru-RU" b="1" dirty="0" smtClean="0">
                <a:solidFill>
                  <a:srgbClr val="1F497D"/>
                </a:solidFill>
                <a:latin typeface="Arial" pitchFamily="34" charset="0"/>
                <a:cs typeface="Arial" pitchFamily="34" charset="0"/>
              </a:rPr>
              <a:t>Целевое применение орбитальной группировки космических аппаратов ДЗЗ,</a:t>
            </a:r>
            <a:br>
              <a:rPr lang="ru-RU" b="1" dirty="0" smtClean="0">
                <a:solidFill>
                  <a:srgbClr val="1F497D"/>
                </a:solidFill>
                <a:latin typeface="Arial" pitchFamily="34" charset="0"/>
                <a:cs typeface="Arial" pitchFamily="34" charset="0"/>
              </a:rPr>
            </a:br>
            <a:r>
              <a:rPr lang="ru-RU" b="1" dirty="0">
                <a:solidFill>
                  <a:srgbClr val="1F497D"/>
                </a:solidFill>
                <a:latin typeface="Arial" pitchFamily="34" charset="0"/>
                <a:cs typeface="Arial" pitchFamily="34" charset="0"/>
              </a:rPr>
              <a:t>координация и планирование работы региональных центров приема, </a:t>
            </a:r>
            <a:br>
              <a:rPr lang="ru-RU" b="1" dirty="0">
                <a:solidFill>
                  <a:srgbClr val="1F497D"/>
                </a:solidFill>
                <a:latin typeface="Arial" pitchFamily="34" charset="0"/>
                <a:cs typeface="Arial" pitchFamily="34" charset="0"/>
              </a:rPr>
            </a:br>
            <a:r>
              <a:rPr lang="ru-RU" b="1" dirty="0">
                <a:solidFill>
                  <a:srgbClr val="1F497D"/>
                </a:solidFill>
                <a:latin typeface="Arial" pitchFamily="34" charset="0"/>
                <a:cs typeface="Arial" pitchFamily="34" charset="0"/>
              </a:rPr>
              <a:t>обработки и распространения данных</a:t>
            </a:r>
            <a:br>
              <a:rPr lang="ru-RU" b="1" dirty="0">
                <a:solidFill>
                  <a:srgbClr val="1F497D"/>
                </a:solidFill>
                <a:latin typeface="Arial" pitchFamily="34" charset="0"/>
                <a:cs typeface="Arial" pitchFamily="34" charset="0"/>
              </a:rPr>
            </a:br>
            <a:r>
              <a:rPr lang="en-US" b="1" dirty="0" smtClean="0">
                <a:solidFill>
                  <a:srgbClr val="1F497D"/>
                </a:solidFill>
                <a:latin typeface="Arial" pitchFamily="34" charset="0"/>
                <a:cs typeface="Arial" pitchFamily="34" charset="0"/>
              </a:rPr>
              <a:t>(</a:t>
            </a:r>
            <a:r>
              <a:rPr lang="ru-RU" b="1" dirty="0" smtClean="0">
                <a:solidFill>
                  <a:srgbClr val="1F497D"/>
                </a:solidFill>
                <a:latin typeface="Arial" pitchFamily="34" charset="0"/>
                <a:cs typeface="Arial" pitchFamily="34" charset="0"/>
              </a:rPr>
              <a:t>Оператор российских космических средств ДЗЗ</a:t>
            </a:r>
            <a:r>
              <a:rPr lang="en-US" b="1" dirty="0" smtClean="0">
                <a:solidFill>
                  <a:srgbClr val="1F497D"/>
                </a:solidFill>
                <a:latin typeface="Arial" pitchFamily="34" charset="0"/>
                <a:cs typeface="Arial" pitchFamily="34" charset="0"/>
              </a:rPr>
              <a:t>)</a:t>
            </a:r>
            <a:endParaRPr lang="ru-RU" b="1" dirty="0">
              <a:solidFill>
                <a:srgbClr val="C0504D">
                  <a:lumMod val="75000"/>
                </a:srgbClr>
              </a:solidFill>
              <a:latin typeface="Arial" pitchFamily="34" charset="0"/>
              <a:cs typeface="Arial" pitchFamily="34" charset="0"/>
            </a:endParaRPr>
          </a:p>
        </p:txBody>
      </p:sp>
    </p:spTree>
    <p:extLst>
      <p:ext uri="{BB962C8B-B14F-4D97-AF65-F5344CB8AC3E}">
        <p14:creationId xmlns:p14="http://schemas.microsoft.com/office/powerpoint/2010/main" val="20959913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2309794" y="142852"/>
            <a:ext cx="7286676" cy="571504"/>
          </a:xfrm>
        </p:spPr>
        <p:txBody>
          <a:bodyPr>
            <a:normAutofit/>
          </a:bodyPr>
          <a:lstStyle/>
          <a:p>
            <a:r>
              <a:rPr lang="ru-RU" sz="2000" dirty="0" smtClean="0">
                <a:solidFill>
                  <a:srgbClr val="000064"/>
                </a:solidFill>
                <a:latin typeface="Arial" pitchFamily="34" charset="0"/>
                <a:cs typeface="Arial" pitchFamily="34" charset="0"/>
              </a:rPr>
              <a:t>Индустрия 4.0 и промышленный интернет</a:t>
            </a:r>
            <a:endParaRPr lang="ru-RU" sz="2000" dirty="0">
              <a:solidFill>
                <a:srgbClr val="000064"/>
              </a:solidFill>
              <a:latin typeface="Arial" pitchFamily="34" charset="0"/>
              <a:cs typeface="Arial" pitchFamily="34" charset="0"/>
            </a:endParaRPr>
          </a:p>
        </p:txBody>
      </p:sp>
      <p:pic>
        <p:nvPicPr>
          <p:cNvPr id="5124" name="Picture 4" descr="http://www.strategyand.pwc.com/media/image/teaser_Industry-4-0_580x28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472" y="3933150"/>
            <a:ext cx="5524500" cy="266700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www.nexcom.com/UploadFiles/FCKeditor/image/Product_News/150825_DT_Smart_Services/Industry_4_Smart_Services_Dawn_with_Predictive_Maintenanc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8944" y="739823"/>
            <a:ext cx="5334000" cy="401955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Photo: Robert Bosc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6496" y="1124744"/>
            <a:ext cx="3456384" cy="2500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77665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2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Bj0rsnm_cUi_Ix_ruVHqw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UbNpuSsSjEu57xDPLb_p7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KrkT845vP0q.VGroglXmk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KrkT845vP0q.VGroglXmkA"/>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3871048</TotalTime>
  <Words>947</Words>
  <Application>Microsoft Office PowerPoint</Application>
  <PresentationFormat>Лист A4 (210x297 мм)</PresentationFormat>
  <Paragraphs>140</Paragraphs>
  <Slides>7</Slides>
  <Notes>3</Notes>
  <HiddenSlides>0</HiddenSlides>
  <MMClips>0</MMClips>
  <ScaleCrop>false</ScaleCrop>
  <HeadingPairs>
    <vt:vector size="4" baseType="variant">
      <vt:variant>
        <vt:lpstr>Тема</vt:lpstr>
      </vt:variant>
      <vt:variant>
        <vt:i4>4</vt:i4>
      </vt:variant>
      <vt:variant>
        <vt:lpstr>Заголовки слайдов</vt:lpstr>
      </vt:variant>
      <vt:variant>
        <vt:i4>7</vt:i4>
      </vt:variant>
    </vt:vector>
  </HeadingPairs>
  <TitlesOfParts>
    <vt:vector size="11" baseType="lpstr">
      <vt:lpstr>Тема Office</vt:lpstr>
      <vt:lpstr>2_Специальное оформление</vt:lpstr>
      <vt:lpstr>Специальное оформление</vt:lpstr>
      <vt:lpstr>1_Специальное оформление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Индустрия 4.0 и промышленный интернет</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Apple</dc:creator>
  <cp:lastModifiedBy>Саня</cp:lastModifiedBy>
  <cp:revision>970</cp:revision>
  <cp:lastPrinted>2016-04-07T12:28:49Z</cp:lastPrinted>
  <dcterms:created xsi:type="dcterms:W3CDTF">2014-07-15T01:53:40Z</dcterms:created>
  <dcterms:modified xsi:type="dcterms:W3CDTF">2017-07-26T05:47:03Z</dcterms:modified>
</cp:coreProperties>
</file>