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36.jpg" ContentType="image/jpeg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1" r:id="rId1"/>
    <p:sldMasterId id="2147483741" r:id="rId2"/>
  </p:sldMasterIdLst>
  <p:notesMasterIdLst>
    <p:notesMasterId r:id="rId84"/>
  </p:notesMasterIdLst>
  <p:sldIdLst>
    <p:sldId id="330" r:id="rId3"/>
    <p:sldId id="259" r:id="rId4"/>
    <p:sldId id="332" r:id="rId5"/>
    <p:sldId id="350" r:id="rId6"/>
    <p:sldId id="351" r:id="rId7"/>
    <p:sldId id="328" r:id="rId8"/>
    <p:sldId id="329" r:id="rId9"/>
    <p:sldId id="331" r:id="rId10"/>
    <p:sldId id="260" r:id="rId11"/>
    <p:sldId id="261" r:id="rId12"/>
    <p:sldId id="262" r:id="rId13"/>
    <p:sldId id="264" r:id="rId14"/>
    <p:sldId id="265" r:id="rId15"/>
    <p:sldId id="266" r:id="rId16"/>
    <p:sldId id="302" r:id="rId17"/>
    <p:sldId id="268" r:id="rId18"/>
    <p:sldId id="269" r:id="rId19"/>
    <p:sldId id="270" r:id="rId20"/>
    <p:sldId id="271" r:id="rId21"/>
    <p:sldId id="272" r:id="rId22"/>
    <p:sldId id="273" r:id="rId23"/>
    <p:sldId id="275" r:id="rId24"/>
    <p:sldId id="274" r:id="rId25"/>
    <p:sldId id="303" r:id="rId26"/>
    <p:sldId id="304" r:id="rId27"/>
    <p:sldId id="278" r:id="rId28"/>
    <p:sldId id="279" r:id="rId29"/>
    <p:sldId id="280" r:id="rId30"/>
    <p:sldId id="281" r:id="rId31"/>
    <p:sldId id="305" r:id="rId32"/>
    <p:sldId id="307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15" r:id="rId49"/>
    <p:sldId id="316" r:id="rId50"/>
    <p:sldId id="317" r:id="rId51"/>
    <p:sldId id="318" r:id="rId52"/>
    <p:sldId id="319" r:id="rId53"/>
    <p:sldId id="325" r:id="rId54"/>
    <p:sldId id="326" r:id="rId55"/>
    <p:sldId id="343" r:id="rId56"/>
    <p:sldId id="344" r:id="rId57"/>
    <p:sldId id="336" r:id="rId58"/>
    <p:sldId id="337" r:id="rId59"/>
    <p:sldId id="338" r:id="rId60"/>
    <p:sldId id="340" r:id="rId61"/>
    <p:sldId id="339" r:id="rId62"/>
    <p:sldId id="341" r:id="rId63"/>
    <p:sldId id="342" r:id="rId64"/>
    <p:sldId id="346" r:id="rId65"/>
    <p:sldId id="347" r:id="rId66"/>
    <p:sldId id="345" r:id="rId67"/>
    <p:sldId id="320" r:id="rId68"/>
    <p:sldId id="321" r:id="rId69"/>
    <p:sldId id="322" r:id="rId70"/>
    <p:sldId id="323" r:id="rId71"/>
    <p:sldId id="324" r:id="rId72"/>
    <p:sldId id="292" r:id="rId73"/>
    <p:sldId id="333" r:id="rId74"/>
    <p:sldId id="334" r:id="rId75"/>
    <p:sldId id="293" r:id="rId76"/>
    <p:sldId id="295" r:id="rId77"/>
    <p:sldId id="296" r:id="rId78"/>
    <p:sldId id="298" r:id="rId79"/>
    <p:sldId id="299" r:id="rId80"/>
    <p:sldId id="335" r:id="rId81"/>
    <p:sldId id="300" r:id="rId82"/>
    <p:sldId id="301" r:id="rId83"/>
  </p:sldIdLst>
  <p:sldSz cx="10044113" cy="774065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23" autoAdjust="0"/>
    <p:restoredTop sz="94139" autoAdjust="0"/>
  </p:normalViewPr>
  <p:slideViewPr>
    <p:cSldViewPr snapToGrid="0">
      <p:cViewPr varScale="1">
        <p:scale>
          <a:sx n="94" d="100"/>
          <a:sy n="94" d="100"/>
        </p:scale>
        <p:origin x="-1692" y="-30"/>
      </p:cViewPr>
      <p:guideLst>
        <p:guide orient="horz" pos="2438"/>
        <p:guide pos="31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68ACB-C9A2-4389-9E59-9659E621096A}" type="datetimeFigureOut">
              <a:rPr lang="ru-RU" smtClean="0"/>
              <a:t>02.09.2019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70225" y="857250"/>
            <a:ext cx="300355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AD2D0-80A6-45FC-BA82-45813C6EA6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025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6264" rtl="0" eaLnBrk="1" latinLnBrk="0" hangingPunct="1">
      <a:defRPr sz="1334" kern="1200">
        <a:solidFill>
          <a:schemeClr val="tx1"/>
        </a:solidFill>
        <a:latin typeface="+mn-lt"/>
        <a:ea typeface="+mn-ea"/>
        <a:cs typeface="+mn-cs"/>
      </a:defRPr>
    </a:lvl1pPr>
    <a:lvl2pPr marL="508132" algn="l" defTabSz="1016264" rtl="0" eaLnBrk="1" latinLnBrk="0" hangingPunct="1">
      <a:defRPr sz="1334" kern="1200">
        <a:solidFill>
          <a:schemeClr val="tx1"/>
        </a:solidFill>
        <a:latin typeface="+mn-lt"/>
        <a:ea typeface="+mn-ea"/>
        <a:cs typeface="+mn-cs"/>
      </a:defRPr>
    </a:lvl2pPr>
    <a:lvl3pPr marL="1016264" algn="l" defTabSz="1016264" rtl="0" eaLnBrk="1" latinLnBrk="0" hangingPunct="1">
      <a:defRPr sz="1334" kern="1200">
        <a:solidFill>
          <a:schemeClr val="tx1"/>
        </a:solidFill>
        <a:latin typeface="+mn-lt"/>
        <a:ea typeface="+mn-ea"/>
        <a:cs typeface="+mn-cs"/>
      </a:defRPr>
    </a:lvl3pPr>
    <a:lvl4pPr marL="1524396" algn="l" defTabSz="1016264" rtl="0" eaLnBrk="1" latinLnBrk="0" hangingPunct="1">
      <a:defRPr sz="1334" kern="1200">
        <a:solidFill>
          <a:schemeClr val="tx1"/>
        </a:solidFill>
        <a:latin typeface="+mn-lt"/>
        <a:ea typeface="+mn-ea"/>
        <a:cs typeface="+mn-cs"/>
      </a:defRPr>
    </a:lvl4pPr>
    <a:lvl5pPr marL="2032528" algn="l" defTabSz="1016264" rtl="0" eaLnBrk="1" latinLnBrk="0" hangingPunct="1">
      <a:defRPr sz="1334" kern="1200">
        <a:solidFill>
          <a:schemeClr val="tx1"/>
        </a:solidFill>
        <a:latin typeface="+mn-lt"/>
        <a:ea typeface="+mn-ea"/>
        <a:cs typeface="+mn-cs"/>
      </a:defRPr>
    </a:lvl5pPr>
    <a:lvl6pPr marL="2540660" algn="l" defTabSz="1016264" rtl="0" eaLnBrk="1" latinLnBrk="0" hangingPunct="1">
      <a:defRPr sz="1334" kern="1200">
        <a:solidFill>
          <a:schemeClr val="tx1"/>
        </a:solidFill>
        <a:latin typeface="+mn-lt"/>
        <a:ea typeface="+mn-ea"/>
        <a:cs typeface="+mn-cs"/>
      </a:defRPr>
    </a:lvl6pPr>
    <a:lvl7pPr marL="3048792" algn="l" defTabSz="1016264" rtl="0" eaLnBrk="1" latinLnBrk="0" hangingPunct="1">
      <a:defRPr sz="1334" kern="1200">
        <a:solidFill>
          <a:schemeClr val="tx1"/>
        </a:solidFill>
        <a:latin typeface="+mn-lt"/>
        <a:ea typeface="+mn-ea"/>
        <a:cs typeface="+mn-cs"/>
      </a:defRPr>
    </a:lvl7pPr>
    <a:lvl8pPr marL="3556925" algn="l" defTabSz="1016264" rtl="0" eaLnBrk="1" latinLnBrk="0" hangingPunct="1">
      <a:defRPr sz="1334" kern="1200">
        <a:solidFill>
          <a:schemeClr val="tx1"/>
        </a:solidFill>
        <a:latin typeface="+mn-lt"/>
        <a:ea typeface="+mn-ea"/>
        <a:cs typeface="+mn-cs"/>
      </a:defRPr>
    </a:lvl8pPr>
    <a:lvl9pPr marL="4065057" algn="l" defTabSz="1016264" rtl="0" eaLnBrk="1" latinLnBrk="0" hangingPunct="1">
      <a:defRPr sz="133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685800"/>
            <a:ext cx="44481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7279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502275" y="636588"/>
            <a:ext cx="2233613" cy="17208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fld id="{3058D632-F74B-472D-A0DF-0B84C52CEFA0}" type="slidenum">
              <a:rPr lang="ru-RU" smtClean="0"/>
              <a:pPr eaLnBrk="1" hangingPunct="1">
                <a:spcBef>
                  <a:spcPct val="0"/>
                </a:spcBef>
              </a:pPr>
              <a:t>81</a:t>
            </a:fld>
            <a:endParaRPr lang="ru-RU" smtClean="0"/>
          </a:p>
        </p:txBody>
      </p:sp>
      <p:sp>
        <p:nvSpPr>
          <p:cNvPr id="192515" name="Нижний колонтитул 4"/>
          <p:cNvSpPr txBox="1">
            <a:spLocks noGrp="1"/>
          </p:cNvSpPr>
          <p:nvPr/>
        </p:nvSpPr>
        <p:spPr bwMode="auto">
          <a:xfrm>
            <a:off x="0" y="4842894"/>
            <a:ext cx="5735581" cy="25454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452" tIns="46226" rIns="92452" bIns="46226" anchor="b"/>
          <a:lstStyle/>
          <a:p>
            <a:pPr>
              <a:defRPr/>
            </a:pPr>
            <a:r>
              <a:rPr lang="en-US" sz="1200"/>
              <a:t>Y/</a:t>
            </a:r>
            <a:r>
              <a:rPr lang="ru-RU" sz="1200"/>
              <a:t>Мешалкин В.П./ЛЭРЭП-2009.Самара.Сент.2009.</a:t>
            </a:r>
            <a:r>
              <a:rPr lang="en-US" sz="1200"/>
              <a:t>doc</a:t>
            </a:r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150137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502275" y="636588"/>
            <a:ext cx="2233613" cy="17208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B7DEE-4C67-40AB-B9CF-B86AB05ED3E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217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685800"/>
            <a:ext cx="44481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3517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AD2D0-80A6-45FC-BA82-45813C6EA602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04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685800"/>
            <a:ext cx="44481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2716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685800"/>
            <a:ext cx="44481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4134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685800"/>
            <a:ext cx="44481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2568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685800"/>
            <a:ext cx="44481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0783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685800"/>
            <a:ext cx="44481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7419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5514" y="1269261"/>
            <a:ext cx="7533085" cy="2694893"/>
          </a:xfrm>
        </p:spPr>
        <p:txBody>
          <a:bodyPr anchor="b">
            <a:normAutofit/>
          </a:bodyPr>
          <a:lstStyle>
            <a:lvl1pPr algn="ctr">
              <a:defRPr sz="4943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5514" y="4065633"/>
            <a:ext cx="7533085" cy="1868865"/>
          </a:xfrm>
        </p:spPr>
        <p:txBody>
          <a:bodyPr>
            <a:normAutofit/>
          </a:bodyPr>
          <a:lstStyle>
            <a:lvl1pPr marL="0" indent="0" algn="ctr">
              <a:buNone/>
              <a:defRPr sz="197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6641" indent="0" algn="ctr">
              <a:buNone/>
              <a:defRPr sz="2307"/>
            </a:lvl2pPr>
            <a:lvl3pPr marL="753283" indent="0" algn="ctr">
              <a:buNone/>
              <a:defRPr sz="1977"/>
            </a:lvl3pPr>
            <a:lvl4pPr marL="1129924" indent="0" algn="ctr">
              <a:buNone/>
              <a:defRPr sz="1648"/>
            </a:lvl4pPr>
            <a:lvl5pPr marL="1506565" indent="0" algn="ctr">
              <a:buNone/>
              <a:defRPr sz="1648"/>
            </a:lvl5pPr>
            <a:lvl6pPr marL="1883207" indent="0" algn="ctr">
              <a:buNone/>
              <a:defRPr sz="1648"/>
            </a:lvl6pPr>
            <a:lvl7pPr marL="2259848" indent="0" algn="ctr">
              <a:buNone/>
              <a:defRPr sz="1648"/>
            </a:lvl7pPr>
            <a:lvl8pPr marL="2636490" indent="0" algn="ctr">
              <a:buNone/>
              <a:defRPr sz="1648"/>
            </a:lvl8pPr>
            <a:lvl9pPr marL="3013131" indent="0" algn="ctr">
              <a:buNone/>
              <a:defRPr sz="1648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0206-03A7-483F-8C88-4C42CE46BF5D}" type="datetime1">
              <a:rPr lang="ru-RU" smtClean="0"/>
              <a:t>02.09.2019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40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A67B3-17F9-487D-8553-7560C80A6006}" type="datetime1">
              <a:rPr lang="ru-RU" smtClean="0"/>
              <a:t>02.09.2019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5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7818" y="406742"/>
            <a:ext cx="2165762" cy="655984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0533" y="406742"/>
            <a:ext cx="6371734" cy="655984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228CA-0CF9-4D2F-9C19-EA482A350591}" type="datetime1">
              <a:rPr lang="ru-RU" smtClean="0"/>
              <a:t>02.09.2019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22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46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206" y="1780355"/>
            <a:ext cx="436918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478608" y="1517779"/>
            <a:ext cx="3956772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26" b="0" i="0">
                <a:solidFill>
                  <a:srgbClr val="CC65FF"/>
                </a:solidFill>
                <a:latin typeface="Arial"/>
                <a:cs typeface="Arial"/>
              </a:defRPr>
            </a:lvl1pPr>
          </a:lstStyle>
          <a:p>
            <a:pPr marL="8400">
              <a:lnSpc>
                <a:spcPts val="1003"/>
              </a:lnSpc>
            </a:pPr>
            <a:endParaRPr lang="en-US" spc="-7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693E0-D917-4501-9001-57C2C6E24F8D}" type="datetime1">
              <a:rPr lang="ru-RU" smtClean="0"/>
              <a:t>02.09.2019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805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26" b="0" i="0">
                <a:solidFill>
                  <a:srgbClr val="CC65FF"/>
                </a:solidFill>
                <a:latin typeface="Arial"/>
                <a:cs typeface="Arial"/>
              </a:defRPr>
            </a:lvl1pPr>
          </a:lstStyle>
          <a:p>
            <a:pPr marL="8400">
              <a:lnSpc>
                <a:spcPts val="1003"/>
              </a:lnSpc>
            </a:pPr>
            <a:endParaRPr lang="en-US" spc="-7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BE501-8315-4324-9C15-01349042DCB7}" type="datetime1">
              <a:rPr lang="ru-RU" smtClean="0"/>
              <a:t>02.09.2019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694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94430" y="590801"/>
            <a:ext cx="6033058" cy="1153084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94430" y="1997580"/>
            <a:ext cx="6736278" cy="4733783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502188" lvl="0" indent="-418490">
              <a:spcBef>
                <a:spcPts val="659"/>
              </a:spcBef>
              <a:spcAft>
                <a:spcPts val="0"/>
              </a:spcAft>
              <a:buSzPts val="2400"/>
              <a:buChar char="▰"/>
              <a:defRPr/>
            </a:lvl1pPr>
            <a:lvl2pPr marL="1004377" lvl="1" indent="-418490">
              <a:spcBef>
                <a:spcPts val="1098"/>
              </a:spcBef>
              <a:spcAft>
                <a:spcPts val="0"/>
              </a:spcAft>
              <a:buSzPts val="2400"/>
              <a:buChar char="▻"/>
              <a:defRPr/>
            </a:lvl2pPr>
            <a:lvl3pPr marL="1506565" lvl="2" indent="-418490">
              <a:spcBef>
                <a:spcPts val="1098"/>
              </a:spcBef>
              <a:spcAft>
                <a:spcPts val="0"/>
              </a:spcAft>
              <a:buSzPts val="2400"/>
              <a:buChar char="▻"/>
              <a:defRPr/>
            </a:lvl3pPr>
            <a:lvl4pPr marL="2008754" lvl="3" indent="-418490">
              <a:spcBef>
                <a:spcPts val="1098"/>
              </a:spcBef>
              <a:spcAft>
                <a:spcPts val="0"/>
              </a:spcAft>
              <a:buSzPts val="2400"/>
              <a:buChar char="▻"/>
              <a:defRPr/>
            </a:lvl4pPr>
            <a:lvl5pPr marL="2510942" lvl="4" indent="-418490">
              <a:spcBef>
                <a:spcPts val="1098"/>
              </a:spcBef>
              <a:spcAft>
                <a:spcPts val="0"/>
              </a:spcAft>
              <a:buSzPts val="2400"/>
              <a:buChar char="▻"/>
              <a:defRPr/>
            </a:lvl5pPr>
            <a:lvl6pPr marL="3013131" lvl="5" indent="-418490">
              <a:spcBef>
                <a:spcPts val="1098"/>
              </a:spcBef>
              <a:spcAft>
                <a:spcPts val="0"/>
              </a:spcAft>
              <a:buSzPts val="2400"/>
              <a:buChar char="▻"/>
              <a:defRPr/>
            </a:lvl6pPr>
            <a:lvl7pPr marL="3515319" lvl="6" indent="-418490">
              <a:spcBef>
                <a:spcPts val="1098"/>
              </a:spcBef>
              <a:spcAft>
                <a:spcPts val="0"/>
              </a:spcAft>
              <a:buSzPts val="2400"/>
              <a:buChar char="▻"/>
              <a:defRPr/>
            </a:lvl7pPr>
            <a:lvl8pPr marL="4017508" lvl="7" indent="-418490">
              <a:spcBef>
                <a:spcPts val="1098"/>
              </a:spcBef>
              <a:spcAft>
                <a:spcPts val="0"/>
              </a:spcAft>
              <a:buSzPts val="2400"/>
              <a:buChar char="▻"/>
              <a:defRPr/>
            </a:lvl8pPr>
            <a:lvl9pPr marL="4519696" lvl="8" indent="-418490">
              <a:spcBef>
                <a:spcPts val="1098"/>
              </a:spcBef>
              <a:spcAft>
                <a:spcPts val="1098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8367897" y="6977646"/>
            <a:ext cx="1633816" cy="4749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2022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299" y="-9558"/>
            <a:ext cx="10074118" cy="775976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1889" y="2714007"/>
            <a:ext cx="6400287" cy="1858187"/>
          </a:xfrm>
        </p:spPr>
        <p:txBody>
          <a:bodyPr anchor="b">
            <a:noAutofit/>
          </a:bodyPr>
          <a:lstStyle>
            <a:lvl1pPr algn="r">
              <a:defRPr sz="5931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1889" y="4572192"/>
            <a:ext cx="6400287" cy="12380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2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6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0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0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15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17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A2975-CF26-484C-A2D8-ED15C5542BAC}" type="datetime1">
              <a:rPr lang="ru-RU" smtClean="0"/>
              <a:t>02.09.2019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62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95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E5D1A-6840-440C-A5EE-A6F301865EAA}" type="datetime1">
              <a:rPr lang="ru-RU" smtClean="0"/>
              <a:t>02.09.2019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81012" y="7317335"/>
            <a:ext cx="563101" cy="41211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9638714B-5686-45A9-9844-83598223E5D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41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606" y="3048480"/>
            <a:ext cx="6972569" cy="2061669"/>
          </a:xfrm>
        </p:spPr>
        <p:txBody>
          <a:bodyPr anchor="b"/>
          <a:lstStyle>
            <a:lvl1pPr algn="l">
              <a:defRPr sz="4394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606" y="5110147"/>
            <a:ext cx="6972569" cy="971137"/>
          </a:xfrm>
        </p:spPr>
        <p:txBody>
          <a:bodyPr anchor="t"/>
          <a:lstStyle>
            <a:lvl1pPr marL="0" indent="0" algn="l">
              <a:buNone/>
              <a:defRPr sz="219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2188" indent="0">
              <a:buNone/>
              <a:defRPr sz="1977">
                <a:solidFill>
                  <a:schemeClr val="tx1">
                    <a:tint val="75000"/>
                  </a:schemeClr>
                </a:solidFill>
              </a:defRPr>
            </a:lvl2pPr>
            <a:lvl3pPr marL="1004377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3pPr>
            <a:lvl4pPr marL="1506565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4pPr>
            <a:lvl5pPr marL="2008754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5pPr>
            <a:lvl6pPr marL="2510942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6pPr>
            <a:lvl7pPr marL="3013131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7pPr>
            <a:lvl8pPr marL="3515319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8pPr>
            <a:lvl9pPr marL="4017508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28653-105F-43AF-8B99-E3FC867DDFF0}" type="datetime1">
              <a:rPr lang="ru-RU" smtClean="0"/>
              <a:t>02.09.2019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94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608" y="688058"/>
            <a:ext cx="6972567" cy="14907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9608" y="2438665"/>
            <a:ext cx="3392095" cy="4380242"/>
          </a:xfrm>
        </p:spPr>
        <p:txBody>
          <a:bodyPr>
            <a:normAutofit/>
          </a:bodyPr>
          <a:lstStyle>
            <a:lvl1pPr>
              <a:defRPr sz="1977"/>
            </a:lvl1pPr>
            <a:lvl2pPr>
              <a:defRPr sz="1757"/>
            </a:lvl2pPr>
            <a:lvl3pPr>
              <a:defRPr sz="1538"/>
            </a:lvl3pPr>
            <a:lvl4pPr>
              <a:defRPr sz="1318"/>
            </a:lvl4pPr>
            <a:lvl5pPr>
              <a:defRPr sz="1318"/>
            </a:lvl5pPr>
            <a:lvl6pPr>
              <a:defRPr sz="1318"/>
            </a:lvl6pPr>
            <a:lvl7pPr>
              <a:defRPr sz="1318"/>
            </a:lvl7pPr>
            <a:lvl8pPr>
              <a:defRPr sz="1318"/>
            </a:lvl8pPr>
            <a:lvl9pPr>
              <a:defRPr sz="131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50079" y="2438666"/>
            <a:ext cx="3392096" cy="4380243"/>
          </a:xfrm>
        </p:spPr>
        <p:txBody>
          <a:bodyPr>
            <a:normAutofit/>
          </a:bodyPr>
          <a:lstStyle>
            <a:lvl1pPr>
              <a:defRPr sz="1977"/>
            </a:lvl1pPr>
            <a:lvl2pPr>
              <a:defRPr sz="1757"/>
            </a:lvl2pPr>
            <a:lvl3pPr>
              <a:defRPr sz="1538"/>
            </a:lvl3pPr>
            <a:lvl4pPr>
              <a:defRPr sz="1318"/>
            </a:lvl4pPr>
            <a:lvl5pPr>
              <a:defRPr sz="1318"/>
            </a:lvl5pPr>
            <a:lvl6pPr>
              <a:defRPr sz="1318"/>
            </a:lvl6pPr>
            <a:lvl7pPr>
              <a:defRPr sz="1318"/>
            </a:lvl7pPr>
            <a:lvl8pPr>
              <a:defRPr sz="1318"/>
            </a:lvl8pPr>
            <a:lvl9pPr>
              <a:defRPr sz="131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D9290-C368-454D-B439-04B2A811F0D1}" type="datetime1">
              <a:rPr lang="ru-RU" smtClean="0"/>
              <a:t>02.09.2019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8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607" y="688058"/>
            <a:ext cx="6972566" cy="1490792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607" y="2439110"/>
            <a:ext cx="3394910" cy="650429"/>
          </a:xfrm>
        </p:spPr>
        <p:txBody>
          <a:bodyPr anchor="b">
            <a:noAutofit/>
          </a:bodyPr>
          <a:lstStyle>
            <a:lvl1pPr marL="0" indent="0">
              <a:buNone/>
              <a:defRPr sz="2636" b="0"/>
            </a:lvl1pPr>
            <a:lvl2pPr marL="502188" indent="0">
              <a:buNone/>
              <a:defRPr sz="2197" b="1"/>
            </a:lvl2pPr>
            <a:lvl3pPr marL="1004377" indent="0">
              <a:buNone/>
              <a:defRPr sz="1977" b="1"/>
            </a:lvl3pPr>
            <a:lvl4pPr marL="1506565" indent="0">
              <a:buNone/>
              <a:defRPr sz="1757" b="1"/>
            </a:lvl4pPr>
            <a:lvl5pPr marL="2008754" indent="0">
              <a:buNone/>
              <a:defRPr sz="1757" b="1"/>
            </a:lvl5pPr>
            <a:lvl6pPr marL="2510942" indent="0">
              <a:buNone/>
              <a:defRPr sz="1757" b="1"/>
            </a:lvl6pPr>
            <a:lvl7pPr marL="3013131" indent="0">
              <a:buNone/>
              <a:defRPr sz="1757" b="1"/>
            </a:lvl7pPr>
            <a:lvl8pPr marL="3515319" indent="0">
              <a:buNone/>
              <a:defRPr sz="1757" b="1"/>
            </a:lvl8pPr>
            <a:lvl9pPr marL="4017508" indent="0">
              <a:buNone/>
              <a:defRPr sz="175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607" y="3089540"/>
            <a:ext cx="3394910" cy="372936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7263" y="2439110"/>
            <a:ext cx="3394910" cy="650429"/>
          </a:xfrm>
        </p:spPr>
        <p:txBody>
          <a:bodyPr anchor="b">
            <a:noAutofit/>
          </a:bodyPr>
          <a:lstStyle>
            <a:lvl1pPr marL="0" indent="0">
              <a:buNone/>
              <a:defRPr sz="2636" b="0"/>
            </a:lvl1pPr>
            <a:lvl2pPr marL="502188" indent="0">
              <a:buNone/>
              <a:defRPr sz="2197" b="1"/>
            </a:lvl2pPr>
            <a:lvl3pPr marL="1004377" indent="0">
              <a:buNone/>
              <a:defRPr sz="1977" b="1"/>
            </a:lvl3pPr>
            <a:lvl4pPr marL="1506565" indent="0">
              <a:buNone/>
              <a:defRPr sz="1757" b="1"/>
            </a:lvl4pPr>
            <a:lvl5pPr marL="2008754" indent="0">
              <a:buNone/>
              <a:defRPr sz="1757" b="1"/>
            </a:lvl5pPr>
            <a:lvl6pPr marL="2510942" indent="0">
              <a:buNone/>
              <a:defRPr sz="1757" b="1"/>
            </a:lvl6pPr>
            <a:lvl7pPr marL="3013131" indent="0">
              <a:buNone/>
              <a:defRPr sz="1757" b="1"/>
            </a:lvl7pPr>
            <a:lvl8pPr marL="3515319" indent="0">
              <a:buNone/>
              <a:defRPr sz="1757" b="1"/>
            </a:lvl8pPr>
            <a:lvl9pPr marL="4017508" indent="0">
              <a:buNone/>
              <a:defRPr sz="175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7263" y="3089540"/>
            <a:ext cx="3394910" cy="372936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C7CDD-CAFB-45D4-9617-07330212FA26}" type="datetime1">
              <a:rPr lang="ru-RU" smtClean="0"/>
              <a:t>02.09.2019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49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4FEE6-9EBA-4DE4-8566-FA677FF5E345}" type="datetime1">
              <a:rPr lang="ru-RU" smtClean="0"/>
              <a:t>02.09.2019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56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607" y="688058"/>
            <a:ext cx="6972567" cy="149079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F2F84-DB91-4884-B8A5-51CB82EC9E15}" type="datetime1">
              <a:rPr lang="ru-RU" smtClean="0"/>
              <a:t>02.09.2019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69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57F3-5B8D-457C-8A1E-619F5EBCDA09}" type="datetime1">
              <a:rPr lang="ru-RU" smtClean="0"/>
              <a:t>02.09.2019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81012" y="7328532"/>
            <a:ext cx="563101" cy="41211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fld id="{9638714B-5686-45A9-9844-83598223E5D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209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606" y="1691480"/>
            <a:ext cx="3064841" cy="1443009"/>
          </a:xfrm>
        </p:spPr>
        <p:txBody>
          <a:bodyPr anchor="b">
            <a:normAutofit/>
          </a:bodyPr>
          <a:lstStyle>
            <a:lvl1pPr>
              <a:defRPr sz="219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2823" y="581198"/>
            <a:ext cx="3719350" cy="623771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606" y="3134489"/>
            <a:ext cx="3064841" cy="2917077"/>
          </a:xfrm>
        </p:spPr>
        <p:txBody>
          <a:bodyPr>
            <a:normAutofit/>
          </a:bodyPr>
          <a:lstStyle>
            <a:lvl1pPr marL="0" indent="0">
              <a:buNone/>
              <a:defRPr sz="1538"/>
            </a:lvl1pPr>
            <a:lvl2pPr marL="376641" indent="0">
              <a:buNone/>
              <a:defRPr sz="1153"/>
            </a:lvl2pPr>
            <a:lvl3pPr marL="753283" indent="0">
              <a:buNone/>
              <a:defRPr sz="989"/>
            </a:lvl3pPr>
            <a:lvl4pPr marL="1129924" indent="0">
              <a:buNone/>
              <a:defRPr sz="824"/>
            </a:lvl4pPr>
            <a:lvl5pPr marL="1506565" indent="0">
              <a:buNone/>
              <a:defRPr sz="824"/>
            </a:lvl5pPr>
            <a:lvl6pPr marL="1883207" indent="0">
              <a:buNone/>
              <a:defRPr sz="824"/>
            </a:lvl6pPr>
            <a:lvl7pPr marL="2259848" indent="0">
              <a:buNone/>
              <a:defRPr sz="824"/>
            </a:lvl7pPr>
            <a:lvl8pPr marL="2636490" indent="0">
              <a:buNone/>
              <a:defRPr sz="824"/>
            </a:lvl8pPr>
            <a:lvl9pPr marL="3013131" indent="0">
              <a:buNone/>
              <a:defRPr sz="82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16A6F-28E4-48E9-B64C-3D1327A922C1}" type="datetime1">
              <a:rPr lang="ru-RU" smtClean="0"/>
              <a:t>02.09.2019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6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607" y="5418455"/>
            <a:ext cx="6972567" cy="639679"/>
          </a:xfrm>
        </p:spPr>
        <p:txBody>
          <a:bodyPr anchor="b">
            <a:normAutofit/>
          </a:bodyPr>
          <a:lstStyle>
            <a:lvl1pPr algn="l">
              <a:defRPr sz="2636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9607" y="688058"/>
            <a:ext cx="6972567" cy="4340676"/>
          </a:xfrm>
        </p:spPr>
        <p:txBody>
          <a:bodyPr anchor="t">
            <a:normAutofit/>
          </a:bodyPr>
          <a:lstStyle>
            <a:lvl1pPr marL="0" indent="0" algn="ctr">
              <a:buNone/>
              <a:defRPr sz="1757"/>
            </a:lvl1pPr>
            <a:lvl2pPr marL="502188" indent="0">
              <a:buNone/>
              <a:defRPr sz="1757"/>
            </a:lvl2pPr>
            <a:lvl3pPr marL="1004377" indent="0">
              <a:buNone/>
              <a:defRPr sz="1757"/>
            </a:lvl3pPr>
            <a:lvl4pPr marL="1506565" indent="0">
              <a:buNone/>
              <a:defRPr sz="1757"/>
            </a:lvl4pPr>
            <a:lvl5pPr marL="2008754" indent="0">
              <a:buNone/>
              <a:defRPr sz="1757"/>
            </a:lvl5pPr>
            <a:lvl6pPr marL="2510942" indent="0">
              <a:buNone/>
              <a:defRPr sz="1757"/>
            </a:lvl6pPr>
            <a:lvl7pPr marL="3013131" indent="0">
              <a:buNone/>
              <a:defRPr sz="1757"/>
            </a:lvl7pPr>
            <a:lvl8pPr marL="3515319" indent="0">
              <a:buNone/>
              <a:defRPr sz="1757"/>
            </a:lvl8pPr>
            <a:lvl9pPr marL="4017508" indent="0">
              <a:buNone/>
              <a:defRPr sz="175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607" y="6058134"/>
            <a:ext cx="6972567" cy="760773"/>
          </a:xfrm>
        </p:spPr>
        <p:txBody>
          <a:bodyPr>
            <a:normAutofit/>
          </a:bodyPr>
          <a:lstStyle>
            <a:lvl1pPr marL="0" indent="0">
              <a:buNone/>
              <a:defRPr sz="1318"/>
            </a:lvl1pPr>
            <a:lvl2pPr marL="502188" indent="0">
              <a:buNone/>
              <a:defRPr sz="1318"/>
            </a:lvl2pPr>
            <a:lvl3pPr marL="1004377" indent="0">
              <a:buNone/>
              <a:defRPr sz="1098"/>
            </a:lvl3pPr>
            <a:lvl4pPr marL="1506565" indent="0">
              <a:buNone/>
              <a:defRPr sz="989"/>
            </a:lvl4pPr>
            <a:lvl5pPr marL="2008754" indent="0">
              <a:buNone/>
              <a:defRPr sz="989"/>
            </a:lvl5pPr>
            <a:lvl6pPr marL="2510942" indent="0">
              <a:buNone/>
              <a:defRPr sz="989"/>
            </a:lvl6pPr>
            <a:lvl7pPr marL="3013131" indent="0">
              <a:buNone/>
              <a:defRPr sz="989"/>
            </a:lvl7pPr>
            <a:lvl8pPr marL="3515319" indent="0">
              <a:buNone/>
              <a:defRPr sz="989"/>
            </a:lvl8pPr>
            <a:lvl9pPr marL="4017508" indent="0">
              <a:buNone/>
              <a:defRPr sz="989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C02F4-6157-44B2-A8B4-1C2040C4DEC5}" type="datetime1">
              <a:rPr lang="ru-RU" smtClean="0"/>
              <a:t>02.09.2019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1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608" y="688058"/>
            <a:ext cx="6972567" cy="3841656"/>
          </a:xfrm>
        </p:spPr>
        <p:txBody>
          <a:bodyPr anchor="ctr">
            <a:normAutofit/>
          </a:bodyPr>
          <a:lstStyle>
            <a:lvl1pPr algn="l">
              <a:defRPr sz="4833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608" y="5045757"/>
            <a:ext cx="6972567" cy="1773151"/>
          </a:xfrm>
        </p:spPr>
        <p:txBody>
          <a:bodyPr anchor="ctr">
            <a:normAutofit/>
          </a:bodyPr>
          <a:lstStyle>
            <a:lvl1pPr marL="0" indent="0" algn="l">
              <a:buNone/>
              <a:defRPr sz="197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2188" indent="0">
              <a:buNone/>
              <a:defRPr sz="1977">
                <a:solidFill>
                  <a:schemeClr val="tx1">
                    <a:tint val="75000"/>
                  </a:schemeClr>
                </a:solidFill>
              </a:defRPr>
            </a:lvl2pPr>
            <a:lvl3pPr marL="1004377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3pPr>
            <a:lvl4pPr marL="1506565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4pPr>
            <a:lvl5pPr marL="2008754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5pPr>
            <a:lvl6pPr marL="2510942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6pPr>
            <a:lvl7pPr marL="3013131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7pPr>
            <a:lvl8pPr marL="3515319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8pPr>
            <a:lvl9pPr marL="4017508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7F2A-A37F-4394-A28A-D4B761759722}" type="datetime1">
              <a:rPr lang="ru-RU" smtClean="0"/>
              <a:t>02.09.2019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962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163" y="688058"/>
            <a:ext cx="6669913" cy="3411620"/>
          </a:xfrm>
        </p:spPr>
        <p:txBody>
          <a:bodyPr anchor="ctr">
            <a:normAutofit/>
          </a:bodyPr>
          <a:lstStyle>
            <a:lvl1pPr algn="l">
              <a:defRPr sz="4833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09461" y="4099678"/>
            <a:ext cx="5953316" cy="430036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75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2188" indent="0">
              <a:buFontTx/>
              <a:buNone/>
              <a:defRPr/>
            </a:lvl2pPr>
            <a:lvl3pPr marL="1004377" indent="0">
              <a:buFontTx/>
              <a:buNone/>
              <a:defRPr/>
            </a:lvl3pPr>
            <a:lvl4pPr marL="1506565" indent="0">
              <a:buFontTx/>
              <a:buNone/>
              <a:defRPr/>
            </a:lvl4pPr>
            <a:lvl5pPr marL="2008754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606" y="5045757"/>
            <a:ext cx="6972569" cy="1773151"/>
          </a:xfrm>
        </p:spPr>
        <p:txBody>
          <a:bodyPr anchor="ctr">
            <a:normAutofit/>
          </a:bodyPr>
          <a:lstStyle>
            <a:lvl1pPr marL="0" indent="0" algn="l">
              <a:buNone/>
              <a:defRPr sz="197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2188" indent="0">
              <a:buNone/>
              <a:defRPr sz="1977">
                <a:solidFill>
                  <a:schemeClr val="tx1">
                    <a:tint val="75000"/>
                  </a:schemeClr>
                </a:solidFill>
              </a:defRPr>
            </a:lvl2pPr>
            <a:lvl3pPr marL="1004377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3pPr>
            <a:lvl4pPr marL="1506565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4pPr>
            <a:lvl5pPr marL="2008754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5pPr>
            <a:lvl6pPr marL="2510942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6pPr>
            <a:lvl7pPr marL="3013131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7pPr>
            <a:lvl8pPr marL="3515319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8pPr>
            <a:lvl9pPr marL="4017508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9F1C-8F6C-4EA8-9DD7-3A1D11C05700}" type="datetime1">
              <a:rPr lang="ru-RU" smtClean="0"/>
              <a:t>02.09.2019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30229" y="892102"/>
            <a:ext cx="502336" cy="660039"/>
          </a:xfrm>
          <a:prstGeom prst="rect">
            <a:avLst/>
          </a:prstGeom>
        </p:spPr>
        <p:txBody>
          <a:bodyPr vert="horz" lIns="100441" tIns="50221" rIns="100441" bIns="50221" rtlCol="0" anchor="ctr">
            <a:noAutofit/>
          </a:bodyPr>
          <a:lstStyle/>
          <a:p>
            <a:pPr lvl="0"/>
            <a:r>
              <a:rPr lang="en-US" sz="8787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11927" y="3258066"/>
            <a:ext cx="502336" cy="660039"/>
          </a:xfrm>
          <a:prstGeom prst="rect">
            <a:avLst/>
          </a:prstGeom>
        </p:spPr>
        <p:txBody>
          <a:bodyPr vert="horz" lIns="100441" tIns="50221" rIns="100441" bIns="50221" rtlCol="0" anchor="ctr">
            <a:noAutofit/>
          </a:bodyPr>
          <a:lstStyle/>
          <a:p>
            <a:pPr lvl="0"/>
            <a:r>
              <a:rPr lang="en-US" sz="8787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3460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606" y="2180642"/>
            <a:ext cx="6972569" cy="2929505"/>
          </a:xfrm>
        </p:spPr>
        <p:txBody>
          <a:bodyPr anchor="b">
            <a:normAutofit/>
          </a:bodyPr>
          <a:lstStyle>
            <a:lvl1pPr algn="l">
              <a:defRPr sz="4833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606" y="5110147"/>
            <a:ext cx="6972569" cy="1708760"/>
          </a:xfrm>
        </p:spPr>
        <p:txBody>
          <a:bodyPr anchor="t">
            <a:normAutofit/>
          </a:bodyPr>
          <a:lstStyle>
            <a:lvl1pPr marL="0" indent="0" algn="l">
              <a:buNone/>
              <a:defRPr sz="197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2188" indent="0">
              <a:buNone/>
              <a:defRPr sz="1977">
                <a:solidFill>
                  <a:schemeClr val="tx1">
                    <a:tint val="75000"/>
                  </a:schemeClr>
                </a:solidFill>
              </a:defRPr>
            </a:lvl2pPr>
            <a:lvl3pPr marL="1004377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3pPr>
            <a:lvl4pPr marL="1506565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4pPr>
            <a:lvl5pPr marL="2008754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5pPr>
            <a:lvl6pPr marL="2510942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6pPr>
            <a:lvl7pPr marL="3013131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7pPr>
            <a:lvl8pPr marL="3515319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8pPr>
            <a:lvl9pPr marL="4017508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E2C8-F018-4C08-AC92-045A3E3B3994}" type="datetime1">
              <a:rPr lang="ru-RU" smtClean="0"/>
              <a:t>02.09.2019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210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163" y="688058"/>
            <a:ext cx="6669913" cy="3411620"/>
          </a:xfrm>
        </p:spPr>
        <p:txBody>
          <a:bodyPr anchor="ctr">
            <a:normAutofit/>
          </a:bodyPr>
          <a:lstStyle>
            <a:lvl1pPr algn="l">
              <a:defRPr sz="4833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9604" y="4529714"/>
            <a:ext cx="6972570" cy="58043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36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2188" indent="0">
              <a:buFontTx/>
              <a:buNone/>
              <a:defRPr/>
            </a:lvl2pPr>
            <a:lvl3pPr marL="1004377" indent="0">
              <a:buFontTx/>
              <a:buNone/>
              <a:defRPr/>
            </a:lvl3pPr>
            <a:lvl4pPr marL="1506565" indent="0">
              <a:buFontTx/>
              <a:buNone/>
              <a:defRPr/>
            </a:lvl4pPr>
            <a:lvl5pPr marL="2008754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606" y="5110147"/>
            <a:ext cx="6972569" cy="1708760"/>
          </a:xfrm>
        </p:spPr>
        <p:txBody>
          <a:bodyPr anchor="t">
            <a:normAutofit/>
          </a:bodyPr>
          <a:lstStyle>
            <a:lvl1pPr marL="0" indent="0" algn="l">
              <a:buNone/>
              <a:defRPr sz="197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2188" indent="0">
              <a:buNone/>
              <a:defRPr sz="1977">
                <a:solidFill>
                  <a:schemeClr val="tx1">
                    <a:tint val="75000"/>
                  </a:schemeClr>
                </a:solidFill>
              </a:defRPr>
            </a:lvl2pPr>
            <a:lvl3pPr marL="1004377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3pPr>
            <a:lvl4pPr marL="1506565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4pPr>
            <a:lvl5pPr marL="2008754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5pPr>
            <a:lvl6pPr marL="2510942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6pPr>
            <a:lvl7pPr marL="3013131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7pPr>
            <a:lvl8pPr marL="3515319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8pPr>
            <a:lvl9pPr marL="4017508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A3DFF-6402-4956-A63B-958243B6288B}" type="datetime1">
              <a:rPr lang="ru-RU" smtClean="0"/>
              <a:t>02.09.2019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30229" y="892102"/>
            <a:ext cx="502336" cy="660039"/>
          </a:xfrm>
          <a:prstGeom prst="rect">
            <a:avLst/>
          </a:prstGeom>
        </p:spPr>
        <p:txBody>
          <a:bodyPr vert="horz" lIns="100441" tIns="50221" rIns="100441" bIns="50221" rtlCol="0" anchor="ctr">
            <a:noAutofit/>
          </a:bodyPr>
          <a:lstStyle/>
          <a:p>
            <a:pPr lvl="0"/>
            <a:r>
              <a:rPr lang="en-US" sz="8787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11927" y="3258066"/>
            <a:ext cx="502336" cy="660039"/>
          </a:xfrm>
          <a:prstGeom prst="rect">
            <a:avLst/>
          </a:prstGeom>
        </p:spPr>
        <p:txBody>
          <a:bodyPr vert="horz" lIns="100441" tIns="50221" rIns="100441" bIns="50221" rtlCol="0" anchor="ctr">
            <a:noAutofit/>
          </a:bodyPr>
          <a:lstStyle/>
          <a:p>
            <a:pPr lvl="0"/>
            <a:r>
              <a:rPr lang="en-US" sz="8787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9399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471" y="688058"/>
            <a:ext cx="6965703" cy="3411620"/>
          </a:xfrm>
        </p:spPr>
        <p:txBody>
          <a:bodyPr anchor="ctr">
            <a:normAutofit/>
          </a:bodyPr>
          <a:lstStyle>
            <a:lvl1pPr algn="l">
              <a:defRPr sz="4833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9604" y="4529714"/>
            <a:ext cx="6972570" cy="58043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636">
                <a:solidFill>
                  <a:schemeClr val="accent1"/>
                </a:solidFill>
              </a:defRPr>
            </a:lvl1pPr>
            <a:lvl2pPr marL="502188" indent="0">
              <a:buFontTx/>
              <a:buNone/>
              <a:defRPr/>
            </a:lvl2pPr>
            <a:lvl3pPr marL="1004377" indent="0">
              <a:buFontTx/>
              <a:buNone/>
              <a:defRPr/>
            </a:lvl3pPr>
            <a:lvl4pPr marL="1506565" indent="0">
              <a:buFontTx/>
              <a:buNone/>
              <a:defRPr/>
            </a:lvl4pPr>
            <a:lvl5pPr marL="2008754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606" y="5110147"/>
            <a:ext cx="6972569" cy="1708760"/>
          </a:xfrm>
        </p:spPr>
        <p:txBody>
          <a:bodyPr anchor="t">
            <a:normAutofit/>
          </a:bodyPr>
          <a:lstStyle>
            <a:lvl1pPr marL="0" indent="0" algn="l">
              <a:buNone/>
              <a:defRPr sz="197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02188" indent="0">
              <a:buNone/>
              <a:defRPr sz="1977">
                <a:solidFill>
                  <a:schemeClr val="tx1">
                    <a:tint val="75000"/>
                  </a:schemeClr>
                </a:solidFill>
              </a:defRPr>
            </a:lvl2pPr>
            <a:lvl3pPr marL="1004377" indent="0">
              <a:buNone/>
              <a:defRPr sz="1757">
                <a:solidFill>
                  <a:schemeClr val="tx1">
                    <a:tint val="75000"/>
                  </a:schemeClr>
                </a:solidFill>
              </a:defRPr>
            </a:lvl3pPr>
            <a:lvl4pPr marL="1506565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4pPr>
            <a:lvl5pPr marL="2008754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5pPr>
            <a:lvl6pPr marL="2510942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6pPr>
            <a:lvl7pPr marL="3013131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7pPr>
            <a:lvl8pPr marL="3515319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8pPr>
            <a:lvl9pPr marL="4017508" indent="0">
              <a:buNone/>
              <a:defRPr sz="15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E58E1-3DA2-45FB-92B4-A31D2C1FBCE5}" type="datetime1">
              <a:rPr lang="ru-RU" smtClean="0"/>
              <a:t>02.09.2019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516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7C11-BDD4-49C9-BBEC-ACF539290B5C}" type="datetime1">
              <a:rPr lang="ru-RU" smtClean="0"/>
              <a:t>02.09.2019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28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02" y="1932818"/>
            <a:ext cx="8663047" cy="3218169"/>
          </a:xfrm>
        </p:spPr>
        <p:txBody>
          <a:bodyPr anchor="b">
            <a:normAutofit/>
          </a:bodyPr>
          <a:lstStyle>
            <a:lvl1pPr>
              <a:defRPr sz="4943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02" y="5138574"/>
            <a:ext cx="8663047" cy="1693267"/>
          </a:xfrm>
        </p:spPr>
        <p:txBody>
          <a:bodyPr anchor="t">
            <a:normAutofit/>
          </a:bodyPr>
          <a:lstStyle>
            <a:lvl1pPr marL="0" indent="0">
              <a:buNone/>
              <a:defRPr sz="197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6641" indent="0">
              <a:buNone/>
              <a:defRPr sz="1483">
                <a:solidFill>
                  <a:schemeClr val="tx1">
                    <a:tint val="75000"/>
                  </a:schemeClr>
                </a:solidFill>
              </a:defRPr>
            </a:lvl2pPr>
            <a:lvl3pPr marL="753283" indent="0">
              <a:buNone/>
              <a:defRPr sz="1318">
                <a:solidFill>
                  <a:schemeClr val="tx1">
                    <a:tint val="75000"/>
                  </a:schemeClr>
                </a:solidFill>
              </a:defRPr>
            </a:lvl3pPr>
            <a:lvl4pPr marL="1129924" indent="0">
              <a:buNone/>
              <a:defRPr sz="1153">
                <a:solidFill>
                  <a:schemeClr val="tx1">
                    <a:tint val="75000"/>
                  </a:schemeClr>
                </a:solidFill>
              </a:defRPr>
            </a:lvl4pPr>
            <a:lvl5pPr marL="1506565" indent="0">
              <a:buNone/>
              <a:defRPr sz="1153">
                <a:solidFill>
                  <a:schemeClr val="tx1">
                    <a:tint val="75000"/>
                  </a:schemeClr>
                </a:solidFill>
              </a:defRPr>
            </a:lvl5pPr>
            <a:lvl6pPr marL="1883207" indent="0">
              <a:buNone/>
              <a:defRPr sz="1153">
                <a:solidFill>
                  <a:schemeClr val="tx1">
                    <a:tint val="75000"/>
                  </a:schemeClr>
                </a:solidFill>
              </a:defRPr>
            </a:lvl6pPr>
            <a:lvl7pPr marL="2259848" indent="0">
              <a:buNone/>
              <a:defRPr sz="1153">
                <a:solidFill>
                  <a:schemeClr val="tx1">
                    <a:tint val="75000"/>
                  </a:schemeClr>
                </a:solidFill>
              </a:defRPr>
            </a:lvl7pPr>
            <a:lvl8pPr marL="2636490" indent="0">
              <a:buNone/>
              <a:defRPr sz="1153">
                <a:solidFill>
                  <a:schemeClr val="tx1">
                    <a:tint val="75000"/>
                  </a:schemeClr>
                </a:solidFill>
              </a:defRPr>
            </a:lvl8pPr>
            <a:lvl9pPr marL="3013131" indent="0">
              <a:buNone/>
              <a:defRPr sz="115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96ABC-40DD-4A70-9706-50EE1F98072A}" type="datetime1">
              <a:rPr lang="ru-RU" smtClean="0"/>
              <a:t>02.09.2019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50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5704" y="688058"/>
            <a:ext cx="1075164" cy="5927332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9606" y="688058"/>
            <a:ext cx="5706412" cy="59273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C4BC2-5818-45B8-B49E-2FA60A4A78C4}" type="datetime1">
              <a:rPr lang="ru-RU" smtClean="0"/>
              <a:t>02.09.2019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46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206" y="1780355"/>
            <a:ext cx="436918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478608" y="1517779"/>
            <a:ext cx="3956772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26" b="0" i="0">
                <a:solidFill>
                  <a:srgbClr val="CC65FF"/>
                </a:solidFill>
                <a:latin typeface="Arial"/>
                <a:cs typeface="Arial"/>
              </a:defRPr>
            </a:lvl1pPr>
          </a:lstStyle>
          <a:p>
            <a:pPr marL="8400">
              <a:lnSpc>
                <a:spcPts val="1003"/>
              </a:lnSpc>
            </a:pPr>
            <a:endParaRPr lang="en-US" spc="-7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2147C-1255-4A77-9960-53192B77F9A6}" type="datetime1">
              <a:rPr lang="ru-RU" smtClean="0"/>
              <a:t>02.09.2019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182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26" b="0" i="0">
                <a:solidFill>
                  <a:srgbClr val="CC65FF"/>
                </a:solidFill>
                <a:latin typeface="Arial"/>
                <a:cs typeface="Arial"/>
              </a:defRPr>
            </a:lvl1pPr>
          </a:lstStyle>
          <a:p>
            <a:pPr marL="8400">
              <a:lnSpc>
                <a:spcPts val="1003"/>
              </a:lnSpc>
            </a:pPr>
            <a:endParaRPr lang="en-US" spc="-7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F2BE1-CEE2-4976-8DFB-7357FA732048}" type="datetime1">
              <a:rPr lang="ru-RU" smtClean="0"/>
              <a:t>02.09.2019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23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xfrm>
            <a:off x="894430" y="590801"/>
            <a:ext cx="6033058" cy="1153084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xfrm>
            <a:off x="894430" y="1997580"/>
            <a:ext cx="6736278" cy="4733783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502188" lvl="0" indent="-418490">
              <a:spcBef>
                <a:spcPts val="659"/>
              </a:spcBef>
              <a:spcAft>
                <a:spcPts val="0"/>
              </a:spcAft>
              <a:buSzPts val="2400"/>
              <a:buChar char="▰"/>
              <a:defRPr/>
            </a:lvl1pPr>
            <a:lvl2pPr marL="1004377" lvl="1" indent="-418490">
              <a:spcBef>
                <a:spcPts val="1098"/>
              </a:spcBef>
              <a:spcAft>
                <a:spcPts val="0"/>
              </a:spcAft>
              <a:buSzPts val="2400"/>
              <a:buChar char="▻"/>
              <a:defRPr/>
            </a:lvl2pPr>
            <a:lvl3pPr marL="1506565" lvl="2" indent="-418490">
              <a:spcBef>
                <a:spcPts val="1098"/>
              </a:spcBef>
              <a:spcAft>
                <a:spcPts val="0"/>
              </a:spcAft>
              <a:buSzPts val="2400"/>
              <a:buChar char="▻"/>
              <a:defRPr/>
            </a:lvl3pPr>
            <a:lvl4pPr marL="2008754" lvl="3" indent="-418490">
              <a:spcBef>
                <a:spcPts val="1098"/>
              </a:spcBef>
              <a:spcAft>
                <a:spcPts val="0"/>
              </a:spcAft>
              <a:buSzPts val="2400"/>
              <a:buChar char="▻"/>
              <a:defRPr/>
            </a:lvl4pPr>
            <a:lvl5pPr marL="2510942" lvl="4" indent="-418490">
              <a:spcBef>
                <a:spcPts val="1098"/>
              </a:spcBef>
              <a:spcAft>
                <a:spcPts val="0"/>
              </a:spcAft>
              <a:buSzPts val="2400"/>
              <a:buChar char="▻"/>
              <a:defRPr/>
            </a:lvl5pPr>
            <a:lvl6pPr marL="3013131" lvl="5" indent="-418490">
              <a:spcBef>
                <a:spcPts val="1098"/>
              </a:spcBef>
              <a:spcAft>
                <a:spcPts val="0"/>
              </a:spcAft>
              <a:buSzPts val="2400"/>
              <a:buChar char="▻"/>
              <a:defRPr/>
            </a:lvl6pPr>
            <a:lvl7pPr marL="3515319" lvl="6" indent="-418490">
              <a:spcBef>
                <a:spcPts val="1098"/>
              </a:spcBef>
              <a:spcAft>
                <a:spcPts val="0"/>
              </a:spcAft>
              <a:buSzPts val="2400"/>
              <a:buChar char="▻"/>
              <a:defRPr/>
            </a:lvl7pPr>
            <a:lvl8pPr marL="4017508" lvl="7" indent="-418490">
              <a:spcBef>
                <a:spcPts val="1098"/>
              </a:spcBef>
              <a:spcAft>
                <a:spcPts val="0"/>
              </a:spcAft>
              <a:buSzPts val="2400"/>
              <a:buChar char="▻"/>
              <a:defRPr/>
            </a:lvl8pPr>
            <a:lvl9pPr marL="4519696" lvl="8" indent="-418490">
              <a:spcBef>
                <a:spcPts val="1098"/>
              </a:spcBef>
              <a:spcAft>
                <a:spcPts val="1098"/>
              </a:spcAft>
              <a:buSzPts val="2400"/>
              <a:buChar char="▻"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ldNum" idx="12"/>
          </p:nvPr>
        </p:nvSpPr>
        <p:spPr>
          <a:xfrm>
            <a:off x="8367897" y="6977646"/>
            <a:ext cx="1633816" cy="4749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58943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6239" y="2064174"/>
            <a:ext cx="4268748" cy="49113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4832" y="2064174"/>
            <a:ext cx="4268748" cy="491137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3F851-5C22-4357-97B7-9A46D49081BA}" type="datetime1">
              <a:rPr lang="ru-RU" smtClean="0"/>
              <a:t>02.09.2019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23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6239" y="1898311"/>
            <a:ext cx="4247823" cy="93197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77" b="1"/>
            </a:lvl1pPr>
            <a:lvl2pPr marL="376641" indent="0">
              <a:buNone/>
              <a:defRPr sz="1648" b="1"/>
            </a:lvl2pPr>
            <a:lvl3pPr marL="753283" indent="0">
              <a:buNone/>
              <a:defRPr sz="1483" b="1"/>
            </a:lvl3pPr>
            <a:lvl4pPr marL="1129924" indent="0">
              <a:buNone/>
              <a:defRPr sz="1318" b="1"/>
            </a:lvl4pPr>
            <a:lvl5pPr marL="1506565" indent="0">
              <a:buNone/>
              <a:defRPr sz="1318" b="1"/>
            </a:lvl5pPr>
            <a:lvl6pPr marL="1883207" indent="0">
              <a:buNone/>
              <a:defRPr sz="1318" b="1"/>
            </a:lvl6pPr>
            <a:lvl7pPr marL="2259848" indent="0">
              <a:buNone/>
              <a:defRPr sz="1318" b="1"/>
            </a:lvl7pPr>
            <a:lvl8pPr marL="2636490" indent="0">
              <a:buNone/>
              <a:defRPr sz="1318" b="1"/>
            </a:lvl8pPr>
            <a:lvl9pPr marL="3013131" indent="0">
              <a:buNone/>
              <a:defRPr sz="131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6239" y="2830282"/>
            <a:ext cx="4247823" cy="41542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4833" y="1898312"/>
            <a:ext cx="4268749" cy="93196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77" b="1"/>
            </a:lvl1pPr>
            <a:lvl2pPr marL="376641" indent="0">
              <a:buNone/>
              <a:defRPr sz="1648" b="1"/>
            </a:lvl2pPr>
            <a:lvl3pPr marL="753283" indent="0">
              <a:buNone/>
              <a:defRPr sz="1483" b="1"/>
            </a:lvl3pPr>
            <a:lvl4pPr marL="1129924" indent="0">
              <a:buNone/>
              <a:defRPr sz="1318" b="1"/>
            </a:lvl4pPr>
            <a:lvl5pPr marL="1506565" indent="0">
              <a:buNone/>
              <a:defRPr sz="1318" b="1"/>
            </a:lvl5pPr>
            <a:lvl6pPr marL="1883207" indent="0">
              <a:buNone/>
              <a:defRPr sz="1318" b="1"/>
            </a:lvl6pPr>
            <a:lvl7pPr marL="2259848" indent="0">
              <a:buNone/>
              <a:defRPr sz="1318" b="1"/>
            </a:lvl7pPr>
            <a:lvl8pPr marL="2636490" indent="0">
              <a:buNone/>
              <a:defRPr sz="1318" b="1"/>
            </a:lvl8pPr>
            <a:lvl9pPr marL="3013131" indent="0">
              <a:buNone/>
              <a:defRPr sz="131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4833" y="2830282"/>
            <a:ext cx="4268749" cy="41542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E0E0D-2F0E-41F6-BF27-BB6DEB7F6451}" type="datetime1">
              <a:rPr lang="ru-RU" smtClean="0"/>
              <a:t>02.09.2019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1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1FB2-F7B4-4AC0-B599-04F3A5300A1C}" type="datetime1">
              <a:rPr lang="ru-RU" smtClean="0"/>
              <a:t>02.09.2019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00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567A-31C1-4B90-B30D-5233162A3728}" type="datetime1">
              <a:rPr lang="ru-RU" smtClean="0"/>
              <a:t>02.09.2019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85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044" y="516044"/>
            <a:ext cx="3239226" cy="1806148"/>
          </a:xfrm>
        </p:spPr>
        <p:txBody>
          <a:bodyPr anchor="b">
            <a:normAutofit/>
          </a:bodyPr>
          <a:lstStyle>
            <a:lvl1pPr>
              <a:defRPr sz="2636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8748" y="1118094"/>
            <a:ext cx="5084832" cy="5504462"/>
          </a:xfrm>
        </p:spPr>
        <p:txBody>
          <a:bodyPr/>
          <a:lstStyle>
            <a:lvl1pPr>
              <a:defRPr sz="2636"/>
            </a:lvl1pPr>
            <a:lvl2pPr>
              <a:defRPr sz="2307"/>
            </a:lvl2pPr>
            <a:lvl3pPr>
              <a:defRPr sz="1977"/>
            </a:lvl3pPr>
            <a:lvl4pPr>
              <a:defRPr sz="1648"/>
            </a:lvl4pPr>
            <a:lvl5pPr>
              <a:defRPr sz="1648"/>
            </a:lvl5pPr>
            <a:lvl6pPr>
              <a:defRPr sz="1648"/>
            </a:lvl6pPr>
            <a:lvl7pPr>
              <a:defRPr sz="1648"/>
            </a:lvl7pPr>
            <a:lvl8pPr>
              <a:defRPr sz="1648"/>
            </a:lvl8pPr>
            <a:lvl9pPr>
              <a:defRPr sz="164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044" y="2322195"/>
            <a:ext cx="3239226" cy="430036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318"/>
            </a:lvl1pPr>
            <a:lvl2pPr marL="376641" indent="0">
              <a:buNone/>
              <a:defRPr sz="989"/>
            </a:lvl2pPr>
            <a:lvl3pPr marL="753283" indent="0">
              <a:buNone/>
              <a:defRPr sz="824"/>
            </a:lvl3pPr>
            <a:lvl4pPr marL="1129924" indent="0">
              <a:buNone/>
              <a:defRPr sz="741"/>
            </a:lvl4pPr>
            <a:lvl5pPr marL="1506565" indent="0">
              <a:buNone/>
              <a:defRPr sz="741"/>
            </a:lvl5pPr>
            <a:lvl6pPr marL="1883207" indent="0">
              <a:buNone/>
              <a:defRPr sz="741"/>
            </a:lvl6pPr>
            <a:lvl7pPr marL="2259848" indent="0">
              <a:buNone/>
              <a:defRPr sz="741"/>
            </a:lvl7pPr>
            <a:lvl8pPr marL="2636490" indent="0">
              <a:buNone/>
              <a:defRPr sz="741"/>
            </a:lvl8pPr>
            <a:lvl9pPr marL="3013131" indent="0">
              <a:buNone/>
              <a:defRPr sz="74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8AE85-CE64-40F8-99C5-7A7F018A7425}" type="datetime1">
              <a:rPr lang="ru-RU" smtClean="0"/>
              <a:t>02.09.2019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29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044" y="516043"/>
            <a:ext cx="3239226" cy="1806152"/>
          </a:xfrm>
        </p:spPr>
        <p:txBody>
          <a:bodyPr anchor="b">
            <a:normAutofit/>
          </a:bodyPr>
          <a:lstStyle>
            <a:lvl1pPr>
              <a:defRPr sz="2636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68748" y="1118094"/>
            <a:ext cx="5084832" cy="5504462"/>
          </a:xfrm>
        </p:spPr>
        <p:txBody>
          <a:bodyPr/>
          <a:lstStyle>
            <a:lvl1pPr marL="0" indent="0">
              <a:buNone/>
              <a:defRPr sz="2636"/>
            </a:lvl1pPr>
            <a:lvl2pPr marL="376641" indent="0">
              <a:buNone/>
              <a:defRPr sz="2307"/>
            </a:lvl2pPr>
            <a:lvl3pPr marL="753283" indent="0">
              <a:buNone/>
              <a:defRPr sz="1977"/>
            </a:lvl3pPr>
            <a:lvl4pPr marL="1129924" indent="0">
              <a:buNone/>
              <a:defRPr sz="1648"/>
            </a:lvl4pPr>
            <a:lvl5pPr marL="1506565" indent="0">
              <a:buNone/>
              <a:defRPr sz="1648"/>
            </a:lvl5pPr>
            <a:lvl6pPr marL="1883207" indent="0">
              <a:buNone/>
              <a:defRPr sz="1648"/>
            </a:lvl6pPr>
            <a:lvl7pPr marL="2259848" indent="0">
              <a:buNone/>
              <a:defRPr sz="1648"/>
            </a:lvl7pPr>
            <a:lvl8pPr marL="2636490" indent="0">
              <a:buNone/>
              <a:defRPr sz="1648"/>
            </a:lvl8pPr>
            <a:lvl9pPr marL="3013131" indent="0">
              <a:buNone/>
              <a:defRPr sz="1648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044" y="2322195"/>
            <a:ext cx="3239226" cy="430036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318"/>
            </a:lvl1pPr>
            <a:lvl2pPr marL="376641" indent="0">
              <a:buNone/>
              <a:defRPr sz="989"/>
            </a:lvl2pPr>
            <a:lvl3pPr marL="753283" indent="0">
              <a:buNone/>
              <a:defRPr sz="824"/>
            </a:lvl3pPr>
            <a:lvl4pPr marL="1129924" indent="0">
              <a:buNone/>
              <a:defRPr sz="741"/>
            </a:lvl4pPr>
            <a:lvl5pPr marL="1506565" indent="0">
              <a:buNone/>
              <a:defRPr sz="741"/>
            </a:lvl5pPr>
            <a:lvl6pPr marL="1883207" indent="0">
              <a:buNone/>
              <a:defRPr sz="741"/>
            </a:lvl6pPr>
            <a:lvl7pPr marL="2259848" indent="0">
              <a:buNone/>
              <a:defRPr sz="741"/>
            </a:lvl7pPr>
            <a:lvl8pPr marL="2636490" indent="0">
              <a:buNone/>
              <a:defRPr sz="741"/>
            </a:lvl8pPr>
            <a:lvl9pPr marL="3013131" indent="0">
              <a:buNone/>
              <a:defRPr sz="74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CE0E9-2EFD-4B81-B70C-46FAA2D1446E}" type="datetime1">
              <a:rPr lang="ru-RU" smtClean="0"/>
              <a:t>02.09.2019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40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6240" y="412835"/>
            <a:ext cx="8663047" cy="1496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6240" y="2064174"/>
            <a:ext cx="8663047" cy="4911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0533" y="7174436"/>
            <a:ext cx="2259925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5492A0D-4C78-4153-B462-BABC69AACA30}" type="datetime1">
              <a:rPr lang="ru-RU" smtClean="0"/>
              <a:t>02.09.2019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27113" y="7174436"/>
            <a:ext cx="3389888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62" y="7174436"/>
            <a:ext cx="2259925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68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753283" rtl="0" eaLnBrk="1" latinLnBrk="0" hangingPunct="1">
        <a:lnSpc>
          <a:spcPct val="90000"/>
        </a:lnSpc>
        <a:spcBef>
          <a:spcPct val="0"/>
        </a:spcBef>
        <a:buNone/>
        <a:defRPr sz="36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321" indent="-188321" algn="l" defTabSz="753283" rtl="0" eaLnBrk="1" latinLnBrk="0" hangingPunct="1">
        <a:lnSpc>
          <a:spcPct val="90000"/>
        </a:lnSpc>
        <a:spcBef>
          <a:spcPts val="824"/>
        </a:spcBef>
        <a:buFont typeface="Wingdings 2" pitchFamily="18" charset="2"/>
        <a:buChar char=""/>
        <a:defRPr sz="2307" kern="1200">
          <a:solidFill>
            <a:schemeClr val="tx1"/>
          </a:solidFill>
          <a:latin typeface="+mn-lt"/>
          <a:ea typeface="+mn-ea"/>
          <a:cs typeface="+mn-cs"/>
        </a:defRPr>
      </a:lvl1pPr>
      <a:lvl2pPr marL="564962" indent="-188321" algn="l" defTabSz="753283" rtl="0" eaLnBrk="1" latinLnBrk="0" hangingPunct="1">
        <a:lnSpc>
          <a:spcPct val="90000"/>
        </a:lnSpc>
        <a:spcBef>
          <a:spcPts val="412"/>
        </a:spcBef>
        <a:buFont typeface="Wingdings 2" pitchFamily="18" charset="2"/>
        <a:buChar char=""/>
        <a:defRPr sz="1977" kern="1200">
          <a:solidFill>
            <a:schemeClr val="tx1"/>
          </a:solidFill>
          <a:latin typeface="+mn-lt"/>
          <a:ea typeface="+mn-ea"/>
          <a:cs typeface="+mn-cs"/>
        </a:defRPr>
      </a:lvl2pPr>
      <a:lvl3pPr marL="941603" indent="-188321" algn="l" defTabSz="753283" rtl="0" eaLnBrk="1" latinLnBrk="0" hangingPunct="1">
        <a:lnSpc>
          <a:spcPct val="90000"/>
        </a:lnSpc>
        <a:spcBef>
          <a:spcPts val="412"/>
        </a:spcBef>
        <a:buFont typeface="Wingdings 2" pitchFamily="18" charset="2"/>
        <a:buChar char=""/>
        <a:defRPr sz="1648" kern="1200">
          <a:solidFill>
            <a:schemeClr val="tx1"/>
          </a:solidFill>
          <a:latin typeface="+mn-lt"/>
          <a:ea typeface="+mn-ea"/>
          <a:cs typeface="+mn-cs"/>
        </a:defRPr>
      </a:lvl3pPr>
      <a:lvl4pPr marL="1318245" indent="-188321" algn="l" defTabSz="753283" rtl="0" eaLnBrk="1" latinLnBrk="0" hangingPunct="1">
        <a:lnSpc>
          <a:spcPct val="90000"/>
        </a:lnSpc>
        <a:spcBef>
          <a:spcPts val="412"/>
        </a:spcBef>
        <a:buFont typeface="Wingdings 2" pitchFamily="18" charset="2"/>
        <a:buChar char=""/>
        <a:defRPr sz="1483" kern="1200">
          <a:solidFill>
            <a:schemeClr val="tx1"/>
          </a:solidFill>
          <a:latin typeface="+mn-lt"/>
          <a:ea typeface="+mn-ea"/>
          <a:cs typeface="+mn-cs"/>
        </a:defRPr>
      </a:lvl4pPr>
      <a:lvl5pPr marL="1694886" indent="-188321" algn="l" defTabSz="753283" rtl="0" eaLnBrk="1" latinLnBrk="0" hangingPunct="1">
        <a:lnSpc>
          <a:spcPct val="90000"/>
        </a:lnSpc>
        <a:spcBef>
          <a:spcPts val="412"/>
        </a:spcBef>
        <a:buFont typeface="Wingdings 2" pitchFamily="18" charset="2"/>
        <a:buChar char=""/>
        <a:defRPr sz="1483" kern="1200">
          <a:solidFill>
            <a:schemeClr val="tx1"/>
          </a:solidFill>
          <a:latin typeface="+mn-lt"/>
          <a:ea typeface="+mn-ea"/>
          <a:cs typeface="+mn-cs"/>
        </a:defRPr>
      </a:lvl5pPr>
      <a:lvl6pPr marL="2071527" indent="-188321" algn="l" defTabSz="753283" rtl="0" eaLnBrk="1" latinLnBrk="0" hangingPunct="1">
        <a:spcBef>
          <a:spcPct val="20000"/>
        </a:spcBef>
        <a:buFont typeface="Wingdings 2" pitchFamily="18" charset="2"/>
        <a:buChar char=""/>
        <a:defRPr sz="1483" kern="1200">
          <a:solidFill>
            <a:schemeClr val="tx1"/>
          </a:solidFill>
          <a:latin typeface="+mn-lt"/>
          <a:ea typeface="+mn-ea"/>
          <a:cs typeface="+mn-cs"/>
        </a:defRPr>
      </a:lvl6pPr>
      <a:lvl7pPr marL="2448169" indent="-188321" algn="l" defTabSz="753283" rtl="0" eaLnBrk="1" latinLnBrk="0" hangingPunct="1">
        <a:spcBef>
          <a:spcPct val="20000"/>
        </a:spcBef>
        <a:buFont typeface="Wingdings 2" pitchFamily="18" charset="2"/>
        <a:buChar char=""/>
        <a:defRPr sz="1483" kern="1200">
          <a:solidFill>
            <a:schemeClr val="tx1"/>
          </a:solidFill>
          <a:latin typeface="+mn-lt"/>
          <a:ea typeface="+mn-ea"/>
          <a:cs typeface="+mn-cs"/>
        </a:defRPr>
      </a:lvl7pPr>
      <a:lvl8pPr marL="2824810" indent="-188321" algn="l" defTabSz="753283" rtl="0" eaLnBrk="1" latinLnBrk="0" hangingPunct="1">
        <a:spcBef>
          <a:spcPct val="20000"/>
        </a:spcBef>
        <a:buFont typeface="Wingdings 2" pitchFamily="18" charset="2"/>
        <a:buChar char=""/>
        <a:defRPr sz="1483" kern="1200">
          <a:solidFill>
            <a:schemeClr val="tx1"/>
          </a:solidFill>
          <a:latin typeface="+mn-lt"/>
          <a:ea typeface="+mn-ea"/>
          <a:cs typeface="+mn-cs"/>
        </a:defRPr>
      </a:lvl8pPr>
      <a:lvl9pPr marL="3201452" indent="-188321" algn="l" defTabSz="753283" rtl="0" eaLnBrk="1" latinLnBrk="0" hangingPunct="1">
        <a:spcBef>
          <a:spcPct val="20000"/>
        </a:spcBef>
        <a:buFont typeface="Wingdings 2" pitchFamily="18" charset="2"/>
        <a:buChar char=""/>
        <a:defRPr sz="14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3283" rtl="0" eaLnBrk="1" latinLnBrk="0" hangingPunct="1">
        <a:defRPr sz="1483" kern="1200">
          <a:solidFill>
            <a:schemeClr val="tx1"/>
          </a:solidFill>
          <a:latin typeface="+mn-lt"/>
          <a:ea typeface="+mn-ea"/>
          <a:cs typeface="+mn-cs"/>
        </a:defRPr>
      </a:lvl1pPr>
      <a:lvl2pPr marL="376641" algn="l" defTabSz="753283" rtl="0" eaLnBrk="1" latinLnBrk="0" hangingPunct="1">
        <a:defRPr sz="1483" kern="1200">
          <a:solidFill>
            <a:schemeClr val="tx1"/>
          </a:solidFill>
          <a:latin typeface="+mn-lt"/>
          <a:ea typeface="+mn-ea"/>
          <a:cs typeface="+mn-cs"/>
        </a:defRPr>
      </a:lvl2pPr>
      <a:lvl3pPr marL="753283" algn="l" defTabSz="753283" rtl="0" eaLnBrk="1" latinLnBrk="0" hangingPunct="1">
        <a:defRPr sz="1483" kern="1200">
          <a:solidFill>
            <a:schemeClr val="tx1"/>
          </a:solidFill>
          <a:latin typeface="+mn-lt"/>
          <a:ea typeface="+mn-ea"/>
          <a:cs typeface="+mn-cs"/>
        </a:defRPr>
      </a:lvl3pPr>
      <a:lvl4pPr marL="1129924" algn="l" defTabSz="753283" rtl="0" eaLnBrk="1" latinLnBrk="0" hangingPunct="1">
        <a:defRPr sz="1483" kern="1200">
          <a:solidFill>
            <a:schemeClr val="tx1"/>
          </a:solidFill>
          <a:latin typeface="+mn-lt"/>
          <a:ea typeface="+mn-ea"/>
          <a:cs typeface="+mn-cs"/>
        </a:defRPr>
      </a:lvl4pPr>
      <a:lvl5pPr marL="1506565" algn="l" defTabSz="753283" rtl="0" eaLnBrk="1" latinLnBrk="0" hangingPunct="1">
        <a:defRPr sz="1483" kern="1200">
          <a:solidFill>
            <a:schemeClr val="tx1"/>
          </a:solidFill>
          <a:latin typeface="+mn-lt"/>
          <a:ea typeface="+mn-ea"/>
          <a:cs typeface="+mn-cs"/>
        </a:defRPr>
      </a:lvl5pPr>
      <a:lvl6pPr marL="1883207" algn="l" defTabSz="753283" rtl="0" eaLnBrk="1" latinLnBrk="0" hangingPunct="1">
        <a:defRPr sz="1483" kern="1200">
          <a:solidFill>
            <a:schemeClr val="tx1"/>
          </a:solidFill>
          <a:latin typeface="+mn-lt"/>
          <a:ea typeface="+mn-ea"/>
          <a:cs typeface="+mn-cs"/>
        </a:defRPr>
      </a:lvl6pPr>
      <a:lvl7pPr marL="2259848" algn="l" defTabSz="753283" rtl="0" eaLnBrk="1" latinLnBrk="0" hangingPunct="1">
        <a:defRPr sz="1483" kern="1200">
          <a:solidFill>
            <a:schemeClr val="tx1"/>
          </a:solidFill>
          <a:latin typeface="+mn-lt"/>
          <a:ea typeface="+mn-ea"/>
          <a:cs typeface="+mn-cs"/>
        </a:defRPr>
      </a:lvl7pPr>
      <a:lvl8pPr marL="2636490" algn="l" defTabSz="753283" rtl="0" eaLnBrk="1" latinLnBrk="0" hangingPunct="1">
        <a:defRPr sz="1483" kern="1200">
          <a:solidFill>
            <a:schemeClr val="tx1"/>
          </a:solidFill>
          <a:latin typeface="+mn-lt"/>
          <a:ea typeface="+mn-ea"/>
          <a:cs typeface="+mn-cs"/>
        </a:defRPr>
      </a:lvl8pPr>
      <a:lvl9pPr marL="3013131" algn="l" defTabSz="753283" rtl="0" eaLnBrk="1" latinLnBrk="0" hangingPunct="1">
        <a:defRPr sz="14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300" y="-9558"/>
            <a:ext cx="10074119" cy="775976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9607" y="688058"/>
            <a:ext cx="6972566" cy="14907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607" y="2438666"/>
            <a:ext cx="6972567" cy="4380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37339" y="6818909"/>
            <a:ext cx="751476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758E6-F7E9-4C1A-89F7-AA8444AC7CF2}" type="datetime1">
              <a:rPr lang="ru-RU" smtClean="0"/>
              <a:t>02.09.2019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9607" y="6818909"/>
            <a:ext cx="5078047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79074" y="6818909"/>
            <a:ext cx="563101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89">
                <a:solidFill>
                  <a:schemeClr val="accent1"/>
                </a:solidFill>
              </a:defRPr>
            </a:lvl1pPr>
          </a:lstStyle>
          <a:p>
            <a:fld id="{9638714B-5686-45A9-9844-83598223E5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11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502188" rtl="0" eaLnBrk="1" latinLnBrk="0" hangingPunct="1">
        <a:spcBef>
          <a:spcPct val="0"/>
        </a:spcBef>
        <a:buNone/>
        <a:defRPr sz="3954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76641" indent="-376641" algn="l" defTabSz="502188" rtl="0" eaLnBrk="1" latinLnBrk="0" hangingPunct="1">
        <a:spcBef>
          <a:spcPts val="1098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7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16056" indent="-313868" algn="l" defTabSz="502188" rtl="0" eaLnBrk="1" latinLnBrk="0" hangingPunct="1">
        <a:spcBef>
          <a:spcPts val="1098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5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55471" indent="-251094" algn="l" defTabSz="502188" rtl="0" eaLnBrk="1" latinLnBrk="0" hangingPunct="1">
        <a:spcBef>
          <a:spcPts val="1098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53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757660" indent="-251094" algn="l" defTabSz="502188" rtl="0" eaLnBrk="1" latinLnBrk="0" hangingPunct="1">
        <a:spcBef>
          <a:spcPts val="1098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1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59848" indent="-251094" algn="l" defTabSz="502188" rtl="0" eaLnBrk="1" latinLnBrk="0" hangingPunct="1">
        <a:spcBef>
          <a:spcPts val="1098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1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762037" indent="-251094" algn="l" defTabSz="502188" rtl="0" eaLnBrk="1" latinLnBrk="0" hangingPunct="1">
        <a:spcBef>
          <a:spcPts val="1098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1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64225" indent="-251094" algn="l" defTabSz="502188" rtl="0" eaLnBrk="1" latinLnBrk="0" hangingPunct="1">
        <a:spcBef>
          <a:spcPts val="1098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1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766414" indent="-251094" algn="l" defTabSz="502188" rtl="0" eaLnBrk="1" latinLnBrk="0" hangingPunct="1">
        <a:spcBef>
          <a:spcPts val="1098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1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268602" indent="-251094" algn="l" defTabSz="502188" rtl="0" eaLnBrk="1" latinLnBrk="0" hangingPunct="1">
        <a:spcBef>
          <a:spcPts val="1098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18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2188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1pPr>
      <a:lvl2pPr marL="502188" algn="l" defTabSz="502188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2pPr>
      <a:lvl3pPr marL="1004377" algn="l" defTabSz="502188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3pPr>
      <a:lvl4pPr marL="1506565" algn="l" defTabSz="502188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4pPr>
      <a:lvl5pPr marL="2008754" algn="l" defTabSz="502188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5pPr>
      <a:lvl6pPr marL="2510942" algn="l" defTabSz="502188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6pPr>
      <a:lvl7pPr marL="3013131" algn="l" defTabSz="502188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7pPr>
      <a:lvl8pPr marL="3515319" algn="l" defTabSz="502188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8pPr>
      <a:lvl9pPr marL="4017508" algn="l" defTabSz="502188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54.xml"/><Relationship Id="rId3" Type="http://schemas.openxmlformats.org/officeDocument/2006/relationships/slide" Target="slide8.xml"/><Relationship Id="rId7" Type="http://schemas.openxmlformats.org/officeDocument/2006/relationships/slide" Target="slide17.xml"/><Relationship Id="rId12" Type="http://schemas.openxmlformats.org/officeDocument/2006/relationships/slide" Target="slide40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12.xml"/><Relationship Id="rId11" Type="http://schemas.openxmlformats.org/officeDocument/2006/relationships/slide" Target="slide37.xml"/><Relationship Id="rId5" Type="http://schemas.openxmlformats.org/officeDocument/2006/relationships/slide" Target="slide13.xml"/><Relationship Id="rId10" Type="http://schemas.openxmlformats.org/officeDocument/2006/relationships/slide" Target="slide31.xml"/><Relationship Id="rId4" Type="http://schemas.openxmlformats.org/officeDocument/2006/relationships/slide" Target="slide9.xml"/><Relationship Id="rId9" Type="http://schemas.openxmlformats.org/officeDocument/2006/relationships/slide" Target="slide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3" Type="http://schemas.openxmlformats.org/officeDocument/2006/relationships/slide" Target="slide56.xml"/><Relationship Id="rId7" Type="http://schemas.openxmlformats.org/officeDocument/2006/relationships/slide" Target="slide66.xml"/><Relationship Id="rId2" Type="http://schemas.openxmlformats.org/officeDocument/2006/relationships/slide" Target="slide53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65.xml"/><Relationship Id="rId11" Type="http://schemas.openxmlformats.org/officeDocument/2006/relationships/slide" Target="slide77.xml"/><Relationship Id="rId5" Type="http://schemas.openxmlformats.org/officeDocument/2006/relationships/slide" Target="slide64.xml"/><Relationship Id="rId10" Type="http://schemas.openxmlformats.org/officeDocument/2006/relationships/slide" Target="slide71.xml"/><Relationship Id="rId4" Type="http://schemas.openxmlformats.org/officeDocument/2006/relationships/slide" Target="slide63.xml"/><Relationship Id="rId9" Type="http://schemas.openxmlformats.org/officeDocument/2006/relationships/slide" Target="slide6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31387" y="4246283"/>
            <a:ext cx="7906691" cy="3897005"/>
          </a:xfrm>
          <a:prstGeom prst="rect">
            <a:avLst/>
          </a:prstGeom>
        </p:spPr>
        <p:txBody>
          <a:bodyPr lIns="101419" tIns="50709" rIns="101419" bIns="50709">
            <a:normAutofit fontScale="85000" lnSpcReduction="20000"/>
          </a:bodyPr>
          <a:lstStyle/>
          <a:p>
            <a:pPr marL="48947" algn="ctr" defTabSz="732182">
              <a:spcBef>
                <a:spcPct val="0"/>
              </a:spcBef>
              <a:defRPr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Роль ЦИФРОВИЗАЦИИ,ЛОГИСТИКИ и НБИКС-технологий в совершенствовании  многоуровневого ИНЖЕНЕРНОГО образования при подготовке кадров  для </a:t>
            </a:r>
            <a:r>
              <a:rPr lang="ru-RU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ГазПрома</a:t>
            </a:r>
            <a:endParaRPr lang="ru-RU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849" algn="ctr">
              <a:spcBef>
                <a:spcPct val="0"/>
              </a:spcBef>
              <a:defRPr/>
            </a:pPr>
            <a:endParaRPr lang="en-US" sz="2600" b="1" i="1" dirty="0">
              <a:latin typeface="Times New Roman" pitchFamily="18" charset="0"/>
            </a:endParaRPr>
          </a:p>
          <a:p>
            <a:pPr marL="60849" algn="ctr">
              <a:spcBef>
                <a:spcPct val="0"/>
              </a:spcBef>
              <a:defRPr/>
            </a:pPr>
            <a:r>
              <a:rPr lang="ru-RU" sz="2200" b="1" i="1" dirty="0">
                <a:latin typeface="Times New Roman" pitchFamily="18" charset="0"/>
              </a:rPr>
              <a:t>Мешалкин Валерий Павлович</a:t>
            </a:r>
          </a:p>
          <a:p>
            <a:pPr marL="60849" algn="ctr">
              <a:spcBef>
                <a:spcPct val="0"/>
              </a:spcBef>
              <a:defRPr/>
            </a:pPr>
            <a:r>
              <a:rPr lang="ru-RU" sz="2200" b="1" i="1" dirty="0">
                <a:latin typeface="Times New Roman" pitchFamily="18" charset="0"/>
              </a:rPr>
              <a:t>Академик РАН,</a:t>
            </a:r>
          </a:p>
          <a:p>
            <a:pPr marL="60849" algn="ctr">
              <a:spcBef>
                <a:spcPct val="0"/>
              </a:spcBef>
              <a:defRPr/>
            </a:pPr>
            <a:r>
              <a:rPr lang="ru-RU" sz="2200" b="1" i="1" dirty="0">
                <a:latin typeface="Times New Roman" pitchFamily="18" charset="0"/>
              </a:rPr>
              <a:t>Директор Международного Института Логистики Ресурсосбережения и Технологической Инноватики (НОЦ),</a:t>
            </a:r>
          </a:p>
          <a:p>
            <a:pPr marL="60849" algn="ctr">
              <a:spcBef>
                <a:spcPct val="0"/>
              </a:spcBef>
              <a:defRPr/>
            </a:pPr>
            <a:r>
              <a:rPr lang="ru-RU" sz="2200" b="1" i="1" dirty="0">
                <a:latin typeface="Times New Roman" pitchFamily="18" charset="0"/>
              </a:rPr>
              <a:t>Заведующий кафедрой </a:t>
            </a:r>
          </a:p>
          <a:p>
            <a:pPr marL="60849" algn="ctr">
              <a:spcBef>
                <a:spcPct val="0"/>
              </a:spcBef>
              <a:defRPr/>
            </a:pPr>
            <a:r>
              <a:rPr lang="ru-RU" sz="2200" b="1" i="1" dirty="0">
                <a:latin typeface="Times New Roman" pitchFamily="18" charset="0"/>
              </a:rPr>
              <a:t>Логистики и экономической информатики </a:t>
            </a:r>
          </a:p>
          <a:p>
            <a:pPr marL="60849" algn="ctr">
              <a:spcBef>
                <a:spcPct val="0"/>
              </a:spcBef>
              <a:defRPr/>
            </a:pPr>
            <a:r>
              <a:rPr lang="ru-RU" sz="2200" b="1" i="1" dirty="0">
                <a:latin typeface="Times New Roman" pitchFamily="18" charset="0"/>
              </a:rPr>
              <a:t>РХТУ имени Д.И. Менделеева,</a:t>
            </a:r>
          </a:p>
          <a:p>
            <a:pPr marL="60849" algn="ctr">
              <a:spcBef>
                <a:spcPct val="0"/>
              </a:spcBef>
              <a:defRPr/>
            </a:pPr>
            <a:r>
              <a:rPr lang="ru-RU" sz="2200" b="1" i="1" dirty="0">
                <a:latin typeface="Times New Roman" pitchFamily="18" charset="0"/>
              </a:rPr>
              <a:t>Главный научный сотрудник ИОНХ имени Н.С. Курнакова РАН</a:t>
            </a:r>
            <a:r>
              <a:rPr lang="en-US" sz="2200" b="1" i="1" dirty="0">
                <a:latin typeface="Times New Roman" pitchFamily="18" charset="0"/>
              </a:rPr>
              <a:t>    </a:t>
            </a:r>
            <a:r>
              <a:rPr lang="ru-RU" sz="2200" i="1" dirty="0">
                <a:latin typeface="Times New Roman" pitchFamily="18" charset="0"/>
              </a:rPr>
              <a:t/>
            </a:r>
            <a:br>
              <a:rPr lang="ru-RU" sz="2200" i="1" dirty="0">
                <a:latin typeface="Times New Roman" pitchFamily="18" charset="0"/>
              </a:rPr>
            </a:br>
            <a:endParaRPr lang="ru-RU" sz="2200" dirty="0"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 b="5225"/>
          <a:stretch>
            <a:fillRect/>
          </a:stretch>
        </p:blipFill>
        <p:spPr bwMode="auto">
          <a:xfrm>
            <a:off x="7948858" y="3611871"/>
            <a:ext cx="2095255" cy="412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герб РХТ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7" y="0"/>
            <a:ext cx="1951289" cy="1884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LOM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52435" y="1996043"/>
            <a:ext cx="1433965" cy="175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-823923" y="3669816"/>
            <a:ext cx="10017312" cy="34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403" tIns="50702" rIns="101403" bIns="50702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93" b="1" dirty="0">
                <a:solidFill>
                  <a:schemeClr val="tx2"/>
                </a:solidFill>
              </a:rPr>
              <a:t>ИНСТИТУТ ОБЩЕЙ И НЕОРГАНИЧЕСКОЙ ХИМИИ ИМ. Н.С. КУРНАКОВА РАН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62052" y="0"/>
            <a:ext cx="4271791" cy="2339367"/>
          </a:xfrm>
          <a:prstGeom prst="rect">
            <a:avLst/>
          </a:prstGeom>
          <a:noFill/>
        </p:spPr>
        <p:txBody>
          <a:bodyPr wrap="square" lIns="101419" tIns="50709" rIns="101419" bIns="50709" rtlCol="0">
            <a:spAutoFit/>
          </a:bodyPr>
          <a:lstStyle/>
          <a:p>
            <a:pPr fontAlgn="base"/>
            <a:r>
              <a:rPr lang="ru-RU" sz="1593" b="1" dirty="0"/>
              <a:t>РОССИЙСКИЙ </a:t>
            </a:r>
            <a:br>
              <a:rPr lang="ru-RU" sz="1593" b="1" dirty="0"/>
            </a:br>
            <a:r>
              <a:rPr lang="ru-RU" sz="1593" b="1" dirty="0"/>
              <a:t>ХИМИКО-ТЕХНОЛОГИЧЕСКИЙ УНИВЕРСИТЕТ</a:t>
            </a:r>
            <a:br>
              <a:rPr lang="ru-RU" sz="1593" b="1" dirty="0"/>
            </a:br>
            <a:r>
              <a:rPr lang="ru-RU" sz="1593" b="1" dirty="0"/>
              <a:t>им. Д.И. </a:t>
            </a:r>
            <a:r>
              <a:rPr lang="ru-RU" sz="1593" b="1" dirty="0" smtClean="0"/>
              <a:t>Менделеева</a:t>
            </a:r>
            <a:endParaRPr lang="ru-RU" sz="1593" dirty="0"/>
          </a:p>
          <a:p>
            <a:pPr fontAlgn="base"/>
            <a:endParaRPr lang="ru-RU" sz="1593" b="1" dirty="0"/>
          </a:p>
          <a:p>
            <a:pPr fontAlgn="base"/>
            <a:r>
              <a:rPr lang="ru-RU" sz="1593" b="1" dirty="0"/>
              <a:t>Международный Институт</a:t>
            </a:r>
            <a:endParaRPr lang="ru-RU" sz="1593" dirty="0"/>
          </a:p>
          <a:p>
            <a:pPr fontAlgn="base"/>
            <a:r>
              <a:rPr lang="ru-RU" sz="1593" b="1" dirty="0"/>
              <a:t>Логистики Ресурсосбережения и</a:t>
            </a:r>
            <a:r>
              <a:rPr lang="ru-RU" sz="1593" dirty="0"/>
              <a:t> </a:t>
            </a:r>
            <a:r>
              <a:rPr lang="ru-RU" sz="1593" b="1" dirty="0"/>
              <a:t>Технологической Инноватики (НОЦ)</a:t>
            </a:r>
            <a:endParaRPr lang="ru-RU" sz="1593" dirty="0"/>
          </a:p>
          <a:p>
            <a:endParaRPr lang="ru-RU" sz="1793" dirty="0"/>
          </a:p>
        </p:txBody>
      </p:sp>
      <p:pic>
        <p:nvPicPr>
          <p:cNvPr id="8" name="Picture 40" descr="C:\Documents and Settings\Лексей\Рабочий стол\Мешу\Логокаф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59052"/>
            <a:ext cx="1640858" cy="112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805351" y="-49033"/>
            <a:ext cx="3238762" cy="1682817"/>
          </a:xfrm>
          <a:prstGeom prst="rect">
            <a:avLst/>
          </a:prstGeom>
          <a:noFill/>
        </p:spPr>
        <p:txBody>
          <a:bodyPr wrap="square" lIns="81581" tIns="40791" rIns="81581" bIns="40791" rtlCol="0">
            <a:spAutoFit/>
          </a:bodyPr>
          <a:lstStyle/>
          <a:p>
            <a:pPr algn="r" defTabSz="7322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00" b="1" kern="1200" dirty="0">
                <a:solidFill>
                  <a:prstClr val="black"/>
                </a:solidFill>
                <a:latin typeface="Arial" charset="0"/>
                <a:ea typeface="+mn-ea"/>
                <a:cs typeface="Times New Roman" pitchFamily="18" charset="0"/>
              </a:rPr>
              <a:t>D. MENDELEYEV UNIVERSITY of CHEMICAL TECHNOLOGY of RUSSIA</a:t>
            </a:r>
            <a:endParaRPr lang="ru-RU" sz="1300" b="1" kern="1200" dirty="0">
              <a:solidFill>
                <a:prstClr val="black"/>
              </a:solidFill>
              <a:latin typeface="Arial" charset="0"/>
              <a:ea typeface="+mn-ea"/>
              <a:cs typeface="Times New Roman" pitchFamily="18" charset="0"/>
            </a:endParaRPr>
          </a:p>
          <a:p>
            <a:pPr algn="r" defTabSz="732200" fontAlgn="base">
              <a:spcBef>
                <a:spcPct val="0"/>
              </a:spcBef>
              <a:spcAft>
                <a:spcPct val="0"/>
              </a:spcAft>
              <a:buClrTx/>
            </a:pPr>
            <a:endParaRPr lang="en-US" sz="1300" kern="1200" dirty="0">
              <a:solidFill>
                <a:prstClr val="black"/>
              </a:solidFill>
              <a:latin typeface="Arial" charset="0"/>
              <a:ea typeface="+mn-ea"/>
              <a:cs typeface="Times New Roman" pitchFamily="18" charset="0"/>
            </a:endParaRPr>
          </a:p>
          <a:p>
            <a:pPr algn="r" defTabSz="732200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1300" b="1" kern="1200" dirty="0">
              <a:solidFill>
                <a:prstClr val="black"/>
              </a:solidFill>
              <a:latin typeface="Arial" charset="0"/>
              <a:ea typeface="+mn-ea"/>
              <a:cs typeface="Times New Roman" pitchFamily="18" charset="0"/>
            </a:endParaRPr>
          </a:p>
          <a:p>
            <a:pPr algn="r" defTabSz="7322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00" b="1" kern="1200" dirty="0">
                <a:solidFill>
                  <a:prstClr val="black"/>
                </a:solidFill>
                <a:latin typeface="Arial" charset="0"/>
                <a:ea typeface="+mn-ea"/>
                <a:cs typeface="Times New Roman" pitchFamily="18" charset="0"/>
              </a:rPr>
              <a:t>International Institute</a:t>
            </a:r>
            <a:endParaRPr lang="ru-RU" sz="1300" b="1" kern="1200" dirty="0">
              <a:solidFill>
                <a:prstClr val="black"/>
              </a:solidFill>
              <a:latin typeface="Arial" charset="0"/>
              <a:ea typeface="+mn-ea"/>
              <a:cs typeface="Times New Roman" pitchFamily="18" charset="0"/>
            </a:endParaRPr>
          </a:p>
          <a:p>
            <a:pPr algn="r" defTabSz="7322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300" b="1" kern="1200" dirty="0">
                <a:solidFill>
                  <a:prstClr val="black"/>
                </a:solidFill>
                <a:latin typeface="Arial" charset="0"/>
                <a:ea typeface="+mn-ea"/>
                <a:cs typeface="Times New Roman" pitchFamily="18" charset="0"/>
              </a:rPr>
              <a:t>of Resource-saving</a:t>
            </a:r>
            <a:r>
              <a:rPr lang="ru-RU" sz="1300" b="1" kern="1200" dirty="0">
                <a:solidFill>
                  <a:prstClr val="black"/>
                </a:solidFill>
                <a:latin typeface="Arial" charset="0"/>
                <a:ea typeface="+mn-ea"/>
                <a:cs typeface="Times New Roman" pitchFamily="18" charset="0"/>
              </a:rPr>
              <a:t> </a:t>
            </a:r>
            <a:r>
              <a:rPr lang="en-US" sz="1300" b="1" kern="1200" dirty="0">
                <a:solidFill>
                  <a:prstClr val="black"/>
                </a:solidFill>
                <a:latin typeface="Arial" charset="0"/>
                <a:ea typeface="+mn-ea"/>
                <a:cs typeface="Times New Roman" pitchFamily="18" charset="0"/>
              </a:rPr>
              <a:t>Logistics and</a:t>
            </a:r>
            <a:r>
              <a:rPr lang="ru-RU" sz="1300" b="1" kern="1200" dirty="0">
                <a:solidFill>
                  <a:prstClr val="black"/>
                </a:solidFill>
                <a:latin typeface="Arial" charset="0"/>
                <a:ea typeface="+mn-ea"/>
                <a:cs typeface="Times New Roman" pitchFamily="18" charset="0"/>
              </a:rPr>
              <a:t> </a:t>
            </a:r>
            <a:r>
              <a:rPr lang="en-US" sz="1300" b="1" kern="1200" dirty="0">
                <a:solidFill>
                  <a:prstClr val="black"/>
                </a:solidFill>
                <a:latin typeface="Arial" charset="0"/>
                <a:ea typeface="+mn-ea"/>
                <a:cs typeface="Times New Roman" pitchFamily="18" charset="0"/>
              </a:rPr>
              <a:t>Technological</a:t>
            </a:r>
            <a:r>
              <a:rPr lang="ru-RU" sz="1300" b="1" kern="1200" dirty="0">
                <a:solidFill>
                  <a:prstClr val="black"/>
                </a:solidFill>
                <a:latin typeface="Arial" charset="0"/>
                <a:ea typeface="+mn-ea"/>
                <a:cs typeface="Times New Roman" pitchFamily="18" charset="0"/>
              </a:rPr>
              <a:t> </a:t>
            </a:r>
            <a:r>
              <a:rPr lang="en-US" sz="1300" b="1" kern="1200" dirty="0" err="1">
                <a:solidFill>
                  <a:prstClr val="black"/>
                </a:solidFill>
                <a:latin typeface="Arial" charset="0"/>
                <a:ea typeface="+mn-ea"/>
                <a:cs typeface="Times New Roman" pitchFamily="18" charset="0"/>
              </a:rPr>
              <a:t>Innovatics</a:t>
            </a:r>
            <a:r>
              <a:rPr lang="ru-RU" sz="1300" b="1" kern="1200" dirty="0">
                <a:solidFill>
                  <a:prstClr val="black"/>
                </a:solidFill>
                <a:latin typeface="Arial" charset="0"/>
                <a:ea typeface="+mn-ea"/>
                <a:cs typeface="Times New Roman" pitchFamily="18" charset="0"/>
              </a:rPr>
              <a:t> (</a:t>
            </a:r>
            <a:r>
              <a:rPr lang="en-US" sz="1300" b="1" kern="1200" dirty="0">
                <a:solidFill>
                  <a:prstClr val="black"/>
                </a:solidFill>
                <a:latin typeface="Arial" charset="0"/>
                <a:ea typeface="+mn-ea"/>
                <a:cs typeface="Times New Roman" pitchFamily="18" charset="0"/>
              </a:rPr>
              <a:t>CSE</a:t>
            </a:r>
            <a:r>
              <a:rPr lang="ru-RU" sz="1300" b="1" kern="1200" dirty="0">
                <a:solidFill>
                  <a:prstClr val="black"/>
                </a:solidFill>
                <a:latin typeface="Arial" charset="0"/>
                <a:ea typeface="+mn-ea"/>
                <a:cs typeface="Times New Roman" pitchFamily="18" charset="0"/>
              </a:rPr>
              <a:t>)</a:t>
            </a:r>
            <a:endParaRPr lang="en-US" sz="1300" kern="1200" dirty="0">
              <a:solidFill>
                <a:prstClr val="black"/>
              </a:solidFill>
              <a:latin typeface="Arial" charset="0"/>
              <a:ea typeface="+mn-ea"/>
              <a:cs typeface="Times New Roman" pitchFamily="18" charset="0"/>
            </a:endParaRPr>
          </a:p>
          <a:p>
            <a:pPr defTabSz="732200">
              <a:buClrTx/>
            </a:pPr>
            <a:endParaRPr lang="ru-RU" sz="13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80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5911" y="849108"/>
            <a:ext cx="8291593" cy="5608059"/>
          </a:xfrm>
          <a:prstGeom prst="rect">
            <a:avLst/>
          </a:prstGeom>
        </p:spPr>
        <p:txBody>
          <a:bodyPr wrap="square" lIns="67422" tIns="33711" rIns="67422" bIns="33711">
            <a:spAutoFit/>
          </a:bodyPr>
          <a:lstStyle/>
          <a:p>
            <a:pPr indent="185738" algn="just"/>
            <a:r>
              <a:rPr lang="ru-RU" b="1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Интенсификация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химико-технологических систем (ХТС) и отдельных химико-технологических процессов (ХТП) – это результат комплексной научно-исследовательской, инжиниринговой, финансово-экономической и организационно-управленческой деятельности  по разработке, практической реализации и использованию при эксплуатации ХТП И ХТС эффективных способов, приёмов, методов, устройств и инструментов для выпуска высококачественной химической продукции и обеспечения устойчивого развития производства за счёт целенаправленного использования  различных внутренних и внешних качественных факторов  для изменения и комбинирования физико-химических явлений в ХТП, режимов функционирования ХТП и стратегий управления  техническим  обслуживания ХТС и ХТП; </a:t>
            </a:r>
            <a:r>
              <a:rPr lang="ru-RU" dirty="0" err="1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типо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-конструкций   оборудования и   организации рациональной структуры систем, которые позволяют существенно повысить   скорость протекания ХТП, увеличить производительность, надёжность и безопасность ХТС, уменьшить размеры оборудования и рационально использовать все виды ресурсов производства, что позволяет сокращать удельные расходы материальных, финансово-экономических и трудовых ресурсов и снижать затраты времени (длительность технологического цикла производства) на выпуск конкурентоспособной продукции с высокой добавленной стоимостью.</a:t>
            </a: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10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9418" y="602887"/>
            <a:ext cx="8446576" cy="3946065"/>
          </a:xfrm>
          <a:prstGeom prst="rect">
            <a:avLst/>
          </a:prstGeom>
        </p:spPr>
        <p:txBody>
          <a:bodyPr wrap="square" lIns="67422" tIns="33711" rIns="67422" bIns="33711">
            <a:spAutoFit/>
          </a:bodyPr>
          <a:lstStyle/>
          <a:p>
            <a:pPr indent="185738" algn="just"/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В настоящее время в соответствии с достижениями современного научно-технического прогресса для интенсификации ХТС и ХТП необходимо использовать различные способы и методы ресурсоэнергосбережения, а также интеллектуально-вычислительные методы и информационно-коммуникационные инструменты компьютеризированного инжиниринга, автоматизированного управления эксплуатацией сложных ХТС, предприятий и цепей поставок химического, нефтегазохимического и металлургического комплекса. </a:t>
            </a:r>
          </a:p>
          <a:p>
            <a:pPr algn="just"/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Для количественной оценки результатов интенсификации ХТС и ХТП используют различные виды критериев эффективности ‒ технологические, технико-экономические, финансовые и экономические критерии, а также оценки из сбалансированной системы показателей эффективности (</a:t>
            </a:r>
            <a:r>
              <a:rPr lang="en-US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Balanced Score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Card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BSC</a:t>
            </a:r>
            <a:r>
              <a:rPr lang="ru-RU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).</a:t>
            </a:r>
            <a:endParaRPr lang="ru-RU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</a:rPr>
              <a:t> </a:t>
            </a:r>
          </a:p>
        </p:txBody>
      </p:sp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11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1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314" y="1187294"/>
            <a:ext cx="81926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39539"/>
            <a:r>
              <a:rPr lang="ru-RU" b="1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Результативность (результирующий эффект)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— характеризует совокупность требуемых конечных результатов (эффектов, итогов) явления, процесса или вида деятельности, функционирования ХТС или ХЭТС предприятия НГХК, металлургического и топливно-энергетического комплекса.</a:t>
            </a:r>
          </a:p>
          <a:p>
            <a:pPr indent="239539"/>
            <a:endParaRPr lang="en-US" b="1" i="1" dirty="0" smtClean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indent="239539"/>
            <a:r>
              <a:rPr lang="ru-RU" b="1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Эффективность </a:t>
            </a:r>
            <a:r>
              <a:rPr lang="ru-RU" b="1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ХТС 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– комплексный показатель оценки использования всех видов ресурсов (сырьевые, экономические, трудовые, финансовые, информационные) на достижение требуемых показателей результативности ХТС. </a:t>
            </a:r>
          </a:p>
          <a:p>
            <a:pPr indent="239539"/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Показатели результативности и эффективности ХТС практически представлены в виде совокупности нормируемых показателей </a:t>
            </a:r>
            <a:r>
              <a:rPr lang="en-US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Key Performance Indicators (KPI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)- ключевых индексов производительности и показателей </a:t>
            </a:r>
            <a:r>
              <a:rPr lang="en-US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Balanced Scorecard System (BSC) 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- сбалансированная система показателей</a:t>
            </a:r>
            <a:r>
              <a:rPr lang="en-US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.</a:t>
            </a:r>
            <a:endParaRPr lang="ru-RU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12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4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607" y="310620"/>
            <a:ext cx="8944494" cy="85725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4.«Индустрия 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4.0»</a:t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эпоха умных цифровых производств</a:t>
            </a:r>
            <a:endParaRPr lang="ru-RU" sz="32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9607" y="2438666"/>
            <a:ext cx="8811405" cy="4380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Основные компоненты «Индустрия 4.0»</a:t>
            </a:r>
          </a:p>
          <a:p>
            <a:pPr marL="491684" indent="-491684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Промышленный Интернет</a:t>
            </a:r>
          </a:p>
          <a:p>
            <a:pPr marL="491684" indent="-491684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Интернет вещей</a:t>
            </a:r>
          </a:p>
          <a:p>
            <a:pPr marL="491684" indent="-491684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Большие данные</a:t>
            </a:r>
          </a:p>
          <a:p>
            <a:pPr marL="491684" indent="-491684"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Умные, интеллектуальные, </a:t>
            </a:r>
            <a:r>
              <a:rPr lang="ru-RU" sz="2000" dirty="0" err="1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цифровизированные</a:t>
            </a:r>
            <a:r>
              <a:rPr lang="ru-RU" sz="20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робото</a:t>
            </a:r>
            <a:r>
              <a:rPr lang="ru-RU" sz="20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-кибернетические предприятия с широким использованием </a:t>
            </a:r>
            <a:r>
              <a:rPr lang="ru-RU" sz="2000" dirty="0" err="1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киберфизических</a:t>
            </a:r>
            <a:r>
              <a:rPr lang="ru-RU" sz="20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систем</a:t>
            </a: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13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3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1892" y="1069384"/>
            <a:ext cx="8539566" cy="46339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1. </a:t>
            </a:r>
            <a:r>
              <a:rPr lang="ru-RU" sz="2400" b="1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Промышленный </a:t>
            </a:r>
            <a:r>
              <a:rPr lang="ru-RU" sz="2400" b="1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интернет (</a:t>
            </a:r>
            <a:r>
              <a:rPr lang="en-US" sz="2400" b="1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Industrial Internet) </a:t>
            </a:r>
            <a:r>
              <a:rPr lang="en-US" sz="24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– 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Интернет, информационно объединяющий пределы предприятия, формирующий единую ИТ-инфраструктуру предприятия и реализующий ее информационную интеграцию с другими, взаимосвязанными по производству, предприятиями и клиентами.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2. Интернет вещей (</a:t>
            </a:r>
            <a:r>
              <a:rPr lang="en-US" sz="2400" b="1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Internet of Things, </a:t>
            </a:r>
            <a:r>
              <a:rPr lang="en-US" sz="2400" b="1" dirty="0" err="1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IoT</a:t>
            </a:r>
            <a:r>
              <a:rPr lang="en-US" sz="2400" b="1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) </a:t>
            </a:r>
            <a:r>
              <a:rPr lang="ru-RU" sz="24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– структура взаимодействий различных физических объектов предприятия без непосредственного участия человека, формирующая информационные связи между ними и совместную реализацию функций.</a:t>
            </a:r>
          </a:p>
        </p:txBody>
      </p:sp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14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58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704397" y="882650"/>
            <a:ext cx="8889053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251094" indent="-251094" algn="l" defTabSz="1004377" rtl="0" eaLnBrk="1" latinLnBrk="0" hangingPunct="1">
              <a:lnSpc>
                <a:spcPct val="90000"/>
              </a:lnSpc>
              <a:spcBef>
                <a:spcPts val="1098"/>
              </a:spcBef>
              <a:buFont typeface="Arial" panose="020B0604020202020204" pitchFamily="34" charset="0"/>
              <a:buChar char="•"/>
              <a:defRPr sz="30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3283" indent="-251094" algn="l" defTabSz="1004377" rtl="0" eaLnBrk="1" latinLnBrk="0" hangingPunct="1">
              <a:lnSpc>
                <a:spcPct val="90000"/>
              </a:lnSpc>
              <a:spcBef>
                <a:spcPts val="549"/>
              </a:spcBef>
              <a:buFont typeface="Arial" panose="020B0604020202020204" pitchFamily="34" charset="0"/>
              <a:buChar char="•"/>
              <a:defRPr sz="263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471" indent="-251094" algn="l" defTabSz="1004377" rtl="0" eaLnBrk="1" latinLnBrk="0" hangingPunct="1">
              <a:lnSpc>
                <a:spcPct val="90000"/>
              </a:lnSpc>
              <a:spcBef>
                <a:spcPts val="549"/>
              </a:spcBef>
              <a:buFont typeface="Arial" panose="020B0604020202020204" pitchFamily="34" charset="0"/>
              <a:buChar char="•"/>
              <a:defRPr sz="21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57660" indent="-251094" algn="l" defTabSz="1004377" rtl="0" eaLnBrk="1" latinLnBrk="0" hangingPunct="1">
              <a:lnSpc>
                <a:spcPct val="90000"/>
              </a:lnSpc>
              <a:spcBef>
                <a:spcPts val="549"/>
              </a:spcBef>
              <a:buFont typeface="Arial" panose="020B0604020202020204" pitchFamily="34" charset="0"/>
              <a:buChar char="•"/>
              <a:defRPr sz="19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59848" indent="-251094" algn="l" defTabSz="1004377" rtl="0" eaLnBrk="1" latinLnBrk="0" hangingPunct="1">
              <a:lnSpc>
                <a:spcPct val="90000"/>
              </a:lnSpc>
              <a:spcBef>
                <a:spcPts val="549"/>
              </a:spcBef>
              <a:buFont typeface="Arial" panose="020B0604020202020204" pitchFamily="34" charset="0"/>
              <a:buChar char="•"/>
              <a:defRPr sz="19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2037" indent="-251094" algn="l" defTabSz="1004377" rtl="0" eaLnBrk="1" latinLnBrk="0" hangingPunct="1">
              <a:lnSpc>
                <a:spcPct val="90000"/>
              </a:lnSpc>
              <a:spcBef>
                <a:spcPts val="549"/>
              </a:spcBef>
              <a:buFont typeface="Arial" panose="020B0604020202020204" pitchFamily="34" charset="0"/>
              <a:buChar char="•"/>
              <a:defRPr sz="19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4225" indent="-251094" algn="l" defTabSz="1004377" rtl="0" eaLnBrk="1" latinLnBrk="0" hangingPunct="1">
              <a:lnSpc>
                <a:spcPct val="90000"/>
              </a:lnSpc>
              <a:spcBef>
                <a:spcPts val="549"/>
              </a:spcBef>
              <a:buFont typeface="Arial" panose="020B0604020202020204" pitchFamily="34" charset="0"/>
              <a:buChar char="•"/>
              <a:defRPr sz="19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6414" indent="-251094" algn="l" defTabSz="1004377" rtl="0" eaLnBrk="1" latinLnBrk="0" hangingPunct="1">
              <a:lnSpc>
                <a:spcPct val="90000"/>
              </a:lnSpc>
              <a:spcBef>
                <a:spcPts val="549"/>
              </a:spcBef>
              <a:buFont typeface="Arial" panose="020B0604020202020204" pitchFamily="34" charset="0"/>
              <a:buChar char="•"/>
              <a:defRPr sz="19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68602" indent="-251094" algn="l" defTabSz="1004377" rtl="0" eaLnBrk="1" latinLnBrk="0" hangingPunct="1">
              <a:lnSpc>
                <a:spcPct val="90000"/>
              </a:lnSpc>
              <a:spcBef>
                <a:spcPts val="549"/>
              </a:spcBef>
              <a:buFont typeface="Arial" panose="020B0604020202020204" pitchFamily="34" charset="0"/>
              <a:buChar char="•"/>
              <a:defRPr sz="19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3. Большие данные (</a:t>
            </a:r>
            <a:r>
              <a:rPr lang="en-US" sz="2400" b="1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Big Data) </a:t>
            </a:r>
            <a:r>
              <a:rPr lang="en-US" sz="2400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–</a:t>
            </a:r>
            <a:r>
              <a:rPr lang="ru-RU" sz="2400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это получение, обработка и аналитические преобразования больших объемов разнородных, частично неструктурированных данных, получаемых от различных объектов, взаимодействующих в реализованной структуре Интернета вещей;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dirty="0" smtClean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4. Умные, интеллектуальные, </a:t>
            </a:r>
            <a:r>
              <a:rPr lang="ru-RU" sz="2400" b="1" dirty="0" err="1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цифровизированные</a:t>
            </a:r>
            <a:r>
              <a:rPr lang="ru-RU" sz="2400" b="1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робото</a:t>
            </a:r>
            <a:r>
              <a:rPr lang="ru-RU" sz="2400" b="1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-кибернетические предприятия (</a:t>
            </a:r>
            <a:r>
              <a:rPr lang="en-US" sz="2400" b="1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Smart </a:t>
            </a:r>
            <a:r>
              <a:rPr lang="en-US" sz="2400" b="1" dirty="0" err="1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Intellegence</a:t>
            </a:r>
            <a:r>
              <a:rPr lang="en-US" sz="2400" b="1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Digital Enterprise) </a:t>
            </a:r>
            <a:r>
              <a:rPr lang="en-US" sz="2400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– </a:t>
            </a:r>
            <a:r>
              <a:rPr lang="ru-RU" sz="2400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предприятие со сквозной информационно взаимосвязанной автоматизацией всех подразделений, имеющее единую ИТ-инфраструктуру, использующее </a:t>
            </a:r>
            <a:r>
              <a:rPr lang="ru-RU" sz="2400" dirty="0" err="1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киберфизические</a:t>
            </a:r>
            <a:r>
              <a:rPr lang="ru-RU" sz="2400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системы новые автоматизированные методы контроля и управления функционированием предприятия, а также новые автоматизированные взаимные отношения с необходимыми предприятиями и со своими клиентами в цепи поставок.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15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7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947" y="397669"/>
            <a:ext cx="9115065" cy="147732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400" algn="ctr"/>
            <a:r>
              <a:rPr lang="ru-RU" sz="2400" b="1" spc="-3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</a:t>
            </a:r>
            <a:r>
              <a:rPr lang="ru-RU" sz="2400" b="1" spc="-3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методологии инжиниринга устойчивых химических производств и цепей </a:t>
            </a:r>
            <a:r>
              <a:rPr lang="ru-RU" sz="2400" b="1" spc="-3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поставок*</a:t>
            </a:r>
            <a:r>
              <a:rPr lang="ru-RU" sz="2400" b="1" spc="-3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spc="-3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2400" b="1" spc="-3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94448" y="1460469"/>
            <a:ext cx="8781143" cy="5399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5226" indent="-226825">
              <a:lnSpc>
                <a:spcPct val="110000"/>
              </a:lnSpc>
              <a:buChar char="•"/>
              <a:tabLst>
                <a:tab pos="234807" algn="l"/>
                <a:tab pos="235226" algn="l"/>
              </a:tabLst>
            </a:pP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Основные комплексные направления инжиниринга устойчивых химических производств и цепей поставок НГХК</a:t>
            </a:r>
            <a:endParaRPr lang="en-US" sz="2000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35226" indent="-226825">
              <a:lnSpc>
                <a:spcPct val="110000"/>
              </a:lnSpc>
              <a:buChar char="•"/>
              <a:tabLst>
                <a:tab pos="234807" algn="l"/>
                <a:tab pos="235226" algn="l"/>
              </a:tabLst>
            </a:pPr>
            <a:r>
              <a:rPr lang="ru" sz="2000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Экологические цели инжиниринга устойчивых химических производств и цепей поставок </a:t>
            </a:r>
            <a:endParaRPr sz="2000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34807" indent="-226405">
              <a:lnSpc>
                <a:spcPct val="110000"/>
              </a:lnSpc>
              <a:buChar char="•"/>
              <a:tabLst>
                <a:tab pos="234807" algn="l"/>
                <a:tab pos="235226" algn="l"/>
              </a:tabLst>
            </a:pPr>
            <a:r>
              <a:rPr lang="ru" sz="20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Исторические предпосылки</a:t>
            </a:r>
            <a:endParaRPr sz="2000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34807" indent="-226405">
              <a:lnSpc>
                <a:spcPct val="110000"/>
              </a:lnSpc>
              <a:buChar char="•"/>
              <a:tabLst>
                <a:tab pos="234807" algn="l"/>
                <a:tab pos="235226" algn="l"/>
              </a:tabLst>
            </a:pPr>
            <a:r>
              <a:rPr lang="ru" sz="20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Движущие силы изменений для инжиниринга устойчивых химических производств (ХП) и цепей поставок (ЦП)</a:t>
            </a:r>
            <a:endParaRPr sz="2000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34807" indent="-226405">
              <a:lnSpc>
                <a:spcPct val="110000"/>
              </a:lnSpc>
              <a:buChar char="•"/>
              <a:tabLst>
                <a:tab pos="234807" algn="l"/>
                <a:tab pos="235226" algn="l"/>
              </a:tabLst>
            </a:pPr>
            <a:r>
              <a:rPr lang="ru" sz="20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Устойчивое производство на молекулярном уровне</a:t>
            </a:r>
            <a:endParaRPr sz="2000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34807" indent="-226405">
              <a:lnSpc>
                <a:spcPct val="110000"/>
              </a:lnSpc>
              <a:buChar char="•"/>
              <a:tabLst>
                <a:tab pos="234807" algn="l"/>
                <a:tab pos="235226" algn="l"/>
              </a:tabLst>
            </a:pPr>
            <a:r>
              <a:rPr lang="ru" sz="2000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Устройства для организации устойчивого производства</a:t>
            </a:r>
            <a:endParaRPr sz="2000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35226" marR="789687" indent="-226825">
              <a:lnSpc>
                <a:spcPct val="110000"/>
              </a:lnSpc>
              <a:buChar char="•"/>
              <a:tabLst>
                <a:tab pos="234807" algn="l"/>
                <a:tab pos="235226" algn="l"/>
              </a:tabLst>
            </a:pPr>
            <a:r>
              <a:rPr lang="ru" sz="20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Разработка проектов энергоресурсоэффективных химических производств и продукции для обеспечения устойчивости химико-технологических систем (ХТС)</a:t>
            </a:r>
            <a:endParaRPr sz="2000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34807" indent="-226405">
              <a:lnSpc>
                <a:spcPct val="110000"/>
              </a:lnSpc>
              <a:buChar char="•"/>
              <a:tabLst>
                <a:tab pos="234807" algn="l"/>
                <a:tab pos="235226" algn="l"/>
              </a:tabLst>
            </a:pPr>
            <a:r>
              <a:rPr lang="ru" sz="2000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Заключение</a:t>
            </a:r>
            <a:endParaRPr lang="en-US" sz="2000" dirty="0" smtClean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34807" indent="-226405">
              <a:lnSpc>
                <a:spcPct val="110000"/>
              </a:lnSpc>
              <a:buChar char="•"/>
              <a:tabLst>
                <a:tab pos="234807" algn="l"/>
                <a:tab pos="235226" algn="l"/>
              </a:tabLst>
            </a:pPr>
            <a:endParaRPr lang="en-US" sz="2400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34807" indent="-226405">
              <a:lnSpc>
                <a:spcPct val="110000"/>
              </a:lnSpc>
              <a:buChar char="•"/>
              <a:tabLst>
                <a:tab pos="234807" algn="l"/>
                <a:tab pos="235226" algn="l"/>
              </a:tabLst>
            </a:pPr>
            <a:endParaRPr lang="ru" sz="2400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8402">
              <a:lnSpc>
                <a:spcPct val="110000"/>
              </a:lnSpc>
              <a:tabLst>
                <a:tab pos="234807" algn="l"/>
                <a:tab pos="235226" algn="l"/>
              </a:tabLst>
            </a:pPr>
            <a:r>
              <a:rPr lang="ru-RU" sz="1100" i="1" dirty="0">
                <a:latin typeface="Roboto Condensed Light" panose="020B0604020202020204" charset="0"/>
                <a:ea typeface="Roboto Condensed Light" panose="020B0604020202020204" charset="0"/>
              </a:rPr>
              <a:t>* </a:t>
            </a:r>
            <a:r>
              <a:rPr lang="ru-RU" sz="1100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Использованы  материалы  из научных статей </a:t>
            </a:r>
            <a:r>
              <a:rPr lang="en-US" sz="11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Laurence R.</a:t>
            </a:r>
            <a:r>
              <a:rPr lang="en-US" sz="1100" spc="-14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100" spc="-3" dirty="0" err="1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Weatherley</a:t>
            </a:r>
            <a:r>
              <a:rPr lang="ru-RU" sz="11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, </a:t>
            </a:r>
            <a:r>
              <a:rPr lang="en-US" sz="11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Daniel K. Babi, Mauricio S. Cruz, </a:t>
            </a:r>
            <a:r>
              <a:rPr lang="en-US" sz="1100" spc="-3" dirty="0" err="1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Rafaqul</a:t>
            </a:r>
            <a:r>
              <a:rPr lang="en-US" sz="11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1100" spc="-3" dirty="0" err="1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Gani</a:t>
            </a:r>
            <a:endParaRPr sz="1100" dirty="0">
              <a:latin typeface="Roboto Condensed Light" panose="020B0604020202020204" charset="0"/>
              <a:ea typeface="Roboto Condensed Light" panose="020B0604020202020204" charset="0"/>
              <a:cs typeface="Arial"/>
            </a:endParaRP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16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38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47898" y="487053"/>
            <a:ext cx="8633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Основные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комплексные направления инжиниринга устойчивых химических производств и цепей поставок нефтегазохимического комплекса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65660" y="2760944"/>
            <a:ext cx="1411941" cy="95810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91" dirty="0">
                <a:solidFill>
                  <a:schemeClr val="tx1"/>
                </a:solidFill>
              </a:rPr>
              <a:t>Применение принципов «зелёной» химии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00733" y="3164356"/>
            <a:ext cx="1411941" cy="95810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91" dirty="0">
                <a:solidFill>
                  <a:schemeClr val="tx1"/>
                </a:solidFill>
              </a:rPr>
              <a:t>Интенсификация ХТС и ХТП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30587" y="3164356"/>
            <a:ext cx="1411941" cy="95810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91" dirty="0">
                <a:solidFill>
                  <a:schemeClr val="tx1"/>
                </a:solidFill>
              </a:rPr>
              <a:t>Оптимизация энергоресурсоэффективности ХТС, ХП и ЦП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308529" y="4021606"/>
            <a:ext cx="1438409" cy="95810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91" dirty="0">
                <a:solidFill>
                  <a:schemeClr val="tx1"/>
                </a:solidFill>
              </a:rPr>
              <a:t>Интеграция (комбинирование) ХТП и ХТС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00733" y="4778003"/>
            <a:ext cx="1411941" cy="95810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91" dirty="0">
                <a:solidFill>
                  <a:schemeClr val="tx1"/>
                </a:solidFill>
              </a:rPr>
              <a:t>Компьютеризация и информатизация ХТП, ХТС, ХП и ЦП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00328" y="5257054"/>
            <a:ext cx="1411941" cy="95810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91" dirty="0">
                <a:solidFill>
                  <a:schemeClr val="tx1"/>
                </a:solidFill>
              </a:rPr>
              <a:t>Экологическая безопасность ХТС, ХП и ЦП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030586" y="4778002"/>
            <a:ext cx="1563221" cy="10589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91" dirty="0">
                <a:solidFill>
                  <a:schemeClr val="tx1"/>
                </a:solidFill>
              </a:rPr>
              <a:t>Многопериодная оптимизация структуры ЦП и логистическое управление ХП и ЦП </a:t>
            </a:r>
          </a:p>
        </p:txBody>
      </p:sp>
      <p:sp>
        <p:nvSpPr>
          <p:cNvPr id="1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17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05855" y="336515"/>
            <a:ext cx="4437530" cy="146681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400" algn="ctr"/>
            <a:r>
              <a:rPr lang="ru" sz="2383" spc="-3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Экологические цели инжиниринга устойчивых химических производств и цепей поставок</a:t>
            </a:r>
            <a:endParaRPr sz="2383" spc="-3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2161" y="1988774"/>
            <a:ext cx="4193244" cy="53906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5226" indent="-226825">
              <a:lnSpc>
                <a:spcPct val="110000"/>
              </a:lnSpc>
              <a:buChar char="•"/>
              <a:tabLst>
                <a:tab pos="234807" algn="l"/>
                <a:tab pos="235226" algn="l"/>
              </a:tabLst>
            </a:pPr>
            <a:r>
              <a:rPr lang="ru" sz="20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Предотвращение загрязнения окружающей среды (ОС)</a:t>
            </a:r>
          </a:p>
          <a:p>
            <a:pPr marL="235226" indent="-226825">
              <a:lnSpc>
                <a:spcPct val="110000"/>
              </a:lnSpc>
              <a:buChar char="•"/>
              <a:tabLst>
                <a:tab pos="234807" algn="l"/>
                <a:tab pos="235226" algn="l"/>
              </a:tabLst>
            </a:pPr>
            <a:r>
              <a:rPr lang="ru" sz="20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Применение принципов «зелёной» химии</a:t>
            </a:r>
            <a:endParaRPr sz="2000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34807" indent="-226405">
              <a:lnSpc>
                <a:spcPct val="110000"/>
              </a:lnSpc>
              <a:buChar char="•"/>
              <a:tabLst>
                <a:tab pos="234807" algn="l"/>
                <a:tab pos="235226" algn="l"/>
              </a:tabLst>
            </a:pPr>
            <a:r>
              <a:rPr lang="ru" sz="20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Минимизация опасностей / рисков</a:t>
            </a:r>
            <a:endParaRPr sz="2000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35226" marR="452810" indent="-226825">
              <a:lnSpc>
                <a:spcPct val="110000"/>
              </a:lnSpc>
              <a:buChar char="•"/>
              <a:tabLst>
                <a:tab pos="234807" algn="l"/>
                <a:tab pos="235226" algn="l"/>
              </a:tabLst>
            </a:pPr>
            <a:r>
              <a:rPr lang="ru" sz="20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Снижение потерь сырья</a:t>
            </a:r>
          </a:p>
          <a:p>
            <a:pPr marL="235226" marR="452810" indent="-226825">
              <a:lnSpc>
                <a:spcPct val="110000"/>
              </a:lnSpc>
              <a:buChar char="•"/>
              <a:tabLst>
                <a:tab pos="234807" algn="l"/>
                <a:tab pos="235226" algn="l"/>
              </a:tabLst>
            </a:pPr>
            <a:r>
              <a:rPr lang="ru" sz="20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Возможность использования возобновляемного сырья (в том числе, источников энергии)</a:t>
            </a:r>
          </a:p>
          <a:p>
            <a:pPr marL="235226" marR="209183" indent="-226825">
              <a:lnSpc>
                <a:spcPct val="110000"/>
              </a:lnSpc>
              <a:buChar char="•"/>
              <a:tabLst>
                <a:tab pos="234807" algn="l"/>
                <a:tab pos="235226" algn="l"/>
              </a:tabLst>
            </a:pPr>
            <a:r>
              <a:rPr lang="ru" sz="20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Максимальная эффективность и результативность ХТС и ЦП </a:t>
            </a:r>
          </a:p>
          <a:p>
            <a:pPr marL="235226" marR="209183" indent="-226825">
              <a:lnSpc>
                <a:spcPct val="110000"/>
              </a:lnSpc>
              <a:buChar char="•"/>
              <a:tabLst>
                <a:tab pos="234807" algn="l"/>
                <a:tab pos="235226" algn="l"/>
              </a:tabLst>
            </a:pPr>
            <a:r>
              <a:rPr lang="ru" sz="20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Минимизация выбросов и потребления энергии в ХТС и ЦП</a:t>
            </a:r>
            <a:endParaRPr sz="2000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68024" y="1988774"/>
            <a:ext cx="3385200" cy="16927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5226" indent="-226825">
              <a:lnSpc>
                <a:spcPct val="110000"/>
              </a:lnSpc>
              <a:buChar char="•"/>
              <a:tabLst>
                <a:tab pos="234807" algn="l"/>
                <a:tab pos="235226" algn="l"/>
              </a:tabLst>
            </a:pPr>
            <a:r>
              <a:rPr lang="ru" sz="20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Производство продукции с минимальным негативным воздействием на ОС</a:t>
            </a:r>
            <a:endParaRPr sz="2000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35226" marR="3362" indent="-226825">
              <a:lnSpc>
                <a:spcPct val="110000"/>
              </a:lnSpc>
              <a:buChar char="•"/>
              <a:tabLst>
                <a:tab pos="234807" algn="l"/>
                <a:tab pos="235226" algn="l"/>
              </a:tabLst>
            </a:pPr>
            <a:r>
              <a:rPr lang="ru" sz="20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Соответствие экономическим критериям</a:t>
            </a:r>
            <a:endParaRPr sz="2000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9020176" y="7328532"/>
            <a:ext cx="1023940" cy="412118"/>
          </a:xfrm>
          <a:prstGeom prst="rect">
            <a:avLst/>
          </a:prstGeo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18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05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93413" y="2257302"/>
            <a:ext cx="2060961" cy="18872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1" dirty="0"/>
          </a:p>
        </p:txBody>
      </p:sp>
      <p:sp>
        <p:nvSpPr>
          <p:cNvPr id="5" name="object 5"/>
          <p:cNvSpPr txBox="1"/>
          <p:nvPr/>
        </p:nvSpPr>
        <p:spPr>
          <a:xfrm>
            <a:off x="6105008" y="2766318"/>
            <a:ext cx="2106566" cy="543538"/>
          </a:xfrm>
          <a:prstGeom prst="rect">
            <a:avLst/>
          </a:prstGeom>
          <a:ln w="12954">
            <a:noFill/>
          </a:ln>
        </p:spPr>
        <p:txBody>
          <a:bodyPr vert="horz" wrap="square" lIns="0" tIns="30662" rIns="0" bIns="0" rtlCol="0">
            <a:spAutoFit/>
          </a:bodyPr>
          <a:lstStyle/>
          <a:p>
            <a:pPr marL="60488" marR="254548" algn="ctr">
              <a:lnSpc>
                <a:spcPts val="1291"/>
              </a:lnSpc>
              <a:spcBef>
                <a:spcPts val="242"/>
              </a:spcBef>
            </a:pPr>
            <a:r>
              <a:rPr lang="ru-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Плоские диспеи на жидких кристаллах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07525" y="3566057"/>
            <a:ext cx="2104049" cy="1875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1" dirty="0"/>
          </a:p>
        </p:txBody>
      </p:sp>
      <p:sp>
        <p:nvSpPr>
          <p:cNvPr id="7" name="object 7"/>
          <p:cNvSpPr/>
          <p:nvPr/>
        </p:nvSpPr>
        <p:spPr>
          <a:xfrm>
            <a:off x="666427" y="1853985"/>
            <a:ext cx="1999281" cy="28446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1" dirty="0"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40945" y="240856"/>
            <a:ext cx="6106901" cy="1177776"/>
          </a:xfrm>
          <a:prstGeom prst="rect">
            <a:avLst/>
          </a:prstGeom>
        </p:spPr>
        <p:txBody>
          <a:bodyPr vert="horz" wrap="square" lIns="0" tIns="191026" rIns="0" bIns="0" rtlCol="0" anchor="ctr">
            <a:spAutoFit/>
          </a:bodyPr>
          <a:lstStyle/>
          <a:p>
            <a:pPr marR="3362" algn="ctr"/>
            <a:r>
              <a:rPr lang="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Роль химической промышленности в </a:t>
            </a:r>
            <a:r>
              <a:rPr lang="ru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химизации</a:t>
            </a:r>
            <a:br>
              <a:rPr lang="ru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экономики </a:t>
            </a:r>
            <a:r>
              <a:rPr lang="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 – </a:t>
            </a:r>
            <a:r>
              <a:rPr lang="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</a:t>
            </a:r>
            <a:r>
              <a:rPr lang="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информационно-коммуникационных технологий</a:t>
            </a:r>
            <a:endParaRPr sz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0808" y="4698631"/>
            <a:ext cx="1260662" cy="892071"/>
          </a:xfrm>
          <a:prstGeom prst="rect">
            <a:avLst/>
          </a:prstGeom>
          <a:noFill/>
        </p:spPr>
        <p:txBody>
          <a:bodyPr wrap="square" lIns="60484" tIns="30242" rIns="60484" bIns="30242" rtlCol="0">
            <a:spAutoFit/>
          </a:bodyPr>
          <a:lstStyle/>
          <a:p>
            <a:pPr algn="ctr"/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Зонная плавка кремния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9992" y="4405244"/>
            <a:ext cx="2483366" cy="2174474"/>
          </a:xfrm>
          <a:prstGeom prst="rect">
            <a:avLst/>
          </a:prstGeom>
          <a:noFill/>
        </p:spPr>
        <p:txBody>
          <a:bodyPr wrap="square" lIns="60484" tIns="30242" rIns="60484" bIns="30242" rtlCol="0">
            <a:spAutoFit/>
          </a:bodyPr>
          <a:lstStyle/>
          <a:p>
            <a:pPr algn="ctr">
              <a:spcBef>
                <a:spcPts val="89"/>
              </a:spcBef>
            </a:pP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Производство микропроцессоров</a:t>
            </a:r>
          </a:p>
          <a:p>
            <a:pPr marR="261269" algn="ctr">
              <a:lnSpc>
                <a:spcPts val="1291"/>
              </a:lnSpc>
              <a:spcBef>
                <a:spcPts val="738"/>
              </a:spcBef>
            </a:pP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Гравировка</a:t>
            </a:r>
            <a:r>
              <a:rPr lang="ru-RU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,</a:t>
            </a:r>
            <a:endParaRPr lang="en-US" dirty="0" smtClean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R="261269" algn="ctr">
              <a:lnSpc>
                <a:spcPts val="1291"/>
              </a:lnSpc>
              <a:spcBef>
                <a:spcPts val="738"/>
              </a:spcBef>
            </a:pPr>
            <a:r>
              <a:rPr lang="ru-RU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литография</a:t>
            </a:r>
            <a:r>
              <a:rPr lang="ru-RU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,</a:t>
            </a:r>
            <a:endParaRPr lang="en-US" dirty="0" smtClean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R="261269" algn="ctr">
              <a:lnSpc>
                <a:spcPts val="1291"/>
              </a:lnSpc>
              <a:spcBef>
                <a:spcPts val="738"/>
              </a:spcBef>
            </a:pPr>
            <a:r>
              <a:rPr lang="ru-RU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химическое</a:t>
            </a:r>
            <a:endParaRPr lang="en-US" dirty="0" smtClean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R="261269" algn="ctr">
              <a:lnSpc>
                <a:spcPts val="1291"/>
              </a:lnSpc>
              <a:spcBef>
                <a:spcPts val="738"/>
              </a:spcBef>
            </a:pPr>
            <a:r>
              <a:rPr lang="ru-RU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осаждение</a:t>
            </a:r>
          </a:p>
          <a:p>
            <a:pPr marR="261269" algn="ctr">
              <a:lnSpc>
                <a:spcPts val="1291"/>
              </a:lnSpc>
              <a:spcBef>
                <a:spcPts val="738"/>
              </a:spcBef>
            </a:pP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Наноматериалы</a:t>
            </a:r>
          </a:p>
          <a:p>
            <a:endParaRPr lang="ru-RU" dirty="0">
              <a:latin typeface="Roboto Condensed Light" panose="020B0604020202020204" charset="0"/>
              <a:ea typeface="Roboto Condensed Light" panose="020B0604020202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8188" y="6460905"/>
            <a:ext cx="6719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Химическая промышленность в условиях перехода к устойчивому развитию, электронной (цифровой) экономике и сходимости НБИКС - технологий</a:t>
            </a:r>
          </a:p>
        </p:txBody>
      </p:sp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19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36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Y:\Заходякин Глеб\graph5-mod-comb3-col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6842" y="1131528"/>
            <a:ext cx="6386193" cy="601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53885" y="216977"/>
            <a:ext cx="8152108" cy="683634"/>
          </a:xfrm>
          <a:prstGeom prst="rect">
            <a:avLst/>
          </a:prstGeom>
          <a:noFill/>
        </p:spPr>
        <p:txBody>
          <a:bodyPr wrap="square" lIns="67422" tIns="33711" rIns="67422" bIns="33711">
            <a:spAutoFit/>
          </a:bodyPr>
          <a:lstStyle/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</a:t>
            </a:r>
          </a:p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научно-исследовательской работы МИ-ЛРТИ и кафедры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ЛогЭкИ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02716" y="4140355"/>
            <a:ext cx="733846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22" tIns="33711" rIns="67422" bIns="33711" rtlCol="0" anchor="ctr"/>
          <a:lstStyle/>
          <a:p>
            <a:pPr algn="ctr"/>
            <a:endParaRPr lang="ru-RU" sz="1191"/>
          </a:p>
        </p:txBody>
      </p:sp>
      <p:sp>
        <p:nvSpPr>
          <p:cNvPr id="10" name="Прямоугольник 9"/>
          <p:cNvSpPr/>
          <p:nvPr/>
        </p:nvSpPr>
        <p:spPr>
          <a:xfrm>
            <a:off x="4602716" y="4140355"/>
            <a:ext cx="1100660" cy="493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22" tIns="33711" rIns="67422" bIns="33711" rtlCol="0" anchor="ctr"/>
          <a:lstStyle/>
          <a:p>
            <a:pPr algn="ctr"/>
            <a:r>
              <a:rPr lang="ru-RU" sz="2000" b="1" dirty="0" err="1">
                <a:solidFill>
                  <a:schemeClr val="bg1">
                    <a:lumMod val="50000"/>
                  </a:schemeClr>
                </a:solidFill>
              </a:rPr>
              <a:t>ЛогЭкИ</a:t>
            </a:r>
            <a:endParaRPr lang="ru-RU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05993" y="7328532"/>
            <a:ext cx="838122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2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3847" y="470955"/>
            <a:ext cx="6742189" cy="917315"/>
          </a:xfrm>
          <a:prstGeom prst="rect">
            <a:avLst/>
          </a:prstGeom>
        </p:spPr>
        <p:txBody>
          <a:bodyPr vert="horz" wrap="square" lIns="0" tIns="197243" rIns="0" bIns="0" rtlCol="0" anchor="ctr">
            <a:spAutoFit/>
          </a:bodyPr>
          <a:lstStyle/>
          <a:p>
            <a:pPr algn="ctr">
              <a:lnSpc>
                <a:spcPts val="2777"/>
              </a:lnSpc>
            </a:pPr>
            <a:r>
              <a:rPr lang="ru" sz="2800" spc="-3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Показатели воздействия на окружающую среду</a:t>
            </a:r>
            <a:endParaRPr sz="2800" spc="-3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43847" y="2660091"/>
            <a:ext cx="2724375" cy="17414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1" dirty="0"/>
          </a:p>
        </p:txBody>
      </p:sp>
      <p:sp>
        <p:nvSpPr>
          <p:cNvPr id="4" name="object 4"/>
          <p:cNvSpPr txBox="1"/>
          <p:nvPr/>
        </p:nvSpPr>
        <p:spPr>
          <a:xfrm>
            <a:off x="2025942" y="1719336"/>
            <a:ext cx="2370044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00" algn="ctr"/>
            <a:r>
              <a:rPr lang="ru-RU" spc="-3" dirty="0">
                <a:latin typeface="Arial"/>
                <a:cs typeface="Arial"/>
              </a:rPr>
              <a:t>Промышленность Великобритании </a:t>
            </a:r>
            <a:r>
              <a:rPr dirty="0">
                <a:latin typeface="Arial"/>
                <a:cs typeface="Arial"/>
              </a:rPr>
              <a:t>-</a:t>
            </a:r>
            <a:r>
              <a:rPr spc="-3" dirty="0">
                <a:latin typeface="Arial"/>
                <a:cs typeface="Arial"/>
              </a:rPr>
              <a:t>1840</a:t>
            </a:r>
            <a:endParaRPr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40124" y="1733824"/>
            <a:ext cx="2707061" cy="730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00" algn="ctr">
              <a:lnSpc>
                <a:spcPts val="1860"/>
              </a:lnSpc>
            </a:pPr>
            <a:r>
              <a:rPr lang="ru-RU" sz="1600" spc="-3" dirty="0">
                <a:latin typeface="Arial"/>
                <a:cs typeface="Arial"/>
              </a:rPr>
              <a:t>Через 150 лет –</a:t>
            </a:r>
          </a:p>
          <a:p>
            <a:pPr marL="8400" algn="ctr">
              <a:lnSpc>
                <a:spcPts val="1860"/>
              </a:lnSpc>
            </a:pPr>
            <a:r>
              <a:rPr sz="1600" dirty="0">
                <a:latin typeface="Arial"/>
                <a:cs typeface="Arial"/>
              </a:rPr>
              <a:t> </a:t>
            </a:r>
            <a:r>
              <a:rPr lang="ru-RU" sz="1600" spc="-3" dirty="0">
                <a:latin typeface="Arial"/>
                <a:cs typeface="Arial"/>
              </a:rPr>
              <a:t>Аляска</a:t>
            </a:r>
            <a:r>
              <a:rPr sz="1600" spc="-3" dirty="0">
                <a:latin typeface="Arial"/>
                <a:cs typeface="Arial"/>
              </a:rPr>
              <a:t> </a:t>
            </a:r>
            <a:r>
              <a:rPr lang="ru-RU" sz="1600" dirty="0">
                <a:latin typeface="Arial"/>
                <a:cs typeface="Arial"/>
              </a:rPr>
              <a:t>– танкер Эксон </a:t>
            </a:r>
            <a:r>
              <a:rPr lang="ru-RU" sz="1600" dirty="0" err="1">
                <a:latin typeface="Arial"/>
                <a:cs typeface="Arial"/>
              </a:rPr>
              <a:t>Вальдес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67750" y="2660090"/>
            <a:ext cx="2758095" cy="17414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1" dirty="0"/>
          </a:p>
        </p:txBody>
      </p:sp>
      <p:sp>
        <p:nvSpPr>
          <p:cNvPr id="8" name="object 8"/>
          <p:cNvSpPr/>
          <p:nvPr/>
        </p:nvSpPr>
        <p:spPr>
          <a:xfrm>
            <a:off x="5667750" y="4641809"/>
            <a:ext cx="2758095" cy="18460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1" dirty="0"/>
          </a:p>
        </p:txBody>
      </p:sp>
      <p:sp>
        <p:nvSpPr>
          <p:cNvPr id="9" name="object 9"/>
          <p:cNvSpPr/>
          <p:nvPr/>
        </p:nvSpPr>
        <p:spPr>
          <a:xfrm>
            <a:off x="1843847" y="4641809"/>
            <a:ext cx="2734233" cy="18460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1" dirty="0"/>
          </a:p>
        </p:txBody>
      </p:sp>
      <p:sp>
        <p:nvSpPr>
          <p:cNvPr id="10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9020176" y="7328532"/>
            <a:ext cx="1023940" cy="412118"/>
          </a:xfrm>
          <a:prstGeom prst="rect">
            <a:avLst/>
          </a:prstGeo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20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2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6547" y="2222218"/>
            <a:ext cx="4301729" cy="40318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5226" marR="3362" indent="-226825">
              <a:buChar char="•"/>
              <a:tabLst>
                <a:tab pos="234807" algn="l"/>
                <a:tab pos="235226" algn="l"/>
              </a:tabLst>
            </a:pPr>
            <a:r>
              <a:rPr lang="ru-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Внимание к защите</a:t>
            </a:r>
            <a:r>
              <a:rPr lang="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окружающей среды проявляется в: 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499855" marR="517497" lvl="1" indent="-189021">
              <a:spcBef>
                <a:spcPts val="271"/>
              </a:spcBef>
              <a:buFont typeface="Courier New" panose="02070309020205020404" pitchFamily="49" charset="0"/>
              <a:buChar char="o"/>
              <a:tabLst>
                <a:tab pos="499436" algn="l"/>
                <a:tab pos="499855" algn="l"/>
              </a:tabLst>
            </a:pPr>
            <a:r>
              <a:rPr lang="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Решениях «на конце трубы» - снижение выбросов загрязняющих веществ в окружающей среде</a:t>
            </a:r>
          </a:p>
          <a:p>
            <a:pPr marL="499855" marR="517497" lvl="1" indent="-189021">
              <a:spcBef>
                <a:spcPts val="271"/>
              </a:spcBef>
              <a:buFont typeface="Courier New" panose="02070309020205020404" pitchFamily="49" charset="0"/>
              <a:buChar char="o"/>
              <a:tabLst>
                <a:tab pos="499436" algn="l"/>
                <a:tab pos="499855" algn="l"/>
              </a:tabLst>
            </a:pPr>
            <a:r>
              <a:rPr lang="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Соблюдении законодательных требований</a:t>
            </a:r>
            <a:r>
              <a:rPr spc="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</a:t>
            </a:r>
            <a:r>
              <a:rPr lang="ru" spc="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– </a:t>
            </a:r>
            <a:r>
              <a:rPr lang="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Предотвращение судебных / иных </a:t>
            </a:r>
            <a:r>
              <a:rPr lang="ru-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разбирательств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499855" lvl="1" indent="-189021">
              <a:spcBef>
                <a:spcPts val="258"/>
              </a:spcBef>
              <a:buFont typeface="Courier New" panose="02070309020205020404" pitchFamily="49" charset="0"/>
              <a:buChar char="o"/>
              <a:tabLst>
                <a:tab pos="499436" algn="l"/>
                <a:tab pos="499855" algn="l"/>
              </a:tabLst>
            </a:pPr>
            <a:r>
              <a:rPr lang="ru-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Минимальные затраты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499855" marR="560762" lvl="1" indent="-189021">
              <a:spcBef>
                <a:spcPts val="261"/>
              </a:spcBef>
              <a:buFont typeface="Courier New" panose="02070309020205020404" pitchFamily="49" charset="0"/>
              <a:buChar char="o"/>
              <a:tabLst>
                <a:tab pos="499436" algn="l"/>
                <a:tab pos="499855" algn="l"/>
              </a:tabLst>
            </a:pPr>
            <a:r>
              <a:rPr lang="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Эксплуатация ХТС и ЦП в пределах законодательных границ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34291" y="1965609"/>
            <a:ext cx="2143041" cy="2566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400"/>
            <a:r>
              <a:rPr lang="ru" sz="1853" b="1" dirty="0"/>
              <a:t>До 1980</a:t>
            </a:r>
            <a:endParaRPr sz="1853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21</a:t>
            </a:fld>
            <a:endParaRPr lang="ru-RU"/>
          </a:p>
        </p:txBody>
      </p:sp>
      <p:sp>
        <p:nvSpPr>
          <p:cNvPr id="3" name="object 3"/>
          <p:cNvSpPr txBox="1"/>
          <p:nvPr/>
        </p:nvSpPr>
        <p:spPr>
          <a:xfrm>
            <a:off x="5072487" y="2222218"/>
            <a:ext cx="4971626" cy="54809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5226" marR="254969" indent="-226825">
              <a:buChar char="•"/>
              <a:tabLst>
                <a:tab pos="234807" algn="l"/>
                <a:tab pos="235226" algn="l"/>
              </a:tabLst>
            </a:pPr>
            <a:r>
              <a:rPr lang="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Внимание к защите окружающей среды возрастает и выходит за рамки Предотвращения загрязнения за счет энергоресурсосберегающих ХТС и </a:t>
            </a:r>
            <a:r>
              <a:rPr lang="ru-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ликвидации последствий воздействия: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499855" marR="348219" lvl="1" indent="-189021">
              <a:spcBef>
                <a:spcPts val="254"/>
              </a:spcBef>
              <a:buFont typeface="Courier New" panose="02070309020205020404" pitchFamily="49" charset="0"/>
              <a:buChar char="o"/>
              <a:tabLst>
                <a:tab pos="499436" algn="l"/>
                <a:tab pos="499855" algn="l"/>
              </a:tabLst>
            </a:pPr>
            <a:r>
              <a:rPr lang="ru-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Определение</a:t>
            </a:r>
            <a:r>
              <a:rPr lang="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основных показателей воздействия на </a:t>
            </a:r>
            <a:r>
              <a:rPr lang="ru-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окружающую среду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499855" marR="3362" lvl="1" indent="-189021">
              <a:spcBef>
                <a:spcPts val="244"/>
              </a:spcBef>
              <a:buFont typeface="Courier New" panose="02070309020205020404" pitchFamily="49" charset="0"/>
              <a:buChar char="o"/>
              <a:tabLst>
                <a:tab pos="499436" algn="l"/>
                <a:tab pos="499855" algn="l"/>
              </a:tabLst>
            </a:pPr>
            <a:r>
              <a:rPr lang="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Повышение общественного внимания к изменению климата и истощению природных ресурсов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499855" marR="392324" lvl="1" indent="-189021">
              <a:spcBef>
                <a:spcPts val="254"/>
              </a:spcBef>
              <a:buFont typeface="Courier New" panose="02070309020205020404" pitchFamily="49" charset="0"/>
              <a:buChar char="o"/>
              <a:tabLst>
                <a:tab pos="499436" algn="l"/>
                <a:tab pos="499855" algn="l"/>
              </a:tabLst>
            </a:pPr>
            <a:r>
              <a:rPr lang="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Изменение баланса во взглядах на экономический рост</a:t>
            </a:r>
          </a:p>
          <a:p>
            <a:pPr marL="499855" marR="392324" lvl="1" indent="-189021">
              <a:spcBef>
                <a:spcPts val="254"/>
              </a:spcBef>
              <a:buFont typeface="Courier New" panose="02070309020205020404" pitchFamily="49" charset="0"/>
              <a:buChar char="o"/>
              <a:tabLst>
                <a:tab pos="499436" algn="l"/>
                <a:tab pos="499855" algn="l"/>
              </a:tabLst>
            </a:pPr>
            <a:r>
              <a:rPr lang="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Появление концепции Устойчивого развития (1992 г.)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499855" marR="480533" lvl="1" indent="-189021">
              <a:spcBef>
                <a:spcPts val="254"/>
              </a:spcBef>
              <a:buFont typeface="Courier New" panose="02070309020205020404" pitchFamily="49" charset="0"/>
              <a:buChar char="o"/>
              <a:tabLst>
                <a:tab pos="499436" algn="l"/>
                <a:tab pos="499855" algn="l"/>
              </a:tabLst>
            </a:pPr>
            <a:r>
              <a:rPr lang="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Появление более строгого законодательного регулирования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499855" marR="182720" lvl="1" indent="-189021">
              <a:spcBef>
                <a:spcPts val="254"/>
              </a:spcBef>
              <a:buFont typeface="Courier New" panose="02070309020205020404" pitchFamily="49" charset="0"/>
              <a:buChar char="o"/>
              <a:tabLst>
                <a:tab pos="499436" algn="l"/>
                <a:tab pos="499855" algn="l"/>
              </a:tabLst>
            </a:pPr>
            <a:r>
              <a:rPr lang="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Появление бизнес-этики и «зеленой» этики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499855" lvl="1" indent="-189021">
              <a:spcBef>
                <a:spcPts val="9"/>
              </a:spcBef>
              <a:buFont typeface="Courier New" panose="02070309020205020404" pitchFamily="49" charset="0"/>
              <a:buChar char="o"/>
              <a:tabLst>
                <a:tab pos="499436" algn="l"/>
                <a:tab pos="499855" algn="l"/>
              </a:tabLst>
            </a:pPr>
            <a:r>
              <a:rPr lang="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Появление биотехнологий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 txBox="1"/>
          <p:nvPr/>
        </p:nvSpPr>
        <p:spPr>
          <a:xfrm rot="10800000" flipV="1">
            <a:off x="5160908" y="1937075"/>
            <a:ext cx="2632514" cy="2851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00" algn="ctr"/>
            <a:r>
              <a:rPr sz="1853" b="1" dirty="0">
                <a:latin typeface="Arial"/>
                <a:cs typeface="Arial"/>
              </a:rPr>
              <a:t>1980</a:t>
            </a:r>
            <a:r>
              <a:rPr lang="ru-RU" sz="1853" b="1" dirty="0">
                <a:latin typeface="Arial"/>
                <a:cs typeface="Arial"/>
              </a:rPr>
              <a:t>-е</a:t>
            </a:r>
            <a:r>
              <a:rPr lang="ru" sz="1853" b="1" dirty="0">
                <a:latin typeface="Arial"/>
                <a:cs typeface="Arial"/>
              </a:rPr>
              <a:t> и</a:t>
            </a:r>
            <a:r>
              <a:rPr sz="1853" b="1" spc="-59" dirty="0">
                <a:latin typeface="Arial"/>
                <a:cs typeface="Arial"/>
              </a:rPr>
              <a:t> </a:t>
            </a:r>
            <a:r>
              <a:rPr lang="ru-RU" sz="1853" b="1" dirty="0">
                <a:latin typeface="Arial"/>
                <a:cs typeface="Arial"/>
              </a:rPr>
              <a:t>1990-е</a:t>
            </a:r>
            <a:endParaRPr sz="1853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2193" y="550144"/>
            <a:ext cx="63610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охраны 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окружающей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среды </a:t>
            </a:r>
          </a:p>
        </p:txBody>
      </p:sp>
      <p:sp>
        <p:nvSpPr>
          <p:cNvPr id="9" name="Номер слайда 1"/>
          <p:cNvSpPr txBox="1">
            <a:spLocks/>
          </p:cNvSpPr>
          <p:nvPr/>
        </p:nvSpPr>
        <p:spPr>
          <a:xfrm>
            <a:off x="9020176" y="7328532"/>
            <a:ext cx="1023940" cy="41211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21</a:t>
            </a:fld>
            <a:r>
              <a:rPr lang="en-US" sz="2400" smtClean="0">
                <a:solidFill>
                  <a:srgbClr val="002060"/>
                </a:solidFill>
              </a:rPr>
              <a:t>/</a:t>
            </a:r>
            <a:r>
              <a:rPr lang="ru-RU" sz="2400" smtClean="0">
                <a:solidFill>
                  <a:srgbClr val="002060"/>
                </a:solidFill>
              </a:rPr>
              <a:t>81 </a:t>
            </a:r>
            <a:r>
              <a:rPr lang="ru-RU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2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92377" y="1739501"/>
            <a:ext cx="6788891" cy="45704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00" marR="3362" algn="just">
              <a:lnSpc>
                <a:spcPct val="110000"/>
              </a:lnSpc>
            </a:pPr>
            <a:r>
              <a:rPr i="1" spc="-3" dirty="0">
                <a:latin typeface="Arial"/>
                <a:cs typeface="Arial"/>
              </a:rPr>
              <a:t>Niall Fitzgerald –</a:t>
            </a:r>
            <a:r>
              <a:rPr lang="ru-RU" i="1" spc="-3" dirty="0">
                <a:latin typeface="Arial"/>
                <a:cs typeface="Arial"/>
              </a:rPr>
              <a:t> </a:t>
            </a:r>
            <a:r>
              <a:rPr lang="ru" i="1" spc="-3" dirty="0">
                <a:latin typeface="Arial"/>
                <a:cs typeface="Arial"/>
              </a:rPr>
              <a:t>Исполнительный директор компании </a:t>
            </a:r>
            <a:r>
              <a:rPr i="1" dirty="0">
                <a:latin typeface="Arial"/>
                <a:cs typeface="Arial"/>
              </a:rPr>
              <a:t>Unilever </a:t>
            </a:r>
            <a:r>
              <a:rPr i="1" spc="-3" dirty="0">
                <a:latin typeface="Arial"/>
                <a:cs typeface="Arial"/>
              </a:rPr>
              <a:t>2003</a:t>
            </a:r>
            <a:r>
              <a:rPr lang="ru-RU" i="1" spc="-3" dirty="0">
                <a:latin typeface="Arial"/>
                <a:cs typeface="Arial"/>
              </a:rPr>
              <a:t>,</a:t>
            </a:r>
            <a:r>
              <a:rPr i="1" spc="-3" dirty="0">
                <a:latin typeface="Arial"/>
                <a:cs typeface="Arial"/>
              </a:rPr>
              <a:t> Guardian Weekly 10th  July </a:t>
            </a:r>
            <a:r>
              <a:rPr i="1" spc="-7" dirty="0">
                <a:latin typeface="Arial"/>
                <a:cs typeface="Arial"/>
              </a:rPr>
              <a:t>2003 </a:t>
            </a:r>
            <a:r>
              <a:rPr lang="en-US" i="1" spc="-3" dirty="0">
                <a:latin typeface="Arial"/>
                <a:cs typeface="Arial"/>
              </a:rPr>
              <a:t>–</a:t>
            </a:r>
            <a:r>
              <a:rPr i="1" spc="-3" dirty="0">
                <a:latin typeface="Arial"/>
                <a:cs typeface="Arial"/>
              </a:rPr>
              <a:t> </a:t>
            </a:r>
            <a:r>
              <a:rPr lang="ru" i="1" spc="-7" dirty="0">
                <a:latin typeface="Arial"/>
                <a:cs typeface="Arial"/>
              </a:rPr>
              <a:t>"Компании должны осознавать ту силу, которой наделены потребители, и принимать, что социальная ответственность является основой, а не дополнительным аспектом, успеха любого бизнеса – если бы мой интерес заключался только в удвоении прибыли, то я бы мог добиться этого, но через несколько лет наша компания бы ушла из бизнеса. Человек, который нанимает меня – это тот человек, который покупает</a:t>
            </a:r>
            <a:r>
              <a:rPr i="1" spc="-7" dirty="0">
                <a:latin typeface="Arial"/>
                <a:cs typeface="Arial"/>
              </a:rPr>
              <a:t> </a:t>
            </a:r>
            <a:r>
              <a:rPr i="1" spc="-3" dirty="0">
                <a:latin typeface="Arial"/>
                <a:cs typeface="Arial"/>
              </a:rPr>
              <a:t>Flora Margarine </a:t>
            </a:r>
            <a:r>
              <a:rPr lang="ru" i="1" spc="-3" dirty="0">
                <a:latin typeface="Arial"/>
                <a:cs typeface="Arial"/>
              </a:rPr>
              <a:t>или</a:t>
            </a:r>
            <a:r>
              <a:rPr i="1" spc="-3" dirty="0">
                <a:latin typeface="Arial"/>
                <a:cs typeface="Arial"/>
              </a:rPr>
              <a:t> Persil: 150</a:t>
            </a:r>
            <a:r>
              <a:rPr lang="ru" i="1" spc="-3" dirty="0">
                <a:latin typeface="Arial"/>
                <a:cs typeface="Arial"/>
              </a:rPr>
              <a:t> миллионов человек в день</a:t>
            </a:r>
            <a:r>
              <a:rPr i="1" spc="-3" dirty="0">
                <a:latin typeface="Arial"/>
                <a:cs typeface="Arial"/>
              </a:rPr>
              <a:t> </a:t>
            </a:r>
            <a:r>
              <a:rPr lang="ru" i="1" spc="-3" dirty="0">
                <a:latin typeface="Arial"/>
                <a:cs typeface="Arial"/>
              </a:rPr>
              <a:t>покупают продукцию </a:t>
            </a:r>
            <a:r>
              <a:rPr i="1" spc="-3" dirty="0">
                <a:latin typeface="Arial"/>
                <a:cs typeface="Arial"/>
              </a:rPr>
              <a:t>Unilever. </a:t>
            </a:r>
            <a:r>
              <a:rPr lang="ru" i="1" spc="-3" dirty="0">
                <a:latin typeface="Arial"/>
                <a:cs typeface="Arial"/>
              </a:rPr>
              <a:t>Если мы не будем относиться с уважением к окружающей среде или обществу, в котором мы работаем</a:t>
            </a:r>
            <a:r>
              <a:rPr lang="ru" b="1" i="1" spc="-3" dirty="0">
                <a:latin typeface="Arial"/>
                <a:cs typeface="Arial"/>
              </a:rPr>
              <a:t>, то люди перестанут доверять нам и нашему бренду, перестанут покупать нашу продукцию, и наша компания вы</a:t>
            </a:r>
            <a:r>
              <a:rPr lang="ru-RU" b="1" i="1" spc="-3" dirty="0">
                <a:latin typeface="Arial"/>
                <a:cs typeface="Arial"/>
              </a:rPr>
              <a:t>п</a:t>
            </a:r>
            <a:r>
              <a:rPr lang="ru" b="1" i="1" spc="-3" dirty="0">
                <a:latin typeface="Arial"/>
                <a:cs typeface="Arial"/>
              </a:rPr>
              <a:t>адет из бизнеса</a:t>
            </a:r>
            <a:r>
              <a:rPr lang="ru" b="1" i="1" spc="-7" dirty="0">
                <a:latin typeface="Arial"/>
                <a:cs typeface="Arial"/>
              </a:rPr>
              <a:t>»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3891" y="2760383"/>
            <a:ext cx="910803" cy="907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1" dirty="0"/>
          </a:p>
        </p:txBody>
      </p:sp>
      <p:sp>
        <p:nvSpPr>
          <p:cNvPr id="5" name="object 5"/>
          <p:cNvSpPr/>
          <p:nvPr/>
        </p:nvSpPr>
        <p:spPr>
          <a:xfrm>
            <a:off x="517444" y="5081324"/>
            <a:ext cx="857250" cy="857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1" dirty="0"/>
          </a:p>
        </p:txBody>
      </p:sp>
      <p:sp>
        <p:nvSpPr>
          <p:cNvPr id="6" name="object 6"/>
          <p:cNvSpPr/>
          <p:nvPr/>
        </p:nvSpPr>
        <p:spPr>
          <a:xfrm>
            <a:off x="463891" y="4523548"/>
            <a:ext cx="655544" cy="655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1" dirty="0"/>
          </a:p>
        </p:txBody>
      </p:sp>
      <p:sp>
        <p:nvSpPr>
          <p:cNvPr id="7" name="object 7"/>
          <p:cNvSpPr/>
          <p:nvPr/>
        </p:nvSpPr>
        <p:spPr>
          <a:xfrm>
            <a:off x="638469" y="1595183"/>
            <a:ext cx="736226" cy="10085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1" dirty="0"/>
          </a:p>
        </p:txBody>
      </p:sp>
      <p:sp>
        <p:nvSpPr>
          <p:cNvPr id="8" name="object 8"/>
          <p:cNvSpPr/>
          <p:nvPr/>
        </p:nvSpPr>
        <p:spPr>
          <a:xfrm>
            <a:off x="463892" y="3824727"/>
            <a:ext cx="1006312" cy="5727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191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174866" y="362419"/>
            <a:ext cx="5823911" cy="44808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Бизнес о концепции «Устойчивое химическое производство»</a:t>
            </a: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22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0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9843" y="312648"/>
            <a:ext cx="9041169" cy="8149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8400" algn="ctr"/>
            <a:r>
              <a:rPr lang="ru" sz="2648" b="1" spc="-3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Основные </a:t>
            </a:r>
            <a:r>
              <a:rPr lang="ru" sz="2648" b="1" spc="-3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движущие силы изменений </a:t>
            </a:r>
            <a:r>
              <a:rPr lang="en-US" sz="2648" b="1" spc="-3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648" b="1" spc="-3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" sz="2648" b="1" spc="-3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" sz="2648" b="1" spc="-3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химической промышленности </a:t>
            </a:r>
            <a:endParaRPr sz="2648" b="1" spc="-3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1224" y="2042115"/>
            <a:ext cx="8028122" cy="25263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4807" indent="-226405">
              <a:buChar char="•"/>
              <a:tabLst>
                <a:tab pos="234807" algn="l"/>
                <a:tab pos="235226" algn="l"/>
              </a:tabLst>
            </a:pPr>
            <a:r>
              <a:rPr lang="ru" sz="2000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Бизнес и потребительский спрос</a:t>
            </a:r>
          </a:p>
          <a:p>
            <a:pPr marL="234807" indent="-226405">
              <a:buChar char="•"/>
              <a:tabLst>
                <a:tab pos="234807" algn="l"/>
                <a:tab pos="235226" algn="l"/>
              </a:tabLst>
            </a:pPr>
            <a:r>
              <a:rPr lang="ru" sz="20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Политическое и законодательное регулирование</a:t>
            </a:r>
          </a:p>
          <a:p>
            <a:pPr marL="234807" indent="-226405">
              <a:spcBef>
                <a:spcPts val="503"/>
              </a:spcBef>
              <a:buChar char="•"/>
              <a:tabLst>
                <a:tab pos="234807" algn="l"/>
                <a:tab pos="235226" algn="l"/>
              </a:tabLst>
            </a:pPr>
            <a:r>
              <a:rPr lang="ru" sz="20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Появление на основе стратегических концепций «Устойчивого развития» концепции</a:t>
            </a:r>
            <a:r>
              <a:rPr lang="ru" sz="2000" b="1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</a:t>
            </a:r>
            <a:r>
              <a:rPr lang="ru" sz="2000" b="1" u="sng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«Устойчивое химическое производство», «Ноль-отходов», «Всеобщее управление качеством», «Экономический менеджмент», «Стройное произодство», «Логистика ресурсоэнергосбережения», документы НДТ (</a:t>
            </a:r>
            <a:r>
              <a:rPr lang="en-US" sz="2000" b="1" u="sng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BAT-BREF)</a:t>
            </a:r>
            <a:r>
              <a:rPr lang="ru-RU" sz="2000" b="1" u="sng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, «Ответственная забота»</a:t>
            </a:r>
            <a:endParaRPr sz="2000" b="1" u="sng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23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9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91163" y="2595121"/>
            <a:ext cx="167005" cy="176530"/>
          </a:xfrm>
          <a:custGeom>
            <a:avLst/>
            <a:gdLst/>
            <a:ahLst/>
            <a:cxnLst/>
            <a:rect l="l" t="t" r="r" b="b"/>
            <a:pathLst>
              <a:path w="167004" h="176530">
                <a:moveTo>
                  <a:pt x="0" y="0"/>
                </a:moveTo>
                <a:lnTo>
                  <a:pt x="166877" y="176021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595913" y="3027937"/>
            <a:ext cx="158115" cy="190500"/>
          </a:xfrm>
          <a:custGeom>
            <a:avLst/>
            <a:gdLst/>
            <a:ahLst/>
            <a:cxnLst/>
            <a:rect l="l" t="t" r="r" b="b"/>
            <a:pathLst>
              <a:path w="158115" h="190500">
                <a:moveTo>
                  <a:pt x="0" y="0"/>
                </a:moveTo>
                <a:lnTo>
                  <a:pt x="157733" y="19050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286536" y="3280925"/>
            <a:ext cx="200660" cy="195580"/>
          </a:xfrm>
          <a:custGeom>
            <a:avLst/>
            <a:gdLst/>
            <a:ahLst/>
            <a:cxnLst/>
            <a:rect l="l" t="t" r="r" b="b"/>
            <a:pathLst>
              <a:path w="200659" h="195579">
                <a:moveTo>
                  <a:pt x="0" y="0"/>
                </a:moveTo>
                <a:lnTo>
                  <a:pt x="200405" y="195071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101117" y="1308864"/>
            <a:ext cx="276225" cy="676911"/>
          </a:xfrm>
          <a:custGeom>
            <a:avLst/>
            <a:gdLst/>
            <a:ahLst/>
            <a:cxnLst/>
            <a:rect l="l" t="t" r="r" b="b"/>
            <a:pathLst>
              <a:path w="276225" h="676910">
                <a:moveTo>
                  <a:pt x="275844" y="0"/>
                </a:moveTo>
                <a:lnTo>
                  <a:pt x="275844" y="252221"/>
                </a:lnTo>
                <a:lnTo>
                  <a:pt x="275844" y="118871"/>
                </a:lnTo>
                <a:lnTo>
                  <a:pt x="80772" y="118871"/>
                </a:lnTo>
                <a:lnTo>
                  <a:pt x="0" y="676655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934236" y="1718819"/>
            <a:ext cx="448309" cy="1281431"/>
          </a:xfrm>
          <a:custGeom>
            <a:avLst/>
            <a:gdLst/>
            <a:ahLst/>
            <a:cxnLst/>
            <a:rect l="l" t="t" r="r" b="b"/>
            <a:pathLst>
              <a:path w="448309" h="1281430">
                <a:moveTo>
                  <a:pt x="448055" y="1280921"/>
                </a:moveTo>
                <a:lnTo>
                  <a:pt x="448055" y="0"/>
                </a:lnTo>
                <a:lnTo>
                  <a:pt x="448055" y="541019"/>
                </a:lnTo>
                <a:lnTo>
                  <a:pt x="0" y="541019"/>
                </a:lnTo>
              </a:path>
            </a:pathLst>
          </a:custGeom>
          <a:ln w="129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6710209" y="3213865"/>
            <a:ext cx="666750" cy="124460"/>
          </a:xfrm>
          <a:custGeom>
            <a:avLst/>
            <a:gdLst/>
            <a:ahLst/>
            <a:cxnLst/>
            <a:rect l="l" t="t" r="r" b="b"/>
            <a:pathLst>
              <a:path w="666750" h="124460">
                <a:moveTo>
                  <a:pt x="666750" y="0"/>
                </a:moveTo>
                <a:lnTo>
                  <a:pt x="666750" y="124205"/>
                </a:lnTo>
                <a:lnTo>
                  <a:pt x="666750" y="57149"/>
                </a:lnTo>
                <a:lnTo>
                  <a:pt x="0" y="109727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176812" y="2904493"/>
            <a:ext cx="452755" cy="466725"/>
          </a:xfrm>
          <a:custGeom>
            <a:avLst/>
            <a:gdLst/>
            <a:ahLst/>
            <a:cxnLst/>
            <a:rect l="l" t="t" r="r" b="b"/>
            <a:pathLst>
              <a:path w="452754" h="466725">
                <a:moveTo>
                  <a:pt x="0" y="0"/>
                </a:moveTo>
                <a:lnTo>
                  <a:pt x="0" y="185927"/>
                </a:lnTo>
                <a:lnTo>
                  <a:pt x="0" y="76199"/>
                </a:lnTo>
                <a:lnTo>
                  <a:pt x="147827" y="76199"/>
                </a:lnTo>
                <a:lnTo>
                  <a:pt x="452627" y="466343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591336" y="3461514"/>
            <a:ext cx="195580" cy="128905"/>
          </a:xfrm>
          <a:custGeom>
            <a:avLst/>
            <a:gdLst/>
            <a:ahLst/>
            <a:cxnLst/>
            <a:rect l="l" t="t" r="r" b="b"/>
            <a:pathLst>
              <a:path w="195579" h="128904">
                <a:moveTo>
                  <a:pt x="0" y="0"/>
                </a:moveTo>
                <a:lnTo>
                  <a:pt x="195072" y="128777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6081560" y="3642873"/>
            <a:ext cx="234315" cy="114300"/>
          </a:xfrm>
          <a:custGeom>
            <a:avLst/>
            <a:gdLst/>
            <a:ahLst/>
            <a:cxnLst/>
            <a:rect l="l" t="t" r="r" b="b"/>
            <a:pathLst>
              <a:path w="234315" h="114300">
                <a:moveTo>
                  <a:pt x="0" y="0"/>
                </a:moveTo>
                <a:lnTo>
                  <a:pt x="233933" y="11430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5891062" y="4209040"/>
            <a:ext cx="177165" cy="262254"/>
          </a:xfrm>
          <a:custGeom>
            <a:avLst/>
            <a:gdLst/>
            <a:ahLst/>
            <a:cxnLst/>
            <a:rect l="l" t="t" r="r" b="b"/>
            <a:pathLst>
              <a:path w="177165" h="262254">
                <a:moveTo>
                  <a:pt x="0" y="0"/>
                </a:moveTo>
                <a:lnTo>
                  <a:pt x="176783" y="262127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291112" y="3528574"/>
            <a:ext cx="1081405" cy="628650"/>
          </a:xfrm>
          <a:custGeom>
            <a:avLst/>
            <a:gdLst/>
            <a:ahLst/>
            <a:cxnLst/>
            <a:rect l="l" t="t" r="r" b="b"/>
            <a:pathLst>
              <a:path w="1081404" h="628650">
                <a:moveTo>
                  <a:pt x="1081277" y="0"/>
                </a:moveTo>
                <a:lnTo>
                  <a:pt x="1081277" y="628650"/>
                </a:lnTo>
                <a:lnTo>
                  <a:pt x="1081277" y="309372"/>
                </a:lnTo>
                <a:lnTo>
                  <a:pt x="0" y="309372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6153187" y="4290570"/>
            <a:ext cx="1219200" cy="361950"/>
          </a:xfrm>
          <a:custGeom>
            <a:avLst/>
            <a:gdLst/>
            <a:ahLst/>
            <a:cxnLst/>
            <a:rect l="l" t="t" r="r" b="b"/>
            <a:pathLst>
              <a:path w="1219200" h="361950">
                <a:moveTo>
                  <a:pt x="1219200" y="19050"/>
                </a:moveTo>
                <a:lnTo>
                  <a:pt x="1219200" y="361950"/>
                </a:lnTo>
                <a:lnTo>
                  <a:pt x="1219200" y="218694"/>
                </a:lnTo>
                <a:lnTo>
                  <a:pt x="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858297" y="4814066"/>
            <a:ext cx="1514475" cy="643255"/>
          </a:xfrm>
          <a:custGeom>
            <a:avLst/>
            <a:gdLst/>
            <a:ahLst/>
            <a:cxnLst/>
            <a:rect l="l" t="t" r="r" b="b"/>
            <a:pathLst>
              <a:path w="1514475" h="643254">
                <a:moveTo>
                  <a:pt x="1514094" y="0"/>
                </a:moveTo>
                <a:lnTo>
                  <a:pt x="1514094" y="643127"/>
                </a:lnTo>
                <a:lnTo>
                  <a:pt x="1514094" y="152400"/>
                </a:lnTo>
                <a:lnTo>
                  <a:pt x="0" y="15240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5763044" y="5309365"/>
            <a:ext cx="581026" cy="361950"/>
          </a:xfrm>
          <a:custGeom>
            <a:avLst/>
            <a:gdLst/>
            <a:ahLst/>
            <a:cxnLst/>
            <a:rect l="l" t="t" r="r" b="b"/>
            <a:pathLst>
              <a:path w="581025" h="361950">
                <a:moveTo>
                  <a:pt x="580644" y="147827"/>
                </a:moveTo>
                <a:lnTo>
                  <a:pt x="580644" y="361950"/>
                </a:lnTo>
                <a:lnTo>
                  <a:pt x="580644" y="247650"/>
                </a:lnTo>
                <a:lnTo>
                  <a:pt x="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5643413" y="5090670"/>
            <a:ext cx="139065" cy="152400"/>
          </a:xfrm>
          <a:custGeom>
            <a:avLst/>
            <a:gdLst/>
            <a:ahLst/>
            <a:cxnLst/>
            <a:rect l="l" t="t" r="r" b="b"/>
            <a:pathLst>
              <a:path w="139065" h="152400">
                <a:moveTo>
                  <a:pt x="0" y="0"/>
                </a:moveTo>
                <a:lnTo>
                  <a:pt x="138683" y="15240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648743" y="5423668"/>
            <a:ext cx="157480" cy="167005"/>
          </a:xfrm>
          <a:custGeom>
            <a:avLst/>
            <a:gdLst/>
            <a:ahLst/>
            <a:cxnLst/>
            <a:rect l="l" t="t" r="r" b="b"/>
            <a:pathLst>
              <a:path w="157479" h="167004">
                <a:moveTo>
                  <a:pt x="0" y="0"/>
                </a:moveTo>
                <a:lnTo>
                  <a:pt x="156972" y="166877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5515397" y="5580637"/>
            <a:ext cx="147320" cy="162560"/>
          </a:xfrm>
          <a:custGeom>
            <a:avLst/>
            <a:gdLst/>
            <a:ahLst/>
            <a:cxnLst/>
            <a:rect l="l" t="t" r="r" b="b"/>
            <a:pathLst>
              <a:path w="147320" h="162560">
                <a:moveTo>
                  <a:pt x="0" y="0"/>
                </a:moveTo>
                <a:lnTo>
                  <a:pt x="147066" y="162305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224309" y="5685796"/>
            <a:ext cx="228600" cy="152400"/>
          </a:xfrm>
          <a:custGeom>
            <a:avLst/>
            <a:gdLst/>
            <a:ahLst/>
            <a:cxnLst/>
            <a:rect l="l" t="t" r="r" b="b"/>
            <a:pathLst>
              <a:path w="228600" h="152400">
                <a:moveTo>
                  <a:pt x="0" y="0"/>
                </a:moveTo>
                <a:lnTo>
                  <a:pt x="228600" y="15240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5105436" y="5809241"/>
            <a:ext cx="128905" cy="105410"/>
          </a:xfrm>
          <a:custGeom>
            <a:avLst/>
            <a:gdLst/>
            <a:ahLst/>
            <a:cxnLst/>
            <a:rect l="l" t="t" r="r" b="b"/>
            <a:pathLst>
              <a:path w="128904" h="105410">
                <a:moveTo>
                  <a:pt x="0" y="0"/>
                </a:moveTo>
                <a:lnTo>
                  <a:pt x="128777" y="105155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995709" y="5814571"/>
            <a:ext cx="43815" cy="195580"/>
          </a:xfrm>
          <a:custGeom>
            <a:avLst/>
            <a:gdLst/>
            <a:ahLst/>
            <a:cxnLst/>
            <a:rect l="l" t="t" r="r" b="b"/>
            <a:pathLst>
              <a:path w="43814" h="195579">
                <a:moveTo>
                  <a:pt x="0" y="0"/>
                </a:moveTo>
                <a:lnTo>
                  <a:pt x="43433" y="195072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4567469" y="5671314"/>
            <a:ext cx="76200" cy="124460"/>
          </a:xfrm>
          <a:custGeom>
            <a:avLst/>
            <a:gdLst/>
            <a:ahLst/>
            <a:cxnLst/>
            <a:rect l="l" t="t" r="r" b="b"/>
            <a:pathLst>
              <a:path w="76200" h="124460">
                <a:moveTo>
                  <a:pt x="0" y="0"/>
                </a:moveTo>
                <a:lnTo>
                  <a:pt x="76200" y="124205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5043718" y="5652266"/>
            <a:ext cx="95250" cy="67310"/>
          </a:xfrm>
          <a:custGeom>
            <a:avLst/>
            <a:gdLst/>
            <a:ahLst/>
            <a:cxnLst/>
            <a:rect l="l" t="t" r="r" b="b"/>
            <a:pathLst>
              <a:path w="95250" h="67310">
                <a:moveTo>
                  <a:pt x="0" y="0"/>
                </a:moveTo>
                <a:lnTo>
                  <a:pt x="95250" y="67055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4167415" y="5681220"/>
            <a:ext cx="76200" cy="138430"/>
          </a:xfrm>
          <a:custGeom>
            <a:avLst/>
            <a:gdLst/>
            <a:ahLst/>
            <a:cxnLst/>
            <a:rect l="l" t="t" r="r" b="b"/>
            <a:pathLst>
              <a:path w="76200" h="138429">
                <a:moveTo>
                  <a:pt x="0" y="0"/>
                </a:moveTo>
                <a:lnTo>
                  <a:pt x="76200" y="137922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4195609" y="5899914"/>
            <a:ext cx="190500" cy="67310"/>
          </a:xfrm>
          <a:custGeom>
            <a:avLst/>
            <a:gdLst/>
            <a:ahLst/>
            <a:cxnLst/>
            <a:rect l="l" t="t" r="r" b="b"/>
            <a:pathLst>
              <a:path w="190500" h="67310">
                <a:moveTo>
                  <a:pt x="0" y="0"/>
                </a:moveTo>
                <a:lnTo>
                  <a:pt x="190500" y="67055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3557819" y="5980687"/>
            <a:ext cx="90805" cy="120014"/>
          </a:xfrm>
          <a:custGeom>
            <a:avLst/>
            <a:gdLst/>
            <a:ahLst/>
            <a:cxnLst/>
            <a:rect l="l" t="t" r="r" b="b"/>
            <a:pathLst>
              <a:path w="90804" h="120014">
                <a:moveTo>
                  <a:pt x="0" y="0"/>
                </a:moveTo>
                <a:lnTo>
                  <a:pt x="90678" y="119633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2957362" y="6009643"/>
            <a:ext cx="57151" cy="100329"/>
          </a:xfrm>
          <a:custGeom>
            <a:avLst/>
            <a:gdLst/>
            <a:ahLst/>
            <a:cxnLst/>
            <a:rect l="l" t="t" r="r" b="b"/>
            <a:pathLst>
              <a:path w="57150" h="100329">
                <a:moveTo>
                  <a:pt x="0" y="0"/>
                </a:moveTo>
                <a:lnTo>
                  <a:pt x="57150" y="99822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2609890" y="5914393"/>
            <a:ext cx="167005" cy="252729"/>
          </a:xfrm>
          <a:custGeom>
            <a:avLst/>
            <a:gdLst/>
            <a:ahLst/>
            <a:cxnLst/>
            <a:rect l="l" t="t" r="r" b="b"/>
            <a:pathLst>
              <a:path w="167004" h="252729">
                <a:moveTo>
                  <a:pt x="0" y="0"/>
                </a:moveTo>
                <a:lnTo>
                  <a:pt x="166878" y="252222"/>
                </a:lnTo>
              </a:path>
            </a:pathLst>
          </a:custGeom>
          <a:ln w="129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2581697" y="6075942"/>
            <a:ext cx="95250" cy="100965"/>
          </a:xfrm>
          <a:custGeom>
            <a:avLst/>
            <a:gdLst/>
            <a:ahLst/>
            <a:cxnLst/>
            <a:rect l="l" t="t" r="r" b="b"/>
            <a:pathLst>
              <a:path w="95250" h="100964">
                <a:moveTo>
                  <a:pt x="0" y="0"/>
                </a:moveTo>
                <a:lnTo>
                  <a:pt x="95250" y="100583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2362237" y="5980687"/>
            <a:ext cx="209550" cy="247650"/>
          </a:xfrm>
          <a:custGeom>
            <a:avLst/>
            <a:gdLst/>
            <a:ahLst/>
            <a:cxnLst/>
            <a:rect l="l" t="t" r="r" b="b"/>
            <a:pathLst>
              <a:path w="209550" h="247650">
                <a:moveTo>
                  <a:pt x="0" y="0"/>
                </a:moveTo>
                <a:lnTo>
                  <a:pt x="209550" y="24765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2281467" y="6138424"/>
            <a:ext cx="138430" cy="128270"/>
          </a:xfrm>
          <a:custGeom>
            <a:avLst/>
            <a:gdLst/>
            <a:ahLst/>
            <a:cxnLst/>
            <a:rect l="l" t="t" r="r" b="b"/>
            <a:pathLst>
              <a:path w="138429" h="128270">
                <a:moveTo>
                  <a:pt x="0" y="0"/>
                </a:moveTo>
                <a:lnTo>
                  <a:pt x="137922" y="128016"/>
                </a:lnTo>
              </a:path>
            </a:pathLst>
          </a:custGeom>
          <a:ln w="129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1919519" y="6152141"/>
            <a:ext cx="100330" cy="109855"/>
          </a:xfrm>
          <a:custGeom>
            <a:avLst/>
            <a:gdLst/>
            <a:ahLst/>
            <a:cxnLst/>
            <a:rect l="l" t="t" r="r" b="b"/>
            <a:pathLst>
              <a:path w="100330" h="109854">
                <a:moveTo>
                  <a:pt x="0" y="0"/>
                </a:moveTo>
                <a:lnTo>
                  <a:pt x="99822" y="109727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3614967" y="5533393"/>
            <a:ext cx="333375" cy="457200"/>
          </a:xfrm>
          <a:custGeom>
            <a:avLst/>
            <a:gdLst/>
            <a:ahLst/>
            <a:cxnLst/>
            <a:rect l="l" t="t" r="r" b="b"/>
            <a:pathLst>
              <a:path w="333375" h="457200">
                <a:moveTo>
                  <a:pt x="0" y="0"/>
                </a:moveTo>
                <a:lnTo>
                  <a:pt x="0" y="237744"/>
                </a:lnTo>
                <a:lnTo>
                  <a:pt x="0" y="137922"/>
                </a:lnTo>
                <a:lnTo>
                  <a:pt x="137922" y="137922"/>
                </a:lnTo>
                <a:lnTo>
                  <a:pt x="332994" y="457200"/>
                </a:lnTo>
              </a:path>
            </a:pathLst>
          </a:custGeom>
          <a:ln w="129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4057690" y="5933443"/>
            <a:ext cx="124460" cy="281305"/>
          </a:xfrm>
          <a:custGeom>
            <a:avLst/>
            <a:gdLst/>
            <a:ahLst/>
            <a:cxnLst/>
            <a:rect l="l" t="t" r="r" b="b"/>
            <a:pathLst>
              <a:path w="124460" h="281304">
                <a:moveTo>
                  <a:pt x="124206" y="281177"/>
                </a:moveTo>
                <a:lnTo>
                  <a:pt x="124206" y="142494"/>
                </a:lnTo>
                <a:lnTo>
                  <a:pt x="124206" y="204977"/>
                </a:lnTo>
                <a:lnTo>
                  <a:pt x="48006" y="204977"/>
                </a:lnTo>
                <a:lnTo>
                  <a:pt x="0" y="0"/>
                </a:lnTo>
              </a:path>
            </a:pathLst>
          </a:custGeom>
          <a:ln w="129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5414809" y="4071114"/>
            <a:ext cx="471805" cy="652780"/>
          </a:xfrm>
          <a:custGeom>
            <a:avLst/>
            <a:gdLst/>
            <a:ahLst/>
            <a:cxnLst/>
            <a:rect l="l" t="t" r="r" b="b"/>
            <a:pathLst>
              <a:path w="471804" h="652779">
                <a:moveTo>
                  <a:pt x="0" y="0"/>
                </a:moveTo>
                <a:lnTo>
                  <a:pt x="0" y="652272"/>
                </a:lnTo>
                <a:lnTo>
                  <a:pt x="0" y="518922"/>
                </a:lnTo>
                <a:lnTo>
                  <a:pt x="329183" y="518922"/>
                </a:lnTo>
                <a:lnTo>
                  <a:pt x="471677" y="64770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5414813" y="3547619"/>
            <a:ext cx="814705" cy="590551"/>
          </a:xfrm>
          <a:custGeom>
            <a:avLst/>
            <a:gdLst/>
            <a:ahLst/>
            <a:cxnLst/>
            <a:rect l="l" t="t" r="r" b="b"/>
            <a:pathLst>
              <a:path w="814704" h="590550">
                <a:moveTo>
                  <a:pt x="0" y="0"/>
                </a:moveTo>
                <a:lnTo>
                  <a:pt x="0" y="423672"/>
                </a:lnTo>
                <a:lnTo>
                  <a:pt x="0" y="318516"/>
                </a:lnTo>
                <a:lnTo>
                  <a:pt x="609600" y="318516"/>
                </a:lnTo>
                <a:lnTo>
                  <a:pt x="814577" y="59055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5991644" y="4538220"/>
            <a:ext cx="424180" cy="328930"/>
          </a:xfrm>
          <a:custGeom>
            <a:avLst/>
            <a:gdLst/>
            <a:ahLst/>
            <a:cxnLst/>
            <a:rect l="l" t="t" r="r" b="b"/>
            <a:pathLst>
              <a:path w="424179" h="328929">
                <a:moveTo>
                  <a:pt x="423672" y="76200"/>
                </a:moveTo>
                <a:lnTo>
                  <a:pt x="423672" y="328422"/>
                </a:lnTo>
                <a:lnTo>
                  <a:pt x="423672" y="142494"/>
                </a:lnTo>
                <a:lnTo>
                  <a:pt x="304800" y="142494"/>
                </a:lnTo>
                <a:lnTo>
                  <a:pt x="0" y="0"/>
                </a:lnTo>
              </a:path>
            </a:pathLst>
          </a:custGeom>
          <a:ln w="129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5420144" y="2951740"/>
            <a:ext cx="966469" cy="558166"/>
          </a:xfrm>
          <a:custGeom>
            <a:avLst/>
            <a:gdLst/>
            <a:ahLst/>
            <a:cxnLst/>
            <a:rect l="l" t="t" r="r" b="b"/>
            <a:pathLst>
              <a:path w="966470" h="558164">
                <a:moveTo>
                  <a:pt x="0" y="0"/>
                </a:moveTo>
                <a:lnTo>
                  <a:pt x="0" y="519683"/>
                </a:lnTo>
                <a:lnTo>
                  <a:pt x="0" y="433578"/>
                </a:lnTo>
                <a:lnTo>
                  <a:pt x="747522" y="433578"/>
                </a:lnTo>
                <a:lnTo>
                  <a:pt x="966216" y="557783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714797" y="6100320"/>
            <a:ext cx="2924175" cy="228600"/>
          </a:xfrm>
          <a:custGeom>
            <a:avLst/>
            <a:gdLst/>
            <a:ahLst/>
            <a:cxnLst/>
            <a:rect l="l" t="t" r="r" b="b"/>
            <a:pathLst>
              <a:path w="2924175" h="228600">
                <a:moveTo>
                  <a:pt x="0" y="228600"/>
                </a:moveTo>
                <a:lnTo>
                  <a:pt x="1323594" y="171450"/>
                </a:lnTo>
                <a:lnTo>
                  <a:pt x="1690116" y="166116"/>
                </a:lnTo>
                <a:lnTo>
                  <a:pt x="1876044" y="142494"/>
                </a:lnTo>
                <a:lnTo>
                  <a:pt x="1985772" y="99822"/>
                </a:lnTo>
                <a:lnTo>
                  <a:pt x="2066544" y="80772"/>
                </a:lnTo>
                <a:lnTo>
                  <a:pt x="2318766" y="28194"/>
                </a:lnTo>
                <a:lnTo>
                  <a:pt x="2923794" y="0"/>
                </a:lnTo>
              </a:path>
            </a:pathLst>
          </a:custGeom>
          <a:ln w="5105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3638590" y="4966469"/>
            <a:ext cx="2214880" cy="1138555"/>
          </a:xfrm>
          <a:custGeom>
            <a:avLst/>
            <a:gdLst/>
            <a:ahLst/>
            <a:cxnLst/>
            <a:rect l="l" t="t" r="r" b="b"/>
            <a:pathLst>
              <a:path w="2214879" h="1138554">
                <a:moveTo>
                  <a:pt x="0" y="1138428"/>
                </a:moveTo>
                <a:lnTo>
                  <a:pt x="304799" y="1024128"/>
                </a:lnTo>
                <a:lnTo>
                  <a:pt x="414527" y="947928"/>
                </a:lnTo>
                <a:lnTo>
                  <a:pt x="524255" y="918972"/>
                </a:lnTo>
                <a:lnTo>
                  <a:pt x="619505" y="871728"/>
                </a:lnTo>
                <a:lnTo>
                  <a:pt x="1005077" y="857250"/>
                </a:lnTo>
                <a:lnTo>
                  <a:pt x="1333499" y="823722"/>
                </a:lnTo>
                <a:lnTo>
                  <a:pt x="1438655" y="810005"/>
                </a:lnTo>
                <a:lnTo>
                  <a:pt x="1528571" y="762000"/>
                </a:lnTo>
                <a:lnTo>
                  <a:pt x="1576577" y="700277"/>
                </a:lnTo>
                <a:lnTo>
                  <a:pt x="1667255" y="633222"/>
                </a:lnTo>
                <a:lnTo>
                  <a:pt x="1862327" y="600455"/>
                </a:lnTo>
                <a:lnTo>
                  <a:pt x="1943099" y="524255"/>
                </a:lnTo>
                <a:lnTo>
                  <a:pt x="1995677" y="452627"/>
                </a:lnTo>
                <a:lnTo>
                  <a:pt x="2067305" y="404622"/>
                </a:lnTo>
                <a:lnTo>
                  <a:pt x="2119121" y="323850"/>
                </a:lnTo>
                <a:lnTo>
                  <a:pt x="2157221" y="285750"/>
                </a:lnTo>
                <a:lnTo>
                  <a:pt x="2214371" y="0"/>
                </a:lnTo>
              </a:path>
            </a:pathLst>
          </a:custGeom>
          <a:ln w="5105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5852962" y="3228347"/>
            <a:ext cx="914400" cy="1743075"/>
          </a:xfrm>
          <a:custGeom>
            <a:avLst/>
            <a:gdLst/>
            <a:ahLst/>
            <a:cxnLst/>
            <a:rect l="l" t="t" r="r" b="b"/>
            <a:pathLst>
              <a:path w="914400" h="1743075">
                <a:moveTo>
                  <a:pt x="0" y="1742693"/>
                </a:moveTo>
                <a:lnTo>
                  <a:pt x="38100" y="1485899"/>
                </a:lnTo>
                <a:lnTo>
                  <a:pt x="105155" y="1357121"/>
                </a:lnTo>
                <a:lnTo>
                  <a:pt x="138683" y="1280921"/>
                </a:lnTo>
                <a:lnTo>
                  <a:pt x="214883" y="1261871"/>
                </a:lnTo>
                <a:lnTo>
                  <a:pt x="291083" y="1056893"/>
                </a:lnTo>
                <a:lnTo>
                  <a:pt x="371855" y="904493"/>
                </a:lnTo>
                <a:lnTo>
                  <a:pt x="409955" y="585977"/>
                </a:lnTo>
                <a:lnTo>
                  <a:pt x="462533" y="537971"/>
                </a:lnTo>
                <a:lnTo>
                  <a:pt x="519683" y="271271"/>
                </a:lnTo>
                <a:lnTo>
                  <a:pt x="643127" y="247649"/>
                </a:lnTo>
                <a:lnTo>
                  <a:pt x="729233" y="224027"/>
                </a:lnTo>
                <a:lnTo>
                  <a:pt x="786383" y="142493"/>
                </a:lnTo>
                <a:lnTo>
                  <a:pt x="852677" y="90677"/>
                </a:lnTo>
                <a:lnTo>
                  <a:pt x="914400" y="0"/>
                </a:lnTo>
              </a:path>
            </a:pathLst>
          </a:custGeom>
          <a:ln w="5105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6762786" y="1971043"/>
            <a:ext cx="338455" cy="1262380"/>
          </a:xfrm>
          <a:custGeom>
            <a:avLst/>
            <a:gdLst/>
            <a:ahLst/>
            <a:cxnLst/>
            <a:rect l="l" t="t" r="r" b="b"/>
            <a:pathLst>
              <a:path w="338454" h="1262380">
                <a:moveTo>
                  <a:pt x="0" y="1261871"/>
                </a:moveTo>
                <a:lnTo>
                  <a:pt x="67055" y="852677"/>
                </a:lnTo>
                <a:lnTo>
                  <a:pt x="99822" y="809243"/>
                </a:lnTo>
                <a:lnTo>
                  <a:pt x="147827" y="262127"/>
                </a:lnTo>
                <a:lnTo>
                  <a:pt x="233172" y="195071"/>
                </a:lnTo>
                <a:lnTo>
                  <a:pt x="338327" y="0"/>
                </a:lnTo>
              </a:path>
            </a:pathLst>
          </a:custGeom>
          <a:ln w="5105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659167" y="6298442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7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7" y="89153"/>
                </a:lnTo>
                <a:lnTo>
                  <a:pt x="56899" y="85558"/>
                </a:lnTo>
                <a:lnTo>
                  <a:pt x="70008" y="75819"/>
                </a:lnTo>
                <a:lnTo>
                  <a:pt x="78974" y="61507"/>
                </a:lnTo>
                <a:lnTo>
                  <a:pt x="82296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659167" y="6298442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7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7" y="89153"/>
                </a:lnTo>
                <a:lnTo>
                  <a:pt x="56899" y="85558"/>
                </a:lnTo>
                <a:lnTo>
                  <a:pt x="70008" y="75819"/>
                </a:lnTo>
                <a:lnTo>
                  <a:pt x="78974" y="61507"/>
                </a:lnTo>
                <a:lnTo>
                  <a:pt x="82296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1979718" y="6222241"/>
            <a:ext cx="83185" cy="89534"/>
          </a:xfrm>
          <a:custGeom>
            <a:avLst/>
            <a:gdLst/>
            <a:ahLst/>
            <a:cxnLst/>
            <a:rect l="l" t="t" r="r" b="b"/>
            <a:pathLst>
              <a:path w="83185" h="89535">
                <a:moveTo>
                  <a:pt x="83057" y="44196"/>
                </a:moveTo>
                <a:lnTo>
                  <a:pt x="79724" y="27003"/>
                </a:lnTo>
                <a:lnTo>
                  <a:pt x="70675" y="12954"/>
                </a:lnTo>
                <a:lnTo>
                  <a:pt x="57340" y="3476"/>
                </a:lnTo>
                <a:lnTo>
                  <a:pt x="41147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7" y="89153"/>
                </a:lnTo>
                <a:lnTo>
                  <a:pt x="57340" y="85558"/>
                </a:lnTo>
                <a:lnTo>
                  <a:pt x="70675" y="75819"/>
                </a:lnTo>
                <a:lnTo>
                  <a:pt x="79724" y="61507"/>
                </a:lnTo>
                <a:lnTo>
                  <a:pt x="83057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1979718" y="6222241"/>
            <a:ext cx="83185" cy="89534"/>
          </a:xfrm>
          <a:custGeom>
            <a:avLst/>
            <a:gdLst/>
            <a:ahLst/>
            <a:cxnLst/>
            <a:rect l="l" t="t" r="r" b="b"/>
            <a:pathLst>
              <a:path w="83185" h="89535">
                <a:moveTo>
                  <a:pt x="83057" y="44196"/>
                </a:moveTo>
                <a:lnTo>
                  <a:pt x="79724" y="27003"/>
                </a:lnTo>
                <a:lnTo>
                  <a:pt x="70675" y="12954"/>
                </a:lnTo>
                <a:lnTo>
                  <a:pt x="57340" y="3476"/>
                </a:lnTo>
                <a:lnTo>
                  <a:pt x="41147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7" y="89153"/>
                </a:lnTo>
                <a:lnTo>
                  <a:pt x="57340" y="85558"/>
                </a:lnTo>
                <a:lnTo>
                  <a:pt x="70675" y="75819"/>
                </a:lnTo>
                <a:lnTo>
                  <a:pt x="79724" y="61507"/>
                </a:lnTo>
                <a:lnTo>
                  <a:pt x="83057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2354617" y="6222241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9"/>
                </a:lnTo>
                <a:lnTo>
                  <a:pt x="78974" y="61507"/>
                </a:lnTo>
                <a:lnTo>
                  <a:pt x="82296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2354617" y="6222241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9"/>
                </a:lnTo>
                <a:lnTo>
                  <a:pt x="78974" y="61507"/>
                </a:lnTo>
                <a:lnTo>
                  <a:pt x="82296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2532166" y="6197099"/>
            <a:ext cx="83185" cy="88900"/>
          </a:xfrm>
          <a:custGeom>
            <a:avLst/>
            <a:gdLst/>
            <a:ahLst/>
            <a:cxnLst/>
            <a:rect l="l" t="t" r="r" b="b"/>
            <a:pathLst>
              <a:path w="83185" h="88900">
                <a:moveTo>
                  <a:pt x="83057" y="44196"/>
                </a:moveTo>
                <a:lnTo>
                  <a:pt x="79724" y="27003"/>
                </a:lnTo>
                <a:lnTo>
                  <a:pt x="70675" y="12954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7340" y="84915"/>
                </a:lnTo>
                <a:lnTo>
                  <a:pt x="70675" y="75438"/>
                </a:lnTo>
                <a:lnTo>
                  <a:pt x="79724" y="61388"/>
                </a:lnTo>
                <a:lnTo>
                  <a:pt x="83057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2532166" y="6197099"/>
            <a:ext cx="83185" cy="88900"/>
          </a:xfrm>
          <a:custGeom>
            <a:avLst/>
            <a:gdLst/>
            <a:ahLst/>
            <a:cxnLst/>
            <a:rect l="l" t="t" r="r" b="b"/>
            <a:pathLst>
              <a:path w="83185" h="88900">
                <a:moveTo>
                  <a:pt x="83057" y="44196"/>
                </a:moveTo>
                <a:lnTo>
                  <a:pt x="79724" y="27003"/>
                </a:lnTo>
                <a:lnTo>
                  <a:pt x="70675" y="12954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7340" y="84915"/>
                </a:lnTo>
                <a:lnTo>
                  <a:pt x="70675" y="75438"/>
                </a:lnTo>
                <a:lnTo>
                  <a:pt x="79724" y="61388"/>
                </a:lnTo>
                <a:lnTo>
                  <a:pt x="83057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2646466" y="6152140"/>
            <a:ext cx="83185" cy="89534"/>
          </a:xfrm>
          <a:custGeom>
            <a:avLst/>
            <a:gdLst/>
            <a:ahLst/>
            <a:cxnLst/>
            <a:rect l="l" t="t" r="r" b="b"/>
            <a:pathLst>
              <a:path w="83185" h="89535">
                <a:moveTo>
                  <a:pt x="83057" y="44195"/>
                </a:moveTo>
                <a:lnTo>
                  <a:pt x="79724" y="27003"/>
                </a:lnTo>
                <a:lnTo>
                  <a:pt x="70675" y="12953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5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7340" y="85558"/>
                </a:lnTo>
                <a:lnTo>
                  <a:pt x="70675" y="75818"/>
                </a:lnTo>
                <a:lnTo>
                  <a:pt x="79724" y="61507"/>
                </a:lnTo>
                <a:lnTo>
                  <a:pt x="83057" y="44195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2646466" y="6152140"/>
            <a:ext cx="83185" cy="89534"/>
          </a:xfrm>
          <a:custGeom>
            <a:avLst/>
            <a:gdLst/>
            <a:ahLst/>
            <a:cxnLst/>
            <a:rect l="l" t="t" r="r" b="b"/>
            <a:pathLst>
              <a:path w="83185" h="89535">
                <a:moveTo>
                  <a:pt x="83057" y="44195"/>
                </a:moveTo>
                <a:lnTo>
                  <a:pt x="79724" y="27003"/>
                </a:lnTo>
                <a:lnTo>
                  <a:pt x="70675" y="12953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5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7340" y="85558"/>
                </a:lnTo>
                <a:lnTo>
                  <a:pt x="70675" y="75818"/>
                </a:lnTo>
                <a:lnTo>
                  <a:pt x="79724" y="61507"/>
                </a:lnTo>
                <a:lnTo>
                  <a:pt x="83057" y="44195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2735621" y="6126991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9"/>
                </a:lnTo>
                <a:lnTo>
                  <a:pt x="78974" y="61507"/>
                </a:lnTo>
                <a:lnTo>
                  <a:pt x="82296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2735621" y="6126991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9"/>
                </a:lnTo>
                <a:lnTo>
                  <a:pt x="78974" y="61507"/>
                </a:lnTo>
                <a:lnTo>
                  <a:pt x="82296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2983267" y="6082799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6899" y="84915"/>
                </a:lnTo>
                <a:lnTo>
                  <a:pt x="70008" y="75438"/>
                </a:lnTo>
                <a:lnTo>
                  <a:pt x="78974" y="61388"/>
                </a:lnTo>
                <a:lnTo>
                  <a:pt x="82296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2983267" y="6082799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6899" y="84915"/>
                </a:lnTo>
                <a:lnTo>
                  <a:pt x="70008" y="75438"/>
                </a:lnTo>
                <a:lnTo>
                  <a:pt x="78974" y="61388"/>
                </a:lnTo>
                <a:lnTo>
                  <a:pt x="82296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3592867" y="6069843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9"/>
                </a:lnTo>
                <a:lnTo>
                  <a:pt x="78974" y="61507"/>
                </a:lnTo>
                <a:lnTo>
                  <a:pt x="82296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3592867" y="6069843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9"/>
                </a:lnTo>
                <a:lnTo>
                  <a:pt x="78974" y="61507"/>
                </a:lnTo>
                <a:lnTo>
                  <a:pt x="82296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3910622" y="5955543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9"/>
                </a:lnTo>
                <a:lnTo>
                  <a:pt x="78974" y="61507"/>
                </a:lnTo>
                <a:lnTo>
                  <a:pt x="82296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3910622" y="5955543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9"/>
                </a:lnTo>
                <a:lnTo>
                  <a:pt x="78974" y="61507"/>
                </a:lnTo>
                <a:lnTo>
                  <a:pt x="82296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4018066" y="5873249"/>
            <a:ext cx="83185" cy="88900"/>
          </a:xfrm>
          <a:custGeom>
            <a:avLst/>
            <a:gdLst/>
            <a:ahLst/>
            <a:cxnLst/>
            <a:rect l="l" t="t" r="r" b="b"/>
            <a:pathLst>
              <a:path w="83185" h="88900">
                <a:moveTo>
                  <a:pt x="83057" y="44196"/>
                </a:moveTo>
                <a:lnTo>
                  <a:pt x="79724" y="27003"/>
                </a:lnTo>
                <a:lnTo>
                  <a:pt x="70675" y="12954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7340" y="84915"/>
                </a:lnTo>
                <a:lnTo>
                  <a:pt x="70675" y="75438"/>
                </a:lnTo>
                <a:lnTo>
                  <a:pt x="79724" y="61388"/>
                </a:lnTo>
                <a:lnTo>
                  <a:pt x="83057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4018066" y="5873249"/>
            <a:ext cx="83185" cy="88900"/>
          </a:xfrm>
          <a:custGeom>
            <a:avLst/>
            <a:gdLst/>
            <a:ahLst/>
            <a:cxnLst/>
            <a:rect l="l" t="t" r="r" b="b"/>
            <a:pathLst>
              <a:path w="83185" h="88900">
                <a:moveTo>
                  <a:pt x="83057" y="44196"/>
                </a:moveTo>
                <a:lnTo>
                  <a:pt x="79724" y="27003"/>
                </a:lnTo>
                <a:lnTo>
                  <a:pt x="70675" y="12954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7340" y="84915"/>
                </a:lnTo>
                <a:lnTo>
                  <a:pt x="70675" y="75438"/>
                </a:lnTo>
                <a:lnTo>
                  <a:pt x="79724" y="61388"/>
                </a:lnTo>
                <a:lnTo>
                  <a:pt x="83057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4113316" y="5835145"/>
            <a:ext cx="83185" cy="88900"/>
          </a:xfrm>
          <a:custGeom>
            <a:avLst/>
            <a:gdLst/>
            <a:ahLst/>
            <a:cxnLst/>
            <a:rect l="l" t="t" r="r" b="b"/>
            <a:pathLst>
              <a:path w="83185" h="88900">
                <a:moveTo>
                  <a:pt x="83057" y="44196"/>
                </a:moveTo>
                <a:lnTo>
                  <a:pt x="79724" y="27003"/>
                </a:lnTo>
                <a:lnTo>
                  <a:pt x="70675" y="12954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7340" y="84915"/>
                </a:lnTo>
                <a:lnTo>
                  <a:pt x="70675" y="75438"/>
                </a:lnTo>
                <a:lnTo>
                  <a:pt x="79724" y="61388"/>
                </a:lnTo>
                <a:lnTo>
                  <a:pt x="83057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4113316" y="5835145"/>
            <a:ext cx="83185" cy="88900"/>
          </a:xfrm>
          <a:custGeom>
            <a:avLst/>
            <a:gdLst/>
            <a:ahLst/>
            <a:cxnLst/>
            <a:rect l="l" t="t" r="r" b="b"/>
            <a:pathLst>
              <a:path w="83185" h="88900">
                <a:moveTo>
                  <a:pt x="83057" y="44196"/>
                </a:moveTo>
                <a:lnTo>
                  <a:pt x="79724" y="27003"/>
                </a:lnTo>
                <a:lnTo>
                  <a:pt x="70675" y="12954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7340" y="84915"/>
                </a:lnTo>
                <a:lnTo>
                  <a:pt x="70675" y="75438"/>
                </a:lnTo>
                <a:lnTo>
                  <a:pt x="79724" y="61388"/>
                </a:lnTo>
                <a:lnTo>
                  <a:pt x="83057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4208566" y="5797046"/>
            <a:ext cx="83185" cy="88900"/>
          </a:xfrm>
          <a:custGeom>
            <a:avLst/>
            <a:gdLst/>
            <a:ahLst/>
            <a:cxnLst/>
            <a:rect l="l" t="t" r="r" b="b"/>
            <a:pathLst>
              <a:path w="83185" h="88900">
                <a:moveTo>
                  <a:pt x="83057" y="44196"/>
                </a:moveTo>
                <a:lnTo>
                  <a:pt x="79724" y="27003"/>
                </a:lnTo>
                <a:lnTo>
                  <a:pt x="70675" y="12954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7340" y="84915"/>
                </a:lnTo>
                <a:lnTo>
                  <a:pt x="70675" y="75438"/>
                </a:lnTo>
                <a:lnTo>
                  <a:pt x="79724" y="61388"/>
                </a:lnTo>
                <a:lnTo>
                  <a:pt x="83057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4208566" y="5797046"/>
            <a:ext cx="83185" cy="88900"/>
          </a:xfrm>
          <a:custGeom>
            <a:avLst/>
            <a:gdLst/>
            <a:ahLst/>
            <a:cxnLst/>
            <a:rect l="l" t="t" r="r" b="b"/>
            <a:pathLst>
              <a:path w="83185" h="88900">
                <a:moveTo>
                  <a:pt x="83057" y="44196"/>
                </a:moveTo>
                <a:lnTo>
                  <a:pt x="79724" y="27003"/>
                </a:lnTo>
                <a:lnTo>
                  <a:pt x="70675" y="12954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7340" y="84915"/>
                </a:lnTo>
                <a:lnTo>
                  <a:pt x="70675" y="75438"/>
                </a:lnTo>
                <a:lnTo>
                  <a:pt x="79724" y="61388"/>
                </a:lnTo>
                <a:lnTo>
                  <a:pt x="83057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4596420" y="5777998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6899" y="84915"/>
                </a:lnTo>
                <a:lnTo>
                  <a:pt x="70008" y="75438"/>
                </a:lnTo>
                <a:lnTo>
                  <a:pt x="78974" y="61388"/>
                </a:lnTo>
                <a:lnTo>
                  <a:pt x="82296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4596420" y="5777998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6899" y="84915"/>
                </a:lnTo>
                <a:lnTo>
                  <a:pt x="70008" y="75438"/>
                </a:lnTo>
                <a:lnTo>
                  <a:pt x="78974" y="61388"/>
                </a:lnTo>
                <a:lnTo>
                  <a:pt x="82296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4920270" y="5739895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44195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6899" y="84915"/>
                </a:lnTo>
                <a:lnTo>
                  <a:pt x="70008" y="75438"/>
                </a:lnTo>
                <a:lnTo>
                  <a:pt x="78974" y="61388"/>
                </a:lnTo>
                <a:lnTo>
                  <a:pt x="82296" y="44195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4920270" y="5739895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44195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6899" y="84915"/>
                </a:lnTo>
                <a:lnTo>
                  <a:pt x="70008" y="75438"/>
                </a:lnTo>
                <a:lnTo>
                  <a:pt x="78974" y="61388"/>
                </a:lnTo>
                <a:lnTo>
                  <a:pt x="82296" y="44195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5027716" y="5733039"/>
            <a:ext cx="83185" cy="89534"/>
          </a:xfrm>
          <a:custGeom>
            <a:avLst/>
            <a:gdLst/>
            <a:ahLst/>
            <a:cxnLst/>
            <a:rect l="l" t="t" r="r" b="b"/>
            <a:pathLst>
              <a:path w="83185" h="89535">
                <a:moveTo>
                  <a:pt x="83057" y="44195"/>
                </a:moveTo>
                <a:lnTo>
                  <a:pt x="79724" y="27003"/>
                </a:lnTo>
                <a:lnTo>
                  <a:pt x="70675" y="12953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5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7340" y="85558"/>
                </a:lnTo>
                <a:lnTo>
                  <a:pt x="70675" y="75818"/>
                </a:lnTo>
                <a:lnTo>
                  <a:pt x="79724" y="61507"/>
                </a:lnTo>
                <a:lnTo>
                  <a:pt x="83057" y="44195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5027716" y="5733039"/>
            <a:ext cx="83185" cy="89534"/>
          </a:xfrm>
          <a:custGeom>
            <a:avLst/>
            <a:gdLst/>
            <a:ahLst/>
            <a:cxnLst/>
            <a:rect l="l" t="t" r="r" b="b"/>
            <a:pathLst>
              <a:path w="83185" h="89535">
                <a:moveTo>
                  <a:pt x="83057" y="44195"/>
                </a:moveTo>
                <a:lnTo>
                  <a:pt x="79724" y="27003"/>
                </a:lnTo>
                <a:lnTo>
                  <a:pt x="70675" y="12953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5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7340" y="85558"/>
                </a:lnTo>
                <a:lnTo>
                  <a:pt x="70675" y="75818"/>
                </a:lnTo>
                <a:lnTo>
                  <a:pt x="79724" y="61507"/>
                </a:lnTo>
                <a:lnTo>
                  <a:pt x="83057" y="44195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5103913" y="5688841"/>
            <a:ext cx="83185" cy="89534"/>
          </a:xfrm>
          <a:custGeom>
            <a:avLst/>
            <a:gdLst/>
            <a:ahLst/>
            <a:cxnLst/>
            <a:rect l="l" t="t" r="r" b="b"/>
            <a:pathLst>
              <a:path w="83185" h="89535">
                <a:moveTo>
                  <a:pt x="83057" y="44196"/>
                </a:moveTo>
                <a:lnTo>
                  <a:pt x="79724" y="27003"/>
                </a:lnTo>
                <a:lnTo>
                  <a:pt x="70675" y="12954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7340" y="85558"/>
                </a:lnTo>
                <a:lnTo>
                  <a:pt x="70675" y="75819"/>
                </a:lnTo>
                <a:lnTo>
                  <a:pt x="79724" y="61507"/>
                </a:lnTo>
                <a:lnTo>
                  <a:pt x="83057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5103913" y="5688841"/>
            <a:ext cx="83185" cy="89534"/>
          </a:xfrm>
          <a:custGeom>
            <a:avLst/>
            <a:gdLst/>
            <a:ahLst/>
            <a:cxnLst/>
            <a:rect l="l" t="t" r="r" b="b"/>
            <a:pathLst>
              <a:path w="83185" h="89535">
                <a:moveTo>
                  <a:pt x="83057" y="44196"/>
                </a:moveTo>
                <a:lnTo>
                  <a:pt x="79724" y="27003"/>
                </a:lnTo>
                <a:lnTo>
                  <a:pt x="70675" y="12954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7340" y="85558"/>
                </a:lnTo>
                <a:lnTo>
                  <a:pt x="70675" y="75819"/>
                </a:lnTo>
                <a:lnTo>
                  <a:pt x="79724" y="61507"/>
                </a:lnTo>
                <a:lnTo>
                  <a:pt x="83057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5167922" y="5625595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6899" y="84915"/>
                </a:lnTo>
                <a:lnTo>
                  <a:pt x="70008" y="75438"/>
                </a:lnTo>
                <a:lnTo>
                  <a:pt x="78974" y="61388"/>
                </a:lnTo>
                <a:lnTo>
                  <a:pt x="82296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5167922" y="5625595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6899" y="84915"/>
                </a:lnTo>
                <a:lnTo>
                  <a:pt x="70008" y="75438"/>
                </a:lnTo>
                <a:lnTo>
                  <a:pt x="78974" y="61388"/>
                </a:lnTo>
                <a:lnTo>
                  <a:pt x="82296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5453670" y="5530349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6899" y="84915"/>
                </a:lnTo>
                <a:lnTo>
                  <a:pt x="70008" y="75438"/>
                </a:lnTo>
                <a:lnTo>
                  <a:pt x="78974" y="61388"/>
                </a:lnTo>
                <a:lnTo>
                  <a:pt x="82296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5453670" y="5530349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6899" y="84915"/>
                </a:lnTo>
                <a:lnTo>
                  <a:pt x="70008" y="75438"/>
                </a:lnTo>
                <a:lnTo>
                  <a:pt x="78974" y="61388"/>
                </a:lnTo>
                <a:lnTo>
                  <a:pt x="82296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5593117" y="5377945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6899" y="84915"/>
                </a:lnTo>
                <a:lnTo>
                  <a:pt x="70008" y="75438"/>
                </a:lnTo>
                <a:lnTo>
                  <a:pt x="78974" y="61388"/>
                </a:lnTo>
                <a:lnTo>
                  <a:pt x="82296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5593117" y="5377945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6899" y="84915"/>
                </a:lnTo>
                <a:lnTo>
                  <a:pt x="70008" y="75438"/>
                </a:lnTo>
                <a:lnTo>
                  <a:pt x="78974" y="61388"/>
                </a:lnTo>
                <a:lnTo>
                  <a:pt x="82296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5707417" y="5256792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5"/>
                </a:moveTo>
                <a:lnTo>
                  <a:pt x="78974" y="27003"/>
                </a:lnTo>
                <a:lnTo>
                  <a:pt x="70008" y="12953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5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8"/>
                </a:lnTo>
                <a:lnTo>
                  <a:pt x="78974" y="61507"/>
                </a:lnTo>
                <a:lnTo>
                  <a:pt x="82296" y="44195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5707417" y="5256792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5"/>
                </a:moveTo>
                <a:lnTo>
                  <a:pt x="78974" y="27003"/>
                </a:lnTo>
                <a:lnTo>
                  <a:pt x="70008" y="12953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5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8"/>
                </a:lnTo>
                <a:lnTo>
                  <a:pt x="78974" y="61507"/>
                </a:lnTo>
                <a:lnTo>
                  <a:pt x="82296" y="44195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5751617" y="5212592"/>
            <a:ext cx="83185" cy="89534"/>
          </a:xfrm>
          <a:custGeom>
            <a:avLst/>
            <a:gdLst/>
            <a:ahLst/>
            <a:cxnLst/>
            <a:rect l="l" t="t" r="r" b="b"/>
            <a:pathLst>
              <a:path w="83184" h="89535">
                <a:moveTo>
                  <a:pt x="83057" y="44196"/>
                </a:moveTo>
                <a:lnTo>
                  <a:pt x="79724" y="27003"/>
                </a:lnTo>
                <a:lnTo>
                  <a:pt x="70675" y="12954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7340" y="85558"/>
                </a:lnTo>
                <a:lnTo>
                  <a:pt x="70675" y="75819"/>
                </a:lnTo>
                <a:lnTo>
                  <a:pt x="79724" y="61507"/>
                </a:lnTo>
                <a:lnTo>
                  <a:pt x="83057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5751617" y="5212592"/>
            <a:ext cx="83185" cy="89534"/>
          </a:xfrm>
          <a:custGeom>
            <a:avLst/>
            <a:gdLst/>
            <a:ahLst/>
            <a:cxnLst/>
            <a:rect l="l" t="t" r="r" b="b"/>
            <a:pathLst>
              <a:path w="83184" h="89535">
                <a:moveTo>
                  <a:pt x="83057" y="44196"/>
                </a:moveTo>
                <a:lnTo>
                  <a:pt x="79724" y="27003"/>
                </a:lnTo>
                <a:lnTo>
                  <a:pt x="70675" y="12954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7340" y="85558"/>
                </a:lnTo>
                <a:lnTo>
                  <a:pt x="70675" y="75819"/>
                </a:lnTo>
                <a:lnTo>
                  <a:pt x="79724" y="61507"/>
                </a:lnTo>
                <a:lnTo>
                  <a:pt x="83057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5796572" y="4939796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6899" y="84915"/>
                </a:lnTo>
                <a:lnTo>
                  <a:pt x="70008" y="75438"/>
                </a:lnTo>
                <a:lnTo>
                  <a:pt x="78974" y="61388"/>
                </a:lnTo>
                <a:lnTo>
                  <a:pt x="82296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5796572" y="4939796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6899" y="84915"/>
                </a:lnTo>
                <a:lnTo>
                  <a:pt x="70008" y="75438"/>
                </a:lnTo>
                <a:lnTo>
                  <a:pt x="78974" y="61388"/>
                </a:lnTo>
                <a:lnTo>
                  <a:pt x="82296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5840770" y="4679192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9"/>
                </a:lnTo>
                <a:lnTo>
                  <a:pt x="78974" y="61507"/>
                </a:lnTo>
                <a:lnTo>
                  <a:pt x="82296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5840770" y="4679192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9"/>
                </a:lnTo>
                <a:lnTo>
                  <a:pt x="78974" y="61507"/>
                </a:lnTo>
                <a:lnTo>
                  <a:pt x="82296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5942117" y="4475738"/>
            <a:ext cx="83185" cy="89534"/>
          </a:xfrm>
          <a:custGeom>
            <a:avLst/>
            <a:gdLst/>
            <a:ahLst/>
            <a:cxnLst/>
            <a:rect l="l" t="t" r="r" b="b"/>
            <a:pathLst>
              <a:path w="83184" h="89535">
                <a:moveTo>
                  <a:pt x="83057" y="44195"/>
                </a:moveTo>
                <a:lnTo>
                  <a:pt x="79724" y="27003"/>
                </a:lnTo>
                <a:lnTo>
                  <a:pt x="70675" y="12953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5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7340" y="85558"/>
                </a:lnTo>
                <a:lnTo>
                  <a:pt x="70675" y="75818"/>
                </a:lnTo>
                <a:lnTo>
                  <a:pt x="79724" y="61507"/>
                </a:lnTo>
                <a:lnTo>
                  <a:pt x="83057" y="44195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5942117" y="4475738"/>
            <a:ext cx="83185" cy="89534"/>
          </a:xfrm>
          <a:custGeom>
            <a:avLst/>
            <a:gdLst/>
            <a:ahLst/>
            <a:cxnLst/>
            <a:rect l="l" t="t" r="r" b="b"/>
            <a:pathLst>
              <a:path w="83184" h="89535">
                <a:moveTo>
                  <a:pt x="83057" y="44195"/>
                </a:moveTo>
                <a:lnTo>
                  <a:pt x="79724" y="27003"/>
                </a:lnTo>
                <a:lnTo>
                  <a:pt x="70675" y="12953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5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7340" y="85558"/>
                </a:lnTo>
                <a:lnTo>
                  <a:pt x="70675" y="75818"/>
                </a:lnTo>
                <a:lnTo>
                  <a:pt x="79724" y="61507"/>
                </a:lnTo>
                <a:lnTo>
                  <a:pt x="83057" y="44195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6101371" y="4253999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6899" y="84915"/>
                </a:lnTo>
                <a:lnTo>
                  <a:pt x="70008" y="75438"/>
                </a:lnTo>
                <a:lnTo>
                  <a:pt x="78974" y="61388"/>
                </a:lnTo>
                <a:lnTo>
                  <a:pt x="82296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6101371" y="4253999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6899" y="84915"/>
                </a:lnTo>
                <a:lnTo>
                  <a:pt x="70008" y="75438"/>
                </a:lnTo>
                <a:lnTo>
                  <a:pt x="78974" y="61388"/>
                </a:lnTo>
                <a:lnTo>
                  <a:pt x="82296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6183671" y="4088645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9"/>
                </a:lnTo>
                <a:lnTo>
                  <a:pt x="78974" y="61507"/>
                </a:lnTo>
                <a:lnTo>
                  <a:pt x="82296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6183671" y="4088645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9"/>
                </a:lnTo>
                <a:lnTo>
                  <a:pt x="78974" y="61507"/>
                </a:lnTo>
                <a:lnTo>
                  <a:pt x="82296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6234724" y="3789939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5"/>
                </a:moveTo>
                <a:lnTo>
                  <a:pt x="78974" y="27003"/>
                </a:lnTo>
                <a:lnTo>
                  <a:pt x="70008" y="12953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5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8"/>
                </a:lnTo>
                <a:lnTo>
                  <a:pt x="78974" y="61507"/>
                </a:lnTo>
                <a:lnTo>
                  <a:pt x="82296" y="44195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6234724" y="3789939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5"/>
                </a:moveTo>
                <a:lnTo>
                  <a:pt x="78974" y="27003"/>
                </a:lnTo>
                <a:lnTo>
                  <a:pt x="70008" y="12953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5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8"/>
                </a:lnTo>
                <a:lnTo>
                  <a:pt x="78974" y="61507"/>
                </a:lnTo>
                <a:lnTo>
                  <a:pt x="82296" y="44195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6025174" y="4456688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5"/>
                </a:moveTo>
                <a:lnTo>
                  <a:pt x="78974" y="27003"/>
                </a:lnTo>
                <a:lnTo>
                  <a:pt x="70008" y="12953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5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8"/>
                </a:lnTo>
                <a:lnTo>
                  <a:pt x="78974" y="61507"/>
                </a:lnTo>
                <a:lnTo>
                  <a:pt x="82296" y="44195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6025174" y="4456688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5"/>
                </a:moveTo>
                <a:lnTo>
                  <a:pt x="78974" y="27003"/>
                </a:lnTo>
                <a:lnTo>
                  <a:pt x="70008" y="12953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5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8"/>
                </a:lnTo>
                <a:lnTo>
                  <a:pt x="78974" y="61507"/>
                </a:lnTo>
                <a:lnTo>
                  <a:pt x="82296" y="44195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/>
          <p:nvPr/>
        </p:nvSpPr>
        <p:spPr>
          <a:xfrm>
            <a:off x="6278921" y="3720598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6899" y="84915"/>
                </a:lnTo>
                <a:lnTo>
                  <a:pt x="70008" y="75438"/>
                </a:lnTo>
                <a:lnTo>
                  <a:pt x="78974" y="61388"/>
                </a:lnTo>
                <a:lnTo>
                  <a:pt x="82296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0" name="object 100"/>
          <p:cNvSpPr/>
          <p:nvPr/>
        </p:nvSpPr>
        <p:spPr>
          <a:xfrm>
            <a:off x="6278921" y="3720598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6899" y="84915"/>
                </a:lnTo>
                <a:lnTo>
                  <a:pt x="70008" y="75438"/>
                </a:lnTo>
                <a:lnTo>
                  <a:pt x="78974" y="61388"/>
                </a:lnTo>
                <a:lnTo>
                  <a:pt x="82296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1" name="object 101"/>
          <p:cNvSpPr/>
          <p:nvPr/>
        </p:nvSpPr>
        <p:spPr>
          <a:xfrm>
            <a:off x="6336067" y="3466089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5"/>
                </a:moveTo>
                <a:lnTo>
                  <a:pt x="78974" y="27003"/>
                </a:lnTo>
                <a:lnTo>
                  <a:pt x="70008" y="12953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5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8"/>
                </a:lnTo>
                <a:lnTo>
                  <a:pt x="78974" y="61507"/>
                </a:lnTo>
                <a:lnTo>
                  <a:pt x="82296" y="44195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102"/>
          <p:cNvSpPr/>
          <p:nvPr/>
        </p:nvSpPr>
        <p:spPr>
          <a:xfrm>
            <a:off x="6336067" y="3466089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5"/>
                </a:moveTo>
                <a:lnTo>
                  <a:pt x="78974" y="27003"/>
                </a:lnTo>
                <a:lnTo>
                  <a:pt x="70008" y="12953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5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8"/>
                </a:lnTo>
                <a:lnTo>
                  <a:pt x="78974" y="61507"/>
                </a:lnTo>
                <a:lnTo>
                  <a:pt x="82296" y="44195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3" name="object 103"/>
          <p:cNvSpPr/>
          <p:nvPr/>
        </p:nvSpPr>
        <p:spPr>
          <a:xfrm>
            <a:off x="6444274" y="3434845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6899" y="84915"/>
                </a:lnTo>
                <a:lnTo>
                  <a:pt x="70008" y="75438"/>
                </a:lnTo>
                <a:lnTo>
                  <a:pt x="78974" y="61388"/>
                </a:lnTo>
                <a:lnTo>
                  <a:pt x="82296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4" name="object 104"/>
          <p:cNvSpPr/>
          <p:nvPr/>
        </p:nvSpPr>
        <p:spPr>
          <a:xfrm>
            <a:off x="6444274" y="3434845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6899" y="84915"/>
                </a:lnTo>
                <a:lnTo>
                  <a:pt x="70008" y="75438"/>
                </a:lnTo>
                <a:lnTo>
                  <a:pt x="78974" y="61388"/>
                </a:lnTo>
                <a:lnTo>
                  <a:pt x="82296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5" name="object 105"/>
          <p:cNvSpPr/>
          <p:nvPr/>
        </p:nvSpPr>
        <p:spPr>
          <a:xfrm>
            <a:off x="6526567" y="3402841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9"/>
                </a:lnTo>
                <a:lnTo>
                  <a:pt x="78974" y="61507"/>
                </a:lnTo>
                <a:lnTo>
                  <a:pt x="82296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6" name="object 106"/>
          <p:cNvSpPr/>
          <p:nvPr/>
        </p:nvSpPr>
        <p:spPr>
          <a:xfrm>
            <a:off x="6526567" y="3402841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9"/>
                </a:lnTo>
                <a:lnTo>
                  <a:pt x="78974" y="61507"/>
                </a:lnTo>
                <a:lnTo>
                  <a:pt x="82296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7" name="object 107"/>
          <p:cNvSpPr/>
          <p:nvPr/>
        </p:nvSpPr>
        <p:spPr>
          <a:xfrm>
            <a:off x="6596671" y="3339594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44195"/>
                </a:moveTo>
                <a:lnTo>
                  <a:pt x="78974" y="27003"/>
                </a:lnTo>
                <a:lnTo>
                  <a:pt x="70008" y="12953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5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1"/>
                </a:lnTo>
                <a:lnTo>
                  <a:pt x="56899" y="84915"/>
                </a:lnTo>
                <a:lnTo>
                  <a:pt x="70008" y="75437"/>
                </a:lnTo>
                <a:lnTo>
                  <a:pt x="78974" y="61388"/>
                </a:lnTo>
                <a:lnTo>
                  <a:pt x="82296" y="44195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8" name="object 108"/>
          <p:cNvSpPr/>
          <p:nvPr/>
        </p:nvSpPr>
        <p:spPr>
          <a:xfrm>
            <a:off x="6596671" y="3339594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44195"/>
                </a:moveTo>
                <a:lnTo>
                  <a:pt x="78974" y="27003"/>
                </a:lnTo>
                <a:lnTo>
                  <a:pt x="70008" y="12953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5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1"/>
                </a:lnTo>
                <a:lnTo>
                  <a:pt x="56899" y="84915"/>
                </a:lnTo>
                <a:lnTo>
                  <a:pt x="70008" y="75437"/>
                </a:lnTo>
                <a:lnTo>
                  <a:pt x="78974" y="61388"/>
                </a:lnTo>
                <a:lnTo>
                  <a:pt x="82296" y="44195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9" name="object 109"/>
          <p:cNvSpPr/>
          <p:nvPr/>
        </p:nvSpPr>
        <p:spPr>
          <a:xfrm>
            <a:off x="6659918" y="3282448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44195"/>
                </a:moveTo>
                <a:lnTo>
                  <a:pt x="78974" y="27003"/>
                </a:lnTo>
                <a:lnTo>
                  <a:pt x="70008" y="12953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5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1"/>
                </a:lnTo>
                <a:lnTo>
                  <a:pt x="56899" y="84915"/>
                </a:lnTo>
                <a:lnTo>
                  <a:pt x="70008" y="75437"/>
                </a:lnTo>
                <a:lnTo>
                  <a:pt x="78974" y="61388"/>
                </a:lnTo>
                <a:lnTo>
                  <a:pt x="82296" y="44195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0" name="object 110"/>
          <p:cNvSpPr/>
          <p:nvPr/>
        </p:nvSpPr>
        <p:spPr>
          <a:xfrm>
            <a:off x="6659918" y="3282448"/>
            <a:ext cx="82550" cy="88900"/>
          </a:xfrm>
          <a:custGeom>
            <a:avLst/>
            <a:gdLst/>
            <a:ahLst/>
            <a:cxnLst/>
            <a:rect l="l" t="t" r="r" b="b"/>
            <a:pathLst>
              <a:path w="82550" h="88900">
                <a:moveTo>
                  <a:pt x="82296" y="44195"/>
                </a:moveTo>
                <a:lnTo>
                  <a:pt x="78974" y="27003"/>
                </a:lnTo>
                <a:lnTo>
                  <a:pt x="70008" y="12953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5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1"/>
                </a:lnTo>
                <a:lnTo>
                  <a:pt x="56899" y="84915"/>
                </a:lnTo>
                <a:lnTo>
                  <a:pt x="70008" y="75437"/>
                </a:lnTo>
                <a:lnTo>
                  <a:pt x="78974" y="61388"/>
                </a:lnTo>
                <a:lnTo>
                  <a:pt x="82296" y="44195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1" name="object 111"/>
          <p:cNvSpPr/>
          <p:nvPr/>
        </p:nvSpPr>
        <p:spPr>
          <a:xfrm>
            <a:off x="6723166" y="3180338"/>
            <a:ext cx="83185" cy="89534"/>
          </a:xfrm>
          <a:custGeom>
            <a:avLst/>
            <a:gdLst/>
            <a:ahLst/>
            <a:cxnLst/>
            <a:rect l="l" t="t" r="r" b="b"/>
            <a:pathLst>
              <a:path w="83184" h="89535">
                <a:moveTo>
                  <a:pt x="83057" y="44196"/>
                </a:moveTo>
                <a:lnTo>
                  <a:pt x="79724" y="27003"/>
                </a:lnTo>
                <a:lnTo>
                  <a:pt x="70675" y="12953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4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4"/>
                </a:lnTo>
                <a:lnTo>
                  <a:pt x="57340" y="85558"/>
                </a:lnTo>
                <a:lnTo>
                  <a:pt x="70675" y="75818"/>
                </a:lnTo>
                <a:lnTo>
                  <a:pt x="79724" y="61507"/>
                </a:lnTo>
                <a:lnTo>
                  <a:pt x="83057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2" name="object 112"/>
          <p:cNvSpPr/>
          <p:nvPr/>
        </p:nvSpPr>
        <p:spPr>
          <a:xfrm>
            <a:off x="6723166" y="3180338"/>
            <a:ext cx="83185" cy="89534"/>
          </a:xfrm>
          <a:custGeom>
            <a:avLst/>
            <a:gdLst/>
            <a:ahLst/>
            <a:cxnLst/>
            <a:rect l="l" t="t" r="r" b="b"/>
            <a:pathLst>
              <a:path w="83184" h="89535">
                <a:moveTo>
                  <a:pt x="83057" y="44196"/>
                </a:moveTo>
                <a:lnTo>
                  <a:pt x="79724" y="27003"/>
                </a:lnTo>
                <a:lnTo>
                  <a:pt x="70675" y="12953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4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4"/>
                </a:lnTo>
                <a:lnTo>
                  <a:pt x="57340" y="85558"/>
                </a:lnTo>
                <a:lnTo>
                  <a:pt x="70675" y="75818"/>
                </a:lnTo>
                <a:lnTo>
                  <a:pt x="79724" y="61507"/>
                </a:lnTo>
                <a:lnTo>
                  <a:pt x="83057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3" name="object 113"/>
          <p:cNvSpPr/>
          <p:nvPr/>
        </p:nvSpPr>
        <p:spPr>
          <a:xfrm>
            <a:off x="6818416" y="2723138"/>
            <a:ext cx="83185" cy="89534"/>
          </a:xfrm>
          <a:custGeom>
            <a:avLst/>
            <a:gdLst/>
            <a:ahLst/>
            <a:cxnLst/>
            <a:rect l="l" t="t" r="r" b="b"/>
            <a:pathLst>
              <a:path w="83184" h="89535">
                <a:moveTo>
                  <a:pt x="83057" y="44196"/>
                </a:moveTo>
                <a:lnTo>
                  <a:pt x="79724" y="27003"/>
                </a:lnTo>
                <a:lnTo>
                  <a:pt x="70675" y="12953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4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4"/>
                </a:lnTo>
                <a:lnTo>
                  <a:pt x="57340" y="85558"/>
                </a:lnTo>
                <a:lnTo>
                  <a:pt x="70675" y="75818"/>
                </a:lnTo>
                <a:lnTo>
                  <a:pt x="79724" y="61507"/>
                </a:lnTo>
                <a:lnTo>
                  <a:pt x="83057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4" name="object 114"/>
          <p:cNvSpPr/>
          <p:nvPr/>
        </p:nvSpPr>
        <p:spPr>
          <a:xfrm>
            <a:off x="6818416" y="2723138"/>
            <a:ext cx="83185" cy="89534"/>
          </a:xfrm>
          <a:custGeom>
            <a:avLst/>
            <a:gdLst/>
            <a:ahLst/>
            <a:cxnLst/>
            <a:rect l="l" t="t" r="r" b="b"/>
            <a:pathLst>
              <a:path w="83184" h="89535">
                <a:moveTo>
                  <a:pt x="83057" y="44196"/>
                </a:moveTo>
                <a:lnTo>
                  <a:pt x="79724" y="27003"/>
                </a:lnTo>
                <a:lnTo>
                  <a:pt x="70675" y="12953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4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4"/>
                </a:lnTo>
                <a:lnTo>
                  <a:pt x="57340" y="85558"/>
                </a:lnTo>
                <a:lnTo>
                  <a:pt x="70675" y="75818"/>
                </a:lnTo>
                <a:lnTo>
                  <a:pt x="79724" y="61507"/>
                </a:lnTo>
                <a:lnTo>
                  <a:pt x="83057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5" name="object 115"/>
          <p:cNvSpPr/>
          <p:nvPr/>
        </p:nvSpPr>
        <p:spPr>
          <a:xfrm>
            <a:off x="6875567" y="2196598"/>
            <a:ext cx="83185" cy="88900"/>
          </a:xfrm>
          <a:custGeom>
            <a:avLst/>
            <a:gdLst/>
            <a:ahLst/>
            <a:cxnLst/>
            <a:rect l="l" t="t" r="r" b="b"/>
            <a:pathLst>
              <a:path w="83184" h="88900">
                <a:moveTo>
                  <a:pt x="83057" y="44195"/>
                </a:moveTo>
                <a:lnTo>
                  <a:pt x="79724" y="27003"/>
                </a:lnTo>
                <a:lnTo>
                  <a:pt x="70675" y="12953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5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1"/>
                </a:lnTo>
                <a:lnTo>
                  <a:pt x="57340" y="84915"/>
                </a:lnTo>
                <a:lnTo>
                  <a:pt x="70675" y="75437"/>
                </a:lnTo>
                <a:lnTo>
                  <a:pt x="79724" y="61388"/>
                </a:lnTo>
                <a:lnTo>
                  <a:pt x="83057" y="44195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6" name="object 116"/>
          <p:cNvSpPr/>
          <p:nvPr/>
        </p:nvSpPr>
        <p:spPr>
          <a:xfrm>
            <a:off x="6875567" y="2196598"/>
            <a:ext cx="83185" cy="88900"/>
          </a:xfrm>
          <a:custGeom>
            <a:avLst/>
            <a:gdLst/>
            <a:ahLst/>
            <a:cxnLst/>
            <a:rect l="l" t="t" r="r" b="b"/>
            <a:pathLst>
              <a:path w="83184" h="88900">
                <a:moveTo>
                  <a:pt x="83057" y="44195"/>
                </a:moveTo>
                <a:lnTo>
                  <a:pt x="79724" y="27003"/>
                </a:lnTo>
                <a:lnTo>
                  <a:pt x="70675" y="12953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5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1"/>
                </a:lnTo>
                <a:lnTo>
                  <a:pt x="57340" y="84915"/>
                </a:lnTo>
                <a:lnTo>
                  <a:pt x="70675" y="75437"/>
                </a:lnTo>
                <a:lnTo>
                  <a:pt x="79724" y="61388"/>
                </a:lnTo>
                <a:lnTo>
                  <a:pt x="83057" y="44195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7" name="object 117"/>
          <p:cNvSpPr/>
          <p:nvPr/>
        </p:nvSpPr>
        <p:spPr>
          <a:xfrm>
            <a:off x="7053872" y="1942090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6"/>
                </a:moveTo>
                <a:lnTo>
                  <a:pt x="78974" y="27003"/>
                </a:lnTo>
                <a:lnTo>
                  <a:pt x="70008" y="12953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4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4"/>
                </a:lnTo>
                <a:lnTo>
                  <a:pt x="56899" y="85558"/>
                </a:lnTo>
                <a:lnTo>
                  <a:pt x="70008" y="75818"/>
                </a:lnTo>
                <a:lnTo>
                  <a:pt x="78974" y="61507"/>
                </a:lnTo>
                <a:lnTo>
                  <a:pt x="82296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118"/>
          <p:cNvSpPr/>
          <p:nvPr/>
        </p:nvSpPr>
        <p:spPr>
          <a:xfrm>
            <a:off x="7053872" y="1942090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6"/>
                </a:moveTo>
                <a:lnTo>
                  <a:pt x="78974" y="27003"/>
                </a:lnTo>
                <a:lnTo>
                  <a:pt x="70008" y="12953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4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4"/>
                </a:lnTo>
                <a:lnTo>
                  <a:pt x="56899" y="85558"/>
                </a:lnTo>
                <a:lnTo>
                  <a:pt x="70008" y="75818"/>
                </a:lnTo>
                <a:lnTo>
                  <a:pt x="78974" y="61507"/>
                </a:lnTo>
                <a:lnTo>
                  <a:pt x="82296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9" name="object 119"/>
          <p:cNvSpPr/>
          <p:nvPr/>
        </p:nvSpPr>
        <p:spPr>
          <a:xfrm>
            <a:off x="4432590" y="1798068"/>
            <a:ext cx="1033780" cy="1092200"/>
          </a:xfrm>
          <a:custGeom>
            <a:avLst/>
            <a:gdLst/>
            <a:ahLst/>
            <a:cxnLst/>
            <a:rect l="l" t="t" r="r" b="b"/>
            <a:pathLst>
              <a:path w="1033779" h="1092200">
                <a:moveTo>
                  <a:pt x="1033272" y="1091945"/>
                </a:moveTo>
                <a:lnTo>
                  <a:pt x="1033272" y="0"/>
                </a:lnTo>
                <a:lnTo>
                  <a:pt x="0" y="0"/>
                </a:lnTo>
                <a:lnTo>
                  <a:pt x="0" y="1091945"/>
                </a:lnTo>
                <a:lnTo>
                  <a:pt x="1033272" y="1091945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0" name="object 120"/>
          <p:cNvSpPr txBox="1"/>
          <p:nvPr/>
        </p:nvSpPr>
        <p:spPr>
          <a:xfrm>
            <a:off x="4516669" y="1853442"/>
            <a:ext cx="866775" cy="1002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1260" marR="5715" indent="68549" algn="r">
              <a:lnSpc>
                <a:spcPct val="67500"/>
              </a:lnSpc>
            </a:pPr>
            <a:r>
              <a:rPr sz="800" b="1" spc="-25" dirty="0">
                <a:latin typeface="Arial"/>
                <a:cs typeface="Arial"/>
              </a:rPr>
              <a:t>A</a:t>
            </a:r>
            <a:r>
              <a:rPr sz="800" b="1" dirty="0">
                <a:latin typeface="Arial"/>
                <a:cs typeface="Arial"/>
              </a:rPr>
              <a:t>MF</a:t>
            </a:r>
            <a:r>
              <a:rPr sz="800" b="1" spc="-4" dirty="0">
                <a:latin typeface="Arial"/>
                <a:cs typeface="Arial"/>
              </a:rPr>
              <a:t>A  </a:t>
            </a:r>
            <a:r>
              <a:rPr sz="800" b="1" spc="-20" dirty="0">
                <a:latin typeface="Arial"/>
                <a:cs typeface="Arial"/>
              </a:rPr>
              <a:t>A</a:t>
            </a:r>
            <a:r>
              <a:rPr sz="800" b="1" dirty="0">
                <a:latin typeface="Arial"/>
                <a:cs typeface="Arial"/>
              </a:rPr>
              <a:t>RP</a:t>
            </a:r>
            <a:r>
              <a:rPr sz="800" b="1" spc="-14" dirty="0">
                <a:latin typeface="Arial"/>
                <a:cs typeface="Arial"/>
              </a:rPr>
              <a:t>A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  <a:p>
            <a:pPr marL="248804" marR="5715" indent="399863" algn="r">
              <a:lnSpc>
                <a:spcPct val="67500"/>
              </a:lnSpc>
              <a:spcBef>
                <a:spcPts val="4"/>
              </a:spcBef>
            </a:pPr>
            <a:r>
              <a:rPr sz="800" b="1" spc="-20" dirty="0">
                <a:latin typeface="Arial"/>
                <a:cs typeface="Arial"/>
              </a:rPr>
              <a:t>A</a:t>
            </a:r>
            <a:r>
              <a:rPr sz="800" b="1" spc="4" dirty="0">
                <a:latin typeface="Arial"/>
                <a:cs typeface="Arial"/>
              </a:rPr>
              <a:t>J</a:t>
            </a:r>
            <a:r>
              <a:rPr sz="800" b="1" spc="-4" dirty="0">
                <a:latin typeface="Arial"/>
                <a:cs typeface="Arial"/>
              </a:rPr>
              <a:t>A  </a:t>
            </a:r>
            <a:r>
              <a:rPr sz="800" b="1" spc="-20" dirty="0">
                <a:latin typeface="Arial"/>
                <a:cs typeface="Arial"/>
              </a:rPr>
              <a:t>A</a:t>
            </a:r>
            <a:r>
              <a:rPr sz="800" b="1" dirty="0">
                <a:latin typeface="Arial"/>
                <a:cs typeface="Arial"/>
              </a:rPr>
              <a:t>S</a:t>
            </a:r>
            <a:r>
              <a:rPr sz="800" b="1" spc="-10" dirty="0">
                <a:latin typeface="Arial"/>
                <a:cs typeface="Arial"/>
              </a:rPr>
              <a:t>B</a:t>
            </a:r>
            <a:r>
              <a:rPr sz="800" b="1" dirty="0">
                <a:latin typeface="Arial"/>
                <a:cs typeface="Arial"/>
              </a:rPr>
              <a:t>C</a:t>
            </a:r>
            <a:r>
              <a:rPr sz="800" b="1" spc="-14" dirty="0">
                <a:latin typeface="Arial"/>
                <a:cs typeface="Arial"/>
              </a:rPr>
              <a:t>A</a:t>
            </a:r>
            <a:r>
              <a:rPr sz="800" b="1" spc="-4" dirty="0">
                <a:latin typeface="Arial"/>
                <a:cs typeface="Arial"/>
              </a:rPr>
              <a:t>A  E</a:t>
            </a:r>
            <a:r>
              <a:rPr sz="800" b="1" dirty="0">
                <a:latin typeface="Arial"/>
                <a:cs typeface="Arial"/>
              </a:rPr>
              <a:t>S</a:t>
            </a:r>
            <a:r>
              <a:rPr sz="800" b="1" spc="-14" dirty="0">
                <a:latin typeface="Arial"/>
                <a:cs typeface="Arial"/>
              </a:rPr>
              <a:t>A</a:t>
            </a:r>
            <a:r>
              <a:rPr sz="800" b="1" spc="-20" dirty="0">
                <a:latin typeface="Arial"/>
                <a:cs typeface="Arial"/>
              </a:rPr>
              <a:t>A</a:t>
            </a:r>
            <a:r>
              <a:rPr sz="800" b="1" dirty="0">
                <a:latin typeface="Arial"/>
                <a:cs typeface="Arial"/>
              </a:rPr>
              <a:t>-</a:t>
            </a:r>
            <a:r>
              <a:rPr sz="800" b="1" spc="-20" dirty="0">
                <a:latin typeface="Arial"/>
                <a:cs typeface="Arial"/>
              </a:rPr>
              <a:t>A</a:t>
            </a:r>
            <a:r>
              <a:rPr sz="800" b="1" dirty="0">
                <a:latin typeface="Arial"/>
                <a:cs typeface="Arial"/>
              </a:rPr>
              <a:t>EC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  <a:p>
            <a:pPr marL="434137" marR="5715" indent="74259" algn="r">
              <a:lnSpc>
                <a:spcPct val="67500"/>
              </a:lnSpc>
              <a:spcBef>
                <a:spcPts val="4"/>
              </a:spcBef>
            </a:pPr>
            <a:r>
              <a:rPr sz="800" b="1" spc="-10" dirty="0">
                <a:latin typeface="Arial"/>
                <a:cs typeface="Arial"/>
              </a:rPr>
              <a:t>FF</a:t>
            </a:r>
            <a:r>
              <a:rPr sz="800" b="1" dirty="0">
                <a:latin typeface="Arial"/>
                <a:cs typeface="Arial"/>
              </a:rPr>
              <a:t>R</a:t>
            </a:r>
            <a:r>
              <a:rPr sz="800" b="1" spc="-14" dirty="0">
                <a:latin typeface="Arial"/>
                <a:cs typeface="Arial"/>
              </a:rPr>
              <a:t>A</a:t>
            </a:r>
            <a:r>
              <a:rPr sz="800" b="1" spc="-4" dirty="0">
                <a:latin typeface="Arial"/>
                <a:cs typeface="Arial"/>
              </a:rPr>
              <a:t>A  </a:t>
            </a:r>
            <a:r>
              <a:rPr sz="800" b="1" spc="-10" dirty="0">
                <a:latin typeface="Arial"/>
                <a:cs typeface="Arial"/>
              </a:rPr>
              <a:t>F</a:t>
            </a:r>
            <a:r>
              <a:rPr sz="800" b="1" dirty="0">
                <a:latin typeface="Arial"/>
                <a:cs typeface="Arial"/>
              </a:rPr>
              <a:t>E</a:t>
            </a:r>
            <a:r>
              <a:rPr sz="800" b="1" spc="-25" dirty="0">
                <a:latin typeface="Arial"/>
                <a:cs typeface="Arial"/>
              </a:rPr>
              <a:t>A</a:t>
            </a:r>
            <a:r>
              <a:rPr sz="800" b="1" dirty="0">
                <a:latin typeface="Arial"/>
                <a:cs typeface="Arial"/>
              </a:rPr>
              <a:t>PR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  <a:p>
            <a:pPr marR="5080" algn="r">
              <a:lnSpc>
                <a:spcPts val="495"/>
              </a:lnSpc>
            </a:pPr>
            <a:r>
              <a:rPr sz="800" b="1" spc="-4" dirty="0">
                <a:latin typeface="Arial"/>
                <a:cs typeface="Arial"/>
              </a:rPr>
              <a:t>I</a:t>
            </a:r>
            <a:r>
              <a:rPr sz="800" b="1" dirty="0">
                <a:latin typeface="Arial"/>
                <a:cs typeface="Arial"/>
              </a:rPr>
              <a:t>R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  <a:p>
            <a:pPr marL="12693" marR="5715" indent="456986" algn="r">
              <a:lnSpc>
                <a:spcPct val="67500"/>
              </a:lnSpc>
              <a:spcBef>
                <a:spcPts val="160"/>
              </a:spcBef>
            </a:pPr>
            <a:r>
              <a:rPr sz="800" b="1" spc="-4" dirty="0">
                <a:latin typeface="Arial"/>
                <a:cs typeface="Arial"/>
              </a:rPr>
              <a:t>NW</a:t>
            </a:r>
            <a:r>
              <a:rPr sz="800" b="1" dirty="0">
                <a:latin typeface="Arial"/>
                <a:cs typeface="Arial"/>
              </a:rPr>
              <a:t>P</a:t>
            </a:r>
            <a:r>
              <a:rPr sz="800" b="1" spc="-14" dirty="0">
                <a:latin typeface="Arial"/>
                <a:cs typeface="Arial"/>
              </a:rPr>
              <a:t>A</a:t>
            </a:r>
            <a:r>
              <a:rPr sz="800" b="1" spc="-4" dirty="0">
                <a:latin typeface="Arial"/>
                <a:cs typeface="Arial"/>
              </a:rPr>
              <a:t>A  COD</a:t>
            </a:r>
            <a:r>
              <a:rPr sz="800" b="1" dirty="0">
                <a:latin typeface="Arial"/>
                <a:cs typeface="Arial"/>
              </a:rPr>
              <a:t>R</a:t>
            </a:r>
            <a:r>
              <a:rPr sz="800" b="1" spc="-25" dirty="0">
                <a:latin typeface="Arial"/>
                <a:cs typeface="Arial"/>
              </a:rPr>
              <a:t>A</a:t>
            </a:r>
            <a:r>
              <a:rPr sz="800" b="1" dirty="0">
                <a:latin typeface="Arial"/>
                <a:cs typeface="Arial"/>
              </a:rPr>
              <a:t>/</a:t>
            </a:r>
            <a:r>
              <a:rPr sz="800" b="1" spc="-4" dirty="0">
                <a:latin typeface="Arial"/>
                <a:cs typeface="Arial"/>
              </a:rPr>
              <a:t>NMS</a:t>
            </a:r>
            <a:r>
              <a:rPr sz="800" b="1" dirty="0">
                <a:latin typeface="Arial"/>
                <a:cs typeface="Arial"/>
              </a:rPr>
              <a:t>P</a:t>
            </a:r>
            <a:r>
              <a:rPr sz="800" b="1" spc="-14" dirty="0">
                <a:latin typeface="Arial"/>
                <a:cs typeface="Arial"/>
              </a:rPr>
              <a:t>A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  <a:p>
            <a:pPr marL="469681" indent="33005">
              <a:lnSpc>
                <a:spcPts val="495"/>
              </a:lnSpc>
            </a:pPr>
            <a:r>
              <a:rPr sz="800" b="1" spc="-10" dirty="0">
                <a:latin typeface="Arial"/>
                <a:cs typeface="Arial"/>
              </a:rPr>
              <a:t>FCR</a:t>
            </a:r>
            <a:r>
              <a:rPr sz="800" b="1" dirty="0">
                <a:latin typeface="Arial"/>
                <a:cs typeface="Arial"/>
              </a:rPr>
              <a:t>P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  <a:p>
            <a:pPr marL="469681">
              <a:lnSpc>
                <a:spcPts val="804"/>
              </a:lnSpc>
            </a:pPr>
            <a:r>
              <a:rPr sz="800" b="1" spc="-4" dirty="0">
                <a:latin typeface="Arial"/>
                <a:cs typeface="Arial"/>
              </a:rPr>
              <a:t>MM</a:t>
            </a:r>
            <a:r>
              <a:rPr sz="800" b="1" dirty="0">
                <a:latin typeface="Arial"/>
                <a:cs typeface="Arial"/>
              </a:rPr>
              <a:t>P</a:t>
            </a:r>
            <a:r>
              <a:rPr sz="800" b="1" spc="-14" dirty="0">
                <a:latin typeface="Arial"/>
                <a:cs typeface="Arial"/>
              </a:rPr>
              <a:t>A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685837" y="1770641"/>
            <a:ext cx="7186930" cy="4605655"/>
          </a:xfrm>
          <a:custGeom>
            <a:avLst/>
            <a:gdLst/>
            <a:ahLst/>
            <a:cxnLst/>
            <a:rect l="l" t="t" r="r" b="b"/>
            <a:pathLst>
              <a:path w="7186930" h="4605655">
                <a:moveTo>
                  <a:pt x="0" y="0"/>
                </a:moveTo>
                <a:lnTo>
                  <a:pt x="0" y="4605528"/>
                </a:lnTo>
                <a:lnTo>
                  <a:pt x="7186422" y="4605527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2" name="object 122"/>
          <p:cNvSpPr txBox="1"/>
          <p:nvPr/>
        </p:nvSpPr>
        <p:spPr>
          <a:xfrm>
            <a:off x="397296" y="2027688"/>
            <a:ext cx="236220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spc="-10" dirty="0">
                <a:latin typeface="Arial"/>
                <a:cs typeface="Arial"/>
              </a:rPr>
              <a:t>120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397296" y="2385063"/>
            <a:ext cx="236220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spc="-10" dirty="0">
                <a:latin typeface="Arial"/>
                <a:cs typeface="Arial"/>
              </a:rPr>
              <a:t>110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397296" y="2742444"/>
            <a:ext cx="236220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spc="-10" dirty="0">
                <a:latin typeface="Arial"/>
                <a:cs typeface="Arial"/>
              </a:rPr>
              <a:t>100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466635" y="3099061"/>
            <a:ext cx="165735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spc="-10" dirty="0">
                <a:latin typeface="Arial"/>
                <a:cs typeface="Arial"/>
              </a:rPr>
              <a:t>90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466635" y="3456447"/>
            <a:ext cx="165735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spc="-10" dirty="0">
                <a:latin typeface="Arial"/>
                <a:cs typeface="Arial"/>
              </a:rPr>
              <a:t>80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466635" y="3813827"/>
            <a:ext cx="165735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spc="-10" dirty="0">
                <a:latin typeface="Arial"/>
                <a:cs typeface="Arial"/>
              </a:rPr>
              <a:t>70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466635" y="4171203"/>
            <a:ext cx="165735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spc="-10" dirty="0">
                <a:latin typeface="Arial"/>
                <a:cs typeface="Arial"/>
              </a:rPr>
              <a:t>60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466635" y="4527819"/>
            <a:ext cx="165735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spc="-10" dirty="0">
                <a:latin typeface="Arial"/>
                <a:cs typeface="Arial"/>
              </a:rPr>
              <a:t>50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466635" y="4885201"/>
            <a:ext cx="165735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spc="-10" dirty="0">
                <a:latin typeface="Arial"/>
                <a:cs typeface="Arial"/>
              </a:rPr>
              <a:t>40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466635" y="5242575"/>
            <a:ext cx="165735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spc="-10" dirty="0">
                <a:latin typeface="Arial"/>
                <a:cs typeface="Arial"/>
              </a:rPr>
              <a:t>30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466635" y="5599957"/>
            <a:ext cx="165735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spc="-10" dirty="0">
                <a:latin typeface="Arial"/>
                <a:cs typeface="Arial"/>
              </a:rPr>
              <a:t>20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466635" y="5956569"/>
            <a:ext cx="165735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spc="-10" dirty="0">
                <a:latin typeface="Arial"/>
                <a:cs typeface="Arial"/>
              </a:rPr>
              <a:t>10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536739" y="6313960"/>
            <a:ext cx="96520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dirty="0">
                <a:latin typeface="Arial"/>
                <a:cs typeface="Arial"/>
              </a:rPr>
              <a:t>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560361" y="6490732"/>
            <a:ext cx="737870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>
              <a:tabLst>
                <a:tab pos="444292" algn="l"/>
              </a:tabLst>
            </a:pPr>
            <a:r>
              <a:rPr sz="1000" b="1" spc="-10" dirty="0">
                <a:latin typeface="Arial"/>
                <a:cs typeface="Arial"/>
              </a:rPr>
              <a:t>187</a:t>
            </a:r>
            <a:r>
              <a:rPr sz="1000" b="1" dirty="0">
                <a:latin typeface="Arial"/>
                <a:cs typeface="Arial"/>
              </a:rPr>
              <a:t>0	</a:t>
            </a:r>
            <a:r>
              <a:rPr sz="1000" b="1" spc="-10" dirty="0">
                <a:latin typeface="Arial"/>
                <a:cs typeface="Arial"/>
              </a:rPr>
              <a:t>1880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1449437" y="6490732"/>
            <a:ext cx="306070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spc="-10" dirty="0">
                <a:latin typeface="Arial"/>
                <a:cs typeface="Arial"/>
              </a:rPr>
              <a:t>1890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1963692" y="6490732"/>
            <a:ext cx="306070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spc="-10" dirty="0">
                <a:latin typeface="Arial"/>
                <a:cs typeface="Arial"/>
              </a:rPr>
              <a:t>1900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2535105" y="6490732"/>
            <a:ext cx="306070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spc="-10" dirty="0">
                <a:latin typeface="Arial"/>
                <a:cs typeface="Arial"/>
              </a:rPr>
              <a:t>1910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2992210" y="6490732"/>
            <a:ext cx="306070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spc="-10" dirty="0">
                <a:latin typeface="Arial"/>
                <a:cs typeface="Arial"/>
              </a:rPr>
              <a:t>1920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3563619" y="6490732"/>
            <a:ext cx="306070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spc="-10" dirty="0">
                <a:latin typeface="Arial"/>
                <a:cs typeface="Arial"/>
              </a:rPr>
              <a:t>1930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4077877" y="6490732"/>
            <a:ext cx="306070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spc="-10" dirty="0">
                <a:latin typeface="Arial"/>
                <a:cs typeface="Arial"/>
              </a:rPr>
              <a:t>1940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4592138" y="6490732"/>
            <a:ext cx="306070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spc="-10" dirty="0">
                <a:latin typeface="Arial"/>
                <a:cs typeface="Arial"/>
              </a:rPr>
              <a:t>1950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5106399" y="6490732"/>
            <a:ext cx="306070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spc="-10" dirty="0">
                <a:latin typeface="Arial"/>
                <a:cs typeface="Arial"/>
              </a:rPr>
              <a:t>1960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5620658" y="6490732"/>
            <a:ext cx="306070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spc="-10" dirty="0">
                <a:latin typeface="Arial"/>
                <a:cs typeface="Arial"/>
              </a:rPr>
              <a:t>1970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6134913" y="6490732"/>
            <a:ext cx="306070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spc="-10" dirty="0">
                <a:latin typeface="Arial"/>
                <a:cs typeface="Arial"/>
              </a:rPr>
              <a:t>1980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6649172" y="6490732"/>
            <a:ext cx="306070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spc="-10" dirty="0">
                <a:latin typeface="Arial"/>
                <a:cs typeface="Arial"/>
              </a:rPr>
              <a:t>1990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7219818" y="6490732"/>
            <a:ext cx="306070" cy="156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1000" b="1" spc="-10" dirty="0">
                <a:latin typeface="Arial"/>
                <a:cs typeface="Arial"/>
              </a:rPr>
              <a:t>2000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7325146" y="1260097"/>
            <a:ext cx="542925" cy="431800"/>
          </a:xfrm>
          <a:custGeom>
            <a:avLst/>
            <a:gdLst/>
            <a:ahLst/>
            <a:cxnLst/>
            <a:rect l="l" t="t" r="r" b="b"/>
            <a:pathLst>
              <a:path w="542925" h="431800">
                <a:moveTo>
                  <a:pt x="542544" y="431291"/>
                </a:moveTo>
                <a:lnTo>
                  <a:pt x="542544" y="0"/>
                </a:lnTo>
                <a:lnTo>
                  <a:pt x="0" y="0"/>
                </a:lnTo>
                <a:lnTo>
                  <a:pt x="0" y="431291"/>
                </a:lnTo>
                <a:lnTo>
                  <a:pt x="542544" y="431291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9" name="object 149"/>
          <p:cNvSpPr txBox="1"/>
          <p:nvPr/>
        </p:nvSpPr>
        <p:spPr>
          <a:xfrm>
            <a:off x="7409217" y="1315227"/>
            <a:ext cx="375920" cy="3422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 marR="5080">
              <a:lnSpc>
                <a:spcPct val="67700"/>
              </a:lnSpc>
            </a:pPr>
            <a:r>
              <a:rPr sz="800" b="1" spc="-4" dirty="0">
                <a:latin typeface="Arial"/>
                <a:cs typeface="Arial"/>
              </a:rPr>
              <a:t>E</a:t>
            </a:r>
            <a:r>
              <a:rPr sz="800" b="1" dirty="0">
                <a:latin typeface="Arial"/>
                <a:cs typeface="Arial"/>
              </a:rPr>
              <a:t>P</a:t>
            </a:r>
            <a:r>
              <a:rPr sz="800" b="1" spc="-25" dirty="0">
                <a:latin typeface="Arial"/>
                <a:cs typeface="Arial"/>
              </a:rPr>
              <a:t>A</a:t>
            </a:r>
            <a:r>
              <a:rPr sz="800" b="1" dirty="0">
                <a:latin typeface="Arial"/>
                <a:cs typeface="Arial"/>
              </a:rPr>
              <a:t>C</a:t>
            </a:r>
            <a:r>
              <a:rPr sz="800" b="1" spc="-4" dirty="0">
                <a:latin typeface="Arial"/>
                <a:cs typeface="Arial"/>
              </a:rPr>
              <a:t>T  FFCA  CER</a:t>
            </a:r>
            <a:r>
              <a:rPr sz="800" b="1" dirty="0">
                <a:latin typeface="Arial"/>
                <a:cs typeface="Arial"/>
              </a:rPr>
              <a:t>F</a:t>
            </a:r>
            <a:r>
              <a:rPr sz="800" b="1" spc="-4" dirty="0">
                <a:latin typeface="Arial"/>
                <a:cs typeface="Arial"/>
              </a:rPr>
              <a:t>A  CRAA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7329715" y="1698251"/>
            <a:ext cx="638810" cy="1422400"/>
          </a:xfrm>
          <a:custGeom>
            <a:avLst/>
            <a:gdLst/>
            <a:ahLst/>
            <a:cxnLst/>
            <a:rect l="l" t="t" r="r" b="b"/>
            <a:pathLst>
              <a:path w="638809" h="1422400">
                <a:moveTo>
                  <a:pt x="638555" y="1421891"/>
                </a:moveTo>
                <a:lnTo>
                  <a:pt x="638555" y="0"/>
                </a:lnTo>
                <a:lnTo>
                  <a:pt x="0" y="0"/>
                </a:lnTo>
                <a:lnTo>
                  <a:pt x="0" y="1421892"/>
                </a:lnTo>
                <a:lnTo>
                  <a:pt x="638555" y="1421891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1" name="object 151"/>
          <p:cNvSpPr txBox="1"/>
          <p:nvPr/>
        </p:nvSpPr>
        <p:spPr>
          <a:xfrm>
            <a:off x="7413792" y="1713998"/>
            <a:ext cx="236220" cy="12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800" b="1" spc="-4" dirty="0">
                <a:latin typeface="Arial"/>
                <a:cs typeface="Arial"/>
              </a:rPr>
              <a:t>P</a:t>
            </a:r>
            <a:r>
              <a:rPr sz="800" b="1" dirty="0">
                <a:latin typeface="Arial"/>
                <a:cs typeface="Arial"/>
              </a:rPr>
              <a:t>P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7413788" y="1835671"/>
            <a:ext cx="382270" cy="919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 marR="5080">
              <a:lnSpc>
                <a:spcPct val="67700"/>
              </a:lnSpc>
            </a:pPr>
            <a:r>
              <a:rPr sz="800" b="1" dirty="0">
                <a:latin typeface="Arial"/>
                <a:cs typeface="Arial"/>
              </a:rPr>
              <a:t>PPVA  IEREA  </a:t>
            </a:r>
            <a:r>
              <a:rPr sz="800" b="1" spc="-20" dirty="0">
                <a:latin typeface="Arial"/>
                <a:cs typeface="Arial"/>
              </a:rPr>
              <a:t>A</a:t>
            </a:r>
            <a:r>
              <a:rPr sz="800" b="1" dirty="0">
                <a:latin typeface="Arial"/>
                <a:cs typeface="Arial"/>
              </a:rPr>
              <a:t>N</a:t>
            </a:r>
            <a:r>
              <a:rPr sz="800" b="1" spc="-4" dirty="0">
                <a:latin typeface="Arial"/>
                <a:cs typeface="Arial"/>
              </a:rPr>
              <a:t>T</a:t>
            </a:r>
            <a:r>
              <a:rPr sz="800" b="1" dirty="0">
                <a:latin typeface="Arial"/>
                <a:cs typeface="Arial"/>
              </a:rPr>
              <a:t>P</a:t>
            </a:r>
            <a:r>
              <a:rPr sz="800" b="1" spc="-4" dirty="0">
                <a:latin typeface="Arial"/>
                <a:cs typeface="Arial"/>
              </a:rPr>
              <a:t>A  </a:t>
            </a:r>
            <a:r>
              <a:rPr sz="800" b="1" spc="-10" dirty="0">
                <a:latin typeface="Arial"/>
                <a:cs typeface="Arial"/>
              </a:rPr>
              <a:t>GL</a:t>
            </a:r>
            <a:r>
              <a:rPr sz="800" b="1" dirty="0">
                <a:latin typeface="Arial"/>
                <a:cs typeface="Arial"/>
              </a:rPr>
              <a:t>CP</a:t>
            </a:r>
            <a:r>
              <a:rPr sz="800" b="1" spc="-4" dirty="0">
                <a:latin typeface="Arial"/>
                <a:cs typeface="Arial"/>
              </a:rPr>
              <a:t>A  ABA  </a:t>
            </a:r>
            <a:r>
              <a:rPr sz="800" b="1" spc="-10" dirty="0">
                <a:latin typeface="Arial"/>
                <a:cs typeface="Arial"/>
              </a:rPr>
              <a:t>C</a:t>
            </a:r>
            <a:r>
              <a:rPr sz="800" b="1" dirty="0">
                <a:latin typeface="Arial"/>
                <a:cs typeface="Arial"/>
              </a:rPr>
              <a:t>Z</a:t>
            </a:r>
            <a:r>
              <a:rPr sz="800" b="1" spc="-25" dirty="0">
                <a:latin typeface="Arial"/>
                <a:cs typeface="Arial"/>
              </a:rPr>
              <a:t>A</a:t>
            </a:r>
            <a:r>
              <a:rPr sz="800" b="1" dirty="0">
                <a:latin typeface="Arial"/>
                <a:cs typeface="Arial"/>
              </a:rPr>
              <a:t>R</a:t>
            </a:r>
            <a:r>
              <a:rPr sz="800" b="1" spc="-4" dirty="0">
                <a:latin typeface="Arial"/>
                <a:cs typeface="Arial"/>
              </a:rPr>
              <a:t>A  WRDA  EDP  </a:t>
            </a:r>
            <a:r>
              <a:rPr sz="800" b="1" dirty="0">
                <a:latin typeface="Arial"/>
                <a:cs typeface="Arial"/>
              </a:rPr>
              <a:t>OPA  RECA  </a:t>
            </a:r>
            <a:r>
              <a:rPr sz="800" b="1" spc="-10" dirty="0">
                <a:latin typeface="Arial"/>
                <a:cs typeface="Arial"/>
              </a:rPr>
              <a:t>CAAA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7413788" y="2704556"/>
            <a:ext cx="325120" cy="12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800" b="1" spc="-10" dirty="0">
                <a:latin typeface="Arial"/>
                <a:cs typeface="Arial"/>
              </a:rPr>
              <a:t>GC</a:t>
            </a:r>
            <a:r>
              <a:rPr sz="800" b="1" dirty="0">
                <a:latin typeface="Arial"/>
                <a:cs typeface="Arial"/>
              </a:rPr>
              <a:t>R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7413792" y="2786842"/>
            <a:ext cx="471805" cy="12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800" b="1" spc="-10" dirty="0">
                <a:latin typeface="Arial"/>
                <a:cs typeface="Arial"/>
              </a:rPr>
              <a:t>G</a:t>
            </a:r>
            <a:r>
              <a:rPr sz="800" b="1" spc="-4" dirty="0">
                <a:latin typeface="Arial"/>
                <a:cs typeface="Arial"/>
              </a:rPr>
              <a:t>L</a:t>
            </a:r>
            <a:r>
              <a:rPr sz="800" b="1" spc="-10" dirty="0">
                <a:latin typeface="Arial"/>
                <a:cs typeface="Arial"/>
              </a:rPr>
              <a:t>F</a:t>
            </a:r>
            <a:r>
              <a:rPr sz="800" b="1" spc="-4" dirty="0">
                <a:latin typeface="Arial"/>
                <a:cs typeface="Arial"/>
              </a:rPr>
              <a:t>W</a:t>
            </a:r>
            <a:r>
              <a:rPr sz="800" b="1" dirty="0">
                <a:latin typeface="Arial"/>
                <a:cs typeface="Arial"/>
              </a:rPr>
              <a:t>R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7413792" y="2908028"/>
            <a:ext cx="461009" cy="1659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 marR="5080">
              <a:lnSpc>
                <a:spcPct val="68100"/>
              </a:lnSpc>
            </a:pPr>
            <a:r>
              <a:rPr sz="800" b="1" spc="-10" dirty="0">
                <a:latin typeface="Arial"/>
                <a:cs typeface="Arial"/>
              </a:rPr>
              <a:t>HMTU</a:t>
            </a:r>
            <a:r>
              <a:rPr sz="800" b="1" dirty="0">
                <a:latin typeface="Arial"/>
                <a:cs typeface="Arial"/>
              </a:rPr>
              <a:t>S</a:t>
            </a:r>
            <a:r>
              <a:rPr sz="800" b="1" spc="-4" dirty="0">
                <a:latin typeface="Arial"/>
                <a:cs typeface="Arial"/>
              </a:rPr>
              <a:t>A  </a:t>
            </a:r>
            <a:r>
              <a:rPr sz="800" b="1" dirty="0">
                <a:latin typeface="Arial"/>
                <a:cs typeface="Arial"/>
              </a:rPr>
              <a:t>NEEA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7423446" y="3206248"/>
            <a:ext cx="433705" cy="231775"/>
          </a:xfrm>
          <a:custGeom>
            <a:avLst/>
            <a:gdLst/>
            <a:ahLst/>
            <a:cxnLst/>
            <a:rect l="l" t="t" r="r" b="b"/>
            <a:pathLst>
              <a:path w="433704" h="231775">
                <a:moveTo>
                  <a:pt x="433577" y="231647"/>
                </a:moveTo>
                <a:lnTo>
                  <a:pt x="433577" y="0"/>
                </a:lnTo>
                <a:lnTo>
                  <a:pt x="0" y="0"/>
                </a:lnTo>
                <a:lnTo>
                  <a:pt x="0" y="231647"/>
                </a:lnTo>
                <a:lnTo>
                  <a:pt x="433577" y="231647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7" name="object 157"/>
          <p:cNvSpPr/>
          <p:nvPr/>
        </p:nvSpPr>
        <p:spPr>
          <a:xfrm>
            <a:off x="7325143" y="3178813"/>
            <a:ext cx="576580" cy="266701"/>
          </a:xfrm>
          <a:custGeom>
            <a:avLst/>
            <a:gdLst/>
            <a:ahLst/>
            <a:cxnLst/>
            <a:rect l="l" t="t" r="r" b="b"/>
            <a:pathLst>
              <a:path w="576579" h="266700">
                <a:moveTo>
                  <a:pt x="576072" y="266699"/>
                </a:moveTo>
                <a:lnTo>
                  <a:pt x="576072" y="0"/>
                </a:lnTo>
                <a:lnTo>
                  <a:pt x="0" y="0"/>
                </a:lnTo>
                <a:lnTo>
                  <a:pt x="0" y="266699"/>
                </a:lnTo>
                <a:lnTo>
                  <a:pt x="576072" y="266699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8" name="object 158"/>
          <p:cNvSpPr txBox="1"/>
          <p:nvPr/>
        </p:nvSpPr>
        <p:spPr>
          <a:xfrm>
            <a:off x="7409217" y="3233453"/>
            <a:ext cx="408940" cy="1674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 marR="5080">
              <a:lnSpc>
                <a:spcPct val="68100"/>
              </a:lnSpc>
            </a:pPr>
            <a:r>
              <a:rPr lang="en-US" sz="800" b="1" spc="-4" dirty="0" smtClean="0">
                <a:latin typeface="Arial"/>
                <a:cs typeface="Arial"/>
              </a:rPr>
              <a:t>BAT-BREF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7329715" y="3431796"/>
            <a:ext cx="631825" cy="844550"/>
          </a:xfrm>
          <a:custGeom>
            <a:avLst/>
            <a:gdLst/>
            <a:ahLst/>
            <a:cxnLst/>
            <a:rect l="l" t="t" r="r" b="b"/>
            <a:pathLst>
              <a:path w="631825" h="844550">
                <a:moveTo>
                  <a:pt x="631698" y="844296"/>
                </a:moveTo>
                <a:lnTo>
                  <a:pt x="631698" y="0"/>
                </a:lnTo>
                <a:lnTo>
                  <a:pt x="0" y="0"/>
                </a:lnTo>
                <a:lnTo>
                  <a:pt x="0" y="844296"/>
                </a:lnTo>
                <a:lnTo>
                  <a:pt x="631698" y="8442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0" name="object 160"/>
          <p:cNvSpPr txBox="1"/>
          <p:nvPr/>
        </p:nvSpPr>
        <p:spPr>
          <a:xfrm>
            <a:off x="7413792" y="3486926"/>
            <a:ext cx="465455" cy="754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 marR="5080">
              <a:lnSpc>
                <a:spcPct val="67700"/>
              </a:lnSpc>
            </a:pPr>
            <a:r>
              <a:rPr sz="800" b="1" spc="-4" dirty="0">
                <a:latin typeface="Arial"/>
                <a:cs typeface="Arial"/>
              </a:rPr>
              <a:t>BLRA  ERD</a:t>
            </a:r>
            <a:r>
              <a:rPr sz="800" b="1" dirty="0">
                <a:latin typeface="Arial"/>
                <a:cs typeface="Arial"/>
              </a:rPr>
              <a:t>D</a:t>
            </a:r>
            <a:r>
              <a:rPr sz="800" b="1" spc="-14" dirty="0">
                <a:latin typeface="Arial"/>
                <a:cs typeface="Arial"/>
              </a:rPr>
              <a:t>A</a:t>
            </a:r>
            <a:r>
              <a:rPr sz="800" b="1" spc="-4" dirty="0">
                <a:latin typeface="Arial"/>
                <a:cs typeface="Arial"/>
              </a:rPr>
              <a:t>A  EAWA  </a:t>
            </a:r>
            <a:r>
              <a:rPr sz="800" b="1" dirty="0">
                <a:latin typeface="Arial"/>
                <a:cs typeface="Arial"/>
              </a:rPr>
              <a:t>NOPPA  PTSA  </a:t>
            </a:r>
            <a:r>
              <a:rPr sz="800" b="1" spc="-10" dirty="0">
                <a:latin typeface="Arial"/>
                <a:cs typeface="Arial"/>
              </a:rPr>
              <a:t>UMTR</a:t>
            </a:r>
            <a:r>
              <a:rPr sz="800" b="1" dirty="0">
                <a:latin typeface="Arial"/>
                <a:cs typeface="Arial"/>
              </a:rPr>
              <a:t>C</a:t>
            </a:r>
            <a:r>
              <a:rPr sz="800" b="1" spc="-4" dirty="0">
                <a:latin typeface="Arial"/>
                <a:cs typeface="Arial"/>
              </a:rPr>
              <a:t>A  ESAA  </a:t>
            </a:r>
            <a:r>
              <a:rPr sz="800" b="1" dirty="0">
                <a:latin typeface="Arial"/>
                <a:cs typeface="Arial"/>
              </a:rPr>
              <a:t>QGA  </a:t>
            </a:r>
            <a:r>
              <a:rPr sz="800" b="1" spc="-4" dirty="0">
                <a:latin typeface="Arial"/>
                <a:cs typeface="Arial"/>
              </a:rPr>
              <a:t>NCPA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7325143" y="4260090"/>
            <a:ext cx="558800" cy="514350"/>
          </a:xfrm>
          <a:custGeom>
            <a:avLst/>
            <a:gdLst/>
            <a:ahLst/>
            <a:cxnLst/>
            <a:rect l="l" t="t" r="r" b="b"/>
            <a:pathLst>
              <a:path w="558800" h="514350">
                <a:moveTo>
                  <a:pt x="558546" y="514350"/>
                </a:moveTo>
                <a:lnTo>
                  <a:pt x="558546" y="0"/>
                </a:lnTo>
                <a:lnTo>
                  <a:pt x="0" y="0"/>
                </a:lnTo>
                <a:lnTo>
                  <a:pt x="0" y="514350"/>
                </a:lnTo>
                <a:lnTo>
                  <a:pt x="558546" y="514350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2" name="object 162"/>
          <p:cNvSpPr txBox="1"/>
          <p:nvPr/>
        </p:nvSpPr>
        <p:spPr>
          <a:xfrm>
            <a:off x="7409217" y="4315218"/>
            <a:ext cx="391160" cy="4241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 marR="5080">
              <a:lnSpc>
                <a:spcPct val="67700"/>
              </a:lnSpc>
            </a:pPr>
            <a:r>
              <a:rPr sz="800" b="1" dirty="0">
                <a:latin typeface="Arial"/>
                <a:cs typeface="Arial"/>
              </a:rPr>
              <a:t>TSCA  </a:t>
            </a:r>
            <a:r>
              <a:rPr sz="800" b="1" spc="-4" dirty="0">
                <a:latin typeface="Arial"/>
                <a:cs typeface="Arial"/>
              </a:rPr>
              <a:t>FLPMA  RCRA  NFMA  </a:t>
            </a:r>
            <a:r>
              <a:rPr sz="800" b="1" spc="-10" dirty="0">
                <a:latin typeface="Arial"/>
                <a:cs typeface="Arial"/>
              </a:rPr>
              <a:t>CZ</a:t>
            </a:r>
            <a:r>
              <a:rPr sz="800" b="1" dirty="0">
                <a:latin typeface="Arial"/>
                <a:cs typeface="Arial"/>
              </a:rPr>
              <a:t>M</a:t>
            </a:r>
            <a:r>
              <a:rPr sz="800" b="1" spc="-14" dirty="0">
                <a:latin typeface="Arial"/>
                <a:cs typeface="Arial"/>
              </a:rPr>
              <a:t>A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7325148" y="4784347"/>
            <a:ext cx="643255" cy="762000"/>
          </a:xfrm>
          <a:custGeom>
            <a:avLst/>
            <a:gdLst/>
            <a:ahLst/>
            <a:cxnLst/>
            <a:rect l="l" t="t" r="r" b="b"/>
            <a:pathLst>
              <a:path w="643254" h="762000">
                <a:moveTo>
                  <a:pt x="643127" y="762000"/>
                </a:moveTo>
                <a:lnTo>
                  <a:pt x="643127" y="0"/>
                </a:lnTo>
                <a:lnTo>
                  <a:pt x="0" y="0"/>
                </a:lnTo>
                <a:lnTo>
                  <a:pt x="0" y="762000"/>
                </a:lnTo>
                <a:lnTo>
                  <a:pt x="643127" y="762000"/>
                </a:lnTo>
                <a:close/>
              </a:path>
            </a:pathLst>
          </a:custGeom>
          <a:ln w="129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164"/>
          <p:cNvSpPr txBox="1"/>
          <p:nvPr/>
        </p:nvSpPr>
        <p:spPr>
          <a:xfrm>
            <a:off x="7409217" y="4839598"/>
            <a:ext cx="474980" cy="671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 marR="159309">
              <a:lnSpc>
                <a:spcPct val="67600"/>
              </a:lnSpc>
            </a:pPr>
            <a:r>
              <a:rPr sz="800" b="1" spc="-4" dirty="0">
                <a:latin typeface="Arial"/>
                <a:cs typeface="Arial"/>
              </a:rPr>
              <a:t>NE</a:t>
            </a:r>
            <a:r>
              <a:rPr sz="800" b="1" dirty="0">
                <a:latin typeface="Arial"/>
                <a:cs typeface="Arial"/>
              </a:rPr>
              <a:t>P</a:t>
            </a:r>
            <a:r>
              <a:rPr sz="800" b="1" spc="-4" dirty="0">
                <a:latin typeface="Arial"/>
                <a:cs typeface="Arial"/>
              </a:rPr>
              <a:t>A  </a:t>
            </a:r>
            <a:r>
              <a:rPr sz="800" b="1" dirty="0">
                <a:latin typeface="Arial"/>
                <a:cs typeface="Arial"/>
              </a:rPr>
              <a:t>EQIA  </a:t>
            </a:r>
            <a:r>
              <a:rPr sz="800" b="1" spc="-4" dirty="0">
                <a:latin typeface="Arial"/>
                <a:cs typeface="Arial"/>
              </a:rPr>
              <a:t>CAA  </a:t>
            </a:r>
            <a:r>
              <a:rPr sz="800" b="1" dirty="0">
                <a:latin typeface="Arial"/>
                <a:cs typeface="Arial"/>
              </a:rPr>
              <a:t>EPA  EEA  </a:t>
            </a:r>
            <a:r>
              <a:rPr sz="800" b="1" spc="-4" dirty="0">
                <a:latin typeface="Arial"/>
                <a:cs typeface="Arial"/>
              </a:rPr>
              <a:t>OS</a:t>
            </a:r>
            <a:r>
              <a:rPr sz="800" b="1" dirty="0">
                <a:latin typeface="Arial"/>
                <a:cs typeface="Arial"/>
              </a:rPr>
              <a:t>H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  <a:p>
            <a:pPr marL="12693" marR="5080">
              <a:lnSpc>
                <a:spcPct val="67500"/>
              </a:lnSpc>
              <a:spcBef>
                <a:spcPts val="4"/>
              </a:spcBef>
            </a:pPr>
            <a:r>
              <a:rPr sz="800" b="1" dirty="0">
                <a:latin typeface="Arial"/>
                <a:cs typeface="Arial"/>
              </a:rPr>
              <a:t>F</a:t>
            </a:r>
            <a:r>
              <a:rPr sz="800" b="1" spc="-30" dirty="0">
                <a:latin typeface="Arial"/>
                <a:cs typeface="Arial"/>
              </a:rPr>
              <a:t>A</a:t>
            </a:r>
            <a:r>
              <a:rPr sz="800" b="1" spc="-4" dirty="0">
                <a:latin typeface="Arial"/>
                <a:cs typeface="Arial"/>
              </a:rPr>
              <a:t>W</a:t>
            </a:r>
            <a:r>
              <a:rPr sz="800" b="1" dirty="0">
                <a:latin typeface="Arial"/>
                <a:cs typeface="Arial"/>
              </a:rPr>
              <a:t>R</a:t>
            </a:r>
            <a:r>
              <a:rPr sz="800" b="1" spc="-14" dirty="0">
                <a:latin typeface="Arial"/>
                <a:cs typeface="Arial"/>
              </a:rPr>
              <a:t>A</a:t>
            </a:r>
            <a:r>
              <a:rPr sz="800" b="1" spc="-4" dirty="0">
                <a:latin typeface="Arial"/>
                <a:cs typeface="Arial"/>
              </a:rPr>
              <a:t>A  NPAA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6362736" y="4579370"/>
            <a:ext cx="616585" cy="298528"/>
          </a:xfrm>
          <a:prstGeom prst="rect">
            <a:avLst/>
          </a:prstGeom>
          <a:ln w="12954">
            <a:solidFill>
              <a:srgbClr val="000000"/>
            </a:solidFill>
          </a:ln>
        </p:spPr>
        <p:txBody>
          <a:bodyPr vert="horz" wrap="square" lIns="0" tIns="48238" rIns="0" bIns="0" rtlCol="0">
            <a:spAutoFit/>
          </a:bodyPr>
          <a:lstStyle/>
          <a:p>
            <a:pPr marL="90130" marR="81876">
              <a:lnSpc>
                <a:spcPct val="67800"/>
              </a:lnSpc>
              <a:spcBef>
                <a:spcPts val="380"/>
              </a:spcBef>
            </a:pPr>
            <a:r>
              <a:rPr sz="800" b="1" spc="-4" dirty="0">
                <a:latin typeface="Arial"/>
                <a:cs typeface="Arial"/>
              </a:rPr>
              <a:t>FRRRPA  </a:t>
            </a:r>
            <a:r>
              <a:rPr sz="800" b="1" dirty="0">
                <a:latin typeface="Arial"/>
                <a:cs typeface="Arial"/>
              </a:rPr>
              <a:t>SOWA  DPA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6291873" y="5417572"/>
            <a:ext cx="615951" cy="298528"/>
          </a:xfrm>
          <a:prstGeom prst="rect">
            <a:avLst/>
          </a:prstGeom>
          <a:ln w="12954">
            <a:solidFill>
              <a:srgbClr val="000000"/>
            </a:solidFill>
          </a:ln>
        </p:spPr>
        <p:txBody>
          <a:bodyPr vert="horz" wrap="square" lIns="0" tIns="48238" rIns="0" bIns="0" rtlCol="0">
            <a:spAutoFit/>
          </a:bodyPr>
          <a:lstStyle/>
          <a:p>
            <a:pPr marL="90130" marR="80609">
              <a:lnSpc>
                <a:spcPct val="67800"/>
              </a:lnSpc>
              <a:spcBef>
                <a:spcPts val="380"/>
              </a:spcBef>
            </a:pPr>
            <a:r>
              <a:rPr sz="800" b="1" spc="-4" dirty="0">
                <a:latin typeface="Arial"/>
                <a:cs typeface="Arial"/>
              </a:rPr>
              <a:t>WSRA  </a:t>
            </a:r>
            <a:r>
              <a:rPr sz="800" b="1" spc="4" dirty="0">
                <a:latin typeface="Arial"/>
                <a:cs typeface="Arial"/>
              </a:rPr>
              <a:t>EA  </a:t>
            </a:r>
            <a:r>
              <a:rPr sz="800" b="1" spc="-4" dirty="0">
                <a:latin typeface="Arial"/>
                <a:cs typeface="Arial"/>
              </a:rPr>
              <a:t>RCFHSA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6710975" y="1975618"/>
            <a:ext cx="160020" cy="260985"/>
          </a:xfrm>
          <a:custGeom>
            <a:avLst/>
            <a:gdLst/>
            <a:ahLst/>
            <a:cxnLst/>
            <a:rect l="l" t="t" r="r" b="b"/>
            <a:pathLst>
              <a:path w="160020" h="260985">
                <a:moveTo>
                  <a:pt x="160020" y="260604"/>
                </a:moveTo>
                <a:lnTo>
                  <a:pt x="160020" y="0"/>
                </a:lnTo>
                <a:lnTo>
                  <a:pt x="0" y="0"/>
                </a:lnTo>
                <a:lnTo>
                  <a:pt x="0" y="260604"/>
                </a:lnTo>
                <a:lnTo>
                  <a:pt x="160020" y="260604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8" name="object 168"/>
          <p:cNvSpPr txBox="1"/>
          <p:nvPr/>
        </p:nvSpPr>
        <p:spPr>
          <a:xfrm>
            <a:off x="6704371" y="1986425"/>
            <a:ext cx="104775" cy="2489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 marR="5080" algn="just">
              <a:lnSpc>
                <a:spcPct val="67800"/>
              </a:lnSpc>
            </a:pPr>
            <a:r>
              <a:rPr sz="800" b="1" spc="-4" dirty="0">
                <a:latin typeface="Arial"/>
                <a:cs typeface="Arial"/>
              </a:rPr>
              <a:t>A  Q  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6515136" y="2504442"/>
            <a:ext cx="400050" cy="95250"/>
          </a:xfrm>
          <a:custGeom>
            <a:avLst/>
            <a:gdLst/>
            <a:ahLst/>
            <a:cxnLst/>
            <a:rect l="l" t="t" r="r" b="b"/>
            <a:pathLst>
              <a:path w="400050" h="95250">
                <a:moveTo>
                  <a:pt x="400050" y="95249"/>
                </a:moveTo>
                <a:lnTo>
                  <a:pt x="400050" y="0"/>
                </a:lnTo>
                <a:lnTo>
                  <a:pt x="0" y="0"/>
                </a:lnTo>
                <a:lnTo>
                  <a:pt x="0" y="95249"/>
                </a:lnTo>
                <a:lnTo>
                  <a:pt x="400050" y="95249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0" name="object 170"/>
          <p:cNvSpPr txBox="1"/>
          <p:nvPr/>
        </p:nvSpPr>
        <p:spPr>
          <a:xfrm>
            <a:off x="6509295" y="2475997"/>
            <a:ext cx="414020" cy="12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800" b="1" dirty="0">
                <a:latin typeface="Arial"/>
                <a:cs typeface="Arial"/>
              </a:rPr>
              <a:t>N</a:t>
            </a:r>
            <a:r>
              <a:rPr sz="800" b="1" spc="-30" dirty="0">
                <a:latin typeface="Arial"/>
                <a:cs typeface="Arial"/>
              </a:rPr>
              <a:t>A</a:t>
            </a:r>
            <a:r>
              <a:rPr sz="800" b="1" spc="-4" dirty="0">
                <a:latin typeface="Arial"/>
                <a:cs typeface="Arial"/>
              </a:rPr>
              <a:t>W</a:t>
            </a:r>
            <a:r>
              <a:rPr sz="800" b="1" dirty="0">
                <a:latin typeface="Arial"/>
                <a:cs typeface="Arial"/>
              </a:rPr>
              <a:t>C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6477040" y="2938021"/>
            <a:ext cx="273686" cy="89768"/>
          </a:xfrm>
          <a:prstGeom prst="rect">
            <a:avLst/>
          </a:prstGeom>
          <a:ln w="1295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800" b="1" spc="-4" dirty="0">
                <a:latin typeface="Arial"/>
                <a:cs typeface="Arial"/>
              </a:rPr>
              <a:t>W</a:t>
            </a:r>
            <a:r>
              <a:rPr sz="800" b="1" dirty="0">
                <a:latin typeface="Arial"/>
                <a:cs typeface="Arial"/>
              </a:rPr>
              <a:t>Q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6172236" y="3204724"/>
            <a:ext cx="335280" cy="89768"/>
          </a:xfrm>
          <a:prstGeom prst="rect">
            <a:avLst/>
          </a:prstGeom>
          <a:ln w="1295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800" b="1" spc="-4" dirty="0">
                <a:latin typeface="Arial"/>
                <a:cs typeface="Arial"/>
              </a:rPr>
              <a:t>NW</a:t>
            </a:r>
            <a:r>
              <a:rPr sz="800" b="1" dirty="0">
                <a:latin typeface="Arial"/>
                <a:cs typeface="Arial"/>
              </a:rPr>
              <a:t>P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6686590" y="3628396"/>
            <a:ext cx="465455" cy="89768"/>
          </a:xfrm>
          <a:prstGeom prst="rect">
            <a:avLst/>
          </a:prstGeom>
          <a:ln w="1295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800" b="1" spc="-4" dirty="0">
                <a:latin typeface="Arial"/>
                <a:cs typeface="Arial"/>
              </a:rPr>
              <a:t>MPR</a:t>
            </a:r>
            <a:r>
              <a:rPr sz="800" b="1" dirty="0">
                <a:latin typeface="Arial"/>
                <a:cs typeface="Arial"/>
              </a:rPr>
              <a:t>S</a:t>
            </a:r>
            <a:r>
              <a:rPr sz="800" b="1" spc="-14" dirty="0">
                <a:latin typeface="Arial"/>
                <a:cs typeface="Arial"/>
              </a:rPr>
              <a:t>A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5948971" y="3571244"/>
            <a:ext cx="312420" cy="89768"/>
          </a:xfrm>
          <a:prstGeom prst="rect">
            <a:avLst/>
          </a:prstGeom>
          <a:ln w="1295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800" b="1" spc="-20" dirty="0">
                <a:latin typeface="Arial"/>
                <a:cs typeface="Arial"/>
              </a:rPr>
              <a:t>A</a:t>
            </a:r>
            <a:r>
              <a:rPr sz="800" b="1" dirty="0">
                <a:latin typeface="Arial"/>
                <a:cs typeface="Arial"/>
              </a:rPr>
              <a:t>RP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5767615" y="4119120"/>
            <a:ext cx="317500" cy="89768"/>
          </a:xfrm>
          <a:prstGeom prst="rect">
            <a:avLst/>
          </a:prstGeom>
          <a:ln w="1295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800" b="1" spc="-4" dirty="0">
                <a:latin typeface="Arial"/>
                <a:cs typeface="Arial"/>
              </a:rPr>
              <a:t>HMTA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5434620" y="4999993"/>
            <a:ext cx="445770" cy="95250"/>
          </a:xfrm>
          <a:custGeom>
            <a:avLst/>
            <a:gdLst/>
            <a:ahLst/>
            <a:cxnLst/>
            <a:rect l="l" t="t" r="r" b="b"/>
            <a:pathLst>
              <a:path w="445770" h="95250">
                <a:moveTo>
                  <a:pt x="445770" y="95250"/>
                </a:moveTo>
                <a:lnTo>
                  <a:pt x="445770" y="0"/>
                </a:lnTo>
                <a:lnTo>
                  <a:pt x="0" y="0"/>
                </a:lnTo>
                <a:lnTo>
                  <a:pt x="0" y="95250"/>
                </a:lnTo>
                <a:lnTo>
                  <a:pt x="445770" y="95250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7" name="object 177"/>
          <p:cNvSpPr txBox="1"/>
          <p:nvPr/>
        </p:nvSpPr>
        <p:spPr>
          <a:xfrm>
            <a:off x="5428022" y="4971546"/>
            <a:ext cx="461009" cy="12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800" b="1" spc="-10" dirty="0">
                <a:latin typeface="Arial"/>
                <a:cs typeface="Arial"/>
              </a:rPr>
              <a:t>FCMH</a:t>
            </a:r>
            <a:r>
              <a:rPr sz="800" b="1" dirty="0">
                <a:latin typeface="Arial"/>
                <a:cs typeface="Arial"/>
              </a:rPr>
              <a:t>S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5739423" y="5614164"/>
            <a:ext cx="299720" cy="95250"/>
          </a:xfrm>
          <a:custGeom>
            <a:avLst/>
            <a:gdLst/>
            <a:ahLst/>
            <a:cxnLst/>
            <a:rect l="l" t="t" r="r" b="b"/>
            <a:pathLst>
              <a:path w="299720" h="95250">
                <a:moveTo>
                  <a:pt x="299466" y="95250"/>
                </a:moveTo>
                <a:lnTo>
                  <a:pt x="299466" y="0"/>
                </a:lnTo>
                <a:lnTo>
                  <a:pt x="0" y="0"/>
                </a:lnTo>
                <a:lnTo>
                  <a:pt x="0" y="95250"/>
                </a:lnTo>
                <a:lnTo>
                  <a:pt x="299466" y="95250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9" name="object 179"/>
          <p:cNvSpPr txBox="1"/>
          <p:nvPr/>
        </p:nvSpPr>
        <p:spPr>
          <a:xfrm>
            <a:off x="5732818" y="5585717"/>
            <a:ext cx="314325" cy="12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800" b="1" spc="-10" dirty="0">
                <a:latin typeface="Arial"/>
                <a:cs typeface="Arial"/>
              </a:rPr>
              <a:t>NH</a:t>
            </a:r>
            <a:r>
              <a:rPr sz="800" b="1" dirty="0">
                <a:latin typeface="Arial"/>
                <a:cs typeface="Arial"/>
              </a:rPr>
              <a:t>P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5581686" y="5766565"/>
            <a:ext cx="316230" cy="95250"/>
          </a:xfrm>
          <a:custGeom>
            <a:avLst/>
            <a:gdLst/>
            <a:ahLst/>
            <a:cxnLst/>
            <a:rect l="l" t="t" r="r" b="b"/>
            <a:pathLst>
              <a:path w="316229" h="95250">
                <a:moveTo>
                  <a:pt x="316229" y="95250"/>
                </a:moveTo>
                <a:lnTo>
                  <a:pt x="316229" y="0"/>
                </a:lnTo>
                <a:lnTo>
                  <a:pt x="0" y="0"/>
                </a:lnTo>
                <a:lnTo>
                  <a:pt x="0" y="95250"/>
                </a:lnTo>
                <a:lnTo>
                  <a:pt x="316229" y="95250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1" name="object 181"/>
          <p:cNvSpPr txBox="1"/>
          <p:nvPr/>
        </p:nvSpPr>
        <p:spPr>
          <a:xfrm>
            <a:off x="5575849" y="5738119"/>
            <a:ext cx="330835" cy="12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800" b="1" spc="-4" dirty="0">
                <a:latin typeface="Arial"/>
                <a:cs typeface="Arial"/>
              </a:rPr>
              <a:t>W</a:t>
            </a:r>
            <a:r>
              <a:rPr sz="800" b="1" spc="-10" dirty="0">
                <a:latin typeface="Arial"/>
                <a:cs typeface="Arial"/>
              </a:rPr>
              <a:t>L</a:t>
            </a:r>
            <a:r>
              <a:rPr sz="800" b="1" spc="-4" dirty="0">
                <a:latin typeface="Arial"/>
                <a:cs typeface="Arial"/>
              </a:rPr>
              <a:t>DA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5339374" y="5861814"/>
            <a:ext cx="388620" cy="95250"/>
          </a:xfrm>
          <a:custGeom>
            <a:avLst/>
            <a:gdLst/>
            <a:ahLst/>
            <a:cxnLst/>
            <a:rect l="l" t="t" r="r" b="b"/>
            <a:pathLst>
              <a:path w="388620" h="95250">
                <a:moveTo>
                  <a:pt x="388620" y="95250"/>
                </a:moveTo>
                <a:lnTo>
                  <a:pt x="388620" y="0"/>
                </a:lnTo>
                <a:lnTo>
                  <a:pt x="0" y="0"/>
                </a:lnTo>
                <a:lnTo>
                  <a:pt x="0" y="95250"/>
                </a:lnTo>
                <a:lnTo>
                  <a:pt x="388620" y="95250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3" name="object 183"/>
          <p:cNvSpPr txBox="1"/>
          <p:nvPr/>
        </p:nvSpPr>
        <p:spPr>
          <a:xfrm>
            <a:off x="5332771" y="5833370"/>
            <a:ext cx="403225" cy="12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800" b="1" spc="-10" dirty="0">
                <a:latin typeface="Arial"/>
                <a:cs typeface="Arial"/>
              </a:rPr>
              <a:t>F</a:t>
            </a:r>
            <a:r>
              <a:rPr sz="800" b="1" spc="-4" dirty="0">
                <a:latin typeface="Arial"/>
                <a:cs typeface="Arial"/>
              </a:rPr>
              <a:t>W</a:t>
            </a:r>
            <a:r>
              <a:rPr sz="800" b="1" dirty="0">
                <a:latin typeface="Arial"/>
                <a:cs typeface="Arial"/>
              </a:rPr>
              <a:t>C</a:t>
            </a:r>
            <a:r>
              <a:rPr sz="800" b="1" spc="-14" dirty="0">
                <a:latin typeface="Arial"/>
                <a:cs typeface="Arial"/>
              </a:rPr>
              <a:t>A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5186970" y="5957064"/>
            <a:ext cx="242570" cy="95250"/>
          </a:xfrm>
          <a:custGeom>
            <a:avLst/>
            <a:gdLst/>
            <a:ahLst/>
            <a:cxnLst/>
            <a:rect l="l" t="t" r="r" b="b"/>
            <a:pathLst>
              <a:path w="242570" h="95250">
                <a:moveTo>
                  <a:pt x="242316" y="95250"/>
                </a:moveTo>
                <a:lnTo>
                  <a:pt x="242315" y="0"/>
                </a:lnTo>
                <a:lnTo>
                  <a:pt x="0" y="0"/>
                </a:lnTo>
                <a:lnTo>
                  <a:pt x="0" y="95250"/>
                </a:lnTo>
                <a:lnTo>
                  <a:pt x="242316" y="95250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5" name="object 185"/>
          <p:cNvSpPr/>
          <p:nvPr/>
        </p:nvSpPr>
        <p:spPr>
          <a:xfrm>
            <a:off x="4977420" y="6043170"/>
            <a:ext cx="226695" cy="95250"/>
          </a:xfrm>
          <a:custGeom>
            <a:avLst/>
            <a:gdLst/>
            <a:ahLst/>
            <a:cxnLst/>
            <a:rect l="l" t="t" r="r" b="b"/>
            <a:pathLst>
              <a:path w="226695" h="95250">
                <a:moveTo>
                  <a:pt x="226313" y="95250"/>
                </a:moveTo>
                <a:lnTo>
                  <a:pt x="226313" y="0"/>
                </a:lnTo>
                <a:lnTo>
                  <a:pt x="0" y="0"/>
                </a:lnTo>
                <a:lnTo>
                  <a:pt x="0" y="95250"/>
                </a:lnTo>
                <a:lnTo>
                  <a:pt x="226313" y="95250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6" name="object 186"/>
          <p:cNvSpPr txBox="1"/>
          <p:nvPr/>
        </p:nvSpPr>
        <p:spPr>
          <a:xfrm>
            <a:off x="4970822" y="5965197"/>
            <a:ext cx="466725" cy="1709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 marR="5080" indent="209452">
              <a:lnSpc>
                <a:spcPct val="70000"/>
              </a:lnSpc>
            </a:pPr>
            <a:r>
              <a:rPr sz="800" b="1" spc="-10" dirty="0">
                <a:latin typeface="Arial"/>
                <a:cs typeface="Arial"/>
              </a:rPr>
              <a:t>F</a:t>
            </a:r>
            <a:r>
              <a:rPr sz="800" b="1" dirty="0">
                <a:latin typeface="Arial"/>
                <a:cs typeface="Arial"/>
              </a:rPr>
              <a:t>W</a:t>
            </a:r>
            <a:r>
              <a:rPr sz="800" b="1" spc="-4" dirty="0">
                <a:latin typeface="Arial"/>
                <a:cs typeface="Arial"/>
              </a:rPr>
              <a:t>A  AEA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4038639" y="5599687"/>
            <a:ext cx="308611" cy="89768"/>
          </a:xfrm>
          <a:prstGeom prst="rect">
            <a:avLst/>
          </a:prstGeom>
          <a:ln w="1295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800" b="1" spc="-20" dirty="0">
                <a:latin typeface="Arial"/>
                <a:cs typeface="Arial"/>
              </a:rPr>
              <a:t>A</a:t>
            </a:r>
            <a:r>
              <a:rPr sz="800" b="1" dirty="0">
                <a:latin typeface="Arial"/>
                <a:cs typeface="Arial"/>
              </a:rPr>
              <a:t>E</a:t>
            </a:r>
            <a:r>
              <a:rPr sz="800" b="1" spc="4" dirty="0">
                <a:latin typeface="Arial"/>
                <a:cs typeface="Arial"/>
              </a:rPr>
              <a:t>P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4438691" y="5595114"/>
            <a:ext cx="311785" cy="95250"/>
          </a:xfrm>
          <a:custGeom>
            <a:avLst/>
            <a:gdLst/>
            <a:ahLst/>
            <a:cxnLst/>
            <a:rect l="l" t="t" r="r" b="b"/>
            <a:pathLst>
              <a:path w="311785" h="95250">
                <a:moveTo>
                  <a:pt x="311658" y="95250"/>
                </a:moveTo>
                <a:lnTo>
                  <a:pt x="311658" y="0"/>
                </a:lnTo>
                <a:lnTo>
                  <a:pt x="0" y="0"/>
                </a:lnTo>
                <a:lnTo>
                  <a:pt x="0" y="95250"/>
                </a:lnTo>
                <a:lnTo>
                  <a:pt x="311658" y="95250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9" name="object 189"/>
          <p:cNvSpPr txBox="1"/>
          <p:nvPr/>
        </p:nvSpPr>
        <p:spPr>
          <a:xfrm>
            <a:off x="4432844" y="5566667"/>
            <a:ext cx="325120" cy="12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800" b="1" spc="-10" dirty="0">
                <a:latin typeface="Arial"/>
                <a:cs typeface="Arial"/>
              </a:rPr>
              <a:t>FIF</a:t>
            </a:r>
            <a:r>
              <a:rPr sz="800" b="1" dirty="0">
                <a:latin typeface="Arial"/>
                <a:cs typeface="Arial"/>
              </a:rPr>
              <a:t>R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4853219" y="5609593"/>
            <a:ext cx="227329" cy="95250"/>
          </a:xfrm>
          <a:custGeom>
            <a:avLst/>
            <a:gdLst/>
            <a:ahLst/>
            <a:cxnLst/>
            <a:rect l="l" t="t" r="r" b="b"/>
            <a:pathLst>
              <a:path w="227329" h="95250">
                <a:moveTo>
                  <a:pt x="227075" y="95250"/>
                </a:moveTo>
                <a:lnTo>
                  <a:pt x="227075" y="0"/>
                </a:lnTo>
                <a:lnTo>
                  <a:pt x="0" y="0"/>
                </a:lnTo>
                <a:lnTo>
                  <a:pt x="0" y="95250"/>
                </a:lnTo>
                <a:lnTo>
                  <a:pt x="227075" y="95250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1" name="object 191"/>
          <p:cNvSpPr txBox="1"/>
          <p:nvPr/>
        </p:nvSpPr>
        <p:spPr>
          <a:xfrm>
            <a:off x="4846615" y="5581149"/>
            <a:ext cx="240665" cy="12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800" b="1" dirty="0">
                <a:latin typeface="Arial"/>
                <a:cs typeface="Arial"/>
              </a:rPr>
              <a:t>P</a:t>
            </a:r>
            <a:r>
              <a:rPr sz="800" b="1" spc="-14" dirty="0">
                <a:latin typeface="Arial"/>
                <a:cs typeface="Arial"/>
              </a:rPr>
              <a:t>A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92" name="object 192"/>
          <p:cNvSpPr txBox="1"/>
          <p:nvPr/>
        </p:nvSpPr>
        <p:spPr>
          <a:xfrm>
            <a:off x="4405920" y="5938017"/>
            <a:ext cx="401320" cy="89768"/>
          </a:xfrm>
          <a:prstGeom prst="rect">
            <a:avLst/>
          </a:prstGeom>
          <a:ln w="1295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800" b="1" dirty="0">
                <a:latin typeface="Arial"/>
                <a:cs typeface="Arial"/>
              </a:rPr>
              <a:t>F</a:t>
            </a:r>
            <a:r>
              <a:rPr sz="800" b="1" spc="-30" dirty="0">
                <a:latin typeface="Arial"/>
                <a:cs typeface="Arial"/>
              </a:rPr>
              <a:t>A</a:t>
            </a:r>
            <a:r>
              <a:rPr sz="800" b="1" spc="-4" dirty="0">
                <a:latin typeface="Arial"/>
                <a:cs typeface="Arial"/>
              </a:rPr>
              <a:t>W</a:t>
            </a:r>
            <a:r>
              <a:rPr sz="800" b="1" dirty="0">
                <a:latin typeface="Arial"/>
                <a:cs typeface="Arial"/>
              </a:rPr>
              <a:t>R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93" name="object 193"/>
          <p:cNvSpPr txBox="1"/>
          <p:nvPr/>
        </p:nvSpPr>
        <p:spPr>
          <a:xfrm>
            <a:off x="3443517" y="5899914"/>
            <a:ext cx="328930" cy="89768"/>
          </a:xfrm>
          <a:prstGeom prst="rect">
            <a:avLst/>
          </a:prstGeom>
          <a:ln w="1295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800" b="1" spc="-4" dirty="0">
                <a:latin typeface="Arial"/>
                <a:cs typeface="Arial"/>
              </a:rPr>
              <a:t>MB</a:t>
            </a:r>
            <a:r>
              <a:rPr sz="800" b="1" dirty="0">
                <a:latin typeface="Arial"/>
                <a:cs typeface="Arial"/>
              </a:rPr>
              <a:t>C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94" name="object 194"/>
          <p:cNvSpPr txBox="1"/>
          <p:nvPr/>
        </p:nvSpPr>
        <p:spPr>
          <a:xfrm>
            <a:off x="2843820" y="5928872"/>
            <a:ext cx="222250" cy="89768"/>
          </a:xfrm>
          <a:prstGeom prst="rect">
            <a:avLst/>
          </a:prstGeom>
          <a:ln w="1295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800" b="1" spc="-4" dirty="0">
                <a:latin typeface="Arial"/>
                <a:cs typeface="Arial"/>
              </a:rPr>
              <a:t>NPS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2510066" y="5833620"/>
            <a:ext cx="181610" cy="95250"/>
          </a:xfrm>
          <a:custGeom>
            <a:avLst/>
            <a:gdLst/>
            <a:ahLst/>
            <a:cxnLst/>
            <a:rect l="l" t="t" r="r" b="b"/>
            <a:pathLst>
              <a:path w="181610" h="95250">
                <a:moveTo>
                  <a:pt x="181355" y="95250"/>
                </a:moveTo>
                <a:lnTo>
                  <a:pt x="181355" y="0"/>
                </a:lnTo>
                <a:lnTo>
                  <a:pt x="0" y="0"/>
                </a:lnTo>
                <a:lnTo>
                  <a:pt x="0" y="95250"/>
                </a:lnTo>
                <a:lnTo>
                  <a:pt x="181355" y="95250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6" name="object 196"/>
          <p:cNvSpPr txBox="1"/>
          <p:nvPr/>
        </p:nvSpPr>
        <p:spPr>
          <a:xfrm>
            <a:off x="2503465" y="5804411"/>
            <a:ext cx="196851" cy="12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800" b="1" dirty="0">
                <a:latin typeface="Arial"/>
                <a:cs typeface="Arial"/>
              </a:rPr>
              <a:t>WA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2529119" y="5999737"/>
            <a:ext cx="114300" cy="95250"/>
          </a:xfrm>
          <a:custGeom>
            <a:avLst/>
            <a:gdLst/>
            <a:ahLst/>
            <a:cxnLst/>
            <a:rect l="l" t="t" r="r" b="b"/>
            <a:pathLst>
              <a:path w="114300" h="95250">
                <a:moveTo>
                  <a:pt x="114300" y="95250"/>
                </a:moveTo>
                <a:lnTo>
                  <a:pt x="114300" y="0"/>
                </a:lnTo>
                <a:lnTo>
                  <a:pt x="0" y="0"/>
                </a:lnTo>
                <a:lnTo>
                  <a:pt x="0" y="95250"/>
                </a:lnTo>
                <a:lnTo>
                  <a:pt x="114300" y="95250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8" name="object 198"/>
          <p:cNvSpPr txBox="1"/>
          <p:nvPr/>
        </p:nvSpPr>
        <p:spPr>
          <a:xfrm>
            <a:off x="2522516" y="5971291"/>
            <a:ext cx="130175" cy="12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800" b="1" dirty="0">
                <a:latin typeface="Arial"/>
                <a:cs typeface="Arial"/>
              </a:rPr>
              <a:t>IA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2238794" y="5895343"/>
            <a:ext cx="304800" cy="95250"/>
          </a:xfrm>
          <a:custGeom>
            <a:avLst/>
            <a:gdLst/>
            <a:ahLst/>
            <a:cxnLst/>
            <a:rect l="l" t="t" r="r" b="b"/>
            <a:pathLst>
              <a:path w="304800" h="95250">
                <a:moveTo>
                  <a:pt x="304799" y="95250"/>
                </a:moveTo>
                <a:lnTo>
                  <a:pt x="304799" y="0"/>
                </a:lnTo>
                <a:lnTo>
                  <a:pt x="0" y="0"/>
                </a:lnTo>
                <a:lnTo>
                  <a:pt x="0" y="95250"/>
                </a:lnTo>
                <a:lnTo>
                  <a:pt x="304799" y="95250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0" name="object 200"/>
          <p:cNvSpPr txBox="1"/>
          <p:nvPr/>
        </p:nvSpPr>
        <p:spPr>
          <a:xfrm>
            <a:off x="2232192" y="5866895"/>
            <a:ext cx="318770" cy="12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800" b="1" spc="-10" dirty="0">
                <a:latin typeface="Arial"/>
                <a:cs typeface="Arial"/>
              </a:rPr>
              <a:t>NB</a:t>
            </a:r>
            <a:r>
              <a:rPr sz="800" b="1" dirty="0">
                <a:latin typeface="Arial"/>
                <a:cs typeface="Arial"/>
              </a:rPr>
              <a:t>R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01" name="object 201"/>
          <p:cNvSpPr txBox="1"/>
          <p:nvPr/>
        </p:nvSpPr>
        <p:spPr>
          <a:xfrm>
            <a:off x="2190791" y="6066793"/>
            <a:ext cx="172085" cy="89768"/>
          </a:xfrm>
          <a:prstGeom prst="rect">
            <a:avLst/>
          </a:prstGeom>
          <a:ln w="1295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800" b="1" spc="-10" dirty="0">
                <a:latin typeface="Arial"/>
                <a:cs typeface="Arial"/>
              </a:rPr>
              <a:t>AA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02" name="object 202"/>
          <p:cNvSpPr txBox="1"/>
          <p:nvPr/>
        </p:nvSpPr>
        <p:spPr>
          <a:xfrm>
            <a:off x="1809789" y="6071366"/>
            <a:ext cx="244475" cy="89768"/>
          </a:xfrm>
          <a:prstGeom prst="rect">
            <a:avLst/>
          </a:prstGeom>
          <a:ln w="1295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50"/>
              </a:lnSpc>
            </a:pPr>
            <a:r>
              <a:rPr sz="800" b="1" spc="-10" dirty="0">
                <a:latin typeface="Arial"/>
                <a:cs typeface="Arial"/>
              </a:rPr>
              <a:t>R</a:t>
            </a:r>
            <a:r>
              <a:rPr sz="800" b="1" dirty="0">
                <a:latin typeface="Arial"/>
                <a:cs typeface="Arial"/>
              </a:rPr>
              <a:t>H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742992" y="6181093"/>
            <a:ext cx="154305" cy="95250"/>
          </a:xfrm>
          <a:custGeom>
            <a:avLst/>
            <a:gdLst/>
            <a:ahLst/>
            <a:cxnLst/>
            <a:rect l="l" t="t" r="r" b="b"/>
            <a:pathLst>
              <a:path w="154305" h="95250">
                <a:moveTo>
                  <a:pt x="153924" y="95250"/>
                </a:moveTo>
                <a:lnTo>
                  <a:pt x="153924" y="0"/>
                </a:lnTo>
                <a:lnTo>
                  <a:pt x="0" y="0"/>
                </a:lnTo>
                <a:lnTo>
                  <a:pt x="0" y="95250"/>
                </a:lnTo>
                <a:lnTo>
                  <a:pt x="153924" y="95250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4" name="object 204"/>
          <p:cNvSpPr txBox="1"/>
          <p:nvPr/>
        </p:nvSpPr>
        <p:spPr>
          <a:xfrm>
            <a:off x="737144" y="6152647"/>
            <a:ext cx="170180" cy="12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800" b="1" dirty="0">
                <a:latin typeface="Arial"/>
                <a:cs typeface="Arial"/>
              </a:rPr>
              <a:t>YA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05" name="object 205"/>
          <p:cNvSpPr txBox="1"/>
          <p:nvPr/>
        </p:nvSpPr>
        <p:spPr>
          <a:xfrm>
            <a:off x="3276636" y="5533398"/>
            <a:ext cx="328930" cy="260985"/>
          </a:xfrm>
          <a:prstGeom prst="rect">
            <a:avLst/>
          </a:prstGeom>
          <a:ln w="12954">
            <a:solidFill>
              <a:srgbClr val="000000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 indent="167560" algn="r">
              <a:lnSpc>
                <a:spcPct val="67500"/>
              </a:lnSpc>
              <a:spcBef>
                <a:spcPts val="35"/>
              </a:spcBef>
            </a:pPr>
            <a:r>
              <a:rPr sz="800" b="1" dirty="0">
                <a:latin typeface="Arial"/>
                <a:cs typeface="Arial"/>
              </a:rPr>
              <a:t>TA  </a:t>
            </a:r>
            <a:r>
              <a:rPr sz="800" b="1" spc="-10" dirty="0">
                <a:latin typeface="Arial"/>
                <a:cs typeface="Arial"/>
              </a:rPr>
              <a:t>F</a:t>
            </a:r>
            <a:r>
              <a:rPr sz="800" b="1" spc="-4" dirty="0">
                <a:latin typeface="Arial"/>
                <a:cs typeface="Arial"/>
              </a:rPr>
              <a:t>W</a:t>
            </a:r>
            <a:r>
              <a:rPr sz="800" b="1" dirty="0">
                <a:latin typeface="Arial"/>
                <a:cs typeface="Arial"/>
              </a:rPr>
              <a:t>C</a:t>
            </a:r>
            <a:r>
              <a:rPr sz="800" b="1" spc="-4" dirty="0">
                <a:latin typeface="Arial"/>
                <a:cs typeface="Arial"/>
              </a:rPr>
              <a:t>A  </a:t>
            </a:r>
            <a:r>
              <a:rPr sz="800" b="1" spc="-10" dirty="0">
                <a:latin typeface="Arial"/>
                <a:cs typeface="Arial"/>
              </a:rPr>
              <a:t>B</a:t>
            </a:r>
            <a:r>
              <a:rPr sz="800" b="1" dirty="0">
                <a:latin typeface="Arial"/>
                <a:cs typeface="Arial"/>
              </a:rPr>
              <a:t>P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06" name="object 206"/>
          <p:cNvSpPr txBox="1"/>
          <p:nvPr/>
        </p:nvSpPr>
        <p:spPr>
          <a:xfrm>
            <a:off x="4219997" y="6081274"/>
            <a:ext cx="306070" cy="169237"/>
          </a:xfrm>
          <a:prstGeom prst="rect">
            <a:avLst/>
          </a:prstGeom>
          <a:ln w="12954">
            <a:solidFill>
              <a:srgbClr val="000000"/>
            </a:solidFill>
          </a:ln>
        </p:spPr>
        <p:txBody>
          <a:bodyPr vert="horz" wrap="square" lIns="0" tIns="3172" rIns="0" bIns="0" rtlCol="0">
            <a:spAutoFit/>
          </a:bodyPr>
          <a:lstStyle/>
          <a:p>
            <a:pPr>
              <a:lnSpc>
                <a:spcPct val="68100"/>
              </a:lnSpc>
              <a:spcBef>
                <a:spcPts val="25"/>
              </a:spcBef>
            </a:pPr>
            <a:r>
              <a:rPr sz="800" b="1" spc="-10" dirty="0">
                <a:latin typeface="Arial"/>
                <a:cs typeface="Arial"/>
              </a:rPr>
              <a:t>NL</a:t>
            </a:r>
            <a:r>
              <a:rPr sz="800" b="1" dirty="0">
                <a:latin typeface="Arial"/>
                <a:cs typeface="Arial"/>
              </a:rPr>
              <a:t>R</a:t>
            </a:r>
            <a:r>
              <a:rPr sz="800" b="1" spc="-4" dirty="0">
                <a:latin typeface="Arial"/>
                <a:cs typeface="Arial"/>
              </a:rPr>
              <a:t>A  </a:t>
            </a:r>
            <a:r>
              <a:rPr sz="800" b="1" dirty="0">
                <a:latin typeface="Arial"/>
                <a:cs typeface="Arial"/>
              </a:rPr>
              <a:t>WPA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07" name="object 207"/>
          <p:cNvSpPr txBox="1"/>
          <p:nvPr/>
        </p:nvSpPr>
        <p:spPr>
          <a:xfrm>
            <a:off x="4822735" y="4909315"/>
            <a:ext cx="269240" cy="170542"/>
          </a:xfrm>
          <a:prstGeom prst="rect">
            <a:avLst/>
          </a:prstGeom>
          <a:ln w="12954">
            <a:solidFill>
              <a:srgbClr val="000000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 indent="17138">
              <a:lnSpc>
                <a:spcPct val="67500"/>
              </a:lnSpc>
              <a:spcBef>
                <a:spcPts val="35"/>
              </a:spcBef>
            </a:pPr>
            <a:r>
              <a:rPr sz="800" b="1" spc="-20" dirty="0">
                <a:latin typeface="Arial"/>
                <a:cs typeface="Arial"/>
              </a:rPr>
              <a:t>A</a:t>
            </a:r>
            <a:r>
              <a:rPr sz="800" b="1" spc="4" dirty="0">
                <a:latin typeface="Arial"/>
                <a:cs typeface="Arial"/>
              </a:rPr>
              <a:t>Q</a:t>
            </a:r>
            <a:r>
              <a:rPr sz="800" b="1" spc="-4" dirty="0">
                <a:latin typeface="Arial"/>
                <a:cs typeface="Arial"/>
              </a:rPr>
              <a:t>A  </a:t>
            </a:r>
            <a:r>
              <a:rPr sz="800" b="1" spc="-10" dirty="0">
                <a:latin typeface="Arial"/>
                <a:cs typeface="Arial"/>
              </a:rPr>
              <a:t>F</a:t>
            </a:r>
            <a:r>
              <a:rPr sz="800" b="1" spc="-4" dirty="0">
                <a:latin typeface="Arial"/>
                <a:cs typeface="Arial"/>
              </a:rPr>
              <a:t>O</a:t>
            </a:r>
            <a:r>
              <a:rPr sz="800" b="1" dirty="0">
                <a:latin typeface="Arial"/>
                <a:cs typeface="Arial"/>
              </a:rPr>
              <a:t>I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4756441" y="5156964"/>
            <a:ext cx="335280" cy="170542"/>
          </a:xfrm>
          <a:prstGeom prst="rect">
            <a:avLst/>
          </a:prstGeom>
          <a:ln w="12954">
            <a:solidFill>
              <a:srgbClr val="000000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 marL="28561" indent="-29195">
              <a:lnSpc>
                <a:spcPct val="67500"/>
              </a:lnSpc>
              <a:spcBef>
                <a:spcPts val="35"/>
              </a:spcBef>
            </a:pPr>
            <a:r>
              <a:rPr sz="800" b="1" spc="-4" dirty="0">
                <a:latin typeface="Arial"/>
                <a:cs typeface="Arial"/>
              </a:rPr>
              <a:t>WR</a:t>
            </a:r>
            <a:r>
              <a:rPr sz="800" b="1" dirty="0">
                <a:latin typeface="Arial"/>
                <a:cs typeface="Arial"/>
              </a:rPr>
              <a:t>P</a:t>
            </a:r>
            <a:r>
              <a:rPr sz="800" b="1" spc="-4" dirty="0">
                <a:latin typeface="Arial"/>
                <a:cs typeface="Arial"/>
              </a:rPr>
              <a:t>A  </a:t>
            </a:r>
            <a:r>
              <a:rPr sz="800" b="1" spc="-20" dirty="0">
                <a:latin typeface="Arial"/>
                <a:cs typeface="Arial"/>
              </a:rPr>
              <a:t>A</a:t>
            </a:r>
            <a:r>
              <a:rPr sz="800" b="1" spc="-4" dirty="0">
                <a:latin typeface="Arial"/>
                <a:cs typeface="Arial"/>
              </a:rPr>
              <a:t>F</a:t>
            </a:r>
            <a:r>
              <a:rPr sz="800" b="1" dirty="0">
                <a:latin typeface="Arial"/>
                <a:cs typeface="Arial"/>
              </a:rPr>
              <a:t>C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4700818" y="5404618"/>
            <a:ext cx="378461" cy="178435"/>
          </a:xfrm>
          <a:custGeom>
            <a:avLst/>
            <a:gdLst/>
            <a:ahLst/>
            <a:cxnLst/>
            <a:rect l="l" t="t" r="r" b="b"/>
            <a:pathLst>
              <a:path w="378460" h="178435">
                <a:moveTo>
                  <a:pt x="377951" y="178308"/>
                </a:moveTo>
                <a:lnTo>
                  <a:pt x="377951" y="0"/>
                </a:lnTo>
                <a:lnTo>
                  <a:pt x="0" y="0"/>
                </a:lnTo>
                <a:lnTo>
                  <a:pt x="0" y="178308"/>
                </a:lnTo>
                <a:lnTo>
                  <a:pt x="377951" y="178308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0" name="object 210"/>
          <p:cNvSpPr txBox="1"/>
          <p:nvPr/>
        </p:nvSpPr>
        <p:spPr>
          <a:xfrm>
            <a:off x="4783369" y="5376171"/>
            <a:ext cx="302895" cy="12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800" b="1" spc="-10" dirty="0">
                <a:latin typeface="Arial"/>
                <a:cs typeface="Arial"/>
              </a:rPr>
              <a:t>FH</a:t>
            </a:r>
            <a:r>
              <a:rPr sz="800" b="1" dirty="0">
                <a:latin typeface="Arial"/>
                <a:cs typeface="Arial"/>
              </a:rPr>
              <a:t>S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11" name="object 211"/>
          <p:cNvSpPr txBox="1"/>
          <p:nvPr/>
        </p:nvSpPr>
        <p:spPr>
          <a:xfrm>
            <a:off x="4694215" y="5458462"/>
            <a:ext cx="392431" cy="12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800" b="1" spc="-4" dirty="0">
                <a:latin typeface="Arial"/>
                <a:cs typeface="Arial"/>
              </a:rPr>
              <a:t>NFM</a:t>
            </a:r>
            <a:r>
              <a:rPr sz="800" b="1" dirty="0">
                <a:latin typeface="Arial"/>
                <a:cs typeface="Arial"/>
              </a:rPr>
              <a:t>U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12" name="object 212"/>
          <p:cNvSpPr txBox="1"/>
          <p:nvPr/>
        </p:nvSpPr>
        <p:spPr>
          <a:xfrm>
            <a:off x="4989617" y="4066543"/>
            <a:ext cx="396875" cy="673100"/>
          </a:xfrm>
          <a:prstGeom prst="rect">
            <a:avLst/>
          </a:prstGeom>
          <a:ln w="12954">
            <a:solidFill>
              <a:srgbClr val="000000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 indent="89495" algn="r">
              <a:lnSpc>
                <a:spcPct val="67700"/>
              </a:lnSpc>
              <a:spcBef>
                <a:spcPts val="35"/>
              </a:spcBef>
            </a:pPr>
            <a:r>
              <a:rPr sz="800" b="1" spc="-10" dirty="0">
                <a:latin typeface="Arial"/>
                <a:cs typeface="Arial"/>
              </a:rPr>
              <a:t>BL</a:t>
            </a:r>
            <a:r>
              <a:rPr sz="800" b="1" dirty="0">
                <a:latin typeface="Arial"/>
                <a:cs typeface="Arial"/>
              </a:rPr>
              <a:t>B</a:t>
            </a:r>
            <a:r>
              <a:rPr sz="800" b="1" spc="-4" dirty="0">
                <a:latin typeface="Arial"/>
                <a:cs typeface="Arial"/>
              </a:rPr>
              <a:t>A  FWP</a:t>
            </a:r>
            <a:r>
              <a:rPr sz="800" b="1" dirty="0">
                <a:latin typeface="Arial"/>
                <a:cs typeface="Arial"/>
              </a:rPr>
              <a:t>C</a:t>
            </a:r>
            <a:r>
              <a:rPr sz="800" b="1" spc="-4" dirty="0">
                <a:latin typeface="Arial"/>
                <a:cs typeface="Arial"/>
              </a:rPr>
              <a:t>A  MPR</a:t>
            </a:r>
            <a:r>
              <a:rPr sz="800" b="1" dirty="0">
                <a:latin typeface="Arial"/>
                <a:cs typeface="Arial"/>
              </a:rPr>
              <a:t>S</a:t>
            </a:r>
            <a:r>
              <a:rPr sz="800" b="1" spc="-4" dirty="0">
                <a:latin typeface="Arial"/>
                <a:cs typeface="Arial"/>
              </a:rPr>
              <a:t>A  </a:t>
            </a:r>
            <a:r>
              <a:rPr sz="800" b="1" spc="-10" dirty="0">
                <a:latin typeface="Arial"/>
                <a:cs typeface="Arial"/>
              </a:rPr>
              <a:t>CZ</a:t>
            </a:r>
            <a:r>
              <a:rPr sz="800" b="1" dirty="0">
                <a:latin typeface="Arial"/>
                <a:cs typeface="Arial"/>
              </a:rPr>
              <a:t>M</a:t>
            </a:r>
            <a:r>
              <a:rPr sz="800" b="1" spc="-4" dirty="0">
                <a:latin typeface="Arial"/>
                <a:cs typeface="Arial"/>
              </a:rPr>
              <a:t>A  </a:t>
            </a:r>
            <a:r>
              <a:rPr sz="800" b="1" spc="-10" dirty="0">
                <a:latin typeface="Arial"/>
                <a:cs typeface="Arial"/>
              </a:rPr>
              <a:t>N</a:t>
            </a:r>
            <a:r>
              <a:rPr sz="800" b="1" dirty="0">
                <a:latin typeface="Arial"/>
                <a:cs typeface="Arial"/>
              </a:rPr>
              <a:t>C</a:t>
            </a:r>
            <a:r>
              <a:rPr sz="800" b="1" spc="-4" dirty="0">
                <a:latin typeface="Arial"/>
                <a:cs typeface="Arial"/>
              </a:rPr>
              <a:t>A  FEP</a:t>
            </a:r>
            <a:r>
              <a:rPr sz="800" b="1" dirty="0">
                <a:latin typeface="Arial"/>
                <a:cs typeface="Arial"/>
              </a:rPr>
              <a:t>C</a:t>
            </a:r>
            <a:r>
              <a:rPr sz="800" b="1" spc="-4" dirty="0">
                <a:latin typeface="Arial"/>
                <a:cs typeface="Arial"/>
              </a:rPr>
              <a:t>A  PW</a:t>
            </a:r>
            <a:r>
              <a:rPr sz="800" b="1" dirty="0">
                <a:latin typeface="Arial"/>
                <a:cs typeface="Arial"/>
              </a:rPr>
              <a:t>S</a:t>
            </a:r>
            <a:r>
              <a:rPr sz="800" b="1" spc="-4" dirty="0">
                <a:latin typeface="Arial"/>
                <a:cs typeface="Arial"/>
              </a:rPr>
              <a:t>A  MM</a:t>
            </a:r>
            <a:r>
              <a:rPr sz="800" b="1" dirty="0">
                <a:latin typeface="Arial"/>
                <a:cs typeface="Arial"/>
              </a:rPr>
              <a:t>P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13" name="object 213"/>
          <p:cNvSpPr txBox="1"/>
          <p:nvPr/>
        </p:nvSpPr>
        <p:spPr>
          <a:xfrm>
            <a:off x="5456718" y="4299714"/>
            <a:ext cx="301626" cy="170542"/>
          </a:xfrm>
          <a:prstGeom prst="rect">
            <a:avLst/>
          </a:prstGeom>
          <a:ln w="12954">
            <a:solidFill>
              <a:srgbClr val="000000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 indent="66644">
              <a:lnSpc>
                <a:spcPct val="67500"/>
              </a:lnSpc>
              <a:spcBef>
                <a:spcPts val="35"/>
              </a:spcBef>
            </a:pPr>
            <a:r>
              <a:rPr sz="800" b="1" spc="-4" dirty="0">
                <a:latin typeface="Arial"/>
                <a:cs typeface="Arial"/>
              </a:rPr>
              <a:t>E</a:t>
            </a:r>
            <a:r>
              <a:rPr sz="800" b="1" dirty="0">
                <a:latin typeface="Arial"/>
                <a:cs typeface="Arial"/>
              </a:rPr>
              <a:t>S</a:t>
            </a:r>
            <a:r>
              <a:rPr sz="800" b="1" spc="-4" dirty="0">
                <a:latin typeface="Arial"/>
                <a:cs typeface="Arial"/>
              </a:rPr>
              <a:t>A  </a:t>
            </a:r>
            <a:r>
              <a:rPr sz="800" b="1" dirty="0">
                <a:latin typeface="Arial"/>
                <a:cs typeface="Arial"/>
              </a:rPr>
              <a:t>T</a:t>
            </a:r>
            <a:r>
              <a:rPr sz="800" b="1" spc="-25" dirty="0">
                <a:latin typeface="Arial"/>
                <a:cs typeface="Arial"/>
              </a:rPr>
              <a:t>A</a:t>
            </a:r>
            <a:r>
              <a:rPr sz="800" b="1" spc="4" dirty="0">
                <a:latin typeface="Arial"/>
                <a:cs typeface="Arial"/>
              </a:rPr>
              <a:t>P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14" name="object 214"/>
          <p:cNvSpPr txBox="1"/>
          <p:nvPr/>
        </p:nvSpPr>
        <p:spPr>
          <a:xfrm>
            <a:off x="5758471" y="2913637"/>
            <a:ext cx="389890" cy="170542"/>
          </a:xfrm>
          <a:prstGeom prst="rect">
            <a:avLst/>
          </a:prstGeom>
          <a:ln w="12954">
            <a:solidFill>
              <a:srgbClr val="000000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 marL="105360" indent="-105996">
              <a:lnSpc>
                <a:spcPct val="67500"/>
              </a:lnSpc>
              <a:spcBef>
                <a:spcPts val="35"/>
              </a:spcBef>
            </a:pPr>
            <a:r>
              <a:rPr sz="800" b="1" spc="-10" dirty="0">
                <a:latin typeface="Arial"/>
                <a:cs typeface="Arial"/>
              </a:rPr>
              <a:t>RC</a:t>
            </a:r>
            <a:r>
              <a:rPr sz="800" b="1" dirty="0">
                <a:latin typeface="Arial"/>
                <a:cs typeface="Arial"/>
              </a:rPr>
              <a:t>R</a:t>
            </a:r>
            <a:r>
              <a:rPr sz="800" b="1" spc="-14" dirty="0">
                <a:latin typeface="Arial"/>
                <a:cs typeface="Arial"/>
              </a:rPr>
              <a:t>A</a:t>
            </a:r>
            <a:r>
              <a:rPr sz="800" b="1" spc="-4" dirty="0">
                <a:latin typeface="Arial"/>
                <a:cs typeface="Arial"/>
              </a:rPr>
              <a:t>A  W</a:t>
            </a:r>
            <a:r>
              <a:rPr sz="800" b="1" spc="-10" dirty="0">
                <a:latin typeface="Arial"/>
                <a:cs typeface="Arial"/>
              </a:rPr>
              <a:t>L</a:t>
            </a:r>
            <a:r>
              <a:rPr sz="800" b="1" spc="-4" dirty="0">
                <a:latin typeface="Arial"/>
                <a:cs typeface="Arial"/>
              </a:rPr>
              <a:t>DI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4910367" y="2923542"/>
            <a:ext cx="468630" cy="590551"/>
          </a:xfrm>
          <a:custGeom>
            <a:avLst/>
            <a:gdLst/>
            <a:ahLst/>
            <a:cxnLst/>
            <a:rect l="l" t="t" r="r" b="b"/>
            <a:pathLst>
              <a:path w="468629" h="590550">
                <a:moveTo>
                  <a:pt x="468629" y="590549"/>
                </a:moveTo>
                <a:lnTo>
                  <a:pt x="468629" y="0"/>
                </a:lnTo>
                <a:lnTo>
                  <a:pt x="0" y="0"/>
                </a:lnTo>
                <a:lnTo>
                  <a:pt x="0" y="590550"/>
                </a:lnTo>
                <a:lnTo>
                  <a:pt x="468629" y="590549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6" name="object 216"/>
          <p:cNvSpPr txBox="1"/>
          <p:nvPr/>
        </p:nvSpPr>
        <p:spPr>
          <a:xfrm>
            <a:off x="5145319" y="2895098"/>
            <a:ext cx="240665" cy="12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800" b="1" spc="-20" dirty="0">
                <a:latin typeface="Arial"/>
                <a:cs typeface="Arial"/>
              </a:rPr>
              <a:t>A</a:t>
            </a:r>
            <a:r>
              <a:rPr sz="800" b="1" spc="4" dirty="0">
                <a:latin typeface="Arial"/>
                <a:cs typeface="Arial"/>
              </a:rPr>
              <a:t>P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17" name="object 217"/>
          <p:cNvSpPr txBox="1"/>
          <p:nvPr/>
        </p:nvSpPr>
        <p:spPr>
          <a:xfrm>
            <a:off x="4937289" y="3017015"/>
            <a:ext cx="450215" cy="1659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 marR="5080" indent="112343">
              <a:lnSpc>
                <a:spcPct val="67500"/>
              </a:lnSpc>
            </a:pPr>
            <a:r>
              <a:rPr sz="800" b="1" spc="-4" dirty="0">
                <a:latin typeface="Arial"/>
                <a:cs typeface="Arial"/>
              </a:rPr>
              <a:t>SWDA  CERC</a:t>
            </a:r>
            <a:r>
              <a:rPr sz="800" b="1" dirty="0">
                <a:latin typeface="Arial"/>
                <a:cs typeface="Arial"/>
              </a:rPr>
              <a:t>L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18" name="object 218"/>
          <p:cNvSpPr txBox="1"/>
          <p:nvPr/>
        </p:nvSpPr>
        <p:spPr>
          <a:xfrm>
            <a:off x="5038639" y="3142732"/>
            <a:ext cx="347980" cy="12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800" b="1" spc="-4" dirty="0">
                <a:latin typeface="Arial"/>
                <a:cs typeface="Arial"/>
              </a:rPr>
              <a:t>CZM</a:t>
            </a:r>
            <a:r>
              <a:rPr sz="800" b="1" dirty="0">
                <a:latin typeface="Arial"/>
                <a:cs typeface="Arial"/>
              </a:rPr>
              <a:t>I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19" name="object 219"/>
          <p:cNvSpPr txBox="1"/>
          <p:nvPr/>
        </p:nvSpPr>
        <p:spPr>
          <a:xfrm>
            <a:off x="4903761" y="3225028"/>
            <a:ext cx="483234" cy="12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800" b="1" spc="-10" dirty="0">
                <a:latin typeface="Arial"/>
                <a:cs typeface="Arial"/>
              </a:rPr>
              <a:t>COWL</a:t>
            </a:r>
            <a:r>
              <a:rPr sz="800" b="1" dirty="0">
                <a:latin typeface="Arial"/>
                <a:cs typeface="Arial"/>
              </a:rPr>
              <a:t>D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20" name="object 220"/>
          <p:cNvSpPr txBox="1"/>
          <p:nvPr/>
        </p:nvSpPr>
        <p:spPr>
          <a:xfrm>
            <a:off x="4919777" y="3346219"/>
            <a:ext cx="466725" cy="1659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 marR="5080" indent="74259">
              <a:lnSpc>
                <a:spcPct val="68100"/>
              </a:lnSpc>
            </a:pPr>
            <a:r>
              <a:rPr sz="800" b="1" spc="-10" dirty="0">
                <a:latin typeface="Arial"/>
                <a:cs typeface="Arial"/>
              </a:rPr>
              <a:t>F</a:t>
            </a:r>
            <a:r>
              <a:rPr sz="800" b="1" spc="-4" dirty="0">
                <a:latin typeface="Arial"/>
                <a:cs typeface="Arial"/>
              </a:rPr>
              <a:t>W</a:t>
            </a:r>
            <a:r>
              <a:rPr sz="800" b="1" spc="-10" dirty="0">
                <a:latin typeface="Arial"/>
                <a:cs typeface="Arial"/>
              </a:rPr>
              <a:t>L</a:t>
            </a:r>
            <a:r>
              <a:rPr sz="800" b="1" dirty="0">
                <a:latin typeface="Arial"/>
                <a:cs typeface="Arial"/>
              </a:rPr>
              <a:t>C</a:t>
            </a:r>
            <a:r>
              <a:rPr sz="800" b="1" spc="-4" dirty="0">
                <a:latin typeface="Arial"/>
                <a:cs typeface="Arial"/>
              </a:rPr>
              <a:t>A  MPR</a:t>
            </a:r>
            <a:r>
              <a:rPr sz="800" b="1" dirty="0">
                <a:latin typeface="Arial"/>
                <a:cs typeface="Arial"/>
              </a:rPr>
              <a:t>S</a:t>
            </a:r>
            <a:r>
              <a:rPr sz="800" b="1" spc="-14" dirty="0">
                <a:latin typeface="Arial"/>
                <a:cs typeface="Arial"/>
              </a:rPr>
              <a:t>A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4992665" y="3561337"/>
            <a:ext cx="395605" cy="426083"/>
          </a:xfrm>
          <a:custGeom>
            <a:avLst/>
            <a:gdLst/>
            <a:ahLst/>
            <a:cxnLst/>
            <a:rect l="l" t="t" r="r" b="b"/>
            <a:pathLst>
              <a:path w="395604" h="426085">
                <a:moveTo>
                  <a:pt x="395477" y="425958"/>
                </a:moveTo>
                <a:lnTo>
                  <a:pt x="395477" y="0"/>
                </a:lnTo>
                <a:lnTo>
                  <a:pt x="0" y="0"/>
                </a:lnTo>
                <a:lnTo>
                  <a:pt x="0" y="425958"/>
                </a:lnTo>
                <a:lnTo>
                  <a:pt x="395477" y="425958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2" name="object 222"/>
          <p:cNvSpPr txBox="1"/>
          <p:nvPr/>
        </p:nvSpPr>
        <p:spPr>
          <a:xfrm>
            <a:off x="5076735" y="3532888"/>
            <a:ext cx="317500" cy="122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sz="800" b="1" dirty="0">
                <a:latin typeface="Arial"/>
                <a:cs typeface="Arial"/>
              </a:rPr>
              <a:t>C</a:t>
            </a:r>
            <a:r>
              <a:rPr sz="800" b="1" spc="-14" dirty="0">
                <a:latin typeface="Arial"/>
                <a:cs typeface="Arial"/>
              </a:rPr>
              <a:t>AAA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23" name="object 223"/>
          <p:cNvSpPr txBox="1"/>
          <p:nvPr/>
        </p:nvSpPr>
        <p:spPr>
          <a:xfrm>
            <a:off x="4986823" y="3654566"/>
            <a:ext cx="410209" cy="3409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50" indent="130115">
              <a:lnSpc>
                <a:spcPts val="495"/>
              </a:lnSpc>
            </a:pPr>
            <a:r>
              <a:rPr sz="800" b="1" spc="-10" dirty="0">
                <a:latin typeface="Arial"/>
                <a:cs typeface="Arial"/>
              </a:rPr>
              <a:t>C</a:t>
            </a:r>
            <a:r>
              <a:rPr sz="800" b="1" dirty="0">
                <a:latin typeface="Arial"/>
                <a:cs typeface="Arial"/>
              </a:rPr>
              <a:t>W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  <a:p>
            <a:pPr marL="12693" marR="5080" indent="10156" algn="just">
              <a:lnSpc>
                <a:spcPct val="67500"/>
              </a:lnSpc>
              <a:spcBef>
                <a:spcPts val="155"/>
              </a:spcBef>
            </a:pPr>
            <a:r>
              <a:rPr sz="800" b="1" spc="-4" dirty="0">
                <a:latin typeface="Arial"/>
                <a:cs typeface="Arial"/>
              </a:rPr>
              <a:t>SMC</a:t>
            </a:r>
            <a:r>
              <a:rPr sz="800" b="1" dirty="0">
                <a:latin typeface="Arial"/>
                <a:cs typeface="Arial"/>
              </a:rPr>
              <a:t>R</a:t>
            </a:r>
            <a:r>
              <a:rPr sz="800" b="1" spc="-4" dirty="0">
                <a:latin typeface="Arial"/>
                <a:cs typeface="Arial"/>
              </a:rPr>
              <a:t>A  SWRCA  SD</a:t>
            </a:r>
            <a:r>
              <a:rPr sz="800" b="1" dirty="0">
                <a:latin typeface="Arial"/>
                <a:cs typeface="Arial"/>
              </a:rPr>
              <a:t>W</a:t>
            </a:r>
            <a:r>
              <a:rPr sz="800" b="1" spc="-14" dirty="0">
                <a:latin typeface="Arial"/>
                <a:cs typeface="Arial"/>
              </a:rPr>
              <a:t>A</a:t>
            </a:r>
            <a:r>
              <a:rPr sz="800" b="1" spc="-4" dirty="0">
                <a:latin typeface="Arial"/>
                <a:cs typeface="Arial"/>
              </a:rPr>
              <a:t>A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5414809" y="1842267"/>
            <a:ext cx="1400810" cy="990600"/>
          </a:xfrm>
          <a:custGeom>
            <a:avLst/>
            <a:gdLst/>
            <a:ahLst/>
            <a:cxnLst/>
            <a:rect l="l" t="t" r="r" b="b"/>
            <a:pathLst>
              <a:path w="1400809" h="990600">
                <a:moveTo>
                  <a:pt x="0" y="0"/>
                </a:moveTo>
                <a:lnTo>
                  <a:pt x="0" y="962405"/>
                </a:lnTo>
                <a:lnTo>
                  <a:pt x="0" y="895349"/>
                </a:lnTo>
                <a:lnTo>
                  <a:pt x="1305305" y="895349"/>
                </a:lnTo>
                <a:lnTo>
                  <a:pt x="1400555" y="990599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5" name="object 225"/>
          <p:cNvSpPr/>
          <p:nvPr/>
        </p:nvSpPr>
        <p:spPr>
          <a:xfrm>
            <a:off x="5096293" y="4904743"/>
            <a:ext cx="604520" cy="457200"/>
          </a:xfrm>
          <a:custGeom>
            <a:avLst/>
            <a:gdLst/>
            <a:ahLst/>
            <a:cxnLst/>
            <a:rect l="l" t="t" r="r" b="b"/>
            <a:pathLst>
              <a:path w="604520" h="457200">
                <a:moveTo>
                  <a:pt x="0" y="0"/>
                </a:moveTo>
                <a:lnTo>
                  <a:pt x="0" y="156972"/>
                </a:lnTo>
                <a:lnTo>
                  <a:pt x="0" y="76200"/>
                </a:lnTo>
                <a:lnTo>
                  <a:pt x="95250" y="76200"/>
                </a:lnTo>
                <a:lnTo>
                  <a:pt x="604266" y="45720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6" name="object 226"/>
          <p:cNvSpPr/>
          <p:nvPr/>
        </p:nvSpPr>
        <p:spPr>
          <a:xfrm>
            <a:off x="6824508" y="2061721"/>
            <a:ext cx="181610" cy="109220"/>
          </a:xfrm>
          <a:custGeom>
            <a:avLst/>
            <a:gdLst/>
            <a:ahLst/>
            <a:cxnLst/>
            <a:rect l="l" t="t" r="r" b="b"/>
            <a:pathLst>
              <a:path w="181609" h="109219">
                <a:moveTo>
                  <a:pt x="0" y="0"/>
                </a:moveTo>
                <a:lnTo>
                  <a:pt x="181355" y="108965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7" name="object 227"/>
          <p:cNvSpPr/>
          <p:nvPr/>
        </p:nvSpPr>
        <p:spPr>
          <a:xfrm>
            <a:off x="5675416" y="5326892"/>
            <a:ext cx="83185" cy="89534"/>
          </a:xfrm>
          <a:custGeom>
            <a:avLst/>
            <a:gdLst/>
            <a:ahLst/>
            <a:cxnLst/>
            <a:rect l="l" t="t" r="r" b="b"/>
            <a:pathLst>
              <a:path w="83184" h="89535">
                <a:moveTo>
                  <a:pt x="83057" y="44196"/>
                </a:moveTo>
                <a:lnTo>
                  <a:pt x="79724" y="27003"/>
                </a:lnTo>
                <a:lnTo>
                  <a:pt x="70675" y="12954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7340" y="85558"/>
                </a:lnTo>
                <a:lnTo>
                  <a:pt x="70675" y="75819"/>
                </a:lnTo>
                <a:lnTo>
                  <a:pt x="79724" y="61507"/>
                </a:lnTo>
                <a:lnTo>
                  <a:pt x="83057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8" name="object 228"/>
          <p:cNvSpPr/>
          <p:nvPr/>
        </p:nvSpPr>
        <p:spPr>
          <a:xfrm>
            <a:off x="5675416" y="5326892"/>
            <a:ext cx="83185" cy="89534"/>
          </a:xfrm>
          <a:custGeom>
            <a:avLst/>
            <a:gdLst/>
            <a:ahLst/>
            <a:cxnLst/>
            <a:rect l="l" t="t" r="r" b="b"/>
            <a:pathLst>
              <a:path w="83184" h="89535">
                <a:moveTo>
                  <a:pt x="83057" y="44196"/>
                </a:moveTo>
                <a:lnTo>
                  <a:pt x="79724" y="27003"/>
                </a:lnTo>
                <a:lnTo>
                  <a:pt x="70675" y="12954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7340" y="85558"/>
                </a:lnTo>
                <a:lnTo>
                  <a:pt x="70675" y="75819"/>
                </a:lnTo>
                <a:lnTo>
                  <a:pt x="79724" y="61507"/>
                </a:lnTo>
                <a:lnTo>
                  <a:pt x="83057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9" name="object 229"/>
          <p:cNvSpPr/>
          <p:nvPr/>
        </p:nvSpPr>
        <p:spPr>
          <a:xfrm>
            <a:off x="5096293" y="5142492"/>
            <a:ext cx="457200" cy="348614"/>
          </a:xfrm>
          <a:custGeom>
            <a:avLst/>
            <a:gdLst/>
            <a:ahLst/>
            <a:cxnLst/>
            <a:rect l="l" t="t" r="r" b="b"/>
            <a:pathLst>
              <a:path w="457200" h="348614">
                <a:moveTo>
                  <a:pt x="0" y="152400"/>
                </a:moveTo>
                <a:lnTo>
                  <a:pt x="0" y="0"/>
                </a:lnTo>
                <a:lnTo>
                  <a:pt x="0" y="86105"/>
                </a:lnTo>
                <a:lnTo>
                  <a:pt x="76200" y="86105"/>
                </a:lnTo>
                <a:lnTo>
                  <a:pt x="457200" y="348233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0" name="object 230"/>
          <p:cNvSpPr/>
          <p:nvPr/>
        </p:nvSpPr>
        <p:spPr>
          <a:xfrm>
            <a:off x="5090959" y="5409187"/>
            <a:ext cx="205104" cy="190500"/>
          </a:xfrm>
          <a:custGeom>
            <a:avLst/>
            <a:gdLst/>
            <a:ahLst/>
            <a:cxnLst/>
            <a:rect l="l" t="t" r="r" b="b"/>
            <a:pathLst>
              <a:path w="205104" h="190500">
                <a:moveTo>
                  <a:pt x="0" y="0"/>
                </a:moveTo>
                <a:lnTo>
                  <a:pt x="0" y="138683"/>
                </a:lnTo>
                <a:lnTo>
                  <a:pt x="0" y="67055"/>
                </a:lnTo>
                <a:lnTo>
                  <a:pt x="105155" y="67055"/>
                </a:lnTo>
                <a:lnTo>
                  <a:pt x="204977" y="19050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1" name="object 231"/>
          <p:cNvSpPr/>
          <p:nvPr/>
        </p:nvSpPr>
        <p:spPr>
          <a:xfrm>
            <a:off x="5767615" y="4299714"/>
            <a:ext cx="171450" cy="295910"/>
          </a:xfrm>
          <a:custGeom>
            <a:avLst/>
            <a:gdLst/>
            <a:ahLst/>
            <a:cxnLst/>
            <a:rect l="l" t="t" r="r" b="b"/>
            <a:pathLst>
              <a:path w="171450" h="295910">
                <a:moveTo>
                  <a:pt x="0" y="0"/>
                </a:moveTo>
                <a:lnTo>
                  <a:pt x="0" y="152400"/>
                </a:lnTo>
                <a:lnTo>
                  <a:pt x="0" y="67055"/>
                </a:lnTo>
                <a:lnTo>
                  <a:pt x="171450" y="295655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2" name="object 232"/>
          <p:cNvSpPr/>
          <p:nvPr/>
        </p:nvSpPr>
        <p:spPr>
          <a:xfrm>
            <a:off x="5256316" y="5568447"/>
            <a:ext cx="83185" cy="88900"/>
          </a:xfrm>
          <a:custGeom>
            <a:avLst/>
            <a:gdLst/>
            <a:ahLst/>
            <a:cxnLst/>
            <a:rect l="l" t="t" r="r" b="b"/>
            <a:pathLst>
              <a:path w="83185" h="88900">
                <a:moveTo>
                  <a:pt x="83057" y="44196"/>
                </a:moveTo>
                <a:lnTo>
                  <a:pt x="79724" y="27003"/>
                </a:lnTo>
                <a:lnTo>
                  <a:pt x="70675" y="12954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7340" y="84915"/>
                </a:lnTo>
                <a:lnTo>
                  <a:pt x="70675" y="75438"/>
                </a:lnTo>
                <a:lnTo>
                  <a:pt x="79724" y="61388"/>
                </a:lnTo>
                <a:lnTo>
                  <a:pt x="83057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3" name="object 233"/>
          <p:cNvSpPr/>
          <p:nvPr/>
        </p:nvSpPr>
        <p:spPr>
          <a:xfrm>
            <a:off x="5256316" y="5568447"/>
            <a:ext cx="83185" cy="88900"/>
          </a:xfrm>
          <a:custGeom>
            <a:avLst/>
            <a:gdLst/>
            <a:ahLst/>
            <a:cxnLst/>
            <a:rect l="l" t="t" r="r" b="b"/>
            <a:pathLst>
              <a:path w="83185" h="88900">
                <a:moveTo>
                  <a:pt x="83057" y="44196"/>
                </a:moveTo>
                <a:lnTo>
                  <a:pt x="79724" y="27003"/>
                </a:lnTo>
                <a:lnTo>
                  <a:pt x="70675" y="12954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7340" y="84915"/>
                </a:lnTo>
                <a:lnTo>
                  <a:pt x="70675" y="75438"/>
                </a:lnTo>
                <a:lnTo>
                  <a:pt x="79724" y="61388"/>
                </a:lnTo>
                <a:lnTo>
                  <a:pt x="83057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4" name="object 234"/>
          <p:cNvSpPr/>
          <p:nvPr/>
        </p:nvSpPr>
        <p:spPr>
          <a:xfrm>
            <a:off x="5529870" y="5460241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9"/>
                </a:lnTo>
                <a:lnTo>
                  <a:pt x="78974" y="61507"/>
                </a:lnTo>
                <a:lnTo>
                  <a:pt x="82296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5" name="object 235"/>
          <p:cNvSpPr/>
          <p:nvPr/>
        </p:nvSpPr>
        <p:spPr>
          <a:xfrm>
            <a:off x="5529870" y="5460241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6"/>
                </a:moveTo>
                <a:lnTo>
                  <a:pt x="78974" y="27003"/>
                </a:lnTo>
                <a:lnTo>
                  <a:pt x="70008" y="12954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9"/>
                </a:lnTo>
                <a:lnTo>
                  <a:pt x="78974" y="61507"/>
                </a:lnTo>
                <a:lnTo>
                  <a:pt x="82296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6" name="object 236"/>
          <p:cNvSpPr/>
          <p:nvPr/>
        </p:nvSpPr>
        <p:spPr>
          <a:xfrm>
            <a:off x="5904016" y="4558799"/>
            <a:ext cx="83185" cy="88900"/>
          </a:xfrm>
          <a:custGeom>
            <a:avLst/>
            <a:gdLst/>
            <a:ahLst/>
            <a:cxnLst/>
            <a:rect l="l" t="t" r="r" b="b"/>
            <a:pathLst>
              <a:path w="83184" h="88900">
                <a:moveTo>
                  <a:pt x="83057" y="44196"/>
                </a:moveTo>
                <a:lnTo>
                  <a:pt x="79724" y="27003"/>
                </a:lnTo>
                <a:lnTo>
                  <a:pt x="70675" y="12954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7340" y="84915"/>
                </a:lnTo>
                <a:lnTo>
                  <a:pt x="70675" y="75438"/>
                </a:lnTo>
                <a:lnTo>
                  <a:pt x="79724" y="61388"/>
                </a:lnTo>
                <a:lnTo>
                  <a:pt x="83057" y="4419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7" name="object 237"/>
          <p:cNvSpPr/>
          <p:nvPr/>
        </p:nvSpPr>
        <p:spPr>
          <a:xfrm>
            <a:off x="5904016" y="4558799"/>
            <a:ext cx="83185" cy="88900"/>
          </a:xfrm>
          <a:custGeom>
            <a:avLst/>
            <a:gdLst/>
            <a:ahLst/>
            <a:cxnLst/>
            <a:rect l="l" t="t" r="r" b="b"/>
            <a:pathLst>
              <a:path w="83184" h="88900">
                <a:moveTo>
                  <a:pt x="83057" y="44196"/>
                </a:moveTo>
                <a:lnTo>
                  <a:pt x="79724" y="27003"/>
                </a:lnTo>
                <a:lnTo>
                  <a:pt x="70675" y="12954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6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2"/>
                </a:lnTo>
                <a:lnTo>
                  <a:pt x="57340" y="84915"/>
                </a:lnTo>
                <a:lnTo>
                  <a:pt x="70675" y="75438"/>
                </a:lnTo>
                <a:lnTo>
                  <a:pt x="79724" y="61388"/>
                </a:lnTo>
                <a:lnTo>
                  <a:pt x="83057" y="44196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8" name="object 238"/>
          <p:cNvSpPr/>
          <p:nvPr/>
        </p:nvSpPr>
        <p:spPr>
          <a:xfrm>
            <a:off x="6780317" y="2787145"/>
            <a:ext cx="83185" cy="88900"/>
          </a:xfrm>
          <a:custGeom>
            <a:avLst/>
            <a:gdLst/>
            <a:ahLst/>
            <a:cxnLst/>
            <a:rect l="l" t="t" r="r" b="b"/>
            <a:pathLst>
              <a:path w="83184" h="88900">
                <a:moveTo>
                  <a:pt x="83057" y="44195"/>
                </a:moveTo>
                <a:lnTo>
                  <a:pt x="79724" y="27003"/>
                </a:lnTo>
                <a:lnTo>
                  <a:pt x="70675" y="12953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5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1"/>
                </a:lnTo>
                <a:lnTo>
                  <a:pt x="57340" y="84915"/>
                </a:lnTo>
                <a:lnTo>
                  <a:pt x="70675" y="75437"/>
                </a:lnTo>
                <a:lnTo>
                  <a:pt x="79724" y="61388"/>
                </a:lnTo>
                <a:lnTo>
                  <a:pt x="83057" y="44195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9" name="object 239"/>
          <p:cNvSpPr/>
          <p:nvPr/>
        </p:nvSpPr>
        <p:spPr>
          <a:xfrm>
            <a:off x="6780317" y="2787145"/>
            <a:ext cx="83185" cy="88900"/>
          </a:xfrm>
          <a:custGeom>
            <a:avLst/>
            <a:gdLst/>
            <a:ahLst/>
            <a:cxnLst/>
            <a:rect l="l" t="t" r="r" b="b"/>
            <a:pathLst>
              <a:path w="83184" h="88900">
                <a:moveTo>
                  <a:pt x="83057" y="44195"/>
                </a:moveTo>
                <a:lnTo>
                  <a:pt x="79724" y="27003"/>
                </a:lnTo>
                <a:lnTo>
                  <a:pt x="70675" y="12953"/>
                </a:lnTo>
                <a:lnTo>
                  <a:pt x="57340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5"/>
                </a:lnTo>
                <a:lnTo>
                  <a:pt x="3214" y="61388"/>
                </a:lnTo>
                <a:lnTo>
                  <a:pt x="12001" y="75437"/>
                </a:lnTo>
                <a:lnTo>
                  <a:pt x="25074" y="84915"/>
                </a:lnTo>
                <a:lnTo>
                  <a:pt x="41148" y="88391"/>
                </a:lnTo>
                <a:lnTo>
                  <a:pt x="57340" y="84915"/>
                </a:lnTo>
                <a:lnTo>
                  <a:pt x="70675" y="75437"/>
                </a:lnTo>
                <a:lnTo>
                  <a:pt x="79724" y="61388"/>
                </a:lnTo>
                <a:lnTo>
                  <a:pt x="83057" y="44195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0" name="object 240"/>
          <p:cNvSpPr/>
          <p:nvPr/>
        </p:nvSpPr>
        <p:spPr>
          <a:xfrm>
            <a:off x="6958623" y="2126491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5"/>
                </a:moveTo>
                <a:lnTo>
                  <a:pt x="78974" y="27003"/>
                </a:lnTo>
                <a:lnTo>
                  <a:pt x="70008" y="12953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5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8"/>
                </a:lnTo>
                <a:lnTo>
                  <a:pt x="78974" y="61507"/>
                </a:lnTo>
                <a:lnTo>
                  <a:pt x="82296" y="44195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1" name="object 241"/>
          <p:cNvSpPr/>
          <p:nvPr/>
        </p:nvSpPr>
        <p:spPr>
          <a:xfrm>
            <a:off x="6958623" y="2126491"/>
            <a:ext cx="82550" cy="89534"/>
          </a:xfrm>
          <a:custGeom>
            <a:avLst/>
            <a:gdLst/>
            <a:ahLst/>
            <a:cxnLst/>
            <a:rect l="l" t="t" r="r" b="b"/>
            <a:pathLst>
              <a:path w="82550" h="89535">
                <a:moveTo>
                  <a:pt x="82296" y="44195"/>
                </a:moveTo>
                <a:lnTo>
                  <a:pt x="78974" y="27003"/>
                </a:lnTo>
                <a:lnTo>
                  <a:pt x="70008" y="12953"/>
                </a:lnTo>
                <a:lnTo>
                  <a:pt x="56899" y="3476"/>
                </a:lnTo>
                <a:lnTo>
                  <a:pt x="41148" y="0"/>
                </a:lnTo>
                <a:lnTo>
                  <a:pt x="25074" y="3476"/>
                </a:lnTo>
                <a:lnTo>
                  <a:pt x="12001" y="12953"/>
                </a:lnTo>
                <a:lnTo>
                  <a:pt x="3214" y="27003"/>
                </a:lnTo>
                <a:lnTo>
                  <a:pt x="0" y="44195"/>
                </a:lnTo>
                <a:lnTo>
                  <a:pt x="3214" y="61507"/>
                </a:lnTo>
                <a:lnTo>
                  <a:pt x="12001" y="75818"/>
                </a:lnTo>
                <a:lnTo>
                  <a:pt x="25074" y="85558"/>
                </a:lnTo>
                <a:lnTo>
                  <a:pt x="41148" y="89153"/>
                </a:lnTo>
                <a:lnTo>
                  <a:pt x="56899" y="85558"/>
                </a:lnTo>
                <a:lnTo>
                  <a:pt x="70008" y="75818"/>
                </a:lnTo>
                <a:lnTo>
                  <a:pt x="78974" y="61507"/>
                </a:lnTo>
                <a:lnTo>
                  <a:pt x="82296" y="44195"/>
                </a:lnTo>
                <a:close/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2" name="object 242"/>
          <p:cNvSpPr/>
          <p:nvPr/>
        </p:nvSpPr>
        <p:spPr>
          <a:xfrm>
            <a:off x="681265" y="6371593"/>
            <a:ext cx="0" cy="95250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95250"/>
                </a:moveTo>
                <a:lnTo>
                  <a:pt x="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3" name="object 243"/>
          <p:cNvSpPr/>
          <p:nvPr/>
        </p:nvSpPr>
        <p:spPr>
          <a:xfrm>
            <a:off x="1119415" y="6371593"/>
            <a:ext cx="0" cy="95250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95250"/>
                </a:moveTo>
                <a:lnTo>
                  <a:pt x="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4" name="object 244"/>
          <p:cNvSpPr/>
          <p:nvPr/>
        </p:nvSpPr>
        <p:spPr>
          <a:xfrm>
            <a:off x="1633765" y="6371593"/>
            <a:ext cx="0" cy="95250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95250"/>
                </a:moveTo>
                <a:lnTo>
                  <a:pt x="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5" name="object 245"/>
          <p:cNvSpPr/>
          <p:nvPr/>
        </p:nvSpPr>
        <p:spPr>
          <a:xfrm>
            <a:off x="2148115" y="6371593"/>
            <a:ext cx="0" cy="95250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95250"/>
                </a:moveTo>
                <a:lnTo>
                  <a:pt x="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6" name="object 246"/>
          <p:cNvSpPr/>
          <p:nvPr/>
        </p:nvSpPr>
        <p:spPr>
          <a:xfrm>
            <a:off x="2671609" y="6371593"/>
            <a:ext cx="0" cy="95250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95250"/>
                </a:moveTo>
                <a:lnTo>
                  <a:pt x="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7" name="object 247"/>
          <p:cNvSpPr/>
          <p:nvPr/>
        </p:nvSpPr>
        <p:spPr>
          <a:xfrm>
            <a:off x="3166909" y="6371593"/>
            <a:ext cx="0" cy="95250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95250"/>
                </a:moveTo>
                <a:lnTo>
                  <a:pt x="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8" name="object 248"/>
          <p:cNvSpPr/>
          <p:nvPr/>
        </p:nvSpPr>
        <p:spPr>
          <a:xfrm>
            <a:off x="3710215" y="6371593"/>
            <a:ext cx="0" cy="95250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95250"/>
                </a:moveTo>
                <a:lnTo>
                  <a:pt x="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9" name="object 249"/>
          <p:cNvSpPr/>
          <p:nvPr/>
        </p:nvSpPr>
        <p:spPr>
          <a:xfrm>
            <a:off x="4214659" y="6371593"/>
            <a:ext cx="0" cy="95250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95250"/>
                </a:moveTo>
                <a:lnTo>
                  <a:pt x="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0" name="object 250"/>
          <p:cNvSpPr/>
          <p:nvPr/>
        </p:nvSpPr>
        <p:spPr>
          <a:xfrm>
            <a:off x="4719865" y="6371593"/>
            <a:ext cx="0" cy="95250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95250"/>
                </a:moveTo>
                <a:lnTo>
                  <a:pt x="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1" name="object 251"/>
          <p:cNvSpPr/>
          <p:nvPr/>
        </p:nvSpPr>
        <p:spPr>
          <a:xfrm>
            <a:off x="5243359" y="6371593"/>
            <a:ext cx="0" cy="95250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95250"/>
                </a:moveTo>
                <a:lnTo>
                  <a:pt x="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2" name="object 252"/>
          <p:cNvSpPr/>
          <p:nvPr/>
        </p:nvSpPr>
        <p:spPr>
          <a:xfrm>
            <a:off x="5767615" y="6371593"/>
            <a:ext cx="0" cy="95250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95250"/>
                </a:moveTo>
                <a:lnTo>
                  <a:pt x="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3" name="object 253"/>
          <p:cNvSpPr/>
          <p:nvPr/>
        </p:nvSpPr>
        <p:spPr>
          <a:xfrm>
            <a:off x="6262915" y="6371593"/>
            <a:ext cx="0" cy="95250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95250"/>
                </a:moveTo>
                <a:lnTo>
                  <a:pt x="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4" name="object 254"/>
          <p:cNvSpPr/>
          <p:nvPr/>
        </p:nvSpPr>
        <p:spPr>
          <a:xfrm>
            <a:off x="6805458" y="6371593"/>
            <a:ext cx="0" cy="95250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95250"/>
                </a:moveTo>
                <a:lnTo>
                  <a:pt x="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5" name="object 255"/>
          <p:cNvSpPr/>
          <p:nvPr/>
        </p:nvSpPr>
        <p:spPr>
          <a:xfrm>
            <a:off x="7348765" y="6371593"/>
            <a:ext cx="0" cy="95250"/>
          </a:xfrm>
          <a:custGeom>
            <a:avLst/>
            <a:gdLst/>
            <a:ahLst/>
            <a:cxnLst/>
            <a:rect l="l" t="t" r="r" b="b"/>
            <a:pathLst>
              <a:path h="95250">
                <a:moveTo>
                  <a:pt x="0" y="95250"/>
                </a:moveTo>
                <a:lnTo>
                  <a:pt x="0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6" name="object 256"/>
          <p:cNvSpPr/>
          <p:nvPr/>
        </p:nvSpPr>
        <p:spPr>
          <a:xfrm>
            <a:off x="695742" y="2075437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393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7" name="object 257"/>
          <p:cNvSpPr/>
          <p:nvPr/>
        </p:nvSpPr>
        <p:spPr>
          <a:xfrm>
            <a:off x="695742" y="2418338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393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8" name="object 258"/>
          <p:cNvSpPr/>
          <p:nvPr/>
        </p:nvSpPr>
        <p:spPr>
          <a:xfrm>
            <a:off x="695742" y="2780287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393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9" name="object 259"/>
          <p:cNvSpPr/>
          <p:nvPr/>
        </p:nvSpPr>
        <p:spPr>
          <a:xfrm>
            <a:off x="695742" y="3133093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394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0" name="object 260"/>
          <p:cNvSpPr/>
          <p:nvPr/>
        </p:nvSpPr>
        <p:spPr>
          <a:xfrm>
            <a:off x="695742" y="3504186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394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1" name="object 261"/>
          <p:cNvSpPr/>
          <p:nvPr/>
        </p:nvSpPr>
        <p:spPr>
          <a:xfrm>
            <a:off x="695742" y="3876043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394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2" name="object 262"/>
          <p:cNvSpPr/>
          <p:nvPr/>
        </p:nvSpPr>
        <p:spPr>
          <a:xfrm>
            <a:off x="695742" y="4218944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394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3" name="object 263"/>
          <p:cNvSpPr/>
          <p:nvPr/>
        </p:nvSpPr>
        <p:spPr>
          <a:xfrm>
            <a:off x="695742" y="4599943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394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4" name="object 264"/>
          <p:cNvSpPr/>
          <p:nvPr/>
        </p:nvSpPr>
        <p:spPr>
          <a:xfrm>
            <a:off x="695742" y="4951987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394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5" name="object 265"/>
          <p:cNvSpPr/>
          <p:nvPr/>
        </p:nvSpPr>
        <p:spPr>
          <a:xfrm>
            <a:off x="695742" y="5294887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394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6" name="object 266"/>
          <p:cNvSpPr/>
          <p:nvPr/>
        </p:nvSpPr>
        <p:spPr>
          <a:xfrm>
            <a:off x="695742" y="5656838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394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7" name="object 267"/>
          <p:cNvSpPr/>
          <p:nvPr/>
        </p:nvSpPr>
        <p:spPr>
          <a:xfrm>
            <a:off x="695742" y="5999737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394" y="0"/>
                </a:lnTo>
              </a:path>
            </a:pathLst>
          </a:custGeom>
          <a:ln w="129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8" name="object 268"/>
          <p:cNvSpPr txBox="1"/>
          <p:nvPr/>
        </p:nvSpPr>
        <p:spPr>
          <a:xfrm>
            <a:off x="167861" y="2633951"/>
            <a:ext cx="243656" cy="274221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693">
              <a:lnSpc>
                <a:spcPts val="1920"/>
              </a:lnSpc>
            </a:pPr>
            <a:r>
              <a:rPr lang="ru-RU" b="1" dirty="0">
                <a:latin typeface="Arial"/>
                <a:cs typeface="Arial"/>
              </a:rPr>
              <a:t>Количество законов</a:t>
            </a:r>
            <a:endParaRPr dirty="0">
              <a:latin typeface="Arial"/>
              <a:cs typeface="Arial"/>
            </a:endParaRPr>
          </a:p>
        </p:txBody>
      </p:sp>
      <p:sp>
        <p:nvSpPr>
          <p:cNvPr id="269" name="TextBox 268"/>
          <p:cNvSpPr txBox="1"/>
          <p:nvPr/>
        </p:nvSpPr>
        <p:spPr>
          <a:xfrm>
            <a:off x="7901723" y="3109118"/>
            <a:ext cx="1104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˅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BAT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BREF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1" name="object 269"/>
          <p:cNvSpPr txBox="1">
            <a:spLocks/>
          </p:cNvSpPr>
          <p:nvPr/>
        </p:nvSpPr>
        <p:spPr>
          <a:xfrm>
            <a:off x="1934659" y="310757"/>
            <a:ext cx="5823911" cy="9971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99101" algn="ctr"/>
            <a:r>
              <a:rPr lang="ru-RU" sz="2400" spc="-3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Политическое и законодательное регулирование в индустриально развитых государствах</a:t>
            </a:r>
            <a:endParaRPr lang="ru-RU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24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87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5"/>
          <p:cNvSpPr txBox="1"/>
          <p:nvPr/>
        </p:nvSpPr>
        <p:spPr>
          <a:xfrm>
            <a:off x="833534" y="1736149"/>
            <a:ext cx="2261964" cy="6412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676" marR="5080" indent="-7616">
              <a:lnSpc>
                <a:spcPts val="2450"/>
              </a:lnSpc>
            </a:pPr>
            <a:r>
              <a:rPr lang="ru"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Предотвращение </a:t>
            </a:r>
            <a:r>
              <a:rPr lang="ru" sz="2000" spc="-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загрязнени</a:t>
            </a:r>
            <a:r>
              <a:rPr lang="ru-RU"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bject 23"/>
          <p:cNvSpPr txBox="1"/>
          <p:nvPr/>
        </p:nvSpPr>
        <p:spPr>
          <a:xfrm>
            <a:off x="833536" y="5602227"/>
            <a:ext cx="8453467" cy="1025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05" marR="5080">
              <a:lnSpc>
                <a:spcPts val="2039"/>
              </a:lnSpc>
            </a:pPr>
            <a:r>
              <a:rPr lang="en-US"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PPA 1990 </a:t>
            </a:r>
            <a:r>
              <a:rPr lang="ru-RU" sz="20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считать родоначальником «зеленой» </a:t>
            </a:r>
            <a:r>
              <a:rPr lang="ru-RU" sz="2000" spc="-4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химии, «зеленого» инжиниринга и </a:t>
            </a:r>
            <a:r>
              <a:rPr lang="ru-RU" sz="2000" b="1" spc="-4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предотвращения загрязнений через </a:t>
            </a:r>
            <a:r>
              <a:rPr lang="ru-RU" sz="2000" b="1" spc="-4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энергоресурсосберегающие</a:t>
            </a:r>
            <a:r>
              <a:rPr lang="ru-RU" sz="2000" b="1" spc="-4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ХТС, ХТС переработки отходов, ликвидацию </a:t>
            </a:r>
            <a:r>
              <a:rPr lang="ru-RU" sz="2000" b="1" spc="-4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последствий и </a:t>
            </a:r>
            <a:r>
              <a:rPr lang="ru-RU" sz="2000" b="1" spc="-4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реабилитацию</a:t>
            </a:r>
            <a:endParaRPr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bject 3"/>
          <p:cNvSpPr/>
          <p:nvPr/>
        </p:nvSpPr>
        <p:spPr>
          <a:xfrm>
            <a:off x="3581404" y="3581404"/>
            <a:ext cx="3387090" cy="529590"/>
          </a:xfrm>
          <a:custGeom>
            <a:avLst/>
            <a:gdLst/>
            <a:ahLst/>
            <a:cxnLst/>
            <a:rect l="l" t="t" r="r" b="b"/>
            <a:pathLst>
              <a:path w="3387090" h="529589">
                <a:moveTo>
                  <a:pt x="3387090" y="0"/>
                </a:moveTo>
                <a:lnTo>
                  <a:pt x="0" y="529590"/>
                </a:lnTo>
                <a:lnTo>
                  <a:pt x="1416558" y="529590"/>
                </a:lnTo>
                <a:lnTo>
                  <a:pt x="3387090" y="0"/>
                </a:lnTo>
                <a:close/>
              </a:path>
            </a:pathLst>
          </a:custGeom>
          <a:solidFill>
            <a:srgbClr val="3333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4"/>
          <p:cNvSpPr/>
          <p:nvPr/>
        </p:nvSpPr>
        <p:spPr>
          <a:xfrm>
            <a:off x="3581404" y="3581404"/>
            <a:ext cx="3387090" cy="529590"/>
          </a:xfrm>
          <a:custGeom>
            <a:avLst/>
            <a:gdLst/>
            <a:ahLst/>
            <a:cxnLst/>
            <a:rect l="l" t="t" r="r" b="b"/>
            <a:pathLst>
              <a:path w="3387090" h="529589">
                <a:moveTo>
                  <a:pt x="1416558" y="529590"/>
                </a:moveTo>
                <a:lnTo>
                  <a:pt x="0" y="529590"/>
                </a:lnTo>
                <a:lnTo>
                  <a:pt x="3387090" y="0"/>
                </a:lnTo>
                <a:lnTo>
                  <a:pt x="1416558" y="529590"/>
                </a:lnTo>
              </a:path>
            </a:pathLst>
          </a:custGeom>
          <a:ln w="12954">
            <a:solidFill>
              <a:srgbClr val="FF9A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6"/>
          <p:cNvSpPr/>
          <p:nvPr/>
        </p:nvSpPr>
        <p:spPr>
          <a:xfrm>
            <a:off x="2817876" y="2068829"/>
            <a:ext cx="693420" cy="261620"/>
          </a:xfrm>
          <a:custGeom>
            <a:avLst/>
            <a:gdLst/>
            <a:ahLst/>
            <a:cxnLst/>
            <a:rect l="l" t="t" r="r" b="b"/>
            <a:pathLst>
              <a:path w="693420" h="261619">
                <a:moveTo>
                  <a:pt x="346710" y="195833"/>
                </a:moveTo>
                <a:lnTo>
                  <a:pt x="346710" y="65531"/>
                </a:lnTo>
                <a:lnTo>
                  <a:pt x="0" y="65532"/>
                </a:lnTo>
                <a:lnTo>
                  <a:pt x="0" y="195834"/>
                </a:lnTo>
                <a:lnTo>
                  <a:pt x="346710" y="195833"/>
                </a:lnTo>
                <a:close/>
              </a:path>
              <a:path w="693420" h="261619">
                <a:moveTo>
                  <a:pt x="693420" y="130301"/>
                </a:moveTo>
                <a:lnTo>
                  <a:pt x="346710" y="0"/>
                </a:lnTo>
                <a:lnTo>
                  <a:pt x="346710" y="261365"/>
                </a:lnTo>
                <a:lnTo>
                  <a:pt x="693420" y="130301"/>
                </a:lnTo>
                <a:close/>
              </a:path>
            </a:pathLst>
          </a:custGeom>
          <a:solidFill>
            <a:srgbClr val="FFCC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7"/>
          <p:cNvSpPr/>
          <p:nvPr/>
        </p:nvSpPr>
        <p:spPr>
          <a:xfrm>
            <a:off x="5638804" y="1752604"/>
            <a:ext cx="1423670" cy="1480185"/>
          </a:xfrm>
          <a:custGeom>
            <a:avLst/>
            <a:gdLst/>
            <a:ahLst/>
            <a:cxnLst/>
            <a:rect l="l" t="t" r="r" b="b"/>
            <a:pathLst>
              <a:path w="1423670" h="1480185">
                <a:moveTo>
                  <a:pt x="1423416" y="1479803"/>
                </a:moveTo>
                <a:lnTo>
                  <a:pt x="5334" y="0"/>
                </a:lnTo>
                <a:lnTo>
                  <a:pt x="0" y="617219"/>
                </a:lnTo>
                <a:lnTo>
                  <a:pt x="1423416" y="1479803"/>
                </a:lnTo>
                <a:close/>
              </a:path>
            </a:pathLst>
          </a:custGeom>
          <a:solidFill>
            <a:srgbClr val="FFCC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8"/>
          <p:cNvSpPr/>
          <p:nvPr/>
        </p:nvSpPr>
        <p:spPr>
          <a:xfrm>
            <a:off x="5638804" y="1752604"/>
            <a:ext cx="1423670" cy="1480185"/>
          </a:xfrm>
          <a:custGeom>
            <a:avLst/>
            <a:gdLst/>
            <a:ahLst/>
            <a:cxnLst/>
            <a:rect l="l" t="t" r="r" b="b"/>
            <a:pathLst>
              <a:path w="1423670" h="1480185">
                <a:moveTo>
                  <a:pt x="0" y="617219"/>
                </a:moveTo>
                <a:lnTo>
                  <a:pt x="5334" y="0"/>
                </a:lnTo>
                <a:lnTo>
                  <a:pt x="1423416" y="1479803"/>
                </a:lnTo>
                <a:lnTo>
                  <a:pt x="0" y="617219"/>
                </a:lnTo>
              </a:path>
            </a:pathLst>
          </a:custGeom>
          <a:ln w="12954">
            <a:solidFill>
              <a:srgbClr val="FF9A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9"/>
          <p:cNvSpPr/>
          <p:nvPr/>
        </p:nvSpPr>
        <p:spPr>
          <a:xfrm>
            <a:off x="4267204" y="2362204"/>
            <a:ext cx="2826385" cy="886460"/>
          </a:xfrm>
          <a:custGeom>
            <a:avLst/>
            <a:gdLst/>
            <a:ahLst/>
            <a:cxnLst/>
            <a:rect l="l" t="t" r="r" b="b"/>
            <a:pathLst>
              <a:path w="2826384" h="886460">
                <a:moveTo>
                  <a:pt x="2826257" y="886205"/>
                </a:moveTo>
                <a:lnTo>
                  <a:pt x="1396746" y="0"/>
                </a:lnTo>
                <a:lnTo>
                  <a:pt x="0" y="6095"/>
                </a:lnTo>
                <a:lnTo>
                  <a:pt x="2826257" y="886205"/>
                </a:lnTo>
                <a:close/>
              </a:path>
            </a:pathLst>
          </a:custGeom>
          <a:solidFill>
            <a:srgbClr val="3333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0"/>
          <p:cNvSpPr/>
          <p:nvPr/>
        </p:nvSpPr>
        <p:spPr>
          <a:xfrm>
            <a:off x="4267204" y="2362204"/>
            <a:ext cx="2826385" cy="886460"/>
          </a:xfrm>
          <a:custGeom>
            <a:avLst/>
            <a:gdLst/>
            <a:ahLst/>
            <a:cxnLst/>
            <a:rect l="l" t="t" r="r" b="b"/>
            <a:pathLst>
              <a:path w="2826384" h="886460">
                <a:moveTo>
                  <a:pt x="0" y="6095"/>
                </a:moveTo>
                <a:lnTo>
                  <a:pt x="1396746" y="0"/>
                </a:lnTo>
                <a:lnTo>
                  <a:pt x="2826257" y="886205"/>
                </a:lnTo>
                <a:lnTo>
                  <a:pt x="0" y="6095"/>
                </a:lnTo>
              </a:path>
            </a:pathLst>
          </a:custGeom>
          <a:ln w="12953">
            <a:solidFill>
              <a:srgbClr val="FF9A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1"/>
          <p:cNvSpPr/>
          <p:nvPr/>
        </p:nvSpPr>
        <p:spPr>
          <a:xfrm>
            <a:off x="5486404" y="2590800"/>
            <a:ext cx="1628139" cy="834389"/>
          </a:xfrm>
          <a:custGeom>
            <a:avLst/>
            <a:gdLst/>
            <a:ahLst/>
            <a:cxnLst/>
            <a:rect l="l" t="t" r="r" b="b"/>
            <a:pathLst>
              <a:path w="1628140" h="834389">
                <a:moveTo>
                  <a:pt x="1627631" y="834389"/>
                </a:moveTo>
                <a:lnTo>
                  <a:pt x="3810" y="0"/>
                </a:lnTo>
                <a:lnTo>
                  <a:pt x="0" y="611885"/>
                </a:lnTo>
                <a:lnTo>
                  <a:pt x="1627631" y="834389"/>
                </a:lnTo>
                <a:close/>
              </a:path>
            </a:pathLst>
          </a:custGeom>
          <a:solidFill>
            <a:srgbClr val="FFCC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12"/>
          <p:cNvSpPr/>
          <p:nvPr/>
        </p:nvSpPr>
        <p:spPr>
          <a:xfrm>
            <a:off x="5486404" y="2590800"/>
            <a:ext cx="1628139" cy="834389"/>
          </a:xfrm>
          <a:custGeom>
            <a:avLst/>
            <a:gdLst/>
            <a:ahLst/>
            <a:cxnLst/>
            <a:rect l="l" t="t" r="r" b="b"/>
            <a:pathLst>
              <a:path w="1628140" h="834389">
                <a:moveTo>
                  <a:pt x="0" y="611885"/>
                </a:moveTo>
                <a:lnTo>
                  <a:pt x="3810" y="0"/>
                </a:lnTo>
                <a:lnTo>
                  <a:pt x="1627631" y="834389"/>
                </a:lnTo>
                <a:lnTo>
                  <a:pt x="0" y="611885"/>
                </a:lnTo>
              </a:path>
            </a:pathLst>
          </a:custGeom>
          <a:ln w="12954">
            <a:solidFill>
              <a:srgbClr val="FF9A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3"/>
          <p:cNvSpPr/>
          <p:nvPr/>
        </p:nvSpPr>
        <p:spPr>
          <a:xfrm>
            <a:off x="3886203" y="3200400"/>
            <a:ext cx="3032761" cy="231140"/>
          </a:xfrm>
          <a:custGeom>
            <a:avLst/>
            <a:gdLst/>
            <a:ahLst/>
            <a:cxnLst/>
            <a:rect l="l" t="t" r="r" b="b"/>
            <a:pathLst>
              <a:path w="3032759" h="231139">
                <a:moveTo>
                  <a:pt x="3032759" y="230885"/>
                </a:moveTo>
                <a:lnTo>
                  <a:pt x="1396746" y="0"/>
                </a:lnTo>
                <a:lnTo>
                  <a:pt x="0" y="9905"/>
                </a:lnTo>
                <a:lnTo>
                  <a:pt x="3032759" y="230885"/>
                </a:lnTo>
                <a:close/>
              </a:path>
            </a:pathLst>
          </a:custGeom>
          <a:solidFill>
            <a:srgbClr val="3333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4"/>
          <p:cNvSpPr/>
          <p:nvPr/>
        </p:nvSpPr>
        <p:spPr>
          <a:xfrm>
            <a:off x="3886203" y="3200400"/>
            <a:ext cx="3032761" cy="231140"/>
          </a:xfrm>
          <a:custGeom>
            <a:avLst/>
            <a:gdLst/>
            <a:ahLst/>
            <a:cxnLst/>
            <a:rect l="l" t="t" r="r" b="b"/>
            <a:pathLst>
              <a:path w="3032759" h="231139">
                <a:moveTo>
                  <a:pt x="0" y="9905"/>
                </a:moveTo>
                <a:lnTo>
                  <a:pt x="1396746" y="0"/>
                </a:lnTo>
                <a:lnTo>
                  <a:pt x="3032759" y="230885"/>
                </a:lnTo>
                <a:lnTo>
                  <a:pt x="0" y="9905"/>
                </a:lnTo>
              </a:path>
            </a:pathLst>
          </a:custGeom>
          <a:ln w="12954">
            <a:solidFill>
              <a:srgbClr val="FF9A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5"/>
          <p:cNvSpPr/>
          <p:nvPr/>
        </p:nvSpPr>
        <p:spPr>
          <a:xfrm>
            <a:off x="5181600" y="3429004"/>
            <a:ext cx="1815464" cy="605790"/>
          </a:xfrm>
          <a:custGeom>
            <a:avLst/>
            <a:gdLst/>
            <a:ahLst/>
            <a:cxnLst/>
            <a:rect l="l" t="t" r="r" b="b"/>
            <a:pathLst>
              <a:path w="1815465" h="605789">
                <a:moveTo>
                  <a:pt x="1815083" y="169925"/>
                </a:moveTo>
                <a:lnTo>
                  <a:pt x="0" y="0"/>
                </a:lnTo>
                <a:lnTo>
                  <a:pt x="1524" y="605789"/>
                </a:lnTo>
                <a:lnTo>
                  <a:pt x="1815083" y="169925"/>
                </a:lnTo>
                <a:close/>
              </a:path>
            </a:pathLst>
          </a:custGeom>
          <a:solidFill>
            <a:srgbClr val="FFCC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16"/>
          <p:cNvSpPr/>
          <p:nvPr/>
        </p:nvSpPr>
        <p:spPr>
          <a:xfrm>
            <a:off x="5181600" y="3429004"/>
            <a:ext cx="1815464" cy="605790"/>
          </a:xfrm>
          <a:custGeom>
            <a:avLst/>
            <a:gdLst/>
            <a:ahLst/>
            <a:cxnLst/>
            <a:rect l="l" t="t" r="r" b="b"/>
            <a:pathLst>
              <a:path w="1815465" h="605789">
                <a:moveTo>
                  <a:pt x="1524" y="605789"/>
                </a:moveTo>
                <a:lnTo>
                  <a:pt x="0" y="0"/>
                </a:lnTo>
                <a:lnTo>
                  <a:pt x="1815083" y="169925"/>
                </a:lnTo>
                <a:lnTo>
                  <a:pt x="1524" y="605789"/>
                </a:lnTo>
              </a:path>
            </a:pathLst>
          </a:custGeom>
          <a:ln w="12954">
            <a:solidFill>
              <a:srgbClr val="FF9A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17"/>
          <p:cNvSpPr/>
          <p:nvPr/>
        </p:nvSpPr>
        <p:spPr>
          <a:xfrm>
            <a:off x="4953003" y="3733800"/>
            <a:ext cx="1985011" cy="1139190"/>
          </a:xfrm>
          <a:custGeom>
            <a:avLst/>
            <a:gdLst/>
            <a:ahLst/>
            <a:cxnLst/>
            <a:rect l="l" t="t" r="r" b="b"/>
            <a:pathLst>
              <a:path w="1985009" h="1139189">
                <a:moveTo>
                  <a:pt x="1985009" y="0"/>
                </a:moveTo>
                <a:lnTo>
                  <a:pt x="9144" y="534924"/>
                </a:lnTo>
                <a:lnTo>
                  <a:pt x="0" y="1139190"/>
                </a:lnTo>
                <a:lnTo>
                  <a:pt x="1985009" y="0"/>
                </a:lnTo>
                <a:close/>
              </a:path>
            </a:pathLst>
          </a:custGeom>
          <a:solidFill>
            <a:srgbClr val="FFCC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18"/>
          <p:cNvSpPr/>
          <p:nvPr/>
        </p:nvSpPr>
        <p:spPr>
          <a:xfrm>
            <a:off x="4953003" y="3733800"/>
            <a:ext cx="1985011" cy="1139190"/>
          </a:xfrm>
          <a:custGeom>
            <a:avLst/>
            <a:gdLst/>
            <a:ahLst/>
            <a:cxnLst/>
            <a:rect l="l" t="t" r="r" b="b"/>
            <a:pathLst>
              <a:path w="1985009" h="1139189">
                <a:moveTo>
                  <a:pt x="0" y="1139190"/>
                </a:moveTo>
                <a:lnTo>
                  <a:pt x="9144" y="534924"/>
                </a:lnTo>
                <a:lnTo>
                  <a:pt x="1985009" y="0"/>
                </a:lnTo>
                <a:lnTo>
                  <a:pt x="0" y="1139190"/>
                </a:lnTo>
              </a:path>
            </a:pathLst>
          </a:custGeom>
          <a:ln w="12954">
            <a:solidFill>
              <a:srgbClr val="FF9A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19"/>
          <p:cNvSpPr txBox="1"/>
          <p:nvPr/>
        </p:nvSpPr>
        <p:spPr>
          <a:xfrm>
            <a:off x="4191649" y="1684110"/>
            <a:ext cx="1444218" cy="769441"/>
          </a:xfrm>
          <a:prstGeom prst="rect">
            <a:avLst/>
          </a:prstGeom>
          <a:solidFill>
            <a:srgbClr val="FFFF9A"/>
          </a:solidFill>
          <a:ln w="25146">
            <a:solidFill>
              <a:srgbClr val="FF9A33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045"/>
              </a:lnSpc>
            </a:pPr>
            <a:r>
              <a:rPr lang="ru-RU" spc="-4" dirty="0">
                <a:latin typeface="Arial"/>
                <a:cs typeface="Arial"/>
              </a:rPr>
              <a:t>Сокращение количества источников</a:t>
            </a:r>
            <a:endParaRPr dirty="0">
              <a:latin typeface="Arial"/>
              <a:cs typeface="Arial"/>
            </a:endParaRPr>
          </a:p>
        </p:txBody>
      </p:sp>
      <p:sp>
        <p:nvSpPr>
          <p:cNvPr id="42" name="object 20"/>
          <p:cNvSpPr txBox="1"/>
          <p:nvPr/>
        </p:nvSpPr>
        <p:spPr>
          <a:xfrm>
            <a:off x="3886200" y="2516830"/>
            <a:ext cx="1609090" cy="1081654"/>
          </a:xfrm>
          <a:prstGeom prst="rect">
            <a:avLst/>
          </a:prstGeom>
          <a:solidFill>
            <a:srgbClr val="FFFF9A"/>
          </a:solidFill>
          <a:ln w="25146">
            <a:solidFill>
              <a:srgbClr val="FF9A33"/>
            </a:solidFill>
          </a:ln>
        </p:spPr>
        <p:txBody>
          <a:bodyPr vert="horz" wrap="square" lIns="0" tIns="111073" rIns="0" bIns="0" rtlCol="0">
            <a:spAutoFit/>
          </a:bodyPr>
          <a:lstStyle/>
          <a:p>
            <a:pPr marL="112977">
              <a:spcBef>
                <a:spcPts val="875"/>
              </a:spcBef>
            </a:pPr>
            <a:r>
              <a:rPr lang="ru-RU" sz="1600" spc="-4" dirty="0" err="1" smtClean="0">
                <a:latin typeface="Arial"/>
                <a:cs typeface="Arial"/>
              </a:rPr>
              <a:t>Рециклинг</a:t>
            </a:r>
            <a:endParaRPr lang="ru-RU" sz="1600" spc="-4" dirty="0">
              <a:latin typeface="Arial"/>
              <a:cs typeface="Arial"/>
            </a:endParaRPr>
          </a:p>
          <a:p>
            <a:pPr marL="112977">
              <a:spcBef>
                <a:spcPts val="875"/>
              </a:spcBef>
            </a:pPr>
            <a:r>
              <a:rPr lang="ru-RU" sz="1600" spc="-4" dirty="0" smtClean="0">
                <a:latin typeface="Arial"/>
                <a:cs typeface="Arial"/>
              </a:rPr>
              <a:t>Переработка</a:t>
            </a:r>
            <a:endParaRPr lang="ru-RU" sz="1600" spc="-4" dirty="0">
              <a:latin typeface="Arial"/>
              <a:cs typeface="Arial"/>
            </a:endParaRPr>
          </a:p>
          <a:p>
            <a:pPr marL="112977">
              <a:spcBef>
                <a:spcPts val="875"/>
              </a:spcBef>
            </a:pPr>
            <a:endParaRPr lang="ru-RU" sz="1600" spc="-4" dirty="0">
              <a:latin typeface="Arial"/>
              <a:cs typeface="Arial"/>
            </a:endParaRPr>
          </a:p>
        </p:txBody>
      </p:sp>
      <p:sp>
        <p:nvSpPr>
          <p:cNvPr id="43" name="object 21"/>
          <p:cNvSpPr txBox="1"/>
          <p:nvPr/>
        </p:nvSpPr>
        <p:spPr>
          <a:xfrm>
            <a:off x="3095498" y="3431409"/>
            <a:ext cx="2086102" cy="630943"/>
          </a:xfrm>
          <a:prstGeom prst="rect">
            <a:avLst/>
          </a:prstGeom>
          <a:solidFill>
            <a:srgbClr val="FFFF9A"/>
          </a:solidFill>
          <a:ln w="25146">
            <a:solidFill>
              <a:srgbClr val="FF9A33"/>
            </a:solidFill>
          </a:ln>
        </p:spPr>
        <p:txBody>
          <a:bodyPr vert="horz" wrap="square" lIns="0" tIns="76164" rIns="0" bIns="0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ru-RU" spc="-4" dirty="0">
                <a:latin typeface="Arial"/>
                <a:cs typeface="Arial"/>
              </a:rPr>
              <a:t>Ликвидация последствий</a:t>
            </a:r>
            <a:endParaRPr dirty="0">
              <a:latin typeface="Arial"/>
              <a:cs typeface="Arial"/>
            </a:endParaRPr>
          </a:p>
        </p:txBody>
      </p:sp>
      <p:sp>
        <p:nvSpPr>
          <p:cNvPr id="44" name="object 22"/>
          <p:cNvSpPr txBox="1"/>
          <p:nvPr/>
        </p:nvSpPr>
        <p:spPr>
          <a:xfrm>
            <a:off x="2817876" y="4267199"/>
            <a:ext cx="2164334" cy="630943"/>
          </a:xfrm>
          <a:prstGeom prst="rect">
            <a:avLst/>
          </a:prstGeom>
          <a:solidFill>
            <a:srgbClr val="FFFF9A"/>
          </a:solidFill>
          <a:ln w="25146">
            <a:solidFill>
              <a:srgbClr val="FF9A33"/>
            </a:solidFill>
          </a:ln>
        </p:spPr>
        <p:txBody>
          <a:bodyPr vert="horz" wrap="square" lIns="0" tIns="76164" rIns="0" bIns="0" rtlCol="0">
            <a:spAutoFit/>
          </a:bodyPr>
          <a:lstStyle/>
          <a:p>
            <a:pPr marL="101553" algn="ctr">
              <a:spcBef>
                <a:spcPts val="599"/>
              </a:spcBef>
            </a:pPr>
            <a:r>
              <a:rPr lang="ru-RU" spc="-4" dirty="0">
                <a:latin typeface="Arial"/>
                <a:cs typeface="Arial"/>
              </a:rPr>
              <a:t>Обезвреживание / захоронение</a:t>
            </a:r>
            <a:endParaRPr dirty="0">
              <a:latin typeface="Arial"/>
              <a:cs typeface="Arial"/>
            </a:endParaRPr>
          </a:p>
        </p:txBody>
      </p:sp>
      <p:sp>
        <p:nvSpPr>
          <p:cNvPr id="45" name="object 6"/>
          <p:cNvSpPr/>
          <p:nvPr/>
        </p:nvSpPr>
        <p:spPr>
          <a:xfrm>
            <a:off x="2817876" y="2759841"/>
            <a:ext cx="693420" cy="261620"/>
          </a:xfrm>
          <a:custGeom>
            <a:avLst/>
            <a:gdLst/>
            <a:ahLst/>
            <a:cxnLst/>
            <a:rect l="l" t="t" r="r" b="b"/>
            <a:pathLst>
              <a:path w="693420" h="261619">
                <a:moveTo>
                  <a:pt x="346710" y="195833"/>
                </a:moveTo>
                <a:lnTo>
                  <a:pt x="346710" y="65531"/>
                </a:lnTo>
                <a:lnTo>
                  <a:pt x="0" y="65532"/>
                </a:lnTo>
                <a:lnTo>
                  <a:pt x="0" y="195834"/>
                </a:lnTo>
                <a:lnTo>
                  <a:pt x="346710" y="195833"/>
                </a:lnTo>
                <a:close/>
              </a:path>
              <a:path w="693420" h="261619">
                <a:moveTo>
                  <a:pt x="693420" y="130301"/>
                </a:moveTo>
                <a:lnTo>
                  <a:pt x="346710" y="0"/>
                </a:lnTo>
                <a:lnTo>
                  <a:pt x="346710" y="261365"/>
                </a:lnTo>
                <a:lnTo>
                  <a:pt x="693420" y="130301"/>
                </a:lnTo>
                <a:close/>
              </a:path>
            </a:pathLst>
          </a:custGeom>
          <a:solidFill>
            <a:srgbClr val="FFCC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TextBox 45"/>
          <p:cNvSpPr txBox="1"/>
          <p:nvPr/>
        </p:nvSpPr>
        <p:spPr>
          <a:xfrm>
            <a:off x="762000" y="2624725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Предотвращение потерь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object 2"/>
          <p:cNvSpPr txBox="1">
            <a:spLocks/>
          </p:cNvSpPr>
          <p:nvPr/>
        </p:nvSpPr>
        <p:spPr>
          <a:xfrm>
            <a:off x="1786414" y="-46754"/>
            <a:ext cx="6254688" cy="1421678"/>
          </a:xfrm>
          <a:prstGeom prst="rect">
            <a:avLst/>
          </a:prstGeom>
        </p:spPr>
        <p:txBody>
          <a:bodyPr vert="horz" wrap="square" lIns="0" tIns="310649" rIns="0" bIns="0" rtlCol="0" anchor="ctr">
            <a:spAutoFit/>
          </a:bodyPr>
          <a:lstStyle>
            <a:lvl1pPr algn="l" defTabSz="100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 spc="-3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 США о мерах по предотвращению загрязнения окружающей среды (РРА), </a:t>
            </a:r>
            <a:r>
              <a:rPr lang="ru-RU" sz="2400" spc="-7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1990</a:t>
            </a:r>
            <a:endParaRPr lang="ru-RU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25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1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5805" y="2114319"/>
            <a:ext cx="7837714" cy="2607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00">
              <a:tabLst>
                <a:tab pos="234807" algn="l"/>
                <a:tab pos="235226" algn="l"/>
              </a:tabLst>
            </a:pPr>
            <a:r>
              <a:rPr lang="ru" sz="2118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Цель </a:t>
            </a:r>
            <a:r>
              <a:rPr lang="en-US" sz="2118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–</a:t>
            </a:r>
            <a:r>
              <a:rPr sz="2118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</a:t>
            </a:r>
            <a:r>
              <a:rPr lang="ru" sz="2118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Устойчивое развитие</a:t>
            </a:r>
          </a:p>
          <a:p>
            <a:pPr marL="8400">
              <a:tabLst>
                <a:tab pos="234807" algn="l"/>
                <a:tab pos="235226" algn="l"/>
              </a:tabLst>
            </a:pPr>
            <a:endParaRPr lang="en-US" sz="2118" spc="-7" dirty="0">
              <a:latin typeface="Roboto Condensed Light" panose="020B0604020202020204" charset="0"/>
              <a:ea typeface="Roboto Condensed Light" panose="020B0604020202020204" charset="0"/>
              <a:cs typeface="Arial"/>
            </a:endParaRPr>
          </a:p>
          <a:p>
            <a:pPr marL="8400">
              <a:tabLst>
                <a:tab pos="234807" algn="l"/>
                <a:tab pos="235226" algn="l"/>
              </a:tabLst>
            </a:pPr>
            <a:r>
              <a:rPr lang="ru" sz="2118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Средства</a:t>
            </a:r>
            <a:r>
              <a:rPr lang="en-US" sz="2118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</a:t>
            </a:r>
            <a:endParaRPr lang="ru-RU" sz="2118" spc="-3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8400">
              <a:tabLst>
                <a:tab pos="234807" algn="l"/>
                <a:tab pos="235226" algn="l"/>
              </a:tabLst>
            </a:pPr>
            <a:r>
              <a:rPr lang="ru-RU" sz="2118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-   Химизация экономики</a:t>
            </a:r>
            <a:endParaRPr lang="en-US" sz="2118" spc="-3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8400">
              <a:tabLst>
                <a:tab pos="234807" algn="l"/>
                <a:tab pos="235226" algn="l"/>
              </a:tabLst>
            </a:pPr>
            <a:r>
              <a:rPr lang="en-US" sz="2118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-   </a:t>
            </a:r>
            <a:r>
              <a:rPr lang="ru" sz="2118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Устойчивые химические производства</a:t>
            </a:r>
          </a:p>
          <a:p>
            <a:pPr marL="310976" indent="-302575">
              <a:buFontTx/>
              <a:buChar char="-"/>
              <a:tabLst>
                <a:tab pos="234807" algn="l"/>
                <a:tab pos="235226" algn="l"/>
              </a:tabLst>
            </a:pPr>
            <a:r>
              <a:rPr lang="ru" sz="2118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Устойчивые цепи поставок</a:t>
            </a:r>
          </a:p>
          <a:p>
            <a:pPr marL="310976" indent="-302575">
              <a:buFontTx/>
              <a:buChar char="-"/>
              <a:tabLst>
                <a:tab pos="234807" algn="l"/>
                <a:tab pos="235226" algn="l"/>
              </a:tabLst>
            </a:pPr>
            <a:r>
              <a:rPr lang="ru" sz="2118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Концепция «3Р→3Е» </a:t>
            </a:r>
            <a:r>
              <a:rPr lang="en-US" sz="2118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(</a:t>
            </a:r>
            <a:r>
              <a:rPr lang="ru-RU" sz="2118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«</a:t>
            </a:r>
            <a:r>
              <a:rPr lang="en-US" sz="2118" spc="-7" dirty="0" err="1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Processus</a:t>
            </a:r>
            <a:r>
              <a:rPr lang="ru-RU" sz="2118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-</a:t>
            </a:r>
            <a:r>
              <a:rPr lang="en-US" sz="2118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Engineering</a:t>
            </a:r>
            <a:r>
              <a:rPr lang="ru-RU" sz="2118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»</a:t>
            </a:r>
            <a:r>
              <a:rPr lang="en-US" sz="2118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, </a:t>
            </a:r>
            <a:r>
              <a:rPr lang="ru-RU" sz="2118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«</a:t>
            </a:r>
            <a:r>
              <a:rPr lang="en-US" sz="2118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Process</a:t>
            </a:r>
            <a:r>
              <a:rPr lang="ru-RU" sz="2118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– </a:t>
            </a:r>
            <a:r>
              <a:rPr lang="en-US" sz="2118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Engineering</a:t>
            </a:r>
            <a:r>
              <a:rPr lang="ru-RU" sz="2118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»</a:t>
            </a:r>
            <a:r>
              <a:rPr lang="en-US" sz="2118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, </a:t>
            </a:r>
            <a:r>
              <a:rPr lang="ru-RU" sz="2118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«</a:t>
            </a:r>
            <a:r>
              <a:rPr lang="en-US" sz="2118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Plant</a:t>
            </a:r>
            <a:r>
              <a:rPr lang="ru-RU" sz="2118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– </a:t>
            </a:r>
            <a:r>
              <a:rPr lang="en-US" sz="2118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Engineering</a:t>
            </a:r>
            <a:r>
              <a:rPr lang="ru-RU" sz="2118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»</a:t>
            </a:r>
            <a:r>
              <a:rPr lang="en-US" sz="2118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).</a:t>
            </a:r>
            <a:endParaRPr sz="2118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5707" y="345274"/>
            <a:ext cx="6377910" cy="1742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7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 обеспечения благосостояния потребителей </a:t>
            </a: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26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5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5937" y="50165"/>
            <a:ext cx="7812056" cy="933551"/>
          </a:xfrm>
          <a:prstGeom prst="rect">
            <a:avLst/>
          </a:prstGeom>
        </p:spPr>
        <p:txBody>
          <a:bodyPr vert="horz" wrap="square" lIns="0" tIns="117437" rIns="0" bIns="0" rtlCol="0" anchor="ctr">
            <a:spAutoFit/>
          </a:bodyPr>
          <a:lstStyle/>
          <a:p>
            <a:pPr marL="299912" algn="ctr"/>
            <a:r>
              <a:rPr lang="ru-RU" sz="2648" b="1" spc="-3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Понятие</a:t>
            </a:r>
            <a:r>
              <a:rPr lang="ru" sz="2648" b="1" spc="-3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" sz="2648" b="1" spc="-3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устойчивого химического производства</a:t>
            </a:r>
            <a:endParaRPr sz="2648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5937" y="1161664"/>
            <a:ext cx="6650063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00"/>
            <a:r>
              <a:rPr lang="ru" sz="20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Возможные </a:t>
            </a:r>
            <a:r>
              <a:rPr lang="ru" sz="2000" spc="-3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определения</a:t>
            </a:r>
            <a:endParaRPr lang="ru" sz="2000" spc="-3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2582780"/>
            <a:ext cx="6096000" cy="4812632"/>
          </a:xfrm>
          <a:custGeom>
            <a:avLst/>
            <a:gdLst/>
            <a:ahLst/>
            <a:cxnLst/>
            <a:rect l="l" t="t" r="r" b="b"/>
            <a:pathLst>
              <a:path w="5257800" h="3429000">
                <a:moveTo>
                  <a:pt x="5257800" y="1714499"/>
                </a:moveTo>
                <a:lnTo>
                  <a:pt x="5255305" y="1639121"/>
                </a:lnTo>
                <a:lnTo>
                  <a:pt x="5247890" y="1564577"/>
                </a:lnTo>
                <a:lnTo>
                  <a:pt x="5235658" y="1490933"/>
                </a:lnTo>
                <a:lnTo>
                  <a:pt x="5218711" y="1418258"/>
                </a:lnTo>
                <a:lnTo>
                  <a:pt x="5197151" y="1346617"/>
                </a:lnTo>
                <a:lnTo>
                  <a:pt x="5171082" y="1276077"/>
                </a:lnTo>
                <a:lnTo>
                  <a:pt x="5140607" y="1206706"/>
                </a:lnTo>
                <a:lnTo>
                  <a:pt x="5123748" y="1172480"/>
                </a:lnTo>
                <a:lnTo>
                  <a:pt x="5105827" y="1138570"/>
                </a:lnTo>
                <a:lnTo>
                  <a:pt x="5086856" y="1104987"/>
                </a:lnTo>
                <a:lnTo>
                  <a:pt x="5066846" y="1071737"/>
                </a:lnTo>
                <a:lnTo>
                  <a:pt x="5045813" y="1038829"/>
                </a:lnTo>
                <a:lnTo>
                  <a:pt x="5023767" y="1006272"/>
                </a:lnTo>
                <a:lnTo>
                  <a:pt x="5000723" y="974073"/>
                </a:lnTo>
                <a:lnTo>
                  <a:pt x="4976692" y="942242"/>
                </a:lnTo>
                <a:lnTo>
                  <a:pt x="4951689" y="910787"/>
                </a:lnTo>
                <a:lnTo>
                  <a:pt x="4925725" y="879716"/>
                </a:lnTo>
                <a:lnTo>
                  <a:pt x="4898813" y="849037"/>
                </a:lnTo>
                <a:lnTo>
                  <a:pt x="4870966" y="818759"/>
                </a:lnTo>
                <a:lnTo>
                  <a:pt x="4842198" y="788889"/>
                </a:lnTo>
                <a:lnTo>
                  <a:pt x="4812521" y="759438"/>
                </a:lnTo>
                <a:lnTo>
                  <a:pt x="4781947" y="730412"/>
                </a:lnTo>
                <a:lnTo>
                  <a:pt x="4750490" y="701820"/>
                </a:lnTo>
                <a:lnTo>
                  <a:pt x="4718163" y="673670"/>
                </a:lnTo>
                <a:lnTo>
                  <a:pt x="4684978" y="645972"/>
                </a:lnTo>
                <a:lnTo>
                  <a:pt x="4650948" y="618733"/>
                </a:lnTo>
                <a:lnTo>
                  <a:pt x="4616086" y="591961"/>
                </a:lnTo>
                <a:lnTo>
                  <a:pt x="4580405" y="565665"/>
                </a:lnTo>
                <a:lnTo>
                  <a:pt x="4543918" y="539853"/>
                </a:lnTo>
                <a:lnTo>
                  <a:pt x="4506637" y="514534"/>
                </a:lnTo>
                <a:lnTo>
                  <a:pt x="4468576" y="489716"/>
                </a:lnTo>
                <a:lnTo>
                  <a:pt x="4429747" y="465408"/>
                </a:lnTo>
                <a:lnTo>
                  <a:pt x="4390163" y="441617"/>
                </a:lnTo>
                <a:lnTo>
                  <a:pt x="4349836" y="418352"/>
                </a:lnTo>
                <a:lnTo>
                  <a:pt x="4308781" y="395621"/>
                </a:lnTo>
                <a:lnTo>
                  <a:pt x="4267009" y="373434"/>
                </a:lnTo>
                <a:lnTo>
                  <a:pt x="4224534" y="351797"/>
                </a:lnTo>
                <a:lnTo>
                  <a:pt x="4181368" y="330720"/>
                </a:lnTo>
                <a:lnTo>
                  <a:pt x="4137524" y="310210"/>
                </a:lnTo>
                <a:lnTo>
                  <a:pt x="4093015" y="290277"/>
                </a:lnTo>
                <a:lnTo>
                  <a:pt x="4047854" y="270928"/>
                </a:lnTo>
                <a:lnTo>
                  <a:pt x="4002053" y="252173"/>
                </a:lnTo>
                <a:lnTo>
                  <a:pt x="3955626" y="234018"/>
                </a:lnTo>
                <a:lnTo>
                  <a:pt x="3908585" y="216473"/>
                </a:lnTo>
                <a:lnTo>
                  <a:pt x="3860944" y="199546"/>
                </a:lnTo>
                <a:lnTo>
                  <a:pt x="3812714" y="183246"/>
                </a:lnTo>
                <a:lnTo>
                  <a:pt x="3763910" y="167580"/>
                </a:lnTo>
                <a:lnTo>
                  <a:pt x="3714543" y="152557"/>
                </a:lnTo>
                <a:lnTo>
                  <a:pt x="3664627" y="138185"/>
                </a:lnTo>
                <a:lnTo>
                  <a:pt x="3614174" y="124473"/>
                </a:lnTo>
                <a:lnTo>
                  <a:pt x="3563197" y="111429"/>
                </a:lnTo>
                <a:lnTo>
                  <a:pt x="3511709" y="99062"/>
                </a:lnTo>
                <a:lnTo>
                  <a:pt x="3459723" y="87380"/>
                </a:lnTo>
                <a:lnTo>
                  <a:pt x="3407252" y="76390"/>
                </a:lnTo>
                <a:lnTo>
                  <a:pt x="3354309" y="66102"/>
                </a:lnTo>
                <a:lnTo>
                  <a:pt x="3300906" y="56524"/>
                </a:lnTo>
                <a:lnTo>
                  <a:pt x="3247056" y="47665"/>
                </a:lnTo>
                <a:lnTo>
                  <a:pt x="3192773" y="39531"/>
                </a:lnTo>
                <a:lnTo>
                  <a:pt x="3138068" y="32133"/>
                </a:lnTo>
                <a:lnTo>
                  <a:pt x="3082955" y="25478"/>
                </a:lnTo>
                <a:lnTo>
                  <a:pt x="3027447" y="19575"/>
                </a:lnTo>
                <a:lnTo>
                  <a:pt x="2971557" y="14432"/>
                </a:lnTo>
                <a:lnTo>
                  <a:pt x="2915296" y="10057"/>
                </a:lnTo>
                <a:lnTo>
                  <a:pt x="2858679" y="6458"/>
                </a:lnTo>
                <a:lnTo>
                  <a:pt x="2801718" y="3645"/>
                </a:lnTo>
                <a:lnTo>
                  <a:pt x="2744426" y="1625"/>
                </a:lnTo>
                <a:lnTo>
                  <a:pt x="2686815" y="407"/>
                </a:lnTo>
                <a:lnTo>
                  <a:pt x="2628899" y="0"/>
                </a:lnTo>
                <a:lnTo>
                  <a:pt x="2570954" y="407"/>
                </a:lnTo>
                <a:lnTo>
                  <a:pt x="2513315" y="1625"/>
                </a:lnTo>
                <a:lnTo>
                  <a:pt x="2455997" y="3645"/>
                </a:lnTo>
                <a:lnTo>
                  <a:pt x="2399010" y="6458"/>
                </a:lnTo>
                <a:lnTo>
                  <a:pt x="2342370" y="10057"/>
                </a:lnTo>
                <a:lnTo>
                  <a:pt x="2286088" y="14432"/>
                </a:lnTo>
                <a:lnTo>
                  <a:pt x="2230176" y="19575"/>
                </a:lnTo>
                <a:lnTo>
                  <a:pt x="2174649" y="25478"/>
                </a:lnTo>
                <a:lnTo>
                  <a:pt x="2119518" y="32133"/>
                </a:lnTo>
                <a:lnTo>
                  <a:pt x="2064797" y="39531"/>
                </a:lnTo>
                <a:lnTo>
                  <a:pt x="2010499" y="47665"/>
                </a:lnTo>
                <a:lnTo>
                  <a:pt x="1956635" y="56524"/>
                </a:lnTo>
                <a:lnTo>
                  <a:pt x="1903219" y="66102"/>
                </a:lnTo>
                <a:lnTo>
                  <a:pt x="1850264" y="76390"/>
                </a:lnTo>
                <a:lnTo>
                  <a:pt x="1797783" y="87380"/>
                </a:lnTo>
                <a:lnTo>
                  <a:pt x="1745788" y="99062"/>
                </a:lnTo>
                <a:lnTo>
                  <a:pt x="1694292" y="111429"/>
                </a:lnTo>
                <a:lnTo>
                  <a:pt x="1643309" y="124473"/>
                </a:lnTo>
                <a:lnTo>
                  <a:pt x="1592850" y="138185"/>
                </a:lnTo>
                <a:lnTo>
                  <a:pt x="1542928" y="152557"/>
                </a:lnTo>
                <a:lnTo>
                  <a:pt x="1493557" y="167580"/>
                </a:lnTo>
                <a:lnTo>
                  <a:pt x="1444750" y="183246"/>
                </a:lnTo>
                <a:lnTo>
                  <a:pt x="1396518" y="199546"/>
                </a:lnTo>
                <a:lnTo>
                  <a:pt x="1348875" y="216473"/>
                </a:lnTo>
                <a:lnTo>
                  <a:pt x="1301834" y="234018"/>
                </a:lnTo>
                <a:lnTo>
                  <a:pt x="1255408" y="252173"/>
                </a:lnTo>
                <a:lnTo>
                  <a:pt x="1209608" y="270928"/>
                </a:lnTo>
                <a:lnTo>
                  <a:pt x="1164449" y="290277"/>
                </a:lnTo>
                <a:lnTo>
                  <a:pt x="1119943" y="310210"/>
                </a:lnTo>
                <a:lnTo>
                  <a:pt x="1076102" y="330720"/>
                </a:lnTo>
                <a:lnTo>
                  <a:pt x="1032940" y="351797"/>
                </a:lnTo>
                <a:lnTo>
                  <a:pt x="990469" y="373434"/>
                </a:lnTo>
                <a:lnTo>
                  <a:pt x="948703" y="395621"/>
                </a:lnTo>
                <a:lnTo>
                  <a:pt x="907653" y="418352"/>
                </a:lnTo>
                <a:lnTo>
                  <a:pt x="867333" y="441617"/>
                </a:lnTo>
                <a:lnTo>
                  <a:pt x="827756" y="465408"/>
                </a:lnTo>
                <a:lnTo>
                  <a:pt x="788934" y="489716"/>
                </a:lnTo>
                <a:lnTo>
                  <a:pt x="750880" y="514534"/>
                </a:lnTo>
                <a:lnTo>
                  <a:pt x="713607" y="539853"/>
                </a:lnTo>
                <a:lnTo>
                  <a:pt x="677128" y="565665"/>
                </a:lnTo>
                <a:lnTo>
                  <a:pt x="641456" y="591961"/>
                </a:lnTo>
                <a:lnTo>
                  <a:pt x="606603" y="618733"/>
                </a:lnTo>
                <a:lnTo>
                  <a:pt x="572582" y="645972"/>
                </a:lnTo>
                <a:lnTo>
                  <a:pt x="539407" y="673670"/>
                </a:lnTo>
                <a:lnTo>
                  <a:pt x="507089" y="701820"/>
                </a:lnTo>
                <a:lnTo>
                  <a:pt x="475642" y="730412"/>
                </a:lnTo>
                <a:lnTo>
                  <a:pt x="445079" y="759438"/>
                </a:lnTo>
                <a:lnTo>
                  <a:pt x="415411" y="788889"/>
                </a:lnTo>
                <a:lnTo>
                  <a:pt x="386653" y="818759"/>
                </a:lnTo>
                <a:lnTo>
                  <a:pt x="358817" y="849037"/>
                </a:lnTo>
                <a:lnTo>
                  <a:pt x="331915" y="879716"/>
                </a:lnTo>
                <a:lnTo>
                  <a:pt x="305961" y="910787"/>
                </a:lnTo>
                <a:lnTo>
                  <a:pt x="280968" y="942242"/>
                </a:lnTo>
                <a:lnTo>
                  <a:pt x="256947" y="974073"/>
                </a:lnTo>
                <a:lnTo>
                  <a:pt x="233913" y="1006272"/>
                </a:lnTo>
                <a:lnTo>
                  <a:pt x="211877" y="1038829"/>
                </a:lnTo>
                <a:lnTo>
                  <a:pt x="190852" y="1071737"/>
                </a:lnTo>
                <a:lnTo>
                  <a:pt x="170853" y="1104987"/>
                </a:lnTo>
                <a:lnTo>
                  <a:pt x="151890" y="1138570"/>
                </a:lnTo>
                <a:lnTo>
                  <a:pt x="133977" y="1172480"/>
                </a:lnTo>
                <a:lnTo>
                  <a:pt x="117128" y="1206706"/>
                </a:lnTo>
                <a:lnTo>
                  <a:pt x="86668" y="1276077"/>
                </a:lnTo>
                <a:lnTo>
                  <a:pt x="60613" y="1346617"/>
                </a:lnTo>
                <a:lnTo>
                  <a:pt x="39065" y="1418258"/>
                </a:lnTo>
                <a:lnTo>
                  <a:pt x="22128" y="1490933"/>
                </a:lnTo>
                <a:lnTo>
                  <a:pt x="9903" y="1564577"/>
                </a:lnTo>
                <a:lnTo>
                  <a:pt x="2492" y="1639121"/>
                </a:lnTo>
                <a:lnTo>
                  <a:pt x="0" y="1714500"/>
                </a:lnTo>
                <a:lnTo>
                  <a:pt x="625" y="1752259"/>
                </a:lnTo>
                <a:lnTo>
                  <a:pt x="5589" y="1827174"/>
                </a:lnTo>
                <a:lnTo>
                  <a:pt x="15420" y="1901228"/>
                </a:lnTo>
                <a:lnTo>
                  <a:pt x="30014" y="1974353"/>
                </a:lnTo>
                <a:lnTo>
                  <a:pt x="49269" y="2046483"/>
                </a:lnTo>
                <a:lnTo>
                  <a:pt x="73083" y="2117550"/>
                </a:lnTo>
                <a:lnTo>
                  <a:pt x="101353" y="2187487"/>
                </a:lnTo>
                <a:lnTo>
                  <a:pt x="133977" y="2256227"/>
                </a:lnTo>
                <a:lnTo>
                  <a:pt x="151890" y="2290127"/>
                </a:lnTo>
                <a:lnTo>
                  <a:pt x="170853" y="2323703"/>
                </a:lnTo>
                <a:lnTo>
                  <a:pt x="190852" y="2356946"/>
                </a:lnTo>
                <a:lnTo>
                  <a:pt x="211877" y="2389847"/>
                </a:lnTo>
                <a:lnTo>
                  <a:pt x="233913" y="2422400"/>
                </a:lnTo>
                <a:lnTo>
                  <a:pt x="256947" y="2454594"/>
                </a:lnTo>
                <a:lnTo>
                  <a:pt x="280968" y="2486422"/>
                </a:lnTo>
                <a:lnTo>
                  <a:pt x="305961" y="2517875"/>
                </a:lnTo>
                <a:lnTo>
                  <a:pt x="331915" y="2548945"/>
                </a:lnTo>
                <a:lnTo>
                  <a:pt x="358817" y="2579624"/>
                </a:lnTo>
                <a:lnTo>
                  <a:pt x="386653" y="2609902"/>
                </a:lnTo>
                <a:lnTo>
                  <a:pt x="415411" y="2639773"/>
                </a:lnTo>
                <a:lnTo>
                  <a:pt x="445079" y="2669226"/>
                </a:lnTo>
                <a:lnTo>
                  <a:pt x="475642" y="2698255"/>
                </a:lnTo>
                <a:lnTo>
                  <a:pt x="507089" y="2726850"/>
                </a:lnTo>
                <a:lnTo>
                  <a:pt x="539407" y="2755003"/>
                </a:lnTo>
                <a:lnTo>
                  <a:pt x="572582" y="2782706"/>
                </a:lnTo>
                <a:lnTo>
                  <a:pt x="606603" y="2809951"/>
                </a:lnTo>
                <a:lnTo>
                  <a:pt x="641456" y="2836728"/>
                </a:lnTo>
                <a:lnTo>
                  <a:pt x="677128" y="2863031"/>
                </a:lnTo>
                <a:lnTo>
                  <a:pt x="713607" y="2888849"/>
                </a:lnTo>
                <a:lnTo>
                  <a:pt x="750880" y="2914175"/>
                </a:lnTo>
                <a:lnTo>
                  <a:pt x="788934" y="2939001"/>
                </a:lnTo>
                <a:lnTo>
                  <a:pt x="827756" y="2963317"/>
                </a:lnTo>
                <a:lnTo>
                  <a:pt x="867333" y="2987117"/>
                </a:lnTo>
                <a:lnTo>
                  <a:pt x="907653" y="3010390"/>
                </a:lnTo>
                <a:lnTo>
                  <a:pt x="948703" y="3033130"/>
                </a:lnTo>
                <a:lnTo>
                  <a:pt x="990469" y="3055327"/>
                </a:lnTo>
                <a:lnTo>
                  <a:pt x="1032940" y="3076973"/>
                </a:lnTo>
                <a:lnTo>
                  <a:pt x="1076102" y="3098060"/>
                </a:lnTo>
                <a:lnTo>
                  <a:pt x="1119943" y="3118579"/>
                </a:lnTo>
                <a:lnTo>
                  <a:pt x="1164449" y="3138522"/>
                </a:lnTo>
                <a:lnTo>
                  <a:pt x="1209608" y="3157881"/>
                </a:lnTo>
                <a:lnTo>
                  <a:pt x="1255408" y="3176647"/>
                </a:lnTo>
                <a:lnTo>
                  <a:pt x="1301834" y="3194811"/>
                </a:lnTo>
                <a:lnTo>
                  <a:pt x="1348875" y="3212367"/>
                </a:lnTo>
                <a:lnTo>
                  <a:pt x="1396518" y="3229304"/>
                </a:lnTo>
                <a:lnTo>
                  <a:pt x="1444750" y="3245614"/>
                </a:lnTo>
                <a:lnTo>
                  <a:pt x="1493557" y="3261290"/>
                </a:lnTo>
                <a:lnTo>
                  <a:pt x="1542928" y="3276323"/>
                </a:lnTo>
                <a:lnTo>
                  <a:pt x="1592850" y="3290704"/>
                </a:lnTo>
                <a:lnTo>
                  <a:pt x="1643309" y="3304426"/>
                </a:lnTo>
                <a:lnTo>
                  <a:pt x="1694292" y="3317479"/>
                </a:lnTo>
                <a:lnTo>
                  <a:pt x="1745788" y="3329855"/>
                </a:lnTo>
                <a:lnTo>
                  <a:pt x="1797783" y="3341546"/>
                </a:lnTo>
                <a:lnTo>
                  <a:pt x="1850264" y="3352544"/>
                </a:lnTo>
                <a:lnTo>
                  <a:pt x="1903219" y="3362840"/>
                </a:lnTo>
                <a:lnTo>
                  <a:pt x="1956635" y="3372425"/>
                </a:lnTo>
                <a:lnTo>
                  <a:pt x="2010499" y="3381292"/>
                </a:lnTo>
                <a:lnTo>
                  <a:pt x="2064797" y="3389432"/>
                </a:lnTo>
                <a:lnTo>
                  <a:pt x="2119518" y="3396837"/>
                </a:lnTo>
                <a:lnTo>
                  <a:pt x="2174649" y="3403498"/>
                </a:lnTo>
                <a:lnTo>
                  <a:pt x="2230176" y="3409406"/>
                </a:lnTo>
                <a:lnTo>
                  <a:pt x="2286088" y="3414554"/>
                </a:lnTo>
                <a:lnTo>
                  <a:pt x="2342370" y="3418933"/>
                </a:lnTo>
                <a:lnTo>
                  <a:pt x="2399010" y="3422535"/>
                </a:lnTo>
                <a:lnTo>
                  <a:pt x="2455997" y="3425350"/>
                </a:lnTo>
                <a:lnTo>
                  <a:pt x="2513315" y="3427372"/>
                </a:lnTo>
                <a:lnTo>
                  <a:pt x="2570954" y="3428591"/>
                </a:lnTo>
                <a:lnTo>
                  <a:pt x="2628900" y="3429000"/>
                </a:lnTo>
                <a:lnTo>
                  <a:pt x="2686815" y="3428591"/>
                </a:lnTo>
                <a:lnTo>
                  <a:pt x="2744426" y="3427372"/>
                </a:lnTo>
                <a:lnTo>
                  <a:pt x="2801718" y="3425350"/>
                </a:lnTo>
                <a:lnTo>
                  <a:pt x="2858679" y="3422535"/>
                </a:lnTo>
                <a:lnTo>
                  <a:pt x="2915296" y="3418933"/>
                </a:lnTo>
                <a:lnTo>
                  <a:pt x="2971557" y="3414554"/>
                </a:lnTo>
                <a:lnTo>
                  <a:pt x="3027447" y="3409406"/>
                </a:lnTo>
                <a:lnTo>
                  <a:pt x="3082955" y="3403498"/>
                </a:lnTo>
                <a:lnTo>
                  <a:pt x="3138068" y="3396837"/>
                </a:lnTo>
                <a:lnTo>
                  <a:pt x="3192773" y="3389432"/>
                </a:lnTo>
                <a:lnTo>
                  <a:pt x="3247056" y="3381292"/>
                </a:lnTo>
                <a:lnTo>
                  <a:pt x="3300906" y="3372425"/>
                </a:lnTo>
                <a:lnTo>
                  <a:pt x="3354309" y="3362840"/>
                </a:lnTo>
                <a:lnTo>
                  <a:pt x="3407252" y="3352544"/>
                </a:lnTo>
                <a:lnTo>
                  <a:pt x="3459723" y="3341546"/>
                </a:lnTo>
                <a:lnTo>
                  <a:pt x="3511709" y="3329855"/>
                </a:lnTo>
                <a:lnTo>
                  <a:pt x="3563197" y="3317479"/>
                </a:lnTo>
                <a:lnTo>
                  <a:pt x="3614174" y="3304426"/>
                </a:lnTo>
                <a:lnTo>
                  <a:pt x="3664627" y="3290704"/>
                </a:lnTo>
                <a:lnTo>
                  <a:pt x="3714543" y="3276323"/>
                </a:lnTo>
                <a:lnTo>
                  <a:pt x="3763910" y="3261290"/>
                </a:lnTo>
                <a:lnTo>
                  <a:pt x="3812714" y="3245614"/>
                </a:lnTo>
                <a:lnTo>
                  <a:pt x="3860944" y="3229304"/>
                </a:lnTo>
                <a:lnTo>
                  <a:pt x="3908585" y="3212367"/>
                </a:lnTo>
                <a:lnTo>
                  <a:pt x="3955626" y="3194812"/>
                </a:lnTo>
                <a:lnTo>
                  <a:pt x="4002053" y="3176647"/>
                </a:lnTo>
                <a:lnTo>
                  <a:pt x="4047854" y="3157881"/>
                </a:lnTo>
                <a:lnTo>
                  <a:pt x="4093015" y="3138522"/>
                </a:lnTo>
                <a:lnTo>
                  <a:pt x="4137524" y="3118579"/>
                </a:lnTo>
                <a:lnTo>
                  <a:pt x="4181368" y="3098060"/>
                </a:lnTo>
                <a:lnTo>
                  <a:pt x="4224534" y="3076973"/>
                </a:lnTo>
                <a:lnTo>
                  <a:pt x="4267009" y="3055327"/>
                </a:lnTo>
                <a:lnTo>
                  <a:pt x="4308781" y="3033130"/>
                </a:lnTo>
                <a:lnTo>
                  <a:pt x="4349836" y="3010390"/>
                </a:lnTo>
                <a:lnTo>
                  <a:pt x="4390163" y="2987117"/>
                </a:lnTo>
                <a:lnTo>
                  <a:pt x="4429747" y="2963317"/>
                </a:lnTo>
                <a:lnTo>
                  <a:pt x="4468576" y="2939001"/>
                </a:lnTo>
                <a:lnTo>
                  <a:pt x="4506637" y="2914175"/>
                </a:lnTo>
                <a:lnTo>
                  <a:pt x="4543918" y="2888849"/>
                </a:lnTo>
                <a:lnTo>
                  <a:pt x="4580405" y="2863031"/>
                </a:lnTo>
                <a:lnTo>
                  <a:pt x="4616086" y="2836728"/>
                </a:lnTo>
                <a:lnTo>
                  <a:pt x="4650948" y="2809951"/>
                </a:lnTo>
                <a:lnTo>
                  <a:pt x="4684978" y="2782706"/>
                </a:lnTo>
                <a:lnTo>
                  <a:pt x="4718163" y="2755003"/>
                </a:lnTo>
                <a:lnTo>
                  <a:pt x="4750490" y="2726850"/>
                </a:lnTo>
                <a:lnTo>
                  <a:pt x="4781947" y="2698255"/>
                </a:lnTo>
                <a:lnTo>
                  <a:pt x="4812521" y="2669226"/>
                </a:lnTo>
                <a:lnTo>
                  <a:pt x="4842198" y="2639773"/>
                </a:lnTo>
                <a:lnTo>
                  <a:pt x="4870966" y="2609902"/>
                </a:lnTo>
                <a:lnTo>
                  <a:pt x="4898813" y="2579624"/>
                </a:lnTo>
                <a:lnTo>
                  <a:pt x="4925725" y="2548945"/>
                </a:lnTo>
                <a:lnTo>
                  <a:pt x="4951689" y="2517875"/>
                </a:lnTo>
                <a:lnTo>
                  <a:pt x="4976692" y="2486422"/>
                </a:lnTo>
                <a:lnTo>
                  <a:pt x="5000723" y="2454594"/>
                </a:lnTo>
                <a:lnTo>
                  <a:pt x="5023767" y="2422400"/>
                </a:lnTo>
                <a:lnTo>
                  <a:pt x="5045813" y="2389847"/>
                </a:lnTo>
                <a:lnTo>
                  <a:pt x="5066846" y="2356946"/>
                </a:lnTo>
                <a:lnTo>
                  <a:pt x="5086856" y="2323703"/>
                </a:lnTo>
                <a:lnTo>
                  <a:pt x="5105827" y="2290127"/>
                </a:lnTo>
                <a:lnTo>
                  <a:pt x="5123748" y="2256227"/>
                </a:lnTo>
                <a:lnTo>
                  <a:pt x="5140607" y="2222010"/>
                </a:lnTo>
                <a:lnTo>
                  <a:pt x="5171082" y="2152664"/>
                </a:lnTo>
                <a:lnTo>
                  <a:pt x="5197151" y="2082153"/>
                </a:lnTo>
                <a:lnTo>
                  <a:pt x="5218711" y="2010547"/>
                </a:lnTo>
                <a:lnTo>
                  <a:pt x="5235658" y="1937911"/>
                </a:lnTo>
                <a:lnTo>
                  <a:pt x="5247890" y="1864313"/>
                </a:lnTo>
                <a:lnTo>
                  <a:pt x="5255305" y="1789820"/>
                </a:lnTo>
                <a:lnTo>
                  <a:pt x="5257800" y="1714499"/>
                </a:lnTo>
                <a:close/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91" dirty="0"/>
          </a:p>
        </p:txBody>
      </p:sp>
      <p:sp>
        <p:nvSpPr>
          <p:cNvPr id="6" name="object 6"/>
          <p:cNvSpPr/>
          <p:nvPr/>
        </p:nvSpPr>
        <p:spPr>
          <a:xfrm>
            <a:off x="5272929" y="1469441"/>
            <a:ext cx="4047534" cy="2753870"/>
          </a:xfrm>
          <a:custGeom>
            <a:avLst/>
            <a:gdLst/>
            <a:ahLst/>
            <a:cxnLst/>
            <a:rect l="l" t="t" r="r" b="b"/>
            <a:pathLst>
              <a:path w="3876675" h="2590800">
                <a:moveTo>
                  <a:pt x="3876294" y="1295399"/>
                </a:moveTo>
                <a:lnTo>
                  <a:pt x="3875467" y="1257200"/>
                </a:lnTo>
                <a:lnTo>
                  <a:pt x="3868923" y="1181642"/>
                </a:lnTo>
                <a:lnTo>
                  <a:pt x="3856010" y="1107303"/>
                </a:lnTo>
                <a:lnTo>
                  <a:pt x="3836909" y="1034306"/>
                </a:lnTo>
                <a:lnTo>
                  <a:pt x="3811802" y="962772"/>
                </a:lnTo>
                <a:lnTo>
                  <a:pt x="3797054" y="927591"/>
                </a:lnTo>
                <a:lnTo>
                  <a:pt x="3780872" y="892822"/>
                </a:lnTo>
                <a:lnTo>
                  <a:pt x="3763279" y="858479"/>
                </a:lnTo>
                <a:lnTo>
                  <a:pt x="3744299" y="824578"/>
                </a:lnTo>
                <a:lnTo>
                  <a:pt x="3723953" y="791134"/>
                </a:lnTo>
                <a:lnTo>
                  <a:pt x="3702265" y="758162"/>
                </a:lnTo>
                <a:lnTo>
                  <a:pt x="3679258" y="725677"/>
                </a:lnTo>
                <a:lnTo>
                  <a:pt x="3654953" y="693694"/>
                </a:lnTo>
                <a:lnTo>
                  <a:pt x="3629375" y="662229"/>
                </a:lnTo>
                <a:lnTo>
                  <a:pt x="3602544" y="631296"/>
                </a:lnTo>
                <a:lnTo>
                  <a:pt x="3574486" y="600912"/>
                </a:lnTo>
                <a:lnTo>
                  <a:pt x="3545221" y="571090"/>
                </a:lnTo>
                <a:lnTo>
                  <a:pt x="3514773" y="541847"/>
                </a:lnTo>
                <a:lnTo>
                  <a:pt x="3483164" y="513197"/>
                </a:lnTo>
                <a:lnTo>
                  <a:pt x="3450418" y="485156"/>
                </a:lnTo>
                <a:lnTo>
                  <a:pt x="3416556" y="457738"/>
                </a:lnTo>
                <a:lnTo>
                  <a:pt x="3381602" y="430960"/>
                </a:lnTo>
                <a:lnTo>
                  <a:pt x="3345579" y="404835"/>
                </a:lnTo>
                <a:lnTo>
                  <a:pt x="3308508" y="379380"/>
                </a:lnTo>
                <a:lnTo>
                  <a:pt x="3270414" y="354610"/>
                </a:lnTo>
                <a:lnTo>
                  <a:pt x="3231318" y="330539"/>
                </a:lnTo>
                <a:lnTo>
                  <a:pt x="3191243" y="307183"/>
                </a:lnTo>
                <a:lnTo>
                  <a:pt x="3150212" y="284557"/>
                </a:lnTo>
                <a:lnTo>
                  <a:pt x="3108248" y="262676"/>
                </a:lnTo>
                <a:lnTo>
                  <a:pt x="3065373" y="241555"/>
                </a:lnTo>
                <a:lnTo>
                  <a:pt x="3021611" y="221210"/>
                </a:lnTo>
                <a:lnTo>
                  <a:pt x="2976983" y="201656"/>
                </a:lnTo>
                <a:lnTo>
                  <a:pt x="2931513" y="182908"/>
                </a:lnTo>
                <a:lnTo>
                  <a:pt x="2885224" y="164980"/>
                </a:lnTo>
                <a:lnTo>
                  <a:pt x="2838137" y="147890"/>
                </a:lnTo>
                <a:lnTo>
                  <a:pt x="2790277" y="131650"/>
                </a:lnTo>
                <a:lnTo>
                  <a:pt x="2741665" y="116277"/>
                </a:lnTo>
                <a:lnTo>
                  <a:pt x="2692324" y="101786"/>
                </a:lnTo>
                <a:lnTo>
                  <a:pt x="2642277" y="88192"/>
                </a:lnTo>
                <a:lnTo>
                  <a:pt x="2591547" y="75510"/>
                </a:lnTo>
                <a:lnTo>
                  <a:pt x="2540157" y="63755"/>
                </a:lnTo>
                <a:lnTo>
                  <a:pt x="2488128" y="52943"/>
                </a:lnTo>
                <a:lnTo>
                  <a:pt x="2435485" y="43089"/>
                </a:lnTo>
                <a:lnTo>
                  <a:pt x="2382249" y="34207"/>
                </a:lnTo>
                <a:lnTo>
                  <a:pt x="2328444" y="26314"/>
                </a:lnTo>
                <a:lnTo>
                  <a:pt x="2274091" y="19424"/>
                </a:lnTo>
                <a:lnTo>
                  <a:pt x="2219215" y="13552"/>
                </a:lnTo>
                <a:lnTo>
                  <a:pt x="2163837" y="8713"/>
                </a:lnTo>
                <a:lnTo>
                  <a:pt x="2107980" y="4924"/>
                </a:lnTo>
                <a:lnTo>
                  <a:pt x="2051668" y="2198"/>
                </a:lnTo>
                <a:lnTo>
                  <a:pt x="1994922" y="552"/>
                </a:lnTo>
                <a:lnTo>
                  <a:pt x="1937766" y="0"/>
                </a:lnTo>
                <a:lnTo>
                  <a:pt x="1880610" y="552"/>
                </a:lnTo>
                <a:lnTo>
                  <a:pt x="1823866" y="2198"/>
                </a:lnTo>
                <a:lnTo>
                  <a:pt x="1767557" y="4924"/>
                </a:lnTo>
                <a:lnTo>
                  <a:pt x="1711705" y="8713"/>
                </a:lnTo>
                <a:lnTo>
                  <a:pt x="1656333" y="13552"/>
                </a:lnTo>
                <a:lnTo>
                  <a:pt x="1601464" y="19424"/>
                </a:lnTo>
                <a:lnTo>
                  <a:pt x="1547120" y="26314"/>
                </a:lnTo>
                <a:lnTo>
                  <a:pt x="1493324" y="34207"/>
                </a:lnTo>
                <a:lnTo>
                  <a:pt x="1440099" y="43089"/>
                </a:lnTo>
                <a:lnTo>
                  <a:pt x="1387467" y="52943"/>
                </a:lnTo>
                <a:lnTo>
                  <a:pt x="1335451" y="63755"/>
                </a:lnTo>
                <a:lnTo>
                  <a:pt x="1284074" y="75510"/>
                </a:lnTo>
                <a:lnTo>
                  <a:pt x="1233358" y="88192"/>
                </a:lnTo>
                <a:lnTo>
                  <a:pt x="1183326" y="101786"/>
                </a:lnTo>
                <a:lnTo>
                  <a:pt x="1134001" y="116277"/>
                </a:lnTo>
                <a:lnTo>
                  <a:pt x="1085405" y="131650"/>
                </a:lnTo>
                <a:lnTo>
                  <a:pt x="1037562" y="147890"/>
                </a:lnTo>
                <a:lnTo>
                  <a:pt x="990493" y="164980"/>
                </a:lnTo>
                <a:lnTo>
                  <a:pt x="944221" y="182908"/>
                </a:lnTo>
                <a:lnTo>
                  <a:pt x="898770" y="201656"/>
                </a:lnTo>
                <a:lnTo>
                  <a:pt x="854161" y="221210"/>
                </a:lnTo>
                <a:lnTo>
                  <a:pt x="810418" y="241555"/>
                </a:lnTo>
                <a:lnTo>
                  <a:pt x="767563" y="262676"/>
                </a:lnTo>
                <a:lnTo>
                  <a:pt x="725619" y="284557"/>
                </a:lnTo>
                <a:lnTo>
                  <a:pt x="684608" y="307183"/>
                </a:lnTo>
                <a:lnTo>
                  <a:pt x="644554" y="330539"/>
                </a:lnTo>
                <a:lnTo>
                  <a:pt x="605478" y="354610"/>
                </a:lnTo>
                <a:lnTo>
                  <a:pt x="567404" y="379380"/>
                </a:lnTo>
                <a:lnTo>
                  <a:pt x="530354" y="404835"/>
                </a:lnTo>
                <a:lnTo>
                  <a:pt x="494351" y="430960"/>
                </a:lnTo>
                <a:lnTo>
                  <a:pt x="459417" y="457738"/>
                </a:lnTo>
                <a:lnTo>
                  <a:pt x="425575" y="485156"/>
                </a:lnTo>
                <a:lnTo>
                  <a:pt x="392849" y="513197"/>
                </a:lnTo>
                <a:lnTo>
                  <a:pt x="361260" y="541847"/>
                </a:lnTo>
                <a:lnTo>
                  <a:pt x="330831" y="571090"/>
                </a:lnTo>
                <a:lnTo>
                  <a:pt x="301585" y="600912"/>
                </a:lnTo>
                <a:lnTo>
                  <a:pt x="273545" y="631296"/>
                </a:lnTo>
                <a:lnTo>
                  <a:pt x="246733" y="662229"/>
                </a:lnTo>
                <a:lnTo>
                  <a:pt x="221172" y="693694"/>
                </a:lnTo>
                <a:lnTo>
                  <a:pt x="196884" y="725677"/>
                </a:lnTo>
                <a:lnTo>
                  <a:pt x="173893" y="758162"/>
                </a:lnTo>
                <a:lnTo>
                  <a:pt x="152221" y="791134"/>
                </a:lnTo>
                <a:lnTo>
                  <a:pt x="131890" y="824578"/>
                </a:lnTo>
                <a:lnTo>
                  <a:pt x="112924" y="858479"/>
                </a:lnTo>
                <a:lnTo>
                  <a:pt x="95345" y="892822"/>
                </a:lnTo>
                <a:lnTo>
                  <a:pt x="79175" y="927591"/>
                </a:lnTo>
                <a:lnTo>
                  <a:pt x="64438" y="962772"/>
                </a:lnTo>
                <a:lnTo>
                  <a:pt x="39351" y="1034306"/>
                </a:lnTo>
                <a:lnTo>
                  <a:pt x="20266" y="1107303"/>
                </a:lnTo>
                <a:lnTo>
                  <a:pt x="7363" y="1181642"/>
                </a:lnTo>
                <a:lnTo>
                  <a:pt x="825" y="1257200"/>
                </a:lnTo>
                <a:lnTo>
                  <a:pt x="0" y="1295399"/>
                </a:lnTo>
                <a:lnTo>
                  <a:pt x="825" y="1333559"/>
                </a:lnTo>
                <a:lnTo>
                  <a:pt x="7363" y="1409048"/>
                </a:lnTo>
                <a:lnTo>
                  <a:pt x="20266" y="1483327"/>
                </a:lnTo>
                <a:lnTo>
                  <a:pt x="39351" y="1556274"/>
                </a:lnTo>
                <a:lnTo>
                  <a:pt x="64438" y="1627768"/>
                </a:lnTo>
                <a:lnTo>
                  <a:pt x="79175" y="1662932"/>
                </a:lnTo>
                <a:lnTo>
                  <a:pt x="95345" y="1697687"/>
                </a:lnTo>
                <a:lnTo>
                  <a:pt x="112924" y="1732017"/>
                </a:lnTo>
                <a:lnTo>
                  <a:pt x="131890" y="1765908"/>
                </a:lnTo>
                <a:lnTo>
                  <a:pt x="152221" y="1799343"/>
                </a:lnTo>
                <a:lnTo>
                  <a:pt x="173893" y="1832309"/>
                </a:lnTo>
                <a:lnTo>
                  <a:pt x="196884" y="1864789"/>
                </a:lnTo>
                <a:lnTo>
                  <a:pt x="221172" y="1896768"/>
                </a:lnTo>
                <a:lnTo>
                  <a:pt x="246733" y="1928232"/>
                </a:lnTo>
                <a:lnTo>
                  <a:pt x="273545" y="1959164"/>
                </a:lnTo>
                <a:lnTo>
                  <a:pt x="301585" y="1989550"/>
                </a:lnTo>
                <a:lnTo>
                  <a:pt x="330831" y="2019374"/>
                </a:lnTo>
                <a:lnTo>
                  <a:pt x="361260" y="2048621"/>
                </a:lnTo>
                <a:lnTo>
                  <a:pt x="392849" y="2077276"/>
                </a:lnTo>
                <a:lnTo>
                  <a:pt x="425575" y="2105323"/>
                </a:lnTo>
                <a:lnTo>
                  <a:pt x="459417" y="2132748"/>
                </a:lnTo>
                <a:lnTo>
                  <a:pt x="494351" y="2159535"/>
                </a:lnTo>
                <a:lnTo>
                  <a:pt x="530354" y="2185668"/>
                </a:lnTo>
                <a:lnTo>
                  <a:pt x="567404" y="2211133"/>
                </a:lnTo>
                <a:lnTo>
                  <a:pt x="605478" y="2235914"/>
                </a:lnTo>
                <a:lnTo>
                  <a:pt x="644554" y="2259996"/>
                </a:lnTo>
                <a:lnTo>
                  <a:pt x="684608" y="2283364"/>
                </a:lnTo>
                <a:lnTo>
                  <a:pt x="725619" y="2306003"/>
                </a:lnTo>
                <a:lnTo>
                  <a:pt x="767563" y="2327896"/>
                </a:lnTo>
                <a:lnTo>
                  <a:pt x="810418" y="2349030"/>
                </a:lnTo>
                <a:lnTo>
                  <a:pt x="854161" y="2369388"/>
                </a:lnTo>
                <a:lnTo>
                  <a:pt x="898770" y="2388956"/>
                </a:lnTo>
                <a:lnTo>
                  <a:pt x="944221" y="2407717"/>
                </a:lnTo>
                <a:lnTo>
                  <a:pt x="990493" y="2425658"/>
                </a:lnTo>
                <a:lnTo>
                  <a:pt x="1037562" y="2442763"/>
                </a:lnTo>
                <a:lnTo>
                  <a:pt x="1085405" y="2459016"/>
                </a:lnTo>
                <a:lnTo>
                  <a:pt x="1134001" y="2474402"/>
                </a:lnTo>
                <a:lnTo>
                  <a:pt x="1183326" y="2488906"/>
                </a:lnTo>
                <a:lnTo>
                  <a:pt x="1233358" y="2502512"/>
                </a:lnTo>
                <a:lnTo>
                  <a:pt x="1284074" y="2515207"/>
                </a:lnTo>
                <a:lnTo>
                  <a:pt x="1335451" y="2526973"/>
                </a:lnTo>
                <a:lnTo>
                  <a:pt x="1387467" y="2537796"/>
                </a:lnTo>
                <a:lnTo>
                  <a:pt x="1440099" y="2547661"/>
                </a:lnTo>
                <a:lnTo>
                  <a:pt x="1493324" y="2556552"/>
                </a:lnTo>
                <a:lnTo>
                  <a:pt x="1547120" y="2564454"/>
                </a:lnTo>
                <a:lnTo>
                  <a:pt x="1601464" y="2571352"/>
                </a:lnTo>
                <a:lnTo>
                  <a:pt x="1656333" y="2577231"/>
                </a:lnTo>
                <a:lnTo>
                  <a:pt x="1711705" y="2582075"/>
                </a:lnTo>
                <a:lnTo>
                  <a:pt x="1767557" y="2585869"/>
                </a:lnTo>
                <a:lnTo>
                  <a:pt x="1823866" y="2588598"/>
                </a:lnTo>
                <a:lnTo>
                  <a:pt x="1880610" y="2590247"/>
                </a:lnTo>
                <a:lnTo>
                  <a:pt x="1937766" y="2590799"/>
                </a:lnTo>
                <a:lnTo>
                  <a:pt x="1994922" y="2590247"/>
                </a:lnTo>
                <a:lnTo>
                  <a:pt x="2051668" y="2588598"/>
                </a:lnTo>
                <a:lnTo>
                  <a:pt x="2107980" y="2585869"/>
                </a:lnTo>
                <a:lnTo>
                  <a:pt x="2163837" y="2582075"/>
                </a:lnTo>
                <a:lnTo>
                  <a:pt x="2219215" y="2577231"/>
                </a:lnTo>
                <a:lnTo>
                  <a:pt x="2274091" y="2571352"/>
                </a:lnTo>
                <a:lnTo>
                  <a:pt x="2328444" y="2564454"/>
                </a:lnTo>
                <a:lnTo>
                  <a:pt x="2382249" y="2556552"/>
                </a:lnTo>
                <a:lnTo>
                  <a:pt x="2435485" y="2547661"/>
                </a:lnTo>
                <a:lnTo>
                  <a:pt x="2488128" y="2537796"/>
                </a:lnTo>
                <a:lnTo>
                  <a:pt x="2540157" y="2526973"/>
                </a:lnTo>
                <a:lnTo>
                  <a:pt x="2591547" y="2515207"/>
                </a:lnTo>
                <a:lnTo>
                  <a:pt x="2642277" y="2502512"/>
                </a:lnTo>
                <a:lnTo>
                  <a:pt x="2692324" y="2488906"/>
                </a:lnTo>
                <a:lnTo>
                  <a:pt x="2741665" y="2474402"/>
                </a:lnTo>
                <a:lnTo>
                  <a:pt x="2790277" y="2459016"/>
                </a:lnTo>
                <a:lnTo>
                  <a:pt x="2838137" y="2442763"/>
                </a:lnTo>
                <a:lnTo>
                  <a:pt x="2885224" y="2425658"/>
                </a:lnTo>
                <a:lnTo>
                  <a:pt x="2931513" y="2407717"/>
                </a:lnTo>
                <a:lnTo>
                  <a:pt x="2976983" y="2388956"/>
                </a:lnTo>
                <a:lnTo>
                  <a:pt x="3021611" y="2369388"/>
                </a:lnTo>
                <a:lnTo>
                  <a:pt x="3065373" y="2349030"/>
                </a:lnTo>
                <a:lnTo>
                  <a:pt x="3108248" y="2327896"/>
                </a:lnTo>
                <a:lnTo>
                  <a:pt x="3150212" y="2306003"/>
                </a:lnTo>
                <a:lnTo>
                  <a:pt x="3191243" y="2283364"/>
                </a:lnTo>
                <a:lnTo>
                  <a:pt x="3231318" y="2259996"/>
                </a:lnTo>
                <a:lnTo>
                  <a:pt x="3270414" y="2235914"/>
                </a:lnTo>
                <a:lnTo>
                  <a:pt x="3308508" y="2211133"/>
                </a:lnTo>
                <a:lnTo>
                  <a:pt x="3345579" y="2185668"/>
                </a:lnTo>
                <a:lnTo>
                  <a:pt x="3381602" y="2159535"/>
                </a:lnTo>
                <a:lnTo>
                  <a:pt x="3416556" y="2132748"/>
                </a:lnTo>
                <a:lnTo>
                  <a:pt x="3450418" y="2105323"/>
                </a:lnTo>
                <a:lnTo>
                  <a:pt x="3483164" y="2077276"/>
                </a:lnTo>
                <a:lnTo>
                  <a:pt x="3514773" y="2048621"/>
                </a:lnTo>
                <a:lnTo>
                  <a:pt x="3545221" y="2019374"/>
                </a:lnTo>
                <a:lnTo>
                  <a:pt x="3574486" y="1989550"/>
                </a:lnTo>
                <a:lnTo>
                  <a:pt x="3602544" y="1959164"/>
                </a:lnTo>
                <a:lnTo>
                  <a:pt x="3629375" y="1928232"/>
                </a:lnTo>
                <a:lnTo>
                  <a:pt x="3654953" y="1896768"/>
                </a:lnTo>
                <a:lnTo>
                  <a:pt x="3679258" y="1864789"/>
                </a:lnTo>
                <a:lnTo>
                  <a:pt x="3702265" y="1832309"/>
                </a:lnTo>
                <a:lnTo>
                  <a:pt x="3723953" y="1799343"/>
                </a:lnTo>
                <a:lnTo>
                  <a:pt x="3744299" y="1765908"/>
                </a:lnTo>
                <a:lnTo>
                  <a:pt x="3763279" y="1732017"/>
                </a:lnTo>
                <a:lnTo>
                  <a:pt x="3780872" y="1697687"/>
                </a:lnTo>
                <a:lnTo>
                  <a:pt x="3797054" y="1662932"/>
                </a:lnTo>
                <a:lnTo>
                  <a:pt x="3811802" y="1627768"/>
                </a:lnTo>
                <a:lnTo>
                  <a:pt x="3836909" y="1556274"/>
                </a:lnTo>
                <a:lnTo>
                  <a:pt x="3856010" y="1483327"/>
                </a:lnTo>
                <a:lnTo>
                  <a:pt x="3868923" y="1409048"/>
                </a:lnTo>
                <a:lnTo>
                  <a:pt x="3875467" y="1333559"/>
                </a:lnTo>
                <a:lnTo>
                  <a:pt x="3876294" y="1295399"/>
                </a:lnTo>
                <a:close/>
              </a:path>
            </a:pathLst>
          </a:custGeom>
          <a:ln w="281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91" dirty="0"/>
          </a:p>
        </p:txBody>
      </p:sp>
      <p:sp>
        <p:nvSpPr>
          <p:cNvPr id="9" name="TextBox 8"/>
          <p:cNvSpPr txBox="1"/>
          <p:nvPr/>
        </p:nvSpPr>
        <p:spPr>
          <a:xfrm>
            <a:off x="5534797" y="2061546"/>
            <a:ext cx="3523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" sz="16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«Устойчивое производство»                предполагает разработку более  рациональных, экологически безопасных, экономически  эффективных и результативных ХТС</a:t>
            </a:r>
            <a:endParaRPr lang="ru-RU" sz="1600" dirty="0">
              <a:latin typeface="Roboto Condensed Light" panose="020B0604020202020204" charset="0"/>
              <a:ea typeface="Roboto Condensed Light" panose="020B060402020202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7652" y="2903297"/>
            <a:ext cx="47026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«Устойчивое производство» – это проектирование, конструирование и организация эксплуатации </a:t>
            </a:r>
            <a:r>
              <a:rPr lang="ru-RU" sz="1600" spc="-3" dirty="0" err="1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энергоресурсоэффективных</a:t>
            </a:r>
            <a:r>
              <a:rPr lang="ru-RU" sz="16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автоматизированных ХТС, которые могут привести к получению различных выгод, в том числе по показателям экономии энергии, снижения капитальных затрат, минимизации воздействия на окружающую среду и повышения безопасности, посредством предотвращения образования отходов радикального уменьшение размеров производственного оборудования  и производственной площадки и более эффективной углубленной переработки сырья</a:t>
            </a:r>
            <a:r>
              <a:rPr lang="ru-RU" sz="1600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Roboto Condensed Light" panose="020B0604020202020204" charset="0"/>
              <a:ea typeface="Roboto Condensed Light" panose="020B0604020202020204" charset="0"/>
            </a:endParaRP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27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8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5600" y="287349"/>
            <a:ext cx="6799419" cy="182550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R="3362" algn="ctr"/>
            <a:r>
              <a:rPr lang="ru-RU" spc="-3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инжиниринга устойчивых химических производств</a:t>
            </a:r>
            <a:endParaRPr spc="-3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8286" y="2757714"/>
            <a:ext cx="7249360" cy="2954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529" indent="-254128">
              <a:buChar char="–"/>
              <a:tabLst>
                <a:tab pos="262529" algn="l"/>
                <a:tab pos="262949" algn="l"/>
              </a:tabLst>
            </a:pPr>
            <a:r>
              <a:rPr lang="ru-RU" sz="185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Молекулярный уровень</a:t>
            </a:r>
            <a:endParaRPr sz="1853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62529" indent="-254128">
              <a:spcBef>
                <a:spcPts val="447"/>
              </a:spcBef>
              <a:buChar char="–"/>
              <a:tabLst>
                <a:tab pos="262529" algn="l"/>
                <a:tab pos="262949" algn="l"/>
              </a:tabLst>
            </a:pPr>
            <a:r>
              <a:rPr lang="ru-RU" sz="1853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Устройство</a:t>
            </a:r>
            <a:endParaRPr sz="1853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62949" indent="-254548">
              <a:spcBef>
                <a:spcPts val="447"/>
              </a:spcBef>
              <a:buFont typeface="Arial"/>
              <a:buChar char="–"/>
              <a:tabLst>
                <a:tab pos="262529" algn="l"/>
                <a:tab pos="263369" algn="l"/>
              </a:tabLst>
            </a:pPr>
            <a:r>
              <a:rPr lang="ru-RU" sz="1853" b="1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Проектирование высококачественной продукции и проектирование энергоресурсоэффективных ХТС (концентрация </a:t>
            </a:r>
            <a:r>
              <a:rPr lang="ru" sz="1853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«3Р→3Е»</a:t>
            </a:r>
            <a:r>
              <a:rPr lang="ru-RU" sz="1853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: «</a:t>
            </a:r>
            <a:r>
              <a:rPr lang="en-US" sz="1853" spc="-7" dirty="0" err="1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Processus</a:t>
            </a:r>
            <a:r>
              <a:rPr lang="ru-RU" sz="1853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-</a:t>
            </a:r>
            <a:r>
              <a:rPr lang="en-US" sz="1853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Engineering</a:t>
            </a:r>
            <a:r>
              <a:rPr lang="ru-RU" sz="1853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»</a:t>
            </a:r>
            <a:r>
              <a:rPr lang="en-US" sz="1853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, </a:t>
            </a:r>
            <a:r>
              <a:rPr lang="ru-RU" sz="1853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«</a:t>
            </a:r>
            <a:r>
              <a:rPr lang="en-US" sz="1853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Process</a:t>
            </a:r>
            <a:r>
              <a:rPr lang="ru-RU" sz="1853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– </a:t>
            </a:r>
            <a:r>
              <a:rPr lang="en-US" sz="1853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Engineering</a:t>
            </a:r>
            <a:r>
              <a:rPr lang="ru-RU" sz="1853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»</a:t>
            </a:r>
            <a:r>
              <a:rPr lang="en-US" sz="1853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, </a:t>
            </a:r>
            <a:r>
              <a:rPr lang="ru-RU" sz="1853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«</a:t>
            </a:r>
            <a:r>
              <a:rPr lang="en-US" sz="1853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Plant</a:t>
            </a:r>
            <a:r>
              <a:rPr lang="ru-RU" sz="1853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– </a:t>
            </a:r>
            <a:r>
              <a:rPr lang="en-US" sz="1853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Engineering</a:t>
            </a:r>
            <a:r>
              <a:rPr lang="ru-RU" sz="1853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», проектирование ХТС с использованием специальных методов синтеза энергоресурсоэффективных ХТС и ЦП, проектирование завода (производства) – автоматизированное проектирование, аддитивные технологии)</a:t>
            </a:r>
            <a:endParaRPr sz="1853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28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79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6057" y="2282311"/>
            <a:ext cx="4203867" cy="4799397"/>
          </a:xfrm>
          <a:prstGeom prst="rect">
            <a:avLst/>
          </a:prstGeom>
          <a:solidFill>
            <a:srgbClr val="0000FF"/>
          </a:solidFill>
          <a:ln w="32003">
            <a:solidFill>
              <a:srgbClr val="000000"/>
            </a:solidFill>
          </a:ln>
        </p:spPr>
        <p:txBody>
          <a:bodyPr vert="horz" wrap="square" lIns="0" tIns="26041" rIns="0" bIns="0" rtlCol="0">
            <a:spAutoFit/>
          </a:bodyPr>
          <a:lstStyle/>
          <a:p>
            <a:pPr marL="60906">
              <a:spcBef>
                <a:spcPts val="205"/>
              </a:spcBef>
            </a:pPr>
            <a:r>
              <a:rPr lang="ru-RU"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Бизнес-факторы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35226" indent="-117613">
              <a:spcBef>
                <a:spcPts val="265"/>
              </a:spcBef>
              <a:buSzPct val="125000"/>
              <a:buChar char="•"/>
              <a:tabLst>
                <a:tab pos="298234" algn="l"/>
              </a:tabLst>
            </a:pPr>
            <a:r>
              <a:rPr lang="ru"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Увеличение видов продукции и более быстрое производство 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35226" indent="-117613">
              <a:spcBef>
                <a:spcPts val="63"/>
              </a:spcBef>
              <a:buChar char="•"/>
              <a:tabLst>
                <a:tab pos="298234" algn="l"/>
              </a:tabLst>
            </a:pPr>
            <a:r>
              <a:rPr lang="ru"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Более высокий выход продукции 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35226" indent="-117613">
              <a:spcBef>
                <a:spcPts val="3"/>
              </a:spcBef>
              <a:buChar char="•"/>
              <a:tabLst>
                <a:tab pos="298234" algn="l"/>
              </a:tabLst>
            </a:pPr>
            <a:r>
              <a:rPr lang="ru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Снижение затрат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35226" marR="876217" indent="-117613">
              <a:spcBef>
                <a:spcPts val="3"/>
              </a:spcBef>
              <a:buChar char="•"/>
              <a:tabLst>
                <a:tab pos="298234" algn="l"/>
              </a:tabLst>
            </a:pPr>
            <a:r>
              <a:rPr lang="ru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Устойчивость и надежность ХТС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35226" indent="-117613">
              <a:buChar char="•"/>
              <a:tabLst>
                <a:tab pos="298234" algn="l"/>
              </a:tabLst>
            </a:pPr>
            <a:r>
              <a:rPr lang="ru"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Короткий период окупаемости 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>
              <a:spcBef>
                <a:spcPts val="17"/>
              </a:spcBef>
              <a:buChar char="•"/>
            </a:pP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60906"/>
            <a:r>
              <a:rPr lang="ru"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Политические </a:t>
            </a:r>
            <a:r>
              <a:rPr lang="ru-RU"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факторы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404924" indent="-94090">
              <a:spcBef>
                <a:spcPts val="135"/>
              </a:spcBef>
              <a:buSzPct val="112500"/>
              <a:buChar char="•"/>
              <a:tabLst>
                <a:tab pos="405344" algn="l"/>
              </a:tabLst>
            </a:pPr>
            <a:r>
              <a:rPr lang="ru"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Согласованные лимиты воздействия на окружающую среду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396104" indent="-85269">
              <a:spcBef>
                <a:spcPts val="40"/>
              </a:spcBef>
              <a:buChar char="•"/>
              <a:tabLst>
                <a:tab pos="396524" algn="l"/>
              </a:tabLst>
            </a:pPr>
            <a:r>
              <a:rPr lang="ru-RU"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Стимулирование использования возобновляемых источников энергии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395264" indent="-84429">
              <a:buChar char="•"/>
              <a:tabLst>
                <a:tab pos="395684" algn="l"/>
              </a:tabLst>
            </a:pPr>
            <a:r>
              <a:rPr lang="ru"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Квоты на выбросы СО</a:t>
            </a:r>
            <a:r>
              <a:rPr lang="ru" spc="-3" baseline="-25000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2</a:t>
            </a:r>
            <a:r>
              <a:rPr lang="ru"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и торговля квотами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820350" y="2738615"/>
            <a:ext cx="504265" cy="352985"/>
          </a:xfrm>
          <a:custGeom>
            <a:avLst/>
            <a:gdLst/>
            <a:ahLst/>
            <a:cxnLst/>
            <a:rect l="l" t="t" r="r" b="b"/>
            <a:pathLst>
              <a:path w="762000" h="533400">
                <a:moveTo>
                  <a:pt x="571500" y="400049"/>
                </a:moveTo>
                <a:lnTo>
                  <a:pt x="571500" y="133349"/>
                </a:lnTo>
                <a:lnTo>
                  <a:pt x="0" y="133349"/>
                </a:lnTo>
                <a:lnTo>
                  <a:pt x="0" y="400049"/>
                </a:lnTo>
                <a:lnTo>
                  <a:pt x="571500" y="400049"/>
                </a:lnTo>
                <a:close/>
              </a:path>
              <a:path w="762000" h="533400">
                <a:moveTo>
                  <a:pt x="762000" y="266699"/>
                </a:moveTo>
                <a:lnTo>
                  <a:pt x="571500" y="0"/>
                </a:lnTo>
                <a:lnTo>
                  <a:pt x="571500" y="533399"/>
                </a:lnTo>
                <a:lnTo>
                  <a:pt x="762000" y="266699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4" name="object 4"/>
          <p:cNvSpPr/>
          <p:nvPr/>
        </p:nvSpPr>
        <p:spPr>
          <a:xfrm>
            <a:off x="4719500" y="2736145"/>
            <a:ext cx="554690" cy="352985"/>
          </a:xfrm>
          <a:custGeom>
            <a:avLst/>
            <a:gdLst/>
            <a:ahLst/>
            <a:cxnLst/>
            <a:rect l="l" t="t" r="r" b="b"/>
            <a:pathLst>
              <a:path w="762000" h="533400">
                <a:moveTo>
                  <a:pt x="571500" y="0"/>
                </a:moveTo>
                <a:lnTo>
                  <a:pt x="571500" y="133349"/>
                </a:lnTo>
                <a:lnTo>
                  <a:pt x="0" y="133349"/>
                </a:lnTo>
                <a:lnTo>
                  <a:pt x="0" y="400049"/>
                </a:lnTo>
                <a:lnTo>
                  <a:pt x="571500" y="400049"/>
                </a:lnTo>
                <a:lnTo>
                  <a:pt x="571500" y="533399"/>
                </a:lnTo>
                <a:lnTo>
                  <a:pt x="762000" y="266699"/>
                </a:lnTo>
                <a:lnTo>
                  <a:pt x="57150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91"/>
          </a:p>
        </p:txBody>
      </p:sp>
      <p:sp>
        <p:nvSpPr>
          <p:cNvPr id="5" name="object 5"/>
          <p:cNvSpPr txBox="1"/>
          <p:nvPr/>
        </p:nvSpPr>
        <p:spPr>
          <a:xfrm>
            <a:off x="5324615" y="2316256"/>
            <a:ext cx="4283842" cy="5012276"/>
          </a:xfrm>
          <a:prstGeom prst="rect">
            <a:avLst/>
          </a:prstGeom>
          <a:solidFill>
            <a:srgbClr val="008080"/>
          </a:solidFill>
          <a:ln w="32004">
            <a:solidFill>
              <a:srgbClr val="000000"/>
            </a:solidFill>
          </a:ln>
        </p:spPr>
        <p:txBody>
          <a:bodyPr vert="horz" wrap="square" lIns="0" tIns="26041" rIns="0" bIns="0" rtlCol="0">
            <a:spAutoFit/>
          </a:bodyPr>
          <a:lstStyle/>
          <a:p>
            <a:pPr marL="60906">
              <a:spcBef>
                <a:spcPts val="205"/>
              </a:spcBef>
            </a:pPr>
            <a:r>
              <a:rPr lang="ru-RU"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Результаты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52868" marR="376361" indent="-116353">
              <a:buChar char="•"/>
              <a:tabLst>
                <a:tab pos="253289" algn="l"/>
              </a:tabLst>
            </a:pPr>
            <a:r>
              <a:rPr lang="ru"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Интеграция ХТП – оптимизация на основе потребления энергии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52868" indent="-116353">
              <a:spcBef>
                <a:spcPts val="3"/>
              </a:spcBef>
              <a:buChar char="•"/>
              <a:tabLst>
                <a:tab pos="253289" algn="l"/>
              </a:tabLst>
            </a:pPr>
            <a:r>
              <a:rPr lang="ru"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Организация многоцелевых ХТС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62109" marR="610749" indent="-125594">
              <a:buChar char="•"/>
              <a:tabLst>
                <a:tab pos="253289" algn="l"/>
              </a:tabLst>
            </a:pPr>
            <a:r>
              <a:rPr lang="ru"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Интеграция</a:t>
            </a:r>
            <a:r>
              <a:rPr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</a:t>
            </a:r>
            <a:r>
              <a:rPr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/ </a:t>
            </a:r>
            <a:r>
              <a:rPr lang="ru"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исключение</a:t>
            </a:r>
            <a:r>
              <a:rPr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</a:t>
            </a:r>
            <a:r>
              <a:rPr lang="ru-RU"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отдельных </a:t>
            </a:r>
            <a:r>
              <a:rPr lang="ru"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этапов ХТС комбинирование ХТП 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52868" indent="-116353">
              <a:spcBef>
                <a:spcPts val="3"/>
              </a:spcBef>
              <a:buChar char="•"/>
              <a:tabLst>
                <a:tab pos="253289" algn="l"/>
              </a:tabLst>
            </a:pPr>
            <a:r>
              <a:rPr lang="ru-RU"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Комплексные стратегии проектирования энергоресурсоэффективных ХТС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52868" marR="190700" indent="-116353">
              <a:buChar char="•"/>
              <a:tabLst>
                <a:tab pos="253289" algn="l"/>
              </a:tabLst>
            </a:pPr>
            <a:r>
              <a:rPr lang="ru"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Разработка новых химических технологий</a:t>
            </a:r>
            <a:r>
              <a:rPr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(</a:t>
            </a:r>
            <a:r>
              <a:rPr lang="ru"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например, для повторного использования сырья</a:t>
            </a:r>
            <a:r>
              <a:rPr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)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52868" marR="216325" indent="-116353">
              <a:buChar char="•"/>
              <a:tabLst>
                <a:tab pos="253289" algn="l"/>
              </a:tabLst>
            </a:pPr>
            <a:r>
              <a:rPr lang="ru"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Разработка новых способов разделения </a:t>
            </a:r>
            <a:r>
              <a:rPr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(</a:t>
            </a:r>
            <a:r>
              <a:rPr lang="ru"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например, изолирование</a:t>
            </a:r>
            <a:r>
              <a:rPr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)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52868" indent="-116353">
              <a:buChar char="•"/>
              <a:tabLst>
                <a:tab pos="253289" algn="l"/>
              </a:tabLst>
            </a:pPr>
            <a:r>
              <a:rPr lang="ru"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Миниатюризация продукции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52868" indent="-116353">
              <a:spcBef>
                <a:spcPts val="3"/>
              </a:spcBef>
              <a:buFont typeface="Arial"/>
              <a:buChar char="•"/>
              <a:tabLst>
                <a:tab pos="253289" algn="l"/>
              </a:tabLst>
            </a:pPr>
            <a:r>
              <a:rPr lang="ru" b="1" u="sng" spc="-3" dirty="0">
                <a:solidFill>
                  <a:srgbClr val="FFFFFF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Интенсификация ХТС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80678" y="293267"/>
            <a:ext cx="6787023" cy="1453659"/>
          </a:xfrm>
          <a:prstGeom prst="rect">
            <a:avLst/>
          </a:prstGeom>
        </p:spPr>
        <p:txBody>
          <a:bodyPr vert="horz" wrap="square" lIns="0" tIns="15944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Проектирование устойчивой продукции и устойчивых химических производств (ХТС)</a:t>
            </a:r>
            <a:endParaRPr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29</a:t>
            </a:fld>
            <a:endParaRPr lang="ru-RU"/>
          </a:p>
        </p:txBody>
      </p:sp>
      <p:sp>
        <p:nvSpPr>
          <p:cNvPr id="9" name="Номер слайда 1"/>
          <p:cNvSpPr txBox="1">
            <a:spLocks/>
          </p:cNvSpPr>
          <p:nvPr/>
        </p:nvSpPr>
        <p:spPr>
          <a:xfrm>
            <a:off x="9020176" y="7328532"/>
            <a:ext cx="1023940" cy="41211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29</a:t>
            </a:fld>
            <a:r>
              <a:rPr lang="en-US" sz="2400" smtClean="0">
                <a:solidFill>
                  <a:srgbClr val="002060"/>
                </a:solidFill>
              </a:rPr>
              <a:t>/</a:t>
            </a:r>
            <a:r>
              <a:rPr lang="ru-RU" sz="2400" smtClean="0">
                <a:solidFill>
                  <a:srgbClr val="002060"/>
                </a:solidFill>
              </a:rPr>
              <a:t>81 </a:t>
            </a:r>
            <a:r>
              <a:rPr lang="ru-RU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6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3"/>
          <p:cNvSpPr txBox="1">
            <a:spLocks noChangeArrowheads="1"/>
          </p:cNvSpPr>
          <p:nvPr/>
        </p:nvSpPr>
        <p:spPr bwMode="auto">
          <a:xfrm>
            <a:off x="3602937" y="7283737"/>
            <a:ext cx="3090319" cy="41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466" tIns="50733" rIns="101466" bIns="50733">
            <a:spAutoFit/>
          </a:bodyPr>
          <a:lstStyle/>
          <a:p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1А=10</a:t>
            </a:r>
            <a:r>
              <a:rPr lang="ru-RU" sz="2000" baseline="30000" dirty="0">
                <a:latin typeface="Roboto Condensed Light" panose="020B0604020202020204" charset="0"/>
                <a:ea typeface="Roboto Condensed Light" panose="020B0604020202020204" charset="0"/>
              </a:rPr>
              <a:t>-10</a:t>
            </a: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м=10</a:t>
            </a:r>
            <a:r>
              <a:rPr lang="ru-RU" sz="2000" baseline="30000" dirty="0">
                <a:latin typeface="Roboto Condensed Light" panose="020B0604020202020204" charset="0"/>
                <a:ea typeface="Roboto Condensed Light" panose="020B0604020202020204" charset="0"/>
              </a:rPr>
              <a:t>-8</a:t>
            </a: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см=0,1нм</a:t>
            </a: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629" y="290022"/>
            <a:ext cx="9913484" cy="6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05993" y="7328532"/>
            <a:ext cx="838122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3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65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29689" y="5174741"/>
            <a:ext cx="1328928" cy="883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4"/>
          <p:cNvSpPr txBox="1"/>
          <p:nvPr/>
        </p:nvSpPr>
        <p:spPr>
          <a:xfrm>
            <a:off x="406246" y="290391"/>
            <a:ext cx="2663343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5037" marR="5080" indent="-112343" algn="just">
              <a:buClr>
                <a:srgbClr val="009A00"/>
              </a:buClr>
              <a:buFont typeface="Microsoft Sans Serif"/>
              <a:buChar char="▪"/>
              <a:tabLst>
                <a:tab pos="125672" algn="l"/>
              </a:tabLst>
            </a:pPr>
            <a:r>
              <a:rPr lang="ru-RU" sz="1400" spc="-4" dirty="0">
                <a:latin typeface="Calibri"/>
                <a:cs typeface="Calibri"/>
              </a:rPr>
              <a:t>Временные и пространственные изменения в распределении углеродного следа в зависимости от вида топлива</a:t>
            </a:r>
          </a:p>
          <a:p>
            <a:pPr marL="125037" marR="5080" indent="-112343" algn="just">
              <a:buClr>
                <a:srgbClr val="009A00"/>
              </a:buClr>
              <a:buFont typeface="Microsoft Sans Serif"/>
              <a:buChar char="▪"/>
              <a:tabLst>
                <a:tab pos="125672" algn="l"/>
              </a:tabLst>
            </a:pPr>
            <a:r>
              <a:rPr lang="ru-RU" sz="1400" spc="-4" dirty="0">
                <a:latin typeface="Calibri"/>
                <a:cs typeface="Calibri"/>
              </a:rPr>
              <a:t>Соответствие многим сценариям изменения климата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" name="object 5"/>
          <p:cNvSpPr/>
          <p:nvPr/>
        </p:nvSpPr>
        <p:spPr>
          <a:xfrm>
            <a:off x="1722124" y="6295648"/>
            <a:ext cx="921258" cy="9387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354838" y="3843114"/>
            <a:ext cx="2239010" cy="1308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287" indent="-120594">
              <a:lnSpc>
                <a:spcPts val="1675"/>
              </a:lnSpc>
              <a:buClr>
                <a:srgbClr val="009A00"/>
              </a:buClr>
              <a:buFont typeface="Microsoft Sans Serif"/>
              <a:buChar char="▪"/>
              <a:tabLst>
                <a:tab pos="133922" algn="l"/>
              </a:tabLst>
            </a:pPr>
            <a:r>
              <a:rPr lang="ru-RU" sz="1400" spc="-4" dirty="0">
                <a:latin typeface="Calibri"/>
                <a:cs typeface="Calibri"/>
              </a:rPr>
              <a:t>Соблюдение законодательства</a:t>
            </a:r>
            <a:endParaRPr sz="1400" dirty="0">
              <a:latin typeface="Calibri"/>
              <a:cs typeface="Calibri"/>
            </a:endParaRPr>
          </a:p>
          <a:p>
            <a:pPr marL="133287" indent="-120594">
              <a:lnSpc>
                <a:spcPts val="1675"/>
              </a:lnSpc>
              <a:buClr>
                <a:srgbClr val="009A00"/>
              </a:buClr>
              <a:buFont typeface="Microsoft Sans Serif"/>
              <a:buChar char="▪"/>
              <a:tabLst>
                <a:tab pos="133922" algn="l"/>
              </a:tabLst>
            </a:pPr>
            <a:r>
              <a:rPr lang="ru-RU" sz="1400" spc="-4" dirty="0">
                <a:latin typeface="Calibri"/>
                <a:cs typeface="Calibri"/>
              </a:rPr>
              <a:t>Нагрузка на атмосферу</a:t>
            </a:r>
            <a:endParaRPr sz="1400" dirty="0">
              <a:latin typeface="Calibri"/>
              <a:cs typeface="Calibri"/>
            </a:endParaRPr>
          </a:p>
          <a:p>
            <a:pPr marL="132652" indent="-119957">
              <a:lnSpc>
                <a:spcPts val="1675"/>
              </a:lnSpc>
              <a:buClr>
                <a:srgbClr val="009A00"/>
              </a:buClr>
              <a:buFont typeface="Microsoft Sans Serif"/>
              <a:buChar char="▪"/>
              <a:tabLst>
                <a:tab pos="133287" algn="l"/>
              </a:tabLst>
            </a:pPr>
            <a:r>
              <a:rPr lang="ru-RU" sz="1400" spc="-4" dirty="0">
                <a:latin typeface="Calibri"/>
                <a:cs typeface="Calibri"/>
              </a:rPr>
              <a:t>Сравнение видов топлива</a:t>
            </a:r>
            <a:endParaRPr sz="1400" dirty="0">
              <a:latin typeface="Calibri"/>
              <a:cs typeface="Calibri"/>
            </a:endParaRPr>
          </a:p>
          <a:p>
            <a:pPr marL="132652" indent="-119957">
              <a:lnSpc>
                <a:spcPts val="1675"/>
              </a:lnSpc>
              <a:buClr>
                <a:srgbClr val="009A00"/>
              </a:buClr>
              <a:buFont typeface="Microsoft Sans Serif"/>
              <a:buChar char="▪"/>
              <a:tabLst>
                <a:tab pos="133287" algn="l"/>
              </a:tabLst>
            </a:pPr>
            <a:r>
              <a:rPr lang="ru-RU" sz="1400" spc="-4" dirty="0">
                <a:latin typeface="Calibri"/>
                <a:cs typeface="Calibri"/>
              </a:rPr>
              <a:t>Хранение топлива</a:t>
            </a:r>
            <a:endParaRPr sz="1400" dirty="0">
              <a:latin typeface="Calibri"/>
              <a:cs typeface="Calibri"/>
            </a:endParaRPr>
          </a:p>
          <a:p>
            <a:pPr marL="133287" indent="-120594">
              <a:lnSpc>
                <a:spcPts val="1675"/>
              </a:lnSpc>
              <a:buClr>
                <a:srgbClr val="009A00"/>
              </a:buClr>
              <a:buFont typeface="Microsoft Sans Serif"/>
              <a:buChar char="▪"/>
              <a:tabLst>
                <a:tab pos="133922" algn="l"/>
              </a:tabLst>
            </a:pPr>
            <a:r>
              <a:rPr lang="ru-RU" sz="1400" spc="-4" dirty="0">
                <a:latin typeface="Calibri"/>
                <a:cs typeface="Calibri"/>
              </a:rPr>
              <a:t>Параметры двигателей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6" name="object 7"/>
          <p:cNvSpPr/>
          <p:nvPr/>
        </p:nvSpPr>
        <p:spPr>
          <a:xfrm>
            <a:off x="564641" y="6137147"/>
            <a:ext cx="752855" cy="8374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578217" y="6128628"/>
            <a:ext cx="1149377" cy="9162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/>
          <p:nvPr/>
        </p:nvSpPr>
        <p:spPr>
          <a:xfrm>
            <a:off x="2709672" y="6164579"/>
            <a:ext cx="1030605" cy="1016000"/>
          </a:xfrm>
          <a:custGeom>
            <a:avLst/>
            <a:gdLst/>
            <a:ahLst/>
            <a:cxnLst/>
            <a:rect l="l" t="t" r="r" b="b"/>
            <a:pathLst>
              <a:path w="1030604" h="1016000">
                <a:moveTo>
                  <a:pt x="1030224" y="1015746"/>
                </a:moveTo>
                <a:lnTo>
                  <a:pt x="1030224" y="0"/>
                </a:lnTo>
                <a:lnTo>
                  <a:pt x="0" y="0"/>
                </a:lnTo>
                <a:lnTo>
                  <a:pt x="0" y="1015746"/>
                </a:lnTo>
                <a:lnTo>
                  <a:pt x="1030224" y="1015746"/>
                </a:lnTo>
                <a:close/>
              </a:path>
            </a:pathLst>
          </a:custGeom>
          <a:ln w="9144">
            <a:solidFill>
              <a:srgbClr val="009A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0"/>
          <p:cNvSpPr/>
          <p:nvPr/>
        </p:nvSpPr>
        <p:spPr>
          <a:xfrm>
            <a:off x="5948934" y="688853"/>
            <a:ext cx="804672" cy="1066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1"/>
          <p:cNvSpPr/>
          <p:nvPr/>
        </p:nvSpPr>
        <p:spPr>
          <a:xfrm>
            <a:off x="7162804" y="1437894"/>
            <a:ext cx="633983" cy="365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2"/>
          <p:cNvSpPr/>
          <p:nvPr/>
        </p:nvSpPr>
        <p:spPr>
          <a:xfrm>
            <a:off x="7156704" y="1474469"/>
            <a:ext cx="646176" cy="5913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3"/>
          <p:cNvSpPr txBox="1"/>
          <p:nvPr/>
        </p:nvSpPr>
        <p:spPr>
          <a:xfrm>
            <a:off x="6837654" y="685804"/>
            <a:ext cx="1266190" cy="6976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 marR="5080"/>
            <a:r>
              <a:rPr sz="1100" i="1" spc="-10" dirty="0">
                <a:latin typeface="Calibri"/>
                <a:cs typeface="Calibri"/>
              </a:rPr>
              <a:t>Ankistrodesmus </a:t>
            </a:r>
            <a:r>
              <a:rPr sz="1100" spc="-4" dirty="0">
                <a:latin typeface="Calibri"/>
                <a:cs typeface="Calibri"/>
              </a:rPr>
              <a:t>–  </a:t>
            </a:r>
            <a:r>
              <a:rPr lang="ru-RU" sz="1100" spc="-4" dirty="0">
                <a:latin typeface="Calibri"/>
                <a:cs typeface="Calibri"/>
              </a:rPr>
              <a:t>штамм водорослей для проведения исследований</a:t>
            </a:r>
            <a:endParaRPr sz="1100" dirty="0">
              <a:latin typeface="Calibri"/>
              <a:cs typeface="Calibri"/>
            </a:endParaRPr>
          </a:p>
        </p:txBody>
      </p:sp>
      <p:sp>
        <p:nvSpPr>
          <p:cNvPr id="13" name="object 14"/>
          <p:cNvSpPr/>
          <p:nvPr/>
        </p:nvSpPr>
        <p:spPr>
          <a:xfrm>
            <a:off x="6811518" y="1521717"/>
            <a:ext cx="249554" cy="196215"/>
          </a:xfrm>
          <a:custGeom>
            <a:avLst/>
            <a:gdLst/>
            <a:ahLst/>
            <a:cxnLst/>
            <a:rect l="l" t="t" r="r" b="b"/>
            <a:pathLst>
              <a:path w="249554" h="196214">
                <a:moveTo>
                  <a:pt x="249174" y="143256"/>
                </a:moveTo>
                <a:lnTo>
                  <a:pt x="195833" y="12192"/>
                </a:lnTo>
                <a:lnTo>
                  <a:pt x="176783" y="57912"/>
                </a:lnTo>
                <a:lnTo>
                  <a:pt x="39624" y="0"/>
                </a:lnTo>
                <a:lnTo>
                  <a:pt x="0" y="92202"/>
                </a:lnTo>
                <a:lnTo>
                  <a:pt x="137922" y="150114"/>
                </a:lnTo>
                <a:lnTo>
                  <a:pt x="137922" y="187886"/>
                </a:lnTo>
                <a:lnTo>
                  <a:pt x="249174" y="143256"/>
                </a:lnTo>
                <a:close/>
              </a:path>
              <a:path w="249554" h="196214">
                <a:moveTo>
                  <a:pt x="137922" y="187886"/>
                </a:moveTo>
                <a:lnTo>
                  <a:pt x="137922" y="150114"/>
                </a:lnTo>
                <a:lnTo>
                  <a:pt x="118109" y="195834"/>
                </a:lnTo>
                <a:lnTo>
                  <a:pt x="137922" y="187886"/>
                </a:lnTo>
                <a:close/>
              </a:path>
            </a:pathLst>
          </a:custGeom>
          <a:solidFill>
            <a:srgbClr val="BBE0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6811518" y="1521717"/>
            <a:ext cx="249554" cy="196215"/>
          </a:xfrm>
          <a:custGeom>
            <a:avLst/>
            <a:gdLst/>
            <a:ahLst/>
            <a:cxnLst/>
            <a:rect l="l" t="t" r="r" b="b"/>
            <a:pathLst>
              <a:path w="249554" h="196214">
                <a:moveTo>
                  <a:pt x="195833" y="12192"/>
                </a:moveTo>
                <a:lnTo>
                  <a:pt x="176783" y="57912"/>
                </a:lnTo>
                <a:lnTo>
                  <a:pt x="39624" y="0"/>
                </a:lnTo>
                <a:lnTo>
                  <a:pt x="0" y="92202"/>
                </a:lnTo>
                <a:lnTo>
                  <a:pt x="137922" y="150114"/>
                </a:lnTo>
                <a:lnTo>
                  <a:pt x="118109" y="195834"/>
                </a:lnTo>
                <a:lnTo>
                  <a:pt x="249174" y="143256"/>
                </a:lnTo>
                <a:lnTo>
                  <a:pt x="195833" y="1219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2593848" y="1701549"/>
            <a:ext cx="4735830" cy="4737735"/>
          </a:xfrm>
          <a:custGeom>
            <a:avLst/>
            <a:gdLst/>
            <a:ahLst/>
            <a:cxnLst/>
            <a:rect l="l" t="t" r="r" b="b"/>
            <a:pathLst>
              <a:path w="4735830" h="4737735">
                <a:moveTo>
                  <a:pt x="4735830" y="2368295"/>
                </a:moveTo>
                <a:lnTo>
                  <a:pt x="4735346" y="2319953"/>
                </a:lnTo>
                <a:lnTo>
                  <a:pt x="4733902" y="2271847"/>
                </a:lnTo>
                <a:lnTo>
                  <a:pt x="4731506" y="2223986"/>
                </a:lnTo>
                <a:lnTo>
                  <a:pt x="4728167" y="2176380"/>
                </a:lnTo>
                <a:lnTo>
                  <a:pt x="4723896" y="2129038"/>
                </a:lnTo>
                <a:lnTo>
                  <a:pt x="4718700" y="2081969"/>
                </a:lnTo>
                <a:lnTo>
                  <a:pt x="4712590" y="2035182"/>
                </a:lnTo>
                <a:lnTo>
                  <a:pt x="4705573" y="1988686"/>
                </a:lnTo>
                <a:lnTo>
                  <a:pt x="4697661" y="1942491"/>
                </a:lnTo>
                <a:lnTo>
                  <a:pt x="4688860" y="1896606"/>
                </a:lnTo>
                <a:lnTo>
                  <a:pt x="4679182" y="1851039"/>
                </a:lnTo>
                <a:lnTo>
                  <a:pt x="4668635" y="1805800"/>
                </a:lnTo>
                <a:lnTo>
                  <a:pt x="4657228" y="1760898"/>
                </a:lnTo>
                <a:lnTo>
                  <a:pt x="4644971" y="1716343"/>
                </a:lnTo>
                <a:lnTo>
                  <a:pt x="4631872" y="1672143"/>
                </a:lnTo>
                <a:lnTo>
                  <a:pt x="4617941" y="1628307"/>
                </a:lnTo>
                <a:lnTo>
                  <a:pt x="4603187" y="1584846"/>
                </a:lnTo>
                <a:lnTo>
                  <a:pt x="4587619" y="1541767"/>
                </a:lnTo>
                <a:lnTo>
                  <a:pt x="4571246" y="1499080"/>
                </a:lnTo>
                <a:lnTo>
                  <a:pt x="4554079" y="1456795"/>
                </a:lnTo>
                <a:lnTo>
                  <a:pt x="4536124" y="1414920"/>
                </a:lnTo>
                <a:lnTo>
                  <a:pt x="4517393" y="1373465"/>
                </a:lnTo>
                <a:lnTo>
                  <a:pt x="4497894" y="1332438"/>
                </a:lnTo>
                <a:lnTo>
                  <a:pt x="4477636" y="1291849"/>
                </a:lnTo>
                <a:lnTo>
                  <a:pt x="4456629" y="1251708"/>
                </a:lnTo>
                <a:lnTo>
                  <a:pt x="4434882" y="1212022"/>
                </a:lnTo>
                <a:lnTo>
                  <a:pt x="4412403" y="1172802"/>
                </a:lnTo>
                <a:lnTo>
                  <a:pt x="4389202" y="1134057"/>
                </a:lnTo>
                <a:lnTo>
                  <a:pt x="4365289" y="1095795"/>
                </a:lnTo>
                <a:lnTo>
                  <a:pt x="4340672" y="1058026"/>
                </a:lnTo>
                <a:lnTo>
                  <a:pt x="4315361" y="1020759"/>
                </a:lnTo>
                <a:lnTo>
                  <a:pt x="4289364" y="984003"/>
                </a:lnTo>
                <a:lnTo>
                  <a:pt x="4262692" y="947768"/>
                </a:lnTo>
                <a:lnTo>
                  <a:pt x="4235352" y="912062"/>
                </a:lnTo>
                <a:lnTo>
                  <a:pt x="4207356" y="876895"/>
                </a:lnTo>
                <a:lnTo>
                  <a:pt x="4178710" y="842276"/>
                </a:lnTo>
                <a:lnTo>
                  <a:pt x="4149426" y="808214"/>
                </a:lnTo>
                <a:lnTo>
                  <a:pt x="4119511" y="774718"/>
                </a:lnTo>
                <a:lnTo>
                  <a:pt x="4088976" y="741797"/>
                </a:lnTo>
                <a:lnTo>
                  <a:pt x="4057829" y="709461"/>
                </a:lnTo>
                <a:lnTo>
                  <a:pt x="4026079" y="677718"/>
                </a:lnTo>
                <a:lnTo>
                  <a:pt x="3993736" y="646579"/>
                </a:lnTo>
                <a:lnTo>
                  <a:pt x="3960809" y="616051"/>
                </a:lnTo>
                <a:lnTo>
                  <a:pt x="3927307" y="586144"/>
                </a:lnTo>
                <a:lnTo>
                  <a:pt x="3893239" y="556868"/>
                </a:lnTo>
                <a:lnTo>
                  <a:pt x="3858615" y="528231"/>
                </a:lnTo>
                <a:lnTo>
                  <a:pt x="3823444" y="500243"/>
                </a:lnTo>
                <a:lnTo>
                  <a:pt x="3787734" y="472912"/>
                </a:lnTo>
                <a:lnTo>
                  <a:pt x="3751495" y="446249"/>
                </a:lnTo>
                <a:lnTo>
                  <a:pt x="3714737" y="420262"/>
                </a:lnTo>
                <a:lnTo>
                  <a:pt x="3677467" y="394960"/>
                </a:lnTo>
                <a:lnTo>
                  <a:pt x="3639697" y="370352"/>
                </a:lnTo>
                <a:lnTo>
                  <a:pt x="3601434" y="346448"/>
                </a:lnTo>
                <a:lnTo>
                  <a:pt x="3562688" y="323257"/>
                </a:lnTo>
                <a:lnTo>
                  <a:pt x="3523468" y="300788"/>
                </a:lnTo>
                <a:lnTo>
                  <a:pt x="3483784" y="279049"/>
                </a:lnTo>
                <a:lnTo>
                  <a:pt x="3443644" y="258051"/>
                </a:lnTo>
                <a:lnTo>
                  <a:pt x="3403058" y="237803"/>
                </a:lnTo>
                <a:lnTo>
                  <a:pt x="3362035" y="218313"/>
                </a:lnTo>
                <a:lnTo>
                  <a:pt x="3320584" y="199591"/>
                </a:lnTo>
                <a:lnTo>
                  <a:pt x="3278714" y="181645"/>
                </a:lnTo>
                <a:lnTo>
                  <a:pt x="3236434" y="164486"/>
                </a:lnTo>
                <a:lnTo>
                  <a:pt x="3193755" y="148122"/>
                </a:lnTo>
                <a:lnTo>
                  <a:pt x="3150684" y="132563"/>
                </a:lnTo>
                <a:lnTo>
                  <a:pt x="3107231" y="117817"/>
                </a:lnTo>
                <a:lnTo>
                  <a:pt x="3063405" y="103893"/>
                </a:lnTo>
                <a:lnTo>
                  <a:pt x="3019216" y="90802"/>
                </a:lnTo>
                <a:lnTo>
                  <a:pt x="2974672" y="78551"/>
                </a:lnTo>
                <a:lnTo>
                  <a:pt x="2929783" y="67151"/>
                </a:lnTo>
                <a:lnTo>
                  <a:pt x="2884558" y="56610"/>
                </a:lnTo>
                <a:lnTo>
                  <a:pt x="2839007" y="46938"/>
                </a:lnTo>
                <a:lnTo>
                  <a:pt x="2793137" y="38143"/>
                </a:lnTo>
                <a:lnTo>
                  <a:pt x="2746959" y="30236"/>
                </a:lnTo>
                <a:lnTo>
                  <a:pt x="2700482" y="23224"/>
                </a:lnTo>
                <a:lnTo>
                  <a:pt x="2653715" y="17117"/>
                </a:lnTo>
                <a:lnTo>
                  <a:pt x="2606667" y="11925"/>
                </a:lnTo>
                <a:lnTo>
                  <a:pt x="2559347" y="7656"/>
                </a:lnTo>
                <a:lnTo>
                  <a:pt x="2511764" y="4320"/>
                </a:lnTo>
                <a:lnTo>
                  <a:pt x="2463928" y="1926"/>
                </a:lnTo>
                <a:lnTo>
                  <a:pt x="2415848" y="483"/>
                </a:lnTo>
                <a:lnTo>
                  <a:pt x="2367534" y="0"/>
                </a:lnTo>
                <a:lnTo>
                  <a:pt x="2319219" y="483"/>
                </a:lnTo>
                <a:lnTo>
                  <a:pt x="2271140" y="1926"/>
                </a:lnTo>
                <a:lnTo>
                  <a:pt x="2223306" y="4320"/>
                </a:lnTo>
                <a:lnTo>
                  <a:pt x="2175726" y="7656"/>
                </a:lnTo>
                <a:lnTo>
                  <a:pt x="2128409" y="11925"/>
                </a:lnTo>
                <a:lnTo>
                  <a:pt x="2081364" y="17117"/>
                </a:lnTo>
                <a:lnTo>
                  <a:pt x="2034601" y="23224"/>
                </a:lnTo>
                <a:lnTo>
                  <a:pt x="1988129" y="30236"/>
                </a:lnTo>
                <a:lnTo>
                  <a:pt x="1941956" y="38143"/>
                </a:lnTo>
                <a:lnTo>
                  <a:pt x="1896092" y="46938"/>
                </a:lnTo>
                <a:lnTo>
                  <a:pt x="1850547" y="56610"/>
                </a:lnTo>
                <a:lnTo>
                  <a:pt x="1805329" y="67151"/>
                </a:lnTo>
                <a:lnTo>
                  <a:pt x="1760447" y="78551"/>
                </a:lnTo>
                <a:lnTo>
                  <a:pt x="1715911" y="90802"/>
                </a:lnTo>
                <a:lnTo>
                  <a:pt x="1671730" y="103893"/>
                </a:lnTo>
                <a:lnTo>
                  <a:pt x="1627914" y="117817"/>
                </a:lnTo>
                <a:lnTo>
                  <a:pt x="1584470" y="132563"/>
                </a:lnTo>
                <a:lnTo>
                  <a:pt x="1541408" y="148122"/>
                </a:lnTo>
                <a:lnTo>
                  <a:pt x="1498739" y="164486"/>
                </a:lnTo>
                <a:lnTo>
                  <a:pt x="1456470" y="181645"/>
                </a:lnTo>
                <a:lnTo>
                  <a:pt x="1414610" y="199591"/>
                </a:lnTo>
                <a:lnTo>
                  <a:pt x="1373170" y="218313"/>
                </a:lnTo>
                <a:lnTo>
                  <a:pt x="1332158" y="237803"/>
                </a:lnTo>
                <a:lnTo>
                  <a:pt x="1291584" y="258051"/>
                </a:lnTo>
                <a:lnTo>
                  <a:pt x="1251456" y="279049"/>
                </a:lnTo>
                <a:lnTo>
                  <a:pt x="1211784" y="300788"/>
                </a:lnTo>
                <a:lnTo>
                  <a:pt x="1172576" y="323257"/>
                </a:lnTo>
                <a:lnTo>
                  <a:pt x="1133843" y="346448"/>
                </a:lnTo>
                <a:lnTo>
                  <a:pt x="1095593" y="370352"/>
                </a:lnTo>
                <a:lnTo>
                  <a:pt x="1057836" y="394960"/>
                </a:lnTo>
                <a:lnTo>
                  <a:pt x="1020580" y="420262"/>
                </a:lnTo>
                <a:lnTo>
                  <a:pt x="983835" y="446249"/>
                </a:lnTo>
                <a:lnTo>
                  <a:pt x="947610" y="472912"/>
                </a:lnTo>
                <a:lnTo>
                  <a:pt x="911914" y="500243"/>
                </a:lnTo>
                <a:lnTo>
                  <a:pt x="876756" y="528231"/>
                </a:lnTo>
                <a:lnTo>
                  <a:pt x="842145" y="556868"/>
                </a:lnTo>
                <a:lnTo>
                  <a:pt x="808092" y="586144"/>
                </a:lnTo>
                <a:lnTo>
                  <a:pt x="774604" y="616051"/>
                </a:lnTo>
                <a:lnTo>
                  <a:pt x="741691" y="646579"/>
                </a:lnTo>
                <a:lnTo>
                  <a:pt x="709362" y="677718"/>
                </a:lnTo>
                <a:lnTo>
                  <a:pt x="677626" y="709461"/>
                </a:lnTo>
                <a:lnTo>
                  <a:pt x="646493" y="741797"/>
                </a:lnTo>
                <a:lnTo>
                  <a:pt x="615972" y="774718"/>
                </a:lnTo>
                <a:lnTo>
                  <a:pt x="586072" y="808214"/>
                </a:lnTo>
                <a:lnTo>
                  <a:pt x="556801" y="842276"/>
                </a:lnTo>
                <a:lnTo>
                  <a:pt x="528170" y="876895"/>
                </a:lnTo>
                <a:lnTo>
                  <a:pt x="500186" y="912062"/>
                </a:lnTo>
                <a:lnTo>
                  <a:pt x="472861" y="947768"/>
                </a:lnTo>
                <a:lnTo>
                  <a:pt x="446202" y="984003"/>
                </a:lnTo>
                <a:lnTo>
                  <a:pt x="420219" y="1020759"/>
                </a:lnTo>
                <a:lnTo>
                  <a:pt x="394921" y="1058026"/>
                </a:lnTo>
                <a:lnTo>
                  <a:pt x="370317" y="1095795"/>
                </a:lnTo>
                <a:lnTo>
                  <a:pt x="346417" y="1134057"/>
                </a:lnTo>
                <a:lnTo>
                  <a:pt x="323229" y="1172802"/>
                </a:lnTo>
                <a:lnTo>
                  <a:pt x="300762" y="1212022"/>
                </a:lnTo>
                <a:lnTo>
                  <a:pt x="279027" y="1251708"/>
                </a:lnTo>
                <a:lnTo>
                  <a:pt x="258032" y="1291849"/>
                </a:lnTo>
                <a:lnTo>
                  <a:pt x="237785" y="1332438"/>
                </a:lnTo>
                <a:lnTo>
                  <a:pt x="218298" y="1373465"/>
                </a:lnTo>
                <a:lnTo>
                  <a:pt x="199577" y="1414920"/>
                </a:lnTo>
                <a:lnTo>
                  <a:pt x="181634" y="1456795"/>
                </a:lnTo>
                <a:lnTo>
                  <a:pt x="164476" y="1499080"/>
                </a:lnTo>
                <a:lnTo>
                  <a:pt x="148114" y="1541767"/>
                </a:lnTo>
                <a:lnTo>
                  <a:pt x="132556" y="1584846"/>
                </a:lnTo>
                <a:lnTo>
                  <a:pt x="117811" y="1628307"/>
                </a:lnTo>
                <a:lnTo>
                  <a:pt x="103888" y="1672143"/>
                </a:lnTo>
                <a:lnTo>
                  <a:pt x="90798" y="1716343"/>
                </a:lnTo>
                <a:lnTo>
                  <a:pt x="78548" y="1760898"/>
                </a:lnTo>
                <a:lnTo>
                  <a:pt x="67149" y="1805800"/>
                </a:lnTo>
                <a:lnTo>
                  <a:pt x="56608" y="1851039"/>
                </a:lnTo>
                <a:lnTo>
                  <a:pt x="46937" y="1896606"/>
                </a:lnTo>
                <a:lnTo>
                  <a:pt x="38142" y="1942491"/>
                </a:lnTo>
                <a:lnTo>
                  <a:pt x="30235" y="1988686"/>
                </a:lnTo>
                <a:lnTo>
                  <a:pt x="23223" y="2035182"/>
                </a:lnTo>
                <a:lnTo>
                  <a:pt x="17117" y="2081969"/>
                </a:lnTo>
                <a:lnTo>
                  <a:pt x="11925" y="2129038"/>
                </a:lnTo>
                <a:lnTo>
                  <a:pt x="7656" y="2176380"/>
                </a:lnTo>
                <a:lnTo>
                  <a:pt x="4320" y="2223986"/>
                </a:lnTo>
                <a:lnTo>
                  <a:pt x="1926" y="2271847"/>
                </a:lnTo>
                <a:lnTo>
                  <a:pt x="483" y="2319953"/>
                </a:lnTo>
                <a:lnTo>
                  <a:pt x="0" y="2368296"/>
                </a:lnTo>
                <a:lnTo>
                  <a:pt x="483" y="2416638"/>
                </a:lnTo>
                <a:lnTo>
                  <a:pt x="1926" y="2464745"/>
                </a:lnTo>
                <a:lnTo>
                  <a:pt x="4320" y="2512608"/>
                </a:lnTo>
                <a:lnTo>
                  <a:pt x="7656" y="2560216"/>
                </a:lnTo>
                <a:lnTo>
                  <a:pt x="11925" y="2607561"/>
                </a:lnTo>
                <a:lnTo>
                  <a:pt x="17117" y="2654634"/>
                </a:lnTo>
                <a:lnTo>
                  <a:pt x="23223" y="2701425"/>
                </a:lnTo>
                <a:lnTo>
                  <a:pt x="30235" y="2747925"/>
                </a:lnTo>
                <a:lnTo>
                  <a:pt x="38142" y="2794126"/>
                </a:lnTo>
                <a:lnTo>
                  <a:pt x="46937" y="2840017"/>
                </a:lnTo>
                <a:lnTo>
                  <a:pt x="56608" y="2885591"/>
                </a:lnTo>
                <a:lnTo>
                  <a:pt x="67149" y="2930836"/>
                </a:lnTo>
                <a:lnTo>
                  <a:pt x="78548" y="2975745"/>
                </a:lnTo>
                <a:lnTo>
                  <a:pt x="90798" y="3020309"/>
                </a:lnTo>
                <a:lnTo>
                  <a:pt x="103888" y="3064517"/>
                </a:lnTo>
                <a:lnTo>
                  <a:pt x="117811" y="3108361"/>
                </a:lnTo>
                <a:lnTo>
                  <a:pt x="132556" y="3151832"/>
                </a:lnTo>
                <a:lnTo>
                  <a:pt x="148114" y="3194920"/>
                </a:lnTo>
                <a:lnTo>
                  <a:pt x="164476" y="3237617"/>
                </a:lnTo>
                <a:lnTo>
                  <a:pt x="181634" y="3279912"/>
                </a:lnTo>
                <a:lnTo>
                  <a:pt x="199577" y="3321798"/>
                </a:lnTo>
                <a:lnTo>
                  <a:pt x="218298" y="3363264"/>
                </a:lnTo>
                <a:lnTo>
                  <a:pt x="237785" y="3404302"/>
                </a:lnTo>
                <a:lnTo>
                  <a:pt x="258032" y="3444903"/>
                </a:lnTo>
                <a:lnTo>
                  <a:pt x="279027" y="3485056"/>
                </a:lnTo>
                <a:lnTo>
                  <a:pt x="300762" y="3524754"/>
                </a:lnTo>
                <a:lnTo>
                  <a:pt x="323229" y="3563986"/>
                </a:lnTo>
                <a:lnTo>
                  <a:pt x="346417" y="3602745"/>
                </a:lnTo>
                <a:lnTo>
                  <a:pt x="370317" y="3641019"/>
                </a:lnTo>
                <a:lnTo>
                  <a:pt x="394921" y="3678801"/>
                </a:lnTo>
                <a:lnTo>
                  <a:pt x="420219" y="3716081"/>
                </a:lnTo>
                <a:lnTo>
                  <a:pt x="446202" y="3752850"/>
                </a:lnTo>
                <a:lnTo>
                  <a:pt x="472861" y="3789099"/>
                </a:lnTo>
                <a:lnTo>
                  <a:pt x="500186" y="3824819"/>
                </a:lnTo>
                <a:lnTo>
                  <a:pt x="528170" y="3860000"/>
                </a:lnTo>
                <a:lnTo>
                  <a:pt x="556801" y="3894633"/>
                </a:lnTo>
                <a:lnTo>
                  <a:pt x="586072" y="3928709"/>
                </a:lnTo>
                <a:lnTo>
                  <a:pt x="615972" y="3962219"/>
                </a:lnTo>
                <a:lnTo>
                  <a:pt x="646493" y="3995154"/>
                </a:lnTo>
                <a:lnTo>
                  <a:pt x="677626" y="4027504"/>
                </a:lnTo>
                <a:lnTo>
                  <a:pt x="709362" y="4059261"/>
                </a:lnTo>
                <a:lnTo>
                  <a:pt x="741691" y="4090415"/>
                </a:lnTo>
                <a:lnTo>
                  <a:pt x="774604" y="4120956"/>
                </a:lnTo>
                <a:lnTo>
                  <a:pt x="808092" y="4150877"/>
                </a:lnTo>
                <a:lnTo>
                  <a:pt x="842145" y="4180167"/>
                </a:lnTo>
                <a:lnTo>
                  <a:pt x="876756" y="4208818"/>
                </a:lnTo>
                <a:lnTo>
                  <a:pt x="911914" y="4236820"/>
                </a:lnTo>
                <a:lnTo>
                  <a:pt x="947610" y="4264164"/>
                </a:lnTo>
                <a:lnTo>
                  <a:pt x="983835" y="4290841"/>
                </a:lnTo>
                <a:lnTo>
                  <a:pt x="1020580" y="4316842"/>
                </a:lnTo>
                <a:lnTo>
                  <a:pt x="1057836" y="4342157"/>
                </a:lnTo>
                <a:lnTo>
                  <a:pt x="1095593" y="4366778"/>
                </a:lnTo>
                <a:lnTo>
                  <a:pt x="1133843" y="4390695"/>
                </a:lnTo>
                <a:lnTo>
                  <a:pt x="1172576" y="4413899"/>
                </a:lnTo>
                <a:lnTo>
                  <a:pt x="1211784" y="4436380"/>
                </a:lnTo>
                <a:lnTo>
                  <a:pt x="1251456" y="4458131"/>
                </a:lnTo>
                <a:lnTo>
                  <a:pt x="1291584" y="4479141"/>
                </a:lnTo>
                <a:lnTo>
                  <a:pt x="1332158" y="4499401"/>
                </a:lnTo>
                <a:lnTo>
                  <a:pt x="1373170" y="4518902"/>
                </a:lnTo>
                <a:lnTo>
                  <a:pt x="1414610" y="4537635"/>
                </a:lnTo>
                <a:lnTo>
                  <a:pt x="1456470" y="4555591"/>
                </a:lnTo>
                <a:lnTo>
                  <a:pt x="1498739" y="4572761"/>
                </a:lnTo>
                <a:lnTo>
                  <a:pt x="1541408" y="4589135"/>
                </a:lnTo>
                <a:lnTo>
                  <a:pt x="1584470" y="4604704"/>
                </a:lnTo>
                <a:lnTo>
                  <a:pt x="1627914" y="4619459"/>
                </a:lnTo>
                <a:lnTo>
                  <a:pt x="1671730" y="4633391"/>
                </a:lnTo>
                <a:lnTo>
                  <a:pt x="1715911" y="4646491"/>
                </a:lnTo>
                <a:lnTo>
                  <a:pt x="1760447" y="4658749"/>
                </a:lnTo>
                <a:lnTo>
                  <a:pt x="1805329" y="4670157"/>
                </a:lnTo>
                <a:lnTo>
                  <a:pt x="1850547" y="4680704"/>
                </a:lnTo>
                <a:lnTo>
                  <a:pt x="1896092" y="4690383"/>
                </a:lnTo>
                <a:lnTo>
                  <a:pt x="1941956" y="4699183"/>
                </a:lnTo>
                <a:lnTo>
                  <a:pt x="1988129" y="4707097"/>
                </a:lnTo>
                <a:lnTo>
                  <a:pt x="2034601" y="4714113"/>
                </a:lnTo>
                <a:lnTo>
                  <a:pt x="2081364" y="4720224"/>
                </a:lnTo>
                <a:lnTo>
                  <a:pt x="2128409" y="4725420"/>
                </a:lnTo>
                <a:lnTo>
                  <a:pt x="2175726" y="4729691"/>
                </a:lnTo>
                <a:lnTo>
                  <a:pt x="2223306" y="4733030"/>
                </a:lnTo>
                <a:lnTo>
                  <a:pt x="2271140" y="4735426"/>
                </a:lnTo>
                <a:lnTo>
                  <a:pt x="2319219" y="4736870"/>
                </a:lnTo>
                <a:lnTo>
                  <a:pt x="2367534" y="4737354"/>
                </a:lnTo>
                <a:lnTo>
                  <a:pt x="2415848" y="4736870"/>
                </a:lnTo>
                <a:lnTo>
                  <a:pt x="2463928" y="4735426"/>
                </a:lnTo>
                <a:lnTo>
                  <a:pt x="2511764" y="4733030"/>
                </a:lnTo>
                <a:lnTo>
                  <a:pt x="2559347" y="4729691"/>
                </a:lnTo>
                <a:lnTo>
                  <a:pt x="2606667" y="4725420"/>
                </a:lnTo>
                <a:lnTo>
                  <a:pt x="2653715" y="4720224"/>
                </a:lnTo>
                <a:lnTo>
                  <a:pt x="2700482" y="4714113"/>
                </a:lnTo>
                <a:lnTo>
                  <a:pt x="2746959" y="4707097"/>
                </a:lnTo>
                <a:lnTo>
                  <a:pt x="2793137" y="4699183"/>
                </a:lnTo>
                <a:lnTo>
                  <a:pt x="2839007" y="4690383"/>
                </a:lnTo>
                <a:lnTo>
                  <a:pt x="2884558" y="4680704"/>
                </a:lnTo>
                <a:lnTo>
                  <a:pt x="2929783" y="4670157"/>
                </a:lnTo>
                <a:lnTo>
                  <a:pt x="2974672" y="4658749"/>
                </a:lnTo>
                <a:lnTo>
                  <a:pt x="3019216" y="4646491"/>
                </a:lnTo>
                <a:lnTo>
                  <a:pt x="3063405" y="4633391"/>
                </a:lnTo>
                <a:lnTo>
                  <a:pt x="3107231" y="4619459"/>
                </a:lnTo>
                <a:lnTo>
                  <a:pt x="3150684" y="4604704"/>
                </a:lnTo>
                <a:lnTo>
                  <a:pt x="3193755" y="4589135"/>
                </a:lnTo>
                <a:lnTo>
                  <a:pt x="3236434" y="4572761"/>
                </a:lnTo>
                <a:lnTo>
                  <a:pt x="3278714" y="4555591"/>
                </a:lnTo>
                <a:lnTo>
                  <a:pt x="3320584" y="4537635"/>
                </a:lnTo>
                <a:lnTo>
                  <a:pt x="3362035" y="4518902"/>
                </a:lnTo>
                <a:lnTo>
                  <a:pt x="3403058" y="4499401"/>
                </a:lnTo>
                <a:lnTo>
                  <a:pt x="3443644" y="4479141"/>
                </a:lnTo>
                <a:lnTo>
                  <a:pt x="3483784" y="4458131"/>
                </a:lnTo>
                <a:lnTo>
                  <a:pt x="3523468" y="4436380"/>
                </a:lnTo>
                <a:lnTo>
                  <a:pt x="3562688" y="4413899"/>
                </a:lnTo>
                <a:lnTo>
                  <a:pt x="3601434" y="4390695"/>
                </a:lnTo>
                <a:lnTo>
                  <a:pt x="3639697" y="4366778"/>
                </a:lnTo>
                <a:lnTo>
                  <a:pt x="3677467" y="4342157"/>
                </a:lnTo>
                <a:lnTo>
                  <a:pt x="3714737" y="4316842"/>
                </a:lnTo>
                <a:lnTo>
                  <a:pt x="3751495" y="4290841"/>
                </a:lnTo>
                <a:lnTo>
                  <a:pt x="3787734" y="4264164"/>
                </a:lnTo>
                <a:lnTo>
                  <a:pt x="3823444" y="4236820"/>
                </a:lnTo>
                <a:lnTo>
                  <a:pt x="3858615" y="4208818"/>
                </a:lnTo>
                <a:lnTo>
                  <a:pt x="3893239" y="4180167"/>
                </a:lnTo>
                <a:lnTo>
                  <a:pt x="3927307" y="4150877"/>
                </a:lnTo>
                <a:lnTo>
                  <a:pt x="3960809" y="4120956"/>
                </a:lnTo>
                <a:lnTo>
                  <a:pt x="3993736" y="4090415"/>
                </a:lnTo>
                <a:lnTo>
                  <a:pt x="4026079" y="4059261"/>
                </a:lnTo>
                <a:lnTo>
                  <a:pt x="4057829" y="4027504"/>
                </a:lnTo>
                <a:lnTo>
                  <a:pt x="4088976" y="3995154"/>
                </a:lnTo>
                <a:lnTo>
                  <a:pt x="4119511" y="3962219"/>
                </a:lnTo>
                <a:lnTo>
                  <a:pt x="4149426" y="3928709"/>
                </a:lnTo>
                <a:lnTo>
                  <a:pt x="4178710" y="3894633"/>
                </a:lnTo>
                <a:lnTo>
                  <a:pt x="4207356" y="3860000"/>
                </a:lnTo>
                <a:lnTo>
                  <a:pt x="4235352" y="3824819"/>
                </a:lnTo>
                <a:lnTo>
                  <a:pt x="4262692" y="3789099"/>
                </a:lnTo>
                <a:lnTo>
                  <a:pt x="4289364" y="3752850"/>
                </a:lnTo>
                <a:lnTo>
                  <a:pt x="4315361" y="3716081"/>
                </a:lnTo>
                <a:lnTo>
                  <a:pt x="4340672" y="3678801"/>
                </a:lnTo>
                <a:lnTo>
                  <a:pt x="4365289" y="3641019"/>
                </a:lnTo>
                <a:lnTo>
                  <a:pt x="4389202" y="3602745"/>
                </a:lnTo>
                <a:lnTo>
                  <a:pt x="4412403" y="3563986"/>
                </a:lnTo>
                <a:lnTo>
                  <a:pt x="4434882" y="3524754"/>
                </a:lnTo>
                <a:lnTo>
                  <a:pt x="4456629" y="3485056"/>
                </a:lnTo>
                <a:lnTo>
                  <a:pt x="4477636" y="3444903"/>
                </a:lnTo>
                <a:lnTo>
                  <a:pt x="4497894" y="3404302"/>
                </a:lnTo>
                <a:lnTo>
                  <a:pt x="4517393" y="3363264"/>
                </a:lnTo>
                <a:lnTo>
                  <a:pt x="4536124" y="3321798"/>
                </a:lnTo>
                <a:lnTo>
                  <a:pt x="4554079" y="3279912"/>
                </a:lnTo>
                <a:lnTo>
                  <a:pt x="4571246" y="3237617"/>
                </a:lnTo>
                <a:lnTo>
                  <a:pt x="4587619" y="3194920"/>
                </a:lnTo>
                <a:lnTo>
                  <a:pt x="4603187" y="3151832"/>
                </a:lnTo>
                <a:lnTo>
                  <a:pt x="4617941" y="3108361"/>
                </a:lnTo>
                <a:lnTo>
                  <a:pt x="4631872" y="3064517"/>
                </a:lnTo>
                <a:lnTo>
                  <a:pt x="4644971" y="3020309"/>
                </a:lnTo>
                <a:lnTo>
                  <a:pt x="4657228" y="2975745"/>
                </a:lnTo>
                <a:lnTo>
                  <a:pt x="4668635" y="2930836"/>
                </a:lnTo>
                <a:lnTo>
                  <a:pt x="4679182" y="2885591"/>
                </a:lnTo>
                <a:lnTo>
                  <a:pt x="4688860" y="2840017"/>
                </a:lnTo>
                <a:lnTo>
                  <a:pt x="4697661" y="2794126"/>
                </a:lnTo>
                <a:lnTo>
                  <a:pt x="4705573" y="2747925"/>
                </a:lnTo>
                <a:lnTo>
                  <a:pt x="4712590" y="2701425"/>
                </a:lnTo>
                <a:lnTo>
                  <a:pt x="4718700" y="2654634"/>
                </a:lnTo>
                <a:lnTo>
                  <a:pt x="4723896" y="2607561"/>
                </a:lnTo>
                <a:lnTo>
                  <a:pt x="4728167" y="2560216"/>
                </a:lnTo>
                <a:lnTo>
                  <a:pt x="4731506" y="2512608"/>
                </a:lnTo>
                <a:lnTo>
                  <a:pt x="4733902" y="2464745"/>
                </a:lnTo>
                <a:lnTo>
                  <a:pt x="4735346" y="2416638"/>
                </a:lnTo>
                <a:lnTo>
                  <a:pt x="4735830" y="2368295"/>
                </a:lnTo>
                <a:close/>
              </a:path>
            </a:pathLst>
          </a:custGeom>
          <a:ln w="51053">
            <a:solidFill>
              <a:srgbClr val="009A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7"/>
          <p:cNvSpPr/>
          <p:nvPr/>
        </p:nvSpPr>
        <p:spPr>
          <a:xfrm>
            <a:off x="5556505" y="5420104"/>
            <a:ext cx="2038350" cy="737870"/>
          </a:xfrm>
          <a:custGeom>
            <a:avLst/>
            <a:gdLst/>
            <a:ahLst/>
            <a:cxnLst/>
            <a:rect l="l" t="t" r="r" b="b"/>
            <a:pathLst>
              <a:path w="2038350" h="737870">
                <a:moveTo>
                  <a:pt x="0" y="0"/>
                </a:moveTo>
                <a:lnTo>
                  <a:pt x="0" y="737616"/>
                </a:lnTo>
                <a:lnTo>
                  <a:pt x="2038350" y="737615"/>
                </a:lnTo>
                <a:lnTo>
                  <a:pt x="203835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 txBox="1"/>
          <p:nvPr/>
        </p:nvSpPr>
        <p:spPr>
          <a:xfrm>
            <a:off x="5255008" y="5451351"/>
            <a:ext cx="22482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lang="ru-RU" spc="-4" dirty="0">
                <a:solidFill>
                  <a:srgbClr val="FF0000"/>
                </a:solidFill>
                <a:latin typeface="Calibri"/>
                <a:cs typeface="Calibri"/>
              </a:rPr>
              <a:t>Производство топлива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2803654" y="5727545"/>
            <a:ext cx="467868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3626" marR="5080"/>
            <a:r>
              <a:rPr sz="1200" spc="-4" dirty="0">
                <a:latin typeface="Calibri"/>
                <a:cs typeface="Calibri"/>
              </a:rPr>
              <a:t>(</a:t>
            </a:r>
            <a:r>
              <a:rPr lang="ru-RU" sz="1200" i="1" spc="-4" dirty="0">
                <a:latin typeface="Calibri"/>
                <a:cs typeface="Calibri"/>
              </a:rPr>
              <a:t>Химическая и экологическая </a:t>
            </a:r>
            <a:r>
              <a:rPr lang="ru-RU" sz="1200" i="1" spc="-4" dirty="0" smtClean="0">
                <a:latin typeface="Calibri"/>
                <a:cs typeface="Calibri"/>
              </a:rPr>
              <a:t>инженерия,</a:t>
            </a:r>
          </a:p>
          <a:p>
            <a:pPr marL="2853626" marR="5080"/>
            <a:r>
              <a:rPr lang="ru-RU" sz="1200" i="1" spc="-4" dirty="0" smtClean="0">
                <a:latin typeface="Calibri"/>
                <a:cs typeface="Calibri"/>
              </a:rPr>
              <a:t>Системотехника  ХП, </a:t>
            </a:r>
          </a:p>
          <a:p>
            <a:pPr marL="2853626" marR="5080"/>
            <a:r>
              <a:rPr lang="ru-RU" sz="1200" i="1" spc="-4" dirty="0" smtClean="0">
                <a:latin typeface="Calibri"/>
                <a:cs typeface="Calibri"/>
              </a:rPr>
              <a:t>Инжиниринг ХТС</a:t>
            </a:r>
            <a:r>
              <a:rPr sz="1200" spc="-4" dirty="0" smtClean="0">
                <a:latin typeface="Calibri"/>
                <a:cs typeface="Calibri"/>
              </a:rPr>
              <a:t>)</a:t>
            </a:r>
            <a:endParaRPr lang="ru-RU" sz="1200" dirty="0">
              <a:latin typeface="Calibri"/>
              <a:cs typeface="Calibri"/>
            </a:endParaRPr>
          </a:p>
        </p:txBody>
      </p:sp>
      <p:sp>
        <p:nvSpPr>
          <p:cNvPr id="19" name="object 20"/>
          <p:cNvSpPr/>
          <p:nvPr/>
        </p:nvSpPr>
        <p:spPr>
          <a:xfrm>
            <a:off x="6334505" y="3289553"/>
            <a:ext cx="3267075" cy="737870"/>
          </a:xfrm>
          <a:custGeom>
            <a:avLst/>
            <a:gdLst/>
            <a:ahLst/>
            <a:cxnLst/>
            <a:rect l="l" t="t" r="r" b="b"/>
            <a:pathLst>
              <a:path w="3267075" h="737870">
                <a:moveTo>
                  <a:pt x="0" y="0"/>
                </a:moveTo>
                <a:lnTo>
                  <a:pt x="0" y="737615"/>
                </a:lnTo>
                <a:lnTo>
                  <a:pt x="3266694" y="737615"/>
                </a:lnTo>
                <a:lnTo>
                  <a:pt x="326669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"/>
          <p:cNvSpPr txBox="1"/>
          <p:nvPr/>
        </p:nvSpPr>
        <p:spPr>
          <a:xfrm>
            <a:off x="6413249" y="3321563"/>
            <a:ext cx="2845816" cy="662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lang="ru-RU" dirty="0" smtClean="0">
                <a:solidFill>
                  <a:srgbClr val="FF0000"/>
                </a:solidFill>
                <a:latin typeface="Calibri"/>
                <a:cs typeface="Calibri"/>
              </a:rPr>
              <a:t>Получение исходного сырья</a:t>
            </a:r>
            <a:endParaRPr dirty="0">
              <a:latin typeface="Calibri"/>
              <a:cs typeface="Calibri"/>
            </a:endParaRPr>
          </a:p>
          <a:p>
            <a:pPr marL="12693" marR="5080">
              <a:spcBef>
                <a:spcPts val="20"/>
              </a:spcBef>
            </a:pPr>
            <a:r>
              <a:rPr sz="1200" spc="-4" dirty="0">
                <a:latin typeface="Calibri"/>
                <a:cs typeface="Calibri"/>
              </a:rPr>
              <a:t>(</a:t>
            </a:r>
            <a:r>
              <a:rPr lang="ru-RU" sz="1200" i="1" spc="-4" dirty="0">
                <a:cs typeface="Calibri"/>
              </a:rPr>
              <a:t>Экологическая и эволюционная биология </a:t>
            </a:r>
            <a:r>
              <a:rPr sz="1200" i="1" spc="-10" dirty="0">
                <a:latin typeface="Calibri"/>
                <a:cs typeface="Calibri"/>
              </a:rPr>
              <a:t>/ </a:t>
            </a:r>
            <a:r>
              <a:rPr lang="ru-RU" sz="1200" i="1" spc="-4" dirty="0">
                <a:cs typeface="Calibri"/>
              </a:rPr>
              <a:t>Химическая и экологическая инженерия</a:t>
            </a:r>
            <a:r>
              <a:rPr sz="1200" spc="-4" dirty="0">
                <a:latin typeface="Calibri"/>
                <a:cs typeface="Calibri"/>
              </a:rPr>
              <a:t>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1" name="object 22"/>
          <p:cNvSpPr/>
          <p:nvPr/>
        </p:nvSpPr>
        <p:spPr>
          <a:xfrm>
            <a:off x="2273045" y="2007873"/>
            <a:ext cx="3147060" cy="586104"/>
          </a:xfrm>
          <a:custGeom>
            <a:avLst/>
            <a:gdLst/>
            <a:ahLst/>
            <a:cxnLst/>
            <a:rect l="l" t="t" r="r" b="b"/>
            <a:pathLst>
              <a:path w="3147060" h="586105">
                <a:moveTo>
                  <a:pt x="0" y="0"/>
                </a:moveTo>
                <a:lnTo>
                  <a:pt x="0" y="585978"/>
                </a:lnTo>
                <a:lnTo>
                  <a:pt x="3147060" y="585978"/>
                </a:lnTo>
                <a:lnTo>
                  <a:pt x="314706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3"/>
          <p:cNvSpPr txBox="1"/>
          <p:nvPr/>
        </p:nvSpPr>
        <p:spPr>
          <a:xfrm>
            <a:off x="2223139" y="2050827"/>
            <a:ext cx="359640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/>
            <a:r>
              <a:rPr lang="ru-RU" sz="2000" spc="-4" dirty="0">
                <a:solidFill>
                  <a:srgbClr val="FF0000"/>
                </a:solidFill>
                <a:latin typeface="Calibri"/>
                <a:cs typeface="Calibri"/>
              </a:rPr>
              <a:t>Процессы на уровне экосистем</a:t>
            </a:r>
            <a:endParaRPr sz="2000" dirty="0">
              <a:latin typeface="Calibri"/>
              <a:cs typeface="Calibri"/>
            </a:endParaRPr>
          </a:p>
          <a:p>
            <a:pPr marL="12693">
              <a:spcBef>
                <a:spcPts val="35"/>
              </a:spcBef>
            </a:pPr>
            <a:r>
              <a:rPr sz="1200" spc="-4" dirty="0">
                <a:latin typeface="Calibri"/>
                <a:cs typeface="Calibri"/>
              </a:rPr>
              <a:t>(</a:t>
            </a:r>
            <a:r>
              <a:rPr lang="ru-RU" sz="1200" i="1" spc="-4" dirty="0">
                <a:latin typeface="Calibri"/>
                <a:cs typeface="Calibri"/>
              </a:rPr>
              <a:t>Экологическая и эволюционная биология / география</a:t>
            </a:r>
            <a:r>
              <a:rPr sz="1200" spc="-4" dirty="0">
                <a:latin typeface="Calibri"/>
                <a:cs typeface="Calibri"/>
              </a:rPr>
              <a:t>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3" name="object 24"/>
          <p:cNvSpPr txBox="1"/>
          <p:nvPr/>
        </p:nvSpPr>
        <p:spPr>
          <a:xfrm>
            <a:off x="2803652" y="3708401"/>
            <a:ext cx="3429000" cy="1656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87949" algn="ctr"/>
            <a:r>
              <a:rPr sz="3200" b="1" spc="-4" dirty="0">
                <a:solidFill>
                  <a:srgbClr val="009A00"/>
                </a:solidFill>
                <a:latin typeface="Calibri"/>
                <a:cs typeface="Calibri"/>
              </a:rPr>
              <a:t>BIOFUELS</a:t>
            </a:r>
            <a:endParaRPr sz="3200" dirty="0">
              <a:latin typeface="Calibri"/>
              <a:cs typeface="Calibri"/>
            </a:endParaRPr>
          </a:p>
          <a:p>
            <a:pPr marL="898740" marR="5080" algn="ctr">
              <a:spcBef>
                <a:spcPts val="70"/>
              </a:spcBef>
            </a:pPr>
            <a:r>
              <a:rPr lang="ru-RU" sz="2200" spc="-4" dirty="0">
                <a:latin typeface="Calibri"/>
                <a:cs typeface="Calibri"/>
              </a:rPr>
              <a:t>Исходное сырье -инициатива </a:t>
            </a:r>
            <a:r>
              <a:rPr sz="2200" spc="-4" dirty="0">
                <a:latin typeface="Calibri"/>
                <a:cs typeface="Calibri"/>
              </a:rPr>
              <a:t>Tailpip</a:t>
            </a:r>
            <a:r>
              <a:rPr sz="2200" spc="4" dirty="0">
                <a:latin typeface="Calibri"/>
                <a:cs typeface="Calibri"/>
              </a:rPr>
              <a:t>e</a:t>
            </a:r>
            <a:r>
              <a:rPr sz="1000" dirty="0">
                <a:latin typeface="Calibri"/>
                <a:cs typeface="Calibri"/>
              </a:rPr>
              <a:t>©  </a:t>
            </a:r>
            <a:endParaRPr sz="2200" dirty="0">
              <a:latin typeface="Calibri"/>
              <a:cs typeface="Calibri"/>
            </a:endParaRPr>
          </a:p>
          <a:p>
            <a:pPr marL="12693">
              <a:spcBef>
                <a:spcPts val="1245"/>
              </a:spcBef>
            </a:pPr>
            <a:r>
              <a:rPr lang="ru-RU" spc="-4" dirty="0">
                <a:solidFill>
                  <a:srgbClr val="FF0000"/>
                </a:solidFill>
                <a:latin typeface="Calibri"/>
                <a:cs typeface="Calibri"/>
              </a:rPr>
              <a:t>Анализ топлива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4" name="object 25"/>
          <p:cNvSpPr txBox="1"/>
          <p:nvPr/>
        </p:nvSpPr>
        <p:spPr>
          <a:xfrm>
            <a:off x="2803654" y="5311901"/>
            <a:ext cx="2186179" cy="383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 marR="5080"/>
            <a:r>
              <a:rPr sz="1200" i="1" spc="-4" dirty="0">
                <a:latin typeface="Calibri"/>
                <a:cs typeface="Calibri"/>
              </a:rPr>
              <a:t>(</a:t>
            </a:r>
            <a:r>
              <a:rPr lang="ru-RU" sz="1200" i="1" spc="-4" dirty="0">
                <a:latin typeface="Calibri"/>
                <a:cs typeface="Calibri"/>
              </a:rPr>
              <a:t>Механическая и экологическая инженерия</a:t>
            </a:r>
            <a:r>
              <a:rPr sz="1200" spc="-4" dirty="0">
                <a:latin typeface="Calibri"/>
                <a:cs typeface="Calibri"/>
              </a:rPr>
              <a:t>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5" name="object 26"/>
          <p:cNvSpPr/>
          <p:nvPr/>
        </p:nvSpPr>
        <p:spPr>
          <a:xfrm>
            <a:off x="2092451" y="3295651"/>
            <a:ext cx="1533525" cy="462280"/>
          </a:xfrm>
          <a:custGeom>
            <a:avLst/>
            <a:gdLst/>
            <a:ahLst/>
            <a:cxnLst/>
            <a:rect l="l" t="t" r="r" b="b"/>
            <a:pathLst>
              <a:path w="1533525" h="462279">
                <a:moveTo>
                  <a:pt x="0" y="0"/>
                </a:moveTo>
                <a:lnTo>
                  <a:pt x="0" y="461772"/>
                </a:lnTo>
                <a:lnTo>
                  <a:pt x="1533144" y="461772"/>
                </a:lnTo>
                <a:lnTo>
                  <a:pt x="153314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7"/>
          <p:cNvSpPr txBox="1"/>
          <p:nvPr/>
        </p:nvSpPr>
        <p:spPr>
          <a:xfrm>
            <a:off x="2259586" y="3330702"/>
            <a:ext cx="1366393" cy="383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3" marR="5080" indent="147250"/>
            <a:r>
              <a:rPr lang="ru-RU" sz="1200" spc="-4" dirty="0">
                <a:latin typeface="Calibri"/>
                <a:cs typeface="Calibri"/>
              </a:rPr>
              <a:t>Выбросы </a:t>
            </a:r>
            <a:r>
              <a:rPr sz="1200" spc="-4" dirty="0">
                <a:latin typeface="Calibri"/>
                <a:cs typeface="Calibri"/>
              </a:rPr>
              <a:t>CO</a:t>
            </a:r>
            <a:r>
              <a:rPr sz="1200" spc="-7" baseline="-20833" dirty="0">
                <a:latin typeface="Calibri"/>
                <a:cs typeface="Calibri"/>
              </a:rPr>
              <a:t>2 </a:t>
            </a:r>
            <a:r>
              <a:rPr lang="ru-RU" sz="1200" spc="-4" dirty="0">
                <a:latin typeface="Calibri"/>
                <a:cs typeface="Calibri"/>
              </a:rPr>
              <a:t>влияние на климат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7" name="object 28"/>
          <p:cNvSpPr/>
          <p:nvPr/>
        </p:nvSpPr>
        <p:spPr>
          <a:xfrm>
            <a:off x="3169157" y="730762"/>
            <a:ext cx="1194816" cy="7924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0"/>
          <p:cNvSpPr/>
          <p:nvPr/>
        </p:nvSpPr>
        <p:spPr>
          <a:xfrm>
            <a:off x="7162804" y="6289040"/>
            <a:ext cx="1487424" cy="8534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1"/>
          <p:cNvSpPr/>
          <p:nvPr/>
        </p:nvSpPr>
        <p:spPr>
          <a:xfrm>
            <a:off x="8314185" y="633983"/>
            <a:ext cx="993647" cy="13837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3"/>
          <p:cNvSpPr txBox="1"/>
          <p:nvPr/>
        </p:nvSpPr>
        <p:spPr>
          <a:xfrm>
            <a:off x="7192852" y="2323074"/>
            <a:ext cx="2375841" cy="8865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5037" indent="-112343">
              <a:lnSpc>
                <a:spcPts val="1675"/>
              </a:lnSpc>
              <a:buClr>
                <a:srgbClr val="009A00"/>
              </a:buClr>
              <a:buFont typeface="Microsoft Sans Serif"/>
              <a:buChar char="▪"/>
              <a:tabLst>
                <a:tab pos="125672" algn="l"/>
              </a:tabLst>
            </a:pPr>
            <a:r>
              <a:rPr lang="ru-RU" sz="1400" spc="-4" dirty="0">
                <a:latin typeface="Calibri"/>
                <a:cs typeface="Calibri"/>
              </a:rPr>
              <a:t>Жизнеспособность сырья</a:t>
            </a:r>
            <a:endParaRPr sz="1400" dirty="0">
              <a:latin typeface="Calibri"/>
              <a:cs typeface="Calibri"/>
            </a:endParaRPr>
          </a:p>
          <a:p>
            <a:pPr marL="125037" marR="478566" indent="-112343">
              <a:lnSpc>
                <a:spcPts val="1670"/>
              </a:lnSpc>
              <a:spcBef>
                <a:spcPts val="60"/>
              </a:spcBef>
              <a:buClr>
                <a:srgbClr val="009A00"/>
              </a:buClr>
              <a:buFont typeface="Microsoft Sans Serif"/>
              <a:buChar char="▪"/>
              <a:tabLst>
                <a:tab pos="125672" algn="l"/>
              </a:tabLst>
            </a:pPr>
            <a:r>
              <a:rPr lang="ru-RU" sz="1400" spc="-4" dirty="0">
                <a:latin typeface="Calibri"/>
                <a:cs typeface="Calibri"/>
              </a:rPr>
              <a:t>Дизайн и конструкция реактора</a:t>
            </a:r>
            <a:endParaRPr sz="1400" dirty="0">
              <a:latin typeface="Calibri"/>
              <a:cs typeface="Calibri"/>
            </a:endParaRPr>
          </a:p>
          <a:p>
            <a:pPr marL="125037" indent="-112343">
              <a:lnSpc>
                <a:spcPts val="1620"/>
              </a:lnSpc>
              <a:buClr>
                <a:srgbClr val="009A00"/>
              </a:buClr>
              <a:buFont typeface="Microsoft Sans Serif"/>
              <a:buChar char="▪"/>
              <a:tabLst>
                <a:tab pos="125672" algn="l"/>
              </a:tabLst>
            </a:pPr>
            <a:r>
              <a:rPr lang="ru-RU" sz="1400" dirty="0">
                <a:latin typeface="Calibri"/>
                <a:cs typeface="Calibri"/>
              </a:rPr>
              <a:t>Экстракция и сепарация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31" name="object 34"/>
          <p:cNvSpPr/>
          <p:nvPr/>
        </p:nvSpPr>
        <p:spPr>
          <a:xfrm>
            <a:off x="707140" y="1774699"/>
            <a:ext cx="1420367" cy="109042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5"/>
          <p:cNvSpPr/>
          <p:nvPr/>
        </p:nvSpPr>
        <p:spPr>
          <a:xfrm>
            <a:off x="975360" y="2865120"/>
            <a:ext cx="1152144" cy="62712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TextBox 32"/>
          <p:cNvSpPr txBox="1"/>
          <p:nvPr/>
        </p:nvSpPr>
        <p:spPr>
          <a:xfrm>
            <a:off x="3531613" y="3209641"/>
            <a:ext cx="2916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Университет Канзаса</a:t>
            </a:r>
            <a:endParaRPr lang="ru-RU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2663766" y="6193768"/>
            <a:ext cx="1134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spc="-10" dirty="0">
                <a:solidFill>
                  <a:srgbClr val="009A00"/>
                </a:solidFill>
                <a:cs typeface="Calibri"/>
              </a:rPr>
              <a:t>Управляемость</a:t>
            </a:r>
            <a:r>
              <a:rPr lang="ru-RU" sz="900" spc="-10" dirty="0">
                <a:cs typeface="Calibri"/>
              </a:rPr>
              <a:t> </a:t>
            </a:r>
            <a:r>
              <a:rPr lang="ru-RU" sz="900" b="1" dirty="0">
                <a:solidFill>
                  <a:srgbClr val="009A00"/>
                </a:solidFill>
                <a:cs typeface="Calibri"/>
              </a:rPr>
              <a:t>Выбросы</a:t>
            </a:r>
            <a:r>
              <a:rPr lang="ru-RU" sz="900" dirty="0">
                <a:cs typeface="Calibri"/>
              </a:rPr>
              <a:t> </a:t>
            </a:r>
            <a:r>
              <a:rPr lang="ru-RU" sz="900" b="1" spc="-4" dirty="0">
                <a:solidFill>
                  <a:srgbClr val="009A00"/>
                </a:solidFill>
                <a:cs typeface="Calibri"/>
              </a:rPr>
              <a:t>Показатели производительности (KPI, BSC-</a:t>
            </a:r>
            <a:r>
              <a:rPr lang="ru-RU" sz="900" b="1" spc="-4" dirty="0" err="1">
                <a:solidFill>
                  <a:srgbClr val="009A00"/>
                </a:solidFill>
                <a:cs typeface="Calibri"/>
              </a:rPr>
              <a:t>System</a:t>
            </a:r>
            <a:r>
              <a:rPr lang="ru-RU" sz="900" b="1" spc="-4" dirty="0">
                <a:solidFill>
                  <a:srgbClr val="009A00"/>
                </a:solidFill>
                <a:cs typeface="Calibri"/>
              </a:rPr>
              <a:t>)</a:t>
            </a:r>
            <a:r>
              <a:rPr lang="ru-RU" sz="900" dirty="0">
                <a:cs typeface="Calibri"/>
              </a:rPr>
              <a:t> </a:t>
            </a:r>
            <a:r>
              <a:rPr lang="ru-RU" sz="900" b="1" spc="-4" dirty="0" smtClean="0">
                <a:solidFill>
                  <a:srgbClr val="009A00"/>
                </a:solidFill>
                <a:cs typeface="Calibri"/>
              </a:rPr>
              <a:t>Эффективность Затраты</a:t>
            </a:r>
            <a:endParaRPr lang="ru-RU" sz="900" dirty="0"/>
          </a:p>
        </p:txBody>
      </p:sp>
      <p:sp>
        <p:nvSpPr>
          <p:cNvPr id="3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30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79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AutoShape 3"/>
          <p:cNvSpPr>
            <a:spLocks noChangeAspect="1" noChangeArrowheads="1" noTextEdit="1"/>
          </p:cNvSpPr>
          <p:nvPr/>
        </p:nvSpPr>
        <p:spPr bwMode="auto">
          <a:xfrm>
            <a:off x="209921" y="231145"/>
            <a:ext cx="9546011" cy="7509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466" tIns="50733" rIns="101466" bIns="50733"/>
          <a:lstStyle/>
          <a:p>
            <a:endParaRPr lang="ru-RU" sz="1793"/>
          </a:p>
        </p:txBody>
      </p:sp>
      <p:sp>
        <p:nvSpPr>
          <p:cNvPr id="25602" name="Rectangle 5"/>
          <p:cNvSpPr>
            <a:spLocks noChangeArrowheads="1"/>
          </p:cNvSpPr>
          <p:nvPr/>
        </p:nvSpPr>
        <p:spPr bwMode="auto">
          <a:xfrm>
            <a:off x="0" y="1"/>
            <a:ext cx="10044113" cy="778623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101466" tIns="50733" rIns="101466" bIns="50733"/>
          <a:lstStyle/>
          <a:p>
            <a:endParaRPr lang="ru-RU" altLang="ru-RU" sz="1793">
              <a:latin typeface="Calibri" pitchFamily="34" charset="0"/>
            </a:endParaRPr>
          </a:p>
        </p:txBody>
      </p:sp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288181" y="1351030"/>
            <a:ext cx="1794768" cy="5701562"/>
          </a:xfrm>
          <a:prstGeom prst="rect">
            <a:avLst/>
          </a:prstGeom>
          <a:solidFill>
            <a:srgbClr val="E6E6E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1466" tIns="50733" rIns="101466" bIns="50733"/>
          <a:lstStyle/>
          <a:p>
            <a:endParaRPr lang="ru-RU" altLang="ru-RU" sz="1793">
              <a:latin typeface="Calibri" pitchFamily="34" charset="0"/>
            </a:endParaRPr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310791" y="2499585"/>
            <a:ext cx="1458266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синтез метилметакри-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05" name="Rectangle 8"/>
          <p:cNvSpPr>
            <a:spLocks noChangeArrowheads="1"/>
          </p:cNvSpPr>
          <p:nvPr/>
        </p:nvSpPr>
        <p:spPr bwMode="auto">
          <a:xfrm>
            <a:off x="310791" y="2685935"/>
            <a:ext cx="1431573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лата  на палладиевом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06" name="Rectangle 9"/>
          <p:cNvSpPr>
            <a:spLocks noChangeArrowheads="1"/>
          </p:cNvSpPr>
          <p:nvPr/>
        </p:nvSpPr>
        <p:spPr bwMode="auto">
          <a:xfrm>
            <a:off x="310789" y="2884826"/>
            <a:ext cx="1567080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катализаторе с атомной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07" name="Rectangle 10"/>
          <p:cNvSpPr>
            <a:spLocks noChangeArrowheads="1"/>
          </p:cNvSpPr>
          <p:nvPr/>
        </p:nvSpPr>
        <p:spPr bwMode="auto">
          <a:xfrm>
            <a:off x="310791" y="3071175"/>
            <a:ext cx="1476083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селективностью, близ-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08" name="Rectangle 11"/>
          <p:cNvSpPr>
            <a:spLocks noChangeArrowheads="1"/>
          </p:cNvSpPr>
          <p:nvPr/>
        </p:nvSpPr>
        <p:spPr bwMode="auto">
          <a:xfrm>
            <a:off x="310791" y="3255733"/>
            <a:ext cx="756146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кой  к 100%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09" name="Rectangle 12"/>
          <p:cNvSpPr>
            <a:spLocks noChangeArrowheads="1"/>
          </p:cNvSpPr>
          <p:nvPr/>
        </p:nvSpPr>
        <p:spPr bwMode="auto">
          <a:xfrm>
            <a:off x="310791" y="4140890"/>
            <a:ext cx="1390065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Разделение парамаг-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10" name="Rectangle 13"/>
          <p:cNvSpPr>
            <a:spLocks noChangeArrowheads="1"/>
          </p:cNvSpPr>
          <p:nvPr/>
        </p:nvSpPr>
        <p:spPr bwMode="auto">
          <a:xfrm>
            <a:off x="310790" y="4350532"/>
            <a:ext cx="692861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нитных  (О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11" name="Rectangle 14"/>
          <p:cNvSpPr>
            <a:spLocks noChangeArrowheads="1"/>
          </p:cNvSpPr>
          <p:nvPr/>
        </p:nvSpPr>
        <p:spPr bwMode="auto">
          <a:xfrm>
            <a:off x="1102088" y="4443708"/>
            <a:ext cx="57472" cy="13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896">
                <a:solidFill>
                  <a:srgbClr val="000000"/>
                </a:solidFill>
                <a:latin typeface="Calibri" pitchFamily="34" charset="0"/>
              </a:rPr>
              <a:t>2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12" name="Rectangle 15"/>
          <p:cNvSpPr>
            <a:spLocks noChangeArrowheads="1"/>
          </p:cNvSpPr>
          <p:nvPr/>
        </p:nvSpPr>
        <p:spPr bwMode="auto">
          <a:xfrm>
            <a:off x="1270783" y="4350532"/>
            <a:ext cx="718404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) и диамаг-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13" name="Rectangle 16"/>
          <p:cNvSpPr>
            <a:spLocks noChangeArrowheads="1"/>
          </p:cNvSpPr>
          <p:nvPr/>
        </p:nvSpPr>
        <p:spPr bwMode="auto">
          <a:xfrm>
            <a:off x="310790" y="4570926"/>
            <a:ext cx="654546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нитных (N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14" name="Rectangle 17"/>
          <p:cNvSpPr>
            <a:spLocks noChangeArrowheads="1"/>
          </p:cNvSpPr>
          <p:nvPr/>
        </p:nvSpPr>
        <p:spPr bwMode="auto">
          <a:xfrm>
            <a:off x="989045" y="4665892"/>
            <a:ext cx="57472" cy="13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896">
                <a:solidFill>
                  <a:srgbClr val="000000"/>
                </a:solidFill>
                <a:latin typeface="Calibri" pitchFamily="34" charset="0"/>
              </a:rPr>
              <a:t>2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15" name="Rectangle 18"/>
          <p:cNvSpPr>
            <a:spLocks noChangeArrowheads="1"/>
          </p:cNvSpPr>
          <p:nvPr/>
        </p:nvSpPr>
        <p:spPr bwMode="auto">
          <a:xfrm>
            <a:off x="1079480" y="4570926"/>
            <a:ext cx="910172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) молекул при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16" name="Rectangle 19"/>
          <p:cNvSpPr>
            <a:spLocks noChangeArrowheads="1"/>
          </p:cNvSpPr>
          <p:nvPr/>
        </p:nvSpPr>
        <p:spPr bwMode="auto">
          <a:xfrm>
            <a:off x="310789" y="4769817"/>
            <a:ext cx="1332913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продувании воздуха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17" name="Rectangle 20"/>
          <p:cNvSpPr>
            <a:spLocks noChangeArrowheads="1"/>
          </p:cNvSpPr>
          <p:nvPr/>
        </p:nvSpPr>
        <p:spPr bwMode="auto">
          <a:xfrm>
            <a:off x="310791" y="4956166"/>
            <a:ext cx="1481638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через пористый сверх-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18" name="Rectangle 21"/>
          <p:cNvSpPr>
            <a:spLocks noChangeArrowheads="1"/>
          </p:cNvSpPr>
          <p:nvPr/>
        </p:nvSpPr>
        <p:spPr bwMode="auto">
          <a:xfrm>
            <a:off x="310790" y="5140724"/>
            <a:ext cx="714127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проводник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19" name="Rectangle 22"/>
          <p:cNvSpPr>
            <a:spLocks noChangeArrowheads="1"/>
          </p:cNvSpPr>
          <p:nvPr/>
        </p:nvSpPr>
        <p:spPr bwMode="auto">
          <a:xfrm>
            <a:off x="2182080" y="1351030"/>
            <a:ext cx="1793028" cy="5701562"/>
          </a:xfrm>
          <a:prstGeom prst="rect">
            <a:avLst/>
          </a:prstGeom>
          <a:solidFill>
            <a:srgbClr val="E6E6E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1466" tIns="50733" rIns="101466" bIns="50733"/>
          <a:lstStyle/>
          <a:p>
            <a:endParaRPr lang="ru-RU" altLang="ru-RU" sz="1793">
              <a:latin typeface="Calibri" pitchFamily="34" charset="0"/>
            </a:endParaRPr>
          </a:p>
        </p:txBody>
      </p:sp>
      <p:sp>
        <p:nvSpPr>
          <p:cNvPr id="25620" name="Rectangle 23"/>
          <p:cNvSpPr>
            <a:spLocks noChangeArrowheads="1"/>
          </p:cNvSpPr>
          <p:nvPr/>
        </p:nvSpPr>
        <p:spPr bwMode="auto">
          <a:xfrm>
            <a:off x="2253383" y="2442247"/>
            <a:ext cx="1425634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Эффект Марангони,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21" name="Rectangle 24"/>
          <p:cNvSpPr>
            <a:spLocks noChangeArrowheads="1"/>
          </p:cNvSpPr>
          <p:nvPr/>
        </p:nvSpPr>
        <p:spPr bwMode="auto">
          <a:xfrm>
            <a:off x="2455120" y="2628596"/>
            <a:ext cx="1066559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электрические,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22" name="Rectangle 25"/>
          <p:cNvSpPr>
            <a:spLocks noChangeArrowheads="1"/>
          </p:cNvSpPr>
          <p:nvPr/>
        </p:nvSpPr>
        <p:spPr bwMode="auto">
          <a:xfrm>
            <a:off x="2580338" y="2814946"/>
            <a:ext cx="847718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магнитные,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23" name="Rectangle 26"/>
          <p:cNvSpPr>
            <a:spLocks noChangeArrowheads="1"/>
          </p:cNvSpPr>
          <p:nvPr/>
        </p:nvSpPr>
        <p:spPr bwMode="auto">
          <a:xfrm>
            <a:off x="2342079" y="3013837"/>
            <a:ext cx="1250087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ультразвуковые и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24" name="Rectangle 27"/>
          <p:cNvSpPr>
            <a:spLocks noChangeArrowheads="1"/>
          </p:cNvSpPr>
          <p:nvPr/>
        </p:nvSpPr>
        <p:spPr bwMode="auto">
          <a:xfrm>
            <a:off x="2253382" y="3198394"/>
            <a:ext cx="1427806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центробежные поля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25" name="Rectangle 28"/>
          <p:cNvSpPr>
            <a:spLocks noChangeArrowheads="1"/>
          </p:cNvSpPr>
          <p:nvPr/>
        </p:nvSpPr>
        <p:spPr bwMode="auto">
          <a:xfrm>
            <a:off x="2557728" y="3956332"/>
            <a:ext cx="859659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Совмещение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26" name="Rectangle 29"/>
          <p:cNvSpPr>
            <a:spLocks noChangeArrowheads="1"/>
          </p:cNvSpPr>
          <p:nvPr/>
        </p:nvSpPr>
        <p:spPr bwMode="auto">
          <a:xfrm>
            <a:off x="2218601" y="4140890"/>
            <a:ext cx="1494282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химических реакций и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27" name="Rectangle 30"/>
          <p:cNvSpPr>
            <a:spLocks noChangeArrowheads="1"/>
          </p:cNvSpPr>
          <p:nvPr/>
        </p:nvSpPr>
        <p:spPr bwMode="auto">
          <a:xfrm>
            <a:off x="2298599" y="4327239"/>
            <a:ext cx="1349260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тепломассообмена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28" name="Rectangle 31"/>
          <p:cNvSpPr>
            <a:spLocks noChangeArrowheads="1"/>
          </p:cNvSpPr>
          <p:nvPr/>
        </p:nvSpPr>
        <p:spPr bwMode="auto">
          <a:xfrm>
            <a:off x="2218600" y="4524339"/>
            <a:ext cx="1104172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При конверсии С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29" name="Rectangle 32"/>
          <p:cNvSpPr>
            <a:spLocks noChangeArrowheads="1"/>
          </p:cNvSpPr>
          <p:nvPr/>
        </p:nvSpPr>
        <p:spPr bwMode="auto">
          <a:xfrm>
            <a:off x="3415113" y="4630056"/>
            <a:ext cx="51086" cy="12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97">
                <a:solidFill>
                  <a:srgbClr val="000000"/>
                </a:solidFill>
                <a:latin typeface="Calibri" pitchFamily="34" charset="0"/>
              </a:rPr>
              <a:t>5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30" name="Rectangle 33"/>
          <p:cNvSpPr>
            <a:spLocks noChangeArrowheads="1"/>
          </p:cNvSpPr>
          <p:nvPr/>
        </p:nvSpPr>
        <p:spPr bwMode="auto">
          <a:xfrm>
            <a:off x="3470764" y="4524339"/>
            <a:ext cx="127716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-С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31" name="Rectangle 34"/>
          <p:cNvSpPr>
            <a:spLocks noChangeArrowheads="1"/>
          </p:cNvSpPr>
          <p:nvPr/>
        </p:nvSpPr>
        <p:spPr bwMode="auto">
          <a:xfrm>
            <a:off x="3641198" y="4630056"/>
            <a:ext cx="51086" cy="12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797">
                <a:solidFill>
                  <a:srgbClr val="000000"/>
                </a:solidFill>
                <a:latin typeface="Calibri" pitchFamily="34" charset="0"/>
              </a:rPr>
              <a:t>7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32" name="Rectangle 35"/>
          <p:cNvSpPr>
            <a:spLocks noChangeArrowheads="1"/>
          </p:cNvSpPr>
          <p:nvPr/>
        </p:nvSpPr>
        <p:spPr bwMode="auto">
          <a:xfrm>
            <a:off x="3696850" y="4524339"/>
            <a:ext cx="189979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 на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33" name="Rectangle 36"/>
          <p:cNvSpPr>
            <a:spLocks noChangeArrowheads="1"/>
          </p:cNvSpPr>
          <p:nvPr/>
        </p:nvSpPr>
        <p:spPr bwMode="auto">
          <a:xfrm>
            <a:off x="2218600" y="4710688"/>
            <a:ext cx="1480425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активной каталитичес-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34" name="Rectangle 37"/>
          <p:cNvSpPr>
            <a:spLocks noChangeArrowheads="1"/>
          </p:cNvSpPr>
          <p:nvPr/>
        </p:nvSpPr>
        <p:spPr bwMode="auto">
          <a:xfrm>
            <a:off x="2218601" y="4909579"/>
            <a:ext cx="1545561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кой насадке переход от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35" name="Rectangle 38"/>
          <p:cNvSpPr>
            <a:spLocks noChangeArrowheads="1"/>
          </p:cNvSpPr>
          <p:nvPr/>
        </p:nvSpPr>
        <p:spPr bwMode="auto">
          <a:xfrm>
            <a:off x="2218600" y="5095928"/>
            <a:ext cx="1425124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двухкаскадной схемы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36" name="Rectangle 39"/>
          <p:cNvSpPr>
            <a:spLocks noChangeArrowheads="1"/>
          </p:cNvSpPr>
          <p:nvPr/>
        </p:nvSpPr>
        <p:spPr bwMode="auto">
          <a:xfrm>
            <a:off x="2218601" y="5280486"/>
            <a:ext cx="1591857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"прямоточный реактор 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37" name="Rectangle 40"/>
          <p:cNvSpPr>
            <a:spLocks noChangeArrowheads="1"/>
          </p:cNvSpPr>
          <p:nvPr/>
        </p:nvSpPr>
        <p:spPr bwMode="auto">
          <a:xfrm>
            <a:off x="2218601" y="5466834"/>
            <a:ext cx="1249386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ректификационная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38" name="Rectangle 41"/>
          <p:cNvSpPr>
            <a:spLocks noChangeArrowheads="1"/>
          </p:cNvSpPr>
          <p:nvPr/>
        </p:nvSpPr>
        <p:spPr bwMode="auto">
          <a:xfrm>
            <a:off x="2218601" y="5653184"/>
            <a:ext cx="1627745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колонна" к одному реак-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39" name="Rectangle 42"/>
          <p:cNvSpPr>
            <a:spLocks noChangeArrowheads="1"/>
          </p:cNvSpPr>
          <p:nvPr/>
        </p:nvSpPr>
        <p:spPr bwMode="auto">
          <a:xfrm>
            <a:off x="2218600" y="5852075"/>
            <a:ext cx="1605395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ционно-ректификацион-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40" name="Rectangle 43"/>
          <p:cNvSpPr>
            <a:spLocks noChangeArrowheads="1"/>
          </p:cNvSpPr>
          <p:nvPr/>
        </p:nvSpPr>
        <p:spPr bwMode="auto">
          <a:xfrm>
            <a:off x="2218600" y="6038424"/>
            <a:ext cx="1568293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ному аппарату позволя-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41" name="Rectangle 44"/>
          <p:cNvSpPr>
            <a:spLocks noChangeArrowheads="1"/>
          </p:cNvSpPr>
          <p:nvPr/>
        </p:nvSpPr>
        <p:spPr bwMode="auto">
          <a:xfrm>
            <a:off x="2218601" y="6222982"/>
            <a:ext cx="1613569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ет примерно на порядок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42" name="Rectangle 45"/>
          <p:cNvSpPr>
            <a:spLocks noChangeArrowheads="1"/>
          </p:cNvSpPr>
          <p:nvPr/>
        </p:nvSpPr>
        <p:spPr bwMode="auto">
          <a:xfrm>
            <a:off x="2218600" y="6409331"/>
            <a:ext cx="1553031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снизить расходы пара и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43" name="Rectangle 46"/>
          <p:cNvSpPr>
            <a:spLocks noChangeArrowheads="1"/>
          </p:cNvSpPr>
          <p:nvPr/>
        </p:nvSpPr>
        <p:spPr bwMode="auto">
          <a:xfrm>
            <a:off x="2218600" y="6595679"/>
            <a:ext cx="1564142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воды на тонну продукта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44" name="Rectangle 47"/>
          <p:cNvSpPr>
            <a:spLocks noChangeArrowheads="1"/>
          </p:cNvSpPr>
          <p:nvPr/>
        </p:nvSpPr>
        <p:spPr bwMode="auto">
          <a:xfrm>
            <a:off x="4075977" y="1351030"/>
            <a:ext cx="1794768" cy="5701562"/>
          </a:xfrm>
          <a:prstGeom prst="rect">
            <a:avLst/>
          </a:prstGeom>
          <a:solidFill>
            <a:srgbClr val="E6E6E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1466" tIns="50733" rIns="101466" bIns="50733"/>
          <a:lstStyle/>
          <a:p>
            <a:endParaRPr lang="ru-RU" altLang="ru-RU" sz="1793">
              <a:latin typeface="Calibri" pitchFamily="34" charset="0"/>
            </a:endParaRPr>
          </a:p>
        </p:txBody>
      </p:sp>
      <p:sp>
        <p:nvSpPr>
          <p:cNvPr id="25645" name="Rectangle 48"/>
          <p:cNvSpPr>
            <a:spLocks noChangeArrowheads="1"/>
          </p:cNvSpPr>
          <p:nvPr/>
        </p:nvSpPr>
        <p:spPr bwMode="auto">
          <a:xfrm>
            <a:off x="4194236" y="2071341"/>
            <a:ext cx="1333168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Снижение энерго- и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46" name="Rectangle 49"/>
          <p:cNvSpPr>
            <a:spLocks noChangeArrowheads="1"/>
          </p:cNvSpPr>
          <p:nvPr/>
        </p:nvSpPr>
        <p:spPr bwMode="auto">
          <a:xfrm>
            <a:off x="4194236" y="2255899"/>
            <a:ext cx="1399261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материалоемкости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47" name="Rectangle 50"/>
          <p:cNvSpPr>
            <a:spLocks noChangeArrowheads="1"/>
          </p:cNvSpPr>
          <p:nvPr/>
        </p:nvSpPr>
        <p:spPr bwMode="auto">
          <a:xfrm>
            <a:off x="4712494" y="2442247"/>
            <a:ext cx="459779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путем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48" name="Rectangle 51"/>
          <p:cNvSpPr>
            <a:spLocks noChangeArrowheads="1"/>
          </p:cNvSpPr>
          <p:nvPr/>
        </p:nvSpPr>
        <p:spPr bwMode="auto">
          <a:xfrm>
            <a:off x="4171629" y="2628596"/>
            <a:ext cx="1396898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совершенствования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49" name="Rectangle 52"/>
          <p:cNvSpPr>
            <a:spLocks noChangeArrowheads="1"/>
          </p:cNvSpPr>
          <p:nvPr/>
        </p:nvSpPr>
        <p:spPr bwMode="auto">
          <a:xfrm>
            <a:off x="4566407" y="2814946"/>
            <a:ext cx="685902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процессов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50" name="Rectangle 53"/>
          <p:cNvSpPr>
            <a:spLocks noChangeArrowheads="1"/>
          </p:cNvSpPr>
          <p:nvPr/>
        </p:nvSpPr>
        <p:spPr bwMode="auto">
          <a:xfrm>
            <a:off x="4453366" y="3013837"/>
            <a:ext cx="894717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разделения и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51" name="Rectangle 54"/>
          <p:cNvSpPr>
            <a:spLocks noChangeArrowheads="1"/>
          </p:cNvSpPr>
          <p:nvPr/>
        </p:nvSpPr>
        <p:spPr bwMode="auto">
          <a:xfrm>
            <a:off x="4227281" y="3198394"/>
            <a:ext cx="1285720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реакционного узла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52" name="Rectangle 55"/>
          <p:cNvSpPr>
            <a:spLocks noChangeArrowheads="1"/>
          </p:cNvSpPr>
          <p:nvPr/>
        </p:nvSpPr>
        <p:spPr bwMode="auto">
          <a:xfrm>
            <a:off x="4126412" y="3581843"/>
            <a:ext cx="46298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53" name="Rectangle 56"/>
          <p:cNvSpPr>
            <a:spLocks noChangeArrowheads="1"/>
          </p:cNvSpPr>
          <p:nvPr/>
        </p:nvSpPr>
        <p:spPr bwMode="auto">
          <a:xfrm>
            <a:off x="4171629" y="3571092"/>
            <a:ext cx="1120137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>
                <a:solidFill>
                  <a:srgbClr val="000000"/>
                </a:solidFill>
                <a:latin typeface="Calibri" pitchFamily="34" charset="0"/>
              </a:rPr>
              <a:t>Новые процессы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54" name="Rectangle 57"/>
          <p:cNvSpPr>
            <a:spLocks noChangeArrowheads="1"/>
          </p:cNvSpPr>
          <p:nvPr/>
        </p:nvSpPr>
        <p:spPr bwMode="auto">
          <a:xfrm>
            <a:off x="4126412" y="3768192"/>
            <a:ext cx="1591729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Мембранные процессы,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55" name="Rectangle 58"/>
          <p:cNvSpPr>
            <a:spLocks noChangeArrowheads="1"/>
          </p:cNvSpPr>
          <p:nvPr/>
        </p:nvSpPr>
        <p:spPr bwMode="auto">
          <a:xfrm>
            <a:off x="4126412" y="3967083"/>
            <a:ext cx="1447090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включая мембранные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56" name="Rectangle 59"/>
          <p:cNvSpPr>
            <a:spLocks noChangeArrowheads="1"/>
          </p:cNvSpPr>
          <p:nvPr/>
        </p:nvSpPr>
        <p:spPr bwMode="auto">
          <a:xfrm>
            <a:off x="4126412" y="4151641"/>
            <a:ext cx="1458011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реакторы, многофунк-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57" name="Rectangle 60"/>
          <p:cNvSpPr>
            <a:spLocks noChangeArrowheads="1"/>
          </p:cNvSpPr>
          <p:nvPr/>
        </p:nvSpPr>
        <p:spPr bwMode="auto">
          <a:xfrm>
            <a:off x="4126411" y="4337990"/>
            <a:ext cx="1470208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циональные реакторы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58" name="Rectangle 61"/>
          <p:cNvSpPr>
            <a:spLocks noChangeArrowheads="1"/>
          </p:cNvSpPr>
          <p:nvPr/>
        </p:nvSpPr>
        <p:spPr bwMode="auto">
          <a:xfrm>
            <a:off x="4126412" y="4524339"/>
            <a:ext cx="46298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59" name="Rectangle 62"/>
          <p:cNvSpPr>
            <a:spLocks noChangeArrowheads="1"/>
          </p:cNvSpPr>
          <p:nvPr/>
        </p:nvSpPr>
        <p:spPr bwMode="auto">
          <a:xfrm>
            <a:off x="4171630" y="4513588"/>
            <a:ext cx="1382530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>
                <a:solidFill>
                  <a:srgbClr val="000000"/>
                </a:solidFill>
                <a:latin typeface="Calibri" pitchFamily="34" charset="0"/>
              </a:rPr>
              <a:t>Оптимизация тради-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60" name="Rectangle 63"/>
          <p:cNvSpPr>
            <a:spLocks noChangeArrowheads="1"/>
          </p:cNvSpPr>
          <p:nvPr/>
        </p:nvSpPr>
        <p:spPr bwMode="auto">
          <a:xfrm>
            <a:off x="4126411" y="4699937"/>
            <a:ext cx="1201556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>
                <a:solidFill>
                  <a:srgbClr val="000000"/>
                </a:solidFill>
                <a:latin typeface="Calibri" pitchFamily="34" charset="0"/>
              </a:rPr>
              <a:t>ционных методов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61" name="Rectangle 64"/>
          <p:cNvSpPr>
            <a:spLocks noChangeArrowheads="1"/>
          </p:cNvSpPr>
          <p:nvPr/>
        </p:nvSpPr>
        <p:spPr bwMode="auto">
          <a:xfrm>
            <a:off x="4126412" y="4898828"/>
            <a:ext cx="827219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>
                <a:solidFill>
                  <a:srgbClr val="000000"/>
                </a:solidFill>
                <a:latin typeface="Calibri" pitchFamily="34" charset="0"/>
              </a:rPr>
              <a:t>разделения: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62" name="Rectangle 65"/>
          <p:cNvSpPr>
            <a:spLocks noChangeArrowheads="1"/>
          </p:cNvSpPr>
          <p:nvPr/>
        </p:nvSpPr>
        <p:spPr bwMode="auto">
          <a:xfrm>
            <a:off x="4126412" y="5095928"/>
            <a:ext cx="1512226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Ректификация, абсорб-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63" name="Rectangle 66"/>
          <p:cNvSpPr>
            <a:spLocks noChangeArrowheads="1"/>
          </p:cNvSpPr>
          <p:nvPr/>
        </p:nvSpPr>
        <p:spPr bwMode="auto">
          <a:xfrm>
            <a:off x="4126412" y="5280486"/>
            <a:ext cx="1460693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ция, экстракция, крис-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64" name="Rectangle 67"/>
          <p:cNvSpPr>
            <a:spLocks noChangeArrowheads="1"/>
          </p:cNvSpPr>
          <p:nvPr/>
        </p:nvSpPr>
        <p:spPr bwMode="auto">
          <a:xfrm>
            <a:off x="4126412" y="5466834"/>
            <a:ext cx="900401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таллизация ...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65" name="Rectangle 68"/>
          <p:cNvSpPr>
            <a:spLocks noChangeArrowheads="1"/>
          </p:cNvSpPr>
          <p:nvPr/>
        </p:nvSpPr>
        <p:spPr bwMode="auto">
          <a:xfrm>
            <a:off x="4126412" y="5653184"/>
            <a:ext cx="46298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66" name="Rectangle 69"/>
          <p:cNvSpPr>
            <a:spLocks noChangeArrowheads="1"/>
          </p:cNvSpPr>
          <p:nvPr/>
        </p:nvSpPr>
        <p:spPr bwMode="auto">
          <a:xfrm>
            <a:off x="4295106" y="5642433"/>
            <a:ext cx="1238849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>
                <a:solidFill>
                  <a:srgbClr val="000000"/>
                </a:solidFill>
                <a:latin typeface="Calibri" pitchFamily="34" charset="0"/>
              </a:rPr>
              <a:t>Новые типы хими-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67" name="Rectangle 70"/>
          <p:cNvSpPr>
            <a:spLocks noChangeArrowheads="1"/>
          </p:cNvSpPr>
          <p:nvPr/>
        </p:nvSpPr>
        <p:spPr bwMode="auto">
          <a:xfrm>
            <a:off x="4126412" y="5841324"/>
            <a:ext cx="1172117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>
                <a:solidFill>
                  <a:srgbClr val="000000"/>
                </a:solidFill>
                <a:latin typeface="Calibri" pitchFamily="34" charset="0"/>
              </a:rPr>
              <a:t>ческих реакторов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68" name="Rectangle 71"/>
          <p:cNvSpPr>
            <a:spLocks noChangeArrowheads="1"/>
          </p:cNvSpPr>
          <p:nvPr/>
        </p:nvSpPr>
        <p:spPr bwMode="auto">
          <a:xfrm>
            <a:off x="5968136" y="1351030"/>
            <a:ext cx="1794768" cy="5701562"/>
          </a:xfrm>
          <a:prstGeom prst="rect">
            <a:avLst/>
          </a:prstGeom>
          <a:solidFill>
            <a:srgbClr val="E6E6E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1466" tIns="50733" rIns="101466" bIns="50733"/>
          <a:lstStyle/>
          <a:p>
            <a:endParaRPr lang="ru-RU" altLang="ru-RU" sz="1793">
              <a:latin typeface="Calibri" pitchFamily="34" charset="0"/>
            </a:endParaRPr>
          </a:p>
        </p:txBody>
      </p:sp>
      <p:sp>
        <p:nvSpPr>
          <p:cNvPr id="25669" name="Rectangle 72"/>
          <p:cNvSpPr>
            <a:spLocks noChangeArrowheads="1"/>
          </p:cNvSpPr>
          <p:nvPr/>
        </p:nvSpPr>
        <p:spPr bwMode="auto">
          <a:xfrm>
            <a:off x="6362916" y="2082092"/>
            <a:ext cx="967452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Интеграция и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70" name="Rectangle 73"/>
          <p:cNvSpPr>
            <a:spLocks noChangeArrowheads="1"/>
          </p:cNvSpPr>
          <p:nvPr/>
        </p:nvSpPr>
        <p:spPr bwMode="auto">
          <a:xfrm>
            <a:off x="8176813" y="6633307"/>
            <a:ext cx="1103852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моделирование,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71" name="Rectangle 74"/>
          <p:cNvSpPr>
            <a:spLocks noChangeArrowheads="1"/>
          </p:cNvSpPr>
          <p:nvPr/>
        </p:nvSpPr>
        <p:spPr bwMode="auto">
          <a:xfrm>
            <a:off x="6362916" y="2245148"/>
            <a:ext cx="946698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оптимизация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72" name="Rectangle 75"/>
          <p:cNvSpPr>
            <a:spLocks noChangeArrowheads="1"/>
          </p:cNvSpPr>
          <p:nvPr/>
        </p:nvSpPr>
        <p:spPr bwMode="auto">
          <a:xfrm>
            <a:off x="6204656" y="2408202"/>
            <a:ext cx="1176715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технологических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73" name="Rectangle 76"/>
          <p:cNvSpPr>
            <a:spLocks noChangeArrowheads="1"/>
          </p:cNvSpPr>
          <p:nvPr/>
        </p:nvSpPr>
        <p:spPr bwMode="auto">
          <a:xfrm>
            <a:off x="6048134" y="2569466"/>
            <a:ext cx="1608684" cy="91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процессов и химико-</a:t>
            </a:r>
            <a:b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</a:br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технологических </a:t>
            </a:r>
            <a:b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</a:br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систем</a:t>
            </a:r>
          </a:p>
          <a:p>
            <a:pPr algn="ctr"/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Разработка «зелёных» цепей поставок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74" name="Rectangle 77"/>
          <p:cNvSpPr>
            <a:spLocks noChangeArrowheads="1"/>
          </p:cNvSpPr>
          <p:nvPr/>
        </p:nvSpPr>
        <p:spPr bwMode="auto">
          <a:xfrm>
            <a:off x="6048135" y="4033381"/>
            <a:ext cx="897846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>
                <a:solidFill>
                  <a:srgbClr val="000000"/>
                </a:solidFill>
                <a:latin typeface="Calibri" pitchFamily="34" charset="0"/>
              </a:rPr>
              <a:t>Интеграция и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75" name="Rectangle 78"/>
          <p:cNvSpPr>
            <a:spLocks noChangeArrowheads="1"/>
          </p:cNvSpPr>
          <p:nvPr/>
        </p:nvSpPr>
        <p:spPr bwMode="auto">
          <a:xfrm>
            <a:off x="6048135" y="4194645"/>
            <a:ext cx="1371035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>
                <a:solidFill>
                  <a:srgbClr val="000000"/>
                </a:solidFill>
                <a:latin typeface="Calibri" pitchFamily="34" charset="0"/>
              </a:rPr>
              <a:t>термодинамическая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76" name="Rectangle 79"/>
          <p:cNvSpPr>
            <a:spLocks noChangeArrowheads="1"/>
          </p:cNvSpPr>
          <p:nvPr/>
        </p:nvSpPr>
        <p:spPr bwMode="auto">
          <a:xfrm>
            <a:off x="6048136" y="4357700"/>
            <a:ext cx="889226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>
                <a:solidFill>
                  <a:srgbClr val="000000"/>
                </a:solidFill>
                <a:latin typeface="Calibri" pitchFamily="34" charset="0"/>
              </a:rPr>
              <a:t>оптимизация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77" name="Rectangle 80"/>
          <p:cNvSpPr>
            <a:spLocks noChangeArrowheads="1"/>
          </p:cNvSpPr>
          <p:nvPr/>
        </p:nvSpPr>
        <p:spPr bwMode="auto">
          <a:xfrm>
            <a:off x="6048136" y="4520755"/>
            <a:ext cx="1147468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>
                <a:solidFill>
                  <a:srgbClr val="000000"/>
                </a:solidFill>
                <a:latin typeface="Calibri" pitchFamily="34" charset="0"/>
              </a:rPr>
              <a:t>энергетических и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78" name="Rectangle 81"/>
          <p:cNvSpPr>
            <a:spLocks noChangeArrowheads="1"/>
          </p:cNvSpPr>
          <p:nvPr/>
        </p:nvSpPr>
        <p:spPr bwMode="auto">
          <a:xfrm>
            <a:off x="6048135" y="4683810"/>
            <a:ext cx="977158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>
                <a:solidFill>
                  <a:srgbClr val="000000"/>
                </a:solidFill>
                <a:latin typeface="Calibri" pitchFamily="34" charset="0"/>
              </a:rPr>
              <a:t>материальных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79" name="Rectangle 82"/>
          <p:cNvSpPr>
            <a:spLocks noChangeArrowheads="1"/>
          </p:cNvSpPr>
          <p:nvPr/>
        </p:nvSpPr>
        <p:spPr bwMode="auto">
          <a:xfrm>
            <a:off x="6048135" y="4845074"/>
            <a:ext cx="535004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>
                <a:solidFill>
                  <a:srgbClr val="000000"/>
                </a:solidFill>
                <a:latin typeface="Calibri" pitchFamily="34" charset="0"/>
              </a:rPr>
              <a:t>потоков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80" name="Rectangle 83"/>
          <p:cNvSpPr>
            <a:spLocks noChangeArrowheads="1"/>
          </p:cNvSpPr>
          <p:nvPr/>
        </p:nvSpPr>
        <p:spPr bwMode="auto">
          <a:xfrm>
            <a:off x="6679435" y="4845074"/>
            <a:ext cx="1003021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 крупных хими-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81" name="Rectangle 84"/>
          <p:cNvSpPr>
            <a:spLocks noChangeArrowheads="1"/>
          </p:cNvSpPr>
          <p:nvPr/>
        </p:nvSpPr>
        <p:spPr bwMode="auto">
          <a:xfrm>
            <a:off x="6048135" y="5008130"/>
            <a:ext cx="1293767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ческих производств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82" name="Rectangle 85"/>
          <p:cNvSpPr>
            <a:spLocks noChangeArrowheads="1"/>
          </p:cNvSpPr>
          <p:nvPr/>
        </p:nvSpPr>
        <p:spPr bwMode="auto">
          <a:xfrm>
            <a:off x="6048136" y="5171184"/>
            <a:ext cx="1462353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может дать экономию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83" name="Rectangle 86"/>
          <p:cNvSpPr>
            <a:spLocks noChangeArrowheads="1"/>
          </p:cNvSpPr>
          <p:nvPr/>
        </p:nvSpPr>
        <p:spPr bwMode="auto">
          <a:xfrm>
            <a:off x="6048135" y="5332448"/>
            <a:ext cx="1584258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общих энергозатрат для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84" name="Rectangle 87"/>
          <p:cNvSpPr>
            <a:spLocks noChangeArrowheads="1"/>
          </p:cNvSpPr>
          <p:nvPr/>
        </p:nvSpPr>
        <p:spPr bwMode="auto">
          <a:xfrm>
            <a:off x="6048135" y="5495504"/>
            <a:ext cx="1534193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нефтехимии, неоргани-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85" name="Rectangle 88"/>
          <p:cNvSpPr>
            <a:spLocks noChangeArrowheads="1"/>
          </p:cNvSpPr>
          <p:nvPr/>
        </p:nvSpPr>
        <p:spPr bwMode="auto">
          <a:xfrm>
            <a:off x="6048135" y="5658559"/>
            <a:ext cx="1332082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ческих производств,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86" name="Rectangle 89"/>
          <p:cNvSpPr>
            <a:spLocks noChangeArrowheads="1"/>
          </p:cNvSpPr>
          <p:nvPr/>
        </p:nvSpPr>
        <p:spPr bwMode="auto">
          <a:xfrm>
            <a:off x="6048136" y="5821614"/>
            <a:ext cx="1516505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малотоннажной химии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87" name="Rectangle 90"/>
          <p:cNvSpPr>
            <a:spLocks noChangeArrowheads="1"/>
          </p:cNvSpPr>
          <p:nvPr/>
        </p:nvSpPr>
        <p:spPr bwMode="auto">
          <a:xfrm>
            <a:off x="6048135" y="5982878"/>
            <a:ext cx="1486938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до 30%, для производ-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88" name="Rectangle 91"/>
          <p:cNvSpPr>
            <a:spLocks noChangeArrowheads="1"/>
          </p:cNvSpPr>
          <p:nvPr/>
        </p:nvSpPr>
        <p:spPr bwMode="auto">
          <a:xfrm>
            <a:off x="6048134" y="6145933"/>
            <a:ext cx="1173841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ства смол до 25%,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89" name="Rectangle 92"/>
          <p:cNvSpPr>
            <a:spLocks noChangeArrowheads="1"/>
          </p:cNvSpPr>
          <p:nvPr/>
        </p:nvSpPr>
        <p:spPr bwMode="auto">
          <a:xfrm>
            <a:off x="6048135" y="6308989"/>
            <a:ext cx="1229526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пигментов до 15%,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90" name="Rectangle 93"/>
          <p:cNvSpPr>
            <a:spLocks noChangeArrowheads="1"/>
          </p:cNvSpPr>
          <p:nvPr/>
        </p:nvSpPr>
        <p:spPr bwMode="auto">
          <a:xfrm>
            <a:off x="6048135" y="6472043"/>
            <a:ext cx="1506479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пищевых продуктов до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91" name="Rectangle 94"/>
          <p:cNvSpPr>
            <a:spLocks noChangeArrowheads="1"/>
          </p:cNvSpPr>
          <p:nvPr/>
        </p:nvSpPr>
        <p:spPr bwMode="auto">
          <a:xfrm>
            <a:off x="6048135" y="6633307"/>
            <a:ext cx="1539110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25% (по данным Linhoff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92" name="Rectangle 95"/>
          <p:cNvSpPr>
            <a:spLocks noChangeArrowheads="1"/>
          </p:cNvSpPr>
          <p:nvPr/>
        </p:nvSpPr>
        <p:spPr bwMode="auto">
          <a:xfrm>
            <a:off x="6048134" y="6796363"/>
            <a:ext cx="484684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March).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93" name="Rectangle 96"/>
          <p:cNvSpPr>
            <a:spLocks noChangeArrowheads="1"/>
          </p:cNvSpPr>
          <p:nvPr/>
        </p:nvSpPr>
        <p:spPr bwMode="auto">
          <a:xfrm>
            <a:off x="7862034" y="1351030"/>
            <a:ext cx="1893898" cy="5701562"/>
          </a:xfrm>
          <a:prstGeom prst="rect">
            <a:avLst/>
          </a:prstGeom>
          <a:solidFill>
            <a:srgbClr val="E6E6E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1466" tIns="50733" rIns="101466" bIns="50733"/>
          <a:lstStyle/>
          <a:p>
            <a:endParaRPr lang="ru-RU" altLang="ru-RU" sz="1793">
              <a:latin typeface="Calibri" pitchFamily="34" charset="0"/>
            </a:endParaRPr>
          </a:p>
        </p:txBody>
      </p:sp>
      <p:sp>
        <p:nvSpPr>
          <p:cNvPr id="25694" name="Rectangle 97"/>
          <p:cNvSpPr>
            <a:spLocks noChangeArrowheads="1"/>
          </p:cNvSpPr>
          <p:nvPr/>
        </p:nvSpPr>
        <p:spPr bwMode="auto">
          <a:xfrm>
            <a:off x="7975076" y="2071341"/>
            <a:ext cx="1407499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Взаимосвязь объема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95" name="Rectangle 98"/>
          <p:cNvSpPr>
            <a:spLocks noChangeArrowheads="1"/>
          </p:cNvSpPr>
          <p:nvPr/>
        </p:nvSpPr>
        <p:spPr bwMode="auto">
          <a:xfrm>
            <a:off x="8020293" y="2245148"/>
            <a:ext cx="1221862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продаж, расходов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96" name="Rectangle 99"/>
          <p:cNvSpPr>
            <a:spLocks noChangeArrowheads="1"/>
          </p:cNvSpPr>
          <p:nvPr/>
        </p:nvSpPr>
        <p:spPr bwMode="auto">
          <a:xfrm>
            <a:off x="8088119" y="2442247"/>
            <a:ext cx="1206920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энергетических и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97" name="Rectangle 100"/>
          <p:cNvSpPr>
            <a:spLocks noChangeArrowheads="1"/>
          </p:cNvSpPr>
          <p:nvPr/>
        </p:nvSpPr>
        <p:spPr bwMode="auto">
          <a:xfrm>
            <a:off x="8188989" y="2628596"/>
            <a:ext cx="1048871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материальных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98" name="Rectangle 101"/>
          <p:cNvSpPr>
            <a:spLocks noChangeArrowheads="1"/>
          </p:cNvSpPr>
          <p:nvPr/>
        </p:nvSpPr>
        <p:spPr bwMode="auto">
          <a:xfrm>
            <a:off x="7962904" y="2814946"/>
            <a:ext cx="1427231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ресурсов, выбросов в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699" name="Rectangle 102"/>
          <p:cNvSpPr>
            <a:spLocks noChangeArrowheads="1"/>
          </p:cNvSpPr>
          <p:nvPr/>
        </p:nvSpPr>
        <p:spPr bwMode="auto">
          <a:xfrm>
            <a:off x="7940293" y="2976208"/>
            <a:ext cx="1471932" cy="73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окружающую среду</a:t>
            </a:r>
            <a:b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</a:br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для цепей поставок</a:t>
            </a:r>
            <a:b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</a:br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 и логистических </a:t>
            </a:r>
            <a:b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</a:br>
            <a:r>
              <a:rPr lang="ru-RU" altLang="ru-RU" sz="1195" b="1" i="1">
                <a:solidFill>
                  <a:srgbClr val="000000"/>
                </a:solidFill>
                <a:latin typeface="Calibri" pitchFamily="34" charset="0"/>
              </a:rPr>
              <a:t>систем предприятия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00" name="Rectangle 103"/>
          <p:cNvSpPr>
            <a:spLocks noChangeArrowheads="1"/>
          </p:cNvSpPr>
          <p:nvPr/>
        </p:nvSpPr>
        <p:spPr bwMode="auto">
          <a:xfrm>
            <a:off x="7962904" y="3395494"/>
            <a:ext cx="46298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01" name="Rectangle 104"/>
          <p:cNvSpPr>
            <a:spLocks noChangeArrowheads="1"/>
          </p:cNvSpPr>
          <p:nvPr/>
        </p:nvSpPr>
        <p:spPr bwMode="auto">
          <a:xfrm>
            <a:off x="7940293" y="3789694"/>
            <a:ext cx="1229590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>
                <a:solidFill>
                  <a:srgbClr val="000000"/>
                </a:solidFill>
                <a:latin typeface="Calibri" pitchFamily="34" charset="0"/>
              </a:rPr>
              <a:t>Переход на возоб-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02" name="Rectangle 105"/>
          <p:cNvSpPr>
            <a:spLocks noChangeArrowheads="1"/>
          </p:cNvSpPr>
          <p:nvPr/>
        </p:nvSpPr>
        <p:spPr bwMode="auto">
          <a:xfrm>
            <a:off x="7940294" y="3950957"/>
            <a:ext cx="1292873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>
                <a:solidFill>
                  <a:srgbClr val="000000"/>
                </a:solidFill>
                <a:latin typeface="Calibri" pitchFamily="34" charset="0"/>
              </a:rPr>
              <a:t>новляемые энерго-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03" name="Rectangle 106"/>
          <p:cNvSpPr>
            <a:spLocks noChangeArrowheads="1"/>
          </p:cNvSpPr>
          <p:nvPr/>
        </p:nvSpPr>
        <p:spPr bwMode="auto">
          <a:xfrm>
            <a:off x="7940295" y="4114012"/>
            <a:ext cx="691584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>
                <a:solidFill>
                  <a:srgbClr val="000000"/>
                </a:solidFill>
                <a:latin typeface="Calibri" pitchFamily="34" charset="0"/>
              </a:rPr>
              <a:t>источники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04" name="Rectangle 107"/>
          <p:cNvSpPr>
            <a:spLocks noChangeArrowheads="1"/>
          </p:cNvSpPr>
          <p:nvPr/>
        </p:nvSpPr>
        <p:spPr bwMode="auto">
          <a:xfrm>
            <a:off x="7940293" y="4357700"/>
            <a:ext cx="46298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05" name="Rectangle 108"/>
          <p:cNvSpPr>
            <a:spLocks noChangeArrowheads="1"/>
          </p:cNvSpPr>
          <p:nvPr/>
        </p:nvSpPr>
        <p:spPr bwMode="auto">
          <a:xfrm>
            <a:off x="8098554" y="4357700"/>
            <a:ext cx="1178759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>
                <a:solidFill>
                  <a:srgbClr val="000000"/>
                </a:solidFill>
                <a:latin typeface="Calibri" pitchFamily="34" charset="0"/>
              </a:rPr>
              <a:t>Разработка мало-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06" name="Rectangle 109"/>
          <p:cNvSpPr>
            <a:spLocks noChangeArrowheads="1"/>
          </p:cNvSpPr>
          <p:nvPr/>
        </p:nvSpPr>
        <p:spPr bwMode="auto">
          <a:xfrm>
            <a:off x="7940293" y="4520755"/>
            <a:ext cx="1118349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>
                <a:solidFill>
                  <a:srgbClr val="000000"/>
                </a:solidFill>
                <a:latin typeface="Calibri" pitchFamily="34" charset="0"/>
              </a:rPr>
              <a:t>отходных произ-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07" name="Rectangle 110"/>
          <p:cNvSpPr>
            <a:spLocks noChangeArrowheads="1"/>
          </p:cNvSpPr>
          <p:nvPr/>
        </p:nvSpPr>
        <p:spPr bwMode="auto">
          <a:xfrm>
            <a:off x="7940294" y="4683810"/>
            <a:ext cx="445635" cy="18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>
                <a:solidFill>
                  <a:srgbClr val="000000"/>
                </a:solidFill>
                <a:latin typeface="Calibri" pitchFamily="34" charset="0"/>
              </a:rPr>
              <a:t>водств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08" name="Rectangle 111"/>
          <p:cNvSpPr>
            <a:spLocks noChangeArrowheads="1"/>
          </p:cNvSpPr>
          <p:nvPr/>
        </p:nvSpPr>
        <p:spPr bwMode="auto">
          <a:xfrm>
            <a:off x="8493333" y="4683810"/>
            <a:ext cx="625810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, включая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09" name="Rectangle 112"/>
          <p:cNvSpPr>
            <a:spLocks noChangeArrowheads="1"/>
          </p:cNvSpPr>
          <p:nvPr/>
        </p:nvSpPr>
        <p:spPr bwMode="auto">
          <a:xfrm>
            <a:off x="7940295" y="4845074"/>
            <a:ext cx="1515865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водоподготовку и газо-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10" name="Rectangle 113"/>
          <p:cNvSpPr>
            <a:spLocks noChangeArrowheads="1"/>
          </p:cNvSpPr>
          <p:nvPr/>
        </p:nvSpPr>
        <p:spPr bwMode="auto">
          <a:xfrm>
            <a:off x="7940295" y="5008130"/>
            <a:ext cx="501287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очистку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11" name="Rectangle 114"/>
          <p:cNvSpPr>
            <a:spLocks noChangeArrowheads="1"/>
          </p:cNvSpPr>
          <p:nvPr/>
        </p:nvSpPr>
        <p:spPr bwMode="auto">
          <a:xfrm>
            <a:off x="7862034" y="5251816"/>
            <a:ext cx="46298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-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12" name="Rectangle 115"/>
          <p:cNvSpPr>
            <a:spLocks noChangeArrowheads="1"/>
          </p:cNvSpPr>
          <p:nvPr/>
        </p:nvSpPr>
        <p:spPr bwMode="auto">
          <a:xfrm>
            <a:off x="7940293" y="5251816"/>
            <a:ext cx="1244788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>
                <a:solidFill>
                  <a:srgbClr val="000000"/>
                </a:solidFill>
                <a:latin typeface="Calibri" pitchFamily="34" charset="0"/>
              </a:rPr>
              <a:t>Требования рынка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13" name="Rectangle 116"/>
          <p:cNvSpPr>
            <a:spLocks noChangeArrowheads="1"/>
          </p:cNvSpPr>
          <p:nvPr/>
        </p:nvSpPr>
        <p:spPr bwMode="auto">
          <a:xfrm>
            <a:off x="9463760" y="4909579"/>
            <a:ext cx="41739" cy="18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14" name="Rectangle 117"/>
          <p:cNvSpPr>
            <a:spLocks noChangeArrowheads="1"/>
          </p:cNvSpPr>
          <p:nvPr/>
        </p:nvSpPr>
        <p:spPr bwMode="auto">
          <a:xfrm>
            <a:off x="7940295" y="5414872"/>
            <a:ext cx="1448942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химические процессы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15" name="Rectangle 118"/>
          <p:cNvSpPr>
            <a:spLocks noChangeArrowheads="1"/>
          </p:cNvSpPr>
          <p:nvPr/>
        </p:nvSpPr>
        <p:spPr bwMode="auto">
          <a:xfrm>
            <a:off x="7940294" y="5577928"/>
            <a:ext cx="1352644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должны становиться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16" name="Rectangle 119"/>
          <p:cNvSpPr>
            <a:spLocks noChangeArrowheads="1"/>
          </p:cNvSpPr>
          <p:nvPr/>
        </p:nvSpPr>
        <p:spPr bwMode="auto">
          <a:xfrm>
            <a:off x="7940295" y="5739191"/>
            <a:ext cx="1420909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"чище", использовать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17" name="Rectangle 120"/>
          <p:cNvSpPr>
            <a:spLocks noChangeArrowheads="1"/>
          </p:cNvSpPr>
          <p:nvPr/>
        </p:nvSpPr>
        <p:spPr bwMode="auto">
          <a:xfrm>
            <a:off x="7940294" y="5902245"/>
            <a:ext cx="1200534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меньше энергии и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18" name="Rectangle 121"/>
          <p:cNvSpPr>
            <a:spLocks noChangeArrowheads="1"/>
          </p:cNvSpPr>
          <p:nvPr/>
        </p:nvSpPr>
        <p:spPr bwMode="auto">
          <a:xfrm>
            <a:off x="7940293" y="6065302"/>
            <a:ext cx="1249449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поставлять хорошо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19" name="Rectangle 122"/>
          <p:cNvSpPr>
            <a:spLocks noChangeArrowheads="1"/>
          </p:cNvSpPr>
          <p:nvPr/>
        </p:nvSpPr>
        <p:spPr bwMode="auto">
          <a:xfrm>
            <a:off x="7940295" y="6226565"/>
            <a:ext cx="1802717" cy="735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очищенные продукты. </a:t>
            </a:r>
          </a:p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Использование принципов </a:t>
            </a:r>
          </a:p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«зелёной химии» и </a:t>
            </a:r>
          </a:p>
          <a:p>
            <a:r>
              <a:rPr lang="ru-RU" altLang="ru-RU" sz="1195">
                <a:solidFill>
                  <a:srgbClr val="000000"/>
                </a:solidFill>
                <a:latin typeface="Calibri" pitchFamily="34" charset="0"/>
              </a:rPr>
              <a:t>«зелёной логистики».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20" name="Rectangle 123"/>
          <p:cNvSpPr>
            <a:spLocks noChangeArrowheads="1"/>
          </p:cNvSpPr>
          <p:nvPr/>
        </p:nvSpPr>
        <p:spPr bwMode="auto">
          <a:xfrm>
            <a:off x="397745" y="172726"/>
            <a:ext cx="915123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8. Основные </a:t>
            </a: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способы </a:t>
            </a:r>
            <a:r>
              <a:rPr lang="ru-RU" altLang="ru-RU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энерго</a:t>
            </a: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и ресурсосбережения на различных </a:t>
            </a:r>
            <a:r>
              <a:rPr lang="ru-RU" altLang="ru-RU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иерархичеких</a:t>
            </a: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уровнях химических производств</a:t>
            </a:r>
            <a:endParaRPr lang="ru-RU" altLang="ru-RU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5721" name="Rectangle 125"/>
          <p:cNvSpPr>
            <a:spLocks noChangeArrowheads="1"/>
          </p:cNvSpPr>
          <p:nvPr/>
        </p:nvSpPr>
        <p:spPr bwMode="auto">
          <a:xfrm>
            <a:off x="427310" y="1118095"/>
            <a:ext cx="1735639" cy="24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ru-RU" altLang="ru-RU" sz="1593">
                <a:solidFill>
                  <a:srgbClr val="FF0000"/>
                </a:solidFill>
                <a:latin typeface="Calibri" pitchFamily="34" charset="0"/>
              </a:rPr>
              <a:t>-Наномасштаб-</a:t>
            </a:r>
            <a:endParaRPr lang="ru-RU" altLang="ru-RU" sz="1593">
              <a:latin typeface="Calibri" pitchFamily="34" charset="0"/>
            </a:endParaRPr>
          </a:p>
        </p:txBody>
      </p:sp>
      <p:sp>
        <p:nvSpPr>
          <p:cNvPr id="25722" name="Rectangle 127"/>
          <p:cNvSpPr>
            <a:spLocks noChangeArrowheads="1"/>
          </p:cNvSpPr>
          <p:nvPr/>
        </p:nvSpPr>
        <p:spPr bwMode="auto">
          <a:xfrm>
            <a:off x="2232514" y="1118095"/>
            <a:ext cx="1475124" cy="24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593">
                <a:solidFill>
                  <a:srgbClr val="FF0000"/>
                </a:solidFill>
                <a:latin typeface="Calibri" pitchFamily="34" charset="0"/>
              </a:rPr>
              <a:t>-Микромасштаб-</a:t>
            </a:r>
            <a:endParaRPr lang="ru-RU" altLang="ru-RU" sz="1593">
              <a:latin typeface="Calibri" pitchFamily="34" charset="0"/>
            </a:endParaRPr>
          </a:p>
        </p:txBody>
      </p:sp>
      <p:sp>
        <p:nvSpPr>
          <p:cNvPr id="25723" name="Rectangle 129"/>
          <p:cNvSpPr>
            <a:spLocks noChangeArrowheads="1"/>
          </p:cNvSpPr>
          <p:nvPr/>
        </p:nvSpPr>
        <p:spPr bwMode="auto">
          <a:xfrm>
            <a:off x="4208149" y="1107345"/>
            <a:ext cx="1352198" cy="24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593">
                <a:solidFill>
                  <a:srgbClr val="FF0000"/>
                </a:solidFill>
                <a:latin typeface="Calibri" pitchFamily="34" charset="0"/>
              </a:rPr>
              <a:t>-Мезомасштаб-</a:t>
            </a:r>
            <a:endParaRPr lang="ru-RU" altLang="ru-RU" sz="1593">
              <a:latin typeface="Calibri" pitchFamily="34" charset="0"/>
            </a:endParaRPr>
          </a:p>
        </p:txBody>
      </p:sp>
      <p:sp>
        <p:nvSpPr>
          <p:cNvPr id="25724" name="Rectangle 131"/>
          <p:cNvSpPr>
            <a:spLocks noChangeArrowheads="1"/>
          </p:cNvSpPr>
          <p:nvPr/>
        </p:nvSpPr>
        <p:spPr bwMode="auto">
          <a:xfrm>
            <a:off x="6048136" y="1107345"/>
            <a:ext cx="1462353" cy="24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593">
                <a:solidFill>
                  <a:srgbClr val="FF0000"/>
                </a:solidFill>
                <a:latin typeface="Calibri" pitchFamily="34" charset="0"/>
              </a:rPr>
              <a:t>-Макромасштаб-</a:t>
            </a:r>
            <a:endParaRPr lang="ru-RU" altLang="ru-RU" sz="1593">
              <a:latin typeface="Calibri" pitchFamily="34" charset="0"/>
            </a:endParaRPr>
          </a:p>
        </p:txBody>
      </p:sp>
      <p:sp>
        <p:nvSpPr>
          <p:cNvPr id="25725" name="Rectangle 133"/>
          <p:cNvSpPr>
            <a:spLocks noChangeArrowheads="1"/>
          </p:cNvSpPr>
          <p:nvPr/>
        </p:nvSpPr>
        <p:spPr bwMode="auto">
          <a:xfrm>
            <a:off x="8034206" y="1107345"/>
            <a:ext cx="1324356" cy="24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593">
                <a:solidFill>
                  <a:srgbClr val="FF0000"/>
                </a:solidFill>
                <a:latin typeface="Calibri" pitchFamily="34" charset="0"/>
              </a:rPr>
              <a:t>-Мегамасштаб-</a:t>
            </a:r>
            <a:endParaRPr lang="ru-RU" altLang="ru-RU" sz="1593">
              <a:latin typeface="Calibri" pitchFamily="34" charset="0"/>
            </a:endParaRPr>
          </a:p>
        </p:txBody>
      </p:sp>
      <p:sp>
        <p:nvSpPr>
          <p:cNvPr id="25726" name="Rectangle 134"/>
          <p:cNvSpPr>
            <a:spLocks noChangeArrowheads="1"/>
          </p:cNvSpPr>
          <p:nvPr/>
        </p:nvSpPr>
        <p:spPr bwMode="auto">
          <a:xfrm>
            <a:off x="2260340" y="1431663"/>
            <a:ext cx="1591292" cy="51246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1466" tIns="50733" rIns="101466" bIns="50733"/>
          <a:lstStyle/>
          <a:p>
            <a:endParaRPr lang="ru-RU" altLang="ru-RU" sz="1793">
              <a:latin typeface="Calibri" pitchFamily="34" charset="0"/>
            </a:endParaRPr>
          </a:p>
        </p:txBody>
      </p:sp>
      <p:sp>
        <p:nvSpPr>
          <p:cNvPr id="25727" name="Rectangle 135"/>
          <p:cNvSpPr>
            <a:spLocks noChangeArrowheads="1"/>
          </p:cNvSpPr>
          <p:nvPr/>
        </p:nvSpPr>
        <p:spPr bwMode="auto">
          <a:xfrm>
            <a:off x="2340339" y="1514087"/>
            <a:ext cx="1257304" cy="21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394" b="1" dirty="0">
                <a:solidFill>
                  <a:srgbClr val="000000"/>
                </a:solidFill>
                <a:latin typeface="Calibri" pitchFamily="34" charset="0"/>
              </a:rPr>
              <a:t>Частицы, капли,</a:t>
            </a:r>
            <a:endParaRPr lang="ru-RU" altLang="ru-RU" sz="1793" dirty="0">
              <a:latin typeface="Calibri" pitchFamily="34" charset="0"/>
            </a:endParaRPr>
          </a:p>
        </p:txBody>
      </p:sp>
      <p:sp>
        <p:nvSpPr>
          <p:cNvPr id="25728" name="Rectangle 136"/>
          <p:cNvSpPr>
            <a:spLocks noChangeArrowheads="1"/>
          </p:cNvSpPr>
          <p:nvPr/>
        </p:nvSpPr>
        <p:spPr bwMode="auto">
          <a:xfrm>
            <a:off x="2655120" y="1675350"/>
            <a:ext cx="579514" cy="21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394" b="1">
                <a:solidFill>
                  <a:srgbClr val="000000"/>
                </a:solidFill>
                <a:latin typeface="Calibri" pitchFamily="34" charset="0"/>
              </a:rPr>
              <a:t>пузыри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29" name="Freeform 137"/>
          <p:cNvSpPr>
            <a:spLocks/>
          </p:cNvSpPr>
          <p:nvPr/>
        </p:nvSpPr>
        <p:spPr bwMode="auto">
          <a:xfrm>
            <a:off x="2260339" y="2082092"/>
            <a:ext cx="1659118" cy="349405"/>
          </a:xfrm>
          <a:custGeom>
            <a:avLst/>
            <a:gdLst>
              <a:gd name="T0" fmla="*/ 2147483647 w 954"/>
              <a:gd name="T1" fmla="*/ 2147483647 h 195"/>
              <a:gd name="T2" fmla="*/ 2147483647 w 954"/>
              <a:gd name="T3" fmla="*/ 2147483647 h 195"/>
              <a:gd name="T4" fmla="*/ 2147483647 w 954"/>
              <a:gd name="T5" fmla="*/ 2147483647 h 195"/>
              <a:gd name="T6" fmla="*/ 2147483647 w 954"/>
              <a:gd name="T7" fmla="*/ 2147483647 h 195"/>
              <a:gd name="T8" fmla="*/ 2147483647 w 954"/>
              <a:gd name="T9" fmla="*/ 2147483647 h 195"/>
              <a:gd name="T10" fmla="*/ 2147483647 w 954"/>
              <a:gd name="T11" fmla="*/ 2147483647 h 195"/>
              <a:gd name="T12" fmla="*/ 2147483647 w 954"/>
              <a:gd name="T13" fmla="*/ 2147483647 h 195"/>
              <a:gd name="T14" fmla="*/ 2147483647 w 954"/>
              <a:gd name="T15" fmla="*/ 2147483647 h 195"/>
              <a:gd name="T16" fmla="*/ 2147483647 w 954"/>
              <a:gd name="T17" fmla="*/ 2147483647 h 195"/>
              <a:gd name="T18" fmla="*/ 2147483647 w 954"/>
              <a:gd name="T19" fmla="*/ 0 h 195"/>
              <a:gd name="T20" fmla="*/ 2147483647 w 954"/>
              <a:gd name="T21" fmla="*/ 0 h 195"/>
              <a:gd name="T22" fmla="*/ 2147483647 w 954"/>
              <a:gd name="T23" fmla="*/ 2147483647 h 195"/>
              <a:gd name="T24" fmla="*/ 2147483647 w 954"/>
              <a:gd name="T25" fmla="*/ 2147483647 h 195"/>
              <a:gd name="T26" fmla="*/ 2147483647 w 954"/>
              <a:gd name="T27" fmla="*/ 2147483647 h 195"/>
              <a:gd name="T28" fmla="*/ 0 w 954"/>
              <a:gd name="T29" fmla="*/ 2147483647 h 195"/>
              <a:gd name="T30" fmla="*/ 2147483647 w 954"/>
              <a:gd name="T31" fmla="*/ 2147483647 h 195"/>
              <a:gd name="T32" fmla="*/ 2147483647 w 954"/>
              <a:gd name="T33" fmla="*/ 2147483647 h 195"/>
              <a:gd name="T34" fmla="*/ 2147483647 w 954"/>
              <a:gd name="T35" fmla="*/ 2147483647 h 195"/>
              <a:gd name="T36" fmla="*/ 2147483647 w 954"/>
              <a:gd name="T37" fmla="*/ 2147483647 h 1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54"/>
              <a:gd name="T58" fmla="*/ 0 h 195"/>
              <a:gd name="T59" fmla="*/ 954 w 954"/>
              <a:gd name="T60" fmla="*/ 195 h 19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54" h="195">
                <a:moveTo>
                  <a:pt x="97" y="195"/>
                </a:moveTo>
                <a:lnTo>
                  <a:pt x="856" y="195"/>
                </a:lnTo>
                <a:lnTo>
                  <a:pt x="889" y="188"/>
                </a:lnTo>
                <a:lnTo>
                  <a:pt x="921" y="169"/>
                </a:lnTo>
                <a:lnTo>
                  <a:pt x="947" y="136"/>
                </a:lnTo>
                <a:lnTo>
                  <a:pt x="954" y="98"/>
                </a:lnTo>
                <a:lnTo>
                  <a:pt x="947" y="59"/>
                </a:lnTo>
                <a:lnTo>
                  <a:pt x="921" y="26"/>
                </a:lnTo>
                <a:lnTo>
                  <a:pt x="889" y="7"/>
                </a:lnTo>
                <a:lnTo>
                  <a:pt x="856" y="0"/>
                </a:lnTo>
                <a:lnTo>
                  <a:pt x="97" y="0"/>
                </a:lnTo>
                <a:lnTo>
                  <a:pt x="58" y="7"/>
                </a:lnTo>
                <a:lnTo>
                  <a:pt x="32" y="26"/>
                </a:lnTo>
                <a:lnTo>
                  <a:pt x="6" y="59"/>
                </a:lnTo>
                <a:lnTo>
                  <a:pt x="0" y="98"/>
                </a:lnTo>
                <a:lnTo>
                  <a:pt x="6" y="136"/>
                </a:lnTo>
                <a:lnTo>
                  <a:pt x="32" y="169"/>
                </a:lnTo>
                <a:lnTo>
                  <a:pt x="58" y="188"/>
                </a:lnTo>
                <a:lnTo>
                  <a:pt x="97" y="195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lIns="101466" tIns="50733" rIns="101466" bIns="50733"/>
          <a:lstStyle/>
          <a:p>
            <a:endParaRPr lang="ru-RU" sz="1793"/>
          </a:p>
        </p:txBody>
      </p:sp>
      <p:sp>
        <p:nvSpPr>
          <p:cNvPr id="25730" name="Rectangle 138"/>
          <p:cNvSpPr>
            <a:spLocks noChangeArrowheads="1"/>
          </p:cNvSpPr>
          <p:nvPr/>
        </p:nvSpPr>
        <p:spPr bwMode="auto">
          <a:xfrm>
            <a:off x="2340339" y="2162724"/>
            <a:ext cx="1326398" cy="21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394" b="1">
                <a:solidFill>
                  <a:srgbClr val="000000"/>
                </a:solidFill>
                <a:latin typeface="Calibri" pitchFamily="34" charset="0"/>
              </a:rPr>
              <a:t>Интенсификация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31" name="Rectangle 139"/>
          <p:cNvSpPr>
            <a:spLocks noChangeArrowheads="1"/>
          </p:cNvSpPr>
          <p:nvPr/>
        </p:nvSpPr>
        <p:spPr bwMode="auto">
          <a:xfrm>
            <a:off x="368181" y="1431663"/>
            <a:ext cx="1591292" cy="26698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1466" tIns="50733" rIns="101466" bIns="50733"/>
          <a:lstStyle/>
          <a:p>
            <a:endParaRPr lang="ru-RU" altLang="ru-RU" sz="1793">
              <a:latin typeface="Calibri" pitchFamily="34" charset="0"/>
            </a:endParaRPr>
          </a:p>
        </p:txBody>
      </p:sp>
      <p:sp>
        <p:nvSpPr>
          <p:cNvPr id="25732" name="Rectangle 140"/>
          <p:cNvSpPr>
            <a:spLocks noChangeArrowheads="1"/>
          </p:cNvSpPr>
          <p:nvPr/>
        </p:nvSpPr>
        <p:spPr bwMode="auto">
          <a:xfrm>
            <a:off x="682961" y="1431663"/>
            <a:ext cx="820833" cy="21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394" b="1">
                <a:solidFill>
                  <a:srgbClr val="000000"/>
                </a:solidFill>
                <a:latin typeface="Calibri" pitchFamily="34" charset="0"/>
              </a:rPr>
              <a:t>Молекулы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33" name="Freeform 141"/>
          <p:cNvSpPr>
            <a:spLocks/>
          </p:cNvSpPr>
          <p:nvPr/>
        </p:nvSpPr>
        <p:spPr bwMode="auto">
          <a:xfrm>
            <a:off x="368181" y="1757774"/>
            <a:ext cx="1591292" cy="766897"/>
          </a:xfrm>
          <a:custGeom>
            <a:avLst/>
            <a:gdLst>
              <a:gd name="T0" fmla="*/ 2147483647 w 915"/>
              <a:gd name="T1" fmla="*/ 2147483647 h 461"/>
              <a:gd name="T2" fmla="*/ 2147483647 w 915"/>
              <a:gd name="T3" fmla="*/ 2147483647 h 461"/>
              <a:gd name="T4" fmla="*/ 2147483647 w 915"/>
              <a:gd name="T5" fmla="*/ 2147483647 h 461"/>
              <a:gd name="T6" fmla="*/ 2147483647 w 915"/>
              <a:gd name="T7" fmla="*/ 2147483647 h 461"/>
              <a:gd name="T8" fmla="*/ 2147483647 w 915"/>
              <a:gd name="T9" fmla="*/ 2147483647 h 461"/>
              <a:gd name="T10" fmla="*/ 2147483647 w 915"/>
              <a:gd name="T11" fmla="*/ 2147483647 h 461"/>
              <a:gd name="T12" fmla="*/ 2147483647 w 915"/>
              <a:gd name="T13" fmla="*/ 2147483647 h 461"/>
              <a:gd name="T14" fmla="*/ 2147483647 w 915"/>
              <a:gd name="T15" fmla="*/ 2147483647 h 461"/>
              <a:gd name="T16" fmla="*/ 2147483647 w 915"/>
              <a:gd name="T17" fmla="*/ 2147483647 h 461"/>
              <a:gd name="T18" fmla="*/ 2147483647 w 915"/>
              <a:gd name="T19" fmla="*/ 2147483647 h 461"/>
              <a:gd name="T20" fmla="*/ 2147483647 w 915"/>
              <a:gd name="T21" fmla="*/ 0 h 461"/>
              <a:gd name="T22" fmla="*/ 2147483647 w 915"/>
              <a:gd name="T23" fmla="*/ 0 h 461"/>
              <a:gd name="T24" fmla="*/ 2147483647 w 915"/>
              <a:gd name="T25" fmla="*/ 2147483647 h 461"/>
              <a:gd name="T26" fmla="*/ 2147483647 w 915"/>
              <a:gd name="T27" fmla="*/ 2147483647 h 461"/>
              <a:gd name="T28" fmla="*/ 2147483647 w 915"/>
              <a:gd name="T29" fmla="*/ 2147483647 h 461"/>
              <a:gd name="T30" fmla="*/ 0 w 915"/>
              <a:gd name="T31" fmla="*/ 2147483647 h 461"/>
              <a:gd name="T32" fmla="*/ 0 w 915"/>
              <a:gd name="T33" fmla="*/ 2147483647 h 461"/>
              <a:gd name="T34" fmla="*/ 2147483647 w 915"/>
              <a:gd name="T35" fmla="*/ 2147483647 h 461"/>
              <a:gd name="T36" fmla="*/ 2147483647 w 915"/>
              <a:gd name="T37" fmla="*/ 2147483647 h 461"/>
              <a:gd name="T38" fmla="*/ 2147483647 w 915"/>
              <a:gd name="T39" fmla="*/ 2147483647 h 461"/>
              <a:gd name="T40" fmla="*/ 2147483647 w 915"/>
              <a:gd name="T41" fmla="*/ 2147483647 h 46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15"/>
              <a:gd name="T64" fmla="*/ 0 h 461"/>
              <a:gd name="T65" fmla="*/ 915 w 915"/>
              <a:gd name="T66" fmla="*/ 461 h 46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15" h="461">
                <a:moveTo>
                  <a:pt x="104" y="461"/>
                </a:moveTo>
                <a:lnTo>
                  <a:pt x="812" y="461"/>
                </a:lnTo>
                <a:lnTo>
                  <a:pt x="850" y="454"/>
                </a:lnTo>
                <a:lnTo>
                  <a:pt x="883" y="428"/>
                </a:lnTo>
                <a:lnTo>
                  <a:pt x="902" y="396"/>
                </a:lnTo>
                <a:lnTo>
                  <a:pt x="915" y="357"/>
                </a:lnTo>
                <a:lnTo>
                  <a:pt x="915" y="104"/>
                </a:lnTo>
                <a:lnTo>
                  <a:pt x="902" y="65"/>
                </a:lnTo>
                <a:lnTo>
                  <a:pt x="883" y="32"/>
                </a:lnTo>
                <a:lnTo>
                  <a:pt x="850" y="6"/>
                </a:lnTo>
                <a:lnTo>
                  <a:pt x="812" y="0"/>
                </a:lnTo>
                <a:lnTo>
                  <a:pt x="104" y="0"/>
                </a:lnTo>
                <a:lnTo>
                  <a:pt x="65" y="6"/>
                </a:lnTo>
                <a:lnTo>
                  <a:pt x="33" y="32"/>
                </a:lnTo>
                <a:lnTo>
                  <a:pt x="13" y="65"/>
                </a:lnTo>
                <a:lnTo>
                  <a:pt x="0" y="104"/>
                </a:lnTo>
                <a:lnTo>
                  <a:pt x="0" y="357"/>
                </a:lnTo>
                <a:lnTo>
                  <a:pt x="13" y="396"/>
                </a:lnTo>
                <a:lnTo>
                  <a:pt x="33" y="428"/>
                </a:lnTo>
                <a:lnTo>
                  <a:pt x="65" y="454"/>
                </a:lnTo>
                <a:lnTo>
                  <a:pt x="104" y="461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lIns="101466" tIns="50733" rIns="101466" bIns="50733"/>
          <a:lstStyle/>
          <a:p>
            <a:endParaRPr lang="ru-RU" sz="1793"/>
          </a:p>
        </p:txBody>
      </p:sp>
      <p:sp>
        <p:nvSpPr>
          <p:cNvPr id="25734" name="Rectangle 142"/>
          <p:cNvSpPr>
            <a:spLocks noChangeArrowheads="1"/>
          </p:cNvSpPr>
          <p:nvPr/>
        </p:nvSpPr>
        <p:spPr bwMode="auto">
          <a:xfrm>
            <a:off x="841220" y="1757774"/>
            <a:ext cx="615147" cy="21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394" b="1">
                <a:solidFill>
                  <a:srgbClr val="000000"/>
                </a:solidFill>
                <a:latin typeface="Calibri" pitchFamily="34" charset="0"/>
              </a:rPr>
              <a:t>Катализ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35" name="Rectangle 143"/>
          <p:cNvSpPr>
            <a:spLocks noChangeArrowheads="1"/>
          </p:cNvSpPr>
          <p:nvPr/>
        </p:nvSpPr>
        <p:spPr bwMode="auto">
          <a:xfrm>
            <a:off x="682961" y="2001461"/>
            <a:ext cx="724790" cy="21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394" b="1">
                <a:solidFill>
                  <a:srgbClr val="000000"/>
                </a:solidFill>
                <a:latin typeface="Calibri" pitchFamily="34" charset="0"/>
              </a:rPr>
              <a:t>(включая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36" name="Rectangle 144"/>
          <p:cNvSpPr>
            <a:spLocks noChangeArrowheads="1"/>
          </p:cNvSpPr>
          <p:nvPr/>
        </p:nvSpPr>
        <p:spPr bwMode="auto">
          <a:xfrm>
            <a:off x="604700" y="2245148"/>
            <a:ext cx="946954" cy="21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394" b="1">
                <a:solidFill>
                  <a:srgbClr val="000000"/>
                </a:solidFill>
                <a:latin typeface="Calibri" pitchFamily="34" charset="0"/>
              </a:rPr>
              <a:t>биокатализ)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37" name="Rectangle 145"/>
          <p:cNvSpPr>
            <a:spLocks noChangeArrowheads="1"/>
          </p:cNvSpPr>
          <p:nvPr/>
        </p:nvSpPr>
        <p:spPr bwMode="auto">
          <a:xfrm>
            <a:off x="4154238" y="1431663"/>
            <a:ext cx="1591291" cy="664763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1466" tIns="50733" rIns="101466" bIns="50733"/>
          <a:lstStyle/>
          <a:p>
            <a:endParaRPr lang="ru-RU" altLang="ru-RU" sz="1793">
              <a:latin typeface="Calibri" pitchFamily="34" charset="0"/>
            </a:endParaRPr>
          </a:p>
        </p:txBody>
      </p:sp>
      <p:sp>
        <p:nvSpPr>
          <p:cNvPr id="25738" name="Rectangle 146"/>
          <p:cNvSpPr>
            <a:spLocks noChangeArrowheads="1"/>
          </p:cNvSpPr>
          <p:nvPr/>
        </p:nvSpPr>
        <p:spPr bwMode="auto">
          <a:xfrm>
            <a:off x="4469018" y="1514087"/>
            <a:ext cx="791841" cy="21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394" b="1">
                <a:solidFill>
                  <a:srgbClr val="000000"/>
                </a:solidFill>
                <a:latin typeface="Calibri" pitchFamily="34" charset="0"/>
              </a:rPr>
              <a:t>Основные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39" name="Rectangle 147"/>
          <p:cNvSpPr>
            <a:spLocks noChangeArrowheads="1"/>
          </p:cNvSpPr>
          <p:nvPr/>
        </p:nvSpPr>
        <p:spPr bwMode="auto">
          <a:xfrm>
            <a:off x="4390758" y="1675350"/>
            <a:ext cx="891524" cy="21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394" b="1">
                <a:solidFill>
                  <a:srgbClr val="000000"/>
                </a:solidFill>
                <a:latin typeface="Calibri" pitchFamily="34" charset="0"/>
              </a:rPr>
              <a:t>процессы и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40" name="Rectangle 148"/>
          <p:cNvSpPr>
            <a:spLocks noChangeArrowheads="1"/>
          </p:cNvSpPr>
          <p:nvPr/>
        </p:nvSpPr>
        <p:spPr bwMode="auto">
          <a:xfrm>
            <a:off x="4549016" y="1838404"/>
            <a:ext cx="748100" cy="21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394" b="1">
                <a:solidFill>
                  <a:srgbClr val="000000"/>
                </a:solidFill>
                <a:latin typeface="Calibri" pitchFamily="34" charset="0"/>
              </a:rPr>
              <a:t>аппараты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41" name="Rectangle 149"/>
          <p:cNvSpPr>
            <a:spLocks noChangeArrowheads="1"/>
          </p:cNvSpPr>
          <p:nvPr/>
        </p:nvSpPr>
        <p:spPr bwMode="auto">
          <a:xfrm>
            <a:off x="7985512" y="1431663"/>
            <a:ext cx="1591292" cy="650429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1466" tIns="50733" rIns="101466" bIns="50733"/>
          <a:lstStyle/>
          <a:p>
            <a:endParaRPr lang="ru-RU" altLang="ru-RU" sz="1793">
              <a:latin typeface="Calibri" pitchFamily="34" charset="0"/>
            </a:endParaRPr>
          </a:p>
        </p:txBody>
      </p:sp>
      <p:sp>
        <p:nvSpPr>
          <p:cNvPr id="25742" name="Rectangle 150"/>
          <p:cNvSpPr>
            <a:spLocks noChangeArrowheads="1"/>
          </p:cNvSpPr>
          <p:nvPr/>
        </p:nvSpPr>
        <p:spPr bwMode="auto">
          <a:xfrm>
            <a:off x="8493334" y="1514087"/>
            <a:ext cx="581109" cy="21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394" b="1">
                <a:solidFill>
                  <a:srgbClr val="000000"/>
                </a:solidFill>
                <a:latin typeface="Calibri" pitchFamily="34" charset="0"/>
              </a:rPr>
              <a:t>Рынок/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43" name="Rectangle 151"/>
          <p:cNvSpPr>
            <a:spLocks noChangeArrowheads="1"/>
          </p:cNvSpPr>
          <p:nvPr/>
        </p:nvSpPr>
        <p:spPr bwMode="auto">
          <a:xfrm>
            <a:off x="8256814" y="1675350"/>
            <a:ext cx="1031948" cy="21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394" b="1">
                <a:solidFill>
                  <a:srgbClr val="000000"/>
                </a:solidFill>
                <a:latin typeface="Calibri" pitchFamily="34" charset="0"/>
              </a:rPr>
              <a:t>окружающая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44" name="Rectangle 152"/>
          <p:cNvSpPr>
            <a:spLocks noChangeArrowheads="1"/>
          </p:cNvSpPr>
          <p:nvPr/>
        </p:nvSpPr>
        <p:spPr bwMode="auto">
          <a:xfrm>
            <a:off x="8493333" y="1838404"/>
            <a:ext cx="449243" cy="21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394" b="1">
                <a:solidFill>
                  <a:srgbClr val="000000"/>
                </a:solidFill>
                <a:latin typeface="Calibri" pitchFamily="34" charset="0"/>
              </a:rPr>
              <a:t>среда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45" name="Rectangle 153"/>
          <p:cNvSpPr>
            <a:spLocks noChangeArrowheads="1"/>
          </p:cNvSpPr>
          <p:nvPr/>
        </p:nvSpPr>
        <p:spPr bwMode="auto">
          <a:xfrm>
            <a:off x="6077700" y="1431663"/>
            <a:ext cx="1591291" cy="487374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1466" tIns="50733" rIns="101466" bIns="50733"/>
          <a:lstStyle/>
          <a:p>
            <a:endParaRPr lang="ru-RU" altLang="ru-RU" sz="1793">
              <a:latin typeface="Calibri" pitchFamily="34" charset="0"/>
            </a:endParaRPr>
          </a:p>
        </p:txBody>
      </p:sp>
      <p:sp>
        <p:nvSpPr>
          <p:cNvPr id="25746" name="Rectangle 154"/>
          <p:cNvSpPr>
            <a:spLocks noChangeArrowheads="1"/>
          </p:cNvSpPr>
          <p:nvPr/>
        </p:nvSpPr>
        <p:spPr bwMode="auto">
          <a:xfrm>
            <a:off x="6204656" y="1594718"/>
            <a:ext cx="1102065" cy="21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394" b="1">
                <a:solidFill>
                  <a:srgbClr val="000000"/>
                </a:solidFill>
                <a:latin typeface="Calibri" pitchFamily="34" charset="0"/>
              </a:rPr>
              <a:t>Агрегат/завод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47" name="Freeform 155"/>
          <p:cNvSpPr>
            <a:spLocks/>
          </p:cNvSpPr>
          <p:nvPr/>
        </p:nvSpPr>
        <p:spPr bwMode="auto">
          <a:xfrm>
            <a:off x="2230775" y="3501211"/>
            <a:ext cx="1659118" cy="349405"/>
          </a:xfrm>
          <a:custGeom>
            <a:avLst/>
            <a:gdLst>
              <a:gd name="T0" fmla="*/ 2147483647 w 954"/>
              <a:gd name="T1" fmla="*/ 2147483647 h 195"/>
              <a:gd name="T2" fmla="*/ 2147483647 w 954"/>
              <a:gd name="T3" fmla="*/ 2147483647 h 195"/>
              <a:gd name="T4" fmla="*/ 2147483647 w 954"/>
              <a:gd name="T5" fmla="*/ 2147483647 h 195"/>
              <a:gd name="T6" fmla="*/ 2147483647 w 954"/>
              <a:gd name="T7" fmla="*/ 2147483647 h 195"/>
              <a:gd name="T8" fmla="*/ 2147483647 w 954"/>
              <a:gd name="T9" fmla="*/ 2147483647 h 195"/>
              <a:gd name="T10" fmla="*/ 2147483647 w 954"/>
              <a:gd name="T11" fmla="*/ 2147483647 h 195"/>
              <a:gd name="T12" fmla="*/ 2147483647 w 954"/>
              <a:gd name="T13" fmla="*/ 2147483647 h 195"/>
              <a:gd name="T14" fmla="*/ 2147483647 w 954"/>
              <a:gd name="T15" fmla="*/ 2147483647 h 195"/>
              <a:gd name="T16" fmla="*/ 2147483647 w 954"/>
              <a:gd name="T17" fmla="*/ 2147483647 h 195"/>
              <a:gd name="T18" fmla="*/ 2147483647 w 954"/>
              <a:gd name="T19" fmla="*/ 0 h 195"/>
              <a:gd name="T20" fmla="*/ 2147483647 w 954"/>
              <a:gd name="T21" fmla="*/ 0 h 195"/>
              <a:gd name="T22" fmla="*/ 2147483647 w 954"/>
              <a:gd name="T23" fmla="*/ 2147483647 h 195"/>
              <a:gd name="T24" fmla="*/ 2147483647 w 954"/>
              <a:gd name="T25" fmla="*/ 2147483647 h 195"/>
              <a:gd name="T26" fmla="*/ 2147483647 w 954"/>
              <a:gd name="T27" fmla="*/ 2147483647 h 195"/>
              <a:gd name="T28" fmla="*/ 0 w 954"/>
              <a:gd name="T29" fmla="*/ 2147483647 h 195"/>
              <a:gd name="T30" fmla="*/ 2147483647 w 954"/>
              <a:gd name="T31" fmla="*/ 2147483647 h 195"/>
              <a:gd name="T32" fmla="*/ 2147483647 w 954"/>
              <a:gd name="T33" fmla="*/ 2147483647 h 195"/>
              <a:gd name="T34" fmla="*/ 2147483647 w 954"/>
              <a:gd name="T35" fmla="*/ 2147483647 h 195"/>
              <a:gd name="T36" fmla="*/ 2147483647 w 954"/>
              <a:gd name="T37" fmla="*/ 2147483647 h 1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954"/>
              <a:gd name="T58" fmla="*/ 0 h 195"/>
              <a:gd name="T59" fmla="*/ 954 w 954"/>
              <a:gd name="T60" fmla="*/ 195 h 195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954" h="195">
                <a:moveTo>
                  <a:pt x="97" y="195"/>
                </a:moveTo>
                <a:lnTo>
                  <a:pt x="856" y="195"/>
                </a:lnTo>
                <a:lnTo>
                  <a:pt x="889" y="188"/>
                </a:lnTo>
                <a:lnTo>
                  <a:pt x="921" y="169"/>
                </a:lnTo>
                <a:lnTo>
                  <a:pt x="947" y="136"/>
                </a:lnTo>
                <a:lnTo>
                  <a:pt x="954" y="97"/>
                </a:lnTo>
                <a:lnTo>
                  <a:pt x="947" y="58"/>
                </a:lnTo>
                <a:lnTo>
                  <a:pt x="921" y="26"/>
                </a:lnTo>
                <a:lnTo>
                  <a:pt x="889" y="6"/>
                </a:lnTo>
                <a:lnTo>
                  <a:pt x="856" y="0"/>
                </a:lnTo>
                <a:lnTo>
                  <a:pt x="97" y="0"/>
                </a:lnTo>
                <a:lnTo>
                  <a:pt x="58" y="6"/>
                </a:lnTo>
                <a:lnTo>
                  <a:pt x="32" y="26"/>
                </a:lnTo>
                <a:lnTo>
                  <a:pt x="6" y="58"/>
                </a:lnTo>
                <a:lnTo>
                  <a:pt x="0" y="97"/>
                </a:lnTo>
                <a:lnTo>
                  <a:pt x="6" y="136"/>
                </a:lnTo>
                <a:lnTo>
                  <a:pt x="32" y="169"/>
                </a:lnTo>
                <a:lnTo>
                  <a:pt x="58" y="188"/>
                </a:lnTo>
                <a:lnTo>
                  <a:pt x="97" y="195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lIns="101466" tIns="50733" rIns="101466" bIns="50733"/>
          <a:lstStyle/>
          <a:p>
            <a:endParaRPr lang="ru-RU" sz="1793"/>
          </a:p>
        </p:txBody>
      </p:sp>
      <p:sp>
        <p:nvSpPr>
          <p:cNvPr id="25748" name="Rectangle 156"/>
          <p:cNvSpPr>
            <a:spLocks noChangeArrowheads="1"/>
          </p:cNvSpPr>
          <p:nvPr/>
        </p:nvSpPr>
        <p:spPr bwMode="auto">
          <a:xfrm>
            <a:off x="2535119" y="3547798"/>
            <a:ext cx="908830" cy="21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394" b="1">
                <a:solidFill>
                  <a:srgbClr val="000000"/>
                </a:solidFill>
                <a:latin typeface="Calibri" pitchFamily="34" charset="0"/>
              </a:rPr>
              <a:t>Интеграция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49" name="Freeform 157"/>
          <p:cNvSpPr>
            <a:spLocks/>
          </p:cNvSpPr>
          <p:nvPr/>
        </p:nvSpPr>
        <p:spPr bwMode="auto">
          <a:xfrm>
            <a:off x="356007" y="3477918"/>
            <a:ext cx="1591291" cy="593091"/>
          </a:xfrm>
          <a:custGeom>
            <a:avLst/>
            <a:gdLst>
              <a:gd name="T0" fmla="*/ 2147483647 w 915"/>
              <a:gd name="T1" fmla="*/ 2147483647 h 331"/>
              <a:gd name="T2" fmla="*/ 2147483647 w 915"/>
              <a:gd name="T3" fmla="*/ 2147483647 h 331"/>
              <a:gd name="T4" fmla="*/ 2147483647 w 915"/>
              <a:gd name="T5" fmla="*/ 2147483647 h 331"/>
              <a:gd name="T6" fmla="*/ 2147483647 w 915"/>
              <a:gd name="T7" fmla="*/ 2147483647 h 331"/>
              <a:gd name="T8" fmla="*/ 2147483647 w 915"/>
              <a:gd name="T9" fmla="*/ 2147483647 h 331"/>
              <a:gd name="T10" fmla="*/ 2147483647 w 915"/>
              <a:gd name="T11" fmla="*/ 2147483647 h 331"/>
              <a:gd name="T12" fmla="*/ 2147483647 w 915"/>
              <a:gd name="T13" fmla="*/ 2147483647 h 331"/>
              <a:gd name="T14" fmla="*/ 2147483647 w 915"/>
              <a:gd name="T15" fmla="*/ 2147483647 h 331"/>
              <a:gd name="T16" fmla="*/ 2147483647 w 915"/>
              <a:gd name="T17" fmla="*/ 2147483647 h 331"/>
              <a:gd name="T18" fmla="*/ 2147483647 w 915"/>
              <a:gd name="T19" fmla="*/ 2147483647 h 331"/>
              <a:gd name="T20" fmla="*/ 2147483647 w 915"/>
              <a:gd name="T21" fmla="*/ 0 h 331"/>
              <a:gd name="T22" fmla="*/ 2147483647 w 915"/>
              <a:gd name="T23" fmla="*/ 0 h 331"/>
              <a:gd name="T24" fmla="*/ 2147483647 w 915"/>
              <a:gd name="T25" fmla="*/ 2147483647 h 331"/>
              <a:gd name="T26" fmla="*/ 2147483647 w 915"/>
              <a:gd name="T27" fmla="*/ 2147483647 h 331"/>
              <a:gd name="T28" fmla="*/ 2147483647 w 915"/>
              <a:gd name="T29" fmla="*/ 2147483647 h 331"/>
              <a:gd name="T30" fmla="*/ 0 w 915"/>
              <a:gd name="T31" fmla="*/ 2147483647 h 331"/>
              <a:gd name="T32" fmla="*/ 0 w 915"/>
              <a:gd name="T33" fmla="*/ 2147483647 h 331"/>
              <a:gd name="T34" fmla="*/ 2147483647 w 915"/>
              <a:gd name="T35" fmla="*/ 2147483647 h 331"/>
              <a:gd name="T36" fmla="*/ 2147483647 w 915"/>
              <a:gd name="T37" fmla="*/ 2147483647 h 331"/>
              <a:gd name="T38" fmla="*/ 2147483647 w 915"/>
              <a:gd name="T39" fmla="*/ 2147483647 h 331"/>
              <a:gd name="T40" fmla="*/ 2147483647 w 915"/>
              <a:gd name="T41" fmla="*/ 2147483647 h 33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15"/>
              <a:gd name="T64" fmla="*/ 0 h 331"/>
              <a:gd name="T65" fmla="*/ 915 w 915"/>
              <a:gd name="T66" fmla="*/ 331 h 331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15" h="331">
                <a:moveTo>
                  <a:pt x="104" y="331"/>
                </a:moveTo>
                <a:lnTo>
                  <a:pt x="812" y="331"/>
                </a:lnTo>
                <a:lnTo>
                  <a:pt x="850" y="325"/>
                </a:lnTo>
                <a:lnTo>
                  <a:pt x="883" y="299"/>
                </a:lnTo>
                <a:lnTo>
                  <a:pt x="902" y="266"/>
                </a:lnTo>
                <a:lnTo>
                  <a:pt x="915" y="227"/>
                </a:lnTo>
                <a:lnTo>
                  <a:pt x="915" y="104"/>
                </a:lnTo>
                <a:lnTo>
                  <a:pt x="902" y="65"/>
                </a:lnTo>
                <a:lnTo>
                  <a:pt x="883" y="32"/>
                </a:lnTo>
                <a:lnTo>
                  <a:pt x="850" y="6"/>
                </a:lnTo>
                <a:lnTo>
                  <a:pt x="812" y="0"/>
                </a:lnTo>
                <a:lnTo>
                  <a:pt x="104" y="0"/>
                </a:lnTo>
                <a:lnTo>
                  <a:pt x="65" y="6"/>
                </a:lnTo>
                <a:lnTo>
                  <a:pt x="33" y="32"/>
                </a:lnTo>
                <a:lnTo>
                  <a:pt x="13" y="65"/>
                </a:lnTo>
                <a:lnTo>
                  <a:pt x="0" y="104"/>
                </a:lnTo>
                <a:lnTo>
                  <a:pt x="0" y="227"/>
                </a:lnTo>
                <a:lnTo>
                  <a:pt x="13" y="266"/>
                </a:lnTo>
                <a:lnTo>
                  <a:pt x="33" y="299"/>
                </a:lnTo>
                <a:lnTo>
                  <a:pt x="65" y="325"/>
                </a:lnTo>
                <a:lnTo>
                  <a:pt x="104" y="331"/>
                </a:lnTo>
                <a:close/>
              </a:path>
            </a:pathLst>
          </a:custGeom>
          <a:solidFill>
            <a:srgbClr val="00FF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lIns="101466" tIns="50733" rIns="101466" bIns="50733"/>
          <a:lstStyle/>
          <a:p>
            <a:endParaRPr lang="ru-RU" sz="1793"/>
          </a:p>
        </p:txBody>
      </p:sp>
      <p:sp>
        <p:nvSpPr>
          <p:cNvPr id="25750" name="Rectangle 158"/>
          <p:cNvSpPr>
            <a:spLocks noChangeArrowheads="1"/>
          </p:cNvSpPr>
          <p:nvPr/>
        </p:nvSpPr>
        <p:spPr bwMode="auto">
          <a:xfrm>
            <a:off x="616874" y="3547798"/>
            <a:ext cx="917515" cy="21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394" b="1">
                <a:solidFill>
                  <a:srgbClr val="000000"/>
                </a:solidFill>
                <a:latin typeface="Calibri" pitchFamily="34" charset="0"/>
              </a:rPr>
              <a:t>Разделение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51" name="Rectangle 159"/>
          <p:cNvSpPr>
            <a:spLocks noChangeArrowheads="1"/>
          </p:cNvSpPr>
          <p:nvPr/>
        </p:nvSpPr>
        <p:spPr bwMode="auto">
          <a:xfrm>
            <a:off x="818613" y="3769984"/>
            <a:ext cx="555566" cy="21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394" b="1">
                <a:solidFill>
                  <a:srgbClr val="000000"/>
                </a:solidFill>
                <a:latin typeface="Calibri" pitchFamily="34" charset="0"/>
              </a:rPr>
              <a:t>смесей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52" name="Freeform 160"/>
          <p:cNvSpPr>
            <a:spLocks/>
          </p:cNvSpPr>
          <p:nvPr/>
        </p:nvSpPr>
        <p:spPr bwMode="auto">
          <a:xfrm>
            <a:off x="4707277" y="7120682"/>
            <a:ext cx="507822" cy="442580"/>
          </a:xfrm>
          <a:custGeom>
            <a:avLst/>
            <a:gdLst>
              <a:gd name="T0" fmla="*/ 0 w 292"/>
              <a:gd name="T1" fmla="*/ 2147483647 h 292"/>
              <a:gd name="T2" fmla="*/ 2147483647 w 292"/>
              <a:gd name="T3" fmla="*/ 2147483647 h 292"/>
              <a:gd name="T4" fmla="*/ 2147483647 w 292"/>
              <a:gd name="T5" fmla="*/ 2147483647 h 292"/>
              <a:gd name="T6" fmla="*/ 2147483647 w 292"/>
              <a:gd name="T7" fmla="*/ 2147483647 h 292"/>
              <a:gd name="T8" fmla="*/ 2147483647 w 292"/>
              <a:gd name="T9" fmla="*/ 0 h 292"/>
              <a:gd name="T10" fmla="*/ 2147483647 w 292"/>
              <a:gd name="T11" fmla="*/ 2147483647 h 292"/>
              <a:gd name="T12" fmla="*/ 2147483647 w 292"/>
              <a:gd name="T13" fmla="*/ 2147483647 h 292"/>
              <a:gd name="T14" fmla="*/ 2147483647 w 292"/>
              <a:gd name="T15" fmla="*/ 2147483647 h 292"/>
              <a:gd name="T16" fmla="*/ 2147483647 w 292"/>
              <a:gd name="T17" fmla="*/ 2147483647 h 292"/>
              <a:gd name="T18" fmla="*/ 2147483647 w 292"/>
              <a:gd name="T19" fmla="*/ 2147483647 h 292"/>
              <a:gd name="T20" fmla="*/ 2147483647 w 292"/>
              <a:gd name="T21" fmla="*/ 2147483647 h 292"/>
              <a:gd name="T22" fmla="*/ 2147483647 w 292"/>
              <a:gd name="T23" fmla="*/ 2147483647 h 292"/>
              <a:gd name="T24" fmla="*/ 2147483647 w 292"/>
              <a:gd name="T25" fmla="*/ 2147483647 h 292"/>
              <a:gd name="T26" fmla="*/ 2147483647 w 292"/>
              <a:gd name="T27" fmla="*/ 2147483647 h 292"/>
              <a:gd name="T28" fmla="*/ 2147483647 w 292"/>
              <a:gd name="T29" fmla="*/ 2147483647 h 292"/>
              <a:gd name="T30" fmla="*/ 2147483647 w 292"/>
              <a:gd name="T31" fmla="*/ 2147483647 h 292"/>
              <a:gd name="T32" fmla="*/ 0 w 292"/>
              <a:gd name="T33" fmla="*/ 2147483647 h 29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92"/>
              <a:gd name="T52" fmla="*/ 0 h 292"/>
              <a:gd name="T53" fmla="*/ 292 w 292"/>
              <a:gd name="T54" fmla="*/ 292 h 29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92" h="292">
                <a:moveTo>
                  <a:pt x="0" y="149"/>
                </a:moveTo>
                <a:lnTo>
                  <a:pt x="13" y="91"/>
                </a:lnTo>
                <a:lnTo>
                  <a:pt x="46" y="46"/>
                </a:lnTo>
                <a:lnTo>
                  <a:pt x="91" y="13"/>
                </a:lnTo>
                <a:lnTo>
                  <a:pt x="143" y="0"/>
                </a:lnTo>
                <a:lnTo>
                  <a:pt x="201" y="13"/>
                </a:lnTo>
                <a:lnTo>
                  <a:pt x="247" y="46"/>
                </a:lnTo>
                <a:lnTo>
                  <a:pt x="279" y="91"/>
                </a:lnTo>
                <a:lnTo>
                  <a:pt x="292" y="149"/>
                </a:lnTo>
                <a:lnTo>
                  <a:pt x="279" y="201"/>
                </a:lnTo>
                <a:lnTo>
                  <a:pt x="247" y="247"/>
                </a:lnTo>
                <a:lnTo>
                  <a:pt x="201" y="279"/>
                </a:lnTo>
                <a:lnTo>
                  <a:pt x="143" y="292"/>
                </a:lnTo>
                <a:lnTo>
                  <a:pt x="91" y="279"/>
                </a:lnTo>
                <a:lnTo>
                  <a:pt x="46" y="247"/>
                </a:lnTo>
                <a:lnTo>
                  <a:pt x="13" y="201"/>
                </a:lnTo>
                <a:lnTo>
                  <a:pt x="0" y="14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101466" tIns="50733" rIns="101466" bIns="50733"/>
          <a:lstStyle/>
          <a:p>
            <a:endParaRPr lang="ru-RU" sz="1793"/>
          </a:p>
        </p:txBody>
      </p:sp>
      <p:sp>
        <p:nvSpPr>
          <p:cNvPr id="25753" name="Freeform 161"/>
          <p:cNvSpPr>
            <a:spLocks/>
          </p:cNvSpPr>
          <p:nvPr/>
        </p:nvSpPr>
        <p:spPr bwMode="auto">
          <a:xfrm>
            <a:off x="5258576" y="7007798"/>
            <a:ext cx="3937360" cy="732853"/>
          </a:xfrm>
          <a:custGeom>
            <a:avLst/>
            <a:gdLst>
              <a:gd name="T0" fmla="*/ 0 w 2544"/>
              <a:gd name="T1" fmla="*/ 2147483647 h 409"/>
              <a:gd name="T2" fmla="*/ 2147483647 w 2544"/>
              <a:gd name="T3" fmla="*/ 2147483647 h 409"/>
              <a:gd name="T4" fmla="*/ 2147483647 w 2544"/>
              <a:gd name="T5" fmla="*/ 2147483647 h 409"/>
              <a:gd name="T6" fmla="*/ 2147483647 w 2544"/>
              <a:gd name="T7" fmla="*/ 2147483647 h 409"/>
              <a:gd name="T8" fmla="*/ 2147483647 w 2544"/>
              <a:gd name="T9" fmla="*/ 0 h 409"/>
              <a:gd name="T10" fmla="*/ 2147483647 w 2544"/>
              <a:gd name="T11" fmla="*/ 2147483647 h 409"/>
              <a:gd name="T12" fmla="*/ 0 w 2544"/>
              <a:gd name="T13" fmla="*/ 2147483647 h 409"/>
              <a:gd name="T14" fmla="*/ 0 w 2544"/>
              <a:gd name="T15" fmla="*/ 2147483647 h 40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44"/>
              <a:gd name="T25" fmla="*/ 0 h 409"/>
              <a:gd name="T26" fmla="*/ 2544 w 2544"/>
              <a:gd name="T27" fmla="*/ 409 h 40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44" h="409">
                <a:moveTo>
                  <a:pt x="0" y="305"/>
                </a:moveTo>
                <a:lnTo>
                  <a:pt x="2440" y="305"/>
                </a:lnTo>
                <a:lnTo>
                  <a:pt x="2440" y="409"/>
                </a:lnTo>
                <a:lnTo>
                  <a:pt x="2544" y="207"/>
                </a:lnTo>
                <a:lnTo>
                  <a:pt x="2440" y="0"/>
                </a:lnTo>
                <a:lnTo>
                  <a:pt x="2440" y="104"/>
                </a:lnTo>
                <a:lnTo>
                  <a:pt x="0" y="104"/>
                </a:lnTo>
                <a:lnTo>
                  <a:pt x="0" y="305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101466" tIns="50733" rIns="101466" bIns="50733"/>
          <a:lstStyle/>
          <a:p>
            <a:endParaRPr lang="ru-RU" sz="1793"/>
          </a:p>
        </p:txBody>
      </p:sp>
      <p:sp>
        <p:nvSpPr>
          <p:cNvPr id="25754" name="Freeform 162"/>
          <p:cNvSpPr>
            <a:spLocks/>
          </p:cNvSpPr>
          <p:nvPr/>
        </p:nvSpPr>
        <p:spPr bwMode="auto">
          <a:xfrm>
            <a:off x="5220316" y="7040050"/>
            <a:ext cx="3975621" cy="627136"/>
          </a:xfrm>
          <a:custGeom>
            <a:avLst/>
            <a:gdLst>
              <a:gd name="T0" fmla="*/ 0 w 2544"/>
              <a:gd name="T1" fmla="*/ 2147483647 h 409"/>
              <a:gd name="T2" fmla="*/ 2147483647 w 2544"/>
              <a:gd name="T3" fmla="*/ 2147483647 h 409"/>
              <a:gd name="T4" fmla="*/ 2147483647 w 2544"/>
              <a:gd name="T5" fmla="*/ 2147483647 h 409"/>
              <a:gd name="T6" fmla="*/ 2147483647 w 2544"/>
              <a:gd name="T7" fmla="*/ 2147483647 h 409"/>
              <a:gd name="T8" fmla="*/ 2147483647 w 2544"/>
              <a:gd name="T9" fmla="*/ 0 h 409"/>
              <a:gd name="T10" fmla="*/ 2147483647 w 2544"/>
              <a:gd name="T11" fmla="*/ 2147483647 h 409"/>
              <a:gd name="T12" fmla="*/ 0 w 2544"/>
              <a:gd name="T13" fmla="*/ 2147483647 h 4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44"/>
              <a:gd name="T22" fmla="*/ 0 h 409"/>
              <a:gd name="T23" fmla="*/ 2544 w 2544"/>
              <a:gd name="T24" fmla="*/ 409 h 4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44" h="409">
                <a:moveTo>
                  <a:pt x="0" y="305"/>
                </a:moveTo>
                <a:lnTo>
                  <a:pt x="2440" y="305"/>
                </a:lnTo>
                <a:lnTo>
                  <a:pt x="2440" y="409"/>
                </a:lnTo>
                <a:lnTo>
                  <a:pt x="2544" y="207"/>
                </a:lnTo>
                <a:lnTo>
                  <a:pt x="2440" y="0"/>
                </a:lnTo>
                <a:lnTo>
                  <a:pt x="2440" y="104"/>
                </a:lnTo>
                <a:lnTo>
                  <a:pt x="0" y="10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101466" tIns="50733" rIns="101466" bIns="50733"/>
          <a:lstStyle/>
          <a:p>
            <a:endParaRPr lang="ru-RU" sz="1793"/>
          </a:p>
        </p:txBody>
      </p:sp>
      <p:sp>
        <p:nvSpPr>
          <p:cNvPr id="25755" name="Freeform 163"/>
          <p:cNvSpPr>
            <a:spLocks/>
          </p:cNvSpPr>
          <p:nvPr/>
        </p:nvSpPr>
        <p:spPr bwMode="auto">
          <a:xfrm>
            <a:off x="5220316" y="7040050"/>
            <a:ext cx="3975621" cy="627136"/>
          </a:xfrm>
          <a:custGeom>
            <a:avLst/>
            <a:gdLst>
              <a:gd name="T0" fmla="*/ 0 w 2544"/>
              <a:gd name="T1" fmla="*/ 2147483647 h 409"/>
              <a:gd name="T2" fmla="*/ 2147483647 w 2544"/>
              <a:gd name="T3" fmla="*/ 2147483647 h 409"/>
              <a:gd name="T4" fmla="*/ 2147483647 w 2544"/>
              <a:gd name="T5" fmla="*/ 2147483647 h 409"/>
              <a:gd name="T6" fmla="*/ 2147483647 w 2544"/>
              <a:gd name="T7" fmla="*/ 2147483647 h 409"/>
              <a:gd name="T8" fmla="*/ 2147483647 w 2544"/>
              <a:gd name="T9" fmla="*/ 0 h 409"/>
              <a:gd name="T10" fmla="*/ 2147483647 w 2544"/>
              <a:gd name="T11" fmla="*/ 2147483647 h 409"/>
              <a:gd name="T12" fmla="*/ 0 w 2544"/>
              <a:gd name="T13" fmla="*/ 2147483647 h 409"/>
              <a:gd name="T14" fmla="*/ 0 w 2544"/>
              <a:gd name="T15" fmla="*/ 2147483647 h 40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44"/>
              <a:gd name="T25" fmla="*/ 0 h 409"/>
              <a:gd name="T26" fmla="*/ 2544 w 2544"/>
              <a:gd name="T27" fmla="*/ 409 h 40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44" h="409">
                <a:moveTo>
                  <a:pt x="0" y="305"/>
                </a:moveTo>
                <a:lnTo>
                  <a:pt x="2440" y="305"/>
                </a:lnTo>
                <a:lnTo>
                  <a:pt x="2440" y="409"/>
                </a:lnTo>
                <a:lnTo>
                  <a:pt x="2544" y="207"/>
                </a:lnTo>
                <a:lnTo>
                  <a:pt x="2440" y="0"/>
                </a:lnTo>
                <a:lnTo>
                  <a:pt x="2440" y="104"/>
                </a:lnTo>
                <a:lnTo>
                  <a:pt x="0" y="104"/>
                </a:lnTo>
                <a:lnTo>
                  <a:pt x="0" y="305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101466" tIns="50733" rIns="101466" bIns="50733"/>
          <a:lstStyle/>
          <a:p>
            <a:endParaRPr lang="ru-RU" sz="1793"/>
          </a:p>
        </p:txBody>
      </p:sp>
      <p:sp>
        <p:nvSpPr>
          <p:cNvPr id="25756" name="Rectangle 164"/>
          <p:cNvSpPr>
            <a:spLocks noChangeArrowheads="1"/>
          </p:cNvSpPr>
          <p:nvPr/>
        </p:nvSpPr>
        <p:spPr bwMode="auto">
          <a:xfrm>
            <a:off x="6521176" y="7120682"/>
            <a:ext cx="1448559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>
                <a:solidFill>
                  <a:srgbClr val="000000"/>
                </a:solidFill>
                <a:latin typeface="Calibri" pitchFamily="34" charset="0"/>
              </a:rPr>
              <a:t>Сложность процессов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57" name="Rectangle 165"/>
          <p:cNvSpPr>
            <a:spLocks noChangeArrowheads="1"/>
          </p:cNvSpPr>
          <p:nvPr/>
        </p:nvSpPr>
        <p:spPr bwMode="auto">
          <a:xfrm>
            <a:off x="6168134" y="7294488"/>
            <a:ext cx="2211091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>
                <a:solidFill>
                  <a:srgbClr val="000000"/>
                </a:solidFill>
                <a:latin typeface="Calibri" pitchFamily="34" charset="0"/>
              </a:rPr>
              <a:t>и их промышленной реализации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5758" name="Freeform 166"/>
          <p:cNvSpPr>
            <a:spLocks/>
          </p:cNvSpPr>
          <p:nvPr/>
        </p:nvSpPr>
        <p:spPr bwMode="auto">
          <a:xfrm>
            <a:off x="288182" y="7007798"/>
            <a:ext cx="4457356" cy="732853"/>
          </a:xfrm>
          <a:custGeom>
            <a:avLst/>
            <a:gdLst>
              <a:gd name="T0" fmla="*/ 2147483647 w 2563"/>
              <a:gd name="T1" fmla="*/ 2147483647 h 409"/>
              <a:gd name="T2" fmla="*/ 2147483647 w 2563"/>
              <a:gd name="T3" fmla="*/ 2147483647 h 409"/>
              <a:gd name="T4" fmla="*/ 2147483647 w 2563"/>
              <a:gd name="T5" fmla="*/ 0 h 409"/>
              <a:gd name="T6" fmla="*/ 0 w 2563"/>
              <a:gd name="T7" fmla="*/ 2147483647 h 409"/>
              <a:gd name="T8" fmla="*/ 2147483647 w 2563"/>
              <a:gd name="T9" fmla="*/ 2147483647 h 409"/>
              <a:gd name="T10" fmla="*/ 2147483647 w 2563"/>
              <a:gd name="T11" fmla="*/ 2147483647 h 409"/>
              <a:gd name="T12" fmla="*/ 2147483647 w 2563"/>
              <a:gd name="T13" fmla="*/ 2147483647 h 409"/>
              <a:gd name="T14" fmla="*/ 2147483647 w 2563"/>
              <a:gd name="T15" fmla="*/ 2147483647 h 40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63"/>
              <a:gd name="T25" fmla="*/ 0 h 409"/>
              <a:gd name="T26" fmla="*/ 2563 w 2563"/>
              <a:gd name="T27" fmla="*/ 409 h 40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63" h="409">
                <a:moveTo>
                  <a:pt x="2563" y="104"/>
                </a:moveTo>
                <a:lnTo>
                  <a:pt x="104" y="104"/>
                </a:lnTo>
                <a:lnTo>
                  <a:pt x="104" y="0"/>
                </a:lnTo>
                <a:lnTo>
                  <a:pt x="0" y="207"/>
                </a:lnTo>
                <a:lnTo>
                  <a:pt x="104" y="409"/>
                </a:lnTo>
                <a:lnTo>
                  <a:pt x="104" y="305"/>
                </a:lnTo>
                <a:lnTo>
                  <a:pt x="2563" y="305"/>
                </a:lnTo>
                <a:lnTo>
                  <a:pt x="2563" y="104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101466" tIns="50733" rIns="101466" bIns="50733"/>
          <a:lstStyle/>
          <a:p>
            <a:endParaRPr lang="ru-RU" sz="1793"/>
          </a:p>
        </p:txBody>
      </p:sp>
      <p:sp>
        <p:nvSpPr>
          <p:cNvPr id="25759" name="Freeform 167"/>
          <p:cNvSpPr>
            <a:spLocks/>
          </p:cNvSpPr>
          <p:nvPr/>
        </p:nvSpPr>
        <p:spPr bwMode="auto">
          <a:xfrm>
            <a:off x="255138" y="7040050"/>
            <a:ext cx="4457355" cy="627136"/>
          </a:xfrm>
          <a:custGeom>
            <a:avLst/>
            <a:gdLst>
              <a:gd name="T0" fmla="*/ 2147483647 w 2563"/>
              <a:gd name="T1" fmla="*/ 2147483647 h 409"/>
              <a:gd name="T2" fmla="*/ 2147483647 w 2563"/>
              <a:gd name="T3" fmla="*/ 2147483647 h 409"/>
              <a:gd name="T4" fmla="*/ 2147483647 w 2563"/>
              <a:gd name="T5" fmla="*/ 0 h 409"/>
              <a:gd name="T6" fmla="*/ 0 w 2563"/>
              <a:gd name="T7" fmla="*/ 2147483647 h 409"/>
              <a:gd name="T8" fmla="*/ 2147483647 w 2563"/>
              <a:gd name="T9" fmla="*/ 2147483647 h 409"/>
              <a:gd name="T10" fmla="*/ 2147483647 w 2563"/>
              <a:gd name="T11" fmla="*/ 2147483647 h 409"/>
              <a:gd name="T12" fmla="*/ 2147483647 w 2563"/>
              <a:gd name="T13" fmla="*/ 2147483647 h 4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63"/>
              <a:gd name="T22" fmla="*/ 0 h 409"/>
              <a:gd name="T23" fmla="*/ 2563 w 2563"/>
              <a:gd name="T24" fmla="*/ 409 h 4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63" h="409">
                <a:moveTo>
                  <a:pt x="2563" y="104"/>
                </a:moveTo>
                <a:lnTo>
                  <a:pt x="104" y="104"/>
                </a:lnTo>
                <a:lnTo>
                  <a:pt x="104" y="0"/>
                </a:lnTo>
                <a:lnTo>
                  <a:pt x="0" y="207"/>
                </a:lnTo>
                <a:lnTo>
                  <a:pt x="104" y="409"/>
                </a:lnTo>
                <a:lnTo>
                  <a:pt x="104" y="305"/>
                </a:lnTo>
                <a:lnTo>
                  <a:pt x="2563" y="305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101466" tIns="50733" rIns="101466" bIns="50733"/>
          <a:lstStyle/>
          <a:p>
            <a:endParaRPr lang="ru-RU" sz="1793"/>
          </a:p>
        </p:txBody>
      </p:sp>
      <p:sp>
        <p:nvSpPr>
          <p:cNvPr id="25760" name="Freeform 168"/>
          <p:cNvSpPr>
            <a:spLocks/>
          </p:cNvSpPr>
          <p:nvPr/>
        </p:nvSpPr>
        <p:spPr bwMode="auto">
          <a:xfrm>
            <a:off x="255138" y="7040050"/>
            <a:ext cx="4457355" cy="627136"/>
          </a:xfrm>
          <a:custGeom>
            <a:avLst/>
            <a:gdLst>
              <a:gd name="T0" fmla="*/ 2147483647 w 2563"/>
              <a:gd name="T1" fmla="*/ 2147483647 h 409"/>
              <a:gd name="T2" fmla="*/ 2147483647 w 2563"/>
              <a:gd name="T3" fmla="*/ 2147483647 h 409"/>
              <a:gd name="T4" fmla="*/ 2147483647 w 2563"/>
              <a:gd name="T5" fmla="*/ 0 h 409"/>
              <a:gd name="T6" fmla="*/ 0 w 2563"/>
              <a:gd name="T7" fmla="*/ 2147483647 h 409"/>
              <a:gd name="T8" fmla="*/ 2147483647 w 2563"/>
              <a:gd name="T9" fmla="*/ 2147483647 h 409"/>
              <a:gd name="T10" fmla="*/ 2147483647 w 2563"/>
              <a:gd name="T11" fmla="*/ 2147483647 h 409"/>
              <a:gd name="T12" fmla="*/ 2147483647 w 2563"/>
              <a:gd name="T13" fmla="*/ 2147483647 h 409"/>
              <a:gd name="T14" fmla="*/ 2147483647 w 2563"/>
              <a:gd name="T15" fmla="*/ 2147483647 h 40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63"/>
              <a:gd name="T25" fmla="*/ 0 h 409"/>
              <a:gd name="T26" fmla="*/ 2563 w 2563"/>
              <a:gd name="T27" fmla="*/ 409 h 40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63" h="409">
                <a:moveTo>
                  <a:pt x="2563" y="104"/>
                </a:moveTo>
                <a:lnTo>
                  <a:pt x="104" y="104"/>
                </a:lnTo>
                <a:lnTo>
                  <a:pt x="104" y="0"/>
                </a:lnTo>
                <a:lnTo>
                  <a:pt x="0" y="207"/>
                </a:lnTo>
                <a:lnTo>
                  <a:pt x="104" y="409"/>
                </a:lnTo>
                <a:lnTo>
                  <a:pt x="104" y="305"/>
                </a:lnTo>
                <a:lnTo>
                  <a:pt x="2563" y="305"/>
                </a:lnTo>
                <a:lnTo>
                  <a:pt x="2563" y="10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lIns="101466" tIns="50733" rIns="101466" bIns="50733"/>
          <a:lstStyle/>
          <a:p>
            <a:endParaRPr lang="ru-RU" sz="1793"/>
          </a:p>
        </p:txBody>
      </p:sp>
      <p:sp>
        <p:nvSpPr>
          <p:cNvPr id="25761" name="Rectangle 169"/>
          <p:cNvSpPr>
            <a:spLocks noChangeArrowheads="1"/>
          </p:cNvSpPr>
          <p:nvPr/>
        </p:nvSpPr>
        <p:spPr bwMode="auto">
          <a:xfrm>
            <a:off x="976871" y="7201314"/>
            <a:ext cx="2606947" cy="18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1195" b="1">
                <a:solidFill>
                  <a:srgbClr val="000000"/>
                </a:solidFill>
                <a:latin typeface="Calibri" pitchFamily="34" charset="0"/>
              </a:rPr>
              <a:t>Сложность молекулярных механизмов</a:t>
            </a:r>
            <a:endParaRPr lang="ru-RU" altLang="ru-RU" sz="1793">
              <a:latin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31</a:t>
            </a:fld>
            <a:endParaRPr lang="ru-RU"/>
          </a:p>
        </p:txBody>
      </p:sp>
      <p:sp>
        <p:nvSpPr>
          <p:cNvPr id="165" name="Номер слайда 1"/>
          <p:cNvSpPr txBox="1">
            <a:spLocks/>
          </p:cNvSpPr>
          <p:nvPr/>
        </p:nvSpPr>
        <p:spPr>
          <a:xfrm>
            <a:off x="9020176" y="7328532"/>
            <a:ext cx="1023940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38714B-5686-45A9-9844-83598223E5DF}" type="slidenum">
              <a:rPr lang="ru-RU" smtClean="0">
                <a:solidFill>
                  <a:srgbClr val="002060"/>
                </a:solidFill>
              </a:rPr>
              <a:pPr/>
              <a:t>31</a:t>
            </a:fld>
            <a:r>
              <a:rPr lang="en-US" smtClean="0">
                <a:solidFill>
                  <a:srgbClr val="002060"/>
                </a:solidFill>
              </a:rPr>
              <a:t>/</a:t>
            </a:r>
            <a:r>
              <a:rPr lang="ru-RU" smtClean="0">
                <a:solidFill>
                  <a:srgbClr val="002060"/>
                </a:solidFill>
              </a:rPr>
              <a:t>81 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9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7847177"/>
              </p:ext>
            </p:extLst>
          </p:nvPr>
        </p:nvGraphicFramePr>
        <p:xfrm>
          <a:off x="653143" y="246742"/>
          <a:ext cx="8951112" cy="6762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Visio" r:id="rId3" imgW="4313301" imgH="3469005" progId="Visio.Drawing.11">
                  <p:embed/>
                </p:oleObj>
              </mc:Choice>
              <mc:Fallback>
                <p:oleObj name="Visio" r:id="rId3" imgW="4313301" imgH="3469005" progId="Visio.Drawing.11">
                  <p:embed/>
                  <p:pic>
                    <p:nvPicPr>
                      <p:cNvPr id="2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143" y="246742"/>
                        <a:ext cx="8951112" cy="676243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32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95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5067" y="0"/>
            <a:ext cx="9289143" cy="6292493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Классификация способов обеспечения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энергоресурсосбережения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49529" y="1494061"/>
            <a:ext cx="3040220" cy="7020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22" tIns="33711" rIns="67422" bIns="33711" rtlCol="0" anchor="ctr"/>
          <a:lstStyle/>
          <a:p>
            <a:pPr algn="ctr"/>
            <a:endParaRPr lang="ru-RU" sz="1191"/>
          </a:p>
        </p:txBody>
      </p:sp>
      <p:sp>
        <p:nvSpPr>
          <p:cNvPr id="5" name="TextBox 4"/>
          <p:cNvSpPr txBox="1"/>
          <p:nvPr/>
        </p:nvSpPr>
        <p:spPr>
          <a:xfrm>
            <a:off x="3405010" y="1579643"/>
            <a:ext cx="3092638" cy="516152"/>
          </a:xfrm>
          <a:prstGeom prst="rect">
            <a:avLst/>
          </a:prstGeom>
          <a:noFill/>
        </p:spPr>
        <p:txBody>
          <a:bodyPr wrap="square" lIns="67422" tIns="33711" rIns="67422" bIns="33711" rtlCol="0">
            <a:spAutoFit/>
          </a:bodyPr>
          <a:lstStyle/>
          <a:p>
            <a:pPr algn="ctr"/>
            <a:r>
              <a:rPr lang="ru-RU" sz="1456" dirty="0">
                <a:latin typeface="Arial" panose="020B0604020202020204" pitchFamily="34" charset="0"/>
                <a:cs typeface="Arial" panose="020B0604020202020204" pitchFamily="34" charset="0"/>
              </a:rPr>
              <a:t>СПОСОБЫ ОБЕСПЕЧЕНИЯ ЭНЕРГОРЕСУРСОСБЕРЕЖЕНИЯ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81836" y="2682193"/>
            <a:ext cx="225395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22" tIns="33711" rIns="67422" bIns="33711" rtlCol="0" anchor="ctr"/>
          <a:lstStyle/>
          <a:p>
            <a:pPr algn="ctr"/>
            <a:endParaRPr lang="ru-RU" sz="1191"/>
          </a:p>
        </p:txBody>
      </p:sp>
      <p:sp>
        <p:nvSpPr>
          <p:cNvPr id="7" name="Прямоугольник 6"/>
          <p:cNvSpPr/>
          <p:nvPr/>
        </p:nvSpPr>
        <p:spPr>
          <a:xfrm>
            <a:off x="1981836" y="3600296"/>
            <a:ext cx="2253956" cy="4847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22" tIns="33711" rIns="67422" bIns="33711" rtlCol="0" anchor="ctr"/>
          <a:lstStyle/>
          <a:p>
            <a:pPr algn="ctr"/>
            <a:endParaRPr lang="ru-RU" sz="1191"/>
          </a:p>
        </p:txBody>
      </p:sp>
      <p:sp>
        <p:nvSpPr>
          <p:cNvPr id="8" name="Прямоугольник 7"/>
          <p:cNvSpPr/>
          <p:nvPr/>
        </p:nvSpPr>
        <p:spPr>
          <a:xfrm>
            <a:off x="1981836" y="4353042"/>
            <a:ext cx="2253956" cy="4847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22" tIns="33711" rIns="67422" bIns="33711" rtlCol="0" anchor="ctr"/>
          <a:lstStyle/>
          <a:p>
            <a:pPr algn="ctr"/>
            <a:endParaRPr lang="ru-RU" sz="1191"/>
          </a:p>
        </p:txBody>
      </p:sp>
      <p:sp>
        <p:nvSpPr>
          <p:cNvPr id="9" name="Прямоугольник 8"/>
          <p:cNvSpPr/>
          <p:nvPr/>
        </p:nvSpPr>
        <p:spPr>
          <a:xfrm>
            <a:off x="1981836" y="5058458"/>
            <a:ext cx="2253956" cy="3780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22" tIns="33711" rIns="67422" bIns="33711" rtlCol="0" anchor="ctr"/>
          <a:lstStyle/>
          <a:p>
            <a:pPr algn="ctr"/>
            <a:endParaRPr lang="ru-RU" sz="1191"/>
          </a:p>
        </p:txBody>
      </p:sp>
      <p:sp>
        <p:nvSpPr>
          <p:cNvPr id="10" name="Прямоугольник 9"/>
          <p:cNvSpPr/>
          <p:nvPr/>
        </p:nvSpPr>
        <p:spPr>
          <a:xfrm>
            <a:off x="5441397" y="2682193"/>
            <a:ext cx="241121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22" tIns="33711" rIns="67422" bIns="33711" rtlCol="0" anchor="ctr"/>
          <a:lstStyle/>
          <a:p>
            <a:pPr algn="ctr"/>
            <a:endParaRPr lang="ru-RU" sz="1191"/>
          </a:p>
        </p:txBody>
      </p:sp>
      <p:sp>
        <p:nvSpPr>
          <p:cNvPr id="11" name="Прямоугольник 10"/>
          <p:cNvSpPr/>
          <p:nvPr/>
        </p:nvSpPr>
        <p:spPr>
          <a:xfrm>
            <a:off x="5441397" y="3600296"/>
            <a:ext cx="2411210" cy="4847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22" tIns="33711" rIns="67422" bIns="33711" rtlCol="0" anchor="ctr"/>
          <a:lstStyle/>
          <a:p>
            <a:pPr algn="ctr"/>
            <a:endParaRPr lang="ru-RU" sz="1191"/>
          </a:p>
        </p:txBody>
      </p:sp>
      <p:sp>
        <p:nvSpPr>
          <p:cNvPr id="12" name="Прямоугольник 11"/>
          <p:cNvSpPr/>
          <p:nvPr/>
        </p:nvSpPr>
        <p:spPr>
          <a:xfrm>
            <a:off x="5426323" y="4353042"/>
            <a:ext cx="2411210" cy="4847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22" tIns="33711" rIns="67422" bIns="33711" rtlCol="0" anchor="ctr"/>
          <a:lstStyle/>
          <a:p>
            <a:pPr algn="ctr"/>
            <a:endParaRPr lang="ru-RU" sz="1191"/>
          </a:p>
        </p:txBody>
      </p:sp>
      <p:sp>
        <p:nvSpPr>
          <p:cNvPr id="13" name="Прямоугольник 12"/>
          <p:cNvSpPr/>
          <p:nvPr/>
        </p:nvSpPr>
        <p:spPr>
          <a:xfrm>
            <a:off x="5426323" y="5058458"/>
            <a:ext cx="2411210" cy="3780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22" tIns="33711" rIns="67422" bIns="33711" rtlCol="0" anchor="ctr"/>
          <a:lstStyle/>
          <a:p>
            <a:pPr algn="ctr"/>
            <a:endParaRPr lang="ru-RU" sz="1191"/>
          </a:p>
        </p:txBody>
      </p:sp>
      <p:sp>
        <p:nvSpPr>
          <p:cNvPr id="14" name="TextBox 13"/>
          <p:cNvSpPr txBox="1"/>
          <p:nvPr/>
        </p:nvSpPr>
        <p:spPr>
          <a:xfrm>
            <a:off x="1981836" y="2763855"/>
            <a:ext cx="2253956" cy="465112"/>
          </a:xfrm>
          <a:prstGeom prst="rect">
            <a:avLst/>
          </a:prstGeom>
          <a:noFill/>
        </p:spPr>
        <p:txBody>
          <a:bodyPr wrap="square" lIns="67422" tIns="33711" rIns="67422" bIns="33711" rtlCol="0">
            <a:spAutoFit/>
          </a:bodyPr>
          <a:lstStyle/>
          <a:p>
            <a:r>
              <a:rPr lang="ru-RU" sz="860" dirty="0">
                <a:latin typeface="Arial" panose="020B0604020202020204" pitchFamily="34" charset="0"/>
                <a:cs typeface="Arial" panose="020B0604020202020204" pitchFamily="34" charset="0"/>
              </a:rPr>
              <a:t>1. Способ наилучшего использования движущей силы химико-технологических процессов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52173" y="2833104"/>
            <a:ext cx="2411210" cy="200424"/>
          </a:xfrm>
          <a:prstGeom prst="rect">
            <a:avLst/>
          </a:prstGeom>
          <a:noFill/>
        </p:spPr>
        <p:txBody>
          <a:bodyPr wrap="square" lIns="67422" tIns="33711" rIns="67422" bIns="33711" rtlCol="0">
            <a:spAutoFit/>
          </a:bodyPr>
          <a:lstStyle/>
          <a:p>
            <a:r>
              <a:rPr lang="ru-RU" sz="860" dirty="0">
                <a:latin typeface="Arial" panose="020B0604020202020204" pitchFamily="34" charset="0"/>
                <a:cs typeface="Arial" panose="020B0604020202020204" pitchFamily="34" charset="0"/>
              </a:rPr>
              <a:t>2. Способ наилучшего использования сырья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81836" y="3600295"/>
            <a:ext cx="2253956" cy="332768"/>
          </a:xfrm>
          <a:prstGeom prst="rect">
            <a:avLst/>
          </a:prstGeom>
          <a:noFill/>
        </p:spPr>
        <p:txBody>
          <a:bodyPr wrap="square" lIns="67422" tIns="33711" rIns="67422" bIns="33711" rtlCol="0">
            <a:spAutoFit/>
          </a:bodyPr>
          <a:lstStyle/>
          <a:p>
            <a:r>
              <a:rPr lang="ru-RU" sz="860" dirty="0">
                <a:latin typeface="Arial" panose="020B0604020202020204" pitchFamily="34" charset="0"/>
                <a:cs typeface="Arial" panose="020B0604020202020204" pitchFamily="34" charset="0"/>
              </a:rPr>
              <a:t>3. Способ наилучшего использования топливно-энергетических ресурсов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41397" y="3600295"/>
            <a:ext cx="2411210" cy="465112"/>
          </a:xfrm>
          <a:prstGeom prst="rect">
            <a:avLst/>
          </a:prstGeom>
          <a:noFill/>
        </p:spPr>
        <p:txBody>
          <a:bodyPr wrap="square" lIns="67422" tIns="33711" rIns="67422" bIns="33711" rtlCol="0">
            <a:spAutoFit/>
          </a:bodyPr>
          <a:lstStyle/>
          <a:p>
            <a:r>
              <a:rPr lang="ru-RU" sz="860" dirty="0">
                <a:latin typeface="Arial" panose="020B0604020202020204" pitchFamily="34" charset="0"/>
                <a:cs typeface="Arial" panose="020B0604020202020204" pitchFamily="34" charset="0"/>
              </a:rPr>
              <a:t>4. Способ наилучшего функционально-структурного использования аппаратов и машин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81836" y="4399279"/>
            <a:ext cx="2253956" cy="332768"/>
          </a:xfrm>
          <a:prstGeom prst="rect">
            <a:avLst/>
          </a:prstGeom>
          <a:noFill/>
        </p:spPr>
        <p:txBody>
          <a:bodyPr wrap="square" lIns="67422" tIns="33711" rIns="67422" bIns="33711" rtlCol="0">
            <a:spAutoFit/>
          </a:bodyPr>
          <a:lstStyle/>
          <a:p>
            <a:r>
              <a:rPr lang="ru-RU" sz="860" dirty="0">
                <a:latin typeface="Arial" panose="020B0604020202020204" pitchFamily="34" charset="0"/>
                <a:cs typeface="Arial" panose="020B0604020202020204" pitchFamily="34" charset="0"/>
              </a:rPr>
              <a:t>5. Способ повышения надежности и безопасности, снижения рисков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41397" y="4353041"/>
            <a:ext cx="2411210" cy="465112"/>
          </a:xfrm>
          <a:prstGeom prst="rect">
            <a:avLst/>
          </a:prstGeom>
          <a:noFill/>
        </p:spPr>
        <p:txBody>
          <a:bodyPr wrap="square" lIns="67422" tIns="33711" rIns="67422" bIns="33711" rtlCol="0">
            <a:spAutoFit/>
          </a:bodyPr>
          <a:lstStyle/>
          <a:p>
            <a:r>
              <a:rPr lang="ru-RU" sz="860" dirty="0">
                <a:latin typeface="Arial" panose="020B0604020202020204" pitchFamily="34" charset="0"/>
                <a:cs typeface="Arial" panose="020B0604020202020204" pitchFamily="34" charset="0"/>
              </a:rPr>
              <a:t>6. Способ рациональной энергоресурсоэффективной компоновки оборудования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96911" y="5143604"/>
            <a:ext cx="2253956" cy="200424"/>
          </a:xfrm>
          <a:prstGeom prst="rect">
            <a:avLst/>
          </a:prstGeom>
          <a:noFill/>
        </p:spPr>
        <p:txBody>
          <a:bodyPr wrap="square" lIns="67422" tIns="33711" rIns="67422" bIns="33711" rtlCol="0">
            <a:spAutoFit/>
          </a:bodyPr>
          <a:lstStyle/>
          <a:p>
            <a:r>
              <a:rPr lang="ru-RU" sz="860" dirty="0">
                <a:latin typeface="Arial" panose="020B0604020202020204" pitchFamily="34" charset="0"/>
                <a:cs typeface="Arial" panose="020B0604020202020204" pitchFamily="34" charset="0"/>
              </a:rPr>
              <a:t>7. Способ замкнутого водоснабжения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20935" y="5090250"/>
            <a:ext cx="2421986" cy="332768"/>
          </a:xfrm>
          <a:prstGeom prst="rect">
            <a:avLst/>
          </a:prstGeom>
          <a:noFill/>
        </p:spPr>
        <p:txBody>
          <a:bodyPr wrap="square" lIns="67422" tIns="33711" rIns="67422" bIns="33711" rtlCol="0">
            <a:spAutoFit/>
          </a:bodyPr>
          <a:lstStyle/>
          <a:p>
            <a:r>
              <a:rPr lang="ru-RU" sz="860" dirty="0">
                <a:latin typeface="Arial" panose="020B0604020202020204" pitchFamily="34" charset="0"/>
                <a:cs typeface="Arial" panose="020B0604020202020204" pitchFamily="34" charset="0"/>
              </a:rPr>
              <a:t>8. Способ логистического управления энергоресурсоэффективностью ХТС</a:t>
            </a:r>
          </a:p>
        </p:txBody>
      </p:sp>
      <p:cxnSp>
        <p:nvCxnSpPr>
          <p:cNvPr id="30" name="Соединительная линия уступом 29"/>
          <p:cNvCxnSpPr>
            <a:endCxn id="7" idx="3"/>
          </p:cNvCxnSpPr>
          <p:nvPr/>
        </p:nvCxnSpPr>
        <p:spPr>
          <a:xfrm rot="5400000">
            <a:off x="3517363" y="2914570"/>
            <a:ext cx="1646531" cy="209670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>
            <a:endCxn id="8" idx="3"/>
          </p:cNvCxnSpPr>
          <p:nvPr/>
        </p:nvCxnSpPr>
        <p:spPr>
          <a:xfrm rot="5400000">
            <a:off x="3193409" y="3238525"/>
            <a:ext cx="2399276" cy="314506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оединительная линия уступом 35"/>
          <p:cNvCxnSpPr>
            <a:endCxn id="21" idx="3"/>
          </p:cNvCxnSpPr>
          <p:nvPr/>
        </p:nvCxnSpPr>
        <p:spPr>
          <a:xfrm rot="5400000">
            <a:off x="2927332" y="3519678"/>
            <a:ext cx="3051339" cy="404267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endCxn id="18" idx="1"/>
          </p:cNvCxnSpPr>
          <p:nvPr/>
        </p:nvCxnSpPr>
        <p:spPr>
          <a:xfrm rot="16200000" flipH="1">
            <a:off x="4544381" y="2935903"/>
            <a:ext cx="1636781" cy="157252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ная линия уступом 46"/>
          <p:cNvCxnSpPr>
            <a:endCxn id="12" idx="1"/>
          </p:cNvCxnSpPr>
          <p:nvPr/>
        </p:nvCxnSpPr>
        <p:spPr>
          <a:xfrm rot="16200000" flipH="1">
            <a:off x="4103179" y="3272270"/>
            <a:ext cx="2399276" cy="247014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Соединительная линия уступом 49"/>
          <p:cNvCxnSpPr>
            <a:endCxn id="22" idx="1"/>
          </p:cNvCxnSpPr>
          <p:nvPr/>
        </p:nvCxnSpPr>
        <p:spPr>
          <a:xfrm rot="16200000" flipH="1">
            <a:off x="3717435" y="3553179"/>
            <a:ext cx="3060541" cy="346463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Соединительная линия уступом 52"/>
          <p:cNvCxnSpPr>
            <a:stCxn id="5" idx="1"/>
            <a:endCxn id="6" idx="0"/>
          </p:cNvCxnSpPr>
          <p:nvPr/>
        </p:nvCxnSpPr>
        <p:spPr>
          <a:xfrm rot="10800000" flipV="1">
            <a:off x="3108815" y="1845102"/>
            <a:ext cx="296196" cy="837093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Соединительная линия уступом 56"/>
          <p:cNvCxnSpPr>
            <a:endCxn id="10" idx="0"/>
          </p:cNvCxnSpPr>
          <p:nvPr/>
        </p:nvCxnSpPr>
        <p:spPr>
          <a:xfrm rot="16200000" flipH="1">
            <a:off x="6153779" y="2188970"/>
            <a:ext cx="837093" cy="149354"/>
          </a:xfrm>
          <a:prstGeom prst="bentConnector3">
            <a:avLst>
              <a:gd name="adj1" fmla="val -1701"/>
            </a:avLst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33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8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7091" y="493486"/>
            <a:ext cx="8575425" cy="2975429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Основные этапы обеспечения оптимальных показателей удельной </a:t>
            </a:r>
            <a:r>
              <a:rPr lang="ru-RU" sz="28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энергоресурсоемкости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11617" y="1656079"/>
            <a:ext cx="2725715" cy="8640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22" tIns="33711" rIns="67422" bIns="33711" rtlCol="0" anchor="ctr"/>
          <a:lstStyle/>
          <a:p>
            <a:pPr algn="ctr"/>
            <a:endParaRPr lang="ru-RU" sz="1191"/>
          </a:p>
        </p:txBody>
      </p:sp>
      <p:sp>
        <p:nvSpPr>
          <p:cNvPr id="5" name="TextBox 4"/>
          <p:cNvSpPr txBox="1"/>
          <p:nvPr/>
        </p:nvSpPr>
        <p:spPr>
          <a:xfrm>
            <a:off x="3711617" y="1676974"/>
            <a:ext cx="2725715" cy="883047"/>
          </a:xfrm>
          <a:prstGeom prst="rect">
            <a:avLst/>
          </a:prstGeom>
          <a:noFill/>
        </p:spPr>
        <p:txBody>
          <a:bodyPr wrap="square" lIns="67422" tIns="33711" rIns="67422" bIns="33711" rtlCol="0">
            <a:spAutoFit/>
          </a:bodyPr>
          <a:lstStyle/>
          <a:p>
            <a:r>
              <a:rPr lang="ru-RU" sz="1059" dirty="0">
                <a:latin typeface="Arial" panose="020B0604020202020204" pitchFamily="34" charset="0"/>
                <a:cs typeface="Arial" panose="020B0604020202020204" pitchFamily="34" charset="0"/>
              </a:rPr>
              <a:t>Этапы обеспечения оптимальных показателей энергоресурсосбережения на химических, нефтеперерабатывающих и нефтехимических предприятиях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43923" y="3276259"/>
            <a:ext cx="1415276" cy="20522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22" tIns="33711" rIns="67422" bIns="33711" rtlCol="0" anchor="ctr"/>
          <a:lstStyle/>
          <a:p>
            <a:pPr algn="ctr"/>
            <a:endParaRPr lang="ru-RU" sz="1191"/>
          </a:p>
        </p:txBody>
      </p:sp>
      <p:sp>
        <p:nvSpPr>
          <p:cNvPr id="7" name="Прямоугольник 6"/>
          <p:cNvSpPr/>
          <p:nvPr/>
        </p:nvSpPr>
        <p:spPr>
          <a:xfrm>
            <a:off x="4078540" y="3274980"/>
            <a:ext cx="1467692" cy="19982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22" tIns="33711" rIns="67422" bIns="33711" rtlCol="0" anchor="ctr"/>
          <a:lstStyle/>
          <a:p>
            <a:pPr algn="ctr"/>
            <a:endParaRPr lang="ru-RU" sz="1191"/>
          </a:p>
        </p:txBody>
      </p:sp>
      <p:sp>
        <p:nvSpPr>
          <p:cNvPr id="8" name="Прямоугольник 7"/>
          <p:cNvSpPr/>
          <p:nvPr/>
        </p:nvSpPr>
        <p:spPr>
          <a:xfrm>
            <a:off x="5965574" y="3276260"/>
            <a:ext cx="1887033" cy="2223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422" tIns="33711" rIns="67422" bIns="33711" rtlCol="0" anchor="ctr"/>
          <a:lstStyle/>
          <a:p>
            <a:pPr algn="ctr"/>
            <a:endParaRPr lang="ru-RU" sz="1191"/>
          </a:p>
        </p:txBody>
      </p:sp>
      <p:sp>
        <p:nvSpPr>
          <p:cNvPr id="9" name="TextBox 8"/>
          <p:cNvSpPr txBox="1"/>
          <p:nvPr/>
        </p:nvSpPr>
        <p:spPr>
          <a:xfrm>
            <a:off x="2266901" y="3281457"/>
            <a:ext cx="1444717" cy="2024000"/>
          </a:xfrm>
          <a:prstGeom prst="rect">
            <a:avLst/>
          </a:prstGeom>
          <a:noFill/>
        </p:spPr>
        <p:txBody>
          <a:bodyPr wrap="square" lIns="67422" tIns="33711" rIns="67422" bIns="33711" rtlCol="0">
            <a:spAutoFit/>
          </a:bodyPr>
          <a:lstStyle/>
          <a:p>
            <a:r>
              <a:rPr lang="ru-RU" sz="1059" b="1" dirty="0">
                <a:latin typeface="Arial" panose="020B0604020202020204" pitchFamily="34" charset="0"/>
                <a:cs typeface="Arial" panose="020B0604020202020204" pitchFamily="34" charset="0"/>
              </a:rPr>
              <a:t>Назначение (расчет) </a:t>
            </a:r>
            <a:r>
              <a:rPr lang="ru-RU" sz="1059" dirty="0">
                <a:latin typeface="Arial" panose="020B0604020202020204" pitchFamily="34" charset="0"/>
                <a:cs typeface="Arial" panose="020B0604020202020204" pitchFamily="34" charset="0"/>
              </a:rPr>
              <a:t>оптимальных показателей удельной энергоресурсоемкости при разработке проекта продукции, технологическом и техническом проектировании предприятий НГХК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30958" y="3300961"/>
            <a:ext cx="1467692" cy="1861007"/>
          </a:xfrm>
          <a:prstGeom prst="rect">
            <a:avLst/>
          </a:prstGeom>
          <a:noFill/>
        </p:spPr>
        <p:txBody>
          <a:bodyPr wrap="square" lIns="67422" tIns="33711" rIns="67422" bIns="33711" rtlCol="0">
            <a:spAutoFit/>
          </a:bodyPr>
          <a:lstStyle/>
          <a:p>
            <a:r>
              <a:rPr lang="ru-RU" sz="1059" b="1" dirty="0"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  <a:r>
              <a:rPr lang="ru-RU" sz="1059" dirty="0">
                <a:latin typeface="Arial" panose="020B0604020202020204" pitchFamily="34" charset="0"/>
                <a:cs typeface="Arial" panose="020B0604020202020204" pitchFamily="34" charset="0"/>
              </a:rPr>
              <a:t>оптимальных показателей удельной энергоресурсоемкости продукции при изготовлении и монтаже оборудования, при строительстве предприятий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65574" y="3283841"/>
            <a:ext cx="1939451" cy="2186994"/>
          </a:xfrm>
          <a:prstGeom prst="rect">
            <a:avLst/>
          </a:prstGeom>
          <a:noFill/>
        </p:spPr>
        <p:txBody>
          <a:bodyPr wrap="square" lIns="67422" tIns="33711" rIns="67422" bIns="33711" rtlCol="0">
            <a:spAutoFit/>
          </a:bodyPr>
          <a:lstStyle/>
          <a:p>
            <a:r>
              <a:rPr lang="ru-RU" sz="1059" b="1" dirty="0">
                <a:latin typeface="Arial" panose="020B0604020202020204" pitchFamily="34" charset="0"/>
                <a:cs typeface="Arial" panose="020B0604020202020204" pitchFamily="34" charset="0"/>
              </a:rPr>
              <a:t>Поддержание</a:t>
            </a:r>
            <a:r>
              <a:rPr lang="ru-RU" sz="1059" dirty="0">
                <a:latin typeface="Arial" panose="020B0604020202020204" pitchFamily="34" charset="0"/>
                <a:cs typeface="Arial" panose="020B0604020202020204" pitchFamily="34" charset="0"/>
              </a:rPr>
              <a:t> оптимальных показателей удельной энергоресурсоемкости продукции при эксплуатации предприятий НГХК с применением компьютерных инструментов интегрированной логистической поддержки оборудования, методов</a:t>
            </a:r>
            <a:r>
              <a:rPr lang="en-US" sz="1059" dirty="0">
                <a:latin typeface="Arial" panose="020B0604020202020204" pitchFamily="34" charset="0"/>
                <a:cs typeface="Arial" panose="020B0604020202020204" pitchFamily="34" charset="0"/>
              </a:rPr>
              <a:t> TQM, EIA, LCA, Risk Management</a:t>
            </a:r>
            <a:r>
              <a:rPr lang="ru-RU" sz="105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3" name="Прямая со стрелкой 12"/>
          <p:cNvCxnSpPr>
            <a:endCxn id="6" idx="0"/>
          </p:cNvCxnSpPr>
          <p:nvPr/>
        </p:nvCxnSpPr>
        <p:spPr>
          <a:xfrm flipH="1">
            <a:off x="2951563" y="2520175"/>
            <a:ext cx="760055" cy="7560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10" idx="0"/>
          </p:cNvCxnSpPr>
          <p:nvPr/>
        </p:nvCxnSpPr>
        <p:spPr>
          <a:xfrm>
            <a:off x="4864804" y="2520176"/>
            <a:ext cx="0" cy="7807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437331" y="2520177"/>
            <a:ext cx="665630" cy="7548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34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66965" y="-119075"/>
            <a:ext cx="6605868" cy="1542726"/>
          </a:xfrm>
          <a:prstGeom prst="rect">
            <a:avLst/>
          </a:prstGeom>
        </p:spPr>
        <p:txBody>
          <a:bodyPr vert="horz" wrap="square" lIns="0" tIns="247646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" sz="2800" spc="-3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Инжиниринг устойчивых химических производств и решение проблем перехода к устойчивому развитию </a:t>
            </a:r>
            <a:endParaRPr sz="2800" spc="-3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7213" y="1423651"/>
            <a:ext cx="8505371" cy="5455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55" indent="232184">
              <a:tabLst>
                <a:tab pos="234807" algn="l"/>
                <a:tab pos="235226" algn="l"/>
              </a:tabLst>
            </a:pPr>
            <a:r>
              <a:rPr lang="ru" sz="16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Трудности и необходимости</a:t>
            </a:r>
            <a:r>
              <a:rPr sz="1600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… </a:t>
            </a:r>
            <a:r>
              <a:rPr lang="ru" sz="1600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создаются при инжиниринге устойчивых химических производств</a:t>
            </a:r>
            <a:endParaRPr sz="1600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499436" lvl="1" indent="-188600">
              <a:buChar char="–"/>
              <a:tabLst>
                <a:tab pos="499436" algn="l"/>
                <a:tab pos="499855" algn="l"/>
              </a:tabLst>
            </a:pPr>
            <a:r>
              <a:rPr lang="ru-RU" sz="16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Н</a:t>
            </a:r>
            <a:r>
              <a:rPr lang="ru" sz="16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еблагоприятной окружающей средой (ОС)</a:t>
            </a:r>
            <a:endParaRPr sz="1600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499436" lvl="1" indent="-188600">
              <a:buChar char="–"/>
              <a:tabLst>
                <a:tab pos="499436" algn="l"/>
                <a:tab pos="499855" algn="l"/>
              </a:tabLst>
            </a:pPr>
            <a:r>
              <a:rPr lang="ru-RU" sz="16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Интенсивно изменяющейся ОС</a:t>
            </a:r>
            <a:endParaRPr sz="1600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499436" lvl="1" indent="-188600">
              <a:buChar char="–"/>
              <a:tabLst>
                <a:tab pos="499436" algn="l"/>
                <a:tab pos="499855" algn="l"/>
              </a:tabLst>
            </a:pPr>
            <a:r>
              <a:rPr lang="ru" sz="16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Сложностью ОС</a:t>
            </a:r>
          </a:p>
          <a:p>
            <a:pPr marL="499436" lvl="1" indent="-188600">
              <a:buChar char="–"/>
              <a:tabLst>
                <a:tab pos="499436" algn="l"/>
                <a:tab pos="499855" algn="l"/>
              </a:tabLst>
            </a:pPr>
            <a:r>
              <a:rPr lang="ru" sz="16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Нестабильностью ОС</a:t>
            </a:r>
          </a:p>
          <a:p>
            <a:pPr marL="499436" lvl="1" indent="-188600">
              <a:buChar char="–"/>
              <a:tabLst>
                <a:tab pos="499436" algn="l"/>
                <a:tab pos="499855" algn="l"/>
              </a:tabLst>
            </a:pPr>
            <a:r>
              <a:rPr lang="ru" sz="1600" b="1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Необходимостью обеспечения большей надежности ХТС</a:t>
            </a:r>
            <a:endParaRPr sz="1600" b="1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499436" lvl="1" indent="-188600">
              <a:buChar char="–"/>
              <a:tabLst>
                <a:tab pos="499436" algn="l"/>
                <a:tab pos="499855" algn="l"/>
              </a:tabLst>
            </a:pPr>
            <a:r>
              <a:rPr lang="ru" sz="1600" b="1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Большая экономическая выгода </a:t>
            </a:r>
            <a:endParaRPr sz="1600" b="1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499436" marR="3362" lvl="1" indent="-188600">
              <a:spcBef>
                <a:spcPts val="301"/>
              </a:spcBef>
              <a:buChar char="–"/>
              <a:tabLst>
                <a:tab pos="499436" algn="l"/>
                <a:tab pos="499855" algn="l"/>
              </a:tabLst>
            </a:pPr>
            <a:r>
              <a:rPr lang="ru-RU" sz="16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Необходимость рационального использования пространства (офшорные зоны, альтернативные источники энергии, портативные источники энергии.</a:t>
            </a:r>
            <a:r>
              <a:rPr sz="1600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..)</a:t>
            </a:r>
            <a:endParaRPr sz="1600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499436" lvl="1" indent="-188600">
              <a:spcBef>
                <a:spcPts val="9"/>
              </a:spcBef>
              <a:buChar char="–"/>
              <a:tabLst>
                <a:tab pos="499436" algn="l"/>
                <a:tab pos="499855" algn="l"/>
              </a:tabLst>
            </a:pPr>
            <a:r>
              <a:rPr lang="ru" sz="1600" b="1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Снижение видимого воздействия на ОС</a:t>
            </a:r>
            <a:endParaRPr sz="1600" b="1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499436" lvl="1" indent="-188600">
              <a:buChar char="–"/>
              <a:tabLst>
                <a:tab pos="499436" algn="l"/>
                <a:tab pos="499855" algn="l"/>
              </a:tabLst>
            </a:pPr>
            <a:r>
              <a:rPr lang="ru" sz="1600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Использование альтернативных источников сырья</a:t>
            </a:r>
            <a:endParaRPr sz="1600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499436" lvl="1" indent="-188600">
              <a:buChar char="–"/>
              <a:tabLst>
                <a:tab pos="499436" algn="l"/>
                <a:tab pos="499855" algn="l"/>
              </a:tabLst>
            </a:pPr>
            <a:r>
              <a:rPr lang="ru" sz="1600" b="1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Снижение выбросов (сбросов и отходов)</a:t>
            </a:r>
          </a:p>
          <a:p>
            <a:pPr marL="499436" lvl="1" indent="-188600">
              <a:buChar char="–"/>
              <a:tabLst>
                <a:tab pos="499436" algn="l"/>
                <a:tab pos="499855" algn="l"/>
              </a:tabLst>
            </a:pPr>
            <a:r>
              <a:rPr lang="ru" sz="1600" b="1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Переработка отходов и рекриация свалок </a:t>
            </a:r>
            <a:endParaRPr sz="1600" b="1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499436" lvl="1" indent="-188600">
              <a:buChar char="–"/>
              <a:tabLst>
                <a:tab pos="499436" algn="l"/>
                <a:tab pos="499855" algn="l"/>
              </a:tabLst>
            </a:pPr>
            <a:r>
              <a:rPr lang="ru-RU" sz="1600" b="1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Снижение эксплуатационных затрат</a:t>
            </a:r>
            <a:endParaRPr sz="1600" b="1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499436" lvl="1" indent="-188600">
              <a:buChar char="–"/>
              <a:tabLst>
                <a:tab pos="499436" algn="l"/>
                <a:tab pos="499855" algn="l"/>
              </a:tabLst>
            </a:pPr>
            <a:r>
              <a:rPr lang="ru" sz="1600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Расширение географии бизнеса</a:t>
            </a:r>
          </a:p>
          <a:p>
            <a:pPr marL="499436" lvl="1" indent="-188600">
              <a:buChar char="–"/>
              <a:tabLst>
                <a:tab pos="499436" algn="l"/>
                <a:tab pos="499855" algn="l"/>
              </a:tabLst>
            </a:pPr>
            <a:r>
              <a:rPr lang="ru" sz="1600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Применение методов логистики ресурсосбережения</a:t>
            </a:r>
          </a:p>
          <a:p>
            <a:pPr marL="499436" lvl="1" indent="-188600">
              <a:buChar char="–"/>
              <a:tabLst>
                <a:tab pos="499436" algn="l"/>
                <a:tab pos="499855" algn="l"/>
              </a:tabLst>
            </a:pPr>
            <a:r>
              <a:rPr lang="ru" sz="1600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Оптимальное логистическое управление ЦП нефтегазохимического комплекса</a:t>
            </a:r>
          </a:p>
          <a:p>
            <a:pPr marL="499436" lvl="1" indent="-188600">
              <a:buChar char="–"/>
              <a:tabLst>
                <a:tab pos="499436" algn="l"/>
                <a:tab pos="499855" algn="l"/>
              </a:tabLst>
            </a:pPr>
            <a:r>
              <a:rPr lang="ru" sz="1600" b="1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Химизация экономики</a:t>
            </a:r>
          </a:p>
          <a:p>
            <a:pPr marL="499436" lvl="1" indent="-188600">
              <a:buChar char="–"/>
              <a:tabLst>
                <a:tab pos="499436" algn="l"/>
                <a:tab pos="499855" algn="l"/>
              </a:tabLst>
            </a:pPr>
            <a:r>
              <a:rPr lang="ru-RU" sz="1600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А</a:t>
            </a:r>
            <a:r>
              <a:rPr lang="ru" sz="1600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втоматизированное проектирование</a:t>
            </a:r>
          </a:p>
          <a:p>
            <a:pPr marL="499436" lvl="1" indent="-188600">
              <a:buChar char="–"/>
              <a:tabLst>
                <a:tab pos="499436" algn="l"/>
                <a:tab pos="499855" algn="l"/>
              </a:tabLst>
            </a:pPr>
            <a:r>
              <a:rPr lang="ru" sz="1600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Аддитивные технологии производства изделий </a:t>
            </a:r>
          </a:p>
          <a:p>
            <a:pPr marL="499436" lvl="1" indent="-188600">
              <a:buChar char="–"/>
              <a:tabLst>
                <a:tab pos="499436" algn="l"/>
                <a:tab pos="499855" algn="l"/>
              </a:tabLst>
            </a:pPr>
            <a:r>
              <a:rPr lang="ru" sz="1600" spc="-7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Электронные (цифровые) </a:t>
            </a:r>
            <a:r>
              <a:rPr lang="ru" sz="1600" spc="-7" dirty="0" smtClean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производства</a:t>
            </a:r>
            <a:endParaRPr sz="1600"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35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2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90080" y="403104"/>
            <a:ext cx="3816444" cy="708443"/>
          </a:xfrm>
          <a:prstGeom prst="rect">
            <a:avLst/>
          </a:prstGeom>
        </p:spPr>
        <p:txBody>
          <a:bodyPr vert="horz" wrap="square" lIns="0" tIns="298049" rIns="0" bIns="0" rtlCol="0" anchor="ctr">
            <a:spAutoFit/>
          </a:bodyPr>
          <a:lstStyle/>
          <a:p>
            <a:pPr marL="400725"/>
            <a:r>
              <a:rPr lang="ru-RU" sz="2648" spc="-3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выводы</a:t>
            </a:r>
            <a:endParaRPr sz="2648" spc="-3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8187" y="1563670"/>
            <a:ext cx="8360229" cy="51398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5226" marR="440630" indent="-226825">
              <a:buChar char="•"/>
              <a:tabLst>
                <a:tab pos="234807" algn="l"/>
                <a:tab pos="235226" algn="l"/>
              </a:tabLst>
            </a:pPr>
            <a:r>
              <a:rPr lang="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Коммерческие компании (бизнес) и другие промышленные организации в настоящее время несут б</a:t>
            </a:r>
            <a:r>
              <a:rPr lang="en-US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ó</a:t>
            </a:r>
            <a:r>
              <a:rPr lang="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льшую ответственность за воздействие на окружающую среду, чем когда-либо раньше 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35226" marR="3362" indent="-226825">
              <a:spcBef>
                <a:spcPts val="354"/>
              </a:spcBef>
              <a:buChar char="•"/>
              <a:tabLst>
                <a:tab pos="234807" algn="l"/>
                <a:tab pos="235226" algn="l"/>
              </a:tabLst>
            </a:pPr>
            <a:r>
              <a:rPr lang="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Акционеры и все заинтересованные стороны более информированы о воздействии на окружающую среду и ожидают применения (</a:t>
            </a:r>
            <a:r>
              <a:rPr lang="en-US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BAT-BREF) </a:t>
            </a:r>
            <a:r>
              <a:rPr lang="ru-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показателей</a:t>
            </a:r>
            <a:r>
              <a:rPr lang="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более высоких стандартов организации производств в целях обеспечения различных социально-экономических потребностей и защиты окружающей среды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35226" marR="554041" indent="-226825">
              <a:spcBef>
                <a:spcPts val="403"/>
              </a:spcBef>
              <a:buChar char="•"/>
              <a:tabLst>
                <a:tab pos="234807" algn="l"/>
                <a:tab pos="235226" algn="l"/>
              </a:tabLst>
            </a:pPr>
            <a:r>
              <a:rPr lang="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Значительные выгоды для бизнеса могут увеличиваться за счет применения устойчивых химических производств энергоресурсоэффективных экологически безопасных ХТС, методов интенсификации ХТС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marL="235226" marR="296973" indent="-226825">
              <a:spcBef>
                <a:spcPts val="354"/>
              </a:spcBef>
              <a:buChar char="•"/>
              <a:tabLst>
                <a:tab pos="234807" algn="l"/>
                <a:tab pos="235226" algn="l"/>
              </a:tabLst>
            </a:pP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И</a:t>
            </a:r>
            <a:r>
              <a:rPr lang="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нновации по интенсификации ХТС на молекулярном уровне,</a:t>
            </a:r>
            <a:r>
              <a:rPr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</a:t>
            </a:r>
            <a:r>
              <a:rPr lang="ru" spc="-3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на уровне устройств (оборудования) и на уровне автоматизированного проектированиея высококачественной продукции и устойчивых производств (энергоресурсоэффенктивных ХТС) и цепей поставок </a:t>
            </a:r>
            <a:r>
              <a:rPr lang="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являются важнейшими составляющими инжинирингаустойчивых химических производств.</a:t>
            </a:r>
            <a:endParaRPr dirty="0"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36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0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7882" y="313048"/>
            <a:ext cx="8853054" cy="189274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Сближение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технологий как механизм повышения интеллектуальных возможностей человека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15451" y="3262877"/>
            <a:ext cx="6724465" cy="91810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err="1" smtClean="0"/>
              <a:t>Нанотехнологии</a:t>
            </a:r>
            <a:r>
              <a:rPr lang="ru-RU" sz="2000" b="1" dirty="0" smtClean="0"/>
              <a:t>, биотехнологии, информационные технологии, когнитивная наука и социология</a:t>
            </a:r>
            <a:endParaRPr lang="ru-RU" sz="2000" b="1" dirty="0"/>
          </a:p>
          <a:p>
            <a:pPr algn="ctr"/>
            <a:r>
              <a:rPr lang="ru-RU" sz="2000" b="1" spc="221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(НБИКС-сближение</a:t>
            </a:r>
            <a:r>
              <a:rPr lang="ru-RU" sz="2000" b="1" spc="221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, </a:t>
            </a:r>
            <a:r>
              <a:rPr lang="ru-RU" sz="2000" b="1" spc="221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НБИКС-конвергенция</a:t>
            </a:r>
            <a:r>
              <a:rPr lang="ru-RU" sz="2000" b="1" spc="221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)</a:t>
            </a:r>
            <a:endParaRPr lang="en-US" sz="2000" b="1" spc="221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endParaRPr lang="ru-RU" sz="2000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348759" y="5112463"/>
            <a:ext cx="5657850" cy="685800"/>
          </a:xfrm>
          <a:prstGeom prst="rect">
            <a:avLst/>
          </a:prstGeom>
        </p:spPr>
        <p:txBody>
          <a:bodyPr vert="horz" lIns="134845" tIns="0" rIns="67422" bIns="33711">
            <a:normAutofit/>
          </a:bodyPr>
          <a:lstStyle/>
          <a:p>
            <a:pPr marL="26970" algn="r" defTabSz="674258">
              <a:buClr>
                <a:schemeClr val="accent1"/>
              </a:buClr>
              <a:buSzPct val="80000"/>
              <a:defRPr/>
            </a:pPr>
            <a:endParaRPr lang="ru-RU" sz="1456" dirty="0">
              <a:solidFill>
                <a:schemeClr val="bg2">
                  <a:shade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46429" y="5087661"/>
            <a:ext cx="4770001" cy="434591"/>
          </a:xfrm>
          <a:prstGeom prst="rect">
            <a:avLst/>
          </a:prstGeom>
        </p:spPr>
        <p:txBody>
          <a:bodyPr wrap="square" lIns="67422" tIns="33711" rIns="67422" bIns="33711">
            <a:spAutoFit/>
          </a:bodyPr>
          <a:lstStyle/>
          <a:p>
            <a:pPr algn="r"/>
            <a:r>
              <a:rPr lang="en-US" sz="1191" dirty="0" err="1"/>
              <a:t>Mihail</a:t>
            </a:r>
            <a:r>
              <a:rPr lang="en-US" sz="1191" dirty="0"/>
              <a:t> C. </a:t>
            </a:r>
            <a:r>
              <a:rPr lang="en-US" sz="1191" dirty="0" err="1"/>
              <a:t>Roco</a:t>
            </a:r>
            <a:r>
              <a:rPr lang="ru-RU" sz="1191" dirty="0"/>
              <a:t>, </a:t>
            </a:r>
            <a:r>
              <a:rPr lang="en-US" sz="1191" dirty="0"/>
              <a:t>W. S. Bainbridge,</a:t>
            </a:r>
            <a:endParaRPr lang="ru-RU" sz="1191" dirty="0"/>
          </a:p>
          <a:p>
            <a:pPr algn="r"/>
            <a:r>
              <a:rPr lang="ru-RU" sz="1191" dirty="0"/>
              <a:t>Национальный фонд науки(</a:t>
            </a:r>
            <a:r>
              <a:rPr lang="en-US" sz="1191" dirty="0"/>
              <a:t>NFS)</a:t>
            </a:r>
            <a:endParaRPr lang="ru-RU" sz="1191" dirty="0"/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37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5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60966" y="5861740"/>
            <a:ext cx="7337933" cy="112514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itchFamily="18" charset="0"/>
              </a:rPr>
              <a:t>Рисунок 1. Конвергенция.</a:t>
            </a:r>
            <a:r>
              <a:rPr lang="ru-RU" sz="900" b="1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itchFamily="18" charset="0"/>
              </a:rPr>
              <a:t/>
            </a:r>
            <a:br>
              <a:rPr lang="ru-RU" sz="900" b="1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itchFamily="18" charset="0"/>
              </a:rPr>
            </a:br>
            <a:r>
              <a:rPr lang="ru-RU" sz="16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itchFamily="18" charset="0"/>
              </a:rPr>
              <a:t>НБИК-технологии</a:t>
            </a:r>
            <a:r>
              <a:rPr lang="ru-RU" sz="16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itchFamily="18" charset="0"/>
              </a:rPr>
              <a:t>, где Н – это нано, Б – </a:t>
            </a:r>
            <a:r>
              <a:rPr lang="ru-RU" sz="1600" dirty="0" err="1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itchFamily="18" charset="0"/>
              </a:rPr>
              <a:t>био</a:t>
            </a:r>
            <a:r>
              <a:rPr lang="ru-RU" sz="16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itchFamily="18" charset="0"/>
              </a:rPr>
              <a:t>, И – информационные технологии, К – когнитивные технологии, основанные на изучении сознания, поведения живых существ, и человека в первую очередь</a:t>
            </a:r>
          </a:p>
        </p:txBody>
      </p:sp>
      <p:pic>
        <p:nvPicPr>
          <p:cNvPr id="30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1295" y="418590"/>
            <a:ext cx="8454698" cy="5443150"/>
          </a:xfrm>
          <a:noFill/>
        </p:spPr>
      </p:pic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38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34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813855" y="6617051"/>
            <a:ext cx="5990665" cy="58936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b="1" dirty="0">
                <a:solidFill>
                  <a:srgbClr val="000000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itchFamily="18" charset="0"/>
              </a:rPr>
              <a:t>Рисунок </a:t>
            </a:r>
            <a:r>
              <a:rPr lang="ru-RU" sz="2400" b="1" dirty="0" smtClean="0">
                <a:solidFill>
                  <a:srgbClr val="000000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itchFamily="18" charset="0"/>
              </a:rPr>
              <a:t>2</a:t>
            </a:r>
            <a:r>
              <a:rPr lang="ru-RU" sz="2400" b="1" dirty="0">
                <a:solidFill>
                  <a:srgbClr val="000000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itchFamily="18" charset="0"/>
              </a:rPr>
              <a:t>.  Конвергенция технологий.</a:t>
            </a:r>
            <a:endParaRPr lang="ru-RU" sz="4800" dirty="0" smtClean="0">
              <a:latin typeface="Roboto Condensed Light" panose="020B0604020202020204" charset="0"/>
              <a:ea typeface="Roboto Condensed Light" panose="020B0604020202020204" charset="0"/>
            </a:endParaRPr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2093" y="157282"/>
            <a:ext cx="8825450" cy="6326766"/>
          </a:xfrm>
          <a:noFill/>
        </p:spPr>
      </p:pic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39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0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01374" y="139418"/>
            <a:ext cx="6972566" cy="1490792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Оглавление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16131" y="1047404"/>
            <a:ext cx="9476509" cy="6417425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  <a:hlinkClick r:id="rId2" action="ppaction://hlinksldjump"/>
              </a:rPr>
              <a:t>Основные направления исследований в «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hlinkClick r:id="rId2" action="ppaction://hlinksldjump"/>
              </a:rPr>
              <a:t>цифровизированной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hlinkClick r:id="rId2" action="ppaction://hlinksldjump"/>
              </a:rPr>
              <a:t> компьютерной химической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hlinkClick r:id="rId2" action="ppaction://hlinksldjump"/>
              </a:rPr>
              <a:t>технологии»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                        6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hlinkClick r:id="rId3" action="ppaction://hlinksldjump"/>
              </a:rPr>
              <a:t>Основные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hlinkClick r:id="rId3" action="ppaction://hlinksldjump"/>
              </a:rPr>
              <a:t>направления научных исследований в области  логистики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hlinkClick r:id="rId3" action="ppaction://hlinksldjump"/>
              </a:rPr>
              <a:t>ресурсосбережения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                                8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hlinkClick r:id="rId4" action="ppaction://hlinksldjump"/>
              </a:rPr>
              <a:t>Основные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hlinkClick r:id="rId4" action="ppaction://hlinksldjump"/>
              </a:rPr>
              <a:t>понятия инжиниринга, интенсификации, результативности и эффективности химико-технологических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hlinkClick r:id="rId4" action="ppaction://hlinksldjump"/>
              </a:rPr>
              <a:t>систем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9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hlinkClick r:id="rId5" action="ppaction://hlinksldjump"/>
              </a:rPr>
              <a:t>«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hlinkClick r:id="rId5" action="ppaction://hlinksldjump"/>
              </a:rPr>
              <a:t>Индустрия 4.0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hlinkClick r:id="rId5" action="ppaction://hlinksldjump"/>
              </a:rPr>
              <a:t>» эпоха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hlinkClick r:id="rId5" action="ppaction://hlinksldjump"/>
              </a:rPr>
              <a:t>умных цифровых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hlinkClick r:id="rId5" action="ppaction://hlinksldjump"/>
              </a:rPr>
              <a:t>производств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13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hlinkClick r:id="rId6" action="ppaction://hlinksldjump"/>
              </a:rPr>
              <a:t/>
            </a:r>
            <a:br>
              <a:rPr lang="ru-RU" sz="2000" dirty="0">
                <a:solidFill>
                  <a:schemeClr val="accent3">
                    <a:lumMod val="50000"/>
                  </a:schemeClr>
                </a:solidFill>
                <a:hlinkClick r:id="rId6" action="ppaction://hlinksldjump"/>
              </a:rPr>
            </a:br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  <a:hlinkClick r:id="rId7" action="ppaction://hlinksldjump"/>
              </a:rPr>
              <a:t>Основные комплексные направления инжиниринга устойчивых химических производств и цепей поставок нефтегазохимического комплекса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             17</a:t>
            </a:r>
          </a:p>
          <a:p>
            <a:pPr marL="457200" indent="-457200">
              <a:buFont typeface="+mj-lt"/>
              <a:buAutoNum type="arabicPeriod"/>
            </a:pPr>
            <a:r>
              <a:rPr lang="ru" sz="2000" spc="-3" dirty="0">
                <a:solidFill>
                  <a:schemeClr val="accent3">
                    <a:lumMod val="50000"/>
                  </a:schemeClr>
                </a:solidFill>
                <a:hlinkClick r:id="rId8" action="ppaction://hlinksldjump"/>
              </a:rPr>
              <a:t>Основные движущие силы изменений </a:t>
            </a:r>
            <a:r>
              <a:rPr lang="en-US" sz="2000" spc="-3" dirty="0">
                <a:solidFill>
                  <a:schemeClr val="accent3">
                    <a:lumMod val="50000"/>
                  </a:schemeClr>
                </a:solidFill>
                <a:hlinkClick r:id="rId8" action="ppaction://hlinksldjump"/>
              </a:rPr>
              <a:t/>
            </a:r>
            <a:br>
              <a:rPr lang="en-US" sz="2000" spc="-3" dirty="0">
                <a:solidFill>
                  <a:schemeClr val="accent3">
                    <a:lumMod val="50000"/>
                  </a:schemeClr>
                </a:solidFill>
                <a:hlinkClick r:id="rId8" action="ppaction://hlinksldjump"/>
              </a:rPr>
            </a:br>
            <a:r>
              <a:rPr lang="ru" sz="2000" spc="-3" dirty="0">
                <a:solidFill>
                  <a:schemeClr val="accent3">
                    <a:lumMod val="50000"/>
                  </a:schemeClr>
                </a:solidFill>
                <a:hlinkClick r:id="rId8" action="ppaction://hlinksldjump"/>
              </a:rPr>
              <a:t>в химической </a:t>
            </a:r>
            <a:r>
              <a:rPr lang="ru" sz="2000" spc="-3" dirty="0" smtClean="0">
                <a:solidFill>
                  <a:schemeClr val="accent3">
                    <a:lumMod val="50000"/>
                  </a:schemeClr>
                </a:solidFill>
                <a:hlinkClick r:id="rId8" action="ppaction://hlinksldjump"/>
              </a:rPr>
              <a:t>промышленности </a:t>
            </a:r>
            <a:r>
              <a:rPr lang="ru" sz="2000" spc="-3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              23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spc="-3" dirty="0">
                <a:solidFill>
                  <a:schemeClr val="accent3">
                    <a:lumMod val="50000"/>
                  </a:schemeClr>
                </a:solidFill>
                <a:hlinkClick r:id="rId9" action="ppaction://hlinksldjump"/>
              </a:rPr>
              <a:t>Понятие</a:t>
            </a:r>
            <a:r>
              <a:rPr lang="ru" sz="2000" spc="-3" dirty="0">
                <a:solidFill>
                  <a:schemeClr val="accent3">
                    <a:lumMod val="50000"/>
                  </a:schemeClr>
                </a:solidFill>
                <a:hlinkClick r:id="rId9" action="ppaction://hlinksldjump"/>
              </a:rPr>
              <a:t> устойчивого химического </a:t>
            </a:r>
            <a:r>
              <a:rPr lang="ru" sz="2000" spc="-3" dirty="0" smtClean="0">
                <a:solidFill>
                  <a:schemeClr val="accent3">
                    <a:lumMod val="50000"/>
                  </a:schemeClr>
                </a:solidFill>
                <a:hlinkClick r:id="rId9" action="ppaction://hlinksldjump"/>
              </a:rPr>
              <a:t>производства</a:t>
            </a:r>
            <a:r>
              <a:rPr lang="ru" sz="2000" spc="-3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27</a:t>
            </a:r>
          </a:p>
          <a:p>
            <a:pPr marL="457200" indent="-457200">
              <a:buFont typeface="+mj-lt"/>
              <a:buAutoNum type="arabicPeriod"/>
            </a:pPr>
            <a:r>
              <a:rPr lang="ru-RU" altLang="ru-RU" sz="2000" dirty="0">
                <a:solidFill>
                  <a:schemeClr val="accent3">
                    <a:lumMod val="50000"/>
                  </a:schemeClr>
                </a:solidFill>
                <a:hlinkClick r:id="rId10" action="ppaction://hlinksldjump"/>
              </a:rPr>
              <a:t>Основные способы </a:t>
            </a:r>
            <a:r>
              <a:rPr lang="ru-RU" altLang="ru-RU" sz="2000" dirty="0" err="1">
                <a:solidFill>
                  <a:schemeClr val="accent3">
                    <a:lumMod val="50000"/>
                  </a:schemeClr>
                </a:solidFill>
                <a:hlinkClick r:id="rId10" action="ppaction://hlinksldjump"/>
              </a:rPr>
              <a:t>энерго</a:t>
            </a:r>
            <a:r>
              <a:rPr lang="ru-RU" altLang="ru-RU" sz="2000" dirty="0">
                <a:solidFill>
                  <a:schemeClr val="accent3">
                    <a:lumMod val="50000"/>
                  </a:schemeClr>
                </a:solidFill>
                <a:hlinkClick r:id="rId10" action="ppaction://hlinksldjump"/>
              </a:rPr>
              <a:t>- и ресурсосбережения на различных </a:t>
            </a:r>
            <a:r>
              <a:rPr lang="ru-RU" altLang="ru-RU" sz="2000" dirty="0" err="1">
                <a:solidFill>
                  <a:schemeClr val="accent3">
                    <a:lumMod val="50000"/>
                  </a:schemeClr>
                </a:solidFill>
                <a:hlinkClick r:id="rId10" action="ppaction://hlinksldjump"/>
              </a:rPr>
              <a:t>иерархичеких</a:t>
            </a:r>
            <a:r>
              <a:rPr lang="ru-RU" altLang="ru-RU" sz="2000" dirty="0">
                <a:solidFill>
                  <a:schemeClr val="accent3">
                    <a:lumMod val="50000"/>
                  </a:schemeClr>
                </a:solidFill>
                <a:hlinkClick r:id="rId10" action="ppaction://hlinksldjump"/>
              </a:rPr>
              <a:t> уровнях химических </a:t>
            </a:r>
            <a:r>
              <a:rPr lang="ru-RU" altLang="ru-RU" sz="2000" dirty="0" smtClean="0">
                <a:solidFill>
                  <a:schemeClr val="accent3">
                    <a:lumMod val="50000"/>
                  </a:schemeClr>
                </a:solidFill>
                <a:hlinkClick r:id="rId10" action="ppaction://hlinksldjump"/>
              </a:rPr>
              <a:t>производств</a:t>
            </a:r>
            <a:r>
              <a:rPr lang="ru-RU" altLang="ru-RU" sz="20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            31</a:t>
            </a:r>
            <a:endParaRPr lang="ru-RU" altLang="ru-RU" sz="2000" dirty="0">
              <a:solidFill>
                <a:schemeClr val="accent3">
                  <a:lumMod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  <a:hlinkClick r:id="rId11" action="ppaction://hlinksldjump"/>
              </a:rPr>
              <a:t>Сближение технологий как механизм повышения интеллектуальных возможностей 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hlinkClick r:id="rId11" action="ppaction://hlinksldjump"/>
              </a:rPr>
              <a:t>человека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                          37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chemeClr val="accent3">
                    <a:lumMod val="50000"/>
                  </a:schemeClr>
                </a:solidFill>
                <a:hlinkClick r:id="rId12" action="ppaction://hlinksldjump"/>
              </a:rPr>
              <a:t>Инновационные магистерские программы подготовки кадров для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hlinkClick r:id="rId12" action="ppaction://hlinksldjump"/>
              </a:rPr>
              <a:t>ГазПрома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hlinkClick r:id="rId12" action="ppaction://hlinksldjump"/>
              </a:rPr>
              <a:t> в условиях промышленной революции «ИНДУСТРИЯ 4.0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hlinkClick r:id="rId12" action="ppaction://hlinksldjump"/>
              </a:rPr>
              <a:t>»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40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hlinkClick r:id="rId13" action="ppaction://hlinksldjump"/>
              </a:rPr>
              <a:t/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hlinkClick r:id="rId13" action="ppaction://hlinksldjump"/>
              </a:rPr>
            </a:b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05993" y="7328532"/>
            <a:ext cx="838122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4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06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280468" y="279556"/>
            <a:ext cx="9763645" cy="841623"/>
          </a:xfrm>
          <a:prstGeom prst="rect">
            <a:avLst/>
          </a:prstGeom>
        </p:spPr>
        <p:txBody>
          <a:bodyPr spcFirstLastPara="1" vert="horz" wrap="square" lIns="100425" tIns="100425" rIns="100425" bIns="100425" rtlCol="0" anchor="ctr" anchorCtr="0">
            <a:noAutofit/>
          </a:bodyPr>
          <a:lstStyle/>
          <a:p>
            <a:pPr lvl="0"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Инновационные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магистерские программы подготовки кадров для 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ГазПрома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условиях промышленной революции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«ИНДУСТРИЯ 4.0»</a:t>
            </a:r>
            <a:endParaRPr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7" name="Google Shape;237;p16"/>
          <p:cNvSpPr txBox="1">
            <a:spLocks noGrp="1"/>
          </p:cNvSpPr>
          <p:nvPr>
            <p:ph type="body" idx="1"/>
          </p:nvPr>
        </p:nvSpPr>
        <p:spPr>
          <a:xfrm>
            <a:off x="525462" y="3526432"/>
            <a:ext cx="8474159" cy="3109548"/>
          </a:xfrm>
          <a:prstGeom prst="rect">
            <a:avLst/>
          </a:prstGeom>
        </p:spPr>
        <p:txBody>
          <a:bodyPr spcFirstLastPara="1" vert="horz" wrap="square" lIns="100425" tIns="100425" rIns="100425" bIns="10042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Логистика и управление цепями поставок нефтегазохимического комплекса»</a:t>
            </a:r>
          </a:p>
          <a:p>
            <a:pPr marL="83698" indent="0" algn="r">
              <a:spcBef>
                <a:spcPts val="0"/>
              </a:spcBef>
              <a:buNone/>
            </a:pP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Направление </a:t>
            </a:r>
            <a:r>
              <a:rPr lang="ru-RU" sz="1800" dirty="0" smtClean="0">
                <a:solidFill>
                  <a:schemeClr val="tx1"/>
                </a:solidFill>
                <a:highlight>
                  <a:srgbClr val="C7D3E6"/>
                </a:highlight>
                <a:latin typeface="Roboto Condensed Light" panose="020B0604020202020204" charset="0"/>
                <a:ea typeface="Roboto Condensed Light" panose="020B0604020202020204" charset="0"/>
              </a:rPr>
              <a:t>38.04.02</a:t>
            </a:r>
          </a:p>
          <a:p>
            <a:pPr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«</a:t>
            </a:r>
            <a:r>
              <a:rPr lang="ru-RU" sz="1800" dirty="0" err="1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Энергоресурсоэффективные</a:t>
            </a:r>
            <a:r>
              <a:rPr lang="ru-RU" sz="18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высоконадежные производства и цепи поставок нефтегазохимического комплекса» </a:t>
            </a:r>
          </a:p>
          <a:p>
            <a:pPr marL="83698" indent="0" algn="r">
              <a:spcBef>
                <a:spcPts val="0"/>
              </a:spcBef>
              <a:buNone/>
            </a:pP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Направление </a:t>
            </a:r>
            <a:r>
              <a:rPr lang="ru-RU" sz="1800" dirty="0">
                <a:solidFill>
                  <a:schemeClr val="tx1"/>
                </a:solidFill>
                <a:highlight>
                  <a:srgbClr val="C7D3E6"/>
                </a:highlight>
                <a:latin typeface="Roboto Condensed Light" panose="020B0604020202020204" charset="0"/>
                <a:ea typeface="Roboto Condensed Light" panose="020B0604020202020204" charset="0"/>
              </a:rPr>
              <a:t>18.04.02</a:t>
            </a:r>
          </a:p>
          <a:p>
            <a:pPr marL="83698" indent="0" algn="r">
              <a:spcBef>
                <a:spcPts val="0"/>
              </a:spcBef>
              <a:buNone/>
            </a:pPr>
            <a:endParaRPr lang="ru-RU" sz="1800" dirty="0">
              <a:solidFill>
                <a:schemeClr val="tx1"/>
              </a:solidFill>
              <a:highlight>
                <a:srgbClr val="C7D3E6"/>
              </a:highlight>
              <a:latin typeface="Roboto Condensed Light" panose="020B0604020202020204" charset="0"/>
              <a:ea typeface="Roboto Condensed Light" panose="020B0604020202020204" charset="0"/>
            </a:endParaRPr>
          </a:p>
          <a:p>
            <a:pPr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«Организация логистических систем наукоемких энергоресурсосберегающих производств и предприятий НГХК» </a:t>
            </a:r>
          </a:p>
          <a:p>
            <a:pPr marL="83698" indent="0" algn="r">
              <a:spcBef>
                <a:spcPts val="0"/>
              </a:spcBef>
              <a:buNone/>
            </a:pP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Направление </a:t>
            </a:r>
            <a:r>
              <a:rPr lang="ru-RU" sz="1800" dirty="0">
                <a:solidFill>
                  <a:schemeClr val="tx1"/>
                </a:solidFill>
                <a:highlight>
                  <a:srgbClr val="C7D3E6"/>
                </a:highlight>
                <a:latin typeface="Roboto Condensed Light" panose="020B0604020202020204" charset="0"/>
                <a:ea typeface="Roboto Condensed Light" panose="020B0604020202020204" charset="0"/>
              </a:rPr>
              <a:t>27.04.06</a:t>
            </a:r>
          </a:p>
          <a:p>
            <a:pPr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Организация и </a:t>
            </a:r>
            <a:r>
              <a:rPr lang="ru-RU" sz="1800" dirty="0" err="1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цифровизированное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логистическое управление наукоемкими </a:t>
            </a:r>
            <a:r>
              <a:rPr lang="ru-RU" sz="1800" dirty="0" err="1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энергоресурсоэффективными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производствами переработки </a:t>
            </a:r>
          </a:p>
          <a:p>
            <a:pPr marL="83698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     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техногенных отходов</a:t>
            </a:r>
            <a:r>
              <a:rPr lang="ru-RU" sz="18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                                                                                      </a:t>
            </a:r>
            <a:r>
              <a:rPr lang="ru-RU" sz="1800" dirty="0">
                <a:solidFill>
                  <a:schemeClr val="tx1"/>
                </a:solidFill>
                <a:highlight>
                  <a:srgbClr val="C7D3E6"/>
                </a:highlight>
                <a:latin typeface="Roboto Condensed Light" panose="020B0604020202020204" charset="0"/>
                <a:ea typeface="Roboto Condensed Light" panose="020B0604020202020204" charset="0"/>
              </a:rPr>
              <a:t>                                                        </a:t>
            </a:r>
          </a:p>
          <a:p>
            <a:pPr marL="83698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                                                                        </a:t>
            </a:r>
            <a:r>
              <a:rPr lang="en-US" sz="18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           </a:t>
            </a:r>
            <a:r>
              <a:rPr lang="en-US" sz="18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 </a:t>
            </a:r>
            <a:r>
              <a:rPr lang="ru-RU" sz="18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  Направление </a:t>
            </a:r>
            <a:r>
              <a:rPr lang="ru-RU" sz="1800" dirty="0" smtClean="0">
                <a:solidFill>
                  <a:schemeClr val="tx1"/>
                </a:solidFill>
                <a:highlight>
                  <a:srgbClr val="C7D3E6"/>
                </a:highlight>
                <a:latin typeface="Roboto Condensed Light" panose="020B0604020202020204" charset="0"/>
                <a:ea typeface="Roboto Condensed Light" panose="020B0604020202020204" charset="0"/>
              </a:rPr>
              <a:t>27.04.06</a:t>
            </a:r>
          </a:p>
          <a:p>
            <a:pPr marL="83698" indent="0">
              <a:spcBef>
                <a:spcPts val="0"/>
              </a:spcBef>
              <a:buNone/>
            </a:pPr>
            <a:endParaRPr lang="ru-RU" sz="1800" dirty="0" smtClean="0">
              <a:solidFill>
                <a:schemeClr val="tx1"/>
              </a:solidFill>
              <a:highlight>
                <a:srgbClr val="C7D3E6"/>
              </a:highlight>
              <a:latin typeface="Roboto Condensed Light" panose="020B0604020202020204" charset="0"/>
              <a:ea typeface="Roboto Condensed Light" panose="020B0604020202020204" charset="0"/>
            </a:endParaRPr>
          </a:p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Программа </a:t>
            </a:r>
            <a:r>
              <a:rPr lang="en-US" sz="1800" b="1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MBA/MBO </a:t>
            </a:r>
            <a:r>
              <a:rPr lang="ru-RU" sz="1800" b="1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(для топ-менеджеров</a:t>
            </a:r>
            <a:r>
              <a:rPr lang="en-US" sz="1800" b="1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для </a:t>
            </a:r>
            <a:r>
              <a:rPr lang="ru-RU" sz="1800" b="1" dirty="0" err="1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ГазПрома</a:t>
            </a:r>
            <a:r>
              <a:rPr lang="ru-RU" sz="1800" b="1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)</a:t>
            </a:r>
            <a:r>
              <a:rPr lang="en-US" sz="1800" b="1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</a:b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«Логистика и управление цепями поставок в условиях цифровой экономики в нефтегазовой отрасли</a:t>
            </a:r>
            <a:r>
              <a:rPr lang="ru-RU" sz="18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»</a:t>
            </a:r>
            <a:endParaRPr lang="ru-RU" sz="1800" dirty="0" smtClean="0">
              <a:solidFill>
                <a:schemeClr val="tx1"/>
              </a:solidFill>
              <a:highlight>
                <a:srgbClr val="C7D3E6"/>
              </a:highlight>
              <a:latin typeface="Roboto Condensed Light" panose="020B0604020202020204" charset="0"/>
              <a:ea typeface="Roboto Condensed Light" panose="020B0604020202020204" charset="0"/>
            </a:endParaRPr>
          </a:p>
          <a:p>
            <a:pPr>
              <a:spcBef>
                <a:spcPts val="0"/>
              </a:spcBef>
            </a:pPr>
            <a:endParaRPr lang="ru-RU" sz="1800" dirty="0">
              <a:solidFill>
                <a:schemeClr val="tx1"/>
              </a:solidFill>
              <a:highlight>
                <a:srgbClr val="C7D3E6"/>
              </a:highlight>
              <a:latin typeface="Roboto Condensed Light" panose="020B0604020202020204" charset="0"/>
              <a:ea typeface="Roboto Condensed Light" panose="020B0604020202020204" charset="0"/>
            </a:endParaRPr>
          </a:p>
          <a:p>
            <a:pPr>
              <a:spcBef>
                <a:spcPts val="0"/>
              </a:spcBef>
            </a:pPr>
            <a:endParaRPr lang="ru-RU" sz="1800" dirty="0">
              <a:solidFill>
                <a:schemeClr val="tx1"/>
              </a:solidFill>
              <a:highlight>
                <a:srgbClr val="C7D3E6"/>
              </a:highlight>
              <a:latin typeface="Roboto Condensed Light" panose="020B0604020202020204" charset="0"/>
              <a:ea typeface="Roboto Condensed Light" panose="020B0604020202020204" charset="0"/>
            </a:endParaRPr>
          </a:p>
          <a:p>
            <a:pPr marL="0" indent="0">
              <a:spcBef>
                <a:spcPts val="1098"/>
              </a:spcBef>
              <a:spcAft>
                <a:spcPts val="1098"/>
              </a:spcAft>
              <a:buNone/>
            </a:pPr>
            <a:endParaRPr lang="ru-RU" sz="2400" dirty="0">
              <a:solidFill>
                <a:schemeClr val="tx1"/>
              </a:solidFill>
              <a:latin typeface="Roboto Condensed Light" panose="020B0604020202020204" charset="0"/>
              <a:ea typeface="Roboto Condensed Light" panose="020B0604020202020204" charset="0"/>
            </a:endParaRP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40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07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110" y="102947"/>
            <a:ext cx="7663543" cy="1153084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магистерской программы 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«Логистика и управление цепями поставок нефтегазохимического комплекса (НГХК)»: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-238899" y="2126058"/>
            <a:ext cx="9238520" cy="3981561"/>
          </a:xfrm>
        </p:spPr>
        <p:txBody>
          <a:bodyPr>
            <a:noAutofit/>
          </a:bodyPr>
          <a:lstStyle/>
          <a:p>
            <a:pPr indent="0" algn="just">
              <a:lnSpc>
                <a:spcPct val="115000"/>
              </a:lnSpc>
              <a:buNone/>
            </a:pPr>
            <a:r>
              <a:rPr lang="ru-RU" sz="20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подготовка </a:t>
            </a: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высококвалифицированных магистров, которые могут работать директорами служб логистики компаний (департаментов, подразделений, отделов), директорами по управлению цепями поставок, директорами по развитию компаний и управлению изменениями; специалистами  высшего и среднего звена предприятий в области логистики и управления цепями поставок, умеющими творчески решать комплексные задачи  планирования, организации и управления совместной деятельностью предприятий (фирм и компаний), входящих в цепи поставок,  по оптимальному продвижению высококачественных товаров и услуг от производителя к потребителю; логистического управления запасами, транспортировкой и распределением продукции; применения корпоративных информационных систем логистического управления бизнес-процессами и ресурсами предприятий НГХК.</a:t>
            </a:r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41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3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-2313655"/>
            <a:ext cx="9609138" cy="5354638"/>
          </a:xfrm>
        </p:spPr>
        <p:txBody>
          <a:bodyPr>
            <a:noAutofit/>
          </a:bodyPr>
          <a:lstStyle/>
          <a:p>
            <a:pPr indent="494516" algn="just">
              <a:lnSpc>
                <a:spcPct val="115000"/>
              </a:lnSpc>
            </a:pPr>
            <a:endParaRPr lang="ru-RU" sz="1800" b="1" dirty="0">
              <a:solidFill>
                <a:schemeClr val="tx1"/>
              </a:solidFill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indent="494516" algn="just">
              <a:lnSpc>
                <a:spcPct val="115000"/>
              </a:lnSpc>
            </a:pPr>
            <a:endParaRPr lang="ru-RU" sz="1800" b="1" dirty="0">
              <a:solidFill>
                <a:schemeClr val="tx1"/>
              </a:solidFill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indent="494516" algn="just">
              <a:lnSpc>
                <a:spcPct val="115000"/>
              </a:lnSpc>
            </a:pPr>
            <a:endParaRPr lang="ru-RU" sz="1800" b="1" dirty="0">
              <a:solidFill>
                <a:schemeClr val="tx1"/>
              </a:solidFill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indent="494516" algn="just">
              <a:lnSpc>
                <a:spcPct val="115000"/>
              </a:lnSpc>
            </a:pPr>
            <a:endParaRPr lang="ru-RU" sz="1800" b="1" dirty="0">
              <a:solidFill>
                <a:schemeClr val="tx1"/>
              </a:solidFill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indent="494516" algn="just">
              <a:lnSpc>
                <a:spcPct val="115000"/>
              </a:lnSpc>
            </a:pPr>
            <a:endParaRPr lang="ru-RU" sz="1800" b="1" dirty="0">
              <a:solidFill>
                <a:schemeClr val="tx1"/>
              </a:solidFill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buNone/>
            </a:pPr>
            <a:endParaRPr lang="ru-RU" sz="1800" b="1" dirty="0">
              <a:solidFill>
                <a:schemeClr val="tx1"/>
              </a:solidFill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  <a:p>
            <a:pPr indent="494516" algn="just">
              <a:lnSpc>
                <a:spcPct val="115000"/>
              </a:lnSpc>
            </a:pPr>
            <a:r>
              <a:rPr lang="ru-RU" sz="1800" b="1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в области логистики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- вида деятельности руководителей и администраторов различных уровней по планированию, реализации, интегрированному управлению, координации и контролю синхронизированного оптимального движения всех видов требуемых материальных потоков (материально-технических ресурсов) и сопутствующих им информационных, финансовых, кадровых и сервисных потоков как в различных отдельных социально-экономических системах, так и в ЦЕПЯХ ПОСТАВОК товаров (изделий, продуктов или услуг), которые включают взаимосвязанные операции поставки требуемых материально-технических ресурсов; производства; складирования; транспортировки и распределения требуемой высококачественной продукции требуемому покупателю  в требуемое место и в требуемое время с минимальными затратами  в условиях конкуренции и глобального рынка.</a:t>
            </a:r>
          </a:p>
          <a:p>
            <a:pPr indent="494516" algn="just">
              <a:lnSpc>
                <a:spcPct val="115000"/>
              </a:lnSpc>
            </a:pPr>
            <a:r>
              <a:rPr lang="ru-RU" sz="1800" b="1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в области управления цепями поставок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- вида деятельности руководителей и администраторов различных уровней по планированию,  организации, координации и экономически эффективному управлению организационно-экономическими отношениями  и согласованным корпоративным взаимовыгодным  сотрудничеством между всеми физическими и юридическим лицами – участниками интегрированных цепей поставок требуемых высококачественных товаров (изделий, продуктов или услуг) требуемому покупателю  в требуемое место и в требуемое время с минимальными затратами  при достижение наибольших конкурентных преимуществ для всех участников цепей поставок в условиях глобального рынка.</a:t>
            </a:r>
            <a:endParaRPr lang="ru-RU" sz="2800" dirty="0">
              <a:solidFill>
                <a:schemeClr val="tx1"/>
              </a:solidFill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42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19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2990" y="286001"/>
            <a:ext cx="9276697" cy="6433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94516" algn="just">
              <a:lnSpc>
                <a:spcPct val="115000"/>
              </a:lnSpc>
            </a:pPr>
            <a:r>
              <a:rPr lang="ru-RU" sz="2000" b="1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Основные изучаемые дисциплины</a:t>
            </a: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:</a:t>
            </a:r>
          </a:p>
          <a:p>
            <a:pPr indent="494516" algn="just">
              <a:lnSpc>
                <a:spcPct val="115000"/>
              </a:lnSpc>
            </a:pP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управленческая экономка; методы исследований в менеджменте; современный стратегический анализ; корпоративные финансы ; системный анализ в логистике и менеджменте; теория организации и организационное поведение;</a:t>
            </a:r>
          </a:p>
          <a:p>
            <a:pPr indent="494516" algn="just">
              <a:lnSpc>
                <a:spcPct val="115000"/>
              </a:lnSpc>
            </a:pP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теоретические основы логистики и управления цепями поставок (ЦП); анализ экономической эффективности ЦП; экономико-организационное моделирование; логистика </a:t>
            </a:r>
            <a:r>
              <a:rPr lang="ru-RU" sz="2000" dirty="0" err="1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ресурсоэнергосберегающих</a:t>
            </a: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производств НГКХ; </a:t>
            </a:r>
          </a:p>
          <a:p>
            <a:pPr indent="494516" algn="just">
              <a:lnSpc>
                <a:spcPct val="115000"/>
              </a:lnSpc>
            </a:pP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управление операционной логистической деятельностью в ЦП; логистические кластеры в НГХК; организация логистических транспортно-распределительных центров в НГХК; интегрированная логистическая поддержка жизненного цикла; логистическое управление рисками предприятий НГХК; организация электронного предпринимательства; корпоративные информационные системы логистического управления ЦП; </a:t>
            </a:r>
          </a:p>
          <a:p>
            <a:pPr indent="494516" algn="just">
              <a:lnSpc>
                <a:spcPct val="115000"/>
              </a:lnSpc>
            </a:pP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организация логистических систем государственных корпораций; логистика жилищно-коммунального хозяйства; организация муниципальных логистических систем; управление логистической деятельностью государственных организаций и учреждений.</a:t>
            </a:r>
          </a:p>
        </p:txBody>
      </p:sp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43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62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8647" y="0"/>
            <a:ext cx="7553582" cy="1496168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Цель магистерской программы «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Энергоресурсоэффективные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высоконадежные производства и цепи поставок нефтегазохимического комплекса (НГХК)»: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1069" y="1121386"/>
            <a:ext cx="9761974" cy="6966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94516" algn="just">
              <a:spcAft>
                <a:spcPts val="659"/>
              </a:spcAft>
            </a:pP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</a:rPr>
              <a:t> подготовка высококвалифицированного магистра, являющегося специалистом-исследователем, профессиональным техническим руководителем и управленцем, который умеет решать следующие актуальные научно-исследовательские, инженерно-технические, организационно-технологические и управленческие задачи для </a:t>
            </a:r>
            <a:r>
              <a:rPr lang="ru-RU" dirty="0" err="1">
                <a:latin typeface="Roboto Condensed Light" panose="020B0604020202020204" charset="0"/>
                <a:ea typeface="Roboto Condensed Light" panose="020B0604020202020204" charset="0"/>
              </a:rPr>
              <a:t>энергоресурсосберегающих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</a:rPr>
              <a:t> производств, предприятий и цепей поставок НГХК:-разработка оптимальных </a:t>
            </a:r>
            <a:r>
              <a:rPr lang="ru-RU" dirty="0" err="1">
                <a:latin typeface="Roboto Condensed Light" panose="020B0604020202020204" charset="0"/>
                <a:ea typeface="Roboto Condensed Light" panose="020B0604020202020204" charset="0"/>
              </a:rPr>
              <a:t>энергоресурсоэффективных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</a:rPr>
              <a:t> технологических схем производств НГХК:</a:t>
            </a:r>
          </a:p>
          <a:p>
            <a:pPr indent="494516" algn="just">
              <a:spcAft>
                <a:spcPts val="659"/>
              </a:spcAft>
            </a:pP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</a:rPr>
              <a:t>разработка и практическая реализация высоконадежных экологически безопасных научно-обоснованных инженерно-технологических и организационно-управленческих способов минимизации отходов, предотвращения потерь сырья и топливно-энергетических ресурсов для действующих производств и цепей поставок НГХК; разработка математических моделей и алгоритмов оптимизации показателей </a:t>
            </a:r>
            <a:r>
              <a:rPr lang="ru-RU" dirty="0" err="1">
                <a:latin typeface="Roboto Condensed Light" panose="020B0604020202020204" charset="0"/>
                <a:ea typeface="Roboto Condensed Light" panose="020B0604020202020204" charset="0"/>
              </a:rPr>
              <a:t>энергоресурсоэффективности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</a:rPr>
              <a:t> предприятий и цепей поставок НГХК; разработка алгоритмов логистического управления эксплуатацией </a:t>
            </a:r>
            <a:r>
              <a:rPr lang="ru-RU" dirty="0" err="1">
                <a:latin typeface="Roboto Condensed Light" panose="020B0604020202020204" charset="0"/>
                <a:ea typeface="Roboto Condensed Light" panose="020B0604020202020204" charset="0"/>
              </a:rPr>
              <a:t>энергоресурсосберегающих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</a:rPr>
              <a:t> производств и цепей поставок НГХК;  управление проектами создания </a:t>
            </a:r>
            <a:r>
              <a:rPr lang="ru-RU" dirty="0" err="1">
                <a:latin typeface="Roboto Condensed Light" panose="020B0604020202020204" charset="0"/>
                <a:ea typeface="Roboto Condensed Light" panose="020B0604020202020204" charset="0"/>
              </a:rPr>
              <a:t>энергоресурсосберегающих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</a:rPr>
              <a:t> экологически безопасных производств и цепей поставок НГХК; организация и проведение энергетического аудита на предприятиях НГХК; разработка систем энергетического менеджмента, экологического </a:t>
            </a:r>
            <a:r>
              <a:rPr lang="ru-RU" dirty="0" err="1">
                <a:latin typeface="Roboto Condensed Light" panose="020B0604020202020204" charset="0"/>
                <a:ea typeface="Roboto Condensed Light" panose="020B0604020202020204" charset="0"/>
              </a:rPr>
              <a:t>менеджмена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</a:rPr>
              <a:t> и всеобщего менеджмента качества на предприятиях НГХК; выбор и практическое использование корпоративных информационных систем </a:t>
            </a:r>
            <a:r>
              <a:rPr lang="ru-RU" dirty="0" smtClean="0">
                <a:latin typeface="Roboto Condensed Light" panose="020B0604020202020204" charset="0"/>
                <a:ea typeface="Roboto Condensed Light" panose="020B0604020202020204" charset="0"/>
              </a:rPr>
              <a:t>логистического 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</a:rPr>
              <a:t>управления технологическими процессами, бизнес-процессами и материальными ресурсами предприятий; логистическое управление </a:t>
            </a:r>
            <a:r>
              <a:rPr lang="ru-RU" dirty="0" err="1">
                <a:latin typeface="Roboto Condensed Light" panose="020B0604020202020204" charset="0"/>
                <a:ea typeface="Roboto Condensed Light" panose="020B0604020202020204" charset="0"/>
              </a:rPr>
              <a:t>энергоресурсосберегающими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</a:rPr>
              <a:t> экологически безопасными, т.е. «зелеными», цепями поставок продукции НГХК</a:t>
            </a:r>
            <a:r>
              <a:rPr lang="ru-RU" sz="1200" dirty="0">
                <a:latin typeface="Roboto Condensed Light" panose="020B0604020202020204" charset="0"/>
                <a:ea typeface="Roboto Condensed Light" panose="020B0604020202020204" charset="0"/>
              </a:rPr>
              <a:t>. </a:t>
            </a:r>
          </a:p>
          <a:p>
            <a:endParaRPr lang="ru-RU" sz="1050" dirty="0">
              <a:latin typeface="Roboto Condensed Light" panose="020B0604020202020204" charset="0"/>
              <a:ea typeface="Roboto Condensed Light" panose="020B0604020202020204" charset="0"/>
            </a:endParaRPr>
          </a:p>
          <a:p>
            <a:endParaRPr lang="ru-RU" sz="1050" dirty="0">
              <a:latin typeface="Roboto Condensed Light" panose="020B0604020202020204" charset="0"/>
              <a:ea typeface="Roboto Condensed Light" panose="020B0604020202020204" charset="0"/>
            </a:endParaRP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44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81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6712" y="501599"/>
            <a:ext cx="9897401" cy="5463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94516" algn="just">
              <a:spcAft>
                <a:spcPts val="659"/>
              </a:spcAft>
            </a:pPr>
            <a:r>
              <a:rPr lang="ru-RU" sz="2000" b="1" dirty="0">
                <a:latin typeface="Roboto Condensed Light" panose="020B0604020202020204" charset="0"/>
                <a:ea typeface="Roboto Condensed Light" panose="020B0604020202020204" charset="0"/>
              </a:rPr>
              <a:t>Основные изучаемые дисциплины:</a:t>
            </a: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 </a:t>
            </a:r>
          </a:p>
          <a:p>
            <a:pPr indent="494516" algn="just">
              <a:spcAft>
                <a:spcPts val="659"/>
              </a:spcAft>
            </a:pP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методы оптимизации </a:t>
            </a:r>
            <a:r>
              <a:rPr lang="ru-RU" sz="2000" dirty="0" err="1">
                <a:latin typeface="Roboto Condensed Light" panose="020B0604020202020204" charset="0"/>
                <a:ea typeface="Roboto Condensed Light" panose="020B0604020202020204" charset="0"/>
              </a:rPr>
              <a:t>энерго</a:t>
            </a: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- и ресурсосберегающих химико-технологических систем (ХТС);  </a:t>
            </a:r>
          </a:p>
          <a:p>
            <a:pPr indent="494516" algn="just">
              <a:spcAft>
                <a:spcPts val="659"/>
              </a:spcAft>
            </a:pP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моделирование технологических и природных систем; </a:t>
            </a:r>
          </a:p>
          <a:p>
            <a:pPr indent="494516" algn="just">
              <a:spcAft>
                <a:spcPts val="659"/>
              </a:spcAft>
            </a:pPr>
            <a:r>
              <a:rPr lang="ru-RU" sz="2000" dirty="0" err="1">
                <a:latin typeface="Roboto Condensed Light" panose="020B0604020202020204" charset="0"/>
                <a:ea typeface="Roboto Condensed Light" panose="020B0604020202020204" charset="0"/>
              </a:rPr>
              <a:t>энергоресурсоэффективные</a:t>
            </a: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 производства и цепи поставок НГХК; теоретические основы анализа и синтеза </a:t>
            </a:r>
            <a:r>
              <a:rPr lang="ru-RU" sz="2000" dirty="0" err="1">
                <a:latin typeface="Roboto Condensed Light" panose="020B0604020202020204" charset="0"/>
                <a:ea typeface="Roboto Condensed Light" panose="020B0604020202020204" charset="0"/>
              </a:rPr>
              <a:t>энергоресурсосберегающих</a:t>
            </a: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 ХТС; </a:t>
            </a:r>
          </a:p>
          <a:p>
            <a:pPr indent="494516" algn="just">
              <a:spcAft>
                <a:spcPts val="659"/>
              </a:spcAft>
            </a:pP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экономический анализ </a:t>
            </a:r>
            <a:r>
              <a:rPr lang="ru-RU" sz="2000" dirty="0" err="1">
                <a:latin typeface="Roboto Condensed Light" panose="020B0604020202020204" charset="0"/>
                <a:ea typeface="Roboto Condensed Light" panose="020B0604020202020204" charset="0"/>
              </a:rPr>
              <a:t>энергоресурсоэффективности</a:t>
            </a: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 производств и цепей поставок НГХК;</a:t>
            </a:r>
          </a:p>
          <a:p>
            <a:pPr indent="494516" algn="just">
              <a:spcAft>
                <a:spcPts val="659"/>
              </a:spcAft>
            </a:pP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 информационный менеджмент; </a:t>
            </a:r>
          </a:p>
          <a:p>
            <a:pPr indent="494516" algn="just">
              <a:spcAft>
                <a:spcPts val="659"/>
              </a:spcAft>
            </a:pP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энергетический менеджмент и энергетический аудит; логистика </a:t>
            </a:r>
            <a:r>
              <a:rPr lang="ru-RU" sz="2000" dirty="0" err="1">
                <a:latin typeface="Roboto Condensed Light" panose="020B0604020202020204" charset="0"/>
                <a:ea typeface="Roboto Condensed Light" panose="020B0604020202020204" charset="0"/>
              </a:rPr>
              <a:t>энергоресурсосберегающих</a:t>
            </a: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 производств; корпоративные информационные системы управления ресурсами предприятий; </a:t>
            </a:r>
          </a:p>
          <a:p>
            <a:pPr indent="494516" algn="just">
              <a:spcAft>
                <a:spcPts val="659"/>
              </a:spcAft>
            </a:pP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логистическое управление </a:t>
            </a:r>
            <a:r>
              <a:rPr lang="ru-RU" sz="2000" dirty="0" err="1">
                <a:latin typeface="Roboto Condensed Light" panose="020B0604020202020204" charset="0"/>
                <a:ea typeface="Roboto Condensed Light" panose="020B0604020202020204" charset="0"/>
              </a:rPr>
              <a:t>энергоресурсосбережением</a:t>
            </a: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 в цепях поставок;</a:t>
            </a:r>
          </a:p>
          <a:p>
            <a:pPr indent="494516" algn="just">
              <a:spcAft>
                <a:spcPts val="659"/>
              </a:spcAft>
            </a:pP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 надежность и эффективность цепей поставок НГХК; </a:t>
            </a:r>
          </a:p>
          <a:p>
            <a:pPr indent="494516" algn="just">
              <a:spcAft>
                <a:spcPts val="659"/>
              </a:spcAft>
            </a:pP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анализ и управление рисками в цепях поставок НГХК.</a:t>
            </a: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45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54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6370" y="258654"/>
            <a:ext cx="7763573" cy="1352432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Цель магистерской программы «Организация логистических систем и управление проектами наукоемких производств нефтегазохимического комплекса (НГХК)»: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6370" y="1611086"/>
            <a:ext cx="945726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подготовка высококвалифицированного магистра, являющегося специалистом-исследователем и профессиональным руководителем, который умеет успешно решать разнообразные задачи в области управления производственно-технологическими процессами и логистическими бизнес-процессами как в государственных корпорациях, вертикально-интегрированных компаниях НГХК и на крупных наукоемких предприятиях, так и на инновационных предприятиях малого и среднего бизнеса, а также организации логистических систем и  снабженческо-производственно-сбытовых систем наукоемких предприятий НГХК.</a:t>
            </a: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46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79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3108" y="791824"/>
            <a:ext cx="931055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94516" algn="just"/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В результате обучения магистр-выпускник владеет следующими компетентностями :</a:t>
            </a:r>
          </a:p>
          <a:p>
            <a:pPr indent="494516" algn="just"/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 -осуществление поиска и анализа новых рынков для наукоемких технологий в НГХК;</a:t>
            </a:r>
          </a:p>
          <a:p>
            <a:pPr indent="494516" algn="just"/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 -проведение анализа экономической эффективности новых </a:t>
            </a:r>
            <a:r>
              <a:rPr lang="ru-RU" sz="2000" dirty="0" err="1">
                <a:latin typeface="Roboto Condensed Light" panose="020B0604020202020204" charset="0"/>
                <a:ea typeface="Roboto Condensed Light" panose="020B0604020202020204" charset="0"/>
              </a:rPr>
              <a:t>энергоресурсосберегающих</a:t>
            </a: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 технологий и бизнес-процессов наукоемких производств;</a:t>
            </a:r>
          </a:p>
          <a:p>
            <a:pPr indent="494516" algn="just"/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 -разработка экономико-математические моделей логистических систем наукоемких производств;</a:t>
            </a:r>
          </a:p>
          <a:p>
            <a:pPr indent="494516" algn="just"/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-разработка логико-информационные моделей эффективных бизнес-процессов в логистических системах и цепях поставок наукоемких производств и предприятий НГХК;</a:t>
            </a:r>
          </a:p>
          <a:p>
            <a:pPr indent="494516" algn="just"/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-разработка и проведение  анализа эффективности инновационных проектов наукоемких производств нефтегазохимического комплекса;</a:t>
            </a:r>
          </a:p>
          <a:p>
            <a:pPr indent="494516" algn="just"/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-прогнозирование перспектив использования новых наукоемких технологий;</a:t>
            </a:r>
          </a:p>
          <a:p>
            <a:pPr indent="494516" algn="just"/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-осуществление координации бизнес-процессов в логистических системах  государственных корпораций и вертикально-интегрированных компаний НГХК.</a:t>
            </a: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47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7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6997" y="1178943"/>
            <a:ext cx="95891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94516" algn="just"/>
            <a:r>
              <a:rPr lang="ru-RU" sz="2000" b="1" dirty="0">
                <a:latin typeface="Roboto Condensed Light" panose="020B0604020202020204" charset="0"/>
                <a:ea typeface="Roboto Condensed Light" panose="020B0604020202020204" charset="0"/>
              </a:rPr>
              <a:t>Основные изучаемые дисциплины:</a:t>
            </a:r>
            <a:endParaRPr lang="ru-RU" sz="2000" dirty="0">
              <a:latin typeface="Roboto Condensed Light" panose="020B0604020202020204" charset="0"/>
              <a:ea typeface="Roboto Condensed Light" panose="020B0604020202020204" charset="0"/>
            </a:endParaRPr>
          </a:p>
          <a:p>
            <a:pPr indent="494516" algn="just"/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 системный анализ в логистике и менеджменте; исследование операций; </a:t>
            </a:r>
          </a:p>
          <a:p>
            <a:pPr indent="494516" algn="just"/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интегрированное планирование цепей поставок в НГКХ;</a:t>
            </a:r>
          </a:p>
          <a:p>
            <a:pPr indent="494516" algn="just"/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 логистическое управление рисками в цепях поставок НГХК; </a:t>
            </a:r>
          </a:p>
          <a:p>
            <a:pPr indent="494516" algn="just"/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логистическое управление инновационными проектами в НГХК; </a:t>
            </a:r>
          </a:p>
          <a:p>
            <a:pPr indent="494516" algn="just"/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логистика </a:t>
            </a:r>
            <a:r>
              <a:rPr lang="ru-RU" sz="2000" dirty="0" err="1">
                <a:latin typeface="Roboto Condensed Light" panose="020B0604020202020204" charset="0"/>
                <a:ea typeface="Roboto Condensed Light" panose="020B0604020202020204" charset="0"/>
              </a:rPr>
              <a:t>ресурсоэнергосберегающих</a:t>
            </a: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 производств НГКХ; </a:t>
            </a:r>
          </a:p>
          <a:p>
            <a:pPr indent="494516" algn="just"/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интегрированная логистическая поддержка жизненного цикла; </a:t>
            </a:r>
          </a:p>
          <a:p>
            <a:pPr indent="494516" algn="just"/>
            <a:r>
              <a:rPr lang="ru-RU" sz="2000" dirty="0" err="1">
                <a:latin typeface="Roboto Condensed Light" panose="020B0604020202020204" charset="0"/>
                <a:ea typeface="Roboto Condensed Light" panose="020B0604020202020204" charset="0"/>
              </a:rPr>
              <a:t>контроллинг</a:t>
            </a:r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 в логистических системах НГКХ;</a:t>
            </a:r>
          </a:p>
          <a:p>
            <a:pPr indent="494516" algn="just"/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организация логистический систем государственных корпораций и вертикально-интегрированных компаний НГХК.</a:t>
            </a:r>
          </a:p>
          <a:p>
            <a:pPr indent="494516" algn="just"/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коммерциализация научно-исследовательских разработок; </a:t>
            </a:r>
          </a:p>
          <a:p>
            <a:pPr indent="494516" algn="just"/>
            <a:r>
              <a:rPr lang="ru-RU" sz="2000" dirty="0">
                <a:latin typeface="Roboto Condensed Light" panose="020B0604020202020204" charset="0"/>
                <a:ea typeface="Roboto Condensed Light" panose="020B0604020202020204" charset="0"/>
              </a:rPr>
              <a:t>компьютерное моделирование цепей поставок наукоемких производств НГХК; организация эффективных логистических транспортно-распределительных центров.</a:t>
            </a:r>
          </a:p>
        </p:txBody>
      </p:sp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48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5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2190" y="272410"/>
            <a:ext cx="7742267" cy="1635878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Цель магистерской программы </a:t>
            </a:r>
            <a:b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«Организация и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цифровизированное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логистическое управление наукоемкими 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энергоресурсоэффективными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производствами переработки техногенных отходов»</a:t>
            </a:r>
            <a:endParaRPr lang="ru-RU" sz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2189" y="1908288"/>
            <a:ext cx="9476241" cy="3627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подготовка высококвалифицированного магистра, являющегося специалистом-исследователем, профессиональным технологом-организатором и логистом-администратором, который умеет успешно решать разнообразные задачи в области разработки </a:t>
            </a:r>
            <a:r>
              <a:rPr lang="ru-RU" dirty="0" err="1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энергоресурсоэффективных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экологически безопасных технологий и производств переработки промышленных отходов в экспортно-ориентированную конкурентоспособную продукцию с высокой добавленной стоимостью и в энергию, что позволяет уменьшить количество направляемых на захоронение отходов, повысить глубину переработки сырьевых ресурсов,  существенно увеличить степень преобразования отходов в конечные полезные продукты и в энергию, обеспечить ликвидацию свалок и полигонов всех видов отходов, снизив негативное воздействие на окружающую среду и  повысив качество жизни населения РФ в условиях цифровой экономики.</a:t>
            </a:r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49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8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1251" y="139418"/>
            <a:ext cx="6972566" cy="1490792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Оглавление (продолжение)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9607" y="1047404"/>
            <a:ext cx="8524269" cy="57715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11.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hlinkClick r:id="rId2" action="ppaction://hlinksldjump"/>
              </a:rPr>
              <a:t>ИНДИВИДУАЛЬНЫЙ ПЛАН-РЕГЛАМЕНТ ВЫПОЛНЕНИЯ </a:t>
            </a:r>
            <a:br>
              <a:rPr lang="ru-RU" sz="1800" dirty="0">
                <a:solidFill>
                  <a:schemeClr val="accent3">
                    <a:lumMod val="50000"/>
                  </a:schemeClr>
                </a:solidFill>
                <a:hlinkClick r:id="rId2" action="ppaction://hlinksldjump"/>
              </a:rPr>
            </a:br>
            <a:r>
              <a:rPr lang="ru-RU" sz="1800" dirty="0">
                <a:solidFill>
                  <a:schemeClr val="accent3">
                    <a:lumMod val="50000"/>
                  </a:schemeClr>
                </a:solidFill>
                <a:hlinkClick r:id="rId2" action="ppaction://hlinksldjump"/>
              </a:rPr>
              <a:t>выпускной квалификационной работы магистранта ‒ магистерской диссертации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                                            54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1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2.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hlinkClick r:id="rId3" action="ppaction://hlinksldjump"/>
              </a:rPr>
              <a:t>Календарный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hlinkClick r:id="rId3" action="ppaction://hlinksldjump"/>
              </a:rPr>
              <a:t>план-регламент выполнения и защиты студентами выпускной квалификационной работы магистра – магистерской диссертации</a:t>
            </a:r>
            <a:br>
              <a:rPr lang="ru-RU" sz="1800" dirty="0">
                <a:solidFill>
                  <a:schemeClr val="accent3">
                    <a:lumMod val="50000"/>
                  </a:schemeClr>
                </a:solidFill>
                <a:hlinkClick r:id="rId3" action="ppaction://hlinksldjump"/>
              </a:rPr>
            </a:br>
            <a:r>
              <a:rPr lang="ru-RU" sz="1800" dirty="0">
                <a:solidFill>
                  <a:schemeClr val="accent3">
                    <a:lumMod val="50000"/>
                  </a:schemeClr>
                </a:solidFill>
                <a:hlinkClick r:id="rId3" action="ppaction://hlinksldjump"/>
              </a:rPr>
              <a:t>2019/2020 уч.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hlinkClick r:id="rId3" action="ppaction://hlinksldjump"/>
              </a:rPr>
              <a:t>Год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                                     56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13.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hlinkClick r:id="rId4" action="ppaction://hlinksldjump"/>
              </a:rPr>
              <a:t>Техническое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hlinkClick r:id="rId4" action="ppaction://hlinksldjump"/>
              </a:rPr>
              <a:t>задание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                          63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14.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hlinkClick r:id="rId5" action="ppaction://hlinksldjump"/>
              </a:rPr>
              <a:t>Сводный контрольный лист</a:t>
            </a:r>
            <a:br>
              <a:rPr lang="ru-RU" sz="1800" dirty="0" smtClean="0">
                <a:solidFill>
                  <a:schemeClr val="accent3">
                    <a:lumMod val="50000"/>
                  </a:schemeClr>
                </a:solidFill>
                <a:hlinkClick r:id="rId5" action="ppaction://hlinksldjump"/>
              </a:rPr>
            </a:b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hlinkClick r:id="rId5" action="ppaction://hlinksldjump"/>
              </a:rPr>
              <a:t>выполнения выпускной квалификационной работы ‒ магистерской диссертации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                                             64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15.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hlinkClick r:id="rId6" action="ppaction://hlinksldjump"/>
              </a:rPr>
              <a:t>Темы лучших магистерских диссертаций, защищенных на кафедре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  <a:hlinkClick r:id="rId6" action="ppaction://hlinksldjump"/>
              </a:rPr>
              <a:t>ЛогЭкИ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                                                     65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16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.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hlinkClick r:id="rId7" action="ppaction://hlinksldjump"/>
              </a:rPr>
              <a:t>Аспирантура и докторантура кафедры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  <a:hlinkClick r:id="rId7" action="ppaction://hlinksldjump"/>
              </a:rPr>
              <a:t>ЛогЭкИ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66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17.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hlinkClick r:id="rId8" action="ppaction://hlinksldjump"/>
              </a:rPr>
              <a:t>Некоторые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hlinkClick r:id="rId8" action="ppaction://hlinksldjump"/>
              </a:rPr>
              <a:t>места работы выпускников кафедры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  <a:hlinkClick r:id="rId8" action="ppaction://hlinksldjump"/>
              </a:rPr>
              <a:t>ЛогЭкИ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                        67 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</a:rPr>
              <a:t>18.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hlinkClick r:id="rId9" action="ppaction://hlinksldjump"/>
              </a:rPr>
              <a:t>Международные контакты кафедры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  <a:hlinkClick r:id="rId9" action="ppaction://hlinksldjump"/>
              </a:rPr>
              <a:t>ЛогЭкИ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68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19.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hlinkClick r:id="rId10" action="ppaction://hlinksldjump"/>
              </a:rPr>
              <a:t>Мудрые заветные мысли из прошлого для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hlinkClick r:id="rId10" action="ppaction://hlinksldjump"/>
              </a:rPr>
              <a:t>будущего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71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20. </a:t>
            </a:r>
            <a:r>
              <a:rPr lang="ru-RU" sz="1800" dirty="0">
                <a:solidFill>
                  <a:schemeClr val="accent3">
                    <a:lumMod val="50000"/>
                  </a:schemeClr>
                </a:solidFill>
                <a:hlinkClick r:id="rId11" action="ppaction://hlinksldjump"/>
              </a:rPr>
              <a:t>Список литературы </a:t>
            </a: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</a:rPr>
              <a:t>                                                                                 77</a:t>
            </a:r>
            <a:endParaRPr lang="ru-RU" sz="18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05993" y="7328532"/>
            <a:ext cx="838122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5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2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3113" y="545101"/>
            <a:ext cx="9276697" cy="6895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94516" algn="just">
              <a:lnSpc>
                <a:spcPct val="115000"/>
              </a:lnSpc>
              <a:spcAft>
                <a:spcPts val="1098"/>
              </a:spcAft>
            </a:pP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В результате обучения магистры-выпускники кафедры </a:t>
            </a:r>
            <a:r>
              <a:rPr lang="ru-RU" dirty="0" err="1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ЛогЭкИ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могут успешно решать следующие актуальные задачи в области переработки и утилизации техногенных отходов:</a:t>
            </a:r>
          </a:p>
          <a:p>
            <a:pPr indent="494516" algn="just">
              <a:lnSpc>
                <a:spcPct val="115000"/>
              </a:lnSpc>
              <a:spcAft>
                <a:spcPts val="1098"/>
              </a:spcAft>
            </a:pP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- минимизация захоронений отходов, обеспечивая при этом </a:t>
            </a:r>
            <a:r>
              <a:rPr lang="ru-RU" dirty="0" err="1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энергоресурсоэффективность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и экологическую безопасность реального сектора экономики; - повторное вовлечение в хозяйственный оборот утилизируемых компонентов отходов в качестве ценного вторичного сырья для изготовления конкурентоспособной продукции и производства энергии; - анализ экономической эффективности наукоемких производств переработки техногенных отходов; - разработка </a:t>
            </a:r>
            <a:r>
              <a:rPr lang="ru-RU" dirty="0" err="1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цифровизированных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систем логистического  управления обращением с техногенными отходами; - автоматизированное решение разнообразных задач </a:t>
            </a:r>
            <a:r>
              <a:rPr lang="ru-RU" dirty="0" err="1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энергоресурсоэффектиных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наукоемкими производствами переработки техногенных отходов; - разработка логико-информационные моделей эффективных бизнес-процессов в логистических системах и цепях поставок наукоемких производств переработки техногенных отходов; - организация и управление  наукоемкими производствами переработки и утилизации техногенных отходов; - организация наукоемких научно-производственно-образовательных кластеров; - анализ эффективности инновационных проектов наукоемких производств переработки  и утилизации техногенных отходов; - применение современных корпоративных информационных систем логистического управления предприятиями переработки техногенных отходов в условиях цифровой экономики.</a:t>
            </a: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50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8626" y="629028"/>
            <a:ext cx="95475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97128" algn="just"/>
            <a:r>
              <a:rPr lang="ru-RU" b="1" dirty="0">
                <a:latin typeface="Roboto Condensed Light" panose="020B0604020202020204" charset="0"/>
                <a:ea typeface="Roboto Condensed Light" panose="020B0604020202020204" charset="0"/>
              </a:rPr>
              <a:t>Магистры-выпускники кафедры </a:t>
            </a:r>
            <a:r>
              <a:rPr lang="ru-RU" b="1" dirty="0" err="1">
                <a:latin typeface="Roboto Condensed Light" panose="020B0604020202020204" charset="0"/>
                <a:ea typeface="Roboto Condensed Light" panose="020B0604020202020204" charset="0"/>
              </a:rPr>
              <a:t>ЛогЭкИ</a:t>
            </a:r>
            <a:r>
              <a:rPr lang="ru-RU" b="1" dirty="0">
                <a:latin typeface="Roboto Condensed Light" panose="020B0604020202020204" charset="0"/>
                <a:ea typeface="Roboto Condensed Light" panose="020B0604020202020204" charset="0"/>
              </a:rPr>
              <a:t> получают уникальную «широкую двойную инженерно-управленческую квалификацию», которая позволяет им успешно работать в различных отраслях и сферах деятельности экономики России и индустриально развитых </a:t>
            </a:r>
            <a:r>
              <a:rPr lang="ru-RU" b="1">
                <a:latin typeface="Roboto Condensed Light" panose="020B0604020202020204" charset="0"/>
                <a:ea typeface="Roboto Condensed Light" panose="020B0604020202020204" charset="0"/>
              </a:rPr>
              <a:t>государств</a:t>
            </a:r>
            <a:r>
              <a:rPr lang="ru-RU" b="1" smtClean="0">
                <a:latin typeface="Roboto Condensed Light" panose="020B0604020202020204" charset="0"/>
                <a:ea typeface="Roboto Condensed Light" panose="020B0604020202020204" charset="0"/>
              </a:rPr>
              <a:t>:</a:t>
            </a:r>
          </a:p>
          <a:p>
            <a:pPr indent="297128" algn="just"/>
            <a:endParaRPr lang="ru-RU" dirty="0">
              <a:latin typeface="Roboto Condensed Light" panose="020B0604020202020204" charset="0"/>
              <a:ea typeface="Roboto Condensed Light" panose="020B0604020202020204" charset="0"/>
            </a:endParaRPr>
          </a:p>
          <a:p>
            <a:pPr indent="297128" algn="just"/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</a:rPr>
              <a:t>- </a:t>
            </a:r>
            <a:r>
              <a:rPr lang="ru-RU" b="1" dirty="0">
                <a:latin typeface="Roboto Condensed Light" panose="020B0604020202020204" charset="0"/>
                <a:ea typeface="Roboto Condensed Light" panose="020B0604020202020204" charset="0"/>
              </a:rPr>
              <a:t>в области организационно-технической деятельности: 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</a:rPr>
              <a:t>на производственных предприятиях, в инжиниринговых центрах и консультативных центрах, в проектных организациях и научно-исследовательских институтах, в вертикально-интегрированных компаниях нефтегазохимического, топливно-энергетического и химического комплекса;</a:t>
            </a:r>
          </a:p>
          <a:p>
            <a:pPr indent="297128" algn="just"/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</a:rPr>
              <a:t>- </a:t>
            </a:r>
            <a:r>
              <a:rPr lang="ru-RU" b="1" dirty="0">
                <a:latin typeface="Roboto Condensed Light" panose="020B0604020202020204" charset="0"/>
                <a:ea typeface="Roboto Condensed Light" panose="020B0604020202020204" charset="0"/>
              </a:rPr>
              <a:t>в области логистического  управления производствами и цепями поставок предприятий НГХК, организационно-экономической и административно-управленческой деятельности в различных сферах: 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</a:rPr>
              <a:t>производства; материально-технического обеспечения; информатизации производств и предприятий НГХК; электронного предпринимательства; складирования; транспорта; коммерции; оказания услуг; государственного и муниципального управления.</a:t>
            </a:r>
          </a:p>
        </p:txBody>
      </p:sp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51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71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549" y="2442442"/>
            <a:ext cx="8349104" cy="43802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освоить современные теоретические знания, результативный обширный практический опыт и сформировать необходимые инновационные компетентности, навыки и умения успешного решения широкого круга задач в области двух тесно взаимосвязанных видов административно - управленческой, организационно-экономического и предпринимательской деятельности:  вида деятельности руководителей и администраторов различных уровней по планированию, реализации, интегрированному управлению, координации и контролю синхронизированного оптимального движения всех видов требуемых материальных потоков (материально-технических ресурсов) и сопутствующих им информационных, финансовых, кадровых и сервисных потоков как в различных отдельных социально-экономических системах, так и в цепях поставок товаров.</a:t>
            </a:r>
          </a:p>
          <a:p>
            <a:endParaRPr lang="ru-RU" sz="2000" dirty="0">
              <a:solidFill>
                <a:schemeClr val="tx1"/>
              </a:solidFill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281549" y="281659"/>
            <a:ext cx="7771588" cy="149079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Цель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программы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MBA/MBO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(для топ-менеджеров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для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ГазПрома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)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«Логистика и управление цепями поставок в условиях цифровой экономики в нефтегазовой отрасли» :</a:t>
            </a:r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52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1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182" y="169347"/>
            <a:ext cx="9442361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В результате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освоения программы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MBA/MBO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обучающийся должен</a:t>
            </a: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знать :</a:t>
            </a:r>
          </a:p>
          <a:p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-сущность и умение практически результативно применять широко используемые в логистике  и управлении цепями поставок: серии Международных стандартов по всеобщему управлению качеством; по интегрированной логистической поддержке жизненного цикла; по экологическому и энергетическому менеджменту; по риск- менеджменту; страхованию профессионального здоровья и безопасности; справочных документов Европейского Союза по наилучшим доступным технологиям </a:t>
            </a:r>
            <a:r>
              <a:rPr lang="ru-RU" dirty="0" err="1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ресурсо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- и энергосбережения;</a:t>
            </a:r>
          </a:p>
          <a:p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-руководства по наилучшим практикам производства (GMP),  складирования (GWP) и распределения продукции (GDP).</a:t>
            </a:r>
          </a:p>
          <a:p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- архитектуру, назначение, режимы функционирования и методику выбора рациональных Корпоративных Информационных Систем логистического управления ресурсами предприятия и управления цепями поставок типа ERP, SCM, DRP, MES, CRM, SCRM, WMS и «1.С: «Предприятие 8.0»», а так же других корпоративных программных бизнес-приложений по управлению логистическими проектами, по реинжинирингу бизнес-процессов в логистических системах; по разработке и реализации стратегий логистического управления цепями поставок; по применению сбалансированной системы показателей эффективности компаний (BSC-</a:t>
            </a:r>
            <a:r>
              <a:rPr lang="ru-RU" dirty="0" err="1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system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) и системы ключевых индикаторов производительности (KPI); по оптимальному управлению затратами для бизнес-процессов по системе многокритериального ABC анализа;</a:t>
            </a:r>
          </a:p>
          <a:p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а также инструментальных комплексов программ интегрированной логистической поддержки (CALS); логико-информационного моделирования бизнес-процессов «</a:t>
            </a:r>
            <a:r>
              <a:rPr lang="ru-RU" dirty="0" err="1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Business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Studio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» и «</a:t>
            </a:r>
            <a:r>
              <a:rPr lang="ru-RU" dirty="0" err="1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BPwin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»; компьютерных эталонных моделей эксплуатации(SCOR) и проектирования (DCOR) цепей поставок; компьютерного имитационного анализа и оптимизации цепей поставок «</a:t>
            </a:r>
            <a:r>
              <a:rPr lang="ru-RU" dirty="0" err="1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AnyLogic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» и др.</a:t>
            </a: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53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6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2509" y="122793"/>
            <a:ext cx="9148503" cy="149079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11. ИНДИВИДУАЛЬНЫЙ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ПЛАН-РЕГЛАМЕНТ ВЫПОЛНЕНИЯ 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выпускной квалификационной работы магистранта ‒ магистерской диссертации 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98762" y="2011680"/>
            <a:ext cx="9678353" cy="65504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100" b="1" dirty="0">
                <a:solidFill>
                  <a:schemeClr val="tx1"/>
                </a:solidFill>
              </a:rPr>
              <a:t>1. Тема магистерской </a:t>
            </a:r>
            <a:r>
              <a:rPr lang="ru-RU" sz="2100" b="1" dirty="0" smtClean="0">
                <a:solidFill>
                  <a:schemeClr val="tx1"/>
                </a:solidFill>
              </a:rPr>
              <a:t>диссертации</a:t>
            </a:r>
          </a:p>
          <a:p>
            <a:pPr marL="0" indent="0">
              <a:buNone/>
            </a:pPr>
            <a:r>
              <a:rPr lang="ru-RU" sz="2100" b="1" dirty="0" smtClean="0">
                <a:solidFill>
                  <a:schemeClr val="tx1"/>
                </a:solidFill>
              </a:rPr>
              <a:t>2</a:t>
            </a:r>
            <a:r>
              <a:rPr lang="ru-RU" sz="2100" b="1" dirty="0">
                <a:solidFill>
                  <a:schemeClr val="tx1"/>
                </a:solidFill>
              </a:rPr>
              <a:t>. Даты четырех обязательных контрольных точек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b="1" dirty="0">
                <a:solidFill>
                  <a:schemeClr val="tx1"/>
                </a:solidFill>
              </a:rPr>
              <a:t>(КТ):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2100" b="1" dirty="0">
                <a:solidFill>
                  <a:schemeClr val="tx1"/>
                </a:solidFill>
              </a:rPr>
              <a:t>КТ-1</a:t>
            </a:r>
            <a:r>
              <a:rPr lang="ru-RU" sz="2100" dirty="0">
                <a:solidFill>
                  <a:schemeClr val="tx1"/>
                </a:solidFill>
              </a:rPr>
              <a:t> (30% ВКР) –</a:t>
            </a:r>
            <a:r>
              <a:rPr lang="ru-RU" sz="2100" b="1" i="1" dirty="0">
                <a:solidFill>
                  <a:schemeClr val="tx1"/>
                </a:solidFill>
              </a:rPr>
              <a:t> </a:t>
            </a:r>
            <a:r>
              <a:rPr lang="ru-RU" sz="2100" b="1" i="1" dirty="0" smtClean="0">
                <a:solidFill>
                  <a:schemeClr val="tx1"/>
                </a:solidFill>
              </a:rPr>
              <a:t>28 апреля 2020 г</a:t>
            </a:r>
            <a:r>
              <a:rPr lang="ru-RU" sz="2100" dirty="0">
                <a:solidFill>
                  <a:schemeClr val="tx1"/>
                </a:solidFill>
              </a:rPr>
              <a:t>.; </a:t>
            </a:r>
          </a:p>
          <a:p>
            <a:pPr marL="0" indent="0">
              <a:buNone/>
            </a:pPr>
            <a:r>
              <a:rPr lang="ru-RU" sz="2100" b="1" dirty="0">
                <a:solidFill>
                  <a:schemeClr val="tx1"/>
                </a:solidFill>
              </a:rPr>
              <a:t>КТ-2</a:t>
            </a:r>
            <a:r>
              <a:rPr lang="ru-RU" sz="2100" dirty="0">
                <a:solidFill>
                  <a:schemeClr val="tx1"/>
                </a:solidFill>
              </a:rPr>
              <a:t> (60% ВКР) – </a:t>
            </a:r>
            <a:r>
              <a:rPr lang="ru-RU" sz="2100" b="1" i="1" dirty="0">
                <a:solidFill>
                  <a:schemeClr val="tx1"/>
                </a:solidFill>
              </a:rPr>
              <a:t>17 мая </a:t>
            </a:r>
            <a:r>
              <a:rPr lang="ru-RU" sz="2100" b="1" i="1" dirty="0" smtClean="0">
                <a:solidFill>
                  <a:schemeClr val="tx1"/>
                </a:solidFill>
              </a:rPr>
              <a:t>2020 </a:t>
            </a:r>
            <a:r>
              <a:rPr lang="ru-RU" sz="2100" b="1" i="1" dirty="0">
                <a:solidFill>
                  <a:schemeClr val="tx1"/>
                </a:solidFill>
              </a:rPr>
              <a:t>г.</a:t>
            </a:r>
            <a:endParaRPr lang="ru-RU" sz="2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100" b="1" dirty="0">
                <a:solidFill>
                  <a:schemeClr val="tx1"/>
                </a:solidFill>
              </a:rPr>
              <a:t>КТ-3</a:t>
            </a:r>
            <a:r>
              <a:rPr lang="ru-RU" sz="2100" dirty="0">
                <a:solidFill>
                  <a:schemeClr val="tx1"/>
                </a:solidFill>
              </a:rPr>
              <a:t> (100% ВКР) – </a:t>
            </a:r>
            <a:r>
              <a:rPr lang="ru-RU" sz="2100" b="1" i="1" dirty="0">
                <a:solidFill>
                  <a:schemeClr val="tx1"/>
                </a:solidFill>
              </a:rPr>
              <a:t>7 июня </a:t>
            </a:r>
            <a:r>
              <a:rPr lang="ru-RU" sz="2100" b="1" i="1" dirty="0" smtClean="0">
                <a:solidFill>
                  <a:schemeClr val="tx1"/>
                </a:solidFill>
              </a:rPr>
              <a:t>2020 </a:t>
            </a:r>
            <a:r>
              <a:rPr lang="ru-RU" sz="2100" b="1" i="1" dirty="0">
                <a:solidFill>
                  <a:schemeClr val="tx1"/>
                </a:solidFill>
              </a:rPr>
              <a:t>г.</a:t>
            </a:r>
            <a:endParaRPr lang="ru-RU" sz="2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100" b="1" dirty="0">
                <a:solidFill>
                  <a:schemeClr val="tx1"/>
                </a:solidFill>
              </a:rPr>
              <a:t>КТ-4</a:t>
            </a:r>
            <a:r>
              <a:rPr lang="ru-RU" sz="2100" dirty="0">
                <a:solidFill>
                  <a:schemeClr val="tx1"/>
                </a:solidFill>
              </a:rPr>
              <a:t> (Предзащита ВКР) – </a:t>
            </a:r>
            <a:r>
              <a:rPr lang="ru-RU" sz="2100" b="1" i="1" dirty="0">
                <a:solidFill>
                  <a:schemeClr val="tx1"/>
                </a:solidFill>
              </a:rPr>
              <a:t>15 июня </a:t>
            </a:r>
            <a:r>
              <a:rPr lang="ru-RU" sz="2100" b="1" i="1" dirty="0" smtClean="0">
                <a:solidFill>
                  <a:schemeClr val="tx1"/>
                </a:solidFill>
              </a:rPr>
              <a:t>2020 </a:t>
            </a:r>
            <a:r>
              <a:rPr lang="ru-RU" sz="2100" b="1" i="1" dirty="0">
                <a:solidFill>
                  <a:schemeClr val="tx1"/>
                </a:solidFill>
              </a:rPr>
              <a:t>г.</a:t>
            </a:r>
            <a:endParaRPr lang="ru-RU" sz="21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100" dirty="0">
                <a:solidFill>
                  <a:schemeClr val="tx1"/>
                </a:solidFill>
              </a:rPr>
              <a:t>Дипломник-магистрант должен иметь </a:t>
            </a:r>
            <a:r>
              <a:rPr lang="ru-RU" sz="2100" b="1" u="sng" dirty="0">
                <a:solidFill>
                  <a:schemeClr val="tx1"/>
                </a:solidFill>
              </a:rPr>
              <a:t>сводный контрольный лист</a:t>
            </a:r>
            <a:r>
              <a:rPr lang="ru-RU" sz="2100" dirty="0">
                <a:solidFill>
                  <a:schemeClr val="tx1"/>
                </a:solidFill>
              </a:rPr>
              <a:t>, в котором указаны </a:t>
            </a:r>
            <a:r>
              <a:rPr lang="ru-RU" sz="2100" b="1" u="sng" dirty="0">
                <a:solidFill>
                  <a:schemeClr val="tx1"/>
                </a:solidFill>
              </a:rPr>
              <a:t>даты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b="1" u="sng" dirty="0">
                <a:solidFill>
                  <a:schemeClr val="tx1"/>
                </a:solidFill>
              </a:rPr>
              <a:t>и результаты прохождения: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b="1" i="1" dirty="0">
                <a:solidFill>
                  <a:schemeClr val="tx1"/>
                </a:solidFill>
              </a:rPr>
              <a:t>4-х контрольных точек (КТ-1÷ КТ-4) и собеседований с зав. кафедрой.</a:t>
            </a:r>
            <a:endParaRPr lang="ru-RU" sz="21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54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0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5513" y="515389"/>
            <a:ext cx="9303579" cy="6715638"/>
          </a:xfrm>
        </p:spPr>
        <p:txBody>
          <a:bodyPr>
            <a:noAutofit/>
          </a:bodyPr>
          <a:lstStyle/>
          <a:p>
            <a:r>
              <a:rPr lang="ru-RU" sz="2100" dirty="0">
                <a:solidFill>
                  <a:schemeClr val="tx1"/>
                </a:solidFill>
              </a:rPr>
              <a:t>3. Срок сдачи научному руководителю законченного текста дипломной работы и ее электронной версии </a:t>
            </a:r>
            <a:r>
              <a:rPr lang="ru-RU" sz="2100" u="sng" dirty="0">
                <a:solidFill>
                  <a:schemeClr val="tx1"/>
                </a:solidFill>
              </a:rPr>
              <a:t>для обязательной проверки на объем заимствования в системе «</a:t>
            </a:r>
            <a:r>
              <a:rPr lang="ru-RU" sz="2100" u="sng" dirty="0" err="1">
                <a:solidFill>
                  <a:schemeClr val="tx1"/>
                </a:solidFill>
              </a:rPr>
              <a:t>Антиплагиат</a:t>
            </a:r>
            <a:r>
              <a:rPr lang="ru-RU" sz="2100" u="sng" dirty="0">
                <a:solidFill>
                  <a:schemeClr val="tx1"/>
                </a:solidFill>
              </a:rPr>
              <a:t>»</a:t>
            </a:r>
            <a:r>
              <a:rPr lang="ru-RU" sz="2100" dirty="0">
                <a:solidFill>
                  <a:schemeClr val="tx1"/>
                </a:solidFill>
              </a:rPr>
              <a:t> – 12-13 июня 2017 г. (Пороговое значение оригинальности текста </a:t>
            </a:r>
            <a:r>
              <a:rPr lang="ru-RU" sz="2100" u="sng" dirty="0">
                <a:solidFill>
                  <a:schemeClr val="tx1"/>
                </a:solidFill>
              </a:rPr>
              <a:t>для допуска к защите магистерской диссертации составляет 75%</a:t>
            </a:r>
            <a:r>
              <a:rPr lang="ru-RU" sz="2100" dirty="0">
                <a:solidFill>
                  <a:schemeClr val="tx1"/>
                </a:solidFill>
              </a:rPr>
              <a:t>; для получения положительной оценки на защите ВКР ‒ не менее 80 баллов).</a:t>
            </a:r>
          </a:p>
          <a:p>
            <a:r>
              <a:rPr lang="ru-RU" sz="2100" dirty="0">
                <a:solidFill>
                  <a:schemeClr val="tx1"/>
                </a:solidFill>
              </a:rPr>
              <a:t>4. Исходные данные к выполнению магистерской диссертации – Техническое задание на выполнение магистерской диссертации, Краткие методические указания к выполнению выпускной квалификационной работы магистрантов (магистерской диссертации); монографии, научные статьи, диссертационные работы, дипломные работы, тематические сайты, методическая литература.</a:t>
            </a:r>
          </a:p>
          <a:p>
            <a:r>
              <a:rPr lang="ru-RU" sz="2100" dirty="0">
                <a:solidFill>
                  <a:schemeClr val="tx1"/>
                </a:solidFill>
              </a:rPr>
              <a:t>5. Подробный Перечень подлежащих решению и разработке основных вопросов в магистерской диссертации изложены в Техническом задании.</a:t>
            </a:r>
          </a:p>
          <a:p>
            <a:r>
              <a:rPr lang="ru-RU" sz="2100" u="sng" dirty="0">
                <a:solidFill>
                  <a:schemeClr val="tx1"/>
                </a:solidFill>
              </a:rPr>
              <a:t>Особое внимание:</a:t>
            </a:r>
            <a:r>
              <a:rPr lang="ru-RU" sz="2100" dirty="0">
                <a:solidFill>
                  <a:schemeClr val="tx1"/>
                </a:solidFill>
              </a:rPr>
              <a:t> При выполнение </a:t>
            </a:r>
            <a:r>
              <a:rPr lang="ru-RU" sz="2100" dirty="0" err="1">
                <a:solidFill>
                  <a:schemeClr val="tx1"/>
                </a:solidFill>
              </a:rPr>
              <a:t>инженерно</a:t>
            </a:r>
            <a:r>
              <a:rPr lang="ru-RU" sz="2100" dirty="0">
                <a:solidFill>
                  <a:schemeClr val="tx1"/>
                </a:solidFill>
              </a:rPr>
              <a:t>–технологических и </a:t>
            </a:r>
            <a:r>
              <a:rPr lang="ru-RU" sz="2100" dirty="0" err="1">
                <a:solidFill>
                  <a:schemeClr val="tx1"/>
                </a:solidFill>
              </a:rPr>
              <a:t>технико</a:t>
            </a:r>
            <a:r>
              <a:rPr lang="ru-RU" sz="2100" dirty="0">
                <a:solidFill>
                  <a:schemeClr val="tx1"/>
                </a:solidFill>
              </a:rPr>
              <a:t>–экономических расчетов по теме магистерской диссертации </a:t>
            </a:r>
            <a:r>
              <a:rPr lang="ru-RU" sz="2100" u="sng" dirty="0">
                <a:solidFill>
                  <a:schemeClr val="tx1"/>
                </a:solidFill>
              </a:rPr>
              <a:t>дипломники обязаны</a:t>
            </a:r>
            <a:r>
              <a:rPr lang="ru-RU" sz="2100" dirty="0">
                <a:solidFill>
                  <a:schemeClr val="tx1"/>
                </a:solidFill>
              </a:rPr>
              <a:t> активно использовать стандартные инструментальные комплексы программ: </a:t>
            </a:r>
            <a:r>
              <a:rPr lang="en-US" sz="2100" dirty="0">
                <a:solidFill>
                  <a:schemeClr val="tx1"/>
                </a:solidFill>
              </a:rPr>
              <a:t>Excel</a:t>
            </a:r>
            <a:r>
              <a:rPr lang="ru-RU" sz="2100" dirty="0">
                <a:solidFill>
                  <a:schemeClr val="tx1"/>
                </a:solidFill>
              </a:rPr>
              <a:t>, </a:t>
            </a:r>
            <a:r>
              <a:rPr lang="en-US" sz="2100" dirty="0" err="1">
                <a:solidFill>
                  <a:schemeClr val="tx1"/>
                </a:solidFill>
              </a:rPr>
              <a:t>MatLab</a:t>
            </a:r>
            <a:r>
              <a:rPr lang="ru-RU" sz="2100" dirty="0">
                <a:solidFill>
                  <a:schemeClr val="tx1"/>
                </a:solidFill>
              </a:rPr>
              <a:t>, </a:t>
            </a:r>
            <a:r>
              <a:rPr lang="en-US" sz="2100" dirty="0" err="1">
                <a:solidFill>
                  <a:schemeClr val="tx1"/>
                </a:solidFill>
              </a:rPr>
              <a:t>Gusek</a:t>
            </a:r>
            <a:r>
              <a:rPr lang="ru-RU" sz="2100" dirty="0">
                <a:solidFill>
                  <a:schemeClr val="tx1"/>
                </a:solidFill>
              </a:rPr>
              <a:t>, </a:t>
            </a:r>
            <a:r>
              <a:rPr lang="en-US" sz="2100" dirty="0">
                <a:solidFill>
                  <a:schemeClr val="tx1"/>
                </a:solidFill>
              </a:rPr>
              <a:t>Python</a:t>
            </a:r>
            <a:r>
              <a:rPr lang="ru-RU" sz="2100" dirty="0">
                <a:solidFill>
                  <a:schemeClr val="tx1"/>
                </a:solidFill>
              </a:rPr>
              <a:t>, </a:t>
            </a:r>
            <a:r>
              <a:rPr lang="ru-RU" sz="2100" dirty="0" err="1">
                <a:solidFill>
                  <a:schemeClr val="tx1"/>
                </a:solidFill>
              </a:rPr>
              <a:t>Business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dirty="0" err="1">
                <a:solidFill>
                  <a:schemeClr val="tx1"/>
                </a:solidFill>
              </a:rPr>
              <a:t>Studio</a:t>
            </a:r>
            <a:r>
              <a:rPr lang="ru-RU" sz="2100" dirty="0">
                <a:solidFill>
                  <a:schemeClr val="tx1"/>
                </a:solidFill>
              </a:rPr>
              <a:t>, </a:t>
            </a:r>
            <a:r>
              <a:rPr lang="ru-RU" sz="2100" dirty="0" err="1">
                <a:solidFill>
                  <a:schemeClr val="tx1"/>
                </a:solidFill>
              </a:rPr>
              <a:t>Any</a:t>
            </a:r>
            <a:r>
              <a:rPr lang="ru-RU" sz="2100" dirty="0">
                <a:solidFill>
                  <a:schemeClr val="tx1"/>
                </a:solidFill>
              </a:rPr>
              <a:t> </a:t>
            </a:r>
            <a:r>
              <a:rPr lang="ru-RU" sz="2100" dirty="0" err="1">
                <a:solidFill>
                  <a:schemeClr val="tx1"/>
                </a:solidFill>
              </a:rPr>
              <a:t>Logic</a:t>
            </a:r>
            <a:r>
              <a:rPr lang="ru-RU" sz="2100" dirty="0">
                <a:solidFill>
                  <a:schemeClr val="tx1"/>
                </a:solidFill>
              </a:rPr>
              <a:t> и др.</a:t>
            </a:r>
          </a:p>
          <a:p>
            <a:endParaRPr lang="ru-RU" sz="2100" dirty="0"/>
          </a:p>
        </p:txBody>
      </p:sp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55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649" y="116379"/>
            <a:ext cx="8927363" cy="311392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 Календарный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план-регламент выполнения и защиты студентами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выпускной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квалификационной работы магистра – магистерской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диссертации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2019/2020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уч.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56</a:t>
            </a:fld>
            <a:endParaRPr lang="ru-RU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4792906"/>
              </p:ext>
            </p:extLst>
          </p:nvPr>
        </p:nvGraphicFramePr>
        <p:xfrm>
          <a:off x="0" y="1911928"/>
          <a:ext cx="10044113" cy="5828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710">
                  <a:extLst>
                    <a:ext uri="{9D8B030D-6E8A-4147-A177-3AD203B41FA5}">
                      <a16:colId xmlns="" xmlns:a16="http://schemas.microsoft.com/office/drawing/2014/main" val="4080181071"/>
                    </a:ext>
                  </a:extLst>
                </a:gridCol>
                <a:gridCol w="7221229">
                  <a:extLst>
                    <a:ext uri="{9D8B030D-6E8A-4147-A177-3AD203B41FA5}">
                      <a16:colId xmlns="" xmlns:a16="http://schemas.microsoft.com/office/drawing/2014/main" val="1472296208"/>
                    </a:ext>
                  </a:extLst>
                </a:gridCol>
                <a:gridCol w="1939174">
                  <a:extLst>
                    <a:ext uri="{9D8B030D-6E8A-4147-A177-3AD203B41FA5}">
                      <a16:colId xmlns="" xmlns:a16="http://schemas.microsoft.com/office/drawing/2014/main" val="3466548794"/>
                    </a:ext>
                  </a:extLst>
                </a:gridCol>
              </a:tblGrid>
              <a:tr h="779970">
                <a:tc>
                  <a:txBody>
                    <a:bodyPr/>
                    <a:lstStyle/>
                    <a:p>
                      <a:pPr algn="ctr"/>
                      <a:r>
                        <a:rPr lang="ru-RU" sz="1977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</a:t>
                      </a:r>
                      <a:r>
                        <a:rPr lang="ru-RU" sz="1977" b="1" kern="12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977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</a:t>
                      </a:r>
                      <a:r>
                        <a:rPr lang="en-US" sz="1977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977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77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Этап выполнения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77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Срок исполнения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22709225"/>
                  </a:ext>
                </a:extLst>
              </a:tr>
              <a:tr h="1118575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77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Предварительное согласование преподавателей с </a:t>
                      </a:r>
                      <a:r>
                        <a:rPr lang="ru-RU" sz="1977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зав.кафедрой</a:t>
                      </a:r>
                      <a:r>
                        <a:rPr lang="ru-RU" sz="1977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Логистики и экономической информатики (</a:t>
                      </a:r>
                      <a:r>
                        <a:rPr lang="ru-RU" sz="1977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ЛогЭкИ</a:t>
                      </a:r>
                      <a:r>
                        <a:rPr lang="ru-RU" sz="1977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возможных тем магистерских диссертаций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02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77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Сентябрь 2018г.</a:t>
                      </a:r>
                    </a:p>
                    <a:p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18930024"/>
                  </a:ext>
                </a:extLst>
              </a:tr>
              <a:tr h="2811602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77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Общее собрание магистрантов </a:t>
                      </a:r>
                      <a:endParaRPr lang="ru-RU" sz="1977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977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Подача каждым магистрантом зав. кафедрой </a:t>
                      </a:r>
                      <a:r>
                        <a:rPr lang="ru-RU" sz="1977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ЛогЭкИ</a:t>
                      </a:r>
                      <a:r>
                        <a:rPr lang="ru-RU" sz="1977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заявления об утверждении возможной темы магистерской диссертации, возможного научного руководителя.</a:t>
                      </a:r>
                    </a:p>
                    <a:p>
                      <a:r>
                        <a:rPr lang="ru-RU" sz="1977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977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заявлениии</a:t>
                      </a:r>
                      <a:r>
                        <a:rPr lang="ru-RU" sz="1977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следует указать точное библиографическое описание научных работ, опубликованных магистрантом.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02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77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Сентябрь 2018г.</a:t>
                      </a:r>
                    </a:p>
                    <a:p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70095307"/>
                  </a:ext>
                </a:extLst>
              </a:tr>
              <a:tr h="1118575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77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Утверждение зав. кафедрой </a:t>
                      </a:r>
                      <a:r>
                        <a:rPr lang="ru-RU" sz="1977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ЛогЭкИ</a:t>
                      </a:r>
                      <a:r>
                        <a:rPr lang="ru-RU" sz="1977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темы, научного руководителя и научного консультанта магистерской диссертации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02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77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Сентябрь 2018г.</a:t>
                      </a:r>
                    </a:p>
                    <a:p>
                      <a:endParaRPr lang="ru-RU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82046412"/>
                  </a:ext>
                </a:extLst>
              </a:tr>
            </a:tbl>
          </a:graphicData>
        </a:graphic>
      </p:graphicFrame>
      <p:sp>
        <p:nvSpPr>
          <p:cNvPr id="6" name="Номер слайда 1"/>
          <p:cNvSpPr txBox="1">
            <a:spLocks/>
          </p:cNvSpPr>
          <p:nvPr/>
        </p:nvSpPr>
        <p:spPr>
          <a:xfrm>
            <a:off x="9020176" y="7328532"/>
            <a:ext cx="1023940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38714B-5686-45A9-9844-83598223E5DF}" type="slidenum">
              <a:rPr lang="ru-RU" smtClean="0">
                <a:solidFill>
                  <a:srgbClr val="002060"/>
                </a:solidFill>
              </a:rPr>
              <a:pPr/>
              <a:t>56</a:t>
            </a:fld>
            <a:r>
              <a:rPr lang="en-US" smtClean="0">
                <a:solidFill>
                  <a:srgbClr val="002060"/>
                </a:solidFill>
              </a:rPr>
              <a:t>/</a:t>
            </a:r>
            <a:r>
              <a:rPr lang="ru-RU" smtClean="0">
                <a:solidFill>
                  <a:srgbClr val="002060"/>
                </a:solidFill>
              </a:rPr>
              <a:t>81 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6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1008358"/>
              </p:ext>
            </p:extLst>
          </p:nvPr>
        </p:nvGraphicFramePr>
        <p:xfrm>
          <a:off x="0" y="2"/>
          <a:ext cx="10044113" cy="7740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372">
                  <a:extLst>
                    <a:ext uri="{9D8B030D-6E8A-4147-A177-3AD203B41FA5}">
                      <a16:colId xmlns="" xmlns:a16="http://schemas.microsoft.com/office/drawing/2014/main" val="3940640196"/>
                    </a:ext>
                  </a:extLst>
                </a:gridCol>
                <a:gridCol w="7861269">
                  <a:extLst>
                    <a:ext uri="{9D8B030D-6E8A-4147-A177-3AD203B41FA5}">
                      <a16:colId xmlns="" xmlns:a16="http://schemas.microsoft.com/office/drawing/2014/main" val="3419627640"/>
                    </a:ext>
                  </a:extLst>
                </a:gridCol>
                <a:gridCol w="1514472">
                  <a:extLst>
                    <a:ext uri="{9D8B030D-6E8A-4147-A177-3AD203B41FA5}">
                      <a16:colId xmlns="" xmlns:a16="http://schemas.microsoft.com/office/drawing/2014/main" val="3817887897"/>
                    </a:ext>
                  </a:extLst>
                </a:gridCol>
              </a:tblGrid>
              <a:tr h="150191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Подбор и предварительное ознакомление с литературой по теме магистерской диссертации; получение исходной информации для выполнения магистерской диссертации от научного руководителя.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Сентябрь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</a:rPr>
                        <a:t> г.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89474687"/>
                  </a:ext>
                </a:extLst>
              </a:tr>
              <a:tr h="115532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Изучение собранного теоретического материала, его анализ и обобщение, </a:t>
                      </a:r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составление текста аналитического обзора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 решаемой в магистерской диссертации задаче 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Сентябрь 2018г. ‒ май 2019г.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9749428"/>
                  </a:ext>
                </a:extLst>
              </a:tr>
              <a:tr h="3234897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Прохождение контрольной точки № 1 – КТ №1 – подготовка и сдача научному руководителю первого варианта Главы 1 магистерской диссертации (виза научного руководителя строго обязательна!)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Глава 1. Аналитический обзор современного состояния научных исследований по теме магистерской диссертации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(не менее 25-30 стр., отдельно список изучаемой литературы).</a:t>
                      </a:r>
                    </a:p>
                    <a:p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КТ №1 принимает зав. кафедрой </a:t>
                      </a:r>
                      <a:r>
                        <a:rPr lang="ru-RU" sz="1800" b="1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ЛогЭкИ</a:t>
                      </a:r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академик, профессор, </a:t>
                      </a:r>
                      <a:r>
                        <a:rPr lang="ru-RU" sz="1800" b="1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д.т.н.Мешалкин</a:t>
                      </a:r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В.П.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Май 2019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</a:rPr>
                        <a:t> г.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70609982"/>
                  </a:ext>
                </a:extLst>
              </a:tr>
              <a:tr h="184851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Подготовка доц. В. А. Зайцевым проекта приказа по РХТУ о персональном составе ГЭК по направлению подготовки 18.04.02 «</a:t>
                      </a:r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Энерго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и </a:t>
                      </a:r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ресурсосбергающие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процессы в химической технологии, нефтехимии и биотехнологии» (для МТ-28 по направлению подготовки 38.04.02 «Менеджмент»)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27-30 марта 2020г.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01409066"/>
                  </a:ext>
                </a:extLst>
              </a:tr>
            </a:tbl>
          </a:graphicData>
        </a:graphic>
      </p:graphicFrame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57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34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58</a:t>
            </a:fld>
            <a:endParaRPr lang="ru-RU"/>
          </a:p>
        </p:txBody>
      </p:sp>
      <p:graphicFrame>
        <p:nvGraphicFramePr>
          <p:cNvPr id="3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6055669"/>
              </p:ext>
            </p:extLst>
          </p:nvPr>
        </p:nvGraphicFramePr>
        <p:xfrm>
          <a:off x="0" y="0"/>
          <a:ext cx="10044113" cy="7740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372">
                  <a:extLst>
                    <a:ext uri="{9D8B030D-6E8A-4147-A177-3AD203B41FA5}">
                      <a16:colId xmlns="" xmlns:a16="http://schemas.microsoft.com/office/drawing/2014/main" val="3940640196"/>
                    </a:ext>
                  </a:extLst>
                </a:gridCol>
                <a:gridCol w="7861269">
                  <a:extLst>
                    <a:ext uri="{9D8B030D-6E8A-4147-A177-3AD203B41FA5}">
                      <a16:colId xmlns="" xmlns:a16="http://schemas.microsoft.com/office/drawing/2014/main" val="3419627640"/>
                    </a:ext>
                  </a:extLst>
                </a:gridCol>
                <a:gridCol w="1514472">
                  <a:extLst>
                    <a:ext uri="{9D8B030D-6E8A-4147-A177-3AD203B41FA5}">
                      <a16:colId xmlns="" xmlns:a16="http://schemas.microsoft.com/office/drawing/2014/main" val="3817887897"/>
                    </a:ext>
                  </a:extLst>
                </a:gridCol>
              </a:tblGrid>
              <a:tr h="162816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Встреча магистрантов с зав. кафедрой 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ЛогЭкИ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академиком Мешалкиным В.П. Проведение консультации по содержанию технического задания (ТЗ) на выполнение магистерской диссертации и текста пояснительной записки к магистерской диссертации. 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4 апреля 2020 г.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89474687"/>
                  </a:ext>
                </a:extLst>
              </a:tr>
              <a:tr h="1014165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Составление ТЗ на выполнение  магистерской диссертации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 научным руководителем с учетом выполнения всех требований к ее содержанию.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4-10 апреля 2020</a:t>
                      </a:r>
                      <a:r>
                        <a:rPr lang="ru-RU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9749428"/>
                  </a:ext>
                </a:extLst>
              </a:tr>
              <a:tr h="224216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Предоставление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каждым магистрантом-выпускником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утверждение зав. кафедрой 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ЛогЭкИ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 </a:t>
                      </a:r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ТЗ на выполнение магистерской диссертации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подписанного научным руководителем, включающего </a:t>
                      </a:r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календарный план-регламент выполнения и защиты магистерской диссертации;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 </a:t>
                      </a:r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списка основной изучаемой литературы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11 апреля 2020 г.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70609982"/>
                  </a:ext>
                </a:extLst>
              </a:tr>
              <a:tr h="285616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Преддипломная практика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ru-RU" sz="1800" b="1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Практическо</a:t>
                      </a:r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-лабораторные занятия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 теме «Компьютерный анализ технико-экономической эффективности </a:t>
                      </a:r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ресурсоэнергосберегающих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химико-технологических процессов, химико-технологических систем и цепей поставок НГХК». </a:t>
                      </a:r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Согласование графика проведения занятий с зав. кафедрой до 3 апреля. Занятия проводят: преподаватели: Васильев В.В., Зайцев В.А., аспирант Быков Р.С. (отв. за составление расписания доц. Зайцев В.А.).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3-30 мая 202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</a:rPr>
                        <a:t>0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г.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01409066"/>
                  </a:ext>
                </a:extLst>
              </a:tr>
            </a:tbl>
          </a:graphicData>
        </a:graphic>
      </p:graphicFrame>
      <p:sp>
        <p:nvSpPr>
          <p:cNvPr id="6" name="Номер слайда 1"/>
          <p:cNvSpPr txBox="1">
            <a:spLocks/>
          </p:cNvSpPr>
          <p:nvPr/>
        </p:nvSpPr>
        <p:spPr>
          <a:xfrm>
            <a:off x="9020176" y="7328532"/>
            <a:ext cx="1023940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38714B-5686-45A9-9844-83598223E5DF}" type="slidenum">
              <a:rPr lang="ru-RU" smtClean="0">
                <a:solidFill>
                  <a:srgbClr val="002060"/>
                </a:solidFill>
              </a:rPr>
              <a:pPr/>
              <a:t>58</a:t>
            </a:fld>
            <a:r>
              <a:rPr lang="en-US" smtClean="0">
                <a:solidFill>
                  <a:srgbClr val="002060"/>
                </a:solidFill>
              </a:rPr>
              <a:t>/</a:t>
            </a:r>
            <a:r>
              <a:rPr lang="ru-RU" smtClean="0">
                <a:solidFill>
                  <a:srgbClr val="002060"/>
                </a:solidFill>
              </a:rPr>
              <a:t>81 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7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59</a:t>
            </a:fld>
            <a:endParaRPr lang="ru-RU"/>
          </a:p>
        </p:txBody>
      </p:sp>
      <p:graphicFrame>
        <p:nvGraphicFramePr>
          <p:cNvPr id="3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1541260"/>
              </p:ext>
            </p:extLst>
          </p:nvPr>
        </p:nvGraphicFramePr>
        <p:xfrm>
          <a:off x="0" y="0"/>
          <a:ext cx="10044113" cy="7740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372">
                  <a:extLst>
                    <a:ext uri="{9D8B030D-6E8A-4147-A177-3AD203B41FA5}">
                      <a16:colId xmlns="" xmlns:a16="http://schemas.microsoft.com/office/drawing/2014/main" val="3940640196"/>
                    </a:ext>
                  </a:extLst>
                </a:gridCol>
                <a:gridCol w="7597193">
                  <a:extLst>
                    <a:ext uri="{9D8B030D-6E8A-4147-A177-3AD203B41FA5}">
                      <a16:colId xmlns="" xmlns:a16="http://schemas.microsoft.com/office/drawing/2014/main" val="3419627640"/>
                    </a:ext>
                  </a:extLst>
                </a:gridCol>
                <a:gridCol w="1778548">
                  <a:extLst>
                    <a:ext uri="{9D8B030D-6E8A-4147-A177-3AD203B41FA5}">
                      <a16:colId xmlns="" xmlns:a16="http://schemas.microsoft.com/office/drawing/2014/main" val="3817887897"/>
                    </a:ext>
                  </a:extLst>
                </a:gridCol>
              </a:tblGrid>
              <a:tr h="151866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Оформение</a:t>
                      </a:r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отчета и сдача зачета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 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практическо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-лабораторным занятиям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сдача зачета по практике</a:t>
                      </a:r>
                    </a:p>
                    <a:p>
                      <a:pPr marL="0" marR="0" lvl="0" indent="0" algn="l" defTabSz="502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29-30 мая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r>
                        <a:rPr lang="ru-RU" sz="1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г.</a:t>
                      </a:r>
                    </a:p>
                    <a:p>
                      <a:endParaRPr lang="ru-RU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89474687"/>
                  </a:ext>
                </a:extLst>
              </a:tr>
              <a:tr h="664418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Сверка лично с каждым выпускником по зачетной книжке в деканате проекта справки в ГЭК об успеваемости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15-16 мая</a:t>
                      </a:r>
                    </a:p>
                    <a:p>
                      <a:pPr marL="0" marR="0" lvl="0" indent="0" algn="l" defTabSz="502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  <a:r>
                        <a:rPr lang="ru-RU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9749428"/>
                  </a:ext>
                </a:extLst>
              </a:tr>
              <a:tr h="262347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Прохождение контрольной точки № 2 (60% магистерской диссертации) – КТ №2 ‒ подготовка и сдача научному руководителю первого варианта Главы 2 магистерской диссертации (виза научного руководителя строго обязательна!). 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Глава 2. Теоретическое обоснование рассмотрения методов и инструментов решения поставленной в ТЗ задачи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(не менее 25-30 стр., отдельно список изучаемой литературы).</a:t>
                      </a:r>
                    </a:p>
                    <a:p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КТ №2 принимают доц. Савинков С.В., доц. Меньшова</a:t>
                      </a:r>
                      <a:r>
                        <a:rPr lang="ru-RU" sz="1800" b="1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И.И., проф. Челноков В.В.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мая</a:t>
                      </a:r>
                    </a:p>
                    <a:p>
                      <a:pPr marL="0" marR="0" lvl="0" indent="0" algn="l" defTabSz="502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2020 г.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70609982"/>
                  </a:ext>
                </a:extLst>
              </a:tr>
              <a:tr h="845919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Контрольное собеседование с зав. кафедрой о проделанной работе по магистерской диссертации – результаты КТ №2.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мая</a:t>
                      </a:r>
                    </a:p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2020г.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01409066"/>
                  </a:ext>
                </a:extLst>
              </a:tr>
              <a:tr h="2088170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Предоставление в законченном виде первоначального варианта магистерской диссертации научному руководителю, включая Главу 3.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Глава 3. Практическое решение задач, поставленных в ТЗ на выполнение магистерской диссертации. Представление результатов расчетов. Разработка научно обоснованных рекомендаций по решению поставленных задач.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02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 мая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2020г.</a:t>
                      </a: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75073426"/>
                  </a:ext>
                </a:extLst>
              </a:tr>
            </a:tbl>
          </a:graphicData>
        </a:graphic>
      </p:graphicFrame>
      <p:sp>
        <p:nvSpPr>
          <p:cNvPr id="6" name="Номер слайда 1"/>
          <p:cNvSpPr txBox="1">
            <a:spLocks/>
          </p:cNvSpPr>
          <p:nvPr/>
        </p:nvSpPr>
        <p:spPr>
          <a:xfrm>
            <a:off x="9020176" y="7328532"/>
            <a:ext cx="1023940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38714B-5686-45A9-9844-83598223E5DF}" type="slidenum">
              <a:rPr lang="ru-RU" smtClean="0">
                <a:solidFill>
                  <a:srgbClr val="002060"/>
                </a:solidFill>
              </a:rPr>
              <a:pPr/>
              <a:t>59</a:t>
            </a:fld>
            <a:r>
              <a:rPr lang="en-US" smtClean="0">
                <a:solidFill>
                  <a:srgbClr val="002060"/>
                </a:solidFill>
              </a:rPr>
              <a:t>/</a:t>
            </a:r>
            <a:r>
              <a:rPr lang="ru-RU" smtClean="0">
                <a:solidFill>
                  <a:srgbClr val="002060"/>
                </a:solidFill>
              </a:rPr>
              <a:t>81 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0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362857" y="-199175"/>
            <a:ext cx="9642763" cy="1490946"/>
          </a:xfrm>
          <a:prstGeom prst="rect">
            <a:avLst/>
          </a:prstGeom>
        </p:spPr>
        <p:txBody>
          <a:bodyPr spcFirstLastPara="1" vert="horz" wrap="square" lIns="100425" tIns="100425" rIns="100425" bIns="100425" rtlCol="0" anchor="ctr" anchorCtr="0">
            <a:noAutofit/>
          </a:bodyPr>
          <a:lstStyle/>
          <a:p>
            <a:pPr lvl="0"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Основные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исследований в «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цифровизированной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компьютерной химической технологии»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0378ABFB-72F4-4B56-8D3E-03819527673C}"/>
              </a:ext>
            </a:extLst>
          </p:cNvPr>
          <p:cNvSpPr/>
          <p:nvPr/>
        </p:nvSpPr>
        <p:spPr>
          <a:xfrm>
            <a:off x="362857" y="1291771"/>
            <a:ext cx="8839200" cy="6553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59"/>
              </a:spcBef>
              <a:buClr>
                <a:schemeClr val="dk1"/>
              </a:buClr>
              <a:buSzPts val="1100"/>
            </a:pP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  <a:t>1.Компьютерная химическая гидродинамика</a:t>
            </a:r>
            <a:b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</a:b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  <a:t>2.Компьютерные информационные системы мониторинга и управления качеством окружающей природной среды</a:t>
            </a:r>
            <a:b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</a:b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  <a:t>3.Автоматизированные системы управления энергоэффективностью химико-технологических процессов</a:t>
            </a:r>
            <a:b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</a:b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  <a:t>4.Компьютерное проектирование </a:t>
            </a:r>
            <a:r>
              <a:rPr lang="ru-RU" altLang="ru-RU" dirty="0" err="1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  <a:t>ресурсоэнергоэффективных</a:t>
            </a: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  <a:t> химических производств</a:t>
            </a:r>
            <a:b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</a:b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  <a:t>5.Компьютерная оценка воздействия на окружающую среду предприятий нефтегазохимического комплекса </a:t>
            </a:r>
            <a:b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</a:b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  <a:t>6.Компьютерный анализ вихревых </a:t>
            </a:r>
            <a:r>
              <a:rPr lang="ru-RU" altLang="ru-RU" dirty="0" err="1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  <a:t>маслообменных</a:t>
            </a: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  <a:t> процессов</a:t>
            </a:r>
            <a:b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</a:b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  <a:t>7.Компьютерный анализ текстуры сложных физико-химических смесей и наноматериалов</a:t>
            </a:r>
            <a:b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</a:b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  <a:t>8.Специальные автоматизированные системы управления химико-технологическими процессами </a:t>
            </a:r>
            <a:b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</a:b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  <a:t>9.Компьютерные информационные системы управления промышленной и экологической безопасностью химических производств</a:t>
            </a:r>
            <a:b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</a:b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  <a:t>10.Компьютерные модели и комплексы программ анализа и оптимизации сложных химико-технологических систем</a:t>
            </a:r>
            <a:b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</a:b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  <a:t>11.Компьютерные методы анализа и оптимизации химико-технологических процессов в условиях </a:t>
            </a:r>
            <a:r>
              <a:rPr lang="ru-RU" altLang="ru-RU" dirty="0" smtClean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  <a:t>неопределенности</a:t>
            </a:r>
            <a:endParaRPr lang="en-US" altLang="ru-RU" dirty="0" smtClean="0">
              <a:latin typeface="Roboto Condensed Light" panose="020B0604020202020204" charset="0"/>
              <a:ea typeface="Roboto Condensed Light" panose="020B0604020202020204" charset="0"/>
              <a:sym typeface="Roboto Condensed Light"/>
            </a:endParaRPr>
          </a:p>
          <a:p>
            <a:pPr>
              <a:spcBef>
                <a:spcPts val="659"/>
              </a:spcBef>
              <a:buClr>
                <a:schemeClr val="dk1"/>
              </a:buClr>
              <a:buSzPts val="1100"/>
            </a:pP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</a:rPr>
              <a:t>12.Компьютерные методы кластеризации химико-технологических процессов с переменными параметрами</a:t>
            </a: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  <a:t/>
            </a:r>
            <a:b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  <a:sym typeface="Roboto Condensed Light"/>
              </a:rPr>
            </a:br>
            <a:endParaRPr lang="ru-RU" dirty="0">
              <a:latin typeface="Roboto Condensed Light" panose="020B0604020202020204" charset="0"/>
              <a:ea typeface="Roboto Condensed Light" panose="020B0604020202020204" charset="0"/>
              <a:sym typeface="Roboto Condensed Light"/>
            </a:endParaRP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05993" y="7328532"/>
            <a:ext cx="838122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6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00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60</a:t>
            </a:fld>
            <a:endParaRPr lang="ru-RU"/>
          </a:p>
        </p:txBody>
      </p:sp>
      <p:graphicFrame>
        <p:nvGraphicFramePr>
          <p:cNvPr id="3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561949"/>
              </p:ext>
            </p:extLst>
          </p:nvPr>
        </p:nvGraphicFramePr>
        <p:xfrm>
          <a:off x="-1" y="0"/>
          <a:ext cx="10093991" cy="7806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614">
                  <a:extLst>
                    <a:ext uri="{9D8B030D-6E8A-4147-A177-3AD203B41FA5}">
                      <a16:colId xmlns="" xmlns:a16="http://schemas.microsoft.com/office/drawing/2014/main" val="3940640196"/>
                    </a:ext>
                  </a:extLst>
                </a:gridCol>
                <a:gridCol w="7809817">
                  <a:extLst>
                    <a:ext uri="{9D8B030D-6E8A-4147-A177-3AD203B41FA5}">
                      <a16:colId xmlns="" xmlns:a16="http://schemas.microsoft.com/office/drawing/2014/main" val="3419627640"/>
                    </a:ext>
                  </a:extLst>
                </a:gridCol>
                <a:gridCol w="1504560">
                  <a:extLst>
                    <a:ext uri="{9D8B030D-6E8A-4147-A177-3AD203B41FA5}">
                      <a16:colId xmlns="" xmlns:a16="http://schemas.microsoft.com/office/drawing/2014/main" val="3817887897"/>
                    </a:ext>
                  </a:extLst>
                </a:gridCol>
              </a:tblGrid>
              <a:tr h="112896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Доработка первоначального текста магистерской диссертации в соответствии с замечаниями научного руководителя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 мая –</a:t>
                      </a:r>
                    </a:p>
                    <a:p>
                      <a:pPr marL="0" marR="0" lvl="0" indent="0" algn="l" defTabSz="502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июня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2020г.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89474687"/>
                  </a:ext>
                </a:extLst>
              </a:tr>
              <a:tr h="147787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Прохождение контрольной точки № 3 (100% магистерской диссертации) – КТ №3 (виза научного руководителя строго обязательна!)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КТ №3 принимают доц. Савинков С.В., доц. Зайцев В.А.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02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июня</a:t>
                      </a:r>
                    </a:p>
                    <a:p>
                      <a:pPr marL="0" marR="0" lvl="0" indent="0" algn="l" defTabSz="502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  <a:r>
                        <a:rPr lang="ru-RU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9749428"/>
                  </a:ext>
                </a:extLst>
              </a:tr>
              <a:tr h="80758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Контрольное собеседование с зав. кафедрой о проделанной работе по магистерской </a:t>
                      </a:r>
                      <a:r>
                        <a:rPr lang="ru-RU" sz="1800" b="1" u="sng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диссератции</a:t>
                      </a:r>
                      <a:r>
                        <a:rPr lang="ru-RU" sz="1800" b="1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результаты КТ №3.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02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7-8 июня</a:t>
                      </a:r>
                    </a:p>
                    <a:p>
                      <a:pPr marL="0" marR="0" lvl="0" indent="0" algn="l" defTabSz="502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2020 г.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70609982"/>
                  </a:ext>
                </a:extLst>
              </a:tr>
              <a:tr h="82555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Сдача доработанного текста магистерской диссертации на проверку научному руководителю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(не позднее, чем за 12 календарных дней до официально назначенной даты ее публичной защиты)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8-9 июня</a:t>
                      </a:r>
                    </a:p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2020г.</a:t>
                      </a:r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01409066"/>
                  </a:ext>
                </a:extLst>
              </a:tr>
              <a:tr h="82555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Проведение предзащиты магистерской диссертации перед научным руководителем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10-12 июня</a:t>
                      </a:r>
                    </a:p>
                    <a:p>
                      <a:pPr marL="0" marR="0" lvl="0" indent="0" algn="l" defTabSz="502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2020г.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75073426"/>
                  </a:ext>
                </a:extLst>
              </a:tr>
              <a:tr h="82555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Подготовка к предзащите на заседании контрольной комиссии кафедры. 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согласованию с научным руководителем предложение 2-х – 3-х кандидатур возможных рецензентов.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02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12-13 июня</a:t>
                      </a:r>
                    </a:p>
                    <a:p>
                      <a:pPr marL="0" marR="0" lvl="0" indent="0" algn="l" defTabSz="502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2020г.</a:t>
                      </a:r>
                    </a:p>
                    <a:p>
                      <a:pPr marL="0" marR="0" lvl="0" indent="0" algn="l" defTabSz="502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17291555"/>
                  </a:ext>
                </a:extLst>
              </a:tr>
              <a:tr h="1113418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Контрольное собеседование с 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зав.кафедрой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ЛогЭкИ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Предъявление полного текста магистерской диссертации в рабочем переплете. Получение разрешения зав. кафедрой  </a:t>
                      </a:r>
                      <a:r>
                        <a:rPr lang="ru-RU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ЛогЭкИ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 проведение предзащиты.</a:t>
                      </a:r>
                      <a:r>
                        <a:rPr lang="ru-RU" sz="1800" b="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Утверждение рецензента.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13-14 июня</a:t>
                      </a:r>
                    </a:p>
                    <a:p>
                      <a:pPr marL="0" marR="0" lvl="0" indent="0" algn="l" defTabSz="502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2020г.</a:t>
                      </a:r>
                    </a:p>
                    <a:p>
                      <a:endParaRPr lang="ru-RU" sz="1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33920366"/>
                  </a:ext>
                </a:extLst>
              </a:tr>
            </a:tbl>
          </a:graphicData>
        </a:graphic>
      </p:graphicFrame>
      <p:sp>
        <p:nvSpPr>
          <p:cNvPr id="6" name="Номер слайда 1"/>
          <p:cNvSpPr txBox="1">
            <a:spLocks/>
          </p:cNvSpPr>
          <p:nvPr/>
        </p:nvSpPr>
        <p:spPr>
          <a:xfrm>
            <a:off x="9020176" y="7328532"/>
            <a:ext cx="1023940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38714B-5686-45A9-9844-83598223E5DF}" type="slidenum">
              <a:rPr lang="ru-RU" smtClean="0">
                <a:solidFill>
                  <a:srgbClr val="002060"/>
                </a:solidFill>
              </a:rPr>
              <a:pPr/>
              <a:t>60</a:t>
            </a:fld>
            <a:r>
              <a:rPr lang="en-US" smtClean="0">
                <a:solidFill>
                  <a:srgbClr val="002060"/>
                </a:solidFill>
              </a:rPr>
              <a:t>/</a:t>
            </a:r>
            <a:r>
              <a:rPr lang="ru-RU" smtClean="0">
                <a:solidFill>
                  <a:srgbClr val="002060"/>
                </a:solidFill>
              </a:rPr>
              <a:t>81 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2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8714B-5686-45A9-9844-83598223E5DF}" type="slidenum">
              <a:rPr lang="ru-RU" smtClean="0"/>
              <a:t>61</a:t>
            </a:fld>
            <a:endParaRPr lang="ru-RU"/>
          </a:p>
        </p:txBody>
      </p:sp>
      <p:graphicFrame>
        <p:nvGraphicFramePr>
          <p:cNvPr id="3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3613335"/>
              </p:ext>
            </p:extLst>
          </p:nvPr>
        </p:nvGraphicFramePr>
        <p:xfrm>
          <a:off x="0" y="0"/>
          <a:ext cx="10044113" cy="7740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4882">
                  <a:extLst>
                    <a:ext uri="{9D8B030D-6E8A-4147-A177-3AD203B41FA5}">
                      <a16:colId xmlns="" xmlns:a16="http://schemas.microsoft.com/office/drawing/2014/main" val="3940640196"/>
                    </a:ext>
                  </a:extLst>
                </a:gridCol>
                <a:gridCol w="7688117">
                  <a:extLst>
                    <a:ext uri="{9D8B030D-6E8A-4147-A177-3AD203B41FA5}">
                      <a16:colId xmlns="" xmlns:a16="http://schemas.microsoft.com/office/drawing/2014/main" val="3419627640"/>
                    </a:ext>
                  </a:extLst>
                </a:gridCol>
                <a:gridCol w="1481114">
                  <a:extLst>
                    <a:ext uri="{9D8B030D-6E8A-4147-A177-3AD203B41FA5}">
                      <a16:colId xmlns="" xmlns:a16="http://schemas.microsoft.com/office/drawing/2014/main" val="3817887897"/>
                    </a:ext>
                  </a:extLst>
                </a:gridCol>
              </a:tblGrid>
              <a:tr h="1238302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Прохождение контрольной точки № 4 ‒ Предзащита магистерской диссертации на заседании контрольной комиссии  выпускающей кафедры </a:t>
                      </a:r>
                      <a:r>
                        <a:rPr lang="ru-RU" sz="1800" b="1" u="sng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ЛогЭкИ</a:t>
                      </a:r>
                      <a:r>
                        <a:rPr lang="ru-RU" sz="1800" b="1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июня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89474687"/>
                  </a:ext>
                </a:extLst>
              </a:tr>
              <a:tr h="100295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Доработка магистерской диссертации в соответствии с замечаниями, высказанными на предзащите. Получение подписи научного руководителя на титульном листе магистерской диссертации.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15-16</a:t>
                      </a:r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июня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9749428"/>
                  </a:ext>
                </a:extLst>
              </a:tr>
              <a:tr h="885794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Жесткий переплет текста магистерской диссертации.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15-16</a:t>
                      </a:r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июня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2020 г.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70609982"/>
                  </a:ext>
                </a:extLst>
              </a:tr>
              <a:tr h="130384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Представление </a:t>
                      </a:r>
                      <a:r>
                        <a:rPr lang="ru-RU" sz="1800" b="1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переплетенного текста магистерской диссертации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(жесткий переплет)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отзыва научного руководителя; сдача всех электронных материалов в локальную вычислительную сеть кафедры </a:t>
                      </a:r>
                      <a:r>
                        <a:rPr lang="ru-RU" sz="18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ЛогЭкИ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июня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2020г.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01409066"/>
                  </a:ext>
                </a:extLst>
              </a:tr>
              <a:tr h="1303843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Заключительное контрольное собеседование с зав. кафедрой, допуск к защите, подпись зав. кафедрой титульного листа магистерской диссертации.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Утверждение рецензента.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02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r>
                        <a:rPr lang="ru-RU" sz="1800" b="1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июня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2020г.</a:t>
                      </a:r>
                    </a:p>
                    <a:p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75073426"/>
                  </a:ext>
                </a:extLst>
              </a:tr>
              <a:tr h="100295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Окончательная подготовка к защите на заседании ГЭК (уточнение текста доклада и плакатов, изготовление раздаточного материала для членов ГЭК)</a:t>
                      </a:r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02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15-19 июня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2020г.</a:t>
                      </a:r>
                    </a:p>
                    <a:p>
                      <a:endParaRPr lang="ru-RU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17291555"/>
                  </a:ext>
                </a:extLst>
              </a:tr>
              <a:tr h="1002956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Передача дипломником-магистрантом законченной работы на рецензирование и получение рецензии.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02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20-21 июня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2020г.</a:t>
                      </a:r>
                    </a:p>
                    <a:p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33920366"/>
                  </a:ext>
                </a:extLst>
              </a:tr>
            </a:tbl>
          </a:graphicData>
        </a:graphic>
      </p:graphicFrame>
      <p:sp>
        <p:nvSpPr>
          <p:cNvPr id="4" name="Номер слайда 1"/>
          <p:cNvSpPr txBox="1">
            <a:spLocks/>
          </p:cNvSpPr>
          <p:nvPr/>
        </p:nvSpPr>
        <p:spPr>
          <a:xfrm>
            <a:off x="9305745" y="7281128"/>
            <a:ext cx="563101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89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Номер слайда 1"/>
          <p:cNvSpPr txBox="1">
            <a:spLocks/>
          </p:cNvSpPr>
          <p:nvPr/>
        </p:nvSpPr>
        <p:spPr>
          <a:xfrm>
            <a:off x="9481012" y="7328532"/>
            <a:ext cx="563101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89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61</a:t>
            </a:fld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81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4184554"/>
              </p:ext>
            </p:extLst>
          </p:nvPr>
        </p:nvGraphicFramePr>
        <p:xfrm>
          <a:off x="0" y="0"/>
          <a:ext cx="10044113" cy="7740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372">
                  <a:extLst>
                    <a:ext uri="{9D8B030D-6E8A-4147-A177-3AD203B41FA5}">
                      <a16:colId xmlns="" xmlns:a16="http://schemas.microsoft.com/office/drawing/2014/main" val="3940640196"/>
                    </a:ext>
                  </a:extLst>
                </a:gridCol>
                <a:gridCol w="7861269">
                  <a:extLst>
                    <a:ext uri="{9D8B030D-6E8A-4147-A177-3AD203B41FA5}">
                      <a16:colId xmlns="" xmlns:a16="http://schemas.microsoft.com/office/drawing/2014/main" val="3419627640"/>
                    </a:ext>
                  </a:extLst>
                </a:gridCol>
                <a:gridCol w="1514472">
                  <a:extLst>
                    <a:ext uri="{9D8B030D-6E8A-4147-A177-3AD203B41FA5}">
                      <a16:colId xmlns="" xmlns:a16="http://schemas.microsoft.com/office/drawing/2014/main" val="3817887897"/>
                    </a:ext>
                  </a:extLst>
                </a:gridCol>
              </a:tblGrid>
              <a:tr h="6184515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Каждый дипломник-магистрант предъявляет секретарю ГЭК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1) развернутый отзыв научного руководителя;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2) развернутый отзыв рецензента;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3) в письменной форме развернутые и обоснованные ответы на все замечания рецензента, согласованные с рецензентом.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3) полный текст магистерской диссертации;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4) аннотацию по магистерской диссертации (7–10 строк); 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5) список ключевых слов;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6) реферат по магистерской диссертации (не более 2,5 страниц);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7) комплект раздаточного материала – 5-7 иллюстраций по тексту доклада формата А4 для членов ГЭК (не менее 7 экземпляров)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8) общий иллюстративный сводный стендовый плакат по магистерской диссертации к докладу формата А1 (1 экземпляр).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9) Секретарь ГЭК Зайцев В. А. готовит для членов ГЭК развернутую таблицу с указанием общего рейтинга за весь период обучения; рейтинговых оценок основных разделов магистерской диссертации (10 экз.).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день защиты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2-3 часа до публичной защиты ВКР на открытом заседании ГЭК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(по графику секретаря ГЭК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789474687"/>
                  </a:ext>
                </a:extLst>
              </a:tr>
              <a:tr h="1556134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32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u="sng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Защита магистерской диссертации на заседании ГЭК (по графику ученого секретаря ГЭК).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Сдача после защиты всех материалов по магистерской диссертации секретарю ГЭК.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0218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23-25 июня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9749428"/>
                  </a:ext>
                </a:extLst>
              </a:tr>
            </a:tbl>
          </a:graphicData>
        </a:graphic>
      </p:graphicFrame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62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77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90307" y="167358"/>
            <a:ext cx="6972566" cy="149079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13. Техническое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задание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18809" y="763616"/>
            <a:ext cx="9373336" cy="57394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1</a:t>
            </a:r>
            <a:r>
              <a:rPr lang="ru-RU" sz="18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. 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Перечень подлежащих решению и разработке основных вопросов в </a:t>
            </a:r>
            <a:r>
              <a:rPr lang="ru-RU" sz="18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диссертационной магистерской работе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: (необходимо заполнить образец, т.е. указать количество работ, их название, какие работы будут проводится, какие компании рассматриваются, какие расчёты будете выполнять )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2. 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Аналитический обзор по теме магистерской диссертации, включающий в себя рассмотрение 2-3 кандидатских диссертаций, 1 докторской диссертации, 2-3 статей из научных журналов.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3</a:t>
            </a:r>
            <a:r>
              <a:rPr lang="ru-RU" sz="18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. 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Сравнение показателей эффективности анализируемого в ВКР проекта химического производства с показателями аналогичного производства в выбранных 1 российской и 1 зарубежной компаниях, а также с требованиями документов по НДТ.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4</a:t>
            </a:r>
            <a:r>
              <a:rPr lang="ru-RU" sz="18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. 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Расчёт точки безубыточности для данного </a:t>
            </a:r>
            <a:r>
              <a:rPr lang="ru-RU" sz="18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проекта, </a:t>
            </a:r>
            <a:r>
              <a:rPr lang="en-US" sz="18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NPV, </a:t>
            </a:r>
            <a:r>
              <a:rPr lang="ru-RU" sz="18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регрессионный анализ.</a:t>
            </a:r>
            <a:endParaRPr lang="ru-RU" sz="1800" dirty="0">
              <a:solidFill>
                <a:schemeClr val="tx1"/>
              </a:solidFill>
              <a:latin typeface="Roboto Condensed Light" panose="020B0604020202020204" charset="0"/>
              <a:ea typeface="Roboto Condensed Light" panose="020B0604020202020204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5.  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Выполнение </a:t>
            </a:r>
            <a:r>
              <a:rPr lang="ru-RU" sz="1800" dirty="0" err="1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инженерно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–технологических и/или </a:t>
            </a:r>
            <a:r>
              <a:rPr lang="ru-RU" sz="1800" dirty="0" err="1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технико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–экономических расчетов по теме ВКР (например, составление и расчет систем уравнений материально-тепловых балансов ХТС; анализ тепло- и массообменных процессов; расчет конструкционных параметров </a:t>
            </a:r>
            <a:r>
              <a:rPr lang="ru-RU" sz="1800" dirty="0" err="1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ресурсоэнергосберегающего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обрудования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и т.п.) </a:t>
            </a:r>
            <a:r>
              <a:rPr lang="ru-RU" sz="1800" u="sng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с активным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использованием стандартных инструментальных комплексов программ: </a:t>
            </a:r>
            <a:r>
              <a:rPr lang="en-US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Excel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MatLab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Gusek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, </a:t>
            </a:r>
            <a:r>
              <a:rPr lang="en-US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Python 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и др.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6. 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Разработка логико-информационных моделей бизнес-процессов с использованием специализированных пакетов программ для построения IDEF0-диаграмм функционально-информационного моделирования (</a:t>
            </a:r>
            <a:r>
              <a:rPr lang="en-US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SADT</a:t>
            </a:r>
            <a:r>
              <a:rPr lang="ru-RU" sz="18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-диаграмм).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7. и </a:t>
            </a:r>
            <a:r>
              <a:rPr lang="ru-RU" sz="1800" dirty="0" err="1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т.д</a:t>
            </a:r>
            <a:endParaRPr lang="ru-RU" sz="1800" dirty="0">
              <a:solidFill>
                <a:schemeClr val="tx1"/>
              </a:solidFill>
              <a:latin typeface="Roboto Condensed Light" panose="020B0604020202020204" charset="0"/>
              <a:ea typeface="Roboto Condensed Light" panose="020B0604020202020204" charset="0"/>
            </a:endParaRPr>
          </a:p>
          <a:p>
            <a:endParaRPr lang="ru-RU" sz="1400" dirty="0"/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63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68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884" y="0"/>
            <a:ext cx="9177251" cy="149079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 СВОДНЫЙ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КОНТРОЛЬНЫЙ ЛИСТ</a:t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ВЫПОЛНЕНИЯ ВЫПУСКНОЙ КВАЛИФИКАЦИОННОЙ РАБОТЫ ‒ МАГИСТЕРСКОЙ ДИССЕРТАЦИИ</a:t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483822"/>
              </p:ext>
            </p:extLst>
          </p:nvPr>
        </p:nvGraphicFramePr>
        <p:xfrm>
          <a:off x="0" y="1380825"/>
          <a:ext cx="10044112" cy="63689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0897">
                  <a:extLst>
                    <a:ext uri="{9D8B030D-6E8A-4147-A177-3AD203B41FA5}">
                      <a16:colId xmlns="" xmlns:a16="http://schemas.microsoft.com/office/drawing/2014/main" val="3987463137"/>
                    </a:ext>
                  </a:extLst>
                </a:gridCol>
                <a:gridCol w="7604463">
                  <a:extLst>
                    <a:ext uri="{9D8B030D-6E8A-4147-A177-3AD203B41FA5}">
                      <a16:colId xmlns="" xmlns:a16="http://schemas.microsoft.com/office/drawing/2014/main" val="1949490057"/>
                    </a:ext>
                  </a:extLst>
                </a:gridCol>
                <a:gridCol w="1448752">
                  <a:extLst>
                    <a:ext uri="{9D8B030D-6E8A-4147-A177-3AD203B41FA5}">
                      <a16:colId xmlns="" xmlns:a16="http://schemas.microsoft.com/office/drawing/2014/main" val="3047238137"/>
                    </a:ext>
                  </a:extLst>
                </a:gridCol>
              </a:tblGrid>
              <a:tr h="508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№ п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ru-RU" sz="1600" dirty="0">
                          <a:effectLst/>
                        </a:rPr>
                        <a:t>п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smtClean="0">
                          <a:effectLst/>
                        </a:rPr>
                        <a:t>Вид </a:t>
                      </a:r>
                      <a:r>
                        <a:rPr lang="ru-RU" sz="1600" dirty="0">
                          <a:effectLst/>
                        </a:rPr>
                        <a:t>контроля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smtClean="0">
                          <a:effectLst/>
                        </a:rPr>
                        <a:t>Дата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/>
                </a:tc>
                <a:extLst>
                  <a:ext uri="{0D108BD9-81ED-4DB2-BD59-A6C34878D82A}">
                    <a16:rowId xmlns="" xmlns:a16="http://schemas.microsoft.com/office/drawing/2014/main" val="1396884955"/>
                  </a:ext>
                </a:extLst>
              </a:tr>
              <a:tr h="7393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КТ № 1 (30% ВКР) – принимает зав. кафедрой ЛогЭкИ, академик РАН Мешалкин В.П.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май </a:t>
                      </a:r>
                      <a:r>
                        <a:rPr lang="ru-RU" sz="1600" dirty="0" smtClean="0">
                          <a:effectLst/>
                        </a:rPr>
                        <a:t>2019г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/>
                </a:tc>
                <a:extLst>
                  <a:ext uri="{0D108BD9-81ED-4DB2-BD59-A6C34878D82A}">
                    <a16:rowId xmlns="" xmlns:a16="http://schemas.microsoft.com/office/drawing/2014/main" val="216674996"/>
                  </a:ext>
                </a:extLst>
              </a:tr>
              <a:tr h="5668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>
                          <a:effectLst/>
                        </a:rPr>
                        <a:t>КТ № 2 (60% ВКР) – принимает доц. Савинков С.В.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27 апреля </a:t>
                      </a:r>
                      <a:r>
                        <a:rPr lang="ru-RU" sz="1600" dirty="0" smtClean="0">
                          <a:effectLst/>
                        </a:rPr>
                        <a:t>2020г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 anchor="ctr"/>
                </a:tc>
                <a:extLst>
                  <a:ext uri="{0D108BD9-81ED-4DB2-BD59-A6C34878D82A}">
                    <a16:rowId xmlns="" xmlns:a16="http://schemas.microsoft.com/office/drawing/2014/main" val="4048223497"/>
                  </a:ext>
                </a:extLst>
              </a:tr>
              <a:tr h="5668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>
                          <a:effectLst/>
                        </a:rPr>
                        <a:t>Контрольное собеседование с зав. кафедрой о проделанной работе по ВКР – результаты КТ №2.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28 апреля </a:t>
                      </a:r>
                      <a:r>
                        <a:rPr lang="ru-RU" sz="1600" dirty="0" smtClean="0">
                          <a:effectLst/>
                        </a:rPr>
                        <a:t>2020г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 anchor="ctr"/>
                </a:tc>
                <a:extLst>
                  <a:ext uri="{0D108BD9-81ED-4DB2-BD59-A6C34878D82A}">
                    <a16:rowId xmlns="" xmlns:a16="http://schemas.microsoft.com/office/drawing/2014/main" val="3594579437"/>
                  </a:ext>
                </a:extLst>
              </a:tr>
              <a:tr h="2834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4.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>
                          <a:effectLst/>
                        </a:rPr>
                        <a:t>КТ № 3 (100% ВКР) ‒ принимает доц. Савинков С.В.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7 июня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 anchor="ctr"/>
                </a:tc>
                <a:extLst>
                  <a:ext uri="{0D108BD9-81ED-4DB2-BD59-A6C34878D82A}">
                    <a16:rowId xmlns="" xmlns:a16="http://schemas.microsoft.com/office/drawing/2014/main" val="2903694759"/>
                  </a:ext>
                </a:extLst>
              </a:tr>
              <a:tr h="5668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5.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600">
                          <a:effectLst/>
                        </a:rPr>
                        <a:t>Контрольное собеседование с зав. кафедрой ЛогЭкИ о проделанной работе по магистерской диссератции – результаты КТ №3.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7-8 июня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 anchor="ctr"/>
                </a:tc>
                <a:extLst>
                  <a:ext uri="{0D108BD9-81ED-4DB2-BD59-A6C34878D82A}">
                    <a16:rowId xmlns="" xmlns:a16="http://schemas.microsoft.com/office/drawing/2014/main" val="3577866874"/>
                  </a:ext>
                </a:extLst>
              </a:tr>
              <a:tr h="14171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6.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Контрольное собеседование с зав. кафедрой ЛогЭкИ. Предъявление полного текста ВКР в рабочем переплете. Присутствие научного руководителя ВКР строго обязательно!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Получение разрешения зав. кафедрой ЛогЭкИ на проведение предзащиты.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Утверждение рецензента.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12-14 июня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/>
                </a:tc>
                <a:extLst>
                  <a:ext uri="{0D108BD9-81ED-4DB2-BD59-A6C34878D82A}">
                    <a16:rowId xmlns="" xmlns:a16="http://schemas.microsoft.com/office/drawing/2014/main" val="3196797489"/>
                  </a:ext>
                </a:extLst>
              </a:tr>
              <a:tr h="878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7.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КТ № 4 ‒ Предзащита </a:t>
                      </a:r>
                      <a:r>
                        <a:rPr lang="ru-RU" sz="1600" dirty="0" err="1">
                          <a:effectLst/>
                        </a:rPr>
                        <a:t>магистер-ской</a:t>
                      </a:r>
                      <a:r>
                        <a:rPr lang="ru-RU" sz="1600" dirty="0">
                          <a:effectLst/>
                        </a:rPr>
                        <a:t> диссертации на заседании контрольной комиссии выпускающей кафедры – проводит доц. Савинков С.В. </a:t>
                      </a:r>
                    </a:p>
                  </a:txBody>
                  <a:tcPr marL="31049" marR="310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13-14 июня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 anchor="ctr"/>
                </a:tc>
                <a:extLst>
                  <a:ext uri="{0D108BD9-81ED-4DB2-BD59-A6C34878D82A}">
                    <a16:rowId xmlns="" xmlns:a16="http://schemas.microsoft.com/office/drawing/2014/main" val="1636976521"/>
                  </a:ext>
                </a:extLst>
              </a:tr>
              <a:tr h="8321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8.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Заключительное контрольное собеседование с зав. кафедрой, допуск к защите, подпись зав. кафедрой титульного листа магистерской диссертации.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Утверждение рецензента.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19 июня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049" marR="31049" marT="0" marB="0" anchor="ctr"/>
                </a:tc>
                <a:extLst>
                  <a:ext uri="{0D108BD9-81ED-4DB2-BD59-A6C34878D82A}">
                    <a16:rowId xmlns="" xmlns:a16="http://schemas.microsoft.com/office/drawing/2014/main" val="595452599"/>
                  </a:ext>
                </a:extLst>
              </a:tr>
            </a:tbl>
          </a:graphicData>
        </a:graphic>
      </p:graphicFrame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64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34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65845" y="205920"/>
            <a:ext cx="7765043" cy="149079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 Темы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лучших магистерских диссертаций, защищенных на кафедре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ЛогЭкИ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69607" y="1529542"/>
            <a:ext cx="8557520" cy="5289367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Царева А.М. «Разработка и анализ эффективности технологии получения композиционного керамического материала на основе </a:t>
            </a:r>
            <a:r>
              <a:rPr lang="en-US" dirty="0" err="1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SiC-TiN</a:t>
            </a:r>
            <a:r>
              <a:rPr lang="ru-RU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», </a:t>
            </a:r>
            <a:r>
              <a:rPr lang="ru-RU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науч</a:t>
            </a:r>
            <a:r>
              <a:rPr lang="ru-RU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ный руководитель -</a:t>
            </a:r>
            <a:r>
              <a:rPr lang="ru-RU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Академик </a:t>
            </a:r>
            <a:r>
              <a:rPr lang="ru-RU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РАН Мешалкин В.П. </a:t>
            </a:r>
          </a:p>
          <a:p>
            <a:r>
              <a:rPr lang="ru-RU" dirty="0" err="1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Калайда</a:t>
            </a:r>
            <a:r>
              <a:rPr lang="ru-RU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Т.А. «Получение сферических порошков титановых сплавов</a:t>
            </a:r>
            <a:r>
              <a:rPr lang="ru-RU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», </a:t>
            </a:r>
            <a:r>
              <a:rPr lang="ru-RU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научный руководитель - доцент </a:t>
            </a:r>
            <a:r>
              <a:rPr lang="ru-RU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Меньшова И.И.</a:t>
            </a:r>
          </a:p>
          <a:p>
            <a:r>
              <a:rPr lang="ru-RU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Зубарев А.М. «Организация и логистическое управление научно-производственным химико-технологическим кластером</a:t>
            </a:r>
            <a:r>
              <a:rPr lang="ru-RU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», научный руководитель - Академик </a:t>
            </a:r>
            <a:r>
              <a:rPr lang="ru-RU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РАН Мешалкин В.П. </a:t>
            </a:r>
            <a:endParaRPr lang="ru-RU" dirty="0" smtClean="0">
              <a:solidFill>
                <a:schemeClr val="tx1"/>
              </a:solidFill>
              <a:latin typeface="Roboto Condensed Light" panose="020B0604020202020204" charset="0"/>
              <a:ea typeface="Roboto Condensed Light" panose="020B0604020202020204" charset="0"/>
            </a:endParaRPr>
          </a:p>
          <a:p>
            <a:r>
              <a:rPr lang="ru-RU" dirty="0" err="1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Самухова</a:t>
            </a:r>
            <a:r>
              <a:rPr lang="ru-RU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А.В. «Разработка </a:t>
            </a:r>
            <a:r>
              <a:rPr lang="ru-RU" dirty="0" err="1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энергоресурсосберегающей</a:t>
            </a:r>
            <a:r>
              <a:rPr lang="ru-RU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технологии получения эпоксидных смол</a:t>
            </a:r>
            <a:r>
              <a:rPr lang="ru-RU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», </a:t>
            </a:r>
            <a:r>
              <a:rPr lang="ru-RU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научный руководитель - профессор </a:t>
            </a:r>
            <a:r>
              <a:rPr lang="ru-RU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Челноков В.В.</a:t>
            </a:r>
          </a:p>
          <a:p>
            <a:r>
              <a:rPr lang="ru-RU" dirty="0" err="1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Мельчаков</a:t>
            </a:r>
            <a:r>
              <a:rPr lang="ru-RU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И.С. «Разработка новой ресурсосберегающей технологии получения высокоэффективных и экологически чистых </a:t>
            </a:r>
            <a:r>
              <a:rPr lang="ru-RU" dirty="0" err="1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оксигенатов</a:t>
            </a:r>
            <a:r>
              <a:rPr lang="ru-RU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для моторных топлив</a:t>
            </a:r>
            <a:r>
              <a:rPr lang="ru-RU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», </a:t>
            </a:r>
            <a:r>
              <a:rPr lang="ru-RU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научный руководитель - </a:t>
            </a:r>
            <a:r>
              <a:rPr lang="ru-RU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доцент кафедры </a:t>
            </a:r>
            <a:r>
              <a:rPr lang="ru-RU" dirty="0" err="1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ЛогЭкИ</a:t>
            </a:r>
            <a:r>
              <a:rPr lang="ru-RU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, к.т.н</a:t>
            </a:r>
            <a:r>
              <a:rPr lang="ru-RU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. Савинков С.В.</a:t>
            </a:r>
          </a:p>
          <a:p>
            <a:r>
              <a:rPr lang="ru-RU" dirty="0" err="1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Заводова</a:t>
            </a:r>
            <a:r>
              <a:rPr lang="ru-RU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Е.А. «Инжиниринг структуры и логистическое управление энергоресурсоэффективной системой материально-технического обеспечения газотранспортной организации</a:t>
            </a:r>
            <a:r>
              <a:rPr lang="ru-RU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», </a:t>
            </a:r>
            <a:r>
              <a:rPr lang="ru-RU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научный руководитель - </a:t>
            </a:r>
            <a:r>
              <a:rPr lang="ru-RU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доцент Меньшова И.И</a:t>
            </a:r>
            <a:r>
              <a:rPr lang="ru-RU" dirty="0" smtClean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.</a:t>
            </a:r>
          </a:p>
          <a:p>
            <a:pPr marL="0" indent="0">
              <a:buNone/>
            </a:pPr>
            <a:endParaRPr lang="ru-RU" dirty="0" smtClean="0">
              <a:latin typeface="Roboto Condensed Light" panose="020B0604020202020204" charset="0"/>
              <a:ea typeface="Roboto Condensed Light" panose="020B0604020202020204" charset="0"/>
            </a:endParaRPr>
          </a:p>
          <a:p>
            <a:endParaRPr lang="ru-RU" dirty="0">
              <a:latin typeface="Roboto Condensed Light" panose="020B0604020202020204" charset="0"/>
              <a:ea typeface="Roboto Condensed Light" panose="020B0604020202020204" charset="0"/>
            </a:endParaRP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65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1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1820775" y="406209"/>
            <a:ext cx="6974090" cy="1405966"/>
          </a:xfrm>
          <a:prstGeom prst="rect">
            <a:avLst/>
          </a:prstGeom>
        </p:spPr>
        <p:txBody>
          <a:bodyPr spcFirstLastPara="1" vert="horz" wrap="square" lIns="100425" tIns="100425" rIns="100425" bIns="100425" rtlCol="0" anchor="ctr" anchorCtr="0"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 Аспирантура </a:t>
            </a:r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докторантура кафедры </a:t>
            </a:r>
            <a:r>
              <a:rPr lang="ru-RU" sz="2400" b="1" dirty="0" err="1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ЛогЭкИ</a:t>
            </a:r>
            <a:endParaRPr lang="ru-RU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7" name="Google Shape;237;p16"/>
          <p:cNvSpPr txBox="1">
            <a:spLocks noGrp="1"/>
          </p:cNvSpPr>
          <p:nvPr>
            <p:ph type="body" idx="1"/>
          </p:nvPr>
        </p:nvSpPr>
        <p:spPr>
          <a:xfrm>
            <a:off x="483726" y="1693376"/>
            <a:ext cx="7713789" cy="4892948"/>
          </a:xfrm>
          <a:prstGeom prst="rect">
            <a:avLst/>
          </a:prstGeom>
        </p:spPr>
        <p:txBody>
          <a:bodyPr spcFirstLastPara="1" vert="horz" wrap="square" lIns="100425" tIns="100425" rIns="100425" bIns="10042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АКАДЕМИК РАН, д.т.н., профессор В.П. Мешалкин – председатель </a:t>
            </a:r>
            <a:r>
              <a:rPr lang="ru-RU" sz="2000" dirty="0">
                <a:solidFill>
                  <a:schemeClr val="tx1"/>
                </a:solidFill>
                <a:highlight>
                  <a:srgbClr val="C7D3E6"/>
                </a:highlight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Диссертационного совета Д 212.204.16</a:t>
            </a: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по защите диссертаций на соискание ученой степени кандидата наук и доктора наук.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Диссертационный совет создан на базе РХТУ им. Д.И. Менделеева для следующих специальностей:</a:t>
            </a:r>
          </a:p>
          <a:p>
            <a:pPr marL="0" indent="0">
              <a:spcBef>
                <a:spcPts val="1098"/>
              </a:spcBef>
              <a:spcAft>
                <a:spcPts val="1098"/>
              </a:spcAft>
              <a:buNone/>
            </a:pPr>
            <a:r>
              <a:rPr lang="ru-RU" sz="2000" dirty="0">
                <a:solidFill>
                  <a:schemeClr val="tx1"/>
                </a:solidFill>
                <a:highlight>
                  <a:srgbClr val="C7D3E6"/>
                </a:highlight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05.13.01</a:t>
            </a: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«Системный анализ, управление и обработка информации (химические технологии, технические науки)»</a:t>
            </a:r>
          </a:p>
          <a:p>
            <a:pPr marL="0" indent="0">
              <a:spcBef>
                <a:spcPts val="1098"/>
              </a:spcBef>
              <a:spcAft>
                <a:spcPts val="1098"/>
              </a:spcAft>
              <a:buNone/>
            </a:pPr>
            <a:r>
              <a:rPr lang="ru-RU" sz="2000" dirty="0">
                <a:solidFill>
                  <a:schemeClr val="tx1"/>
                </a:solidFill>
                <a:highlight>
                  <a:srgbClr val="C7D3E6"/>
                </a:highlight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05.13.18</a:t>
            </a: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«Математическое моделирование, численные методы и комплексы программ (технические науки)»</a:t>
            </a:r>
          </a:p>
          <a:p>
            <a:pPr marL="0" indent="0">
              <a:spcBef>
                <a:spcPts val="1098"/>
              </a:spcBef>
              <a:spcAft>
                <a:spcPts val="1098"/>
              </a:spcAft>
              <a:buNone/>
            </a:pPr>
            <a:endParaRPr lang="ru-RU" sz="2000" dirty="0">
              <a:solidFill>
                <a:schemeClr val="tx1"/>
              </a:solidFill>
              <a:latin typeface="Roboto Condensed Light" panose="020B0604020202020204" charset="0"/>
              <a:ea typeface="Roboto Condensed Ligh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66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7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731505" y="292272"/>
            <a:ext cx="8676027" cy="841623"/>
          </a:xfrm>
          <a:prstGeom prst="rect">
            <a:avLst/>
          </a:prstGeom>
        </p:spPr>
        <p:txBody>
          <a:bodyPr spcFirstLastPara="1" vert="horz" wrap="square" lIns="100425" tIns="100425" rIns="100425" bIns="100425" rtlCol="0" anchor="ctr" anchorCtr="0">
            <a:noAutofit/>
          </a:bodyPr>
          <a:lstStyle/>
          <a:p>
            <a:pPr lvl="0"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 Некоторые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места работы выпускников кафедры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ЛогЭкИ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7" name="Google Shape;237;p16"/>
          <p:cNvSpPr txBox="1">
            <a:spLocks noGrp="1"/>
          </p:cNvSpPr>
          <p:nvPr>
            <p:ph type="body" idx="1"/>
          </p:nvPr>
        </p:nvSpPr>
        <p:spPr>
          <a:xfrm>
            <a:off x="731505" y="1956636"/>
            <a:ext cx="6736278" cy="3455135"/>
          </a:xfrm>
          <a:prstGeom prst="rect">
            <a:avLst/>
          </a:prstGeom>
        </p:spPr>
        <p:txBody>
          <a:bodyPr spcFirstLastPara="1" vert="horz" wrap="square" lIns="100425" tIns="100425" rIns="100425" bIns="10042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ОАО «</a:t>
            </a:r>
            <a:r>
              <a:rPr lang="ru-RU" sz="2000" dirty="0" err="1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Газэкономика</a:t>
            </a: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»; 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ОАО «</a:t>
            </a:r>
            <a:r>
              <a:rPr lang="ru-RU" sz="2000" dirty="0" err="1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МосНПЗ</a:t>
            </a: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»; 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ОАО «Автофрамос» (Группа компаний «</a:t>
            </a:r>
            <a:r>
              <a:rPr lang="en-US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Renault»); 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ОАО «Лукойл», 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ОАО «Газпром-Нефть»; 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ООО "Самсунг </a:t>
            </a:r>
            <a:r>
              <a:rPr lang="ru-RU" sz="2000" dirty="0" err="1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Электроникс</a:t>
            </a: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Рус» ("</a:t>
            </a:r>
            <a:r>
              <a:rPr lang="en-US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Samsung Electronics");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Транспортная дирекция Олимпийских игр; 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ООО «</a:t>
            </a:r>
            <a:r>
              <a:rPr lang="ru-RU" sz="2000" dirty="0" err="1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МосСтройТранс</a:t>
            </a: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-Газ»;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ООО "</a:t>
            </a:r>
            <a:r>
              <a:rPr lang="ru-RU" sz="2000" dirty="0" err="1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Мерц</a:t>
            </a: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Фарма</a:t>
            </a: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» (</a:t>
            </a:r>
            <a:r>
              <a:rPr lang="en-US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Merz Pharma Group);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ФГУП «Предприятие по обращению с радиоактивными отходами «</a:t>
            </a:r>
            <a:r>
              <a:rPr lang="ru-RU" sz="2000" dirty="0" err="1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РосРАО</a:t>
            </a: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»; 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ООО «Исток-Аудио Трейдинг»; </a:t>
            </a: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ООО Концерн «</a:t>
            </a:r>
            <a:r>
              <a:rPr lang="ru-RU" sz="2000" dirty="0" err="1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ГазРезерв</a:t>
            </a:r>
            <a:r>
              <a:rPr lang="ru-RU" sz="2000" dirty="0">
                <a:solidFill>
                  <a:schemeClr val="tx1"/>
                </a:solidFill>
                <a:latin typeface="Roboto Condensed Light" panose="020B0604020202020204" charset="0"/>
                <a:ea typeface="Roboto Condensed Light" panose="020B0604020202020204" charset="0"/>
              </a:rPr>
              <a:t>».</a:t>
            </a: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67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8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474570" y="553792"/>
            <a:ext cx="8752557" cy="841623"/>
          </a:xfrm>
          <a:prstGeom prst="rect">
            <a:avLst/>
          </a:prstGeom>
        </p:spPr>
        <p:txBody>
          <a:bodyPr spcFirstLastPara="1" vert="horz" wrap="square" lIns="100425" tIns="100425" rIns="100425" bIns="100425" rtlCol="0" anchor="ctr" anchorCtr="0">
            <a:noAutofit/>
          </a:bodyPr>
          <a:lstStyle/>
          <a:p>
            <a:pPr lvl="0"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18. Международные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контакты кафедры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ЛогЭкИ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7" name="Google Shape;237;p16"/>
          <p:cNvSpPr txBox="1">
            <a:spLocks noGrp="1"/>
          </p:cNvSpPr>
          <p:nvPr>
            <p:ph type="body" idx="1"/>
          </p:nvPr>
        </p:nvSpPr>
        <p:spPr>
          <a:xfrm>
            <a:off x="865254" y="2023357"/>
            <a:ext cx="8361873" cy="3455135"/>
          </a:xfrm>
          <a:prstGeom prst="rect">
            <a:avLst/>
          </a:prstGeom>
        </p:spPr>
        <p:txBody>
          <a:bodyPr spcFirstLastPara="1" vert="horz" wrap="square" lIns="100425" tIns="100425" rIns="100425" bIns="10042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-RU" sz="2197" dirty="0" smtClean="0">
                <a:solidFill>
                  <a:schemeClr val="tx1"/>
                </a:solidFill>
              </a:rPr>
              <a:t>Римский университет (Италия),</a:t>
            </a:r>
          </a:p>
          <a:p>
            <a:pPr>
              <a:spcBef>
                <a:spcPts val="0"/>
              </a:spcBef>
            </a:pPr>
            <a:r>
              <a:rPr lang="ru-RU" sz="2197" dirty="0" smtClean="0">
                <a:solidFill>
                  <a:schemeClr val="tx1"/>
                </a:solidFill>
              </a:rPr>
              <a:t>Генуэзский </a:t>
            </a:r>
            <a:r>
              <a:rPr lang="ru-RU" sz="2197" dirty="0">
                <a:solidFill>
                  <a:schemeClr val="tx1"/>
                </a:solidFill>
              </a:rPr>
              <a:t>Университет (Италия), </a:t>
            </a:r>
          </a:p>
          <a:p>
            <a:pPr>
              <a:spcBef>
                <a:spcPts val="0"/>
              </a:spcBef>
            </a:pPr>
            <a:r>
              <a:rPr lang="ru-RU" sz="2197" dirty="0">
                <a:solidFill>
                  <a:schemeClr val="tx1"/>
                </a:solidFill>
              </a:rPr>
              <a:t>Технический Университет (г. </a:t>
            </a:r>
            <a:r>
              <a:rPr lang="ru-RU" sz="2197" dirty="0" err="1">
                <a:solidFill>
                  <a:schemeClr val="tx1"/>
                </a:solidFill>
              </a:rPr>
              <a:t>Веспрем</a:t>
            </a:r>
            <a:r>
              <a:rPr lang="ru-RU" sz="2197" dirty="0">
                <a:solidFill>
                  <a:schemeClr val="tx1"/>
                </a:solidFill>
              </a:rPr>
              <a:t>, Венгрия),</a:t>
            </a:r>
          </a:p>
          <a:p>
            <a:pPr>
              <a:spcBef>
                <a:spcPts val="0"/>
              </a:spcBef>
            </a:pPr>
            <a:r>
              <a:rPr lang="ru-RU" sz="2197" dirty="0">
                <a:solidFill>
                  <a:schemeClr val="tx1"/>
                </a:solidFill>
              </a:rPr>
              <a:t>Университет Манчестера (Великобритания)</a:t>
            </a:r>
          </a:p>
          <a:p>
            <a:pPr>
              <a:spcBef>
                <a:spcPts val="0"/>
              </a:spcBef>
            </a:pPr>
            <a:r>
              <a:rPr lang="ru-RU" sz="2197" dirty="0">
                <a:solidFill>
                  <a:schemeClr val="tx1"/>
                </a:solidFill>
              </a:rPr>
              <a:t>Империал Колледж (Лондон, Великобритания),</a:t>
            </a:r>
          </a:p>
          <a:p>
            <a:pPr>
              <a:spcBef>
                <a:spcPts val="0"/>
              </a:spcBef>
            </a:pPr>
            <a:r>
              <a:rPr lang="ru-RU" sz="2197" dirty="0">
                <a:solidFill>
                  <a:schemeClr val="tx1"/>
                </a:solidFill>
              </a:rPr>
              <a:t>Каталонский Политехнический Университет (Барселона, Испания).</a:t>
            </a:r>
          </a:p>
          <a:p>
            <a:pPr marL="0" indent="0">
              <a:spcBef>
                <a:spcPts val="1098"/>
              </a:spcBef>
              <a:spcAft>
                <a:spcPts val="1098"/>
              </a:spcAft>
              <a:buNone/>
            </a:pPr>
            <a:r>
              <a:rPr lang="ru-RU" sz="2197" dirty="0">
                <a:solidFill>
                  <a:schemeClr val="tx1"/>
                </a:solidFill>
              </a:rPr>
              <a:t>Кафедра </a:t>
            </a:r>
            <a:r>
              <a:rPr lang="ru-RU" sz="2197" dirty="0" err="1">
                <a:solidFill>
                  <a:schemeClr val="tx1"/>
                </a:solidFill>
              </a:rPr>
              <a:t>ЛогЭкИ</a:t>
            </a:r>
            <a:r>
              <a:rPr lang="ru-RU" sz="2197" dirty="0">
                <a:solidFill>
                  <a:schemeClr val="tx1"/>
                </a:solidFill>
              </a:rPr>
              <a:t> является ассоциативным членом в программе SAP «Университетский альянс» (Договор между </a:t>
            </a:r>
            <a:r>
              <a:rPr lang="ru-RU" sz="2197" dirty="0">
                <a:solidFill>
                  <a:schemeClr val="tx1"/>
                </a:solidFill>
                <a:highlight>
                  <a:srgbClr val="C7D3E6"/>
                </a:highlight>
              </a:rPr>
              <a:t>SAP SE, Германия</a:t>
            </a:r>
            <a:r>
              <a:rPr lang="ru-RU" sz="2197" dirty="0">
                <a:solidFill>
                  <a:schemeClr val="tx1"/>
                </a:solidFill>
              </a:rPr>
              <a:t>, и РХТУ им. Д.И. Менделеева</a:t>
            </a:r>
            <a:r>
              <a:rPr lang="ru-RU" sz="2197" dirty="0" smtClean="0">
                <a:solidFill>
                  <a:schemeClr val="tx1"/>
                </a:solidFill>
              </a:rPr>
              <a:t>).</a:t>
            </a:r>
            <a:endParaRPr lang="ru-RU" sz="2197" dirty="0">
              <a:solidFill>
                <a:schemeClr val="tx1"/>
              </a:solidFill>
            </a:endParaRP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68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0"/>
          <p:cNvSpPr txBox="1">
            <a:spLocks noGrp="1"/>
          </p:cNvSpPr>
          <p:nvPr>
            <p:ph type="title"/>
          </p:nvPr>
        </p:nvSpPr>
        <p:spPr>
          <a:xfrm>
            <a:off x="1112144" y="620294"/>
            <a:ext cx="7405645" cy="841623"/>
          </a:xfrm>
          <a:prstGeom prst="rect">
            <a:avLst/>
          </a:prstGeom>
        </p:spPr>
        <p:txBody>
          <a:bodyPr spcFirstLastPara="1" vert="horz" wrap="square" lIns="100425" tIns="100425" rIns="100425" bIns="100425" rtlCol="0" anchor="ctr" anchorCtr="0">
            <a:no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Ждем вас на нашей кафедре </a:t>
            </a:r>
            <a:r>
              <a:rPr lang="ru-RU" sz="28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ЛогЭкИ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1" name="Google Shape;301;p20"/>
          <p:cNvSpPr txBox="1">
            <a:spLocks noGrp="1"/>
          </p:cNvSpPr>
          <p:nvPr>
            <p:ph type="body" idx="1"/>
          </p:nvPr>
        </p:nvSpPr>
        <p:spPr>
          <a:xfrm>
            <a:off x="432262" y="1814287"/>
            <a:ext cx="4460267" cy="4336138"/>
          </a:xfrm>
          <a:prstGeom prst="rect">
            <a:avLst/>
          </a:prstGeom>
        </p:spPr>
        <p:txBody>
          <a:bodyPr spcFirstLastPara="1" vert="horz" wrap="square" lIns="100425" tIns="100425" rIns="100425" bIns="100425" rtlCol="0" anchor="ctr" anchorCtr="0">
            <a:noAutofit/>
          </a:bodyPr>
          <a:lstStyle/>
          <a:p>
            <a:pPr marL="0" indent="0">
              <a:spcAft>
                <a:spcPts val="1098"/>
              </a:spcAft>
              <a:buNone/>
            </a:pPr>
            <a:r>
              <a:rPr lang="ru-RU" sz="2197" dirty="0" smtClean="0">
                <a:solidFill>
                  <a:schemeClr val="tx1"/>
                </a:solidFill>
              </a:rPr>
              <a:t>Выпускники кафедры </a:t>
            </a:r>
            <a:r>
              <a:rPr lang="ru-RU" sz="2197" dirty="0" err="1" smtClean="0">
                <a:solidFill>
                  <a:schemeClr val="tx1"/>
                </a:solidFill>
              </a:rPr>
              <a:t>ЛогЭкИ</a:t>
            </a:r>
            <a:r>
              <a:rPr lang="ru-RU" sz="2197" dirty="0" smtClean="0">
                <a:solidFill>
                  <a:schemeClr val="tx1"/>
                </a:solidFill>
              </a:rPr>
              <a:t> </a:t>
            </a:r>
            <a:r>
              <a:rPr lang="ru-RU" sz="2197" dirty="0">
                <a:solidFill>
                  <a:schemeClr val="tx1"/>
                </a:solidFill>
              </a:rPr>
              <a:t>на многие годы получают высокий потенциал устойчивого развития научной и деловой карьеры</a:t>
            </a:r>
          </a:p>
          <a:p>
            <a:pPr>
              <a:spcBef>
                <a:spcPts val="0"/>
              </a:spcBef>
            </a:pPr>
            <a:r>
              <a:rPr lang="ru-RU" sz="2197" dirty="0">
                <a:solidFill>
                  <a:schemeClr val="tx1"/>
                </a:solidFill>
              </a:rPr>
              <a:t>В промышленности</a:t>
            </a:r>
          </a:p>
          <a:p>
            <a:pPr>
              <a:spcBef>
                <a:spcPts val="1098"/>
              </a:spcBef>
            </a:pPr>
            <a:r>
              <a:rPr lang="ru-RU" sz="2197" dirty="0">
                <a:solidFill>
                  <a:schemeClr val="tx1"/>
                </a:solidFill>
              </a:rPr>
              <a:t>В предпринимательстве</a:t>
            </a:r>
          </a:p>
          <a:p>
            <a:pPr>
              <a:spcBef>
                <a:spcPts val="1098"/>
              </a:spcBef>
            </a:pPr>
            <a:r>
              <a:rPr lang="ru-RU" sz="2197" dirty="0">
                <a:solidFill>
                  <a:schemeClr val="tx1"/>
                </a:solidFill>
              </a:rPr>
              <a:t>В сфере услуг</a:t>
            </a:r>
          </a:p>
        </p:txBody>
      </p:sp>
      <p:pic>
        <p:nvPicPr>
          <p:cNvPr id="12" name="Рисунок 4">
            <a:extLst>
              <a:ext uri="{FF2B5EF4-FFF2-40B4-BE49-F238E27FC236}">
                <a16:creationId xmlns="" xmlns:a16="http://schemas.microsoft.com/office/drawing/2014/main" id="{E10D6E6F-E6EE-4D1D-A8D9-0021B9A89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r="15266"/>
          <a:stretch>
            <a:fillRect/>
          </a:stretch>
        </p:blipFill>
        <p:spPr bwMode="auto">
          <a:xfrm>
            <a:off x="4892529" y="1461917"/>
            <a:ext cx="4738376" cy="504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69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9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FFE47F10-2CB8-4AAD-831A-F4AE2DDF6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83" y="54237"/>
            <a:ext cx="9537679" cy="93273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исследований в «</a:t>
            </a: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цифровизированной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компьютерной химической технологии» (продолжение)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506434" y="986971"/>
            <a:ext cx="8878922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latin typeface="Roboto Condensed Light" panose="020B0604020202020204" charset="0"/>
                <a:ea typeface="Roboto Condensed Light" panose="020B0604020202020204" charset="0"/>
              </a:rPr>
              <a:t>13.Компьютерный </a:t>
            </a: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</a:rPr>
              <a:t>анализ и оптимизация цепей поставок нефтегазохимического комплекса</a:t>
            </a:r>
            <a:b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</a:rPr>
            </a:b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</a:rPr>
              <a:t>14.Компьютерный анализ и оптимизация жизненного цикла химико-технологических процессов и продукции нефтегазохимического комплекса</a:t>
            </a:r>
            <a:b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</a:rPr>
            </a:b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</a:rPr>
              <a:t>15.Компьютерный анализ и оптимизация теплообменных процессов химической технологии</a:t>
            </a:r>
            <a:b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</a:rPr>
            </a:b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</a:rPr>
              <a:t>16.Компьютерный анализ и оптимизация сложных химико-технологических систем</a:t>
            </a:r>
            <a:b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</a:rPr>
            </a:b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</a:rPr>
              <a:t>17.Компьютерный анализ и оптимизация </a:t>
            </a:r>
            <a:r>
              <a:rPr lang="ru-RU" altLang="ru-RU" dirty="0" err="1">
                <a:latin typeface="Roboto Condensed Light" panose="020B0604020202020204" charset="0"/>
                <a:ea typeface="Roboto Condensed Light" panose="020B0604020202020204" charset="0"/>
              </a:rPr>
              <a:t>высокоэнергохимических</a:t>
            </a: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</a:rPr>
              <a:t> процессов</a:t>
            </a:r>
            <a:b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</a:rPr>
            </a:b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</a:rPr>
              <a:t>18.Инструментальные информационные системы и интеллектуальные базы данных в химической технологии</a:t>
            </a:r>
            <a:b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</a:rPr>
            </a:b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</a:rPr>
              <a:t>19.Эвристическо-вычислительные методы и гибридные экспертные системы автоматизированного синтеза оптимальных энергоресурсоэффективных химико-технологических систем</a:t>
            </a:r>
            <a:b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</a:rPr>
            </a:b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</a:rPr>
              <a:t>20.Эвристическо семантические модели и алгоритмы понимания смысла научно-технических текстов в области химической технологии</a:t>
            </a:r>
            <a:b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</a:rPr>
            </a:b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</a:rPr>
              <a:t>21.Эвристическо-вычислительные алгоритмы и комплексы программ интегрированной логистической поддержки оборудования и трубопроводов химических производств</a:t>
            </a:r>
            <a:b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</a:rPr>
            </a:b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</a:rPr>
              <a:t>22. Эвристическо-вычислительные методы и автоматизированные системы стратегического планирования и управления оптимальными </a:t>
            </a:r>
            <a:r>
              <a:rPr lang="ru-RU" altLang="ru-RU" dirty="0" err="1">
                <a:latin typeface="Roboto Condensed Light" panose="020B0604020202020204" charset="0"/>
                <a:ea typeface="Roboto Condensed Light" panose="020B0604020202020204" charset="0"/>
              </a:rPr>
              <a:t>энергоресурсоэффективными</a:t>
            </a:r>
            <a: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</a:rPr>
              <a:t> цепями поставок (добыча, транспорт, переработка, распределение углеводородов) предприятий нефтехимического комплекса.</a:t>
            </a:r>
            <a:br>
              <a:rPr lang="ru-RU" altLang="ru-RU" dirty="0">
                <a:latin typeface="Roboto Condensed Light" panose="020B0604020202020204" charset="0"/>
                <a:ea typeface="Roboto Condensed Light" panose="020B0604020202020204" charset="0"/>
              </a:rPr>
            </a:br>
            <a:endParaRPr lang="ru-RU" dirty="0">
              <a:latin typeface="Roboto Condensed Light" panose="020B0604020202020204" charset="0"/>
              <a:ea typeface="Roboto Condensed Light" panose="020B0604020202020204" charset="0"/>
            </a:endParaRPr>
          </a:p>
        </p:txBody>
      </p:sp>
      <p:sp>
        <p:nvSpPr>
          <p:cNvPr id="7" name="Номер слайда 1"/>
          <p:cNvSpPr txBox="1">
            <a:spLocks/>
          </p:cNvSpPr>
          <p:nvPr/>
        </p:nvSpPr>
        <p:spPr>
          <a:xfrm>
            <a:off x="9205993" y="7328532"/>
            <a:ext cx="838122" cy="4121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89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7</a:t>
            </a:fld>
            <a:r>
              <a:rPr lang="en-US" sz="2400" smtClean="0">
                <a:solidFill>
                  <a:srgbClr val="002060"/>
                </a:solidFill>
              </a:rPr>
              <a:t>/</a:t>
            </a:r>
            <a:r>
              <a:rPr lang="ru-RU" sz="2400" smtClean="0">
                <a:solidFill>
                  <a:srgbClr val="002060"/>
                </a:solidFill>
              </a:rPr>
              <a:t>81 </a:t>
            </a:r>
            <a:r>
              <a:rPr lang="ru-RU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12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7"/>
          <p:cNvSpPr txBox="1">
            <a:spLocks noGrp="1"/>
          </p:cNvSpPr>
          <p:nvPr>
            <p:ph type="ctrTitle" idx="4294967295"/>
          </p:nvPr>
        </p:nvSpPr>
        <p:spPr>
          <a:xfrm>
            <a:off x="336550" y="1834531"/>
            <a:ext cx="9707563" cy="1274762"/>
          </a:xfrm>
          <a:prstGeom prst="rect">
            <a:avLst/>
          </a:prstGeom>
        </p:spPr>
        <p:txBody>
          <a:bodyPr spcFirstLastPara="1" vert="horz" wrap="square" lIns="100425" tIns="100425" rIns="100425" bIns="10042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ru-RU" sz="7249" dirty="0">
                <a:solidFill>
                  <a:srgbClr val="FF9800"/>
                </a:solidFill>
              </a:rPr>
              <a:t>1</a:t>
            </a:r>
            <a:r>
              <a:rPr lang="ru-RU" sz="5272" dirty="0">
                <a:solidFill>
                  <a:srgbClr val="FF9800"/>
                </a:solidFill>
              </a:rPr>
              <a:t>ДИПЛОМ=</a:t>
            </a:r>
            <a:r>
              <a:rPr lang="ru-RU" sz="7249" dirty="0">
                <a:solidFill>
                  <a:srgbClr val="FF9800"/>
                </a:solidFill>
              </a:rPr>
              <a:t>3</a:t>
            </a:r>
            <a:r>
              <a:rPr lang="ru-RU" sz="5272" dirty="0">
                <a:solidFill>
                  <a:srgbClr val="FF9800"/>
                </a:solidFill>
              </a:rPr>
              <a:t>КВАЛИФИКАЦИИ</a:t>
            </a:r>
            <a:endParaRPr sz="5272" dirty="0">
              <a:solidFill>
                <a:srgbClr val="FF9800"/>
              </a:solidFill>
            </a:endParaRPr>
          </a:p>
        </p:txBody>
      </p:sp>
      <p:sp>
        <p:nvSpPr>
          <p:cNvPr id="249" name="Google Shape;249;p17"/>
          <p:cNvSpPr txBox="1">
            <a:spLocks noGrp="1"/>
          </p:cNvSpPr>
          <p:nvPr>
            <p:ph type="subTitle" idx="4294967295"/>
          </p:nvPr>
        </p:nvSpPr>
        <p:spPr>
          <a:xfrm>
            <a:off x="1273175" y="4792663"/>
            <a:ext cx="8770938" cy="862012"/>
          </a:xfrm>
          <a:prstGeom prst="rect">
            <a:avLst/>
          </a:prstGeom>
        </p:spPr>
        <p:txBody>
          <a:bodyPr spcFirstLastPara="1" vert="horz" wrap="square" lIns="100425" tIns="100425" rIns="100425" bIns="100425" rtlCol="0" anchor="ctr" anchorCtr="0">
            <a:noAutofit/>
          </a:bodyPr>
          <a:lstStyle/>
          <a:p>
            <a:pPr marL="0" indent="0">
              <a:spcAft>
                <a:spcPts val="1098"/>
              </a:spcAft>
              <a:buNone/>
            </a:pPr>
            <a:r>
              <a:rPr lang="ru-RU" dirty="0"/>
              <a:t>Получая </a:t>
            </a:r>
            <a:r>
              <a:rPr lang="ru-RU" dirty="0">
                <a:solidFill>
                  <a:srgbClr val="FF9800"/>
                </a:solidFill>
              </a:rPr>
              <a:t>один диплом </a:t>
            </a:r>
            <a:r>
              <a:rPr lang="ru-RU" dirty="0"/>
              <a:t>бакалавра технологии, выпускники кафедры логистики и экономической информатики имеют фактически </a:t>
            </a:r>
            <a:r>
              <a:rPr lang="ru-RU" dirty="0">
                <a:solidFill>
                  <a:srgbClr val="FF9800"/>
                </a:solidFill>
              </a:rPr>
              <a:t>три квалификации</a:t>
            </a:r>
          </a:p>
        </p:txBody>
      </p:sp>
      <p:sp>
        <p:nvSpPr>
          <p:cNvPr id="258" name="Google Shape;258;p17"/>
          <p:cNvSpPr/>
          <p:nvPr/>
        </p:nvSpPr>
        <p:spPr>
          <a:xfrm>
            <a:off x="6052291" y="293163"/>
            <a:ext cx="272782" cy="260462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425" tIns="100425" rIns="100425" bIns="100425" anchor="ctr" anchorCtr="0">
            <a:noAutofit/>
          </a:bodyPr>
          <a:lstStyle/>
          <a:p>
            <a:endParaRPr sz="1977" dirty="0">
              <a:latin typeface="Roboto Condensed Light" panose="020B0604020202020204" charset="0"/>
              <a:ea typeface="Roboto Condensed Light" panose="020B0604020202020204" charset="0"/>
            </a:endParaRPr>
          </a:p>
        </p:txBody>
      </p:sp>
      <p:sp>
        <p:nvSpPr>
          <p:cNvPr id="259" name="Google Shape;259;p17"/>
          <p:cNvSpPr/>
          <p:nvPr/>
        </p:nvSpPr>
        <p:spPr>
          <a:xfrm rot="2697322">
            <a:off x="8720584" y="3197783"/>
            <a:ext cx="414068" cy="395367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425" tIns="100425" rIns="100425" bIns="100425" anchor="ctr" anchorCtr="0">
            <a:noAutofit/>
          </a:bodyPr>
          <a:lstStyle/>
          <a:p>
            <a:endParaRPr sz="1977" dirty="0">
              <a:latin typeface="Roboto Condensed Light" panose="020B0604020202020204" charset="0"/>
              <a:ea typeface="Roboto Condensed Light" panose="020B0604020202020204" charset="0"/>
            </a:endParaRPr>
          </a:p>
        </p:txBody>
      </p:sp>
      <p:sp>
        <p:nvSpPr>
          <p:cNvPr id="260" name="Google Shape;260;p17"/>
          <p:cNvSpPr/>
          <p:nvPr/>
        </p:nvSpPr>
        <p:spPr>
          <a:xfrm>
            <a:off x="9048150" y="2972084"/>
            <a:ext cx="165833" cy="158423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425" tIns="100425" rIns="100425" bIns="100425" anchor="ctr" anchorCtr="0">
            <a:noAutofit/>
          </a:bodyPr>
          <a:lstStyle/>
          <a:p>
            <a:endParaRPr sz="1977" dirty="0">
              <a:latin typeface="Roboto Condensed Light" panose="020B0604020202020204" charset="0"/>
              <a:ea typeface="Roboto Condensed Light" panose="020B0604020202020204" charset="0"/>
            </a:endParaRPr>
          </a:p>
        </p:txBody>
      </p:sp>
      <p:sp>
        <p:nvSpPr>
          <p:cNvPr id="261" name="Google Shape;261;p17"/>
          <p:cNvSpPr/>
          <p:nvPr/>
        </p:nvSpPr>
        <p:spPr>
          <a:xfrm rot="1280149">
            <a:off x="5932588" y="763784"/>
            <a:ext cx="165837" cy="158399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rgbClr val="FF98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0425" tIns="100425" rIns="100425" bIns="100425" anchor="ctr" anchorCtr="0">
            <a:noAutofit/>
          </a:bodyPr>
          <a:lstStyle/>
          <a:p>
            <a:endParaRPr sz="1977" dirty="0">
              <a:latin typeface="Roboto Condensed Light" panose="020B0604020202020204" charset="0"/>
              <a:ea typeface="Roboto Condensed Light" panose="020B060402020202020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B35286C-3E61-4AEB-B971-7401172F5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073" y="192764"/>
            <a:ext cx="1383321" cy="1092560"/>
          </a:xfrm>
          <a:prstGeom prst="rect">
            <a:avLst/>
          </a:prstGeom>
        </p:spPr>
      </p:pic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70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19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0629" y="2588532"/>
            <a:ext cx="9611887" cy="16113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19. Мудрые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заветные мысли из прошлого для будущего… </a:t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/>
        </p:nvSpPr>
        <p:spPr>
          <a:xfrm>
            <a:off x="6464254" y="6065838"/>
            <a:ext cx="1553135" cy="273844"/>
          </a:xfrm>
          <a:prstGeom prst="rect">
            <a:avLst/>
          </a:prstGeom>
          <a:noFill/>
        </p:spPr>
        <p:txBody>
          <a:bodyPr lIns="67422" tIns="33711" rIns="67422" bIns="33711" anchor="ctr"/>
          <a:lstStyle/>
          <a:p>
            <a:pPr algn="r">
              <a:defRPr/>
            </a:pPr>
            <a:endParaRPr lang="ru-RU" sz="860" dirty="0"/>
          </a:p>
        </p:txBody>
      </p:sp>
      <p:pic>
        <p:nvPicPr>
          <p:cNvPr id="138243" name="Picture 40" descr="C:\Documents and Settings\Лексей\Рабочий стол\Мешу\Логокаф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9741" y="241512"/>
            <a:ext cx="1452434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71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3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27" y="1670198"/>
            <a:ext cx="3269400" cy="4631649"/>
          </a:xfrm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320843" y="384570"/>
            <a:ext cx="5502441" cy="61441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Известно, что в последние годы во всем мире ощущаются трудности с энергетическим обеспечением. Нашей страны это пока коснулось мало, потому что мы обладаем огромными ресурсами топлива – жидкого, газообразного, твёрдого. Тем не менее важнейшей задачей нашего развития будет снижение </a:t>
            </a:r>
            <a:r>
              <a:rPr lang="ru-RU" sz="24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энергозатрат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для всех становится борьба за экономию всех материальных и энергетических ресурсов, борьба за экономию сырья, материалов, снижение расходных норм. И мы должны сделать всё, чтобы расходы энергии и материалов на единицу продукции продолжали снижаться.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Л.А. </a:t>
            </a:r>
            <a:r>
              <a:rPr lang="ru-RU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Костандов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solidFill>
                <a:schemeClr val="tx1"/>
              </a:solidFill>
            </a:endParaRP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72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1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288943" y="4114152"/>
            <a:ext cx="7292915" cy="2519547"/>
          </a:xfrm>
        </p:spPr>
        <p:txBody>
          <a:bodyPr>
            <a:noAutofit/>
          </a:bodyPr>
          <a:lstStyle/>
          <a:p>
            <a:pPr algn="l"/>
            <a:r>
              <a:rPr lang="ru-RU" sz="3784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784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убегайте от проблемы, от трудности, идите ей навстречу, решайте её. Будите убегать, она вас догонит и свалит, не бойтесь решать её…»</a:t>
            </a:r>
            <a:endParaRPr lang="ru-RU" sz="3784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6441990" y="6714975"/>
            <a:ext cx="2760983" cy="487654"/>
          </a:xfrm>
        </p:spPr>
        <p:txBody>
          <a:bodyPr>
            <a:normAutofit lnSpcReduction="10000"/>
          </a:bodyPr>
          <a:lstStyle/>
          <a:p>
            <a:r>
              <a:rPr lang="ru-RU" sz="2689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Л.А. </a:t>
            </a:r>
            <a:r>
              <a:rPr lang="ru-RU" sz="2689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Костандов</a:t>
            </a:r>
            <a:endParaRPr lang="ru-RU" sz="2689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6"/>
          <p:cNvSpPr txBox="1">
            <a:spLocks/>
          </p:cNvSpPr>
          <p:nvPr/>
        </p:nvSpPr>
        <p:spPr bwMode="auto">
          <a:xfrm>
            <a:off x="288942" y="212918"/>
            <a:ext cx="7785119" cy="277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1466" tIns="50733" rIns="101466" bIns="50733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3784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«Химизация всех отраслей народного хозяйства, всех сфер деятельности человека – процесс объективный, необходимый, неотвратимый.»</a:t>
            </a:r>
          </a:p>
        </p:txBody>
      </p:sp>
      <p:pic>
        <p:nvPicPr>
          <p:cNvPr id="31746" name="Picture 2" descr="http://www.chemprof.ru/photo/kostando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5" t="1" r="19149" b="12323"/>
          <a:stretch/>
        </p:blipFill>
        <p:spPr bwMode="auto">
          <a:xfrm>
            <a:off x="7219853" y="1806787"/>
            <a:ext cx="2458795" cy="328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73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8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 txBox="1">
            <a:spLocks noGrp="1"/>
          </p:cNvSpPr>
          <p:nvPr/>
        </p:nvSpPr>
        <p:spPr>
          <a:xfrm>
            <a:off x="6464254" y="6065838"/>
            <a:ext cx="1553135" cy="273844"/>
          </a:xfrm>
          <a:prstGeom prst="rect">
            <a:avLst/>
          </a:prstGeom>
          <a:noFill/>
        </p:spPr>
        <p:txBody>
          <a:bodyPr lIns="67422" tIns="33711" rIns="67422" bIns="33711" anchor="ctr"/>
          <a:lstStyle/>
          <a:p>
            <a:pPr algn="r">
              <a:defRPr/>
            </a:pPr>
            <a:endParaRPr lang="ru-RU" sz="86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39266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1801" y="2074305"/>
            <a:ext cx="3571176" cy="3359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7" name="Содержимое 4"/>
          <p:cNvSpPr txBox="1">
            <a:spLocks/>
          </p:cNvSpPr>
          <p:nvPr/>
        </p:nvSpPr>
        <p:spPr bwMode="auto">
          <a:xfrm>
            <a:off x="128337" y="886796"/>
            <a:ext cx="6468004" cy="91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422" tIns="33711" rIns="67422" bIns="33711"/>
          <a:lstStyle/>
          <a:p>
            <a:pPr marL="252847" indent="-252847">
              <a:spcBef>
                <a:spcPct val="20000"/>
              </a:spcBef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Химия как музыка: Химические ноты и новые мелодии нового века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268" name="Содержимое 4"/>
          <p:cNvSpPr txBox="1">
            <a:spLocks/>
          </p:cNvSpPr>
          <p:nvPr/>
        </p:nvSpPr>
        <p:spPr bwMode="auto">
          <a:xfrm>
            <a:off x="128337" y="1804756"/>
            <a:ext cx="5582652" cy="3629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422" tIns="33711" rIns="67422" bIns="33711"/>
          <a:lstStyle/>
          <a:p>
            <a:pPr marL="252847" indent="-252847">
              <a:spcBef>
                <a:spcPct val="2000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«Химия – наука социальная. Её высшая цель – удовлетворять нуждам каждого человека и всего общества.</a:t>
            </a:r>
          </a:p>
          <a:p>
            <a:pPr marL="252847" indent="-252847">
              <a:spcBef>
                <a:spcPct val="20000"/>
              </a:spcBef>
            </a:pP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	Три главных (логических) элемента (кита) квантовой химии – прочный и надежный фундамент химии: понятие волновой функции электрона, принцип Паули, уравнение Шредингера».</a:t>
            </a:r>
          </a:p>
          <a:p>
            <a:pPr marL="252847" indent="-252847">
              <a:spcBef>
                <a:spcPct val="20000"/>
              </a:spcBef>
            </a:pP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  <a:p>
            <a:pPr marL="252847" indent="-252847">
              <a:spcBef>
                <a:spcPct val="20000"/>
              </a:spcBef>
            </a:pP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	«Задача 5-го направления химии – дать веществу путевку в жизнь через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Химическую технологию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: умную, чистую, экономичную, безопасную.».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269" name="Содержимое 4"/>
          <p:cNvSpPr txBox="1">
            <a:spLocks/>
          </p:cNvSpPr>
          <p:nvPr/>
        </p:nvSpPr>
        <p:spPr bwMode="auto">
          <a:xfrm>
            <a:off x="128337" y="6432770"/>
            <a:ext cx="3302724" cy="43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422" tIns="33711" rIns="67422" bIns="33711"/>
          <a:lstStyle/>
          <a:p>
            <a:pPr marL="252847" indent="-252847">
              <a:spcBef>
                <a:spcPct val="20000"/>
              </a:spcBef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Академик РАН Бучаченко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Анатолий Леонидович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74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Содержимое 4"/>
          <p:cNvSpPr>
            <a:spLocks noGrp="1"/>
          </p:cNvSpPr>
          <p:nvPr>
            <p:ph idx="4294967295"/>
          </p:nvPr>
        </p:nvSpPr>
        <p:spPr>
          <a:xfrm>
            <a:off x="0" y="128338"/>
            <a:ext cx="5823284" cy="5793038"/>
          </a:xfrm>
        </p:spPr>
        <p:txBody>
          <a:bodyPr>
            <a:noAutofit/>
          </a:bodyPr>
          <a:lstStyle/>
          <a:p>
            <a:pPr eaLnBrk="1" hangingPunct="1">
              <a:buFont typeface="Arial" charset="0"/>
              <a:buNone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«Богатство страны не обязательно строится на собственных природных ресурсах, оно достижимо даже при полном их отсутствии. Самым главным ресурсом является человек. Государству лишь нужно создать основу для расцвета таланта людей».</a:t>
            </a:r>
          </a:p>
          <a:p>
            <a:pPr eaLnBrk="1" hangingPunct="1">
              <a:buFont typeface="Arial" charset="0"/>
              <a:buNone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 typeface="Arial" charset="0"/>
              <a:buNone/>
            </a:pP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«Есть только один способ быть руководителем: это когда руководитель идёт в добровольное рабство к руководимым, а не наоборот. Если же в его поведении появляется пусть даже одна сотая претензий на какое-либо преимущество перед ними или привилегии, то рано или поздно эти 0,01 вырастают в давление, деспотию и тиранию».  </a:t>
            </a:r>
          </a:p>
          <a:p>
            <a:pPr eaLnBrk="1" hangingPunct="1">
              <a:buFont typeface="Arial" charset="0"/>
              <a:buNone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4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buFont typeface="Arial" charset="0"/>
              <a:buNone/>
            </a:pP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0290" name="Рисунок 5" descr="тетчер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23284" y="770021"/>
            <a:ext cx="3989195" cy="579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ижний колонтитул 8"/>
          <p:cNvSpPr txBox="1">
            <a:spLocks noGrp="1"/>
          </p:cNvSpPr>
          <p:nvPr/>
        </p:nvSpPr>
        <p:spPr>
          <a:xfrm>
            <a:off x="3968144" y="6065838"/>
            <a:ext cx="2107826" cy="273844"/>
          </a:xfrm>
          <a:prstGeom prst="rect">
            <a:avLst/>
          </a:prstGeom>
          <a:noFill/>
        </p:spPr>
        <p:txBody>
          <a:bodyPr lIns="67422" tIns="33711" rIns="67422" bIns="33711" anchor="ctr"/>
          <a:lstStyle/>
          <a:p>
            <a:pPr algn="ctr">
              <a:defRPr/>
            </a:pPr>
            <a:r>
              <a:rPr lang="ru-RU" sz="860">
                <a:solidFill>
                  <a:schemeClr val="tx1">
                    <a:tint val="75000"/>
                  </a:schemeClr>
                </a:solidFill>
              </a:rPr>
              <a:t> </a:t>
            </a:r>
            <a:endParaRPr lang="ru-RU" sz="86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335" y="7105529"/>
            <a:ext cx="91666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Баронесса Маргарет Х. Тэтчер – почетный доктор РХТУ им. Д.И. Менделеева</a:t>
            </a:r>
          </a:p>
          <a:p>
            <a:endParaRPr lang="ru-RU" sz="2000" dirty="0"/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75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52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6191" y="4583239"/>
            <a:ext cx="3674782" cy="315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Содержимое 2"/>
          <p:cNvSpPr>
            <a:spLocks noGrp="1"/>
          </p:cNvSpPr>
          <p:nvPr>
            <p:ph idx="4294967295"/>
          </p:nvPr>
        </p:nvSpPr>
        <p:spPr>
          <a:xfrm>
            <a:off x="0" y="28702"/>
            <a:ext cx="7218947" cy="4554537"/>
          </a:xfrm>
        </p:spPr>
        <p:txBody>
          <a:bodyPr>
            <a:noAutofit/>
          </a:bodyPr>
          <a:lstStyle/>
          <a:p>
            <a:pPr marL="64382" indent="0">
              <a:buNone/>
            </a:pPr>
            <a:r>
              <a:rPr lang="ru-RU" sz="1800" i="1" kern="0" dirty="0" smtClean="0">
                <a:solidFill>
                  <a:schemeClr val="tx1"/>
                </a:solidFill>
              </a:rPr>
              <a:t>«Капитал как труд есть дело людского развития, а не природное. </a:t>
            </a:r>
            <a:r>
              <a:rPr lang="ru-RU" sz="1800" b="1" i="1" kern="0" dirty="0" smtClean="0">
                <a:solidFill>
                  <a:schemeClr val="tx1"/>
                </a:solidFill>
              </a:rPr>
              <a:t>Голландия</a:t>
            </a:r>
            <a:r>
              <a:rPr lang="ru-RU" sz="1800" i="1" kern="0" dirty="0" smtClean="0">
                <a:solidFill>
                  <a:schemeClr val="tx1"/>
                </a:solidFill>
              </a:rPr>
              <a:t> богата, несмотря на природную свою бедность, </a:t>
            </a:r>
            <a:r>
              <a:rPr lang="ru-RU" sz="1800" b="1" i="1" kern="0" dirty="0" smtClean="0">
                <a:solidFill>
                  <a:schemeClr val="tx1"/>
                </a:solidFill>
              </a:rPr>
              <a:t>Россия</a:t>
            </a:r>
            <a:r>
              <a:rPr lang="ru-RU" sz="1800" i="1" kern="0" dirty="0" smtClean="0">
                <a:solidFill>
                  <a:schemeClr val="tx1"/>
                </a:solidFill>
              </a:rPr>
              <a:t> же, как и </a:t>
            </a:r>
            <a:r>
              <a:rPr lang="ru-RU" sz="1800" b="1" i="1" kern="0" dirty="0" smtClean="0">
                <a:solidFill>
                  <a:schemeClr val="tx1"/>
                </a:solidFill>
              </a:rPr>
              <a:t>Китай</a:t>
            </a:r>
            <a:r>
              <a:rPr lang="ru-RU" sz="1800" i="1" kern="0" dirty="0" smtClean="0">
                <a:solidFill>
                  <a:schemeClr val="tx1"/>
                </a:solidFill>
              </a:rPr>
              <a:t>, бедна, несмотря на природные свои богатства. Поэтому первейшую и </a:t>
            </a:r>
            <a:r>
              <a:rPr lang="ru-RU" sz="1800" i="1" kern="0" dirty="0" err="1" smtClean="0">
                <a:solidFill>
                  <a:schemeClr val="tx1"/>
                </a:solidFill>
              </a:rPr>
              <a:t>настоятельнейшую</a:t>
            </a:r>
            <a:r>
              <a:rPr lang="ru-RU" sz="1800" i="1" kern="0" dirty="0" smtClean="0">
                <a:solidFill>
                  <a:schemeClr val="tx1"/>
                </a:solidFill>
              </a:rPr>
              <a:t> обязанность правительства составляет скопление всех условий для возможности и возбуждения в народе усиленного труда , накопления капиталов и возрастания богатства. Просвещение,</a:t>
            </a:r>
          </a:p>
          <a:p>
            <a:pPr marL="64382" indent="0">
              <a:buNone/>
            </a:pPr>
            <a:r>
              <a:rPr lang="ru-RU" sz="1800" i="1" kern="0" dirty="0" smtClean="0">
                <a:solidFill>
                  <a:schemeClr val="tx1"/>
                </a:solidFill>
              </a:rPr>
              <a:t>промышленность и организация </a:t>
            </a:r>
          </a:p>
          <a:p>
            <a:pPr marL="64382" indent="0">
              <a:buNone/>
            </a:pPr>
            <a:r>
              <a:rPr lang="ru-RU" sz="1800" i="1" kern="0" dirty="0" smtClean="0">
                <a:solidFill>
                  <a:schemeClr val="tx1"/>
                </a:solidFill>
              </a:rPr>
              <a:t>управления назначаются, между </a:t>
            </a:r>
          </a:p>
          <a:p>
            <a:pPr marL="64382" indent="0">
              <a:buNone/>
            </a:pPr>
            <a:r>
              <a:rPr lang="ru-RU" sz="1800" i="1" kern="0" dirty="0" smtClean="0">
                <a:solidFill>
                  <a:schemeClr val="tx1"/>
                </a:solidFill>
              </a:rPr>
              <a:t>прочим, для этой реальной цели»</a:t>
            </a:r>
          </a:p>
          <a:p>
            <a:pPr marL="64382" indent="0">
              <a:buNone/>
            </a:pPr>
            <a:endParaRPr lang="ru-RU" sz="1800" b="1" i="1" dirty="0" smtClean="0">
              <a:solidFill>
                <a:schemeClr val="tx1"/>
              </a:solidFill>
            </a:endParaRPr>
          </a:p>
          <a:p>
            <a:pPr marL="64382" indent="0">
              <a:buNone/>
            </a:pPr>
            <a:endParaRPr lang="ru-RU" sz="1600" i="1" dirty="0" smtClean="0">
              <a:solidFill>
                <a:schemeClr val="tx1"/>
              </a:solidFill>
            </a:endParaRPr>
          </a:p>
          <a:p>
            <a:pPr marL="64382" indent="0" algn="r">
              <a:buNone/>
            </a:pPr>
            <a:r>
              <a:rPr lang="ru-RU" sz="1600" dirty="0" smtClean="0">
                <a:solidFill>
                  <a:schemeClr val="tx1"/>
                </a:solidFill>
              </a:rPr>
              <a:t>			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27702" y="3990109"/>
            <a:ext cx="751641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/>
              <a:t>«Посев научный взойдёт для жатвы народной!»</a:t>
            </a:r>
          </a:p>
          <a:p>
            <a:pPr algn="r"/>
            <a:endParaRPr lang="ru-RU" sz="2000" b="1" i="1" dirty="0"/>
          </a:p>
          <a:p>
            <a:pPr algn="r"/>
            <a:endParaRPr lang="ru-RU" sz="2000" b="1" i="1" dirty="0"/>
          </a:p>
          <a:p>
            <a:pPr algn="r"/>
            <a:endParaRPr lang="ru-RU" sz="2000" b="1" i="1" dirty="0" smtClean="0"/>
          </a:p>
          <a:p>
            <a:pPr algn="r"/>
            <a:endParaRPr lang="ru-RU" sz="2000" b="1" i="1" dirty="0" smtClean="0"/>
          </a:p>
          <a:p>
            <a:pPr algn="r"/>
            <a:endParaRPr lang="ru-RU" sz="2000" b="1" i="1" dirty="0"/>
          </a:p>
          <a:p>
            <a:pPr algn="ctr"/>
            <a:r>
              <a:rPr lang="ru-RU" sz="2000" b="1" i="1" dirty="0"/>
              <a:t>   </a:t>
            </a:r>
            <a:r>
              <a:rPr lang="ru-RU" sz="2000" b="1" i="1" dirty="0" smtClean="0"/>
              <a:t>                        Д.И</a:t>
            </a:r>
            <a:r>
              <a:rPr lang="ru-RU" sz="2000" b="1" i="1" dirty="0"/>
              <a:t>. Менделеев</a:t>
            </a:r>
          </a:p>
          <a:p>
            <a:pPr marL="64382" indent="0">
              <a:buNone/>
            </a:pPr>
            <a:endParaRPr lang="ru-RU" sz="2000" i="1" dirty="0"/>
          </a:p>
          <a:p>
            <a:endParaRPr lang="ru-RU" sz="2400" dirty="0"/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76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73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44087" y="398690"/>
            <a:ext cx="3757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 Список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литературы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9652" y="933625"/>
            <a:ext cx="876662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6931" indent="-226931"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Мешалкин В.П.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Ресурсоэнергоэффективные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методы энергообеспечения и минимизации отходов нефтеперерабатывающих производств. Основы теории и наилучшие практические результаты. - М. ; Генуя : Химия, 2010, - 393 с.</a:t>
            </a:r>
          </a:p>
          <a:p>
            <a:pPr marL="226931" indent="-226931"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Мешалкин В.П. Логистика и электронная экономика в условиях перехода к устойчивому развитию. - М.: АНО «Изд-во физ.-мат. лит.», 2004, - 408 c</a:t>
            </a:r>
          </a:p>
          <a:p>
            <a:pPr marL="226931" indent="-226931"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Мешалкин В.П. Экспертные системы в химической технологии: Основы теории, опыт разработки и применения. - М.: Химия, 1995, - 368 с.</a:t>
            </a:r>
          </a:p>
          <a:p>
            <a:pPr marL="226931" indent="-226931">
              <a:buAutoNum type="arabicPeriod"/>
            </a:pP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Кафаров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В.В., Мешалкин В.П. Анализ и синтез химико-технологических систем : Учеб. для вузов. - М.: Химия, 1991, - 432 с.</a:t>
            </a:r>
          </a:p>
          <a:p>
            <a:pPr marL="226931" indent="-226931"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Мешалкин В.П.,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В.,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Марсанич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Стратегия управления цепями поставок химической продукции и устойчивое развитие / РХТУ им. Д.И. Менделеева. – М., 2003, - 542 с.</a:t>
            </a:r>
          </a:p>
          <a:p>
            <a:pPr marL="226931" indent="-226931"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Мешалкин В.П.,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 В.,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Марсанич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 Принципы промышленной логистики / РХТУ им.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Д.И.Менделеева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М., 2002, - 722 с.</a:t>
            </a:r>
          </a:p>
          <a:p>
            <a:pPr marL="226931" indent="-226931"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Мешалкин В.П., Ходченко С.М. Сущность и виды инжиниринга энергоресурсоэффективных химико-технологических систем // Все материалы. Энциклопедический справочник, 2017,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6.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2-10. </a:t>
            </a:r>
          </a:p>
          <a:p>
            <a:pPr marL="226931" indent="-226931">
              <a:buAutoNum type="arabicPeriod"/>
            </a:pP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М.С., Мешалкин В.П.,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Кантюков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Р.Р.  Математическая формализация задач экономической оптимизации газотранспортных сетей (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mathematical formulation of the economic optimization problems of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gastransportation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networks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// Менеджмент в России и за рубежом. 2017, № 2. С. 23-33.</a:t>
            </a:r>
          </a:p>
          <a:p>
            <a:pPr marL="226931" indent="-226931">
              <a:buFontTx/>
              <a:buAutoNum type="arabicPeriod"/>
            </a:pP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М.-С., Мешалкин В.П.,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Кантюков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Р.Р. Финансово-экономические и природоохранные ограничения при проектировании структуры и управлении эксплуатацией оптимальных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энергоэффективных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газотранспортных сетей (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financial, economical and environmental constraints in the structure design and operation management of optimal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energyefficient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gas transportation networks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// Менеджмент в России и за рубежом. 2017. № 3. С. 3-11. </a:t>
            </a:r>
          </a:p>
          <a:p>
            <a:pPr marL="226931" indent="-226931">
              <a:buFontTx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Мешалкин В.П.,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Товажнянский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Л.Л., Капустенко П.А. Основы энергоресурсоэффективных экологически безопасных технологий нефтепереработки: Учеб. пособие. - Харьков : НГУ "ХПИ", 2011, - 616 с.</a:t>
            </a:r>
          </a:p>
          <a:p>
            <a:pPr marL="226931" indent="-226931">
              <a:buAutoNum type="arabicPeriod"/>
            </a:pP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Кафаров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В.В., Мешалкин В.П., Гурьева Л.В. Оптимизация теплообменных процессов и систем. - М.: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Энергоатомиздат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1988, - 192 с.</a:t>
            </a: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77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3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8208" y="817362"/>
            <a:ext cx="8505372" cy="42920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  Мешалкин В.П.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Высокоэнергохимические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процессы и аппараты в охране окружающей среды: Учеб. пособие. – М.: Химия, 2011, – 191 с.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Бутусов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О.Б.,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Ковнеристый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Ю.К., Мешалкин В.П., Митин С.Г. Эколого- экономический анализ промышленных предприятий: Учеб. Пособие. – М.: Воскресенье, Рыбинский дом печати, 2003, – 328 с. </a:t>
            </a:r>
            <a:endParaRPr lang="en-US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Fundamentals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Process Intensification: A Process Systems Engineering View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Deenesh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K. Babi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Mauricio Sales Cruz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Rafiqul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Gani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Springer International Publishing Switzerland 2016 J.G. Segovia-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Herna´ndez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A. Bonilla-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Petriciolet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(eds.), Process Intensification in Chemical Engineering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 10.1007/978-3-319-28392-0_2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 Sustainable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Processing via Process Intensification Laurence R. </a:t>
            </a:r>
            <a:r>
              <a:rPr lang="en-US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Weatherley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Department of Chemical and Petroleum Engineering, The University of Kansas, Lawrence, KS66045, USA 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   Белоглазов И. Н. Интенсификация и повышение эффективности химико-технологических процессов / И. Н. Белоглазов, А. И. Муравьев. - Ленинград: Химия, 1988, - 206 с.</a:t>
            </a:r>
          </a:p>
          <a:p>
            <a:pPr marL="0" indent="0">
              <a:buNone/>
            </a:pPr>
            <a:endParaRPr lang="ru-RU" sz="1400" dirty="0"/>
          </a:p>
        </p:txBody>
      </p:sp>
      <p:sp>
        <p:nvSpPr>
          <p:cNvPr id="4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78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26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3375" y="158668"/>
            <a:ext cx="6972566" cy="149079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Химия и химическая технология как музыка!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mediu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9924" y="1778925"/>
            <a:ext cx="8543231" cy="4812376"/>
          </a:xfrm>
        </p:spPr>
      </p:pic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79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8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93939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E7C0534-3281-4657-A87A-4B9AEFD8C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66" y="129376"/>
            <a:ext cx="9367350" cy="60500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Основные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 научных исследований в области  логистики ресурсосбережения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="" xmlns:a16="http://schemas.microsoft.com/office/drawing/2014/main" id="{7B584AE9-F690-4E6C-A4C2-6B9BAC23A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795" y="1053695"/>
            <a:ext cx="9084718" cy="556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76641" indent="-376641">
              <a:buFontTx/>
              <a:buAutoNum type="arabicParenR"/>
            </a:pPr>
            <a:r>
              <a:rPr lang="ru-RU" sz="1977" dirty="0">
                <a:latin typeface="Roboto Condensed Light" panose="020B0604020202020204" charset="0"/>
                <a:ea typeface="Roboto Condensed Light" panose="020B0604020202020204" charset="0"/>
              </a:rPr>
              <a:t>разработка и применение методов синтеза экономически оптимальных ресурсосберегающих ХТС;</a:t>
            </a:r>
            <a:endParaRPr lang="en-US" sz="1977" dirty="0">
              <a:latin typeface="Roboto Condensed Light" panose="020B0604020202020204" charset="0"/>
              <a:ea typeface="Roboto Condensed Light" panose="020B0604020202020204" charset="0"/>
            </a:endParaRPr>
          </a:p>
          <a:p>
            <a:pPr marL="376641" indent="-376641">
              <a:buFontTx/>
              <a:buAutoNum type="arabicParenR"/>
            </a:pPr>
            <a:r>
              <a:rPr lang="ru-RU" sz="1977" dirty="0">
                <a:latin typeface="Roboto Condensed Light" panose="020B0604020202020204" charset="0"/>
                <a:ea typeface="Roboto Condensed Light" panose="020B0604020202020204" charset="0"/>
              </a:rPr>
              <a:t>разработка и применение методов оптимального планирования и управления ТМЗ;</a:t>
            </a:r>
            <a:endParaRPr lang="en-US" sz="1977" dirty="0">
              <a:latin typeface="Roboto Condensed Light" panose="020B0604020202020204" charset="0"/>
              <a:ea typeface="Roboto Condensed Light" panose="020B0604020202020204" charset="0"/>
            </a:endParaRPr>
          </a:p>
          <a:p>
            <a:pPr marL="376641" indent="-376641">
              <a:buFontTx/>
              <a:buAutoNum type="arabicParenR"/>
            </a:pPr>
            <a:r>
              <a:rPr lang="ru-RU" sz="1977" dirty="0">
                <a:latin typeface="Roboto Condensed Light" panose="020B0604020202020204" charset="0"/>
                <a:ea typeface="Roboto Condensed Light" panose="020B0604020202020204" charset="0"/>
              </a:rPr>
              <a:t>разработка и применение методов оптимального планирования и управления потребностями в материалах, сырье и ТЭР при производстве продукции; методов оптимизации производственных расписаний;</a:t>
            </a:r>
            <a:endParaRPr lang="en-US" sz="1977" dirty="0">
              <a:latin typeface="Roboto Condensed Light" panose="020B0604020202020204" charset="0"/>
              <a:ea typeface="Roboto Condensed Light" panose="020B0604020202020204" charset="0"/>
            </a:endParaRPr>
          </a:p>
          <a:p>
            <a:pPr marL="376641" indent="-376641">
              <a:buFontTx/>
              <a:buAutoNum type="arabicParenR"/>
            </a:pPr>
            <a:r>
              <a:rPr lang="ru-RU" sz="1977" dirty="0">
                <a:latin typeface="Roboto Condensed Light" panose="020B0604020202020204" charset="0"/>
                <a:ea typeface="Roboto Condensed Light" panose="020B0604020202020204" charset="0"/>
              </a:rPr>
              <a:t>разработка и применение методов оптимального водопотребления на производстве, минимизации сточных вод и организации замкнутого водооборота;</a:t>
            </a:r>
          </a:p>
          <a:p>
            <a:pPr marL="376641" indent="-376641">
              <a:buFontTx/>
              <a:buAutoNum type="arabicParenR"/>
            </a:pPr>
            <a:r>
              <a:rPr lang="ru-RU" sz="1977" dirty="0">
                <a:latin typeface="Roboto Condensed Light" panose="020B0604020202020204" charset="0"/>
                <a:ea typeface="Roboto Condensed Light" panose="020B0604020202020204" charset="0"/>
              </a:rPr>
              <a:t>разработка методов  синтеза рациональных организационно-функциональных структур «зеленых» цепей поставок;</a:t>
            </a:r>
          </a:p>
          <a:p>
            <a:pPr marL="376641" indent="-376641">
              <a:buFontTx/>
              <a:buAutoNum type="arabicParenR"/>
            </a:pPr>
            <a:r>
              <a:rPr lang="ru-RU" sz="1977" dirty="0">
                <a:latin typeface="Roboto Condensed Light" panose="020B0604020202020204" charset="0"/>
                <a:ea typeface="Roboto Condensed Light" panose="020B0604020202020204" charset="0"/>
              </a:rPr>
              <a:t>методы ситуационного управления цепями поставок;</a:t>
            </a:r>
          </a:p>
          <a:p>
            <a:pPr marL="376641" indent="-376641">
              <a:buFontTx/>
              <a:buAutoNum type="arabicParenR"/>
            </a:pPr>
            <a:r>
              <a:rPr lang="ru-RU" sz="1977" dirty="0">
                <a:latin typeface="Roboto Condensed Light" panose="020B0604020202020204" charset="0"/>
                <a:ea typeface="Roboto Condensed Light" panose="020B0604020202020204" charset="0"/>
              </a:rPr>
              <a:t>методы обеспечения надежности и безопасности; методы управления рисками и страхованием;</a:t>
            </a:r>
          </a:p>
          <a:p>
            <a:pPr marL="376641" indent="-376641">
              <a:buFontTx/>
              <a:buAutoNum type="arabicParenR"/>
            </a:pPr>
            <a:r>
              <a:rPr lang="ru-RU" sz="1977" dirty="0">
                <a:latin typeface="Roboto Condensed Light" panose="020B0604020202020204" charset="0"/>
                <a:ea typeface="Roboto Condensed Light" panose="020B0604020202020204" charset="0"/>
              </a:rPr>
              <a:t>компьютерные методы оценки воздействий на окружающую среду химических предприятий и цепей поставок.</a:t>
            </a: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05993" y="7328532"/>
            <a:ext cx="838122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8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2034814" y="1602186"/>
            <a:ext cx="599066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422" tIns="33711" rIns="67422" bIns="33711" anchor="ctr"/>
          <a:lstStyle/>
          <a:p>
            <a:pPr algn="ctr"/>
            <a:r>
              <a:rPr lang="ru-RU" sz="1059" b="1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ru-RU" sz="1059" b="1">
                <a:solidFill>
                  <a:schemeClr val="tx2"/>
                </a:solidFill>
                <a:latin typeface="Calibri" pitchFamily="34" charset="0"/>
              </a:rPr>
            </a:br>
            <a:r>
              <a:rPr lang="ru-RU" sz="1059" b="1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ru-RU" sz="1059" b="1">
                <a:solidFill>
                  <a:schemeClr val="tx2"/>
                </a:solidFill>
                <a:latin typeface="Calibri" pitchFamily="34" charset="0"/>
              </a:rPr>
            </a:br>
            <a:r>
              <a:rPr lang="ru-RU" sz="1059" b="1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ru-RU" sz="1059" b="1">
                <a:solidFill>
                  <a:schemeClr val="tx2"/>
                </a:solidFill>
                <a:latin typeface="Calibri" pitchFamily="34" charset="0"/>
              </a:rPr>
            </a:br>
            <a:r>
              <a:rPr lang="ru-RU" sz="1059" b="1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ru-RU" sz="1059" b="1">
                <a:solidFill>
                  <a:schemeClr val="tx2"/>
                </a:solidFill>
                <a:latin typeface="Calibri" pitchFamily="34" charset="0"/>
              </a:rPr>
            </a:br>
            <a:r>
              <a:rPr lang="ru-RU" sz="1059" b="1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ru-RU" sz="1059" b="1">
                <a:solidFill>
                  <a:schemeClr val="tx2"/>
                </a:solidFill>
                <a:latin typeface="Calibri" pitchFamily="34" charset="0"/>
              </a:rPr>
            </a:br>
            <a:r>
              <a:rPr lang="ru-RU" sz="1059" b="1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ru-RU" sz="1059" b="1">
                <a:solidFill>
                  <a:schemeClr val="tx2"/>
                </a:solidFill>
                <a:latin typeface="Calibri" pitchFamily="34" charset="0"/>
              </a:rPr>
            </a:br>
            <a:endParaRPr lang="ru-RU" sz="860" b="1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34824" name="Picture 14" descr="v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4814" y="1443675"/>
            <a:ext cx="7776648" cy="613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Rectangle 16"/>
          <p:cNvSpPr>
            <a:spLocks noChangeArrowheads="1"/>
          </p:cNvSpPr>
          <p:nvPr/>
        </p:nvSpPr>
        <p:spPr bwMode="auto">
          <a:xfrm>
            <a:off x="1668397" y="1967846"/>
            <a:ext cx="6173745" cy="1716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7422" tIns="33711" rIns="67422" bIns="33711" anchor="ctr">
            <a:spAutoFit/>
          </a:bodyPr>
          <a:lstStyle/>
          <a:p>
            <a:pPr algn="ctr"/>
            <a:r>
              <a:rPr lang="ru-RU" sz="1786" b="1" i="1" dirty="0">
                <a:solidFill>
                  <a:srgbClr val="D60093"/>
                </a:solidFill>
                <a:latin typeface="Georgia" panose="02040502050405020303" pitchFamily="18" charset="0"/>
              </a:rPr>
              <a:t>за хорошую работу по подготовке слайдов к докладу</a:t>
            </a:r>
            <a:r>
              <a:rPr lang="ru-RU" sz="1786" b="1" i="1" dirty="0" smtClean="0">
                <a:solidFill>
                  <a:srgbClr val="D60093"/>
                </a:solidFill>
                <a:latin typeface="Georgia" panose="02040502050405020303" pitchFamily="18" charset="0"/>
              </a:rPr>
              <a:t>:</a:t>
            </a:r>
          </a:p>
          <a:p>
            <a:pPr algn="ctr"/>
            <a:r>
              <a:rPr lang="ru-RU" sz="1786" b="1" i="1" dirty="0">
                <a:solidFill>
                  <a:srgbClr val="D60093"/>
                </a:solidFill>
                <a:latin typeface="Georgia" panose="02040502050405020303" pitchFamily="18" charset="0"/>
              </a:rPr>
              <a:t>М</a:t>
            </a:r>
            <a:r>
              <a:rPr lang="ru-RU" sz="1786" b="1" i="1" dirty="0" smtClean="0">
                <a:solidFill>
                  <a:srgbClr val="D60093"/>
                </a:solidFill>
                <a:latin typeface="Georgia" panose="02040502050405020303" pitchFamily="18" charset="0"/>
              </a:rPr>
              <a:t>еньшовой Ирине Игоревне (доцент)</a:t>
            </a:r>
          </a:p>
          <a:p>
            <a:pPr algn="ctr"/>
            <a:r>
              <a:rPr lang="ru-RU" sz="1786" b="1" i="1" dirty="0" smtClean="0">
                <a:solidFill>
                  <a:srgbClr val="D60093"/>
                </a:solidFill>
                <a:latin typeface="Georgia" panose="02040502050405020303" pitchFamily="18" charset="0"/>
              </a:rPr>
              <a:t>Савинкову Сергею Валериевичу (доцент)</a:t>
            </a:r>
            <a:endParaRPr lang="ru-RU" sz="1786" b="1" i="1" dirty="0">
              <a:solidFill>
                <a:srgbClr val="D60093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1786" b="1" i="1" dirty="0" smtClean="0">
                <a:solidFill>
                  <a:srgbClr val="D60093"/>
                </a:solidFill>
                <a:latin typeface="Georgia" panose="02040502050405020303" pitchFamily="18" charset="0"/>
              </a:rPr>
              <a:t>Барановой Яне (</a:t>
            </a:r>
            <a:r>
              <a:rPr lang="ru-RU" sz="1786" b="1" i="1" dirty="0" err="1" smtClean="0">
                <a:solidFill>
                  <a:srgbClr val="D60093"/>
                </a:solidFill>
                <a:latin typeface="Georgia" panose="02040502050405020303" pitchFamily="18" charset="0"/>
              </a:rPr>
              <a:t>магистранка</a:t>
            </a:r>
            <a:r>
              <a:rPr lang="ru-RU" sz="1786" b="1" i="1" dirty="0" smtClean="0">
                <a:solidFill>
                  <a:srgbClr val="D60093"/>
                </a:solidFill>
                <a:latin typeface="Georgia" panose="02040502050405020303" pitchFamily="18" charset="0"/>
              </a:rPr>
              <a:t>)</a:t>
            </a:r>
          </a:p>
          <a:p>
            <a:pPr algn="ctr"/>
            <a:r>
              <a:rPr lang="ru-RU" sz="1786" b="1" i="1" dirty="0" err="1" smtClean="0">
                <a:solidFill>
                  <a:srgbClr val="D60093"/>
                </a:solidFill>
                <a:latin typeface="Georgia" panose="02040502050405020303" pitchFamily="18" charset="0"/>
              </a:rPr>
              <a:t>Лубягину</a:t>
            </a:r>
            <a:r>
              <a:rPr lang="ru-RU" sz="1786" b="1" i="1" dirty="0" smtClean="0">
                <a:solidFill>
                  <a:srgbClr val="D60093"/>
                </a:solidFill>
                <a:latin typeface="Georgia" panose="02040502050405020303" pitchFamily="18" charset="0"/>
              </a:rPr>
              <a:t> Олегу (магистрант)</a:t>
            </a:r>
          </a:p>
        </p:txBody>
      </p:sp>
      <p:sp>
        <p:nvSpPr>
          <p:cNvPr id="34822" name="Text Box 15"/>
          <p:cNvSpPr txBox="1">
            <a:spLocks noChangeArrowheads="1"/>
          </p:cNvSpPr>
          <p:nvPr/>
        </p:nvSpPr>
        <p:spPr bwMode="auto">
          <a:xfrm>
            <a:off x="3746758" y="1443675"/>
            <a:ext cx="2428486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422" tIns="33711" rIns="67422" bIns="33711"/>
          <a:lstStyle/>
          <a:p>
            <a:r>
              <a:rPr lang="ru-RU" sz="2051" b="1" i="1" u="sng" dirty="0">
                <a:solidFill>
                  <a:srgbClr val="D60093"/>
                </a:solidFill>
                <a:latin typeface="Georgia" pitchFamily="18" charset="0"/>
                <a:cs typeface="Arial" charset="0"/>
              </a:rPr>
              <a:t>Благодарность</a:t>
            </a:r>
          </a:p>
          <a:p>
            <a:endParaRPr lang="ru-RU" sz="1786" dirty="0">
              <a:latin typeface="Calibri" pitchFamily="34" charset="0"/>
              <a:cs typeface="Arial" charset="0"/>
            </a:endParaRPr>
          </a:p>
        </p:txBody>
      </p:sp>
      <p:sp>
        <p:nvSpPr>
          <p:cNvPr id="9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020176" y="7328532"/>
            <a:ext cx="1023940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80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79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6114" y="0"/>
            <a:ext cx="10406743" cy="774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2636885" y="2327276"/>
            <a:ext cx="5240676" cy="233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422" tIns="33711" rIns="67422" bIns="33711" anchor="ctr"/>
          <a:lstStyle/>
          <a:p>
            <a:pPr algn="ctr"/>
            <a:r>
              <a:rPr lang="ru-RU" sz="4898" b="1" i="1">
                <a:solidFill>
                  <a:schemeClr val="bg1"/>
                </a:solidFill>
                <a:latin typeface="Bell MT" pitchFamily="18" charset="0"/>
              </a:rPr>
              <a:t>БОЛЬШОЕ СПАСИБО ЗА ВНИМАНИЕ!</a:t>
            </a:r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2470477" y="4106070"/>
            <a:ext cx="5240676" cy="233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422" tIns="33711" rIns="67422" bIns="33711" anchor="ctr"/>
          <a:lstStyle/>
          <a:p>
            <a:pPr algn="ctr"/>
            <a:r>
              <a:rPr lang="en-US" sz="2978" b="1" i="1">
                <a:solidFill>
                  <a:schemeClr val="bg1"/>
                </a:solidFill>
                <a:latin typeface="Bell MT" pitchFamily="18" charset="0"/>
              </a:rPr>
              <a:t>Many thanks for Your attention!</a:t>
            </a:r>
            <a:endParaRPr lang="ru-RU" sz="2978" b="1" i="1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/>
        </p:nvSpPr>
        <p:spPr>
          <a:xfrm>
            <a:off x="6464254" y="6065838"/>
            <a:ext cx="1553135" cy="273844"/>
          </a:xfrm>
          <a:prstGeom prst="rect">
            <a:avLst/>
          </a:prstGeom>
          <a:noFill/>
        </p:spPr>
        <p:txBody>
          <a:bodyPr lIns="67422" tIns="33711" rIns="67422" bIns="33711" anchor="ctr"/>
          <a:lstStyle/>
          <a:p>
            <a:pPr algn="r">
              <a:defRPr/>
            </a:pPr>
            <a:endParaRPr lang="ru-RU" sz="86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8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8" dur="20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/>
      <p:bldP spid="1198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3037" y="1675296"/>
            <a:ext cx="920156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5738"/>
            <a:r>
              <a:rPr lang="ru-RU" b="1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Инжиниринг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‒ это комплексная техническая, расчетно-графическая, организационно-техническая, технико-экономическая и консультативно-техническая деятельность, которая реализует выполнение разнообразной научно-исследовательской, проектно-конструкторской, расчетно-аналитической, организационно-управленческой и технико-экономической работы на всех этапах жизненного цикла (</a:t>
            </a:r>
            <a:r>
              <a:rPr lang="ru-RU" dirty="0" err="1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предпроектные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исследования, технико-экономическое обоснование; бизнес-планирование; управление проектированием; разработка проектов; строительство и пуск в эксплуатацию; управление эксплуатацией и техническим обслуживанием) любых производственных систем, в том числе ХТС, технических и социально-экономических систем. Сложным ХТС соответствуют производства, входящие в структуру предприятий и цепей поставок (ЦП) нефтегазохимического комплекса (НГХК), теплоэнергетического и металлургического комплекса. Русское слово </a:t>
            </a:r>
            <a:r>
              <a:rPr lang="ru-RU" b="1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«инжиниринг»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происходит от английского слова </a:t>
            </a:r>
            <a:r>
              <a:rPr lang="ru-RU" b="1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«</a:t>
            </a:r>
            <a:r>
              <a:rPr lang="en-US" b="1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engineering</a:t>
            </a:r>
            <a:r>
              <a:rPr lang="ru-RU" b="1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»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‒ </a:t>
            </a:r>
            <a:r>
              <a:rPr lang="ru-RU" b="1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«разработка», «техника», «инженерия»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(от латинского </a:t>
            </a:r>
            <a:r>
              <a:rPr lang="ru-RU" b="1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«</a:t>
            </a:r>
            <a:r>
              <a:rPr lang="en-US" b="1" dirty="0" err="1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ingenium</a:t>
            </a:r>
            <a:r>
              <a:rPr lang="ru-RU" b="1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»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 ‒ </a:t>
            </a:r>
            <a:r>
              <a:rPr lang="ru-RU" b="1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«изобретательность», «выдумка», «знания»</a:t>
            </a:r>
            <a:r>
              <a:rPr lang="ru-RU" dirty="0">
                <a:latin typeface="Roboto Condensed Light" panose="020B0604020202020204" charset="0"/>
                <a:ea typeface="Roboto Condensed Light" panose="020B0604020202020204" charset="0"/>
                <a:cs typeface="Times New Roman" panose="02020603050405020304" pitchFamily="18" charset="0"/>
              </a:rPr>
              <a:t>).</a:t>
            </a:r>
          </a:p>
          <a:p>
            <a:endParaRPr lang="ru-RU" sz="1600" dirty="0">
              <a:latin typeface="Roboto Condensed Light" panose="020B0604020202020204" charset="0"/>
              <a:ea typeface="Roboto Condensed Light" panose="020B060402020202020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101" y="184504"/>
            <a:ext cx="9374506" cy="149079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Основные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понятия инжиниринга, интенсификации, результативности и эффективности химико-технологических систем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205993" y="7328532"/>
            <a:ext cx="838122" cy="412118"/>
          </a:xfrm>
        </p:spPr>
        <p:txBody>
          <a:bodyPr/>
          <a:lstStyle/>
          <a:p>
            <a:fld id="{9638714B-5686-45A9-9844-83598223E5DF}" type="slidenum">
              <a:rPr lang="ru-RU" sz="2400" smtClean="0">
                <a:solidFill>
                  <a:srgbClr val="002060"/>
                </a:solidFill>
              </a:rPr>
              <a:pPr/>
              <a:t>9</a:t>
            </a:fld>
            <a:r>
              <a:rPr lang="en-US" sz="2400" dirty="0" smtClean="0">
                <a:solidFill>
                  <a:srgbClr val="002060"/>
                </a:solidFill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81 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18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спект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>
          <a:defRPr sz="2400" smtClean="0">
            <a:solidFill>
              <a:srgbClr val="002060"/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3237</TotalTime>
  <Words>7326</Words>
  <Application>Microsoft Office PowerPoint</Application>
  <PresentationFormat>Произвольный</PresentationFormat>
  <Paragraphs>965</Paragraphs>
  <Slides>81</Slides>
  <Notes>10</Notes>
  <HiddenSlides>0</HiddenSlides>
  <MMClips>1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84" baseType="lpstr">
      <vt:lpstr>HDOfficeLightV0</vt:lpstr>
      <vt:lpstr>Аспект</vt:lpstr>
      <vt:lpstr>Visio</vt:lpstr>
      <vt:lpstr>Презентация PowerPoint</vt:lpstr>
      <vt:lpstr>Презентация PowerPoint</vt:lpstr>
      <vt:lpstr>Презентация PowerPoint</vt:lpstr>
      <vt:lpstr>Оглавление</vt:lpstr>
      <vt:lpstr>Оглавление (продолжение)</vt:lpstr>
      <vt:lpstr> 1. Основные направления исследований в «цифровизированной компьютерной химической технологии»</vt:lpstr>
      <vt:lpstr>Основные направления исследований в «цифровизированной  компьютерной химической технологии» (продолжение)</vt:lpstr>
      <vt:lpstr>2. Основные направления научных исследований в области  логистики ресурсосбережения</vt:lpstr>
      <vt:lpstr>3. Основные понятия инжиниринга, интенсификации, результативности и эффективности химико-технологических систем</vt:lpstr>
      <vt:lpstr>Презентация PowerPoint</vt:lpstr>
      <vt:lpstr>Презентация PowerPoint</vt:lpstr>
      <vt:lpstr>Презентация PowerPoint</vt:lpstr>
      <vt:lpstr>4.«Индустрия 4.0» эпоха умных цифровых производств</vt:lpstr>
      <vt:lpstr>Презентация PowerPoint</vt:lpstr>
      <vt:lpstr>Презентация PowerPoint</vt:lpstr>
      <vt:lpstr>Основные этапы методологии инжиниринга устойчивых химических производств и цепей поставок*  </vt:lpstr>
      <vt:lpstr>Презентация PowerPoint</vt:lpstr>
      <vt:lpstr>Экологические цели инжиниринга устойчивых химических производств и цепей поставок</vt:lpstr>
      <vt:lpstr>Роль химической промышленности в химизации экономики 2009 – материалы для информационно-коммуникационных технологий</vt:lpstr>
      <vt:lpstr>Показатели воздействия на окружающую среду</vt:lpstr>
      <vt:lpstr>До 1980</vt:lpstr>
      <vt:lpstr>Бизнес о концепции «Устойчивое химическое производство»</vt:lpstr>
      <vt:lpstr>6. Основные движущие силы изменений  в химической промышленности </vt:lpstr>
      <vt:lpstr>Презентация PowerPoint</vt:lpstr>
      <vt:lpstr>Презентация PowerPoint</vt:lpstr>
      <vt:lpstr>Презентация PowerPoint</vt:lpstr>
      <vt:lpstr>7. Понятие устойчивого химического производства</vt:lpstr>
      <vt:lpstr>Этапы инжиниринга устойчивых химических производств</vt:lpstr>
      <vt:lpstr>Проектирование устойчивой продукции и устойчивых химических производств (ХТС)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Инжиниринг устойчивых химических производств и решение проблем перехода к устойчивому развитию </vt:lpstr>
      <vt:lpstr>Основные выводы</vt:lpstr>
      <vt:lpstr>9. Сближение технологий как механизм повышения интеллектуальных возможностей человека</vt:lpstr>
      <vt:lpstr>Рисунок 1. Конвергенция.   НБИК-технологии, где Н – это нано, Б – био, И – информационные технологии, К – когнитивные технологии, основанные на изучении сознания, поведения живых существ, и человека в первую очередь</vt:lpstr>
      <vt:lpstr>Рисунок 2.  Конвергенция технологий.</vt:lpstr>
      <vt:lpstr>10. Инновационные магистерские программы подготовки кадров для ГазПрома в условиях промышленной революции «ИНДУСТРИЯ 4.0»</vt:lpstr>
      <vt:lpstr>Цель магистерской программы  «Логистика и управление цепями поставок нефтегазохимического комплекса (НГХК)»:</vt:lpstr>
      <vt:lpstr>Презентация PowerPoint</vt:lpstr>
      <vt:lpstr>Презентация PowerPoint</vt:lpstr>
      <vt:lpstr>Цель магистерской программы «Энергоресурсоэффективные высоконадежные производства и цепи поставок нефтегазохимического комплекса (НГХК)»:</vt:lpstr>
      <vt:lpstr>Презентация PowerPoint</vt:lpstr>
      <vt:lpstr>Цель магистерской программы «Организация логистических систем и управление проектами наукоемких производств нефтегазохимического комплекса (НГХК)»: </vt:lpstr>
      <vt:lpstr>Презентация PowerPoint</vt:lpstr>
      <vt:lpstr>Презентация PowerPoint</vt:lpstr>
      <vt:lpstr>Цель магистерской программы  «Организация и цифровизированное логистическое управление наукоемкими энергоресурсоэффективными производствами переработки техногенных отходов»</vt:lpstr>
      <vt:lpstr>Презентация PowerPoint</vt:lpstr>
      <vt:lpstr>Презентация PowerPoint</vt:lpstr>
      <vt:lpstr>Цель программы MBA/MBO (для топ-менеджеров для ГазПрома)  «Логистика и управление цепями поставок в условиях цифровой экономики в нефтегазовой отрасли» :</vt:lpstr>
      <vt:lpstr>Презентация PowerPoint</vt:lpstr>
      <vt:lpstr>11. ИНДИВИДУАЛЬНЫЙ ПЛАН-РЕГЛАМЕНТ ВЫПОЛНЕНИЯ  выпускной квалификационной работы магистранта ‒ магистерской диссертации  </vt:lpstr>
      <vt:lpstr>Презентация PowerPoint</vt:lpstr>
      <vt:lpstr>12. Календарный план-регламент выполнения и защиты студентами выпускной квалификационной работы магистра – магистерской диссертации 2019/2020 уч.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13. Техническое задание</vt:lpstr>
      <vt:lpstr> 14. СВОДНЫЙ КОНТРОЛЬНЫЙ ЛИСТ ВЫПОЛНЕНИЯ ВЫПУСКНОЙ КВАЛИФИКАЦИОННОЙ РАБОТЫ ‒ МАГИСТЕРСКОЙ ДИССЕРТАЦИИ </vt:lpstr>
      <vt:lpstr>15. Темы лучших магистерских диссертаций, защищенных на кафедре ЛогЭкИ</vt:lpstr>
      <vt:lpstr> 16. Аспирантура и докторантура кафедры ЛогЭкИ</vt:lpstr>
      <vt:lpstr>17. Некоторые места работы выпускников кафедры ЛогЭкИ</vt:lpstr>
      <vt:lpstr>18. Международные контакты кафедры ЛогЭкИ</vt:lpstr>
      <vt:lpstr>Ждем вас на нашей кафедре ЛогЭкИ</vt:lpstr>
      <vt:lpstr>1ДИПЛОМ=3КВАЛИФИКАЦИИ</vt:lpstr>
      <vt:lpstr>19. Мудрые заветные мысли из прошлого для будущего…  </vt:lpstr>
      <vt:lpstr>Презентация PowerPoint</vt:lpstr>
      <vt:lpstr>«Не убегайте от проблемы, от трудности, идите ей навстречу, решайте её. Будите убегать, она вас догонит и свалит, не бойтесь решать её…»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Химия и химическая технология как музыка!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student</cp:lastModifiedBy>
  <cp:revision>66</cp:revision>
  <dcterms:created xsi:type="dcterms:W3CDTF">2019-08-30T06:29:05Z</dcterms:created>
  <dcterms:modified xsi:type="dcterms:W3CDTF">2019-09-02T14:28:41Z</dcterms:modified>
</cp:coreProperties>
</file>