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43" r:id="rId2"/>
    <p:sldId id="351" r:id="rId3"/>
    <p:sldId id="352" r:id="rId4"/>
    <p:sldId id="353" r:id="rId5"/>
    <p:sldId id="355" r:id="rId6"/>
    <p:sldId id="358" r:id="rId7"/>
    <p:sldId id="356" r:id="rId8"/>
    <p:sldId id="364" r:id="rId9"/>
    <p:sldId id="359" r:id="rId10"/>
    <p:sldId id="360" r:id="rId11"/>
    <p:sldId id="361" r:id="rId12"/>
    <p:sldId id="363" r:id="rId13"/>
    <p:sldId id="362" r:id="rId14"/>
    <p:sldId id="365" r:id="rId15"/>
    <p:sldId id="366" r:id="rId16"/>
    <p:sldId id="367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2038" tIns="46019" rIns="92038" bIns="460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2038" tIns="46019" rIns="92038" bIns="460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FD6AA8-251F-43E4-A400-60492225E128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8" tIns="46019" rIns="92038" bIns="4601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2038" tIns="46019" rIns="92038" bIns="4601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2038" tIns="46019" rIns="92038" bIns="460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wrap="square" lIns="92038" tIns="46019" rIns="92038" bIns="460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4753227-51F8-4C33-A7B4-79FBA7B0FD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84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53227-51F8-4C33-A7B4-79FBA7B0FD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13051-B019-4E44-8F93-EEC8681451EB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13C0-F283-499E-A334-103D20820E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A388-BC7D-44A2-B8E9-AD84198C2F69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42E2-8043-49BC-A2B0-368FB20AC2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6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0BB4-0257-4BBC-9C7D-108B3DB4A109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0F79-D960-4C3C-9015-E056366520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5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94662E-F1AF-4907-8754-68BC739ACABC}" type="datetimeFigureOut">
              <a:rPr lang="en-US"/>
              <a:pPr>
                <a:defRPr/>
              </a:pPr>
              <a:t>10/8/2020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EB01E-7905-4CAE-8484-4EBB1E8485F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1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5384-F55E-4445-B58E-5A2BC3B79317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E8171-4BEE-4FA0-891B-7AA6BC02D4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1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6463-7909-49B1-B044-EFEC3E4B9563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8C5DE-C965-472D-8CC7-50A36AA7EC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1B0B-C7E7-4471-B644-A95C12293D23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0B116-49CC-4866-8294-34FB41055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2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F9C7-2229-4D14-8B4C-273521A66DA1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6A88-CEE0-4B13-8AE4-906D717560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3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0D3E-44C7-4D54-9447-477ECD3CD2C5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D25CA-DC99-41BC-B39B-7FF6D0BDA9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6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B472-D32B-4243-BF46-2A8C630D7BD0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30AC6-9630-4942-8485-BB3EDD622F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1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1E40-3B3C-4331-9906-0A7CEC4522A4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58A9-AF7F-4F1B-988D-6CCB74BE7B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5E82-2E7A-45F2-9FDD-0C74BD876593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AFB19-CF54-4E84-991C-432AC38D47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1F0BC7-D663-4225-A566-00A4DC86D375}" type="datetime1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77B1C0-5A01-4E33-B68B-B44FBC6819B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hofstede-insights.com/country-comparison/russia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uliziat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hofstede-insights.com/country-comparison/russia/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6207" y="1486445"/>
            <a:ext cx="7938241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 </a:t>
            </a:r>
            <a:r>
              <a:rPr lang="en-US" sz="3600" b="1" spc="130" dirty="0">
                <a:solidFill>
                  <a:srgbClr val="821825"/>
                </a:solidFill>
              </a:rPr>
              <a:t>Engaging Engineering Students in </a:t>
            </a:r>
            <a:endParaRPr lang="en-US" sz="3600" b="1" spc="130" dirty="0" smtClean="0">
              <a:solidFill>
                <a:srgbClr val="821825"/>
              </a:solidFill>
            </a:endParaRPr>
          </a:p>
          <a:p>
            <a:pPr algn="ctr"/>
            <a:r>
              <a:rPr lang="en-US" sz="3600" b="1" spc="130" dirty="0" smtClean="0">
                <a:solidFill>
                  <a:srgbClr val="821825"/>
                </a:solidFill>
              </a:rPr>
              <a:t>Cultural </a:t>
            </a:r>
            <a:r>
              <a:rPr lang="en-US" sz="3600" b="1" spc="130" dirty="0">
                <a:solidFill>
                  <a:srgbClr val="821825"/>
                </a:solidFill>
              </a:rPr>
              <a:t>Diversity and Unity </a:t>
            </a:r>
            <a:r>
              <a:rPr lang="en-US" sz="3600" b="1" spc="130" dirty="0" smtClean="0">
                <a:solidFill>
                  <a:srgbClr val="821825"/>
                </a:solidFill>
              </a:rPr>
              <a:t>Studies</a:t>
            </a:r>
            <a:endParaRPr sz="3600" b="1" dirty="0"/>
          </a:p>
        </p:txBody>
      </p:sp>
      <p:pic>
        <p:nvPicPr>
          <p:cNvPr id="7172" name="Picture 4" descr="D:\+BASE+\КНИТУ\Презентация_Общая\PPT\Link\КНИТУ_Презентация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24550"/>
            <a:ext cx="9144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 noChangeArrowheads="1"/>
          </p:cNvSpPr>
          <p:nvPr/>
        </p:nvSpPr>
        <p:spPr bwMode="auto">
          <a:xfrm>
            <a:off x="7884368" y="385618"/>
            <a:ext cx="855662" cy="9239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209327" y="4424320"/>
            <a:ext cx="882059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333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Julia </a:t>
            </a:r>
            <a:r>
              <a:rPr lang="en-US" b="1" dirty="0" err="1" smtClean="0">
                <a:solidFill>
                  <a:schemeClr val="tx2"/>
                </a:solidFill>
              </a:rPr>
              <a:t>Ziyatdinova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</a:p>
          <a:p>
            <a:pPr marL="1333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Elvira </a:t>
            </a:r>
            <a:r>
              <a:rPr lang="en-US" b="1" dirty="0" err="1" smtClean="0">
                <a:solidFill>
                  <a:schemeClr val="tx2"/>
                </a:solidFill>
              </a:rPr>
              <a:t>Valeeva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</a:p>
          <a:p>
            <a:pPr marL="1333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Kazan National Research Technological University, </a:t>
            </a:r>
            <a:r>
              <a:rPr lang="en-US" dirty="0">
                <a:solidFill>
                  <a:schemeClr val="tx2"/>
                </a:solidFill>
              </a:rPr>
              <a:t>K</a:t>
            </a:r>
            <a:r>
              <a:rPr lang="en-US" dirty="0" smtClean="0">
                <a:solidFill>
                  <a:schemeClr val="tx2"/>
                </a:solidFill>
              </a:rPr>
              <a:t>azan, Russia</a:t>
            </a:r>
          </a:p>
          <a:p>
            <a:pPr marL="1333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</a:rPr>
              <a:t>Olga </a:t>
            </a:r>
            <a:r>
              <a:rPr lang="en-US" b="1" dirty="0" err="1" smtClean="0">
                <a:solidFill>
                  <a:schemeClr val="tx2"/>
                </a:solidFill>
              </a:rPr>
              <a:t>Oleynikova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</a:p>
          <a:p>
            <a:pPr algn="r"/>
            <a:r>
              <a:rPr lang="en-US" dirty="0">
                <a:solidFill>
                  <a:schemeClr val="tx2"/>
                </a:solidFill>
              </a:rPr>
              <a:t>Center for Vocational Education </a:t>
            </a:r>
            <a:r>
              <a:rPr lang="en-US" dirty="0" smtClean="0">
                <a:solidFill>
                  <a:schemeClr val="tx2"/>
                </a:solidFill>
              </a:rPr>
              <a:t>and Training Studies, Moscow, Russia</a:t>
            </a:r>
            <a:endParaRPr lang="en-US" dirty="0">
              <a:solidFill>
                <a:schemeClr val="tx2"/>
              </a:solidFill>
            </a:endParaRPr>
          </a:p>
          <a:p>
            <a:pPr marL="13335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227ECC-A6B4-4BB7-A574-BDD75773BB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15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4"/>
    </mc:Choice>
    <mc:Fallback xmlns="">
      <p:transition spd="slow" advTm="10264"/>
    </mc:Fallback>
  </mc:AlternateContent>
  <p:extLst mod="1">
    <p:ext uri="{E180D4A7-C9FB-4DFB-919C-405C955672EB}">
      <p14:showEvtLst xmlns:p14="http://schemas.microsoft.com/office/powerpoint/2010/main">
        <p14:playEvt time="1428" objId="9"/>
        <p14:stopEvt time="10264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SURVEY ON CULTURAL DIMENSIONS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35" y="2526440"/>
            <a:ext cx="85539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Individualism vs. Collectivism</a:t>
            </a:r>
          </a:p>
          <a:p>
            <a:pPr marL="341100" algn="ctr">
              <a:spcBef>
                <a:spcPts val="1800"/>
              </a:spcBef>
            </a:pPr>
            <a:endParaRPr lang="en-US" sz="10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connections within a working team;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feeling of community;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support to each other;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promotion principles in a company;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connections between family and work.</a:t>
            </a:r>
            <a:endParaRPr lang="ru-RU" sz="2400" b="1" spc="130" dirty="0">
              <a:solidFill>
                <a:schemeClr val="tx2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094148-C586-4990-847B-A9BF86D607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SURVEY ON CULTURAL DIMENSIONS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35" y="2526440"/>
            <a:ext cx="85539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Masculinity vs. Femininity</a:t>
            </a:r>
          </a:p>
          <a:p>
            <a:pPr marL="341100" algn="ctr">
              <a:spcBef>
                <a:spcPts val="1800"/>
              </a:spcBef>
            </a:pPr>
            <a:endParaRPr lang="en-US" sz="10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attitudes towards the lucky and unlucky ones;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motivation in the workplace;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competition in the workplace;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male and female differences in caring attitudes;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love as intimacy and emotional support.</a:t>
            </a:r>
            <a:endParaRPr lang="ru-RU" sz="2400" b="1" spc="130" dirty="0">
              <a:solidFill>
                <a:schemeClr val="tx2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489412-4559-49A3-AEF9-777F11DCC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SURVEY ON CULTURAL DIMENSIONS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35" y="2526440"/>
            <a:ext cx="85539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Uncertainty Avoidance</a:t>
            </a:r>
          </a:p>
          <a:p>
            <a:pPr marL="512550" indent="-17145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10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teaching children to live under uncertainty;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respect towards general vs. specific skills;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the importance of ID documents;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demonstration of feelings in public;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rules of the society.</a:t>
            </a:r>
            <a:endParaRPr lang="ru-RU" sz="2400" b="1" spc="130" dirty="0">
              <a:solidFill>
                <a:schemeClr val="tx2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6741ED-A597-4073-9347-1ACEEF4E5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SURVEY ON CULTURAL DIMENSIONS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35" y="2526440"/>
            <a:ext cx="85539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Long-Term vs. Short –Term Orientation</a:t>
            </a:r>
          </a:p>
          <a:p>
            <a:pPr marL="341100" algn="ctr">
              <a:spcBef>
                <a:spcPts val="1800"/>
              </a:spcBef>
            </a:pPr>
            <a:endParaRPr lang="en-US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the good and the evil;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balance and consistency;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why, what and how questions;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goal setting;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consistency of information.</a:t>
            </a:r>
            <a:endParaRPr lang="ru-RU" sz="2400" b="1" spc="130" dirty="0">
              <a:solidFill>
                <a:schemeClr val="tx2"/>
              </a:solidFill>
            </a:endParaRPr>
          </a:p>
          <a:p>
            <a:endParaRPr lang="ru-RU" sz="2400" b="1" spc="130" dirty="0">
              <a:solidFill>
                <a:schemeClr val="tx2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F02ABA-D601-4F1F-A815-4B4B427406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CULTURAL DIMENSIONS : RESULTS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5E8F57-75CC-437A-8EA4-E18E74577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57E8BF-AD6C-4F5F-A17D-6DF4B82F0F90}"/>
              </a:ext>
            </a:extLst>
          </p:cNvPr>
          <p:cNvSpPr/>
          <p:nvPr/>
        </p:nvSpPr>
        <p:spPr>
          <a:xfrm>
            <a:off x="107504" y="1824999"/>
            <a:ext cx="9036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13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https://www.hofstede-insights.com/country-comparison/russia/</a:t>
            </a:r>
            <a:endParaRPr lang="en-US" sz="2000" b="1" spc="130" dirty="0">
              <a:solidFill>
                <a:schemeClr val="tx2"/>
              </a:solidFill>
            </a:endParaRPr>
          </a:p>
          <a:p>
            <a:endParaRPr lang="en-US" sz="500" b="1" spc="130" dirty="0">
              <a:solidFill>
                <a:schemeClr val="tx2"/>
              </a:solidFill>
            </a:endParaRPr>
          </a:p>
          <a:p>
            <a:pPr algn="ctr"/>
            <a:r>
              <a:rPr lang="en-US" sz="2000" b="1" spc="130" dirty="0">
                <a:solidFill>
                  <a:schemeClr val="tx2"/>
                </a:solidFill>
              </a:rPr>
              <a:t>Hofstede Insights – Cultural Compass</a:t>
            </a:r>
            <a:endParaRPr lang="ru-RU" sz="2000" b="1" spc="130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ECA1D8-E3A9-422B-B219-171B65788B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51" t="30359" r="37000" b="30400"/>
          <a:stretch/>
        </p:blipFill>
        <p:spPr>
          <a:xfrm>
            <a:off x="1187624" y="2762893"/>
            <a:ext cx="6982113" cy="37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CULTURAL DIVERSITY: DISCUSSION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35" y="2526440"/>
            <a:ext cx="85539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Learning Outcomes:</a:t>
            </a:r>
          </a:p>
          <a:p>
            <a:pPr marL="341100" algn="ctr">
              <a:spcBef>
                <a:spcPts val="1800"/>
              </a:spcBef>
            </a:pPr>
            <a:endParaRPr lang="en-US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better communication between local and foreign students;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better teamwork;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multicultural and friendly learning environment.</a:t>
            </a:r>
            <a:endParaRPr lang="ru-RU" sz="2400" b="1" spc="130" dirty="0">
              <a:solidFill>
                <a:schemeClr val="tx2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F02ABA-D601-4F1F-A815-4B4B427406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92280"/>
            <a:ext cx="8178719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6000" b="1" spc="130" dirty="0">
                <a:solidFill>
                  <a:srgbClr val="7A0000"/>
                </a:solidFill>
              </a:rPr>
              <a:t>THANK YOU!</a:t>
            </a:r>
            <a:endParaRPr lang="ru-RU" sz="6000" b="1" spc="130" dirty="0">
              <a:solidFill>
                <a:srgbClr val="7A0000"/>
              </a:solidFill>
            </a:endParaRPr>
          </a:p>
          <a:p>
            <a:pPr marL="341100" algn="ctr">
              <a:spcBef>
                <a:spcPts val="1800"/>
              </a:spcBef>
            </a:pPr>
            <a:r>
              <a:rPr lang="en-US" sz="6000" b="1" spc="130" dirty="0">
                <a:solidFill>
                  <a:srgbClr val="7A0000"/>
                </a:solidFill>
              </a:rPr>
              <a:t>OBRIGADO!</a:t>
            </a:r>
          </a:p>
          <a:p>
            <a:pPr marL="341100" algn="ctr">
              <a:spcBef>
                <a:spcPts val="1800"/>
              </a:spcBef>
            </a:pPr>
            <a:endParaRPr lang="en-US" sz="2800" b="1" spc="130" dirty="0">
              <a:solidFill>
                <a:srgbClr val="7A0000"/>
              </a:solidFill>
            </a:endParaRPr>
          </a:p>
          <a:p>
            <a:pPr marL="341100" algn="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Julia </a:t>
            </a:r>
            <a:r>
              <a:rPr lang="en-US" sz="2800" b="1" spc="130" dirty="0" err="1">
                <a:solidFill>
                  <a:srgbClr val="7A0000"/>
                </a:solidFill>
              </a:rPr>
              <a:t>Ziyatdinova</a:t>
            </a:r>
            <a:endParaRPr lang="en-US" sz="2800" b="1" spc="130" dirty="0">
              <a:solidFill>
                <a:srgbClr val="7A0000"/>
              </a:solidFill>
            </a:endParaRPr>
          </a:p>
          <a:p>
            <a:pPr marL="341100" algn="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  <a:hlinkClick r:id="rId2"/>
              </a:rPr>
              <a:t>uliziat@yandex.ru</a:t>
            </a:r>
            <a:endParaRPr lang="en-US" sz="2800" b="1" spc="130" dirty="0">
              <a:solidFill>
                <a:srgbClr val="7A0000"/>
              </a:solidFill>
            </a:endParaRPr>
          </a:p>
          <a:p>
            <a:pPr marL="341100" algn="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+79033442406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F02ABA-D601-4F1F-A815-4B4B427406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434" y="1330690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FOR UNIVERSITIES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2326435"/>
            <a:ext cx="786049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Competition in the International Market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400" b="1" spc="130" dirty="0">
              <a:solidFill>
                <a:schemeClr val="tx2"/>
              </a:solidFill>
            </a:endParaRP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Increase in the Number of International Students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400" b="1" spc="130" dirty="0">
              <a:solidFill>
                <a:schemeClr val="tx2"/>
              </a:solidFill>
            </a:endParaRP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Little Communication between the Locals and Foreigners in Engineering Programs</a:t>
            </a:r>
          </a:p>
          <a:p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AA2AF919-2910-4AC4-B447-0C859E4F18ED}"/>
              </a:ext>
            </a:extLst>
          </p:cNvPr>
          <p:cNvSpPr/>
          <p:nvPr/>
        </p:nvSpPr>
        <p:spPr>
          <a:xfrm>
            <a:off x="3779912" y="2789082"/>
            <a:ext cx="504056" cy="720080"/>
          </a:xfrm>
          <a:prstGeom prst="downArrow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A0000"/>
              </a:solidFill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62E54A43-A5E9-418B-B45E-969F0324774F}"/>
              </a:ext>
            </a:extLst>
          </p:cNvPr>
          <p:cNvSpPr/>
          <p:nvPr/>
        </p:nvSpPr>
        <p:spPr>
          <a:xfrm>
            <a:off x="3779912" y="4262976"/>
            <a:ext cx="504056" cy="720080"/>
          </a:xfrm>
          <a:prstGeom prst="downArrow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A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227ECC-A6B4-4BB7-A574-BDD75773B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7"/>
    </mc:Choice>
    <mc:Fallback xmlns="">
      <p:transition spd="slow" advTm="22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434" y="1330690"/>
            <a:ext cx="7339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DIVERSITY IN UNIVERSITIES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9378" y="2738904"/>
            <a:ext cx="78604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Multicultural Environment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Students Engagement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Professors Leadership</a:t>
            </a:r>
          </a:p>
          <a:p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DC6221-3352-4A04-8523-C09606E75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0"/>
    </mc:Choice>
    <mc:Fallback xmlns="">
      <p:transition spd="slow" advTm="137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786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A COURSE IN CULTURAL DIVERSITY AND UNITY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359" y="2329130"/>
            <a:ext cx="492972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Under support of Erasmus+ Jean Monnet Module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“Cultural Diversity and Unity”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A group of 19 students in MEng “Innovations in Chemical Technology” (15 local, 4 foreigners)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 Fall Semester 2019/2020</a:t>
            </a:r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ABD29A-CF4A-4EB0-9409-1DA5280FB9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8" y="2326434"/>
            <a:ext cx="3515881" cy="26369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7C8CFD5-8212-41C3-8258-82B2D89070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786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A COURSE IN CULTURAL DIVERSITY AND UNITY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359" y="2329130"/>
            <a:ext cx="8353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Approaches: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Student-centered teaching and learning</a:t>
            </a:r>
          </a:p>
          <a:p>
            <a:pPr marL="6840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Self-directed teaching and learning through personal experience</a:t>
            </a:r>
          </a:p>
          <a:p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7F2547-215F-4A8B-9D69-B24D077CE5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786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A COURSE IN CULTURAL DIVERSITY AND UNITY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2359" y="2329130"/>
            <a:ext cx="83530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Topics: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Europe : Cultural Identity – Cultural Diversity. 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‘United in Diversity’ – cultural clusters in the EU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Culture as the element of EU external relations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EU culture in its policy on corporate social responsibility (CSR).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EU New Skills for New Jobs initiative Forecasts by CEDEFOP.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Efficiency of health saving technologies and health care systems in the EU.</a:t>
            </a:r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E22E72-3AB9-4C3E-A9C6-CD8EE5C14A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786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A COURSE IN CULTURAL DIVERSITY AND UNITY FOR MASTER’S STUDENTS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E81F9D8B-7C3E-4899-B924-D4C6F60C8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01" y="2233254"/>
            <a:ext cx="4719597" cy="42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899ECD9-6BA2-4F29-B12F-F870EF2F78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CULTURAL DIMENSIONS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5E8F57-75CC-437A-8EA4-E18E74577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57E8BF-AD6C-4F5F-A17D-6DF4B82F0F90}"/>
              </a:ext>
            </a:extLst>
          </p:cNvPr>
          <p:cNvSpPr/>
          <p:nvPr/>
        </p:nvSpPr>
        <p:spPr>
          <a:xfrm>
            <a:off x="107504" y="1824999"/>
            <a:ext cx="90364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13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https://www.hofstede-insights.com/country-comparison/portugal,russia/</a:t>
            </a:r>
            <a:endParaRPr lang="en-US" sz="1600" b="1" spc="130" dirty="0">
              <a:solidFill>
                <a:schemeClr val="tx2"/>
              </a:solidFill>
            </a:endParaRPr>
          </a:p>
          <a:p>
            <a:endParaRPr lang="en-US" sz="500" b="1" spc="130" dirty="0">
              <a:solidFill>
                <a:schemeClr val="tx2"/>
              </a:solidFill>
            </a:endParaRPr>
          </a:p>
          <a:p>
            <a:pPr algn="ctr"/>
            <a:r>
              <a:rPr lang="en-US" sz="2000" b="1" spc="130" dirty="0">
                <a:solidFill>
                  <a:schemeClr val="tx2"/>
                </a:solidFill>
              </a:rPr>
              <a:t>Hofstede Insights – Cultural Compass</a:t>
            </a:r>
            <a:endParaRPr lang="ru-RU" sz="2000" b="1" spc="130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B140A6-1410-4B52-ACD2-0DBB2896A2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075" t="30359" r="42125" b="29001"/>
          <a:stretch/>
        </p:blipFill>
        <p:spPr>
          <a:xfrm>
            <a:off x="1331640" y="2618774"/>
            <a:ext cx="6717468" cy="40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357938"/>
            <a:ext cx="276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DA74E1-8057-4D74-B23B-D12B3040E2C5}" type="slidenum">
              <a:rPr lang="ru-RU" altLang="ru-RU" sz="1400" i="1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i="1"/>
          </a:p>
        </p:txBody>
      </p:sp>
      <p:sp>
        <p:nvSpPr>
          <p:cNvPr id="28675" name="Rectangle 14"/>
          <p:cNvSpPr>
            <a:spLocks noChangeArrowheads="1"/>
          </p:cNvSpPr>
          <p:nvPr/>
        </p:nvSpPr>
        <p:spPr bwMode="auto">
          <a:xfrm>
            <a:off x="6372225" y="370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721" y="1301778"/>
            <a:ext cx="8178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800" b="1" spc="130" dirty="0">
                <a:solidFill>
                  <a:srgbClr val="7A0000"/>
                </a:solidFill>
              </a:rPr>
              <a:t>SURVEY ON CULTURAL DIMENSIONS FOR MASTER’S STUDENTS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835" y="2526440"/>
            <a:ext cx="85539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100" algn="ctr">
              <a:spcBef>
                <a:spcPts val="1800"/>
              </a:spcBef>
            </a:pPr>
            <a:r>
              <a:rPr lang="en-US" sz="2400" b="1" spc="130" dirty="0">
                <a:solidFill>
                  <a:schemeClr val="tx2"/>
                </a:solidFill>
              </a:rPr>
              <a:t>Power vs. Distance</a:t>
            </a:r>
          </a:p>
          <a:p>
            <a:pPr marL="341100" algn="ctr">
              <a:spcBef>
                <a:spcPts val="1800"/>
              </a:spcBef>
            </a:pPr>
            <a:endParaRPr lang="en-US" sz="10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children’s opinion in the family;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believing and following the seniors;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responsibilities of employees set by the employer;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the authority of the boss at work;</a:t>
            </a:r>
            <a:endParaRPr lang="ru-RU" sz="2400" b="1" spc="13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spc="130" dirty="0">
                <a:solidFill>
                  <a:schemeClr val="tx2"/>
                </a:solidFill>
              </a:rPr>
              <a:t>changes in the political system</a:t>
            </a:r>
          </a:p>
          <a:p>
            <a:endParaRPr lang="ru-RU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379266A6-C2F8-412D-AB9E-9F90F8D05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07304"/>
            <a:ext cx="855662" cy="9239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2" descr="educon logo">
            <a:extLst>
              <a:ext uri="{FF2B5EF4-FFF2-40B4-BE49-F238E27FC236}">
                <a16:creationId xmlns:a16="http://schemas.microsoft.com/office/drawing/2014/main" xmlns="" id="{A6EA8C06-5666-4696-8A39-C336E0A9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73"/>
            <a:ext cx="4619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5E8F57-75CC-437A-8EA4-E18E74577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7275" r="3158" b="11288"/>
          <a:stretch/>
        </p:blipFill>
        <p:spPr>
          <a:xfrm>
            <a:off x="4918544" y="346996"/>
            <a:ext cx="2813660" cy="7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5897</TotalTime>
  <Words>509</Words>
  <Application>Microsoft Office PowerPoint</Application>
  <PresentationFormat>Экран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IPDO_1</dc:creator>
  <cp:lastModifiedBy>ИЯПК</cp:lastModifiedBy>
  <cp:revision>200</cp:revision>
  <cp:lastPrinted>2017-09-21T07:59:11Z</cp:lastPrinted>
  <dcterms:created xsi:type="dcterms:W3CDTF">2014-04-04T04:21:52Z</dcterms:created>
  <dcterms:modified xsi:type="dcterms:W3CDTF">2020-10-08T13:46:30Z</dcterms:modified>
</cp:coreProperties>
</file>