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202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2340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B5531-2DAE-44D4-9BE3-7B3FA5A01206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D6FFB-93BB-4B4F-ACEA-F196DC62F2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9818E-01B7-4205-97D7-B9770DD86EEC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CFBD7-9E11-41CC-8EB0-50DE0C197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EDA38-6ACB-48B6-BF52-761C794FC0EE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FC5A0-8907-450D-B120-745E1B0E3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4EBC9-F16E-462E-9334-E6957AE75142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1D44A-8B41-4DCF-9D2C-BC2A43C5A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E8784-43B1-4F83-9932-4A38169655DB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9E6BF-B0E4-459C-AAD4-9B6F73B4C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15AB8-90FC-4E0B-AD7A-80D10AAF8EAD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B3183-9226-40E1-B15C-FDCFDEB98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290E0-24E8-4A61-8A12-2FC5352EE0AE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F55-4460-4D2B-A42A-A6CC016470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6EA52-7787-48DA-BD65-47C126E7B67D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30482-DE4B-44B1-BFBE-ED1ED22EA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336D0-586E-4709-BE7C-F1BCC5939B51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755E-361A-45C6-B30B-8FD27914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FD649-D5C8-45A5-A955-331A02AD0BE5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F3C9F-BF30-4F65-ACC0-5BED5BA2E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61884-2E5E-4719-872D-4620A081B639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620C-9AD6-4A6C-B249-843F0C3C6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4ACF63-6F78-42CD-94F0-C473033A59CD}" type="datetimeFigureOut">
              <a:rPr lang="ru-RU"/>
              <a:pPr>
                <a:defRPr/>
              </a:pPr>
              <a:t>06.04.2024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1B9641-F4EA-4789-A32F-5986CF3E2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6115_12974132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714488"/>
            <a:ext cx="3121022" cy="1941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3"/>
          <a:srcRect l="17125"/>
          <a:stretch>
            <a:fillRect/>
          </a:stretch>
        </p:blipFill>
        <p:spPr bwMode="auto">
          <a:xfrm>
            <a:off x="0" y="5454650"/>
            <a:ext cx="1912938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142852"/>
            <a:ext cx="9144000" cy="18235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7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</a:t>
            </a:r>
            <a:endParaRPr lang="ru-RU" sz="27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совместно с Центром здоровья при ГАУЗ «Республиканский центр общественного здоровья и медицинской профилактики»</a:t>
            </a:r>
            <a:endParaRPr lang="ru-RU" sz="24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r>
              <a:rPr lang="ru-RU" sz="24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организует для </a:t>
            </a: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работников университета – </a:t>
            </a:r>
            <a:r>
              <a:rPr lang="ru-RU" sz="24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членов </a:t>
            </a: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профсоюза </a:t>
            </a:r>
          </a:p>
          <a:p>
            <a:pPr algn="ctr">
              <a:lnSpc>
                <a:spcPct val="75000"/>
              </a:lnSpc>
            </a:pP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бесплатное комплексное обследование</a:t>
            </a:r>
            <a:endParaRPr lang="ru-RU" sz="2700" b="1" dirty="0" smtClean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endParaRPr lang="ru-RU" sz="27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1571612"/>
            <a:ext cx="478634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" b="1" dirty="0" smtClean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Тестирование 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на аппаратно-программном комплексе для оценки уровня </a:t>
            </a:r>
            <a:r>
              <a:rPr lang="ru-RU" sz="1300" b="1" dirty="0" err="1" smtClean="0">
                <a:solidFill>
                  <a:srgbClr val="181C13"/>
                </a:solidFill>
                <a:latin typeface="Arial Black" pitchFamily="34" charset="0"/>
              </a:rPr>
              <a:t>психофизио-логического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 и соматического здоровья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;</a:t>
            </a:r>
          </a:p>
          <a:p>
            <a:endParaRPr lang="ru-RU" sz="200" b="1" dirty="0" smtClean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Определение функциональных  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и 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адаптивных резервов организма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;</a:t>
            </a:r>
          </a:p>
          <a:p>
            <a:endParaRPr lang="ru-RU" sz="200" b="1" dirty="0" smtClean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Экспресс-анализ для определения общего холестерина и глюкозы в крови; </a:t>
            </a:r>
            <a:endParaRPr lang="ru-RU" sz="1300" b="1" dirty="0" smtClean="0">
              <a:solidFill>
                <a:srgbClr val="181C13"/>
              </a:solidFill>
              <a:latin typeface="Arial Black" pitchFamily="34" charset="0"/>
            </a:endParaRPr>
          </a:p>
          <a:p>
            <a:endParaRPr lang="ru-RU" sz="200" b="1" dirty="0" smtClean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Измерение роста и веса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;</a:t>
            </a:r>
          </a:p>
          <a:p>
            <a:endParaRPr lang="ru-RU" sz="200" b="1" dirty="0" smtClean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Скрининг сердца компьютеризированный;</a:t>
            </a:r>
          </a:p>
          <a:p>
            <a:endParaRPr lang="ru-RU" sz="200" b="1" dirty="0" smtClean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 err="1" smtClean="0">
                <a:solidFill>
                  <a:srgbClr val="181C13"/>
                </a:solidFill>
                <a:latin typeface="Arial Black" pitchFamily="34" charset="0"/>
              </a:rPr>
              <a:t>Ангиологический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 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скрининг с 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автоматическим 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измерением артериального давления  и расчета </a:t>
            </a:r>
            <a:r>
              <a:rPr lang="ru-RU" sz="1300" b="1" dirty="0" err="1" smtClean="0">
                <a:solidFill>
                  <a:srgbClr val="181C13"/>
                </a:solidFill>
                <a:latin typeface="Arial Black" pitchFamily="34" charset="0"/>
              </a:rPr>
              <a:t>плечелодыжечного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 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индекса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;</a:t>
            </a:r>
          </a:p>
          <a:p>
            <a:endParaRPr lang="ru-RU" sz="200" b="1" dirty="0" smtClean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Комплексная детальная оценка функций дыхательной системы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;</a:t>
            </a:r>
          </a:p>
          <a:p>
            <a:endParaRPr lang="ru-RU" sz="200" b="1" dirty="0" smtClean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 err="1" smtClean="0">
                <a:solidFill>
                  <a:srgbClr val="181C13"/>
                </a:solidFill>
                <a:latin typeface="Arial Black" pitchFamily="34" charset="0"/>
              </a:rPr>
              <a:t>Биоимпедансометрия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 (исследование состава тела на процент содержания жировой, мышечной массы, жидкости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);</a:t>
            </a:r>
          </a:p>
          <a:p>
            <a:endParaRPr lang="ru-RU" sz="200" b="1" dirty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>
                <a:solidFill>
                  <a:srgbClr val="181C13"/>
                </a:solidFill>
                <a:latin typeface="Arial Black" pitchFamily="34" charset="0"/>
              </a:rPr>
              <a:t> 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Осмотр </a:t>
            </a:r>
            <a:r>
              <a:rPr lang="ru-RU" sz="1300" b="1" dirty="0" err="1" smtClean="0">
                <a:solidFill>
                  <a:srgbClr val="181C13"/>
                </a:solidFill>
                <a:latin typeface="Arial Black" pitchFamily="34" charset="0"/>
              </a:rPr>
              <a:t>оптометриста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, измерение внутриглазного давления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;</a:t>
            </a:r>
          </a:p>
          <a:p>
            <a:endParaRPr lang="ru-RU" sz="200" b="1" dirty="0">
              <a:solidFill>
                <a:srgbClr val="181C13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ь"/>
            </a:pPr>
            <a:r>
              <a:rPr lang="ru-RU" sz="1300" b="1" dirty="0">
                <a:solidFill>
                  <a:srgbClr val="181C13"/>
                </a:solidFill>
                <a:latin typeface="Arial Black" pitchFamily="34" charset="0"/>
              </a:rPr>
              <a:t> </a:t>
            </a:r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Консультация врача-терапевта:</a:t>
            </a:r>
          </a:p>
          <a:p>
            <a:r>
              <a:rPr lang="ru-RU" sz="1300" b="1" dirty="0" smtClean="0">
                <a:solidFill>
                  <a:srgbClr val="181C13"/>
                </a:solidFill>
                <a:latin typeface="Arial Black" pitchFamily="34" charset="0"/>
              </a:rPr>
              <a:t>   индивидуальная беседа, рекомендации.</a:t>
            </a:r>
            <a:endParaRPr lang="ru-RU" sz="1300" b="1" dirty="0">
              <a:solidFill>
                <a:srgbClr val="181C13"/>
              </a:solidFill>
              <a:latin typeface="Arial Black" pitchFamily="34" charset="0"/>
            </a:endParaRPr>
          </a:p>
        </p:txBody>
      </p:sp>
      <p:sp>
        <p:nvSpPr>
          <p:cNvPr id="13323" name="TextBox 12"/>
          <p:cNvSpPr txBox="1">
            <a:spLocks noChangeArrowheads="1"/>
          </p:cNvSpPr>
          <p:nvPr/>
        </p:nvSpPr>
        <p:spPr bwMode="auto">
          <a:xfrm>
            <a:off x="0" y="6072206"/>
            <a:ext cx="9144000" cy="72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 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</a:rPr>
              <a:t>В день обследования при себе обязательно иметь паспорт, медицинский полис ОМС, СНИЛС!</a:t>
            </a:r>
          </a:p>
          <a:p>
            <a:pPr algn="r">
              <a:lnSpc>
                <a:spcPct val="85000"/>
              </a:lnSpc>
            </a:pPr>
            <a:endParaRPr lang="ru-RU" sz="200" b="1" u="sng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r">
              <a:lnSpc>
                <a:spcPct val="85000"/>
              </a:lnSpc>
            </a:pPr>
            <a:r>
              <a:rPr lang="ru-RU" sz="1200" b="1" u="sng" dirty="0" smtClean="0">
                <a:solidFill>
                  <a:srgbClr val="002060"/>
                </a:solidFill>
                <a:latin typeface="Times New Roman" pitchFamily="18" charset="0"/>
              </a:rPr>
              <a:t>Если у работника полис не РТ, то с собой кроме этого обязательно иметь КОПИЮ паспорта, 1 стр. и КОПИЮ мед. полиса </a:t>
            </a:r>
          </a:p>
          <a:p>
            <a:pPr algn="ctr">
              <a:lnSpc>
                <a:spcPct val="85000"/>
              </a:lnSpc>
            </a:pPr>
            <a:r>
              <a:rPr lang="ru-RU" sz="2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 algn="ctr">
              <a:lnSpc>
                <a:spcPct val="85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За четыре часа до обследования не кушать! Обследование занимает около 40 минут.   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4357686" y="3786190"/>
            <a:ext cx="5235544" cy="238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00" b="1" dirty="0" smtClean="0">
                <a:solidFill>
                  <a:srgbClr val="A80000"/>
                </a:solidFill>
                <a:latin typeface="+mj-lt"/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Обследование будет проводиться</a:t>
            </a: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сотрудниками Центра здоровья</a:t>
            </a: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в студенческом общежитии КНИТУ</a:t>
            </a: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(ул. </a:t>
            </a:r>
            <a:r>
              <a:rPr lang="ru-RU" sz="1500" b="1" dirty="0" err="1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Кирпичникова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, д. 13/12, ДАС № 3)</a:t>
            </a:r>
          </a:p>
          <a:p>
            <a:pPr algn="ctr">
              <a:lnSpc>
                <a:spcPct val="80000"/>
              </a:lnSpc>
            </a:pPr>
            <a:r>
              <a:rPr lang="ru-RU" sz="2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с 15 апреля (пн.) по 19 апреля (пт.) 2024 г.</a:t>
            </a:r>
          </a:p>
          <a:p>
            <a:pPr algn="ctr">
              <a:lnSpc>
                <a:spcPct val="80000"/>
              </a:lnSpc>
            </a:pPr>
            <a:r>
              <a:rPr lang="ru-RU" sz="200" b="1" dirty="0" smtClean="0">
                <a:solidFill>
                  <a:srgbClr val="A80000"/>
                </a:solidFill>
                <a:latin typeface="+mj-lt"/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с 8.30 </a:t>
            </a:r>
            <a:r>
              <a:rPr lang="ru-RU" sz="1500" b="1" dirty="0">
                <a:solidFill>
                  <a:srgbClr val="A80000"/>
                </a:solidFill>
                <a:latin typeface="+mj-lt"/>
              </a:rPr>
              <a:t>до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15.00 по личной предварительной</a:t>
            </a: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записи в профкоме КНИТУ. </a:t>
            </a:r>
          </a:p>
          <a:p>
            <a:pPr algn="ctr">
              <a:lnSpc>
                <a:spcPct val="80000"/>
              </a:lnSpc>
            </a:pPr>
            <a:r>
              <a:rPr lang="ru-RU" sz="400" b="1" dirty="0" smtClean="0">
                <a:solidFill>
                  <a:srgbClr val="A80000"/>
                </a:solidFill>
                <a:latin typeface="+mj-lt"/>
              </a:rPr>
              <a:t>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Запись и выдача талонов </a:t>
            </a:r>
            <a:r>
              <a:rPr lang="ru-RU" sz="1500" b="1" dirty="0" smtClean="0">
                <a:solidFill>
                  <a:srgbClr val="A80000"/>
                </a:solidFill>
              </a:rPr>
              <a:t>с 8 апреля 2024 г. </a:t>
            </a: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в профкоме («А»-154)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с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9.00 до </a:t>
            </a:r>
            <a:r>
              <a:rPr lang="ru-RU" sz="1500" b="1" smtClean="0">
                <a:solidFill>
                  <a:srgbClr val="A80000"/>
                </a:solidFill>
                <a:latin typeface="+mj-lt"/>
              </a:rPr>
              <a:t>12.00 </a:t>
            </a:r>
            <a:r>
              <a:rPr lang="ru-RU" sz="1500" b="1" smtClean="0">
                <a:solidFill>
                  <a:srgbClr val="A80000"/>
                </a:solidFill>
                <a:latin typeface="+mj-lt"/>
              </a:rPr>
              <a:t>и</a:t>
            </a:r>
            <a:endParaRPr lang="ru-RU" sz="1500" b="1" dirty="0" smtClean="0">
              <a:solidFill>
                <a:srgbClr val="A80000"/>
              </a:solidFill>
              <a:latin typeface="+mj-lt"/>
            </a:endParaRP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с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13.00 до </a:t>
            </a: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16.30 (9 и 12 апреля - до 16.00).</a:t>
            </a:r>
            <a:endParaRPr lang="ru-RU" sz="1500" b="1" dirty="0" smtClean="0">
              <a:solidFill>
                <a:srgbClr val="A80000"/>
              </a:solidFill>
              <a:latin typeface="+mj-lt"/>
            </a:endParaRP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Количество мест ограничено! </a:t>
            </a:r>
          </a:p>
          <a:p>
            <a:pPr algn="ctr">
              <a:lnSpc>
                <a:spcPct val="80000"/>
              </a:lnSpc>
            </a:pPr>
            <a:r>
              <a:rPr lang="ru-RU" sz="1500" b="1" dirty="0" smtClean="0">
                <a:solidFill>
                  <a:srgbClr val="A80000"/>
                </a:solidFill>
                <a:latin typeface="+mj-lt"/>
              </a:rPr>
              <a:t>Тел. профкома 231-43-23</a:t>
            </a:r>
            <a:endParaRPr lang="ru-RU" sz="1500" b="1" dirty="0">
              <a:solidFill>
                <a:srgbClr val="A8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719</TotalTime>
  <Words>272</Words>
  <Application>Microsoft Office PowerPoint</Application>
  <PresentationFormat>Экран (4:3)</PresentationFormat>
  <Paragraphs>45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95</cp:revision>
  <dcterms:created xsi:type="dcterms:W3CDTF">2011-02-20T14:01:51Z</dcterms:created>
  <dcterms:modified xsi:type="dcterms:W3CDTF">2024-04-06T16:51:51Z</dcterms:modified>
</cp:coreProperties>
</file>