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202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340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06.04.2024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115_12974132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714488"/>
            <a:ext cx="3121022" cy="1941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3"/>
          <a:srcRect l="17125"/>
          <a:stretch>
            <a:fillRect/>
          </a:stretch>
        </p:blipFill>
        <p:spPr bwMode="auto">
          <a:xfrm>
            <a:off x="0" y="5454650"/>
            <a:ext cx="1912938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42852"/>
            <a:ext cx="9144000" cy="18235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27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</a:t>
            </a:r>
            <a:endParaRPr lang="ru-RU" sz="27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совместно с Центром здоровья при ГАУЗ «Республиканский центр общественного здоровья и медицинской профилактики»</a:t>
            </a:r>
            <a:endParaRPr lang="ru-RU" sz="2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организует для </a:t>
            </a: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работников университета – </a:t>
            </a: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</a:t>
            </a: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профсоюза </a:t>
            </a:r>
          </a:p>
          <a:p>
            <a:pPr algn="ctr">
              <a:lnSpc>
                <a:spcPct val="75000"/>
              </a:lnSpc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бесплатное комплексное обследование</a:t>
            </a:r>
            <a:endParaRPr lang="ru-RU" sz="2700" b="1" dirty="0" smtClean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endParaRPr lang="ru-RU" sz="27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1571612"/>
            <a:ext cx="478634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Тестирование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на аппаратно-программном комплексе для оценки уровня </a:t>
            </a:r>
            <a:r>
              <a:rPr lang="ru-RU" sz="1300" b="1" dirty="0" err="1" smtClean="0">
                <a:solidFill>
                  <a:srgbClr val="181C13"/>
                </a:solidFill>
                <a:latin typeface="Arial Black" pitchFamily="34" charset="0"/>
              </a:rPr>
              <a:t>психофизио-логического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 и соматического здоровья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Определение функциональных 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и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адаптивных резервов организма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Экспресс-анализ для определения общего холестерина и глюкозы в крови; </a:t>
            </a:r>
            <a:endParaRPr lang="ru-RU" sz="13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Измерение роста и веса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Скрининг сердца компьютеризированный;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err="1" smtClean="0">
                <a:solidFill>
                  <a:srgbClr val="181C13"/>
                </a:solidFill>
                <a:latin typeface="Arial Black" pitchFamily="34" charset="0"/>
              </a:rPr>
              <a:t>Ангиологический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скрининг с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автоматическим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измерением артериального давления  и расчета </a:t>
            </a:r>
            <a:r>
              <a:rPr lang="ru-RU" sz="1300" b="1" dirty="0" err="1" smtClean="0">
                <a:solidFill>
                  <a:srgbClr val="181C13"/>
                </a:solidFill>
                <a:latin typeface="Arial Black" pitchFamily="34" charset="0"/>
              </a:rPr>
              <a:t>плечелодыжечного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индекса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Комплексная детальная оценка функций дыхательной системы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 smtClean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 err="1" smtClean="0">
                <a:solidFill>
                  <a:srgbClr val="181C13"/>
                </a:solidFill>
                <a:latin typeface="Arial Black" pitchFamily="34" charset="0"/>
              </a:rPr>
              <a:t>Биоимпедансометрия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 (исследование состава тела на процент содержания жировой, мышечной массы, жидкости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);</a:t>
            </a:r>
          </a:p>
          <a:p>
            <a:endParaRPr lang="ru-RU" sz="200" b="1" dirty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Осмотр </a:t>
            </a:r>
            <a:r>
              <a:rPr lang="ru-RU" sz="1300" b="1" dirty="0" err="1" smtClean="0">
                <a:solidFill>
                  <a:srgbClr val="181C13"/>
                </a:solidFill>
                <a:latin typeface="Arial Black" pitchFamily="34" charset="0"/>
              </a:rPr>
              <a:t>оптометриста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, измерение внутриглазного давления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;</a:t>
            </a:r>
          </a:p>
          <a:p>
            <a:endParaRPr lang="ru-RU" sz="200" b="1" dirty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300" b="1" dirty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Консультация врача-терапевта:</a:t>
            </a:r>
          </a:p>
          <a:p>
            <a:r>
              <a:rPr lang="ru-RU" sz="1300" b="1" dirty="0" smtClean="0">
                <a:solidFill>
                  <a:srgbClr val="181C13"/>
                </a:solidFill>
                <a:latin typeface="Arial Black" pitchFamily="34" charset="0"/>
              </a:rPr>
              <a:t>   индивидуальная беседа, рекомендации.</a:t>
            </a:r>
            <a:endParaRPr lang="ru-RU" sz="1300" b="1" dirty="0">
              <a:solidFill>
                <a:srgbClr val="181C13"/>
              </a:solidFill>
              <a:latin typeface="Arial Black" pitchFamily="34" charset="0"/>
            </a:endParaRPr>
          </a:p>
        </p:txBody>
      </p:sp>
      <p:sp>
        <p:nvSpPr>
          <p:cNvPr id="13323" name="TextBox 12"/>
          <p:cNvSpPr txBox="1">
            <a:spLocks noChangeArrowheads="1"/>
          </p:cNvSpPr>
          <p:nvPr/>
        </p:nvSpPr>
        <p:spPr bwMode="auto">
          <a:xfrm>
            <a:off x="0" y="6072206"/>
            <a:ext cx="9144000" cy="72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</a:rPr>
              <a:t>В день обследования при себе обязательно иметь паспорт, медицинский полис ОМС, СНИЛС!</a:t>
            </a:r>
          </a:p>
          <a:p>
            <a:pPr algn="r">
              <a:lnSpc>
                <a:spcPct val="85000"/>
              </a:lnSpc>
            </a:pPr>
            <a:endParaRPr lang="ru-RU" sz="200" b="1" u="sng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r">
              <a:lnSpc>
                <a:spcPct val="85000"/>
              </a:lnSpc>
            </a:pPr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</a:rPr>
              <a:t>Если у работника полис не РТ, то с собой кроме этого обязательно иметь КОПИЮ паспорта, 1 стр. и КОПИЮ мед. полиса </a:t>
            </a:r>
          </a:p>
          <a:p>
            <a:pPr algn="ctr">
              <a:lnSpc>
                <a:spcPct val="85000"/>
              </a:lnSpc>
            </a:pPr>
            <a:r>
              <a:rPr lang="ru-RU" sz="2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За четыре часа до обследования не кушать! Обследование занимает около 40 минут.    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357686" y="3786190"/>
            <a:ext cx="5235544" cy="238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200" b="1" dirty="0" smtClean="0">
                <a:solidFill>
                  <a:srgbClr val="A80000"/>
                </a:solidFill>
                <a:latin typeface="+mj-lt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Обследование будет проводиться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сотрудниками Центра здоровья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в студенческом общежитии КНИТУ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(ул. </a:t>
            </a:r>
            <a:r>
              <a:rPr lang="ru-RU" sz="1500" b="1" dirty="0" err="1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Кирпичникова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, д. 13/12, ДАС № 3)</a:t>
            </a:r>
          </a:p>
          <a:p>
            <a:pPr algn="ctr">
              <a:lnSpc>
                <a:spcPct val="80000"/>
              </a:lnSpc>
            </a:pPr>
            <a:r>
              <a:rPr lang="ru-RU" sz="2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 15 апреля (пн.) по 19 апреля (пт.) 2024 г.</a:t>
            </a:r>
          </a:p>
          <a:p>
            <a:pPr algn="ctr">
              <a:lnSpc>
                <a:spcPct val="80000"/>
              </a:lnSpc>
            </a:pPr>
            <a:r>
              <a:rPr lang="ru-RU" sz="200" b="1" dirty="0" smtClean="0">
                <a:solidFill>
                  <a:srgbClr val="A80000"/>
                </a:solidFill>
                <a:latin typeface="+mj-lt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 8.30 </a:t>
            </a:r>
            <a:r>
              <a:rPr lang="ru-RU" sz="1500" b="1" dirty="0">
                <a:solidFill>
                  <a:srgbClr val="A80000"/>
                </a:solidFill>
                <a:latin typeface="+mj-lt"/>
              </a:rPr>
              <a:t>до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15.00 по личной предварительной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записи в профкоме КНИТУ.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A80000"/>
                </a:solidFill>
                <a:latin typeface="+mj-lt"/>
              </a:rPr>
              <a:t>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Запись и выдача талонов </a:t>
            </a:r>
            <a:r>
              <a:rPr lang="ru-RU" sz="1500" b="1" dirty="0" smtClean="0">
                <a:solidFill>
                  <a:srgbClr val="A80000"/>
                </a:solidFill>
              </a:rPr>
              <a:t>с 8 апреля 2024 г. 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в профкоме («А»-154)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9.00 до 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12.00 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и</a:t>
            </a:r>
            <a:endParaRPr lang="ru-RU" sz="1500" b="1" dirty="0" smtClean="0">
              <a:solidFill>
                <a:srgbClr val="A80000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13.00 до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16.30 (9 и 12 апреля - до 16.00).</a:t>
            </a:r>
            <a:endParaRPr lang="ru-RU" sz="1500" b="1" dirty="0" smtClean="0">
              <a:solidFill>
                <a:srgbClr val="A80000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Количество мест ограничено! </a:t>
            </a:r>
          </a:p>
          <a:p>
            <a:pPr algn="ctr">
              <a:lnSpc>
                <a:spcPct val="80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Тел. профкома 231-43-23</a:t>
            </a:r>
            <a:endParaRPr lang="ru-RU" sz="1500" b="1" dirty="0">
              <a:solidFill>
                <a:srgbClr val="A8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719</TotalTime>
  <Words>272</Words>
  <Application>Microsoft Office PowerPoint</Application>
  <PresentationFormat>Экран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95</cp:revision>
  <dcterms:created xsi:type="dcterms:W3CDTF">2011-02-20T14:01:51Z</dcterms:created>
  <dcterms:modified xsi:type="dcterms:W3CDTF">2024-04-06T16:51:51Z</dcterms:modified>
</cp:coreProperties>
</file>