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2" d="100"/>
          <a:sy n="132" d="100"/>
        </p:scale>
        <p:origin x="17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09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53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13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27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1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76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67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272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67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7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782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FAA05-41E5-4DCD-8707-18E72858EAF5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F9B25-AE0D-492A-B048-79A5676E4B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326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091319"/>
              </p:ext>
            </p:extLst>
          </p:nvPr>
        </p:nvGraphicFramePr>
        <p:xfrm>
          <a:off x="148953" y="773722"/>
          <a:ext cx="8833681" cy="5933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8317">
                  <a:extLst>
                    <a:ext uri="{9D8B030D-6E8A-4147-A177-3AD203B41FA5}">
                      <a16:colId xmlns:a16="http://schemas.microsoft.com/office/drawing/2014/main" val="3609954478"/>
                    </a:ext>
                  </a:extLst>
                </a:gridCol>
                <a:gridCol w="2208317">
                  <a:extLst>
                    <a:ext uri="{9D8B030D-6E8A-4147-A177-3AD203B41FA5}">
                      <a16:colId xmlns:a16="http://schemas.microsoft.com/office/drawing/2014/main" val="1979725929"/>
                    </a:ext>
                  </a:extLst>
                </a:gridCol>
                <a:gridCol w="2208317">
                  <a:extLst>
                    <a:ext uri="{9D8B030D-6E8A-4147-A177-3AD203B41FA5}">
                      <a16:colId xmlns:a16="http://schemas.microsoft.com/office/drawing/2014/main" val="1147944396"/>
                    </a:ext>
                  </a:extLst>
                </a:gridCol>
                <a:gridCol w="2208730">
                  <a:extLst>
                    <a:ext uri="{9D8B030D-6E8A-4147-A177-3AD203B41FA5}">
                      <a16:colId xmlns:a16="http://schemas.microsoft.com/office/drawing/2014/main" val="115004050"/>
                    </a:ext>
                  </a:extLst>
                </a:gridCol>
              </a:tblGrid>
              <a:tr h="9017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Уровни целей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(логика проекта)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Измеримые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показатели </a:t>
                      </a:r>
                      <a:r>
                        <a:rPr lang="ru-RU" sz="1800" dirty="0">
                          <a:effectLst/>
                        </a:rPr>
                        <a:t>достижений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spc="-100" dirty="0">
                          <a:effectLst/>
                        </a:rPr>
                        <a:t>Источники и методы подтверждения достижений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Допущения и риски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extLst>
                  <a:ext uri="{0D108BD9-81ED-4DB2-BD59-A6C34878D82A}">
                    <a16:rowId xmlns:a16="http://schemas.microsoft.com/office/drawing/2014/main" val="3864828557"/>
                  </a:ext>
                </a:extLst>
              </a:tr>
              <a:tr h="12578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Общие цели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Показатели достижения общих целей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Источники и методы для подтверждения достижений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extLst>
                  <a:ext uri="{0D108BD9-81ED-4DB2-BD59-A6C34878D82A}">
                    <a16:rowId xmlns:a16="http://schemas.microsoft.com/office/drawing/2014/main" val="2097714062"/>
                  </a:ext>
                </a:extLst>
              </a:tr>
              <a:tr h="12578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Цели проекта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Показатели достижения конкретных целей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Источники и методы для подтверждения достижений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Допущения, влияющие на связь между </a:t>
                      </a:r>
                      <a:r>
                        <a:rPr lang="ru-RU" sz="1600" u="sng" dirty="0">
                          <a:effectLst/>
                        </a:rPr>
                        <a:t>конкретными</a:t>
                      </a:r>
                      <a:r>
                        <a:rPr lang="ru-RU" sz="1600" dirty="0">
                          <a:effectLst/>
                        </a:rPr>
                        <a:t> и </a:t>
                      </a:r>
                      <a:r>
                        <a:rPr lang="ru-RU" sz="1600" u="sng" dirty="0">
                          <a:effectLst/>
                        </a:rPr>
                        <a:t>общими</a:t>
                      </a:r>
                      <a:r>
                        <a:rPr lang="ru-RU" sz="1600" dirty="0">
                          <a:effectLst/>
                        </a:rPr>
                        <a:t> целями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extLst>
                  <a:ext uri="{0D108BD9-81ED-4DB2-BD59-A6C34878D82A}">
                    <a16:rowId xmlns:a16="http://schemas.microsoft.com/office/drawing/2014/main" val="1922142015"/>
                  </a:ext>
                </a:extLst>
              </a:tr>
              <a:tr h="12578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Результаты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Показатели достижения результатов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Источники и методы для подтверждения достижений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Допущения, влияющие на связь между </a:t>
                      </a:r>
                      <a:r>
                        <a:rPr lang="ru-RU" sz="1600" u="sng" dirty="0">
                          <a:effectLst/>
                        </a:rPr>
                        <a:t>результатами</a:t>
                      </a:r>
                      <a:r>
                        <a:rPr lang="ru-RU" sz="1600" dirty="0">
                          <a:effectLst/>
                        </a:rPr>
                        <a:t> и </a:t>
                      </a:r>
                      <a:r>
                        <a:rPr lang="ru-RU" sz="1600" u="sng" dirty="0">
                          <a:effectLst/>
                        </a:rPr>
                        <a:t>конкретными</a:t>
                      </a:r>
                      <a:r>
                        <a:rPr lang="ru-RU" sz="1600" dirty="0">
                          <a:effectLst/>
                        </a:rPr>
                        <a:t> целями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extLst>
                  <a:ext uri="{0D108BD9-81ED-4DB2-BD59-A6C34878D82A}">
                    <a16:rowId xmlns:a16="http://schemas.microsoft.com/office/drawing/2014/main" val="3577590249"/>
                  </a:ext>
                </a:extLst>
              </a:tr>
              <a:tr h="125786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Действия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Требующиеся человеческие и физические ресурсы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Стоимость человеческих и материальных ресурсов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Допущения, влияющие на связь между </a:t>
                      </a:r>
                      <a:r>
                        <a:rPr lang="ru-RU" sz="1600" u="sng" dirty="0">
                          <a:effectLst/>
                        </a:rPr>
                        <a:t>действиями</a:t>
                      </a:r>
                      <a:r>
                        <a:rPr lang="ru-RU" sz="1600" dirty="0">
                          <a:effectLst/>
                        </a:rPr>
                        <a:t> и </a:t>
                      </a:r>
                      <a:r>
                        <a:rPr lang="ru-RU" sz="1600" u="sng" dirty="0">
                          <a:effectLst/>
                        </a:rPr>
                        <a:t>результатами</a:t>
                      </a:r>
                      <a:endParaRPr lang="ru-RU" sz="1600" u="sng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556" marR="39556" marT="0" marB="0" anchor="ctr"/>
                </a:tc>
                <a:extLst>
                  <a:ext uri="{0D108BD9-81ED-4DB2-BD59-A6C34878D82A}">
                    <a16:rowId xmlns:a16="http://schemas.microsoft.com/office/drawing/2014/main" val="421279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47207" y="86889"/>
            <a:ext cx="5360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/>
              <a:t>Логико-структурная матрица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18376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93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2021-02-26T13:48:07Z</dcterms:created>
  <dcterms:modified xsi:type="dcterms:W3CDTF">2021-02-26T14:43:50Z</dcterms:modified>
</cp:coreProperties>
</file>