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3"/>
  </p:handoutMasterIdLst>
  <p:sldIdLst>
    <p:sldId id="256" r:id="rId3"/>
    <p:sldId id="265" r:id="rId4"/>
    <p:sldId id="263" r:id="rId5"/>
    <p:sldId id="257" r:id="rId6"/>
    <p:sldId id="259" r:id="rId7"/>
    <p:sldId id="260" r:id="rId8"/>
    <p:sldId id="261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05B03-FA39-4F53-A3B0-B64E03D70941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B2330-555C-48E6-B601-C46BFD43F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0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es-ES" smtClean="0"/>
              <a:pPr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420889"/>
            <a:ext cx="8136904" cy="2865500"/>
          </a:xfrm>
        </p:spPr>
        <p:txBody>
          <a:bodyPr>
            <a:normAutofit/>
          </a:bodyPr>
          <a:lstStyle/>
          <a:p>
            <a:r>
              <a:rPr lang="en-US" dirty="0" smtClean="0"/>
              <a:t>European Granting Foundations for R@D Commercialization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Часть </a:t>
            </a:r>
            <a:r>
              <a:rPr lang="en-US" dirty="0" smtClean="0"/>
              <a:t>1. </a:t>
            </a:r>
            <a:r>
              <a:rPr lang="ru-RU" dirty="0" smtClean="0"/>
              <a:t>Основы </a:t>
            </a:r>
            <a:r>
              <a:rPr lang="ru-RU" dirty="0" err="1" smtClean="0"/>
              <a:t>фандрайзинга</a:t>
            </a:r>
            <a:endParaRPr lang="es-E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E0C0997-FFB3-45E9-A31D-A10AE8881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152" y="240984"/>
            <a:ext cx="4572002" cy="1004888"/>
          </a:xfrm>
          <a:prstGeom prst="rect">
            <a:avLst/>
          </a:prstGeom>
          <a:noFill/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196752"/>
            <a:ext cx="65343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Спасибо за внимание</a:t>
            </a:r>
          </a:p>
          <a:p>
            <a:r>
              <a:rPr lang="ru-RU" sz="2800" dirty="0" smtClean="0"/>
              <a:t>Будем рады сотрудничеству</a:t>
            </a:r>
          </a:p>
          <a:p>
            <a:r>
              <a:rPr lang="ru-RU" sz="2800" dirty="0" smtClean="0"/>
              <a:t>тел:  +79172746210 </a:t>
            </a:r>
          </a:p>
          <a:p>
            <a:r>
              <a:rPr lang="ru-RU" sz="2800" dirty="0" smtClean="0"/>
              <a:t>Султанова </a:t>
            </a:r>
            <a:r>
              <a:rPr lang="ru-RU" sz="2800" dirty="0" err="1" smtClean="0"/>
              <a:t>Дильбар</a:t>
            </a:r>
            <a:r>
              <a:rPr lang="ru-RU" sz="2800" dirty="0" smtClean="0"/>
              <a:t> </a:t>
            </a:r>
            <a:r>
              <a:rPr lang="ru-RU" sz="2800" dirty="0" err="1" smtClean="0"/>
              <a:t>Шамилевна</a:t>
            </a:r>
            <a:endParaRPr lang="ru-RU" sz="2800" dirty="0" smtClean="0"/>
          </a:p>
          <a:p>
            <a:r>
              <a:rPr lang="en-US" sz="2800" dirty="0" smtClean="0"/>
              <a:t>econsultan@mail.ru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994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Спикеры семинара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" y="1141430"/>
            <a:ext cx="1904316" cy="2863633"/>
          </a:xfrm>
        </p:spPr>
      </p:pic>
      <p:sp>
        <p:nvSpPr>
          <p:cNvPr id="5" name="TextBox 4"/>
          <p:cNvSpPr txBox="1"/>
          <p:nvPr/>
        </p:nvSpPr>
        <p:spPr>
          <a:xfrm>
            <a:off x="2699792" y="1772816"/>
            <a:ext cx="42484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Юлия </a:t>
            </a:r>
            <a:r>
              <a:rPr lang="ru-RU" sz="2800" dirty="0" err="1" smtClean="0"/>
              <a:t>Надировна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Зиятдинова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	Артем 	Николаевич 	Безруков</a:t>
            </a:r>
          </a:p>
          <a:p>
            <a:endParaRPr lang="ru-RU" sz="2800" dirty="0"/>
          </a:p>
          <a:p>
            <a:r>
              <a:rPr lang="ru-RU" sz="2800" dirty="0" smtClean="0"/>
              <a:t>Султанова </a:t>
            </a:r>
            <a:r>
              <a:rPr lang="ru-RU" sz="2800" dirty="0" err="1" smtClean="0"/>
              <a:t>Дильбар</a:t>
            </a:r>
            <a:r>
              <a:rPr lang="ru-RU" sz="2800" dirty="0" smtClean="0"/>
              <a:t> </a:t>
            </a:r>
            <a:r>
              <a:rPr lang="ru-RU" sz="2800" dirty="0" err="1" smtClean="0"/>
              <a:t>Шамилевна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	Анна </a:t>
            </a:r>
            <a:r>
              <a:rPr lang="ru-RU" sz="2800" dirty="0" err="1" smtClean="0"/>
              <a:t>Оттовна</a:t>
            </a:r>
            <a:r>
              <a:rPr lang="ru-RU" sz="2800" dirty="0" smtClean="0"/>
              <a:t> </a:t>
            </a:r>
            <a:r>
              <a:rPr lang="ru-RU" sz="2800" dirty="0" err="1" smtClean="0"/>
              <a:t>Эбель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80" y="4783934"/>
            <a:ext cx="2735795" cy="20398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196752"/>
            <a:ext cx="2387880" cy="31937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882" y="4609455"/>
            <a:ext cx="2337118" cy="233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3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</a:t>
            </a:r>
            <a:r>
              <a:rPr lang="ru-RU" dirty="0" err="1"/>
              <a:t>выйграть</a:t>
            </a:r>
            <a:r>
              <a:rPr lang="ru-RU" dirty="0"/>
              <a:t> грант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Грант</a:t>
            </a:r>
            <a:r>
              <a:rPr lang="ru-RU" dirty="0"/>
              <a:t> – это </a:t>
            </a:r>
            <a:r>
              <a:rPr lang="ru-RU" b="1" i="1" dirty="0"/>
              <a:t>безвозмездная</a:t>
            </a:r>
            <a:r>
              <a:rPr lang="ru-RU" dirty="0"/>
              <a:t> целевая субсидия, предоставляемая на конкурсной основе организации, учреждению, инициативной группе или индивидуальному лицу для реализации заявленного проекта в той или иной сфере деятельности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b="1" dirty="0" err="1" smtClean="0"/>
              <a:t>Фандрайзинг</a:t>
            </a:r>
            <a:r>
              <a:rPr lang="ru-RU" dirty="0" smtClean="0"/>
              <a:t> </a:t>
            </a:r>
            <a:r>
              <a:rPr lang="ru-RU" dirty="0"/>
              <a:t>– это поиск ресурсов для реализации проектов и/или поддержания существования организации.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6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Российские </a:t>
            </a:r>
            <a:r>
              <a:rPr lang="ru-RU" dirty="0" err="1" smtClean="0"/>
              <a:t>грантодатели</a:t>
            </a:r>
            <a:r>
              <a:rPr lang="ru-RU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осударственные	гранты:</a:t>
            </a:r>
            <a:r>
              <a:rPr lang="ru-RU" dirty="0" smtClean="0"/>
              <a:t>			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Президентские гранты </a:t>
            </a:r>
            <a:r>
              <a:rPr lang="ru-RU" dirty="0" smtClean="0"/>
              <a:t>для НКО;</a:t>
            </a:r>
          </a:p>
          <a:p>
            <a:pPr marL="514350" indent="-514350">
              <a:buAutoNum type="arabicParenR"/>
            </a:pPr>
            <a:r>
              <a:rPr lang="ru-RU" dirty="0" smtClean="0"/>
              <a:t>Российские научные фонды(Российский фонд фундаментальных исследований, Российский научный фонд);</a:t>
            </a:r>
          </a:p>
          <a:p>
            <a:pPr marL="514350" indent="-514350">
              <a:buAutoNum type="arabicParenR"/>
            </a:pPr>
            <a:r>
              <a:rPr lang="ru-RU" dirty="0" smtClean="0"/>
              <a:t>Целевые фонды («Фонд </a:t>
            </a:r>
            <a:r>
              <a:rPr lang="ru-RU" dirty="0"/>
              <a:t>содействия развитию малых форм предприятий в научно-технической сфере» (Фонд содействия </a:t>
            </a:r>
            <a:r>
              <a:rPr lang="ru-RU" dirty="0" smtClean="0"/>
              <a:t>инновациям), Фонд Русский мир)</a:t>
            </a:r>
            <a:r>
              <a:rPr lang="ru-RU" dirty="0"/>
              <a:t>;</a:t>
            </a:r>
            <a:endParaRPr lang="ru-RU" dirty="0" smtClean="0"/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 smtClean="0"/>
              <a:t> Органы </a:t>
            </a:r>
            <a:r>
              <a:rPr lang="ru-RU" dirty="0"/>
              <a:t>региональной и муниципальной власти (грант </a:t>
            </a:r>
            <a:r>
              <a:rPr lang="ru-RU" dirty="0" err="1"/>
              <a:t>Алгарыш</a:t>
            </a:r>
            <a:r>
              <a:rPr lang="ru-RU" dirty="0"/>
              <a:t>, гранты Академии наук РТ</a:t>
            </a:r>
            <a:r>
              <a:rPr lang="ru-RU" dirty="0" smtClean="0"/>
              <a:t>,  Наш Татарстан-Территория будущего </a:t>
            </a:r>
            <a:r>
              <a:rPr lang="ru-RU" dirty="0"/>
              <a:t>) 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Негосударственные гранты: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Корпоративные фонды (гранты Лукойла, РОСНАНО, </a:t>
            </a:r>
            <a:r>
              <a:rPr lang="ru-RU" dirty="0" err="1" smtClean="0"/>
              <a:t>РОСАТОМа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r>
              <a:rPr lang="ru-RU" dirty="0" smtClean="0"/>
              <a:t>Фонды меценатов (Благотворительный фонд Владимира Потанина, Фонд Михаила Прохорова)</a:t>
            </a:r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Заявки в Европейские гранты</a:t>
            </a:r>
            <a:r>
              <a:rPr lang="en-US" dirty="0" smtClean="0"/>
              <a:t> </a:t>
            </a:r>
            <a:r>
              <a:rPr lang="ru-RU" dirty="0" smtClean="0"/>
              <a:t>обсуждаемые в рамках данного семинара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8172400" cy="3816424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HORIZONS 2020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«ГОД ГЕРМАНИИ В РОССИИ»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Стипендиальная программа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DAAD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8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-99392"/>
            <a:ext cx="8229600" cy="1143000"/>
          </a:xfrm>
        </p:spPr>
        <p:txBody>
          <a:bodyPr/>
          <a:lstStyle/>
          <a:p>
            <a:r>
              <a:rPr lang="ru-RU" dirty="0" smtClean="0"/>
              <a:t>Принципы успешной заявки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Начните готовить заявку как можно раньше.</a:t>
            </a:r>
          </a:p>
          <a:p>
            <a:r>
              <a:rPr lang="ru-RU" dirty="0" smtClean="0"/>
              <a:t>2.Привлекайте к участию в гранте лиц с хорошей </a:t>
            </a:r>
            <a:r>
              <a:rPr lang="ru-RU" dirty="0" err="1" smtClean="0"/>
              <a:t>грантовой</a:t>
            </a:r>
            <a:r>
              <a:rPr lang="ru-RU" dirty="0" smtClean="0"/>
              <a:t> историей, для научных грантов для участников важен высокий индекс </a:t>
            </a:r>
            <a:r>
              <a:rPr lang="ru-RU" dirty="0" err="1" smtClean="0"/>
              <a:t>Хирша</a:t>
            </a:r>
            <a:r>
              <a:rPr lang="ru-RU" dirty="0" smtClean="0"/>
              <a:t>, наличие ранее выигранных грантов в том же фонде.</a:t>
            </a:r>
          </a:p>
          <a:p>
            <a:r>
              <a:rPr lang="ru-RU" dirty="0" smtClean="0"/>
              <a:t>3. Постарайтесь найти контакт в фонде и заранее неоднократно проконсультируйтесь по содержанию с проектным менеджером.</a:t>
            </a:r>
          </a:p>
          <a:p>
            <a:r>
              <a:rPr lang="ru-RU" dirty="0" smtClean="0"/>
              <a:t>4.Проконсультируйтесь в фонде по поводу того, что может пойти в качестве </a:t>
            </a:r>
            <a:r>
              <a:rPr lang="ru-RU" dirty="0" err="1" smtClean="0"/>
              <a:t>софинансирования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/>
              <a:t>Не усложняйте проект связывая себя тендерными заявками на приобретение сопутствующих услуг и товаров, они могут не уложиться в сроки реализации </a:t>
            </a:r>
            <a:r>
              <a:rPr lang="ru-RU" dirty="0" smtClean="0"/>
              <a:t>проекта.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2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бюджета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/>
          <a:lstStyle/>
          <a:p>
            <a:r>
              <a:rPr lang="ru-RU" dirty="0" smtClean="0"/>
              <a:t>6. </a:t>
            </a:r>
            <a:r>
              <a:rPr lang="ru-RU" dirty="0"/>
              <a:t>Грамотно рассчитайте бюджет проекта с учетом накладных расходов и социальных выплат с </a:t>
            </a:r>
            <a:r>
              <a:rPr lang="ru-RU" dirty="0" smtClean="0"/>
              <a:t>фонда оплаты труда в </a:t>
            </a:r>
            <a:r>
              <a:rPr lang="ru-RU" dirty="0"/>
              <a:t>размере 30,2%</a:t>
            </a:r>
          </a:p>
          <a:p>
            <a:r>
              <a:rPr lang="ru-RU" dirty="0" smtClean="0"/>
              <a:t>Например: Размер гранта 1 000 000 рублей</a:t>
            </a:r>
          </a:p>
          <a:p>
            <a:r>
              <a:rPr lang="ru-RU" dirty="0" smtClean="0"/>
              <a:t>Накладные расходы вуза 10%- 100 000 рублей</a:t>
            </a:r>
          </a:p>
          <a:p>
            <a:r>
              <a:rPr lang="ru-RU" dirty="0" smtClean="0"/>
              <a:t>Фонд заработной платы исполнителей 900 000 рублей</a:t>
            </a:r>
          </a:p>
          <a:p>
            <a:r>
              <a:rPr lang="ru-RU" dirty="0" smtClean="0"/>
              <a:t>Фонд заработной платы после отчислений в фонды социального страхования 900 000: 1,302=691 244,24</a:t>
            </a:r>
          </a:p>
          <a:p>
            <a:r>
              <a:rPr lang="ru-RU" dirty="0" smtClean="0"/>
              <a:t>Заработная плата после обложения подоходным налогом к начислению 691 244,24*0,87=601 382,49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79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Логико-структурная матрица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" y="962050"/>
            <a:ext cx="9107840" cy="5779318"/>
          </a:xfrm>
        </p:spPr>
      </p:pic>
    </p:spTree>
    <p:extLst>
      <p:ext uri="{BB962C8B-B14F-4D97-AF65-F5344CB8AC3E}">
        <p14:creationId xmlns:p14="http://schemas.microsoft.com/office/powerpoint/2010/main" val="72131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18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58788411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1353</TotalTime>
  <Words>265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La mente</vt:lpstr>
      <vt:lpstr>European Granting Foundations for R@D Commercialization  Часть 1. Основы фандрайзинга</vt:lpstr>
      <vt:lpstr>Спикеры семинара</vt:lpstr>
      <vt:lpstr>Как выйграть грант</vt:lpstr>
      <vt:lpstr>Российские грантодатели:</vt:lpstr>
      <vt:lpstr>Заявки в Европейские гранты обсуждаемые в рамках данного семинара</vt:lpstr>
      <vt:lpstr>Принципы успешной заявки</vt:lpstr>
      <vt:lpstr>Расчет бюджета проекта</vt:lpstr>
      <vt:lpstr>Логико-структурная матрица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выйграть грант</dc:title>
  <dc:creator>Васин Вася</dc:creator>
  <cp:keywords/>
  <cp:lastModifiedBy>Васин Вася</cp:lastModifiedBy>
  <cp:revision>24</cp:revision>
  <dcterms:created xsi:type="dcterms:W3CDTF">2020-04-28T09:15:02Z</dcterms:created>
  <dcterms:modified xsi:type="dcterms:W3CDTF">2020-04-29T07:48:57Z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