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handoutMasterIdLst>
    <p:handoutMasterId r:id="rId13"/>
  </p:handoutMasterIdLst>
  <p:sldIdLst>
    <p:sldId id="256" r:id="rId3"/>
    <p:sldId id="265" r:id="rId4"/>
    <p:sldId id="263" r:id="rId5"/>
    <p:sldId id="257" r:id="rId6"/>
    <p:sldId id="259" r:id="rId7"/>
    <p:sldId id="260" r:id="rId8"/>
    <p:sldId id="261" r:id="rId9"/>
    <p:sldId id="262" r:id="rId10"/>
    <p:sldId id="264" r:id="rId11"/>
    <p:sldId id="266" r:id="rId1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66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>
      <p:cViewPr varScale="1">
        <p:scale>
          <a:sx n="69" d="100"/>
          <a:sy n="69" d="100"/>
        </p:scale>
        <p:origin x="1224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268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005B03-FA39-4F53-A3B0-B64E03D70941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2B2330-555C-48E6-B601-C46BFD43F1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51035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Dibujo.bmp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 cap="none" spc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es-ES" smtClean="0"/>
              <a:pPr/>
              <a:t>28/04/2020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es-ES" smtClean="0"/>
              <a:pPr/>
              <a:t>28/04/2020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es-ES" smtClean="0"/>
              <a:pPr/>
              <a:t>28/04/2020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cap="none" spc="0">
                <a:ln w="18415" cmpd="sng">
                  <a:solidFill>
                    <a:srgbClr val="0066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ln>
                  <a:noFill/>
                </a:ln>
                <a:solidFill>
                  <a:srgbClr val="0000CC"/>
                </a:solidFill>
              </a:defRPr>
            </a:lvl1pPr>
            <a:lvl2pPr>
              <a:defRPr>
                <a:ln>
                  <a:noFill/>
                </a:ln>
                <a:solidFill>
                  <a:srgbClr val="0000CC"/>
                </a:solidFill>
              </a:defRPr>
            </a:lvl2pPr>
            <a:lvl3pPr>
              <a:defRPr>
                <a:ln>
                  <a:noFill/>
                </a:ln>
                <a:solidFill>
                  <a:srgbClr val="0000CC"/>
                </a:solidFill>
              </a:defRPr>
            </a:lvl3pPr>
            <a:lvl4pPr>
              <a:defRPr>
                <a:ln>
                  <a:noFill/>
                </a:ln>
                <a:solidFill>
                  <a:srgbClr val="0000CC"/>
                </a:solidFill>
              </a:defRPr>
            </a:lvl4pPr>
            <a:lvl5pPr>
              <a:defRPr>
                <a:ln>
                  <a:noFill/>
                </a:ln>
                <a:solidFill>
                  <a:srgbClr val="0000CC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es-ES" smtClean="0"/>
              <a:pPr/>
              <a:t>28/04/2020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es-ES" smtClean="0"/>
              <a:pPr/>
              <a:t>28/04/2020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es-ES" smtClean="0"/>
              <a:pPr/>
              <a:t>28/04/2020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es-ES" smtClean="0"/>
              <a:pPr/>
              <a:t>28/04/2020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es-ES" smtClean="0"/>
              <a:pPr/>
              <a:t>28/04/2020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es-ES" smtClean="0"/>
              <a:pPr/>
              <a:t>28/04/2020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es-ES" smtClean="0"/>
              <a:pPr/>
              <a:t>28/04/2020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es-ES" smtClean="0"/>
              <a:pPr/>
              <a:t>28/04/2020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7FCC2A-0209-407F-B3D9-0840C384EB7C}" type="datetimeFigureOut">
              <a:rPr lang="es-ES" smtClean="0"/>
              <a:pPr/>
              <a:t>28/04/2020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8C029-DB55-4711-BF78-58FBB075B157}" type="slidenum">
              <a:rPr lang="es-ES" smtClean="0"/>
              <a:pPr/>
              <a:t>‹#›</a:t>
            </a:fld>
            <a:endParaRPr lang="es-ES"/>
          </a:p>
        </p:txBody>
      </p:sp>
      <p:pic>
        <p:nvPicPr>
          <p:cNvPr id="7" name="6 Imagen" descr="Dibujo.bmp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0" y="0"/>
            <a:ext cx="9144000" cy="7010400"/>
          </a:xfrm>
          <a:prstGeom prst="rect">
            <a:avLst/>
          </a:prstGeom>
          <a:gradFill flip="none" rotWithShape="1">
            <a:gsLst>
              <a:gs pos="100000">
                <a:srgbClr val="03D4A8">
                  <a:alpha val="18000"/>
                </a:srgbClr>
              </a:gs>
              <a:gs pos="25000">
                <a:srgbClr val="21D6E0">
                  <a:alpha val="23000"/>
                </a:srgbClr>
              </a:gs>
              <a:gs pos="75000">
                <a:srgbClr val="0087E6">
                  <a:alpha val="25000"/>
                </a:srgbClr>
              </a:gs>
              <a:gs pos="100000">
                <a:srgbClr val="005CBF">
                  <a:alpha val="25999"/>
                </a:srgbClr>
              </a:gs>
            </a:gsLst>
            <a:lin ang="27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99592" y="2420889"/>
            <a:ext cx="8136904" cy="2865500"/>
          </a:xfrm>
        </p:spPr>
        <p:txBody>
          <a:bodyPr>
            <a:normAutofit/>
          </a:bodyPr>
          <a:lstStyle/>
          <a:p>
            <a:r>
              <a:rPr lang="en-US" dirty="0" smtClean="0"/>
              <a:t>European Granting Foundations for R@D Commercialization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ru-RU" dirty="0" smtClean="0"/>
              <a:t>Часть </a:t>
            </a:r>
            <a:r>
              <a:rPr lang="en-US" dirty="0" smtClean="0"/>
              <a:t>1. </a:t>
            </a:r>
            <a:r>
              <a:rPr lang="ru-RU" dirty="0" smtClean="0"/>
              <a:t>Основы </a:t>
            </a:r>
            <a:r>
              <a:rPr lang="ru-RU" dirty="0" err="1" smtClean="0"/>
              <a:t>фандрайзинга</a:t>
            </a:r>
            <a:endParaRPr lang="es-ES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7E0C0997-FFB3-45E9-A31D-A10AE88813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152" y="240984"/>
            <a:ext cx="4572002" cy="1004888"/>
          </a:xfrm>
          <a:prstGeom prst="rect">
            <a:avLst/>
          </a:prstGeom>
          <a:noFill/>
          <a:ex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67744" y="1196752"/>
            <a:ext cx="653436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Спасибо за внимание</a:t>
            </a:r>
          </a:p>
          <a:p>
            <a:r>
              <a:rPr lang="ru-RU" sz="2800" dirty="0" smtClean="0"/>
              <a:t>Будем рады сотрудничеству</a:t>
            </a:r>
          </a:p>
          <a:p>
            <a:r>
              <a:rPr lang="ru-RU" sz="2800" dirty="0" smtClean="0"/>
              <a:t>тел:  +79172746210 </a:t>
            </a:r>
          </a:p>
          <a:p>
            <a:r>
              <a:rPr lang="ru-RU" sz="2800" dirty="0" smtClean="0"/>
              <a:t>Султанова </a:t>
            </a:r>
            <a:r>
              <a:rPr lang="ru-RU" sz="2800" dirty="0" err="1" smtClean="0"/>
              <a:t>Дильбар</a:t>
            </a:r>
            <a:r>
              <a:rPr lang="ru-RU" sz="2800" dirty="0" smtClean="0"/>
              <a:t> </a:t>
            </a:r>
            <a:r>
              <a:rPr lang="ru-RU" sz="2800" dirty="0" err="1" smtClean="0"/>
              <a:t>Шамилевна</a:t>
            </a:r>
            <a:endParaRPr lang="ru-RU" sz="2800" dirty="0" smtClean="0"/>
          </a:p>
          <a:p>
            <a:r>
              <a:rPr lang="en-US" sz="2800" dirty="0" smtClean="0"/>
              <a:t>econsultan@mail.ru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649943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Спикеры семинара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8" y="1141430"/>
            <a:ext cx="1904316" cy="2863633"/>
          </a:xfrm>
        </p:spPr>
      </p:pic>
      <p:sp>
        <p:nvSpPr>
          <p:cNvPr id="5" name="TextBox 4"/>
          <p:cNvSpPr txBox="1"/>
          <p:nvPr/>
        </p:nvSpPr>
        <p:spPr>
          <a:xfrm>
            <a:off x="2699792" y="1772816"/>
            <a:ext cx="424847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Юлия </a:t>
            </a:r>
            <a:r>
              <a:rPr lang="ru-RU" sz="2800" dirty="0" err="1" smtClean="0"/>
              <a:t>Надировна</a:t>
            </a:r>
            <a:r>
              <a:rPr lang="ru-RU" sz="2800" dirty="0" smtClean="0"/>
              <a:t> </a:t>
            </a:r>
            <a:r>
              <a:rPr lang="ru-RU" sz="2800" dirty="0" err="1" smtClean="0"/>
              <a:t>Зиятдинова</a:t>
            </a:r>
            <a:endParaRPr lang="ru-RU" sz="2800" dirty="0" smtClean="0"/>
          </a:p>
          <a:p>
            <a:endParaRPr lang="ru-RU" sz="2800" dirty="0"/>
          </a:p>
          <a:p>
            <a:r>
              <a:rPr lang="ru-RU" sz="2800" dirty="0" smtClean="0"/>
              <a:t>	Артем 	Николаевич 	Безруков</a:t>
            </a:r>
          </a:p>
          <a:p>
            <a:endParaRPr lang="ru-RU" sz="2800" dirty="0"/>
          </a:p>
          <a:p>
            <a:r>
              <a:rPr lang="ru-RU" sz="2800" dirty="0" smtClean="0"/>
              <a:t>Султанова </a:t>
            </a:r>
            <a:r>
              <a:rPr lang="ru-RU" sz="2800" dirty="0" err="1" smtClean="0"/>
              <a:t>Дильбар</a:t>
            </a:r>
            <a:r>
              <a:rPr lang="ru-RU" sz="2800" dirty="0" smtClean="0"/>
              <a:t> </a:t>
            </a:r>
            <a:r>
              <a:rPr lang="ru-RU" sz="2800" dirty="0" err="1" smtClean="0"/>
              <a:t>Шамилевна</a:t>
            </a:r>
            <a:endParaRPr lang="ru-RU" sz="2800" dirty="0" smtClean="0"/>
          </a:p>
          <a:p>
            <a:endParaRPr lang="ru-RU" sz="2800" dirty="0"/>
          </a:p>
          <a:p>
            <a:r>
              <a:rPr lang="ru-RU" sz="2800" dirty="0" smtClean="0"/>
              <a:t>	Анна </a:t>
            </a:r>
            <a:r>
              <a:rPr lang="ru-RU" sz="2800" dirty="0" err="1" smtClean="0"/>
              <a:t>Оттовна</a:t>
            </a:r>
            <a:r>
              <a:rPr lang="ru-RU" sz="2800" dirty="0" smtClean="0"/>
              <a:t> </a:t>
            </a:r>
            <a:r>
              <a:rPr lang="ru-RU" sz="2800" dirty="0" err="1" smtClean="0"/>
              <a:t>Эбель</a:t>
            </a:r>
            <a:endParaRPr lang="ru-RU" sz="28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580" y="4783934"/>
            <a:ext cx="2735795" cy="2039887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1196752"/>
            <a:ext cx="2387880" cy="319379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6882" y="4609455"/>
            <a:ext cx="2337118" cy="2337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5934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Как </a:t>
            </a:r>
            <a:r>
              <a:rPr lang="ru-RU" dirty="0" err="1"/>
              <a:t>выйграть</a:t>
            </a:r>
            <a:r>
              <a:rPr lang="ru-RU" dirty="0"/>
              <a:t> грант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/>
              <a:t>Грант</a:t>
            </a:r>
            <a:r>
              <a:rPr lang="ru-RU" dirty="0"/>
              <a:t> – это </a:t>
            </a:r>
            <a:r>
              <a:rPr lang="ru-RU" b="1" i="1" dirty="0"/>
              <a:t>безвозмездная</a:t>
            </a:r>
            <a:r>
              <a:rPr lang="ru-RU" dirty="0"/>
              <a:t> целевая субсидия, предоставляемая на конкурсной основе организации, учреждению, инициативной группе или индивидуальному лицу для реализации заявленного проекта в той или иной сфере деятельности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 smtClean="0"/>
          </a:p>
          <a:p>
            <a:r>
              <a:rPr lang="ru-RU" b="1" dirty="0" err="1" smtClean="0"/>
              <a:t>Фандрайзинг</a:t>
            </a:r>
            <a:r>
              <a:rPr lang="ru-RU" dirty="0" smtClean="0"/>
              <a:t> </a:t>
            </a:r>
            <a:r>
              <a:rPr lang="ru-RU" dirty="0"/>
              <a:t>– это поиск ресурсов для реализации проектов и/или поддержания существования организации.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2642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Российские </a:t>
            </a:r>
            <a:r>
              <a:rPr lang="ru-RU" dirty="0" err="1" smtClean="0"/>
              <a:t>грантодатели</a:t>
            </a:r>
            <a:r>
              <a:rPr lang="ru-RU" dirty="0" smtClean="0"/>
              <a:t>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836712"/>
            <a:ext cx="8820472" cy="619268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E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осударственные	гранты:</a:t>
            </a:r>
            <a:r>
              <a:rPr lang="ru-RU" dirty="0" smtClean="0"/>
              <a:t>			</a:t>
            </a:r>
            <a:endParaRPr lang="ru-RU" dirty="0"/>
          </a:p>
          <a:p>
            <a:pPr marL="514350" indent="-514350">
              <a:buAutoNum type="arabicParenR"/>
            </a:pPr>
            <a:r>
              <a:rPr lang="ru-RU" dirty="0"/>
              <a:t>Президентские гранты </a:t>
            </a:r>
            <a:r>
              <a:rPr lang="ru-RU" dirty="0" smtClean="0"/>
              <a:t>для НКО;</a:t>
            </a:r>
          </a:p>
          <a:p>
            <a:pPr marL="514350" indent="-514350">
              <a:buAutoNum type="arabicParenR"/>
            </a:pPr>
            <a:r>
              <a:rPr lang="ru-RU" dirty="0" smtClean="0"/>
              <a:t>Российские научные фонды(Российский фонд фундаментальных исследований, Российский научный фонд);</a:t>
            </a:r>
          </a:p>
          <a:p>
            <a:pPr marL="514350" indent="-514350">
              <a:buAutoNum type="arabicParenR"/>
            </a:pPr>
            <a:r>
              <a:rPr lang="ru-RU" dirty="0" smtClean="0"/>
              <a:t>Целевые фонды («Фонд </a:t>
            </a:r>
            <a:r>
              <a:rPr lang="ru-RU" dirty="0"/>
              <a:t>содействия развитию малых форм предприятий в научно-технической сфере» (Фонд содействия </a:t>
            </a:r>
            <a:r>
              <a:rPr lang="ru-RU" dirty="0" smtClean="0"/>
              <a:t>инновациям), Фонд Русский мир)</a:t>
            </a:r>
            <a:r>
              <a:rPr lang="ru-RU" dirty="0"/>
              <a:t>;</a:t>
            </a:r>
            <a:endParaRPr lang="ru-RU" dirty="0" smtClean="0"/>
          </a:p>
          <a:p>
            <a:pPr marL="514350" indent="-514350">
              <a:buFont typeface="Arial" pitchFamily="34" charset="0"/>
              <a:buAutoNum type="arabicParenR"/>
            </a:pPr>
            <a:r>
              <a:rPr lang="ru-RU" dirty="0" smtClean="0"/>
              <a:t> Органы </a:t>
            </a:r>
            <a:r>
              <a:rPr lang="ru-RU" dirty="0"/>
              <a:t>региональной и муниципальной власти (грант </a:t>
            </a:r>
            <a:r>
              <a:rPr lang="ru-RU" dirty="0" err="1"/>
              <a:t>Алгарыш</a:t>
            </a:r>
            <a:r>
              <a:rPr lang="ru-RU" dirty="0"/>
              <a:t>, гранты Академии наук РТ</a:t>
            </a:r>
            <a:r>
              <a:rPr lang="ru-RU" dirty="0" smtClean="0"/>
              <a:t>,  Наш Татарстан-Территория будущего </a:t>
            </a:r>
            <a:r>
              <a:rPr lang="ru-RU" dirty="0"/>
              <a:t>) </a:t>
            </a:r>
            <a:endParaRPr lang="ru-RU" dirty="0" smtClean="0"/>
          </a:p>
          <a:p>
            <a:pPr marL="0" indent="0">
              <a:buNone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Негосударственные гранты:</a:t>
            </a:r>
          </a:p>
          <a:p>
            <a:pPr marL="514350" indent="-514350">
              <a:buAutoNum type="arabicParenR"/>
            </a:pPr>
            <a:r>
              <a:rPr lang="ru-RU" dirty="0" smtClean="0"/>
              <a:t>Корпоративные фонды (гранты Лукойла, РОСНАНО, </a:t>
            </a:r>
            <a:r>
              <a:rPr lang="ru-RU" dirty="0" err="1" smtClean="0"/>
              <a:t>РОСАТОМа</a:t>
            </a:r>
            <a:r>
              <a:rPr lang="ru-RU" dirty="0" smtClean="0"/>
              <a:t>)</a:t>
            </a:r>
          </a:p>
          <a:p>
            <a:pPr marL="514350" indent="-514350">
              <a:buAutoNum type="arabicParenR"/>
            </a:pPr>
            <a:r>
              <a:rPr lang="ru-RU" dirty="0" smtClean="0"/>
              <a:t>Фонды меценатов (Благотворительный фонд Владимира Потанина, Фонд Михаила Прохорова)</a:t>
            </a:r>
          </a:p>
          <a:p>
            <a:pPr marL="0" indent="0"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Заявки в Европейские гранты</a:t>
            </a:r>
            <a:r>
              <a:rPr lang="en-US" dirty="0" smtClean="0"/>
              <a:t> </a:t>
            </a:r>
            <a:r>
              <a:rPr lang="ru-RU" dirty="0" smtClean="0"/>
              <a:t>обсуждаемые в рамках данного семинара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636912"/>
            <a:ext cx="8172400" cy="3816424"/>
          </a:xfrm>
        </p:spPr>
        <p:txBody>
          <a:bodyPr>
            <a:normAutofit lnSpcReduction="10000"/>
          </a:bodyPr>
          <a:lstStyle/>
          <a:p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ERASMUS +</a:t>
            </a:r>
            <a:endParaRPr lang="ru-RU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HORIZONS 2020</a:t>
            </a:r>
          </a:p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Программа «ГОД ГЕРМАНИИ В РОССИИ»</a:t>
            </a:r>
          </a:p>
          <a:p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Стипендиальная программа 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DAAD</a:t>
            </a:r>
            <a:endParaRPr lang="ru-RU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878536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055" y="-99392"/>
            <a:ext cx="8229600" cy="1143000"/>
          </a:xfrm>
        </p:spPr>
        <p:txBody>
          <a:bodyPr/>
          <a:lstStyle/>
          <a:p>
            <a:r>
              <a:rPr lang="ru-RU" dirty="0" smtClean="0"/>
              <a:t>Принципы успешной заявки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976664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1. Начните готовить заявку как можно раньше.</a:t>
            </a:r>
          </a:p>
          <a:p>
            <a:r>
              <a:rPr lang="ru-RU" dirty="0" smtClean="0"/>
              <a:t>2.Привлекайте к участию в гранте лиц с хорошей </a:t>
            </a:r>
            <a:r>
              <a:rPr lang="ru-RU" dirty="0" err="1" smtClean="0"/>
              <a:t>грантовой</a:t>
            </a:r>
            <a:r>
              <a:rPr lang="ru-RU" dirty="0" smtClean="0"/>
              <a:t> историей, для научных грантов для участников важен высокий индекс </a:t>
            </a:r>
            <a:r>
              <a:rPr lang="ru-RU" dirty="0" err="1" smtClean="0"/>
              <a:t>Хирша</a:t>
            </a:r>
            <a:r>
              <a:rPr lang="ru-RU" dirty="0" smtClean="0"/>
              <a:t>, наличие ранее выигранных грантов в том же фонде.</a:t>
            </a:r>
          </a:p>
          <a:p>
            <a:r>
              <a:rPr lang="ru-RU" dirty="0" smtClean="0"/>
              <a:t>3. Постарайтесь найти контакт в фонде и заранее неоднократно проконсультируйтесь по содержанию с проектным менеджером.</a:t>
            </a:r>
          </a:p>
          <a:p>
            <a:r>
              <a:rPr lang="ru-RU" dirty="0" smtClean="0"/>
              <a:t>4.Проконсультируйтесь в фонде по поводу того, что может пойти в качестве </a:t>
            </a:r>
            <a:r>
              <a:rPr lang="ru-RU" dirty="0" err="1" smtClean="0"/>
              <a:t>софинансирования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5. </a:t>
            </a:r>
            <a:r>
              <a:rPr lang="ru-RU" dirty="0"/>
              <a:t>Не усложняйте проект связывая себя тендерными заявками на приобретение сопутствующих услуг и товаров, они могут не уложиться в сроки реализации </a:t>
            </a:r>
            <a:r>
              <a:rPr lang="ru-RU" dirty="0" smtClean="0"/>
              <a:t>проекта.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721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Расчет бюджета проекта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925144"/>
          </a:xfrm>
        </p:spPr>
        <p:txBody>
          <a:bodyPr/>
          <a:lstStyle/>
          <a:p>
            <a:r>
              <a:rPr lang="ru-RU" dirty="0" smtClean="0"/>
              <a:t>6. </a:t>
            </a:r>
            <a:r>
              <a:rPr lang="ru-RU" dirty="0"/>
              <a:t>Грамотно рассчитайте бюджет проекта с учетом накладных расходов и социальных выплат с </a:t>
            </a:r>
            <a:r>
              <a:rPr lang="ru-RU" dirty="0" smtClean="0"/>
              <a:t>фонда оплаты труда в </a:t>
            </a:r>
            <a:r>
              <a:rPr lang="ru-RU" dirty="0"/>
              <a:t>размере 30,2%</a:t>
            </a:r>
          </a:p>
          <a:p>
            <a:r>
              <a:rPr lang="ru-RU" dirty="0" smtClean="0"/>
              <a:t>Например: Размер гранта 1 000 000 рублей</a:t>
            </a:r>
          </a:p>
          <a:p>
            <a:r>
              <a:rPr lang="ru-RU" dirty="0" smtClean="0"/>
              <a:t>Накладные расходы вуза 10%- 100 000 рублей</a:t>
            </a:r>
          </a:p>
          <a:p>
            <a:r>
              <a:rPr lang="ru-RU" dirty="0" smtClean="0"/>
              <a:t>Фонд заработной платы исполнителей 900 000 рублей</a:t>
            </a:r>
          </a:p>
          <a:p>
            <a:r>
              <a:rPr lang="ru-RU" dirty="0" smtClean="0"/>
              <a:t>Фонд заработной платы после отчислений в фонды социального страхования 900 000: 1,302=691 244,24</a:t>
            </a:r>
          </a:p>
          <a:p>
            <a:r>
              <a:rPr lang="ru-RU" dirty="0" smtClean="0"/>
              <a:t>Заработная плата после обложения подоходным налогом к начислению 691 244,24*0,87=601 382,49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5799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Логико-структурная матрица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60" y="962050"/>
            <a:ext cx="9107840" cy="5779318"/>
          </a:xfrm>
        </p:spPr>
      </p:pic>
    </p:spTree>
    <p:extLst>
      <p:ext uri="{BB962C8B-B14F-4D97-AF65-F5344CB8AC3E}">
        <p14:creationId xmlns:p14="http://schemas.microsoft.com/office/powerpoint/2010/main" val="7213189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518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2358788411"/>
      </p:ext>
    </p:extLst>
  </p:cSld>
  <p:clrMapOvr>
    <a:masterClrMapping/>
  </p:clrMapOvr>
</p:sld>
</file>

<file path=ppt/theme/theme1.xml><?xml version="1.0" encoding="utf-8"?>
<a:theme xmlns:a="http://schemas.openxmlformats.org/drawingml/2006/main" name="La men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6F057E22-3B7C-4141-BDEA-4DE09332FB8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TM02474572[[fn=Медицинский шаблон оформления]]</Template>
  <TotalTime>1353</TotalTime>
  <Words>265</Words>
  <Application>Microsoft Office PowerPoint</Application>
  <PresentationFormat>Экран (4:3)</PresentationFormat>
  <Paragraphs>45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Calibri</vt:lpstr>
      <vt:lpstr>La mente</vt:lpstr>
      <vt:lpstr>European Granting Foundations for R@D Commercialization  Часть 1. Основы фандрайзинга</vt:lpstr>
      <vt:lpstr>Спикеры семинара</vt:lpstr>
      <vt:lpstr>Как выйграть грант</vt:lpstr>
      <vt:lpstr>Российские грантодатели:</vt:lpstr>
      <vt:lpstr>Заявки в Европейские гранты обсуждаемые в рамках данного семинара</vt:lpstr>
      <vt:lpstr>Принципы успешной заявки</vt:lpstr>
      <vt:lpstr>Расчет бюджета проекта</vt:lpstr>
      <vt:lpstr>Логико-структурная матрица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выйграть грант</dc:title>
  <dc:creator>Васин Вася</dc:creator>
  <cp:keywords/>
  <cp:lastModifiedBy>Васин Вася</cp:lastModifiedBy>
  <cp:revision>24</cp:revision>
  <dcterms:created xsi:type="dcterms:W3CDTF">2020-04-28T09:15:02Z</dcterms:created>
  <dcterms:modified xsi:type="dcterms:W3CDTF">2020-04-29T07:48:57Z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TC024745729991</vt:lpwstr>
  </property>
</Properties>
</file>