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202"/>
    <a:srgbClr val="A80000"/>
    <a:srgbClr val="006600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578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115_129741327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785926"/>
            <a:ext cx="2975476" cy="1851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88913"/>
            <a:ext cx="9144000" cy="159274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2400" b="1" dirty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Профком </a:t>
            </a:r>
            <a:r>
              <a:rPr lang="ru-RU" sz="2400" b="1" dirty="0" smtClean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КНИТУ</a:t>
            </a:r>
          </a:p>
          <a:p>
            <a:pPr algn="ctr">
              <a:lnSpc>
                <a:spcPct val="75000"/>
              </a:lnSpc>
            </a:pPr>
            <a:r>
              <a:rPr lang="ru-RU" sz="2400" b="1" dirty="0" smtClean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совместно с ГАУЗ «Городская поликлиника №7»</a:t>
            </a:r>
            <a:endParaRPr lang="ru-RU" sz="2400" b="1" dirty="0">
              <a:solidFill>
                <a:srgbClr val="A8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75000"/>
              </a:lnSpc>
            </a:pPr>
            <a:r>
              <a:rPr lang="ru-RU" sz="2400" b="1" dirty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 организует для </a:t>
            </a:r>
            <a:r>
              <a:rPr lang="ru-RU" sz="2400" b="1" dirty="0" smtClean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работников – </a:t>
            </a:r>
            <a:r>
              <a:rPr lang="ru-RU" sz="2400" b="1" dirty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членов </a:t>
            </a:r>
            <a:r>
              <a:rPr lang="ru-RU" sz="2400" b="1" dirty="0" smtClean="0">
                <a:solidFill>
                  <a:srgbClr val="A80000"/>
                </a:solidFill>
                <a:latin typeface="Arial" pitchFamily="34" charset="0"/>
                <a:cs typeface="Arial" pitchFamily="34" charset="0"/>
              </a:rPr>
              <a:t>профсоюза вуза</a:t>
            </a:r>
            <a:endParaRPr lang="ru-RU" sz="2400" b="1" dirty="0">
              <a:solidFill>
                <a:srgbClr val="A8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75000"/>
              </a:lnSpc>
            </a:pPr>
            <a:endParaRPr lang="ru-RU" sz="4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2700" b="1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бесплатное </a:t>
            </a:r>
            <a:r>
              <a:rPr lang="ru-RU" sz="27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комплексное обследование</a:t>
            </a:r>
          </a:p>
          <a:p>
            <a:pPr algn="ctr">
              <a:lnSpc>
                <a:spcPct val="75000"/>
              </a:lnSpc>
            </a:pPr>
            <a:r>
              <a:rPr lang="ru-RU" sz="2700" b="1" dirty="0" err="1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2700" b="1" dirty="0" smtClean="0">
                <a:solidFill>
                  <a:srgbClr val="A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системы</a:t>
            </a:r>
            <a:endParaRPr lang="ru-RU" sz="2700" b="1" dirty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1857364"/>
            <a:ext cx="4141788" cy="47705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Экспресс-анализ на сахар; 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 Black" pitchFamily="34" charset="0"/>
              </a:rPr>
              <a:t>Биоимпедансметрия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 (исследование состава тела       на процент содержания жировой, мышечной массы, жидкости);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Экспресс-оценка состояния сердца по </a:t>
            </a:r>
            <a:r>
              <a:rPr lang="ru-RU" sz="1600" b="1" dirty="0" err="1" smtClean="0">
                <a:solidFill>
                  <a:srgbClr val="002060"/>
                </a:solidFill>
                <a:latin typeface="Arial Black" pitchFamily="34" charset="0"/>
              </a:rPr>
              <a:t>ЭКГ-сигналам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;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Скрининг-оценка уровня психофизиологического              и соматического здоровья, резервов организма;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Измерение систолического и </a:t>
            </a:r>
            <a:r>
              <a:rPr lang="ru-RU" sz="1600" b="1" dirty="0" err="1" smtClean="0">
                <a:solidFill>
                  <a:srgbClr val="002060"/>
                </a:solidFill>
                <a:latin typeface="Arial Black" pitchFamily="34" charset="0"/>
              </a:rPr>
              <a:t>диастолического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 артериального давления;    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Определение остроты зрения, измерение внутриглазного давления;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ь"/>
            </a:pPr>
            <a:r>
              <a:rPr lang="ru-RU" sz="1600" b="1" dirty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 Black" pitchFamily="34" charset="0"/>
              </a:rPr>
              <a:t>Индивидуальная беседа (врач-терапевт), рекомендации.</a:t>
            </a:r>
            <a:endParaRPr lang="ru-RU" sz="1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3323" name="TextBox 12"/>
          <p:cNvSpPr txBox="1">
            <a:spLocks noChangeArrowheads="1"/>
          </p:cNvSpPr>
          <p:nvPr/>
        </p:nvSpPr>
        <p:spPr bwMode="auto">
          <a:xfrm>
            <a:off x="4572000" y="4986718"/>
            <a:ext cx="4357686" cy="163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Запись и выдача талонов в профкоме («А» - 154) с 24 февраля 2016 г.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9.00 до 17.00.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Количество мест ограничено! </a:t>
            </a:r>
          </a:p>
          <a:p>
            <a:pPr algn="ctr">
              <a:lnSpc>
                <a:spcPct val="85000"/>
              </a:lnSpc>
            </a:pPr>
            <a:r>
              <a:rPr lang="ru-RU" sz="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день обследования при себе иметь: паспорт, медицинский полис и СНИЛС. 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 два часа до обследования не кушать!    </a:t>
            </a:r>
            <a:endParaRPr lang="ru-RU" sz="1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4071934" y="3500438"/>
            <a:ext cx="5235544" cy="150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ru-RU" b="1" dirty="0" smtClean="0">
                <a:solidFill>
                  <a:srgbClr val="A80000"/>
                </a:solidFill>
                <a:latin typeface="+mj-lt"/>
              </a:rPr>
              <a:t>Обследование будет проводиться</a:t>
            </a:r>
          </a:p>
          <a:p>
            <a:pPr algn="ctr">
              <a:lnSpc>
                <a:spcPct val="85000"/>
              </a:lnSpc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14 (пн.) по 31 (чт.) марта 2016 г.</a:t>
            </a:r>
          </a:p>
          <a:p>
            <a:pPr algn="ctr">
              <a:lnSpc>
                <a:spcPct val="85000"/>
              </a:lnSpc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8.30 до 12.00</a:t>
            </a:r>
          </a:p>
          <a:p>
            <a:pPr algn="ctr">
              <a:lnSpc>
                <a:spcPct val="85000"/>
              </a:lnSpc>
            </a:pPr>
            <a:r>
              <a:rPr lang="ru-RU" b="1" dirty="0" smtClean="0">
                <a:solidFill>
                  <a:srgbClr val="A80000"/>
                </a:solidFill>
                <a:latin typeface="+mj-lt"/>
              </a:rPr>
              <a:t>в санатории-профилактории вуза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(ул. </a:t>
            </a:r>
            <a:r>
              <a:rPr lang="ru-RU" sz="1600" b="1" dirty="0" err="1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Кирпичникова</a:t>
            </a:r>
            <a:r>
              <a:rPr lang="ru-RU" sz="16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, д. 13/12, ДАС № 3, </a:t>
            </a:r>
          </a:p>
          <a:p>
            <a:pPr algn="ctr">
              <a:lnSpc>
                <a:spcPct val="85000"/>
              </a:lnSpc>
            </a:pPr>
            <a:r>
              <a:rPr lang="ru-RU" sz="1600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вход со стороны ул. Попова с торца)</a:t>
            </a:r>
            <a:r>
              <a:rPr lang="ru-RU" b="1" dirty="0" smtClean="0">
                <a:solidFill>
                  <a:srgbClr val="A80000"/>
                </a:solidFill>
                <a:latin typeface="+mj-lt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619</TotalTime>
  <Words>185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91</cp:revision>
  <dcterms:created xsi:type="dcterms:W3CDTF">2011-02-20T14:01:51Z</dcterms:created>
  <dcterms:modified xsi:type="dcterms:W3CDTF">2016-02-17T08:30:11Z</dcterms:modified>
</cp:coreProperties>
</file>