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0" r:id="rId3"/>
    <p:sldId id="341" r:id="rId4"/>
    <p:sldId id="372" r:id="rId5"/>
    <p:sldId id="342" r:id="rId6"/>
    <p:sldId id="363" r:id="rId7"/>
    <p:sldId id="364" r:id="rId8"/>
    <p:sldId id="365" r:id="rId9"/>
    <p:sldId id="366" r:id="rId10"/>
    <p:sldId id="368" r:id="rId11"/>
    <p:sldId id="369" r:id="rId12"/>
    <p:sldId id="370" r:id="rId13"/>
    <p:sldId id="371" r:id="rId14"/>
    <p:sldId id="373" r:id="rId15"/>
    <p:sldId id="344" r:id="rId16"/>
    <p:sldId id="3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3C69"/>
    <a:srgbClr val="F0AB00"/>
    <a:srgbClr val="ECEBE8"/>
    <a:srgbClr val="D5D2CA"/>
    <a:srgbClr val="D1CFCB"/>
    <a:srgbClr val="D1CCC4"/>
    <a:srgbClr val="A2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 autoAdjust="0"/>
    <p:restoredTop sz="89003" autoAdjust="0"/>
  </p:normalViewPr>
  <p:slideViewPr>
    <p:cSldViewPr>
      <p:cViewPr varScale="1">
        <p:scale>
          <a:sx n="102" d="100"/>
          <a:sy n="102" d="100"/>
        </p:scale>
        <p:origin x="21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AA3EF3-C08C-4687-80CD-3E6B297D0FCB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B5AE6D-2EDD-412A-9DE7-0A44275AC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9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D904F-99AE-4176-80C7-10B053A856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0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8E2E-C066-4E24-B367-3C32AF533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9DB2-F62B-474E-9F34-DE4E80AD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AED2-5592-4500-B51A-17C0EAA2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9807-B67E-4799-B487-605C3866C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7736-F83C-4D8B-B02A-A81F8667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C5C0-A559-4682-81FF-CB1825FBE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126A-D3F3-4FC3-9345-0B30F6EAD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E29E-D3BB-4D2B-85F0-6BD37283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079C-5A10-4D95-9069-DE4E36FE8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3FB0-478E-4AAB-AA08-B018C7B51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359E-B86E-491C-8468-C0890B54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E6DE-9D7F-4C99-AC52-79ED5288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535469-AA6A-4F8C-B5A1-E6F6C3F0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7" y="2564904"/>
            <a:ext cx="4644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Новый порядок командирования с использованием ИС Парус</a:t>
            </a:r>
          </a:p>
          <a:p>
            <a:pPr lvl="0" algn="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83" y="764704"/>
            <a:ext cx="154142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19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Утверждение ректором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556792"/>
            <a:ext cx="8640960" cy="50069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Утверждение заявки на командирование работника на основании всех имеющихся данных и всех ранее проведенных согласований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Формирование приказа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672" y="2204864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сотруднику</a:t>
            </a: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руководителю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904486"/>
            <a:ext cx="8640960" cy="50069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Сотрудники отдела кадров формируют реестр заявок на командирование и предоставляют на утверждение ректору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" y="2890614"/>
            <a:ext cx="90217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993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Формирование приказа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89868" cy="4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9528" y="1093777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сотруднику</a:t>
            </a: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руководителю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Старт следующего процесса – Формирование приказа на командирование.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922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На доработку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86073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Исполнителем в точках «На доработку…» становиться инициатор и Заявка направляется снова на согласование в точку Согласование руководителем подразделения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1179"/>
            <a:ext cx="8969048" cy="28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6882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Отклонение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57270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 случае отклонения Заявки одним из участников согласования (перевод в точку «Отклонение») внесение изменений и отправка повторно не возможна.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096" y="1628800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775942"/>
            <a:ext cx="905986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51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Контроль сроков исполнения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57270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Добавлен нормативный срок исполнения 1 день, в каждой точке согласования.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096" y="1628800"/>
            <a:ext cx="8640960" cy="100811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Добавлены колонки: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Срок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исполнения - выводится крайняя дата и время для исполнителя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Срыв сроков – выводится время срыва (превышение нормативного срока – 1 день).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AA70E991-83DC-4DD1-9CBD-48F577A3598F}"/>
              </a:ext>
            </a:extLst>
          </p:cNvPr>
          <p:cNvSpPr/>
          <p:nvPr/>
        </p:nvSpPr>
        <p:spPr>
          <a:xfrm>
            <a:off x="280096" y="2956570"/>
            <a:ext cx="8640960" cy="50405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Каждый день в 9:00 формирование уведомлений о срыве сроков и отправка исполнителю на электронную почту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43174B-F436-458D-9DE0-F53D1D50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2" y="3789040"/>
            <a:ext cx="773431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958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8392" y="2852936"/>
            <a:ext cx="8640960" cy="223224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Для новых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сотрудников, или сотрудников без доступа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Получение логина и пароля, назначение прав доступа осуществляется, по запросу от сотрудника подразделения на адрес - komandirovka@corp.knrtu.ru (по форме)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975720"/>
            <a:ext cx="8640960" cy="72508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Логин</a:t>
            </a:r>
            <a:r>
              <a:rPr lang="ru-RU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пароль, инструкция придет на корпоративную почту.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512" y="220578"/>
            <a:ext cx="81439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Получение логина и пароля, инструкция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44824"/>
            <a:ext cx="8640960" cy="79208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Если нет корпоративной почты – заявка в тех. сервис  </a:t>
            </a:r>
            <a:r>
              <a:rPr lang="en-US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https://www.kstu.ru/ekds/www_init_tus.jsp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240" y="5301208"/>
            <a:ext cx="8640960" cy="725088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Инструкции -</a:t>
            </a:r>
            <a:r>
              <a:rPr lang="en-US" sz="2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https://www.kstu.ru/1leveltest.jsp?idparent=1877</a:t>
            </a:r>
            <a:endParaRPr kumimoji="0" lang="ru-RU" sz="2400" b="0" i="0" u="none" strike="noStrike" kern="0" cap="none" spc="0" normalizeH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18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Поддержка пользователей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908720"/>
            <a:ext cx="8843267" cy="244827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Техническая поддержка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Не получается войти в ИС Парус или не работает,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 Управление информационных технологий (УИТ) – заявка в тех. </a:t>
            </a:r>
            <a:r>
              <a:rPr lang="en-US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ru-RU" sz="2800" kern="0" dirty="0" err="1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ервис</a:t>
            </a:r>
            <a:r>
              <a:rPr lang="en-US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https://www.kstu.ru/ekds/www_init_tus.jsp</a:t>
            </a:r>
            <a:endParaRPr lang="ru-RU" sz="2800" kern="0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3573016"/>
            <a:ext cx="8843266" cy="2736304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Поддержка по работе с ИС Парус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(вошли в систему),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 Отдел по работе с сотрудниками(ОРС)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err="1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каб</a:t>
            </a: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. А-113 Телефоны: (843) 231-39-72, 231-42-04</a:t>
            </a:r>
          </a:p>
        </p:txBody>
      </p:sp>
    </p:spTree>
    <p:extLst>
      <p:ext uri="{BB962C8B-B14F-4D97-AF65-F5344CB8AC3E}">
        <p14:creationId xmlns:p14="http://schemas.microsoft.com/office/powerpoint/2010/main" val="1668177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37671" y="220578"/>
            <a:ext cx="5535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Статусная модель согласования Табеля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05329-5179-4CEF-8A0F-0331FB3A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144000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02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4684" y="188640"/>
            <a:ext cx="8064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Регистрация заявки на командирование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Добавление новой заявки на командирование</a:t>
            </a:r>
            <a:r>
              <a:rPr lang="en-US" sz="1600" ker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- https://parus2.corp.knrtu.ru/WebClient/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776" y="6377524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точку – Согласование руководителем подразделения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9" y="1484785"/>
            <a:ext cx="4113213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3136"/>
            <a:ext cx="4392192" cy="10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7785-1B12-4CFF-A3A5-A6F5912E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54" y="1365943"/>
            <a:ext cx="4528773" cy="49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20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4684" y="188640"/>
            <a:ext cx="8064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Регистрация заявки на командирование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908720"/>
            <a:ext cx="8640960" cy="518457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Перечень программ, за счет которой осуществляется командировки цели по которым можно командироваться: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 Развитие персонала -   все виды дополнительного образования  работников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3 Обеспечение учебного процесса – академическая мобильность студентов и сопровождающих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5 Воспитательная и социальная работа – воспитательная работа, общественные мероприятия, спортивные мероприятия студентов и сопровождающих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9 Наука – научные поездки для выполнения хоздоговоров, грантов, участия в конференциях и прочих научных мероприятиях.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10 Абитуриент – профориентационная работа.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11 Интеграция – практика студентов, сопровождение студентов на практику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15 Финансы – прочие цели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16 Приоритет-2030 МОН – за счет средств гранта по программе Приоритет-2030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Программа 17 Приоритет-2030 Цифра – за счет средств гранта по программе Приоритет-2030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18 Передовые инженерные школы – за счет средств гранта ПИШ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18/1 Передовые инженерные школы. Партнеры - за счет средств </a:t>
            </a:r>
            <a:r>
              <a:rPr lang="ru-RU" sz="1400" kern="0" dirty="0" err="1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промпартнеров</a:t>
            </a: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по программе ПИШ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ker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19 </a:t>
            </a:r>
            <a:r>
              <a:rPr lang="ru-RU" sz="14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Газпром - за счет договоров пожертвования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3902249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Согласование руководителем подразделения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Согласование необходимость поездки, подтверждение задание на командирование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Согласование Ректоратом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23095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сотруднику</a:t>
            </a: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8" y="2636912"/>
            <a:ext cx="8878744" cy="22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" y="2209141"/>
            <a:ext cx="9021763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6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Согласование отделом кадров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272" y="912078"/>
            <a:ext cx="8640960" cy="1364794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Определение возможности направления в командировку работника для исключения случая его временного отсутствия, проверяется наличие заявления на предоставление отпуска по совмещаемой должности работника и возможности его предоставления, проверяется указано ли лицо, временно замещающее командируемого работника (для руководителей)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Согласование ЦФО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664" y="242088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" y="3125688"/>
            <a:ext cx="89646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219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Согласование ЦФО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Контроль расходования средств по программе, запланированных на командировки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Согласование ПФУ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23095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8307"/>
            <a:ext cx="89741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172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Согласование ПФУ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57270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Ввод информации о финансовом обеспечении (источниках финансирования) заявки на командирование, с указанием комментария о наличии средств по данным источникам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Согласование начальником ПФУ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628800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420888"/>
            <a:ext cx="893603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924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– Согласование начальником ПФУ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572706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Согласование заявки на предмет учета расходования лимитов по командировочным расходам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точку – Согласование бухгалтерией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628800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исполнителю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74590"/>
            <a:ext cx="89931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77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ЭПТ_presentation_01</Template>
  <TotalTime>2729</TotalTime>
  <Words>735</Words>
  <Application>Microsoft Office PowerPoint</Application>
  <PresentationFormat>Экран (4:3)</PresentationFormat>
  <Paragraphs>75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Myriad Pro</vt:lpstr>
      <vt:lpstr>Tahoma</vt:lpstr>
      <vt:lpstr>Wingdings</vt:lpstr>
      <vt:lpstr>ЭПТ_presentation_01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logo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Roman Ilyushenko</cp:lastModifiedBy>
  <cp:revision>198</cp:revision>
  <dcterms:created xsi:type="dcterms:W3CDTF">2012-01-25T11:32:59Z</dcterms:created>
  <dcterms:modified xsi:type="dcterms:W3CDTF">2023-03-27T14:24:55Z</dcterms:modified>
</cp:coreProperties>
</file>