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45" r:id="rId2"/>
    <p:sldId id="361" r:id="rId3"/>
    <p:sldId id="360" r:id="rId4"/>
    <p:sldId id="355" r:id="rId5"/>
    <p:sldId id="356" r:id="rId6"/>
    <p:sldId id="357" r:id="rId7"/>
    <p:sldId id="362" r:id="rId8"/>
    <p:sldId id="363" r:id="rId9"/>
    <p:sldId id="364" r:id="rId10"/>
    <p:sldId id="365" r:id="rId11"/>
    <p:sldId id="367" r:id="rId12"/>
    <p:sldId id="354" r:id="rId13"/>
    <p:sldId id="323" r:id="rId14"/>
    <p:sldId id="324" r:id="rId15"/>
    <p:sldId id="326" r:id="rId16"/>
    <p:sldId id="327" r:id="rId17"/>
    <p:sldId id="325" r:id="rId18"/>
    <p:sldId id="359" r:id="rId19"/>
    <p:sldId id="338" r:id="rId20"/>
    <p:sldId id="328" r:id="rId21"/>
    <p:sldId id="344" r:id="rId22"/>
    <p:sldId id="358" r:id="rId23"/>
    <p:sldId id="368" r:id="rId24"/>
    <p:sldId id="3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6EF9F6-93EA-4C8B-973A-733FD9240DC2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7EFB39-141A-4813-9432-F87B0AD20ED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  <a:p>
          <a:pPr marL="0" marR="0" indent="0" defTabSz="1244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Опиши это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dirty="0">
            <a:latin typeface="Comic Sans MS" pitchFamily="66" charset="0"/>
          </a:endParaRPr>
        </a:p>
      </dgm:t>
    </dgm:pt>
    <dgm:pt modelId="{5600B18D-3B64-47FA-A786-93588ECDEC73}" type="parTrans" cxnId="{49A0F5EE-1786-4BF9-B60E-42562DFDF726}">
      <dgm:prSet/>
      <dgm:spPr/>
      <dgm:t>
        <a:bodyPr/>
        <a:lstStyle/>
        <a:p>
          <a:endParaRPr lang="ru-RU"/>
        </a:p>
      </dgm:t>
    </dgm:pt>
    <dgm:pt modelId="{FC35CFF7-E49F-423D-8BE5-CB3FC8C5A775}" type="sibTrans" cxnId="{49A0F5EE-1786-4BF9-B60E-42562DFDF726}">
      <dgm:prSet/>
      <dgm:spPr/>
      <dgm:t>
        <a:bodyPr/>
        <a:lstStyle/>
        <a:p>
          <a:endParaRPr lang="ru-RU"/>
        </a:p>
      </dgm:t>
    </dgm:pt>
    <dgm:pt modelId="{0576BDFE-0AF7-411B-B3F3-7CDB5C939029}">
      <dgm:prSet phldrT="[Текст]" custT="1"/>
      <dgm:spPr/>
      <dgm:t>
        <a:bodyPr/>
        <a:lstStyle/>
        <a:p>
          <a:endParaRPr lang="ru-RU" sz="1600" b="1" dirty="0">
            <a:latin typeface="Comic Sans MS" pitchFamily="66" charset="0"/>
          </a:endParaRPr>
        </a:p>
      </dgm:t>
    </dgm:pt>
    <dgm:pt modelId="{1AB0E133-1B32-4002-8464-9141F0B8C56C}" type="parTrans" cxnId="{7227A148-9704-40D1-BEEC-118E3547307A}">
      <dgm:prSet/>
      <dgm:spPr/>
      <dgm:t>
        <a:bodyPr/>
        <a:lstStyle/>
        <a:p>
          <a:endParaRPr lang="ru-RU"/>
        </a:p>
      </dgm:t>
    </dgm:pt>
    <dgm:pt modelId="{2F67F074-44FB-4517-8B7A-406DC84B9405}" type="sibTrans" cxnId="{7227A148-9704-40D1-BEEC-118E3547307A}">
      <dgm:prSet/>
      <dgm:spPr/>
      <dgm:t>
        <a:bodyPr/>
        <a:lstStyle/>
        <a:p>
          <a:endParaRPr lang="ru-RU"/>
        </a:p>
      </dgm:t>
    </dgm:pt>
    <dgm:pt modelId="{415C60CF-8CB7-491D-B589-7B8D5894C67A}">
      <dgm:prSet phldrT="[Текст]" custT="1"/>
      <dgm:spPr/>
      <dgm:t>
        <a:bodyPr/>
        <a:lstStyle/>
        <a:p>
          <a:endParaRPr lang="ru-RU" sz="2800" b="1" dirty="0">
            <a:latin typeface="Comic Sans MS" pitchFamily="66" charset="0"/>
          </a:endParaRPr>
        </a:p>
      </dgm:t>
    </dgm:pt>
    <dgm:pt modelId="{28363E62-3B02-4577-8866-C206B43C01A8}" type="parTrans" cxnId="{6D06C388-748C-4C1C-8C69-75E1368E5F0E}">
      <dgm:prSet/>
      <dgm:spPr/>
      <dgm:t>
        <a:bodyPr/>
        <a:lstStyle/>
        <a:p>
          <a:endParaRPr lang="ru-RU"/>
        </a:p>
      </dgm:t>
    </dgm:pt>
    <dgm:pt modelId="{2374BBA4-92B2-415A-BE7D-196910BDAA29}" type="sibTrans" cxnId="{6D06C388-748C-4C1C-8C69-75E1368E5F0E}">
      <dgm:prSet/>
      <dgm:spPr/>
      <dgm:t>
        <a:bodyPr/>
        <a:lstStyle/>
        <a:p>
          <a:endParaRPr lang="ru-RU"/>
        </a:p>
      </dgm:t>
    </dgm:pt>
    <dgm:pt modelId="{134F0C6A-4857-47F0-8A07-8312B4A9106D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Проанализируй это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C63C0D4-3D22-40D3-A06B-62012FEC39DB}" type="parTrans" cxnId="{01FBCDDF-81CB-41A7-9F9A-E25C11A8CA5F}">
      <dgm:prSet/>
      <dgm:spPr/>
      <dgm:t>
        <a:bodyPr/>
        <a:lstStyle/>
        <a:p>
          <a:endParaRPr lang="ru-RU"/>
        </a:p>
      </dgm:t>
    </dgm:pt>
    <dgm:pt modelId="{0FA844E3-20BD-4958-84B7-4ECE84C45E6B}" type="sibTrans" cxnId="{01FBCDDF-81CB-41A7-9F9A-E25C11A8CA5F}">
      <dgm:prSet/>
      <dgm:spPr/>
      <dgm:t>
        <a:bodyPr/>
        <a:lstStyle/>
        <a:p>
          <a:endParaRPr lang="ru-RU"/>
        </a:p>
      </dgm:t>
    </dgm:pt>
    <dgm:pt modelId="{C2F409F6-F069-4B45-87D5-82185614F8C0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Примени это</a:t>
          </a:r>
          <a:endParaRPr lang="ru-RU" sz="2400" b="1" dirty="0">
            <a:latin typeface="Comic Sans MS" pitchFamily="66" charset="0"/>
          </a:endParaRPr>
        </a:p>
      </dgm:t>
    </dgm:pt>
    <dgm:pt modelId="{1CDE77B1-7889-4B3C-A25D-C01E1ACBD5AC}" type="parTrans" cxnId="{01393619-1BD9-44C6-B83D-BAA3E822AF3A}">
      <dgm:prSet/>
      <dgm:spPr/>
      <dgm:t>
        <a:bodyPr/>
        <a:lstStyle/>
        <a:p>
          <a:endParaRPr lang="ru-RU"/>
        </a:p>
      </dgm:t>
    </dgm:pt>
    <dgm:pt modelId="{675D155B-E473-4815-84CB-44170154BEEE}" type="sibTrans" cxnId="{01393619-1BD9-44C6-B83D-BAA3E822AF3A}">
      <dgm:prSet/>
      <dgm:spPr/>
      <dgm:t>
        <a:bodyPr/>
        <a:lstStyle/>
        <a:p>
          <a:endParaRPr lang="ru-RU"/>
        </a:p>
      </dgm:t>
    </dgm:pt>
    <dgm:pt modelId="{C31E0389-B70D-4ECC-AECB-FC3450B0376D}">
      <dgm:prSet phldrT="[Текст]" custT="1"/>
      <dgm:spPr/>
      <dgm:t>
        <a:bodyPr/>
        <a:lstStyle/>
        <a:p>
          <a:endParaRPr lang="ru-RU" sz="1800" b="1" dirty="0">
            <a:latin typeface="Comic Sans MS" pitchFamily="66" charset="0"/>
          </a:endParaRPr>
        </a:p>
      </dgm:t>
    </dgm:pt>
    <dgm:pt modelId="{0A87B502-6286-4A1F-9DC1-1BC59759A749}" type="parTrans" cxnId="{B524B817-666A-473B-B890-EE5FECB246EC}">
      <dgm:prSet/>
      <dgm:spPr/>
      <dgm:t>
        <a:bodyPr/>
        <a:lstStyle/>
        <a:p>
          <a:endParaRPr lang="ru-RU"/>
        </a:p>
      </dgm:t>
    </dgm:pt>
    <dgm:pt modelId="{A37EB4AE-29CD-487B-B767-81FFE611B026}" type="sibTrans" cxnId="{B524B817-666A-473B-B890-EE5FECB246EC}">
      <dgm:prSet/>
      <dgm:spPr/>
      <dgm:t>
        <a:bodyPr/>
        <a:lstStyle/>
        <a:p>
          <a:endParaRPr lang="ru-RU"/>
        </a:p>
      </dgm:t>
    </dgm:pt>
    <dgm:pt modelId="{103FFEA9-5AA0-439E-B5B9-CE36016DE8F2}">
      <dgm:prSet phldrT="[Текст]" custT="1"/>
      <dgm:spPr/>
      <dgm:t>
        <a:bodyPr/>
        <a:lstStyle/>
        <a:p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5E705D0-ECDD-41C5-81EA-AFF09D107DF7}" type="parTrans" cxnId="{50F82074-1EF7-44AE-BF41-0163727450A4}">
      <dgm:prSet/>
      <dgm:spPr/>
      <dgm:t>
        <a:bodyPr/>
        <a:lstStyle/>
        <a:p>
          <a:endParaRPr lang="ru-RU"/>
        </a:p>
      </dgm:t>
    </dgm:pt>
    <dgm:pt modelId="{7BF9F074-17A6-4E0E-8A11-2A8E2CC34D0D}" type="sibTrans" cxnId="{50F82074-1EF7-44AE-BF41-0163727450A4}">
      <dgm:prSet/>
      <dgm:spPr/>
      <dgm:t>
        <a:bodyPr/>
        <a:lstStyle/>
        <a:p>
          <a:endParaRPr lang="ru-RU"/>
        </a:p>
      </dgm:t>
    </dgm:pt>
    <dgm:pt modelId="{84F038F4-FE75-49C6-B240-9AD3F7AAA9BE}" type="pres">
      <dgm:prSet presAssocID="{FE6EF9F6-93EA-4C8B-973A-733FD9240DC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CB0EA1-5E25-4FEA-8365-BF4FEA343BEB}" type="pres">
      <dgm:prSet presAssocID="{EC7EFB39-141A-4813-9432-F87B0AD20ED1}" presName="circle1" presStyleLbl="node1" presStyleIdx="0" presStyleCnt="3"/>
      <dgm:spPr/>
    </dgm:pt>
    <dgm:pt modelId="{421474AB-D811-455A-B54F-F9B89EF144D9}" type="pres">
      <dgm:prSet presAssocID="{EC7EFB39-141A-4813-9432-F87B0AD20ED1}" presName="space" presStyleCnt="0"/>
      <dgm:spPr/>
    </dgm:pt>
    <dgm:pt modelId="{CB9D9BA0-7470-42C6-BF1C-0039202FD90C}" type="pres">
      <dgm:prSet presAssocID="{EC7EFB39-141A-4813-9432-F87B0AD20ED1}" presName="rect1" presStyleLbl="alignAcc1" presStyleIdx="0" presStyleCnt="3" custLinFactNeighborX="-381" custLinFactNeighborY="351"/>
      <dgm:spPr/>
      <dgm:t>
        <a:bodyPr/>
        <a:lstStyle/>
        <a:p>
          <a:endParaRPr lang="ru-RU"/>
        </a:p>
      </dgm:t>
    </dgm:pt>
    <dgm:pt modelId="{67C503C7-D973-4F34-9A12-7064449C5AB5}" type="pres">
      <dgm:prSet presAssocID="{415C60CF-8CB7-491D-B589-7B8D5894C67A}" presName="vertSpace2" presStyleLbl="node1" presStyleIdx="0" presStyleCnt="3"/>
      <dgm:spPr/>
    </dgm:pt>
    <dgm:pt modelId="{1532E7EA-F551-4FC0-A1B8-8FCB08B88CE2}" type="pres">
      <dgm:prSet presAssocID="{415C60CF-8CB7-491D-B589-7B8D5894C67A}" presName="circle2" presStyleLbl="node1" presStyleIdx="1" presStyleCnt="3"/>
      <dgm:spPr/>
    </dgm:pt>
    <dgm:pt modelId="{D47B22EF-99DA-46AA-835F-EC3D209E43B4}" type="pres">
      <dgm:prSet presAssocID="{415C60CF-8CB7-491D-B589-7B8D5894C67A}" presName="rect2" presStyleLbl="alignAcc1" presStyleIdx="1" presStyleCnt="3"/>
      <dgm:spPr/>
      <dgm:t>
        <a:bodyPr/>
        <a:lstStyle/>
        <a:p>
          <a:endParaRPr lang="ru-RU"/>
        </a:p>
      </dgm:t>
    </dgm:pt>
    <dgm:pt modelId="{DC97EC9F-848D-4492-88DA-853872D97E29}" type="pres">
      <dgm:prSet presAssocID="{C2F409F6-F069-4B45-87D5-82185614F8C0}" presName="vertSpace3" presStyleLbl="node1" presStyleIdx="1" presStyleCnt="3"/>
      <dgm:spPr/>
    </dgm:pt>
    <dgm:pt modelId="{AA1A51A6-5841-42CA-AC88-7945F57CA336}" type="pres">
      <dgm:prSet presAssocID="{C2F409F6-F069-4B45-87D5-82185614F8C0}" presName="circle3" presStyleLbl="node1" presStyleIdx="2" presStyleCnt="3"/>
      <dgm:spPr/>
    </dgm:pt>
    <dgm:pt modelId="{45422C87-7694-4A10-8007-7E5E46FB87B7}" type="pres">
      <dgm:prSet presAssocID="{C2F409F6-F069-4B45-87D5-82185614F8C0}" presName="rect3" presStyleLbl="alignAcc1" presStyleIdx="2" presStyleCnt="3"/>
      <dgm:spPr/>
      <dgm:t>
        <a:bodyPr/>
        <a:lstStyle/>
        <a:p>
          <a:endParaRPr lang="ru-RU"/>
        </a:p>
      </dgm:t>
    </dgm:pt>
    <dgm:pt modelId="{4FAB5BF7-1EF0-4C2A-B2F2-68197753DE6C}" type="pres">
      <dgm:prSet presAssocID="{EC7EFB39-141A-4813-9432-F87B0AD20ED1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BE996-4188-495C-A935-234E7FFF1231}" type="pres">
      <dgm:prSet presAssocID="{EC7EFB39-141A-4813-9432-F87B0AD20ED1}" presName="rect1ChTx" presStyleLbl="alignAcc1" presStyleIdx="2" presStyleCnt="3" custScaleX="1023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E4FB4-A8B9-4F56-BD23-911E0D05C959}" type="pres">
      <dgm:prSet presAssocID="{415C60CF-8CB7-491D-B589-7B8D5894C67A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2FBEA-5BEA-4A83-AAC6-FDC8D0BE1A71}" type="pres">
      <dgm:prSet presAssocID="{415C60CF-8CB7-491D-B589-7B8D5894C67A}" presName="rect2ChTx" presStyleLbl="alignAcc1" presStyleIdx="2" presStyleCnt="3" custScaleX="2857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0E993-FBB9-4A5C-BF15-966D72C665DC}" type="pres">
      <dgm:prSet presAssocID="{C2F409F6-F069-4B45-87D5-82185614F8C0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C331F-16A0-464A-B250-1EB515246404}" type="pres">
      <dgm:prSet presAssocID="{C2F409F6-F069-4B45-87D5-82185614F8C0}" presName="rect3ChTx" presStyleLbl="alignAcc1" presStyleIdx="2" presStyleCnt="3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FBCDDF-81CB-41A7-9F9A-E25C11A8CA5F}" srcId="{415C60CF-8CB7-491D-B589-7B8D5894C67A}" destId="{134F0C6A-4857-47F0-8A07-8312B4A9106D}" srcOrd="0" destOrd="0" parTransId="{3C63C0D4-3D22-40D3-A06B-62012FEC39DB}" sibTransId="{0FA844E3-20BD-4958-84B7-4ECE84C45E6B}"/>
    <dgm:cxn modelId="{6D06C388-748C-4C1C-8C69-75E1368E5F0E}" srcId="{FE6EF9F6-93EA-4C8B-973A-733FD9240DC2}" destId="{415C60CF-8CB7-491D-B589-7B8D5894C67A}" srcOrd="1" destOrd="0" parTransId="{28363E62-3B02-4577-8866-C206B43C01A8}" sibTransId="{2374BBA4-92B2-415A-BE7D-196910BDAA29}"/>
    <dgm:cxn modelId="{A0D8F769-01B5-435D-9C05-22463A9136C6}" type="presOf" srcId="{0576BDFE-0AF7-411B-B3F3-7CDB5C939029}" destId="{A92BE996-4188-495C-A935-234E7FFF1231}" srcOrd="0" destOrd="0" presId="urn:microsoft.com/office/officeart/2005/8/layout/target3"/>
    <dgm:cxn modelId="{10689242-1B65-479D-84D8-6AC4D14BA101}" type="presOf" srcId="{EC7EFB39-141A-4813-9432-F87B0AD20ED1}" destId="{4FAB5BF7-1EF0-4C2A-B2F2-68197753DE6C}" srcOrd="1" destOrd="0" presId="urn:microsoft.com/office/officeart/2005/8/layout/target3"/>
    <dgm:cxn modelId="{E2F889E9-87A0-430B-98EC-58D14151D912}" type="presOf" srcId="{C2F409F6-F069-4B45-87D5-82185614F8C0}" destId="{59B0E993-FBB9-4A5C-BF15-966D72C665DC}" srcOrd="1" destOrd="0" presId="urn:microsoft.com/office/officeart/2005/8/layout/target3"/>
    <dgm:cxn modelId="{58A37733-0BAC-42F1-A8C7-5054342450A5}" type="presOf" srcId="{C2F409F6-F069-4B45-87D5-82185614F8C0}" destId="{45422C87-7694-4A10-8007-7E5E46FB87B7}" srcOrd="0" destOrd="0" presId="urn:microsoft.com/office/officeart/2005/8/layout/target3"/>
    <dgm:cxn modelId="{01393619-1BD9-44C6-B83D-BAA3E822AF3A}" srcId="{FE6EF9F6-93EA-4C8B-973A-733FD9240DC2}" destId="{C2F409F6-F069-4B45-87D5-82185614F8C0}" srcOrd="2" destOrd="0" parTransId="{1CDE77B1-7889-4B3C-A25D-C01E1ACBD5AC}" sibTransId="{675D155B-E473-4815-84CB-44170154BEEE}"/>
    <dgm:cxn modelId="{E4EBC673-7EDE-4AA5-A7F5-DABE370E7745}" type="presOf" srcId="{134F0C6A-4857-47F0-8A07-8312B4A9106D}" destId="{06E2FBEA-5BEA-4A83-AAC6-FDC8D0BE1A71}" srcOrd="0" destOrd="0" presId="urn:microsoft.com/office/officeart/2005/8/layout/target3"/>
    <dgm:cxn modelId="{49A0F5EE-1786-4BF9-B60E-42562DFDF726}" srcId="{FE6EF9F6-93EA-4C8B-973A-733FD9240DC2}" destId="{EC7EFB39-141A-4813-9432-F87B0AD20ED1}" srcOrd="0" destOrd="0" parTransId="{5600B18D-3B64-47FA-A786-93588ECDEC73}" sibTransId="{FC35CFF7-E49F-423D-8BE5-CB3FC8C5A775}"/>
    <dgm:cxn modelId="{4FAE1DF7-1C7F-41AD-954B-66179990ED66}" type="presOf" srcId="{C31E0389-B70D-4ECC-AECB-FC3450B0376D}" destId="{456C331F-16A0-464A-B250-1EB515246404}" srcOrd="0" destOrd="0" presId="urn:microsoft.com/office/officeart/2005/8/layout/target3"/>
    <dgm:cxn modelId="{E12DABD4-DE57-4266-9A2D-DD0389F2AA65}" type="presOf" srcId="{415C60CF-8CB7-491D-B589-7B8D5894C67A}" destId="{B08E4FB4-A8B9-4F56-BD23-911E0D05C959}" srcOrd="1" destOrd="0" presId="urn:microsoft.com/office/officeart/2005/8/layout/target3"/>
    <dgm:cxn modelId="{23D938F0-4639-4F9A-A3C0-AB9E74EA4970}" type="presOf" srcId="{103FFEA9-5AA0-439E-B5B9-CE36016DE8F2}" destId="{06E2FBEA-5BEA-4A83-AAC6-FDC8D0BE1A71}" srcOrd="0" destOrd="1" presId="urn:microsoft.com/office/officeart/2005/8/layout/target3"/>
    <dgm:cxn modelId="{A3BEFB5D-73D3-4338-881A-65B096A2916A}" type="presOf" srcId="{FE6EF9F6-93EA-4C8B-973A-733FD9240DC2}" destId="{84F038F4-FE75-49C6-B240-9AD3F7AAA9BE}" srcOrd="0" destOrd="0" presId="urn:microsoft.com/office/officeart/2005/8/layout/target3"/>
    <dgm:cxn modelId="{7227A148-9704-40D1-BEEC-118E3547307A}" srcId="{EC7EFB39-141A-4813-9432-F87B0AD20ED1}" destId="{0576BDFE-0AF7-411B-B3F3-7CDB5C939029}" srcOrd="0" destOrd="0" parTransId="{1AB0E133-1B32-4002-8464-9141F0B8C56C}" sibTransId="{2F67F074-44FB-4517-8B7A-406DC84B9405}"/>
    <dgm:cxn modelId="{50F82074-1EF7-44AE-BF41-0163727450A4}" srcId="{415C60CF-8CB7-491D-B589-7B8D5894C67A}" destId="{103FFEA9-5AA0-439E-B5B9-CE36016DE8F2}" srcOrd="1" destOrd="0" parTransId="{E5E705D0-ECDD-41C5-81EA-AFF09D107DF7}" sibTransId="{7BF9F074-17A6-4E0E-8A11-2A8E2CC34D0D}"/>
    <dgm:cxn modelId="{E252F291-0DE2-49C4-9D16-DA86A20FB1F4}" type="presOf" srcId="{EC7EFB39-141A-4813-9432-F87B0AD20ED1}" destId="{CB9D9BA0-7470-42C6-BF1C-0039202FD90C}" srcOrd="0" destOrd="0" presId="urn:microsoft.com/office/officeart/2005/8/layout/target3"/>
    <dgm:cxn modelId="{C58B0383-8403-4595-8073-9B13005F27BD}" type="presOf" srcId="{415C60CF-8CB7-491D-B589-7B8D5894C67A}" destId="{D47B22EF-99DA-46AA-835F-EC3D209E43B4}" srcOrd="0" destOrd="0" presId="urn:microsoft.com/office/officeart/2005/8/layout/target3"/>
    <dgm:cxn modelId="{B524B817-666A-473B-B890-EE5FECB246EC}" srcId="{C2F409F6-F069-4B45-87D5-82185614F8C0}" destId="{C31E0389-B70D-4ECC-AECB-FC3450B0376D}" srcOrd="0" destOrd="0" parTransId="{0A87B502-6286-4A1F-9DC1-1BC59759A749}" sibTransId="{A37EB4AE-29CD-487B-B767-81FFE611B026}"/>
    <dgm:cxn modelId="{E0DCD28B-491A-431B-A6BB-686626B2A4BE}" type="presParOf" srcId="{84F038F4-FE75-49C6-B240-9AD3F7AAA9BE}" destId="{6FCB0EA1-5E25-4FEA-8365-BF4FEA343BEB}" srcOrd="0" destOrd="0" presId="urn:microsoft.com/office/officeart/2005/8/layout/target3"/>
    <dgm:cxn modelId="{7AF9A0FC-5587-478D-ABAF-D0047D7717BA}" type="presParOf" srcId="{84F038F4-FE75-49C6-B240-9AD3F7AAA9BE}" destId="{421474AB-D811-455A-B54F-F9B89EF144D9}" srcOrd="1" destOrd="0" presId="urn:microsoft.com/office/officeart/2005/8/layout/target3"/>
    <dgm:cxn modelId="{D53494EB-845D-433A-A20E-3CA58306D1CE}" type="presParOf" srcId="{84F038F4-FE75-49C6-B240-9AD3F7AAA9BE}" destId="{CB9D9BA0-7470-42C6-BF1C-0039202FD90C}" srcOrd="2" destOrd="0" presId="urn:microsoft.com/office/officeart/2005/8/layout/target3"/>
    <dgm:cxn modelId="{F3D6BA89-80AC-4F60-9C5F-01B86B2E8B8D}" type="presParOf" srcId="{84F038F4-FE75-49C6-B240-9AD3F7AAA9BE}" destId="{67C503C7-D973-4F34-9A12-7064449C5AB5}" srcOrd="3" destOrd="0" presId="urn:microsoft.com/office/officeart/2005/8/layout/target3"/>
    <dgm:cxn modelId="{B4E02840-51FE-4385-8E3A-0DC353E74F2C}" type="presParOf" srcId="{84F038F4-FE75-49C6-B240-9AD3F7AAA9BE}" destId="{1532E7EA-F551-4FC0-A1B8-8FCB08B88CE2}" srcOrd="4" destOrd="0" presId="urn:microsoft.com/office/officeart/2005/8/layout/target3"/>
    <dgm:cxn modelId="{2F0F674C-7D0C-43A4-8306-16E01CACE037}" type="presParOf" srcId="{84F038F4-FE75-49C6-B240-9AD3F7AAA9BE}" destId="{D47B22EF-99DA-46AA-835F-EC3D209E43B4}" srcOrd="5" destOrd="0" presId="urn:microsoft.com/office/officeart/2005/8/layout/target3"/>
    <dgm:cxn modelId="{FA43BECB-EB19-4698-9EFB-1443CB32CEA2}" type="presParOf" srcId="{84F038F4-FE75-49C6-B240-9AD3F7AAA9BE}" destId="{DC97EC9F-848D-4492-88DA-853872D97E29}" srcOrd="6" destOrd="0" presId="urn:microsoft.com/office/officeart/2005/8/layout/target3"/>
    <dgm:cxn modelId="{2C42FAE1-9BE2-4778-BA09-32583D682CBC}" type="presParOf" srcId="{84F038F4-FE75-49C6-B240-9AD3F7AAA9BE}" destId="{AA1A51A6-5841-42CA-AC88-7945F57CA336}" srcOrd="7" destOrd="0" presId="urn:microsoft.com/office/officeart/2005/8/layout/target3"/>
    <dgm:cxn modelId="{A8145FA6-1790-449D-9328-C89960320FF6}" type="presParOf" srcId="{84F038F4-FE75-49C6-B240-9AD3F7AAA9BE}" destId="{45422C87-7694-4A10-8007-7E5E46FB87B7}" srcOrd="8" destOrd="0" presId="urn:microsoft.com/office/officeart/2005/8/layout/target3"/>
    <dgm:cxn modelId="{B30CBC6E-6C53-41B9-B1F8-E5C68BE65352}" type="presParOf" srcId="{84F038F4-FE75-49C6-B240-9AD3F7AAA9BE}" destId="{4FAB5BF7-1EF0-4C2A-B2F2-68197753DE6C}" srcOrd="9" destOrd="0" presId="urn:microsoft.com/office/officeart/2005/8/layout/target3"/>
    <dgm:cxn modelId="{8533DDB7-D418-4E21-AF99-9D49C78CCE93}" type="presParOf" srcId="{84F038F4-FE75-49C6-B240-9AD3F7AAA9BE}" destId="{A92BE996-4188-495C-A935-234E7FFF1231}" srcOrd="10" destOrd="0" presId="urn:microsoft.com/office/officeart/2005/8/layout/target3"/>
    <dgm:cxn modelId="{52F60E6A-373C-4707-B580-5403C295B8E4}" type="presParOf" srcId="{84F038F4-FE75-49C6-B240-9AD3F7AAA9BE}" destId="{B08E4FB4-A8B9-4F56-BD23-911E0D05C959}" srcOrd="11" destOrd="0" presId="urn:microsoft.com/office/officeart/2005/8/layout/target3"/>
    <dgm:cxn modelId="{6EA3ECA6-2288-40ED-BA2F-8F876806EA57}" type="presParOf" srcId="{84F038F4-FE75-49C6-B240-9AD3F7AAA9BE}" destId="{06E2FBEA-5BEA-4A83-AAC6-FDC8D0BE1A71}" srcOrd="12" destOrd="0" presId="urn:microsoft.com/office/officeart/2005/8/layout/target3"/>
    <dgm:cxn modelId="{CDB509AC-FFDB-426C-9E80-BBAD441CFA1C}" type="presParOf" srcId="{84F038F4-FE75-49C6-B240-9AD3F7AAA9BE}" destId="{59B0E993-FBB9-4A5C-BF15-966D72C665DC}" srcOrd="13" destOrd="0" presId="urn:microsoft.com/office/officeart/2005/8/layout/target3"/>
    <dgm:cxn modelId="{AB830E8B-020F-452B-8DED-7F22FE76EC96}" type="presParOf" srcId="{84F038F4-FE75-49C6-B240-9AD3F7AAA9BE}" destId="{456C331F-16A0-464A-B250-1EB515246404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58FE58-401E-4D03-B064-E6605828C9A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82415C-08F7-459C-A57B-9722A2E1527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 – про себя в процессе учения</a:t>
          </a:r>
          <a:endParaRPr lang="ru-RU" sz="28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54F02A4-C392-4EA4-8C99-191890ABF7C2}" type="parTrans" cxnId="{FD2E70B0-64A3-4376-A916-A4C6C101364A}">
      <dgm:prSet/>
      <dgm:spPr/>
      <dgm:t>
        <a:bodyPr/>
        <a:lstStyle/>
        <a:p>
          <a:endParaRPr lang="ru-RU"/>
        </a:p>
      </dgm:t>
    </dgm:pt>
    <dgm:pt modelId="{3F55F4D9-240E-4111-801D-8728C583D18E}" type="sibTrans" cxnId="{FD2E70B0-64A3-4376-A916-A4C6C101364A}">
      <dgm:prSet/>
      <dgm:spPr/>
      <dgm:t>
        <a:bodyPr/>
        <a:lstStyle/>
        <a:p>
          <a:endParaRPr lang="ru-RU"/>
        </a:p>
      </dgm:t>
    </dgm:pt>
    <dgm:pt modelId="{216B8321-C808-463C-82B0-EB2BBD728DDD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Мы</a:t>
          </a:r>
          <a:r>
            <a:rPr lang="ru-RU" sz="2800" dirty="0" smtClean="0">
              <a:solidFill>
                <a:srgbClr val="C00000"/>
              </a:solidFill>
              <a:latin typeface="Comic Sans MS" pitchFamily="66" charset="0"/>
            </a:rPr>
            <a:t> – </a:t>
          </a:r>
          <a:r>
            <a:rPr lang="ru-RU" sz="2800" b="1" dirty="0" smtClean="0">
              <a:solidFill>
                <a:srgbClr val="C00000"/>
              </a:solidFill>
              <a:latin typeface="Comic Sans MS" pitchFamily="66" charset="0"/>
            </a:rPr>
            <a:t>как работали в группе</a:t>
          </a:r>
          <a:endParaRPr lang="ru-RU" sz="2800" b="1" dirty="0">
            <a:solidFill>
              <a:srgbClr val="C00000"/>
            </a:solidFill>
            <a:latin typeface="Comic Sans MS" pitchFamily="66" charset="0"/>
          </a:endParaRPr>
        </a:p>
      </dgm:t>
    </dgm:pt>
    <dgm:pt modelId="{99A39531-B6FA-439C-88B3-E296EB8B17E1}" type="parTrans" cxnId="{B5224585-60E3-4604-A119-E356AE18D5E4}">
      <dgm:prSet/>
      <dgm:spPr/>
      <dgm:t>
        <a:bodyPr/>
        <a:lstStyle/>
        <a:p>
          <a:endParaRPr lang="ru-RU"/>
        </a:p>
      </dgm:t>
    </dgm:pt>
    <dgm:pt modelId="{0F692E6F-F6BA-4EE1-B413-13CD34A27C28}" type="sibTrans" cxnId="{B5224585-60E3-4604-A119-E356AE18D5E4}">
      <dgm:prSet/>
      <dgm:spPr/>
      <dgm:t>
        <a:bodyPr/>
        <a:lstStyle/>
        <a:p>
          <a:endParaRPr lang="ru-RU"/>
        </a:p>
      </dgm:t>
    </dgm:pt>
    <dgm:pt modelId="{A872D92D-4FC5-44A9-B2BC-1F2487B697E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Дело</a:t>
          </a:r>
          <a:r>
            <a:rPr lang="ru-RU" sz="2800" b="1" dirty="0" smtClean="0">
              <a:solidFill>
                <a:srgbClr val="C00000"/>
              </a:solidFill>
              <a:effectLst/>
              <a:latin typeface="Comic Sans MS" pitchFamily="66" charset="0"/>
            </a:rPr>
            <a:t> – достиг ли цели учения, есть ли проблемы</a:t>
          </a:r>
          <a:endParaRPr lang="ru-RU" sz="2800" b="1" dirty="0">
            <a:solidFill>
              <a:srgbClr val="C00000"/>
            </a:solidFill>
            <a:effectLst/>
            <a:latin typeface="Comic Sans MS" pitchFamily="66" charset="0"/>
          </a:endParaRPr>
        </a:p>
      </dgm:t>
    </dgm:pt>
    <dgm:pt modelId="{4FB3C742-171B-414C-99D1-354A30097F7F}" type="parTrans" cxnId="{1AE1D523-82FE-4C24-B0DA-B43341693A76}">
      <dgm:prSet/>
      <dgm:spPr/>
      <dgm:t>
        <a:bodyPr/>
        <a:lstStyle/>
        <a:p>
          <a:endParaRPr lang="ru-RU"/>
        </a:p>
      </dgm:t>
    </dgm:pt>
    <dgm:pt modelId="{E36AF97C-E85E-4460-BBE5-0EB2AD309367}" type="sibTrans" cxnId="{1AE1D523-82FE-4C24-B0DA-B43341693A76}">
      <dgm:prSet/>
      <dgm:spPr/>
      <dgm:t>
        <a:bodyPr/>
        <a:lstStyle/>
        <a:p>
          <a:endParaRPr lang="ru-RU"/>
        </a:p>
      </dgm:t>
    </dgm:pt>
    <dgm:pt modelId="{E046A7CE-4C8A-45F8-A082-52CB8B3C9AAD}" type="pres">
      <dgm:prSet presAssocID="{7958FE58-401E-4D03-B064-E6605828C9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293928-0F23-44BC-BE85-A07FFBEFF64E}" type="pres">
      <dgm:prSet presAssocID="{3682415C-08F7-459C-A57B-9722A2E1527F}" presName="parentLin" presStyleCnt="0"/>
      <dgm:spPr/>
    </dgm:pt>
    <dgm:pt modelId="{C5849B24-2C64-4573-9EEE-84C8C6502831}" type="pres">
      <dgm:prSet presAssocID="{3682415C-08F7-459C-A57B-9722A2E1527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F5C49B1-02BB-4EB0-9161-8FFA42F20F9A}" type="pres">
      <dgm:prSet presAssocID="{3682415C-08F7-459C-A57B-9722A2E1527F}" presName="parentText" presStyleLbl="node1" presStyleIdx="0" presStyleCnt="3" custScaleX="142857" custScaleY="1634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B6F8F-26AA-4AA2-8FA2-DB8B31902353}" type="pres">
      <dgm:prSet presAssocID="{3682415C-08F7-459C-A57B-9722A2E1527F}" presName="negativeSpace" presStyleCnt="0"/>
      <dgm:spPr/>
    </dgm:pt>
    <dgm:pt modelId="{964184CE-5453-4DF9-AD04-162EC31DF414}" type="pres">
      <dgm:prSet presAssocID="{3682415C-08F7-459C-A57B-9722A2E1527F}" presName="childText" presStyleLbl="conFgAcc1" presStyleIdx="0" presStyleCnt="3">
        <dgm:presLayoutVars>
          <dgm:bulletEnabled val="1"/>
        </dgm:presLayoutVars>
      </dgm:prSet>
      <dgm:spPr/>
    </dgm:pt>
    <dgm:pt modelId="{1BB7124D-86EB-46F9-A233-37BDD4BE7853}" type="pres">
      <dgm:prSet presAssocID="{3F55F4D9-240E-4111-801D-8728C583D18E}" presName="spaceBetweenRectangles" presStyleCnt="0"/>
      <dgm:spPr/>
    </dgm:pt>
    <dgm:pt modelId="{FF002388-3390-4147-A9B3-6BF9C20AE46D}" type="pres">
      <dgm:prSet presAssocID="{216B8321-C808-463C-82B0-EB2BBD728DDD}" presName="parentLin" presStyleCnt="0"/>
      <dgm:spPr/>
    </dgm:pt>
    <dgm:pt modelId="{43FD6A7A-68DE-48C5-AEFA-3C8FAC5A6192}" type="pres">
      <dgm:prSet presAssocID="{216B8321-C808-463C-82B0-EB2BBD728DD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D924534-5214-42AB-B111-098049AB86E7}" type="pres">
      <dgm:prSet presAssocID="{216B8321-C808-463C-82B0-EB2BBD728DDD}" presName="parentText" presStyleLbl="node1" presStyleIdx="1" presStyleCnt="3" custScaleX="142857" custScaleY="1653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93454-2A7E-4E8B-981F-FDA3D1B2BE24}" type="pres">
      <dgm:prSet presAssocID="{216B8321-C808-463C-82B0-EB2BBD728DDD}" presName="negativeSpace" presStyleCnt="0"/>
      <dgm:spPr/>
    </dgm:pt>
    <dgm:pt modelId="{6016752D-3334-4BA5-8B39-B9933D6FBEC7}" type="pres">
      <dgm:prSet presAssocID="{216B8321-C808-463C-82B0-EB2BBD728DDD}" presName="childText" presStyleLbl="conFgAcc1" presStyleIdx="1" presStyleCnt="3">
        <dgm:presLayoutVars>
          <dgm:bulletEnabled val="1"/>
        </dgm:presLayoutVars>
      </dgm:prSet>
      <dgm:spPr/>
    </dgm:pt>
    <dgm:pt modelId="{587D88D8-8348-434C-99B4-ABC2B829EE02}" type="pres">
      <dgm:prSet presAssocID="{0F692E6F-F6BA-4EE1-B413-13CD34A27C28}" presName="spaceBetweenRectangles" presStyleCnt="0"/>
      <dgm:spPr/>
    </dgm:pt>
    <dgm:pt modelId="{8E9DEAC3-4A93-4C19-AEAD-3D7EC82C0350}" type="pres">
      <dgm:prSet presAssocID="{A872D92D-4FC5-44A9-B2BC-1F2487B697EF}" presName="parentLin" presStyleCnt="0"/>
      <dgm:spPr/>
    </dgm:pt>
    <dgm:pt modelId="{0591AB18-056D-4A81-AE1F-38D9B04910EC}" type="pres">
      <dgm:prSet presAssocID="{A872D92D-4FC5-44A9-B2BC-1F2487B697E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C67A66-D909-4791-A4FF-481E422189A8}" type="pres">
      <dgm:prSet presAssocID="{A872D92D-4FC5-44A9-B2BC-1F2487B697EF}" presName="parentText" presStyleLbl="node1" presStyleIdx="2" presStyleCnt="3" custScaleX="141152" custScaleY="1615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74CC98-AED0-433A-955F-39D5981E2BDA}" type="pres">
      <dgm:prSet presAssocID="{A872D92D-4FC5-44A9-B2BC-1F2487B697EF}" presName="negativeSpace" presStyleCnt="0"/>
      <dgm:spPr/>
    </dgm:pt>
    <dgm:pt modelId="{54268514-17E8-4C94-AABE-552EF43BC2F0}" type="pres">
      <dgm:prSet presAssocID="{A872D92D-4FC5-44A9-B2BC-1F2487B697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E022A49-8DCB-4078-BF02-83874928CF2C}" type="presOf" srcId="{216B8321-C808-463C-82B0-EB2BBD728DDD}" destId="{FD924534-5214-42AB-B111-098049AB86E7}" srcOrd="1" destOrd="0" presId="urn:microsoft.com/office/officeart/2005/8/layout/list1"/>
    <dgm:cxn modelId="{F2F1F3BF-2DBA-4B0F-8589-160C3CD8FDD8}" type="presOf" srcId="{A872D92D-4FC5-44A9-B2BC-1F2487B697EF}" destId="{B6C67A66-D909-4791-A4FF-481E422189A8}" srcOrd="1" destOrd="0" presId="urn:microsoft.com/office/officeart/2005/8/layout/list1"/>
    <dgm:cxn modelId="{79F36614-FB45-452A-8C75-7B64CA3DD47D}" type="presOf" srcId="{216B8321-C808-463C-82B0-EB2BBD728DDD}" destId="{43FD6A7A-68DE-48C5-AEFA-3C8FAC5A6192}" srcOrd="0" destOrd="0" presId="urn:microsoft.com/office/officeart/2005/8/layout/list1"/>
    <dgm:cxn modelId="{11B38E14-148D-4BFD-8C08-8E9C7116E502}" type="presOf" srcId="{3682415C-08F7-459C-A57B-9722A2E1527F}" destId="{C5849B24-2C64-4573-9EEE-84C8C6502831}" srcOrd="0" destOrd="0" presId="urn:microsoft.com/office/officeart/2005/8/layout/list1"/>
    <dgm:cxn modelId="{A4C4E821-FB9A-4F24-90FA-468BA8998CF7}" type="presOf" srcId="{A872D92D-4FC5-44A9-B2BC-1F2487B697EF}" destId="{0591AB18-056D-4A81-AE1F-38D9B04910EC}" srcOrd="0" destOrd="0" presId="urn:microsoft.com/office/officeart/2005/8/layout/list1"/>
    <dgm:cxn modelId="{FD2E70B0-64A3-4376-A916-A4C6C101364A}" srcId="{7958FE58-401E-4D03-B064-E6605828C9A6}" destId="{3682415C-08F7-459C-A57B-9722A2E1527F}" srcOrd="0" destOrd="0" parTransId="{954F02A4-C392-4EA4-8C99-191890ABF7C2}" sibTransId="{3F55F4D9-240E-4111-801D-8728C583D18E}"/>
    <dgm:cxn modelId="{B5224585-60E3-4604-A119-E356AE18D5E4}" srcId="{7958FE58-401E-4D03-B064-E6605828C9A6}" destId="{216B8321-C808-463C-82B0-EB2BBD728DDD}" srcOrd="1" destOrd="0" parTransId="{99A39531-B6FA-439C-88B3-E296EB8B17E1}" sibTransId="{0F692E6F-F6BA-4EE1-B413-13CD34A27C28}"/>
    <dgm:cxn modelId="{1AE1D523-82FE-4C24-B0DA-B43341693A76}" srcId="{7958FE58-401E-4D03-B064-E6605828C9A6}" destId="{A872D92D-4FC5-44A9-B2BC-1F2487B697EF}" srcOrd="2" destOrd="0" parTransId="{4FB3C742-171B-414C-99D1-354A30097F7F}" sibTransId="{E36AF97C-E85E-4460-BBE5-0EB2AD309367}"/>
    <dgm:cxn modelId="{8E367463-C0B8-4CF3-ABB5-6CA7F9A434AF}" type="presOf" srcId="{3682415C-08F7-459C-A57B-9722A2E1527F}" destId="{5F5C49B1-02BB-4EB0-9161-8FFA42F20F9A}" srcOrd="1" destOrd="0" presId="urn:microsoft.com/office/officeart/2005/8/layout/list1"/>
    <dgm:cxn modelId="{C4A20B93-70BA-44E2-913D-631C30162664}" type="presOf" srcId="{7958FE58-401E-4D03-B064-E6605828C9A6}" destId="{E046A7CE-4C8A-45F8-A082-52CB8B3C9AAD}" srcOrd="0" destOrd="0" presId="urn:microsoft.com/office/officeart/2005/8/layout/list1"/>
    <dgm:cxn modelId="{B89E9CF3-531F-4C1F-9215-806B8695B97B}" type="presParOf" srcId="{E046A7CE-4C8A-45F8-A082-52CB8B3C9AAD}" destId="{A0293928-0F23-44BC-BE85-A07FFBEFF64E}" srcOrd="0" destOrd="0" presId="urn:microsoft.com/office/officeart/2005/8/layout/list1"/>
    <dgm:cxn modelId="{5A27715C-FFE4-4AE5-97A4-87F83C2A0B8B}" type="presParOf" srcId="{A0293928-0F23-44BC-BE85-A07FFBEFF64E}" destId="{C5849B24-2C64-4573-9EEE-84C8C6502831}" srcOrd="0" destOrd="0" presId="urn:microsoft.com/office/officeart/2005/8/layout/list1"/>
    <dgm:cxn modelId="{12432301-F8DD-41CF-B679-081901CA05CA}" type="presParOf" srcId="{A0293928-0F23-44BC-BE85-A07FFBEFF64E}" destId="{5F5C49B1-02BB-4EB0-9161-8FFA42F20F9A}" srcOrd="1" destOrd="0" presId="urn:microsoft.com/office/officeart/2005/8/layout/list1"/>
    <dgm:cxn modelId="{413B15F3-FEA2-48AF-9714-D135F535768D}" type="presParOf" srcId="{E046A7CE-4C8A-45F8-A082-52CB8B3C9AAD}" destId="{706B6F8F-26AA-4AA2-8FA2-DB8B31902353}" srcOrd="1" destOrd="0" presId="urn:microsoft.com/office/officeart/2005/8/layout/list1"/>
    <dgm:cxn modelId="{174C37F3-FBC5-46C4-AFA0-0FA34BA1B8AA}" type="presParOf" srcId="{E046A7CE-4C8A-45F8-A082-52CB8B3C9AAD}" destId="{964184CE-5453-4DF9-AD04-162EC31DF414}" srcOrd="2" destOrd="0" presId="urn:microsoft.com/office/officeart/2005/8/layout/list1"/>
    <dgm:cxn modelId="{51E94204-1AA2-4059-B3B1-2EE2BB9F50CF}" type="presParOf" srcId="{E046A7CE-4C8A-45F8-A082-52CB8B3C9AAD}" destId="{1BB7124D-86EB-46F9-A233-37BDD4BE7853}" srcOrd="3" destOrd="0" presId="urn:microsoft.com/office/officeart/2005/8/layout/list1"/>
    <dgm:cxn modelId="{ED4533C1-E0D5-49B9-A513-25469444C975}" type="presParOf" srcId="{E046A7CE-4C8A-45F8-A082-52CB8B3C9AAD}" destId="{FF002388-3390-4147-A9B3-6BF9C20AE46D}" srcOrd="4" destOrd="0" presId="urn:microsoft.com/office/officeart/2005/8/layout/list1"/>
    <dgm:cxn modelId="{5729B9A2-8693-4DF4-B2A0-437446D6B84C}" type="presParOf" srcId="{FF002388-3390-4147-A9B3-6BF9C20AE46D}" destId="{43FD6A7A-68DE-48C5-AEFA-3C8FAC5A6192}" srcOrd="0" destOrd="0" presId="urn:microsoft.com/office/officeart/2005/8/layout/list1"/>
    <dgm:cxn modelId="{B724F556-95B9-4765-A373-002925F5D7E2}" type="presParOf" srcId="{FF002388-3390-4147-A9B3-6BF9C20AE46D}" destId="{FD924534-5214-42AB-B111-098049AB86E7}" srcOrd="1" destOrd="0" presId="urn:microsoft.com/office/officeart/2005/8/layout/list1"/>
    <dgm:cxn modelId="{33E35A09-22BF-4864-8267-CB79EFB7727F}" type="presParOf" srcId="{E046A7CE-4C8A-45F8-A082-52CB8B3C9AAD}" destId="{F2193454-2A7E-4E8B-981F-FDA3D1B2BE24}" srcOrd="5" destOrd="0" presId="urn:microsoft.com/office/officeart/2005/8/layout/list1"/>
    <dgm:cxn modelId="{2EFF7FEC-D748-4479-A0BF-00A9388E38A6}" type="presParOf" srcId="{E046A7CE-4C8A-45F8-A082-52CB8B3C9AAD}" destId="{6016752D-3334-4BA5-8B39-B9933D6FBEC7}" srcOrd="6" destOrd="0" presId="urn:microsoft.com/office/officeart/2005/8/layout/list1"/>
    <dgm:cxn modelId="{879552EB-5D09-40E0-A6FF-AB6880A5CA08}" type="presParOf" srcId="{E046A7CE-4C8A-45F8-A082-52CB8B3C9AAD}" destId="{587D88D8-8348-434C-99B4-ABC2B829EE02}" srcOrd="7" destOrd="0" presId="urn:microsoft.com/office/officeart/2005/8/layout/list1"/>
    <dgm:cxn modelId="{09D29BF7-BBB6-4B35-AAB9-3E6C532D59CF}" type="presParOf" srcId="{E046A7CE-4C8A-45F8-A082-52CB8B3C9AAD}" destId="{8E9DEAC3-4A93-4C19-AEAD-3D7EC82C0350}" srcOrd="8" destOrd="0" presId="urn:microsoft.com/office/officeart/2005/8/layout/list1"/>
    <dgm:cxn modelId="{7BBBF826-3117-4FDA-84D6-A8B204C0FBF4}" type="presParOf" srcId="{8E9DEAC3-4A93-4C19-AEAD-3D7EC82C0350}" destId="{0591AB18-056D-4A81-AE1F-38D9B04910EC}" srcOrd="0" destOrd="0" presId="urn:microsoft.com/office/officeart/2005/8/layout/list1"/>
    <dgm:cxn modelId="{D9193AAC-256B-43FC-9B1C-6730D4407116}" type="presParOf" srcId="{8E9DEAC3-4A93-4C19-AEAD-3D7EC82C0350}" destId="{B6C67A66-D909-4791-A4FF-481E422189A8}" srcOrd="1" destOrd="0" presId="urn:microsoft.com/office/officeart/2005/8/layout/list1"/>
    <dgm:cxn modelId="{16C533A3-86A2-4565-9356-9F30EA382789}" type="presParOf" srcId="{E046A7CE-4C8A-45F8-A082-52CB8B3C9AAD}" destId="{4474CC98-AED0-433A-955F-39D5981E2BDA}" srcOrd="9" destOrd="0" presId="urn:microsoft.com/office/officeart/2005/8/layout/list1"/>
    <dgm:cxn modelId="{C5B55AF5-FBF3-4C31-BC8A-01E1BC681FAA}" type="presParOf" srcId="{E046A7CE-4C8A-45F8-A082-52CB8B3C9AAD}" destId="{54268514-17E8-4C94-AABE-552EF43BC2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DFE58-DC31-40E2-B0D0-54D0B659026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47FAE-66A1-4705-BE9D-1B3EA567A1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268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AEA206EE-7EAF-4398-8040-35A32D6DFBD0}" type="slidenum">
              <a:rPr lang="ru-RU" altLang="ru-RU" smtClean="0"/>
              <a:pPr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6CAB0-425E-44A1-91FF-28EB5A5F1F3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A7C5DE9-804C-4670-B2CF-A49E95F369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3035F-0D11-400C-9287-2F1DC550665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84C07C-FF99-4920-BFE7-13970F4D39A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693D7-DF59-429C-9448-CEA1EC06C1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2FE83-A6BC-4D26-9A6F-C1048981AC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50D10A-8219-4727-A8C8-AD1E5F7D96B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89332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FFF765-8080-4197-B9A7-13996C5224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5867FB1-D966-4C5C-B4C0-83D9343BD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A2293-2323-4D59-A730-F925FF7E2D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F0F037-4ACA-4AD7-9446-FCBBB83FF1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17F22F-1AB2-48F3-8B4F-D0CCE6F7675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EA9D8-B861-449A-BEB6-DCC8127E942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FCAC3E-6289-4153-9D45-FDF800AC9C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6D4A9E5D-5CD6-4FC4-9B09-5B8A7D0659A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EAC6D-C64E-43AB-B246-49B4D6D01D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4375F-A526-4CF2-9079-407BDD27679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E14607-2E62-4AFB-9D31-FA07E248B6E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03FE93-970C-4A39-81E2-D57029BD78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4582E3-453E-41F0-BE2E-A16A40EEC3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AB11A-CD1E-46FD-8F57-30A5C45EBE8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A5449-733A-4C4A-8223-F48852CEA6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D5A6F-E64B-4301-BEDF-7B41B53F3B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905EBF-C00B-41EE-AC6D-6F79FF54F06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A4A539D-51C4-44AE-B346-2A6959A649C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23591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Comic Sans MS" panose="030F0702030302020204" pitchFamily="66" charset="0"/>
              </a:rPr>
              <a:t>Методы учебной деятельности по формированию функционального чтения</a:t>
            </a:r>
            <a:endParaRPr lang="tt-RU" b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4149080"/>
            <a:ext cx="2592288" cy="13681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Презентация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Л.И. АЛЕКСЕЕВОЙ, учителя МБОУ «</a:t>
            </a:r>
            <a:r>
              <a:rPr lang="ru-RU" sz="1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Теньковская</a:t>
            </a:r>
            <a:r>
              <a:rPr lang="ru-RU" sz="1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СОШ»</a:t>
            </a:r>
            <a:endParaRPr lang="tt-RU" sz="1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507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 думаю, что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5338936" cy="452596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Сворачивание-разворачивание </a:t>
            </a:r>
            <a:r>
              <a:rPr lang="ru-RU" sz="2400" b="1" dirty="0" smtClean="0">
                <a:latin typeface="Comic Sans MS" panose="030F0702030302020204" pitchFamily="66" charset="0"/>
              </a:rPr>
              <a:t> информации позволяет: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 </a:t>
            </a:r>
            <a:r>
              <a:rPr lang="ru-RU" sz="2400" b="1" dirty="0">
                <a:latin typeface="Comic Sans MS" panose="030F0702030302020204" pitchFamily="66" charset="0"/>
              </a:rPr>
              <a:t>С</a:t>
            </a:r>
            <a:r>
              <a:rPr lang="ru-RU" sz="2400" b="1" dirty="0" smtClean="0">
                <a:latin typeface="Comic Sans MS" panose="030F0702030302020204" pitchFamily="66" charset="0"/>
              </a:rPr>
              <a:t>оединить старое знание с новым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Облегчить мыслительные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п</a:t>
            </a:r>
            <a:r>
              <a:rPr lang="ru-RU" sz="2400" b="1" dirty="0" smtClean="0">
                <a:latin typeface="Comic Sans MS" panose="030F0702030302020204" pitchFamily="66" charset="0"/>
              </a:rPr>
              <a:t>роцессы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Развивает способность «захватывать» большее количество новой информации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Развивает речевую практику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 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772816"/>
            <a:ext cx="3237257" cy="364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88547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232756"/>
            <a:ext cx="4680520" cy="4932548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Самым важным явлением в школе, самым поучительным предметом, самым живым примером для ученика является сам учитель. </a:t>
            </a:r>
            <a:r>
              <a:rPr lang="tt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/>
            </a:r>
            <a:br>
              <a:rPr lang="tt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tt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Он </a:t>
            </a:r>
            <a: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— олицетворенный метод обучения, само воплощение принципа воспитания.</a:t>
            </a:r>
            <a:b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  <a:b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tt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             </a:t>
            </a:r>
            <a:r>
              <a:rPr lang="tt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/>
                <a:cs typeface="Times New Roman"/>
              </a:rPr>
              <a:t>Адольф Дистервег</a:t>
            </a:r>
            <a:endParaRPr lang="tt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9" name="Рисунок 8" descr="https://proxy.imgsmail.ru/?h=MHNxSwmCaFwZkQpTS0rAbQ&amp;e=1450965702&amp;url171=c21hcnRyZXNwb25kZXIucnUvdXNlci9maWxlcy8xMzI2NjIzLzE2MDM1MDAzNTMvZGlzdGVydmVnLmpwZw~~&amp;email=alekseeva.l.i%40mail.ru&amp;is_https=1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08" b="8208"/>
          <a:stretch>
            <a:fillRect/>
          </a:stretch>
        </p:blipFill>
        <p:spPr bwMode="auto">
          <a:xfrm>
            <a:off x="5508104" y="2132856"/>
            <a:ext cx="302433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379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Comic Sans MS" panose="030F0702030302020204" pitchFamily="66" charset="0"/>
              </a:rPr>
              <a:t>Чанк</a:t>
            </a:r>
            <a:r>
              <a:rPr lang="ru-RU" b="1" dirty="0" smtClean="0">
                <a:latin typeface="Comic Sans MS" panose="030F0702030302020204" pitchFamily="66" charset="0"/>
              </a:rPr>
              <a:t> -  некая часть информации</a:t>
            </a:r>
            <a:endParaRPr lang="tt-RU" b="1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7430" y="1554163"/>
            <a:ext cx="7241539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455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1547813" y="260350"/>
            <a:ext cx="5473700" cy="9366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4392613" cy="784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 о п р о с ы    б ы в а ю т :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611188" y="2492375"/>
            <a:ext cx="2333625" cy="1047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Кто? Что?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Когда? Где?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3850" y="4005263"/>
            <a:ext cx="2619375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Ответ- простой,</a:t>
            </a:r>
          </a:p>
          <a:p>
            <a:pPr algn="ctr"/>
            <a:r>
              <a:rPr lang="ru-RU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односложный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 rot="10800000">
            <a:off x="179388" y="1700213"/>
            <a:ext cx="3854450" cy="609600"/>
          </a:xfrm>
          <a:prstGeom prst="wedgeRectCallout">
            <a:avLst>
              <a:gd name="adj1" fmla="val -40079"/>
              <a:gd name="adj2" fmla="val 136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endParaRPr lang="ru-RU">
              <a:latin typeface="Monotype Corsiva" pitchFamily="66" charset="0"/>
            </a:endParaRP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323850" y="1773238"/>
            <a:ext cx="3571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Тонкие вопросы: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 rot="10800000">
            <a:off x="4859338" y="1628775"/>
            <a:ext cx="3816350" cy="609600"/>
          </a:xfrm>
          <a:prstGeom prst="wedgeRectCallout">
            <a:avLst>
              <a:gd name="adj1" fmla="val 49500"/>
              <a:gd name="adj2" fmla="val 1229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/>
          <a:lstStyle/>
          <a:p>
            <a:pPr algn="ctr"/>
            <a:endParaRPr lang="ru-RU">
              <a:latin typeface="Monotype Corsiva" pitchFamily="66" charset="0"/>
            </a:endParaRP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4932363" y="1700213"/>
            <a:ext cx="3571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Толстые вопросы: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4643438" y="2492375"/>
            <a:ext cx="4191000" cy="2095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Объясните, почему?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Как вы думаете?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Почему так считаете?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чем различие?</a:t>
            </a:r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5219700" y="4941888"/>
            <a:ext cx="3419475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206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Ответ -обоснование,</a:t>
            </a:r>
          </a:p>
          <a:p>
            <a:pPr algn="ctr"/>
            <a:r>
              <a:rPr lang="ru-RU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206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рассуждение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571836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273526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Фишбоун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3851275" y="765175"/>
            <a:ext cx="3305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(рыбная  кость)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339975" y="2924175"/>
            <a:ext cx="4681538" cy="1444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250825" y="2708275"/>
            <a:ext cx="1924050" cy="431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36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Проблема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7164388" y="2492375"/>
            <a:ext cx="1728787" cy="12239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76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Причины</a:t>
            </a:r>
          </a:p>
          <a:p>
            <a:pPr algn="ctr"/>
            <a:r>
              <a:rPr lang="ru-RU" sz="28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возникновения</a:t>
            </a:r>
          </a:p>
          <a:p>
            <a:pPr algn="ctr"/>
            <a:r>
              <a:rPr lang="ru-RU" sz="28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проблемы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-2357365">
            <a:off x="2627313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 rot="-2357365">
            <a:off x="3203575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rot="-2357365">
            <a:off x="3779838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-2357365">
            <a:off x="4356100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2357365">
            <a:off x="4932363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 rot="-2357365">
            <a:off x="5508625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 rot="-2357365">
            <a:off x="6084888" y="2636838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 rot="-7999944">
            <a:off x="2528888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 rot="-7999944">
            <a:off x="3176588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 rot="-7999944">
            <a:off x="3752850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 rot="-7999944">
            <a:off x="4329113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7999944">
            <a:off x="4905375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7999944">
            <a:off x="5480050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7999944">
            <a:off x="6056313" y="3311525"/>
            <a:ext cx="863600" cy="889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WordArt 21"/>
          <p:cNvSpPr>
            <a:spLocks noChangeArrowheads="1" noChangeShapeType="1" noTextEdit="1"/>
          </p:cNvSpPr>
          <p:nvPr/>
        </p:nvSpPr>
        <p:spPr bwMode="auto">
          <a:xfrm>
            <a:off x="1547813" y="4221163"/>
            <a:ext cx="619125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98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Факты, подтверждающие</a:t>
            </a:r>
          </a:p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наличие сформулированных</a:t>
            </a:r>
          </a:p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причин</a:t>
            </a:r>
          </a:p>
        </p:txBody>
      </p:sp>
    </p:spTree>
    <p:extLst>
      <p:ext uri="{BB962C8B-B14F-4D97-AF65-F5344CB8AC3E}">
        <p14:creationId xmlns:p14="http://schemas.microsoft.com/office/powerpoint/2010/main" xmlns="" val="4196607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20288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975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"Цепочка"</a:t>
            </a:r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55530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- установление причинно-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следственных связей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684213" y="191611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555875" y="191611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4427538" y="191611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6300788" y="191611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1619250" y="2349500"/>
            <a:ext cx="936625" cy="71438"/>
          </a:xfrm>
          <a:prstGeom prst="rightArrow">
            <a:avLst>
              <a:gd name="adj1" fmla="val 50000"/>
              <a:gd name="adj2" fmla="val 327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492500" y="2349500"/>
            <a:ext cx="935038" cy="71438"/>
          </a:xfrm>
          <a:prstGeom prst="rightArrow">
            <a:avLst>
              <a:gd name="adj1" fmla="val 50000"/>
              <a:gd name="adj2" fmla="val 3272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5364163" y="2349500"/>
            <a:ext cx="936625" cy="71438"/>
          </a:xfrm>
          <a:prstGeom prst="rightArrow">
            <a:avLst>
              <a:gd name="adj1" fmla="val 50000"/>
              <a:gd name="adj2" fmla="val 327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5219700" y="2636838"/>
            <a:ext cx="1152525" cy="71437"/>
          </a:xfrm>
          <a:prstGeom prst="leftArrow">
            <a:avLst>
              <a:gd name="adj1" fmla="val 50000"/>
              <a:gd name="adj2" fmla="val 4033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3348038" y="2636838"/>
            <a:ext cx="1152525" cy="71437"/>
          </a:xfrm>
          <a:prstGeom prst="leftArrow">
            <a:avLst>
              <a:gd name="adj1" fmla="val 50000"/>
              <a:gd name="adj2" fmla="val 4033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1476375" y="2636838"/>
            <a:ext cx="1150938" cy="71437"/>
          </a:xfrm>
          <a:prstGeom prst="leftArrow">
            <a:avLst>
              <a:gd name="adj1" fmla="val 50000"/>
              <a:gd name="adj2" fmla="val 4027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179388" y="3141663"/>
            <a:ext cx="1728787" cy="252095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Особенности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 атома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Углерода по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 положению  в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ПС элементов</a:t>
            </a:r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2484438" y="3068638"/>
            <a:ext cx="1728787" cy="252095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Строение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 молекул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органических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веществ</a:t>
            </a: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 flipH="1">
            <a:off x="4859338" y="3068638"/>
            <a:ext cx="1657350" cy="252095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Свойства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Органических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веществ</a:t>
            </a:r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 flipH="1">
            <a:off x="7235825" y="2997200"/>
            <a:ext cx="1657350" cy="252095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Применение</a:t>
            </a:r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1908175" y="3500438"/>
            <a:ext cx="576263" cy="360362"/>
          </a:xfrm>
          <a:prstGeom prst="right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>
            <a:off x="4211638" y="3500438"/>
            <a:ext cx="647700" cy="360362"/>
          </a:xfrm>
          <a:prstGeom prst="rightArrow">
            <a:avLst>
              <a:gd name="adj1" fmla="val 50000"/>
              <a:gd name="adj2" fmla="val 4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6516688" y="3500438"/>
            <a:ext cx="719137" cy="360362"/>
          </a:xfrm>
          <a:prstGeom prst="rightArrow">
            <a:avLst>
              <a:gd name="adj1" fmla="val 50000"/>
              <a:gd name="adj2" fmla="val 498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 rot="10800000">
            <a:off x="6516688" y="4149725"/>
            <a:ext cx="719137" cy="360363"/>
          </a:xfrm>
          <a:prstGeom prst="rightArrow">
            <a:avLst>
              <a:gd name="adj1" fmla="val 50000"/>
              <a:gd name="adj2" fmla="val 498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 rot="10800000">
            <a:off x="4211638" y="4149725"/>
            <a:ext cx="647700" cy="360363"/>
          </a:xfrm>
          <a:prstGeom prst="rightArrow">
            <a:avLst>
              <a:gd name="adj1" fmla="val 50000"/>
              <a:gd name="adj2" fmla="val 4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 rot="10800000">
            <a:off x="1908175" y="4149725"/>
            <a:ext cx="576263" cy="360363"/>
          </a:xfrm>
          <a:prstGeom prst="right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004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675687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Общее понятие раскрывается через его  составляющие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008000"/>
                </a:solidFill>
                <a:latin typeface="Times New Roman" pitchFamily="18" charset="0"/>
              </a:rPr>
              <a:t>«Генеалогическое дерево»</a:t>
            </a:r>
            <a:endParaRPr lang="ru-RU" sz="2400" b="1">
              <a:solidFill>
                <a:srgbClr val="6600CC"/>
              </a:solidFill>
              <a:latin typeface="Times New Roman" pitchFamily="18" charset="0"/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971550" y="1773238"/>
            <a:ext cx="309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84438" y="1668463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323850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3968909" y="1737519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2519362" y="2302987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827088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1476375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2843213" y="2997200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2124075" y="2997200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H="1">
            <a:off x="971550" y="17732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2592388" y="1736726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4081780" y="191611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971550" y="23495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935038" y="1737519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395288" y="2636838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395288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971550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1619250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2627313" y="25654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2268538" y="27813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2268538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2916238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3563938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3924300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4284663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4787900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7" name="Oval 31"/>
          <p:cNvSpPr>
            <a:spLocks noChangeArrowheads="1"/>
          </p:cNvSpPr>
          <p:nvPr/>
        </p:nvSpPr>
        <p:spPr bwMode="auto">
          <a:xfrm>
            <a:off x="3419475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18" name="Oval 32"/>
          <p:cNvSpPr>
            <a:spLocks noChangeArrowheads="1"/>
          </p:cNvSpPr>
          <p:nvPr/>
        </p:nvSpPr>
        <p:spPr bwMode="auto">
          <a:xfrm>
            <a:off x="3779838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19" name="Oval 33"/>
          <p:cNvSpPr>
            <a:spLocks noChangeArrowheads="1"/>
          </p:cNvSpPr>
          <p:nvPr/>
        </p:nvSpPr>
        <p:spPr bwMode="auto">
          <a:xfrm>
            <a:off x="4140200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0" name="Oval 34"/>
          <p:cNvSpPr>
            <a:spLocks noChangeArrowheads="1"/>
          </p:cNvSpPr>
          <p:nvPr/>
        </p:nvSpPr>
        <p:spPr bwMode="auto">
          <a:xfrm>
            <a:off x="4643438" y="28527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1" name="Oval 35"/>
          <p:cNvSpPr>
            <a:spLocks noChangeArrowheads="1"/>
          </p:cNvSpPr>
          <p:nvPr/>
        </p:nvSpPr>
        <p:spPr bwMode="auto">
          <a:xfrm>
            <a:off x="1908175" y="4868863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2" name="Oval 36"/>
          <p:cNvSpPr>
            <a:spLocks noChangeArrowheads="1"/>
          </p:cNvSpPr>
          <p:nvPr/>
        </p:nvSpPr>
        <p:spPr bwMode="auto">
          <a:xfrm>
            <a:off x="2555875" y="5229225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3" name="Line 37"/>
          <p:cNvSpPr>
            <a:spLocks noChangeShapeType="1"/>
          </p:cNvSpPr>
          <p:nvPr/>
        </p:nvSpPr>
        <p:spPr bwMode="auto">
          <a:xfrm>
            <a:off x="3563938" y="2636838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4" name="Line 38"/>
          <p:cNvSpPr>
            <a:spLocks noChangeShapeType="1"/>
          </p:cNvSpPr>
          <p:nvPr/>
        </p:nvSpPr>
        <p:spPr bwMode="auto">
          <a:xfrm>
            <a:off x="4067175" y="24923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5" name="Text Box 39"/>
          <p:cNvSpPr txBox="1">
            <a:spLocks noChangeArrowheads="1"/>
          </p:cNvSpPr>
          <p:nvPr/>
        </p:nvSpPr>
        <p:spPr bwMode="auto">
          <a:xfrm>
            <a:off x="827088" y="5589588"/>
            <a:ext cx="79930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</a:rPr>
              <a:t>Строятся ассоциативно и возникают из понятия, которое выбирает сам учащийся.</a:t>
            </a:r>
          </a:p>
        </p:txBody>
      </p:sp>
      <p:sp>
        <p:nvSpPr>
          <p:cNvPr id="12326" name="Text Box 40"/>
          <p:cNvSpPr txBox="1">
            <a:spLocks noChangeArrowheads="1"/>
          </p:cNvSpPr>
          <p:nvPr/>
        </p:nvSpPr>
        <p:spPr bwMode="auto">
          <a:xfrm>
            <a:off x="1655762" y="3789040"/>
            <a:ext cx="2303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«Тропинка»</a:t>
            </a:r>
          </a:p>
        </p:txBody>
      </p:sp>
      <p:sp>
        <p:nvSpPr>
          <p:cNvPr id="12327" name="Oval 41"/>
          <p:cNvSpPr>
            <a:spLocks noChangeArrowheads="1"/>
          </p:cNvSpPr>
          <p:nvPr/>
        </p:nvSpPr>
        <p:spPr bwMode="auto">
          <a:xfrm>
            <a:off x="2555875" y="4797425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8" name="Oval 42"/>
          <p:cNvSpPr>
            <a:spLocks noChangeArrowheads="1"/>
          </p:cNvSpPr>
          <p:nvPr/>
        </p:nvSpPr>
        <p:spPr bwMode="auto">
          <a:xfrm>
            <a:off x="2555875" y="4437063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29" name="Oval 43"/>
          <p:cNvSpPr>
            <a:spLocks noChangeArrowheads="1"/>
          </p:cNvSpPr>
          <p:nvPr/>
        </p:nvSpPr>
        <p:spPr bwMode="auto">
          <a:xfrm>
            <a:off x="3203575" y="494188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30" name="Oval 44"/>
          <p:cNvSpPr>
            <a:spLocks noChangeArrowheads="1"/>
          </p:cNvSpPr>
          <p:nvPr/>
        </p:nvSpPr>
        <p:spPr bwMode="auto">
          <a:xfrm>
            <a:off x="3851275" y="494188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31" name="Oval 45"/>
          <p:cNvSpPr>
            <a:spLocks noChangeArrowheads="1"/>
          </p:cNvSpPr>
          <p:nvPr/>
        </p:nvSpPr>
        <p:spPr bwMode="auto">
          <a:xfrm>
            <a:off x="5651500" y="1844675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32" name="Line 46"/>
          <p:cNvSpPr>
            <a:spLocks noChangeShapeType="1"/>
          </p:cNvSpPr>
          <p:nvPr/>
        </p:nvSpPr>
        <p:spPr bwMode="auto">
          <a:xfrm>
            <a:off x="2124075" y="50133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3" name="Line 47"/>
          <p:cNvSpPr>
            <a:spLocks noChangeShapeType="1"/>
          </p:cNvSpPr>
          <p:nvPr/>
        </p:nvSpPr>
        <p:spPr bwMode="auto">
          <a:xfrm flipV="1">
            <a:off x="2700338" y="45815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4" name="Line 48"/>
          <p:cNvSpPr>
            <a:spLocks noChangeShapeType="1"/>
          </p:cNvSpPr>
          <p:nvPr/>
        </p:nvSpPr>
        <p:spPr bwMode="auto">
          <a:xfrm>
            <a:off x="2700338" y="50133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5" name="Line 49"/>
          <p:cNvSpPr>
            <a:spLocks noChangeShapeType="1"/>
          </p:cNvSpPr>
          <p:nvPr/>
        </p:nvSpPr>
        <p:spPr bwMode="auto">
          <a:xfrm>
            <a:off x="2700338" y="501332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6" name="Line 50"/>
          <p:cNvSpPr>
            <a:spLocks noChangeShapeType="1"/>
          </p:cNvSpPr>
          <p:nvPr/>
        </p:nvSpPr>
        <p:spPr bwMode="auto">
          <a:xfrm>
            <a:off x="3419475" y="50133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7" name="Oval 51"/>
          <p:cNvSpPr>
            <a:spLocks noChangeArrowheads="1"/>
          </p:cNvSpPr>
          <p:nvPr/>
        </p:nvSpPr>
        <p:spPr bwMode="auto">
          <a:xfrm>
            <a:off x="7164388" y="1484313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38" name="Oval 52"/>
          <p:cNvSpPr>
            <a:spLocks noChangeArrowheads="1"/>
          </p:cNvSpPr>
          <p:nvPr/>
        </p:nvSpPr>
        <p:spPr bwMode="auto">
          <a:xfrm>
            <a:off x="7092950" y="1844675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39" name="Oval 53"/>
          <p:cNvSpPr>
            <a:spLocks noChangeArrowheads="1"/>
          </p:cNvSpPr>
          <p:nvPr/>
        </p:nvSpPr>
        <p:spPr bwMode="auto">
          <a:xfrm>
            <a:off x="7092950" y="2205038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40" name="Oval 54"/>
          <p:cNvSpPr>
            <a:spLocks noChangeArrowheads="1"/>
          </p:cNvSpPr>
          <p:nvPr/>
        </p:nvSpPr>
        <p:spPr bwMode="auto">
          <a:xfrm>
            <a:off x="6300788" y="1844675"/>
            <a:ext cx="215900" cy="14605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41" name="Text Box 55"/>
          <p:cNvSpPr txBox="1">
            <a:spLocks noChangeArrowheads="1"/>
          </p:cNvSpPr>
          <p:nvPr/>
        </p:nvSpPr>
        <p:spPr bwMode="auto">
          <a:xfrm>
            <a:off x="5508625" y="908050"/>
            <a:ext cx="3240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</a:rPr>
              <a:t>«Паутинка»</a:t>
            </a:r>
          </a:p>
        </p:txBody>
      </p:sp>
      <p:sp>
        <p:nvSpPr>
          <p:cNvPr id="12342" name="Line 56"/>
          <p:cNvSpPr>
            <a:spLocks noChangeShapeType="1"/>
          </p:cNvSpPr>
          <p:nvPr/>
        </p:nvSpPr>
        <p:spPr bwMode="auto">
          <a:xfrm flipH="1">
            <a:off x="5795963" y="191611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3" name="Line 57"/>
          <p:cNvSpPr>
            <a:spLocks noChangeShapeType="1"/>
          </p:cNvSpPr>
          <p:nvPr/>
        </p:nvSpPr>
        <p:spPr bwMode="auto">
          <a:xfrm>
            <a:off x="6443663" y="1916113"/>
            <a:ext cx="433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4" name="Line 58"/>
          <p:cNvSpPr>
            <a:spLocks noChangeShapeType="1"/>
          </p:cNvSpPr>
          <p:nvPr/>
        </p:nvSpPr>
        <p:spPr bwMode="auto">
          <a:xfrm>
            <a:off x="6877050" y="155733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5" name="Line 59"/>
          <p:cNvSpPr>
            <a:spLocks noChangeShapeType="1"/>
          </p:cNvSpPr>
          <p:nvPr/>
        </p:nvSpPr>
        <p:spPr bwMode="auto">
          <a:xfrm>
            <a:off x="6877050" y="15573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6" name="Line 60"/>
          <p:cNvSpPr>
            <a:spLocks noChangeShapeType="1"/>
          </p:cNvSpPr>
          <p:nvPr/>
        </p:nvSpPr>
        <p:spPr bwMode="auto">
          <a:xfrm>
            <a:off x="6877050" y="191611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7" name="Line 61"/>
          <p:cNvSpPr>
            <a:spLocks noChangeShapeType="1"/>
          </p:cNvSpPr>
          <p:nvPr/>
        </p:nvSpPr>
        <p:spPr bwMode="auto">
          <a:xfrm>
            <a:off x="6877050" y="23495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8" name="Line 62"/>
          <p:cNvSpPr>
            <a:spLocks noChangeShapeType="1"/>
          </p:cNvSpPr>
          <p:nvPr/>
        </p:nvSpPr>
        <p:spPr bwMode="auto">
          <a:xfrm flipH="1">
            <a:off x="7272338" y="194151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9" name="Oval 63"/>
          <p:cNvSpPr>
            <a:spLocks noChangeArrowheads="1"/>
          </p:cNvSpPr>
          <p:nvPr/>
        </p:nvSpPr>
        <p:spPr bwMode="auto">
          <a:xfrm>
            <a:off x="7740650" y="1809750"/>
            <a:ext cx="215900" cy="2159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7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25923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КЛАСТЕР</a:t>
            </a:r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3995738" y="692150"/>
            <a:ext cx="1704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(гроздь)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132138" y="2492375"/>
            <a:ext cx="1800225" cy="15128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>
                <a:latin typeface="Monotype Corsiva" pitchFamily="66" charset="0"/>
              </a:rPr>
              <a:t>Ключевое </a:t>
            </a:r>
          </a:p>
          <a:p>
            <a:pPr algn="ctr"/>
            <a:r>
              <a:rPr lang="ru-RU" sz="2400">
                <a:latin typeface="Monotype Corsiva" pitchFamily="66" charset="0"/>
              </a:rPr>
              <a:t> понятие</a:t>
            </a: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5219700" y="28527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979613" y="28527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5148263" y="141287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6156325" y="184467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6372225" y="36449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5435600" y="443706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1835150" y="15573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684213" y="2133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468313" y="314166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Oval 14"/>
          <p:cNvSpPr>
            <a:spLocks noChangeArrowheads="1"/>
          </p:cNvSpPr>
          <p:nvPr/>
        </p:nvSpPr>
        <p:spPr bwMode="auto">
          <a:xfrm>
            <a:off x="827088" y="414972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1835150" y="443706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0256" name="AutoShape 16"/>
          <p:cNvCxnSpPr>
            <a:cxnSpLocks noChangeShapeType="1"/>
            <a:stCxn id="10246" idx="0"/>
            <a:endCxn id="10251" idx="4"/>
          </p:cNvCxnSpPr>
          <p:nvPr/>
        </p:nvCxnSpPr>
        <p:spPr bwMode="auto">
          <a:xfrm flipH="1" flipV="1">
            <a:off x="2292350" y="2471738"/>
            <a:ext cx="144463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7" name="AutoShape 17"/>
          <p:cNvCxnSpPr>
            <a:cxnSpLocks noChangeShapeType="1"/>
            <a:stCxn id="10246" idx="1"/>
            <a:endCxn id="10252" idx="5"/>
          </p:cNvCxnSpPr>
          <p:nvPr/>
        </p:nvCxnSpPr>
        <p:spPr bwMode="auto">
          <a:xfrm flipH="1" flipV="1">
            <a:off x="1465263" y="2914650"/>
            <a:ext cx="647700" cy="714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8" name="AutoShape 18"/>
          <p:cNvCxnSpPr>
            <a:cxnSpLocks noChangeShapeType="1"/>
            <a:stCxn id="10246" idx="2"/>
            <a:endCxn id="10253" idx="6"/>
          </p:cNvCxnSpPr>
          <p:nvPr/>
        </p:nvCxnSpPr>
        <p:spPr bwMode="auto">
          <a:xfrm flipH="1">
            <a:off x="1382713" y="3309938"/>
            <a:ext cx="59690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9" name="AutoShape 19"/>
          <p:cNvCxnSpPr>
            <a:cxnSpLocks noChangeShapeType="1"/>
            <a:stCxn id="10246" idx="3"/>
            <a:endCxn id="10254" idx="7"/>
          </p:cNvCxnSpPr>
          <p:nvPr/>
        </p:nvCxnSpPr>
        <p:spPr bwMode="auto">
          <a:xfrm flipH="1">
            <a:off x="1608138" y="3633788"/>
            <a:ext cx="504825" cy="6492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0" name="AutoShape 20"/>
          <p:cNvCxnSpPr>
            <a:cxnSpLocks noChangeShapeType="1"/>
            <a:stCxn id="10246" idx="4"/>
            <a:endCxn id="10255" idx="0"/>
          </p:cNvCxnSpPr>
          <p:nvPr/>
        </p:nvCxnSpPr>
        <p:spPr bwMode="auto">
          <a:xfrm flipH="1">
            <a:off x="2292350" y="3767138"/>
            <a:ext cx="144463" cy="669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1" name="AutoShape 21"/>
          <p:cNvCxnSpPr>
            <a:cxnSpLocks noChangeShapeType="1"/>
            <a:stCxn id="10245" idx="0"/>
            <a:endCxn id="10247" idx="4"/>
          </p:cNvCxnSpPr>
          <p:nvPr/>
        </p:nvCxnSpPr>
        <p:spPr bwMode="auto">
          <a:xfrm flipH="1" flipV="1">
            <a:off x="5605463" y="2327275"/>
            <a:ext cx="71437" cy="525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2" name="AutoShape 22"/>
          <p:cNvCxnSpPr>
            <a:cxnSpLocks noChangeShapeType="1"/>
            <a:stCxn id="10245" idx="7"/>
            <a:endCxn id="10248" idx="3"/>
          </p:cNvCxnSpPr>
          <p:nvPr/>
        </p:nvCxnSpPr>
        <p:spPr bwMode="auto">
          <a:xfrm flipV="1">
            <a:off x="6000750" y="2625725"/>
            <a:ext cx="288925" cy="3603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3" name="AutoShape 23"/>
          <p:cNvCxnSpPr>
            <a:cxnSpLocks noChangeShapeType="1"/>
            <a:stCxn id="10246" idx="6"/>
            <a:endCxn id="10244" idx="2"/>
          </p:cNvCxnSpPr>
          <p:nvPr/>
        </p:nvCxnSpPr>
        <p:spPr bwMode="auto">
          <a:xfrm flipV="1">
            <a:off x="2894013" y="3249613"/>
            <a:ext cx="238125" cy="60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4" name="AutoShape 24"/>
          <p:cNvCxnSpPr>
            <a:cxnSpLocks noChangeShapeType="1"/>
            <a:stCxn id="10245" idx="2"/>
            <a:endCxn id="10244" idx="6"/>
          </p:cNvCxnSpPr>
          <p:nvPr/>
        </p:nvCxnSpPr>
        <p:spPr bwMode="auto">
          <a:xfrm flipH="1" flipV="1">
            <a:off x="4932363" y="3249613"/>
            <a:ext cx="287337" cy="60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5" name="AutoShape 25"/>
          <p:cNvCxnSpPr>
            <a:cxnSpLocks noChangeShapeType="1"/>
            <a:stCxn id="10249" idx="1"/>
            <a:endCxn id="10245" idx="5"/>
          </p:cNvCxnSpPr>
          <p:nvPr/>
        </p:nvCxnSpPr>
        <p:spPr bwMode="auto">
          <a:xfrm flipH="1" flipV="1">
            <a:off x="6000750" y="3633788"/>
            <a:ext cx="504825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66" name="AutoShape 26"/>
          <p:cNvCxnSpPr>
            <a:cxnSpLocks noChangeShapeType="1"/>
            <a:stCxn id="10250" idx="0"/>
            <a:endCxn id="10245" idx="4"/>
          </p:cNvCxnSpPr>
          <p:nvPr/>
        </p:nvCxnSpPr>
        <p:spPr bwMode="auto">
          <a:xfrm flipH="1" flipV="1">
            <a:off x="5676900" y="3767138"/>
            <a:ext cx="215900" cy="669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7" name="WordArt 27"/>
          <p:cNvSpPr>
            <a:spLocks noChangeArrowheads="1" noChangeShapeType="1" noTextEdit="1"/>
          </p:cNvSpPr>
          <p:nvPr/>
        </p:nvSpPr>
        <p:spPr bwMode="auto">
          <a:xfrm rot="21186306">
            <a:off x="6588125" y="2997200"/>
            <a:ext cx="2233613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03601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Arial"/>
                <a:cs typeface="Arial"/>
              </a:rPr>
              <a:t>доказательства,</a:t>
            </a:r>
          </a:p>
          <a:p>
            <a:pPr algn="ctr"/>
            <a:r>
              <a:rPr lang="ru-RU" sz="3600" kern="10" dirty="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Arial"/>
                <a:cs typeface="Arial"/>
              </a:rPr>
              <a:t>факты</a:t>
            </a:r>
          </a:p>
        </p:txBody>
      </p:sp>
      <p:sp>
        <p:nvSpPr>
          <p:cNvPr id="10268" name="AutoShape 28"/>
          <p:cNvSpPr>
            <a:spLocks noChangeArrowheads="1"/>
          </p:cNvSpPr>
          <p:nvPr/>
        </p:nvSpPr>
        <p:spPr bwMode="auto">
          <a:xfrm rot="-1356544">
            <a:off x="3046413" y="3506788"/>
            <a:ext cx="241300" cy="2154237"/>
          </a:xfrm>
          <a:prstGeom prst="upArrow">
            <a:avLst>
              <a:gd name="adj1" fmla="val 50000"/>
              <a:gd name="adj2" fmla="val 2231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AutoShape 29"/>
          <p:cNvSpPr>
            <a:spLocks noChangeArrowheads="1"/>
          </p:cNvSpPr>
          <p:nvPr/>
        </p:nvSpPr>
        <p:spPr bwMode="auto">
          <a:xfrm rot="2186018">
            <a:off x="4570413" y="3403600"/>
            <a:ext cx="211137" cy="2376488"/>
          </a:xfrm>
          <a:prstGeom prst="upArrow">
            <a:avLst>
              <a:gd name="adj1" fmla="val 50000"/>
              <a:gd name="adj2" fmla="val 2813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0" name="WordArt 30"/>
          <p:cNvSpPr>
            <a:spLocks noChangeArrowheads="1" noChangeShapeType="1" noTextEdit="1"/>
          </p:cNvSpPr>
          <p:nvPr/>
        </p:nvSpPr>
        <p:spPr bwMode="auto">
          <a:xfrm>
            <a:off x="2196306" y="5594632"/>
            <a:ext cx="4476750" cy="1047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Аспекты рассмотрения</a:t>
            </a:r>
          </a:p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ключевого понятия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578468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s.nashaucheba.ru/tw_files2/urls_3/1363/d-1362780/img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57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omic Sans MS" pitchFamily="66" charset="0"/>
              </a:rPr>
              <a:t>Метод КУБИКА</a:t>
            </a:r>
            <a:br>
              <a:rPr lang="ru-RU" b="1" dirty="0">
                <a:latin typeface="Comic Sans MS" pitchFamily="66" charset="0"/>
              </a:rPr>
            </a:b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359936201"/>
              </p:ext>
            </p:extLst>
          </p:nvPr>
        </p:nvGraphicFramePr>
        <p:xfrm>
          <a:off x="1259632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048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743692" y="279400"/>
            <a:ext cx="6840537" cy="1295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0269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Человек будущего</a:t>
            </a: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755650" y="1628775"/>
            <a:ext cx="7561263" cy="7921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tt-RU">
              <a:latin typeface="Times New Roman" panose="02020603050405020304" pitchFamily="18" charset="0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611188" y="2565400"/>
            <a:ext cx="7489825" cy="5762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827088" y="3284538"/>
            <a:ext cx="7345362" cy="576262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827088" y="4076700"/>
            <a:ext cx="7345362" cy="3603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827088" y="4724400"/>
            <a:ext cx="7345362" cy="3603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755650" y="5300663"/>
            <a:ext cx="7345363" cy="576262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827088" y="6092825"/>
            <a:ext cx="7345362" cy="360363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/>
            <a:endParaRPr lang="tt-RU" alt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900113" y="1700213"/>
            <a:ext cx="7559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Уметь гибко адаптироваться в меняющихся жизненных ситуациях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827088" y="2492375"/>
            <a:ext cx="7058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Уметь самостоятельно приобретать необходимые ему знания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187450" y="3213100"/>
            <a:ext cx="66246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Умело применять их на практике для решения разнообразных проблем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258888" y="4076700"/>
            <a:ext cx="64087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Самостоятельно критически мыслить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258888" y="4724400"/>
            <a:ext cx="66976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Грамотно работать с информацией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1403350" y="5229225"/>
            <a:ext cx="63357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Быть коммуникабельным, уметь контактировать с представителями различных социальных групп.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908175" y="6092825"/>
            <a:ext cx="6264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anose="020B0A040201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tt-RU" sz="2000">
                <a:latin typeface="Times New Roman" panose="02020603050405020304" pitchFamily="18" charset="0"/>
              </a:rPr>
              <a:t>Уметь работать сообща, в различных ситуациях</a:t>
            </a:r>
          </a:p>
        </p:txBody>
      </p:sp>
    </p:spTree>
    <p:extLst>
      <p:ext uri="{BB962C8B-B14F-4D97-AF65-F5344CB8AC3E}">
        <p14:creationId xmlns:p14="http://schemas.microsoft.com/office/powerpoint/2010/main" xmlns="" val="2423178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3671888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Синквейн</a:t>
            </a:r>
          </a:p>
        </p:txBody>
      </p:sp>
      <p:sp>
        <p:nvSpPr>
          <p:cNvPr id="13315" name="WordArt 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843213" y="765175"/>
            <a:ext cx="54102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( с французского - "пять")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331913" y="1773238"/>
            <a:ext cx="6985000" cy="782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Синтез информации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 лаконичной  форме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68313" y="2636838"/>
            <a:ext cx="7848600" cy="576262"/>
          </a:xfrm>
          <a:prstGeom prst="hexagon">
            <a:avLst>
              <a:gd name="adj" fmla="val 34049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1. Тема/предмет (выражается существительным)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95288" y="3357563"/>
            <a:ext cx="7848600" cy="576262"/>
          </a:xfrm>
          <a:prstGeom prst="hexagon">
            <a:avLst>
              <a:gd name="adj" fmla="val 34049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2. Описание (2 прилагательных или причастия)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323850" y="4076700"/>
            <a:ext cx="7848600" cy="576263"/>
          </a:xfrm>
          <a:prstGeom prst="hexagon">
            <a:avLst>
              <a:gd name="adj" fmla="val 34049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3. Действие предмета, темы информации (3 глагола)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250825" y="4797425"/>
            <a:ext cx="7848600" cy="576263"/>
          </a:xfrm>
          <a:prstGeom prst="hexagon">
            <a:avLst>
              <a:gd name="adj" fmla="val 34049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4. Отношение автора к данной теме (фраза из 4-х слов)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50825" y="5516563"/>
            <a:ext cx="7848600" cy="863600"/>
          </a:xfrm>
          <a:prstGeom prst="hexagon">
            <a:avLst>
              <a:gd name="adj" fmla="val 2272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latin typeface="Monotype Corsiva" pitchFamily="66" charset="0"/>
              </a:rPr>
              <a:t>5. Обобщающие или расширяющие смысл темы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(одно слово существительное)</a:t>
            </a:r>
          </a:p>
        </p:txBody>
      </p:sp>
    </p:spTree>
    <p:extLst>
      <p:ext uri="{BB962C8B-B14F-4D97-AF65-F5344CB8AC3E}">
        <p14:creationId xmlns:p14="http://schemas.microsoft.com/office/powerpoint/2010/main" xmlns="" val="588170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xmlns="" val="455784531"/>
              </p:ext>
            </p:extLst>
          </p:nvPr>
        </p:nvGraphicFramePr>
        <p:xfrm>
          <a:off x="1979712" y="1196752"/>
          <a:ext cx="5040630" cy="3940656"/>
        </p:xfrm>
        <a:graphic>
          <a:graphicData uri="http://schemas.openxmlformats.org/drawingml/2006/table">
            <a:tbl>
              <a:tblPr firstRow="1" firstCol="1" bandRow="1"/>
              <a:tblGrid>
                <a:gridCol w="24295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1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7665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Calibri"/>
                        </a:rPr>
                        <a:t> </a:t>
                      </a:r>
                      <a:r>
                        <a:rPr lang="tt-RU" sz="1100" dirty="0">
                          <a:effectLst/>
                          <a:latin typeface="Calibri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Обязательные характеристики</a:t>
                      </a:r>
                      <a:endParaRPr lang="tt-RU" sz="11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100" dirty="0">
                          <a:effectLst/>
                          <a:latin typeface="Calibri"/>
                        </a:rPr>
                        <a:t/>
                      </a:r>
                      <a:br>
                        <a:rPr lang="tt-RU" sz="1100" dirty="0">
                          <a:effectLst/>
                          <a:latin typeface="Calibri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Необязательные характеристики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40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Примеры</a:t>
                      </a:r>
                      <a:endParaRPr lang="tt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                   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Антипримеры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              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           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(противоположные примеры)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tt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255" y="692696"/>
            <a:ext cx="5486400" cy="566738"/>
          </a:xfrm>
        </p:spPr>
        <p:txBody>
          <a:bodyPr/>
          <a:lstStyle/>
          <a:p>
            <a:r>
              <a:rPr lang="ru-RU" dirty="0"/>
              <a:t>Прием «Модель </a:t>
            </a:r>
            <a:r>
              <a:rPr lang="ru-RU" dirty="0" err="1"/>
              <a:t>Фрейер</a:t>
            </a:r>
            <a:r>
              <a:rPr lang="ru-RU" dirty="0"/>
              <a:t>» </a:t>
            </a:r>
            <a:endParaRPr lang="tt-RU" dirty="0"/>
          </a:p>
        </p:txBody>
      </p:sp>
      <p:sp>
        <p:nvSpPr>
          <p:cNvPr id="8" name="Ромб 7"/>
          <p:cNvSpPr/>
          <p:nvPr/>
        </p:nvSpPr>
        <p:spPr>
          <a:xfrm>
            <a:off x="3635896" y="2204864"/>
            <a:ext cx="1581150" cy="1457325"/>
          </a:xfrm>
          <a:prstGeom prst="diamond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ru-RU" sz="1100" b="1">
                <a:effectLst/>
                <a:latin typeface="Times New Roman"/>
                <a:ea typeface="Times New Roman"/>
              </a:rPr>
              <a:t>Понятие</a:t>
            </a:r>
            <a:endParaRPr lang="tt-RU" sz="120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9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sz="2800" b="1" dirty="0" smtClean="0">
              <a:latin typeface="Comic Sans MS" panose="030F0702030302020204" pitchFamily="66" charset="0"/>
            </a:endParaRPr>
          </a:p>
          <a:p>
            <a:r>
              <a:rPr lang="ru-RU" sz="2800" b="1" dirty="0" smtClean="0">
                <a:latin typeface="Comic Sans MS" panose="030F0702030302020204" pitchFamily="66" charset="0"/>
              </a:rPr>
              <a:t>Ментальная (интеллект)- карта</a:t>
            </a:r>
            <a:endParaRPr lang="tt-RU" sz="2800" b="1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" b="81"/>
          <a:stretch>
            <a:fillRect/>
          </a:stretch>
        </p:blipFill>
        <p:spPr bwMode="auto">
          <a:xfrm>
            <a:off x="1115616" y="692696"/>
            <a:ext cx="6840760" cy="497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53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Определяем уровень собственных достижений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/>
          </p:nvPr>
        </p:nvGraphicFramePr>
        <p:xfrm>
          <a:off x="642938" y="1600200"/>
          <a:ext cx="78581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593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24744"/>
            <a:ext cx="8496944" cy="4824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tt-RU" sz="2800" dirty="0"/>
              <a:t>        </a:t>
            </a:r>
            <a:r>
              <a:rPr lang="ru-RU" altLang="tt-RU" sz="2800" b="1" dirty="0">
                <a:latin typeface="Comic Sans MS" panose="030F0702030302020204" pitchFamily="66" charset="0"/>
              </a:rPr>
              <a:t>«Не обижайте детей готовыми формулами, формулы – пустота; обогатите их образами и картинами, на которых видны связующие нити.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tt-RU" sz="2800" b="1" dirty="0">
                <a:latin typeface="Comic Sans MS" panose="030F0702030302020204" pitchFamily="66" charset="0"/>
              </a:rPr>
              <a:t>		Не отягощайте детей мертвым грузом фактов; обучите их приемам и способам, которые помогут их постигать.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tt-RU" sz="2800" b="1" dirty="0">
                <a:latin typeface="Comic Sans MS" panose="030F0702030302020204" pitchFamily="66" charset="0"/>
              </a:rPr>
              <a:t>         Не учите их, что польза – главное. Главное – воспитание в человеке человеческого».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tt-RU" sz="2800" b="1" dirty="0">
                <a:latin typeface="Comic Sans MS" panose="030F0702030302020204" pitchFamily="66" charset="0"/>
              </a:rPr>
              <a:t>				</a:t>
            </a:r>
            <a:r>
              <a:rPr lang="ru-RU" altLang="tt-RU" sz="2800" b="1" dirty="0" smtClean="0">
                <a:latin typeface="Comic Sans MS" panose="030F0702030302020204" pitchFamily="66" charset="0"/>
              </a:rPr>
              <a:t>Антуан -де </a:t>
            </a:r>
            <a:r>
              <a:rPr lang="ru-RU" altLang="tt-RU" sz="2800" b="1" dirty="0">
                <a:latin typeface="Comic Sans MS" panose="030F0702030302020204" pitchFamily="66" charset="0"/>
              </a:rPr>
              <a:t>Сент-Экзюпери</a:t>
            </a:r>
          </a:p>
        </p:txBody>
      </p:sp>
    </p:spTree>
    <p:extLst>
      <p:ext uri="{BB962C8B-B14F-4D97-AF65-F5344CB8AC3E}">
        <p14:creationId xmlns:p14="http://schemas.microsoft.com/office/powerpoint/2010/main" xmlns="" val="341881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tt-RU" sz="34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Проблемы российского образования</a:t>
            </a: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  <a:buFont typeface="Wingdings" pitchFamily="2" charset="2"/>
              <a:buNone/>
            </a:pPr>
            <a:r>
              <a:rPr lang="ru-RU" altLang="tt-RU" sz="2200" dirty="0" smtClean="0">
                <a:solidFill>
                  <a:srgbClr val="000000"/>
                </a:solidFill>
              </a:rPr>
              <a:t>     </a:t>
            </a:r>
            <a:r>
              <a:rPr lang="ru-RU" altLang="tt-RU" sz="2200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Российские школьники резко уступают своим сверстникам во многих странах мира:</a:t>
            </a:r>
            <a:r>
              <a:rPr lang="ru-RU" altLang="tt-RU" sz="2100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</a:pPr>
            <a:r>
              <a:rPr lang="ru-RU" altLang="tt-RU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 </a:t>
            </a:r>
            <a:r>
              <a:rPr lang="ru-RU" altLang="tt-RU" sz="2200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умении работать с информацией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</a:pPr>
            <a:r>
              <a:rPr lang="ru-RU" altLang="tt-RU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в умении </a:t>
            </a:r>
            <a:r>
              <a:rPr lang="ru-RU" altLang="tt-RU" sz="2200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решать практические, социально- и личностно-значимые проблемы: </a:t>
            </a:r>
            <a:r>
              <a:rPr lang="ru-RU" altLang="tt-RU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проводить </a:t>
            </a:r>
            <a:r>
              <a:rPr lang="ru-RU" altLang="tt-RU" sz="2200" dirty="0" smtClean="0">
                <a:solidFill>
                  <a:srgbClr val="1B184E"/>
                </a:solidFill>
                <a:latin typeface="Comic Sans MS" panose="030F0702030302020204" pitchFamily="66" charset="0"/>
              </a:rPr>
              <a:t>наблюдения, строить на их основе гипотезы, делать выводы и заключения, проверять предположения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</a:pPr>
            <a:r>
              <a:rPr lang="ru-RU" altLang="tt-RU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 умении «</a:t>
            </a:r>
            <a:r>
              <a:rPr lang="ru-RU" altLang="tt-RU" sz="2200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увязывать</a:t>
            </a:r>
            <a:r>
              <a:rPr lang="ru-RU" altLang="tt-RU" sz="2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» </a:t>
            </a:r>
            <a:r>
              <a:rPr lang="ru-RU" altLang="tt-RU" sz="2200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с приобретаемой в школе системой знаний свой жизненный опыт</a:t>
            </a:r>
          </a:p>
          <a:p>
            <a:pPr eaLnBrk="1" fontAlgn="base" hangingPunct="1">
              <a:lnSpc>
                <a:spcPct val="90000"/>
              </a:lnSpc>
              <a:spcAft>
                <a:spcPct val="0"/>
              </a:spcAft>
              <a:buClr>
                <a:srgbClr val="CC0000"/>
              </a:buClr>
              <a:buFont typeface="Wingdings" pitchFamily="2" charset="2"/>
              <a:buNone/>
            </a:pPr>
            <a:endParaRPr lang="ru-RU" altLang="tt-RU" sz="21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68538" y="274638"/>
            <a:ext cx="6696075" cy="922337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Читательская грамотность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(исследование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PISA)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600200"/>
            <a:ext cx="7921625" cy="45259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    </a:t>
            </a:r>
          </a:p>
          <a:p>
            <a:pPr>
              <a:lnSpc>
                <a:spcPct val="90000"/>
              </a:lnSpc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   С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пособность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человека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понимать 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использовать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письменные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тексты,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размышлять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о них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 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заниматься чтением для того, чтобы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достигать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своих целей,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расширять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свои знания и возможности,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участвовать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anose="030F0702030302020204" pitchFamily="66" charset="0"/>
              </a:rPr>
              <a:t>в социальной жизни. 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-4543425" y="29876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>
                <a:latin typeface="Arial" pitchFamily="34" charset="0"/>
              </a:rPr>
              <a:t/>
            </a:r>
            <a:br>
              <a:rPr lang="ru-RU">
                <a:latin typeface="Arial" pitchFamily="34" charset="0"/>
              </a:rPr>
            </a:br>
            <a:endParaRPr lang="ru-RU">
              <a:latin typeface="Arial" pitchFamily="34" charset="0"/>
            </a:endParaRPr>
          </a:p>
        </p:txBody>
      </p:sp>
      <p:pic>
        <p:nvPicPr>
          <p:cNvPr id="56327" name="Picture 7" descr="книга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2089150" cy="1285875"/>
          </a:xfrm>
          <a:noFill/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20116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Line 3"/>
          <p:cNvSpPr>
            <a:spLocks noChangeShapeType="1"/>
          </p:cNvSpPr>
          <p:nvPr/>
        </p:nvSpPr>
        <p:spPr bwMode="auto">
          <a:xfrm>
            <a:off x="1692275" y="1123950"/>
            <a:ext cx="5759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1692275" y="11239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7451725" y="112395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900113" y="1484313"/>
            <a:ext cx="1439862" cy="822325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pitchFamily="34" charset="0"/>
              </a:rPr>
              <a:t>Опора на текст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6227763" y="1484313"/>
            <a:ext cx="2303462" cy="1187450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pitchFamily="34" charset="0"/>
              </a:rPr>
              <a:t>Опора на внетекстовое знание</a:t>
            </a: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6443663" y="3246438"/>
            <a:ext cx="1997075" cy="11874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Arial" pitchFamily="34" charset="0"/>
              </a:rPr>
              <a:t>3.</a:t>
            </a:r>
          </a:p>
          <a:p>
            <a:pPr algn="ctr"/>
            <a:r>
              <a:rPr lang="ru-RU" sz="2400" b="1">
                <a:latin typeface="Arial" pitchFamily="34" charset="0"/>
              </a:rPr>
              <a:t>осмыслить </a:t>
            </a:r>
          </a:p>
          <a:p>
            <a:pPr algn="ctr"/>
            <a:r>
              <a:rPr lang="ru-RU" sz="2400" b="1">
                <a:latin typeface="Arial" pitchFamily="34" charset="0"/>
              </a:rPr>
              <a:t>и оценить </a:t>
            </a:r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>
            <a:off x="7451725" y="2636838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2" name="Rectangle 10"/>
          <p:cNvSpPr>
            <a:spLocks noChangeArrowheads="1"/>
          </p:cNvSpPr>
          <p:nvPr/>
        </p:nvSpPr>
        <p:spPr bwMode="auto">
          <a:xfrm>
            <a:off x="5364163" y="5373688"/>
            <a:ext cx="1711325" cy="7620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latin typeface="Arial" pitchFamily="34" charset="0"/>
              </a:rPr>
              <a:t>содержание</a:t>
            </a:r>
          </a:p>
          <a:p>
            <a:pPr algn="ctr"/>
            <a:r>
              <a:rPr lang="ru-RU" sz="2000" b="1">
                <a:latin typeface="Arial" pitchFamily="34" charset="0"/>
              </a:rPr>
              <a:t>текста</a:t>
            </a:r>
            <a:r>
              <a:rPr lang="ru-RU" sz="2400" b="1">
                <a:latin typeface="Arial" pitchFamily="34" charset="0"/>
              </a:rPr>
              <a:t> </a:t>
            </a: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7740650" y="5445125"/>
            <a:ext cx="1066800" cy="7620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 b="1">
                <a:latin typeface="Arial" pitchFamily="34" charset="0"/>
              </a:rPr>
              <a:t>форму</a:t>
            </a:r>
          </a:p>
          <a:p>
            <a:pPr algn="ctr"/>
            <a:r>
              <a:rPr lang="ru-RU" sz="2000" b="1">
                <a:latin typeface="Arial" pitchFamily="34" charset="0"/>
              </a:rPr>
              <a:t>текста</a:t>
            </a:r>
            <a:r>
              <a:rPr lang="ru-RU" sz="2400" b="1">
                <a:latin typeface="Arial" pitchFamily="34" charset="0"/>
              </a:rPr>
              <a:t> </a:t>
            </a:r>
          </a:p>
        </p:txBody>
      </p:sp>
      <p:sp>
        <p:nvSpPr>
          <p:cNvPr id="64524" name="Line 12"/>
          <p:cNvSpPr>
            <a:spLocks noChangeShapeType="1"/>
          </p:cNvSpPr>
          <p:nvPr/>
        </p:nvSpPr>
        <p:spPr bwMode="auto">
          <a:xfrm>
            <a:off x="7451725" y="450850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>
            <a:off x="6011863" y="5013325"/>
            <a:ext cx="2736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auto">
          <a:xfrm>
            <a:off x="6011863" y="501332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 flipH="1">
            <a:off x="8748713" y="5013325"/>
            <a:ext cx="0" cy="433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>
            <a:off x="1692275" y="22764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Line 17"/>
          <p:cNvSpPr>
            <a:spLocks noChangeShapeType="1"/>
          </p:cNvSpPr>
          <p:nvPr/>
        </p:nvSpPr>
        <p:spPr bwMode="auto">
          <a:xfrm>
            <a:off x="1042988" y="2781300"/>
            <a:ext cx="2736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0" name="Line 18"/>
          <p:cNvSpPr>
            <a:spLocks noChangeShapeType="1"/>
          </p:cNvSpPr>
          <p:nvPr/>
        </p:nvSpPr>
        <p:spPr bwMode="auto">
          <a:xfrm>
            <a:off x="1042988" y="27813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>
            <a:off x="3779838" y="27813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179388" y="2957513"/>
            <a:ext cx="1809750" cy="1462087"/>
          </a:xfrm>
          <a:prstGeom prst="rect">
            <a:avLst/>
          </a:prstGeom>
          <a:solidFill>
            <a:srgbClr val="FFC5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Arial" pitchFamily="34" charset="0"/>
              </a:rPr>
              <a:t>1.</a:t>
            </a:r>
          </a:p>
          <a:p>
            <a:pPr algn="ctr"/>
            <a:r>
              <a:rPr lang="ru-RU" sz="2400" b="1">
                <a:latin typeface="Arial" pitchFamily="34" charset="0"/>
              </a:rPr>
              <a:t>найти и</a:t>
            </a:r>
          </a:p>
          <a:p>
            <a:pPr algn="ctr"/>
            <a:r>
              <a:rPr lang="ru-RU" sz="2400" b="1">
                <a:latin typeface="Arial" pitchFamily="34" charset="0"/>
              </a:rPr>
              <a:t>извлечь </a:t>
            </a:r>
          </a:p>
          <a:p>
            <a:pPr algn="ctr"/>
            <a:r>
              <a:rPr lang="ru-RU" i="1">
                <a:latin typeface="Arial" pitchFamily="34" charset="0"/>
              </a:rPr>
              <a:t>(информацию)</a:t>
            </a:r>
            <a:r>
              <a:rPr lang="ru-RU">
                <a:latin typeface="Arial" pitchFamily="34" charset="0"/>
              </a:rPr>
              <a:t> </a:t>
            </a:r>
          </a:p>
        </p:txBody>
      </p:sp>
      <p:sp>
        <p:nvSpPr>
          <p:cNvPr id="64533" name="Rectangle 21"/>
          <p:cNvSpPr>
            <a:spLocks noChangeArrowheads="1"/>
          </p:cNvSpPr>
          <p:nvPr/>
        </p:nvSpPr>
        <p:spPr bwMode="auto">
          <a:xfrm>
            <a:off x="2328828" y="3020490"/>
            <a:ext cx="3086100" cy="14620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Arial" pitchFamily="34" charset="0"/>
              </a:rPr>
              <a:t>2.</a:t>
            </a:r>
          </a:p>
          <a:p>
            <a:pPr algn="ctr"/>
            <a:r>
              <a:rPr lang="ru-RU" sz="2400" b="1">
                <a:latin typeface="Arial" pitchFamily="34" charset="0"/>
              </a:rPr>
              <a:t>интегрировать и </a:t>
            </a:r>
          </a:p>
          <a:p>
            <a:pPr algn="ctr"/>
            <a:r>
              <a:rPr lang="ru-RU" sz="2400" b="1">
                <a:latin typeface="Arial" pitchFamily="34" charset="0"/>
              </a:rPr>
              <a:t>интерпретировать </a:t>
            </a:r>
          </a:p>
          <a:p>
            <a:pPr algn="ctr"/>
            <a:r>
              <a:rPr lang="ru-RU" i="1">
                <a:latin typeface="Arial" pitchFamily="34" charset="0"/>
              </a:rPr>
              <a:t>(сообщения текста)</a:t>
            </a:r>
            <a:r>
              <a:rPr lang="ru-RU">
                <a:latin typeface="Arial" pitchFamily="34" charset="0"/>
              </a:rPr>
              <a:t> </a:t>
            </a:r>
          </a:p>
        </p:txBody>
      </p:sp>
      <p:pic>
        <p:nvPicPr>
          <p:cNvPr id="64535" name="Picture 23" descr="книга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4868863"/>
            <a:ext cx="1871662" cy="14017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683288" y="120580"/>
            <a:ext cx="79683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Чтение и понимание текстов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(PIRLS)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Читательская грамотность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(PISA)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448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5ECE2-29C4-41D6-8B1D-91F2FE2A3ACD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40964" name="Скругленный прямоугольник 3"/>
          <p:cNvSpPr>
            <a:spLocks noChangeArrowheads="1"/>
          </p:cNvSpPr>
          <p:nvPr/>
        </p:nvSpPr>
        <p:spPr bwMode="auto">
          <a:xfrm>
            <a:off x="4464050" y="1557338"/>
            <a:ext cx="4392613" cy="10429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altLang="ru-RU">
              <a:solidFill>
                <a:schemeClr val="bg2"/>
              </a:solidFill>
            </a:endParaRPr>
          </a:p>
        </p:txBody>
      </p:sp>
      <p:sp>
        <p:nvSpPr>
          <p:cNvPr id="40965" name="Прямоугольник 19"/>
          <p:cNvSpPr>
            <a:spLocks noChangeArrowheads="1"/>
          </p:cNvSpPr>
          <p:nvPr/>
        </p:nvSpPr>
        <p:spPr bwMode="auto">
          <a:xfrm>
            <a:off x="4518025" y="1539875"/>
            <a:ext cx="450056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000000"/>
                </a:solidFill>
              </a:rPr>
              <a:t>Общее понимание, ориентация в тексте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поиск и выявление разного вида информации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прямые выводы и заключения на основе фактов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понимание основной идеи</a:t>
            </a:r>
          </a:p>
        </p:txBody>
      </p:sp>
      <p:sp>
        <p:nvSpPr>
          <p:cNvPr id="40966" name="Скругленный прямоугольник 20"/>
          <p:cNvSpPr>
            <a:spLocks noChangeArrowheads="1"/>
          </p:cNvSpPr>
          <p:nvPr/>
        </p:nvSpPr>
        <p:spPr bwMode="auto">
          <a:xfrm>
            <a:off x="4464050" y="2798763"/>
            <a:ext cx="4429125" cy="1498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altLang="ru-RU">
              <a:solidFill>
                <a:schemeClr val="bg2"/>
              </a:solidFill>
            </a:endParaRPr>
          </a:p>
        </p:txBody>
      </p:sp>
      <p:sp>
        <p:nvSpPr>
          <p:cNvPr id="40967" name="Прямоугольник 21"/>
          <p:cNvSpPr>
            <a:spLocks noChangeArrowheads="1"/>
          </p:cNvSpPr>
          <p:nvPr/>
        </p:nvSpPr>
        <p:spPr bwMode="auto">
          <a:xfrm>
            <a:off x="4733925" y="2840038"/>
            <a:ext cx="38163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000000"/>
                </a:solidFill>
              </a:rPr>
              <a:t>Детальное понимание содержания и формы текста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анализ, интерпретация и обобщение информации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сложные выводы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оценочные суждения</a:t>
            </a:r>
          </a:p>
        </p:txBody>
      </p:sp>
      <p:sp>
        <p:nvSpPr>
          <p:cNvPr id="40968" name="Скругленный прямоугольник 22"/>
          <p:cNvSpPr>
            <a:spLocks noChangeArrowheads="1"/>
          </p:cNvSpPr>
          <p:nvPr/>
        </p:nvSpPr>
        <p:spPr bwMode="auto">
          <a:xfrm>
            <a:off x="4464050" y="4473575"/>
            <a:ext cx="4429125" cy="18351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altLang="ru-RU">
              <a:solidFill>
                <a:schemeClr val="bg2"/>
              </a:solidFill>
            </a:endParaRPr>
          </a:p>
        </p:txBody>
      </p:sp>
      <p:sp>
        <p:nvSpPr>
          <p:cNvPr id="40969" name="Прямоугольник 23"/>
          <p:cNvSpPr>
            <a:spLocks noChangeArrowheads="1"/>
          </p:cNvSpPr>
          <p:nvPr/>
        </p:nvSpPr>
        <p:spPr bwMode="auto">
          <a:xfrm>
            <a:off x="4843463" y="4545013"/>
            <a:ext cx="4033837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000000"/>
                </a:solidFill>
              </a:rPr>
              <a:t>Выход за рамки текста, его использование для решения разнообразных задач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без привлечения дополнительной информации</a:t>
            </a:r>
          </a:p>
          <a:p>
            <a:pPr>
              <a:buFont typeface="Arial" charset="0"/>
              <a:buChar char="•"/>
            </a:pPr>
            <a:r>
              <a:rPr lang="ru-RU" altLang="ru-RU" sz="1400">
                <a:solidFill>
                  <a:srgbClr val="000000"/>
                </a:solidFill>
              </a:rPr>
              <a:t>с привлечением дополнительной информации</a:t>
            </a:r>
          </a:p>
        </p:txBody>
      </p:sp>
      <p:sp>
        <p:nvSpPr>
          <p:cNvPr id="40970" name="Скругленный прямоугольник 11"/>
          <p:cNvSpPr>
            <a:spLocks noChangeArrowheads="1"/>
          </p:cNvSpPr>
          <p:nvPr/>
        </p:nvSpPr>
        <p:spPr bwMode="auto">
          <a:xfrm>
            <a:off x="123825" y="1930400"/>
            <a:ext cx="3368675" cy="29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ru-RU" altLang="ru-RU" sz="1600" b="1" i="1" dirty="0">
                <a:solidFill>
                  <a:srgbClr val="00007D"/>
                </a:solidFill>
              </a:rPr>
              <a:t>историческая проблематика</a:t>
            </a:r>
          </a:p>
        </p:txBody>
      </p:sp>
      <p:pic>
        <p:nvPicPr>
          <p:cNvPr id="40971" name="Рисунок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146" t="14973" r="3210" b="14377"/>
          <a:stretch>
            <a:fillRect/>
          </a:stretch>
        </p:blipFill>
        <p:spPr bwMode="auto">
          <a:xfrm>
            <a:off x="2711450" y="3622675"/>
            <a:ext cx="1414463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Рисунок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102" t="15178" r="3847" b="13850"/>
          <a:stretch>
            <a:fillRect/>
          </a:stretch>
        </p:blipFill>
        <p:spPr bwMode="auto">
          <a:xfrm>
            <a:off x="165100" y="2220913"/>
            <a:ext cx="1655763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Рисунок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1" t="19896" r="66283" b="22261"/>
          <a:stretch>
            <a:fillRect/>
          </a:stretch>
        </p:blipFill>
        <p:spPr bwMode="auto">
          <a:xfrm>
            <a:off x="1825625" y="2217738"/>
            <a:ext cx="8255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40975" name="Скругленный прямоугольник 17"/>
          <p:cNvSpPr>
            <a:spLocks noChangeArrowheads="1"/>
          </p:cNvSpPr>
          <p:nvPr/>
        </p:nvSpPr>
        <p:spPr bwMode="auto">
          <a:xfrm>
            <a:off x="165100" y="1498600"/>
            <a:ext cx="3397250" cy="3698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ru-RU" altLang="ru-RU" b="1" i="1" dirty="0">
                <a:solidFill>
                  <a:srgbClr val="00007D"/>
                </a:solidFill>
              </a:rPr>
              <a:t>Научно-популярные тексты</a:t>
            </a:r>
          </a:p>
        </p:txBody>
      </p:sp>
      <p:pic>
        <p:nvPicPr>
          <p:cNvPr id="40976" name="Рисунок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91" t="15178" r="2821" b="14467"/>
          <a:stretch>
            <a:fillRect/>
          </a:stretch>
        </p:blipFill>
        <p:spPr bwMode="auto">
          <a:xfrm>
            <a:off x="165100" y="3646488"/>
            <a:ext cx="1641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7" name="Рисунок 2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9" t="34404" r="66864" b="19888"/>
          <a:stretch>
            <a:fillRect/>
          </a:stretch>
        </p:blipFill>
        <p:spPr bwMode="auto">
          <a:xfrm>
            <a:off x="1808163" y="3622675"/>
            <a:ext cx="83185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8" name="Рисунок 2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473" t="25217" r="36911" b="49542"/>
          <a:stretch>
            <a:fillRect/>
          </a:stretch>
        </p:blipFill>
        <p:spPr bwMode="auto">
          <a:xfrm>
            <a:off x="1806575" y="4286250"/>
            <a:ext cx="8318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9" name="Скругленный прямоугольник 29"/>
          <p:cNvSpPr>
            <a:spLocks noChangeArrowheads="1"/>
          </p:cNvSpPr>
          <p:nvPr/>
        </p:nvSpPr>
        <p:spPr bwMode="auto">
          <a:xfrm>
            <a:off x="165100" y="4775200"/>
            <a:ext cx="3960813" cy="520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ru-RU" sz="1600" b="1" i="1" dirty="0">
                <a:solidFill>
                  <a:srgbClr val="00007D"/>
                </a:solidFill>
              </a:rPr>
              <a:t>“</a:t>
            </a:r>
            <a:r>
              <a:rPr lang="ru-RU" altLang="ru-RU" sz="1600" b="1" i="1" dirty="0">
                <a:solidFill>
                  <a:srgbClr val="00007D"/>
                </a:solidFill>
              </a:rPr>
              <a:t>Занимательные опыты</a:t>
            </a:r>
            <a:r>
              <a:rPr lang="en-US" altLang="ru-RU" sz="1600" b="1" i="1" dirty="0">
                <a:solidFill>
                  <a:srgbClr val="00007D"/>
                </a:solidFill>
              </a:rPr>
              <a:t>”</a:t>
            </a:r>
            <a:r>
              <a:rPr lang="ru-RU" altLang="ru-RU" sz="1600" b="1" i="1" dirty="0">
                <a:solidFill>
                  <a:srgbClr val="00007D"/>
                </a:solidFill>
              </a:rPr>
              <a:t>,</a:t>
            </a:r>
          </a:p>
          <a:p>
            <a:pPr algn="ctr">
              <a:lnSpc>
                <a:spcPct val="85000"/>
              </a:lnSpc>
            </a:pPr>
            <a:r>
              <a:rPr lang="en-US" altLang="ru-RU" sz="1600" b="1" i="1" dirty="0">
                <a:solidFill>
                  <a:srgbClr val="00007D"/>
                </a:solidFill>
              </a:rPr>
              <a:t>“</a:t>
            </a:r>
            <a:r>
              <a:rPr lang="ru-RU" altLang="ru-RU" sz="1600" b="1" i="1" dirty="0">
                <a:solidFill>
                  <a:srgbClr val="00007D"/>
                </a:solidFill>
              </a:rPr>
              <a:t>Удивительные животные</a:t>
            </a:r>
            <a:r>
              <a:rPr lang="en-US" altLang="ru-RU" sz="1600" b="1" i="1" dirty="0">
                <a:solidFill>
                  <a:srgbClr val="00007D"/>
                </a:solidFill>
              </a:rPr>
              <a:t>”</a:t>
            </a:r>
            <a:endParaRPr lang="ru-RU" altLang="ru-RU" sz="1600" b="1" i="1" dirty="0">
              <a:solidFill>
                <a:srgbClr val="00007D"/>
              </a:solidFill>
            </a:endParaRPr>
          </a:p>
        </p:txBody>
      </p:sp>
      <p:sp>
        <p:nvSpPr>
          <p:cNvPr id="40980" name="Скругленный прямоугольник 30"/>
          <p:cNvSpPr>
            <a:spLocks noChangeArrowheads="1"/>
          </p:cNvSpPr>
          <p:nvPr/>
        </p:nvSpPr>
        <p:spPr bwMode="auto">
          <a:xfrm>
            <a:off x="2640013" y="2400300"/>
            <a:ext cx="1422400" cy="454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ru-RU" sz="1600" b="1" i="1" dirty="0">
                <a:solidFill>
                  <a:schemeClr val="bg2"/>
                </a:solidFill>
              </a:rPr>
              <a:t>“</a:t>
            </a:r>
            <a:r>
              <a:rPr lang="ru-RU" altLang="ru-RU" sz="1600" b="1" i="1" dirty="0"/>
              <a:t>Александр</a:t>
            </a:r>
          </a:p>
          <a:p>
            <a:pPr algn="ctr">
              <a:lnSpc>
                <a:spcPct val="85000"/>
              </a:lnSpc>
            </a:pPr>
            <a:r>
              <a:rPr lang="ru-RU" altLang="ru-RU" sz="1600" b="1" i="1" dirty="0"/>
              <a:t>Невский</a:t>
            </a:r>
            <a:r>
              <a:rPr lang="en-US" altLang="ru-RU" sz="1600" b="1" i="1" dirty="0"/>
              <a:t>”</a:t>
            </a:r>
            <a:endParaRPr lang="ru-RU" altLang="ru-RU" sz="1600" b="1" i="1" dirty="0"/>
          </a:p>
        </p:txBody>
      </p:sp>
      <p:sp>
        <p:nvSpPr>
          <p:cNvPr id="40981" name="Скругленный прямоугольник 31"/>
          <p:cNvSpPr>
            <a:spLocks noChangeArrowheads="1"/>
          </p:cNvSpPr>
          <p:nvPr/>
        </p:nvSpPr>
        <p:spPr bwMode="auto">
          <a:xfrm>
            <a:off x="165100" y="3390900"/>
            <a:ext cx="3960813" cy="29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ru-RU" altLang="ru-RU" sz="1600" b="1" i="1" dirty="0">
                <a:solidFill>
                  <a:srgbClr val="00007D"/>
                </a:solidFill>
              </a:rPr>
              <a:t>естественнонаучная проблематика</a:t>
            </a:r>
          </a:p>
        </p:txBody>
      </p:sp>
      <p:sp>
        <p:nvSpPr>
          <p:cNvPr id="40982" name="Скругленный прямоугольник 32"/>
          <p:cNvSpPr>
            <a:spLocks noChangeArrowheads="1"/>
          </p:cNvSpPr>
          <p:nvPr/>
        </p:nvSpPr>
        <p:spPr bwMode="auto">
          <a:xfrm>
            <a:off x="165100" y="5448300"/>
            <a:ext cx="3962400" cy="29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ru-RU" altLang="ru-RU" sz="1600" b="1" i="1" dirty="0">
                <a:solidFill>
                  <a:srgbClr val="00007D"/>
                </a:solidFill>
              </a:rPr>
              <a:t>обществоведческая проблематика</a:t>
            </a:r>
          </a:p>
        </p:txBody>
      </p:sp>
      <p:pic>
        <p:nvPicPr>
          <p:cNvPr id="40983" name="Рисунок 3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91" t="14769" r="2820" b="13850"/>
          <a:stretch>
            <a:fillRect/>
          </a:stretch>
        </p:blipFill>
        <p:spPr bwMode="auto">
          <a:xfrm>
            <a:off x="182563" y="5735638"/>
            <a:ext cx="1527175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4" name="Рисунок 3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2" t="23178" r="66411" b="9749"/>
          <a:stretch>
            <a:fillRect/>
          </a:stretch>
        </p:blipFill>
        <p:spPr bwMode="auto">
          <a:xfrm>
            <a:off x="1703388" y="5757863"/>
            <a:ext cx="75565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5" name="Скругленный прямоугольник 35"/>
          <p:cNvSpPr>
            <a:spLocks noChangeArrowheads="1"/>
          </p:cNvSpPr>
          <p:nvPr/>
        </p:nvSpPr>
        <p:spPr bwMode="auto">
          <a:xfrm>
            <a:off x="2625725" y="6007100"/>
            <a:ext cx="1031875" cy="4524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ru-RU" sz="1600" b="1" i="1" dirty="0">
                <a:solidFill>
                  <a:schemeClr val="bg2"/>
                </a:solidFill>
              </a:rPr>
              <a:t>“</a:t>
            </a:r>
            <a:r>
              <a:rPr lang="ru-RU" altLang="ru-RU" sz="1600" b="1" i="1" dirty="0">
                <a:solidFill>
                  <a:srgbClr val="00007D"/>
                </a:solidFill>
              </a:rPr>
              <a:t>Семья</a:t>
            </a:r>
            <a:r>
              <a:rPr lang="en-US" altLang="ru-RU" sz="1600" b="1" i="1" dirty="0">
                <a:solidFill>
                  <a:srgbClr val="00007D"/>
                </a:solidFill>
              </a:rPr>
              <a:t>”</a:t>
            </a:r>
            <a:endParaRPr lang="ru-RU" altLang="ru-RU" sz="1600" b="1" i="1" dirty="0">
              <a:solidFill>
                <a:srgbClr val="00007D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57200" y="500514"/>
            <a:ext cx="8229600" cy="9144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Adobe Fangsong Std R" pitchFamily="18" charset="-128"/>
                <a:cs typeface="Arial" pitchFamily="34" charset="0"/>
              </a:rPr>
              <a:t>Смысловое чтение и работа с текстом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Adobe Fangsong Std R" pitchFamily="18" charset="-128"/>
                <a:cs typeface="Arial" pitchFamily="34" charset="0"/>
              </a:rPr>
              <a:t/>
            </a:r>
            <a:b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Adobe Fangsong Std R" pitchFamily="18" charset="-128"/>
                <a:cs typeface="Arial" pitchFamily="34" charset="0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Adobe Fangsong Std R" pitchFamily="18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37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Мой опыт работы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ВОСПРИЯТИЕ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Опережающее обучение (перевернутый класс)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Моя «пылкая» речь о новой теме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Выделение ключевых понятий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Составление понятийного словаря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Работа по схеме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Узелки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Таблица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9166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Истолкование. Интерпретация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Блиц-опрос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Слушаем всех, кто может добавить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Материалы презентации, мои записи на доске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Поправки и дополнения в тетрадях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Метод Кубика: опиши, проанализируй, примени для пояснения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Вернемся к тексту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Снежный ком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Бегущая строка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879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Оценка.  Активные знания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Ответы </a:t>
            </a:r>
            <a:r>
              <a:rPr lang="ru-RU" sz="2400" b="1" dirty="0">
                <a:latin typeface="Comic Sans MS" panose="030F0702030302020204" pitchFamily="66" charset="0"/>
              </a:rPr>
              <a:t>на вопросы внутри текста и за </a:t>
            </a:r>
            <a:r>
              <a:rPr lang="ru-RU" sz="2400" b="1" dirty="0" smtClean="0">
                <a:latin typeface="Comic Sans MS" panose="030F0702030302020204" pitchFamily="66" charset="0"/>
              </a:rPr>
              <a:t>текстом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Структурирование нового знания: </a:t>
            </a:r>
          </a:p>
          <a:p>
            <a:pPr marL="0" indent="0">
              <a:buNone/>
            </a:pPr>
            <a:r>
              <a:rPr lang="ru-RU" sz="2400" b="1" dirty="0" smtClean="0">
                <a:latin typeface="Comic Sans MS" panose="030F0702030302020204" pitchFamily="66" charset="0"/>
              </a:rPr>
              <a:t>логические цепочки  (тропинка, паутинка); кластер, </a:t>
            </a:r>
            <a:r>
              <a:rPr lang="ru-RU" sz="2400" b="1" dirty="0" err="1" smtClean="0">
                <a:latin typeface="Comic Sans MS" panose="030F0702030302020204" pitchFamily="66" charset="0"/>
              </a:rPr>
              <a:t>фишбоун</a:t>
            </a:r>
            <a:r>
              <a:rPr lang="ru-RU" sz="2400" b="1" dirty="0" smtClean="0">
                <a:latin typeface="Comic Sans MS" panose="030F0702030302020204" pitchFamily="66" charset="0"/>
              </a:rPr>
              <a:t>,  </a:t>
            </a:r>
            <a:r>
              <a:rPr lang="ru-RU" sz="2400" b="1" dirty="0" err="1" smtClean="0">
                <a:latin typeface="Comic Sans MS" panose="030F0702030302020204" pitchFamily="66" charset="0"/>
              </a:rPr>
              <a:t>чанки</a:t>
            </a:r>
            <a:r>
              <a:rPr lang="ru-RU" sz="2400" b="1" dirty="0" smtClean="0">
                <a:latin typeface="Comic Sans MS" panose="030F0702030302020204" pitchFamily="66" charset="0"/>
              </a:rPr>
              <a:t> (</a:t>
            </a:r>
            <a:r>
              <a:rPr lang="ru-RU" sz="2400" b="1" dirty="0" err="1" smtClean="0">
                <a:latin typeface="Comic Sans MS" panose="030F0702030302020204" pitchFamily="66" charset="0"/>
              </a:rPr>
              <a:t>пазлы</a:t>
            </a:r>
            <a:r>
              <a:rPr lang="ru-RU" sz="2400" b="1" dirty="0" smtClean="0">
                <a:latin typeface="Comic Sans MS" panose="030F0702030302020204" pitchFamily="66" charset="0"/>
              </a:rPr>
              <a:t>), модель «</a:t>
            </a:r>
            <a:r>
              <a:rPr lang="ru-RU" sz="2400" b="1" dirty="0" err="1" smtClean="0">
                <a:latin typeface="Comic Sans MS" panose="030F0702030302020204" pitchFamily="66" charset="0"/>
              </a:rPr>
              <a:t>Фрейер</a:t>
            </a:r>
            <a:r>
              <a:rPr lang="ru-RU" sz="2400" b="1" dirty="0" smtClean="0">
                <a:latin typeface="Comic Sans MS" panose="030F0702030302020204" pitchFamily="66" charset="0"/>
              </a:rPr>
              <a:t>»</a:t>
            </a:r>
          </a:p>
          <a:p>
            <a:r>
              <a:rPr lang="ru-RU" sz="2400" b="1" dirty="0" err="1" smtClean="0">
                <a:latin typeface="Comic Sans MS" panose="030F0702030302020204" pitchFamily="66" charset="0"/>
              </a:rPr>
              <a:t>синквейн</a:t>
            </a:r>
            <a:r>
              <a:rPr lang="ru-RU" sz="2400" b="1" dirty="0" smtClean="0">
                <a:latin typeface="Comic Sans MS" panose="030F0702030302020204" pitchFamily="66" charset="0"/>
              </a:rPr>
              <a:t>,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                   Рефлексия</a:t>
            </a:r>
          </a:p>
          <a:p>
            <a:r>
              <a:rPr lang="ru-RU" sz="2400" b="1" dirty="0">
                <a:latin typeface="Comic Sans MS" panose="030F0702030302020204" pitchFamily="66" charset="0"/>
              </a:rPr>
              <a:t>П</a:t>
            </a:r>
            <a:r>
              <a:rPr lang="ru-RU" sz="2400" b="1" dirty="0" smtClean="0">
                <a:latin typeface="Comic Sans MS" panose="030F0702030302020204" pitchFamily="66" charset="0"/>
              </a:rPr>
              <a:t>онятийный диктант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Составление теста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Разный уровень  информации 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Выражение своего отношения к проблеме (шесть шляп)</a:t>
            </a:r>
          </a:p>
          <a:p>
            <a:r>
              <a:rPr lang="ru-RU" sz="2400" b="1" dirty="0" smtClean="0">
                <a:latin typeface="Comic Sans MS" panose="030F0702030302020204" pitchFamily="66" charset="0"/>
              </a:rPr>
              <a:t>Ментальная карта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069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599</TotalTime>
  <Words>763</Words>
  <Application>Microsoft Office PowerPoint</Application>
  <PresentationFormat>Экран (4:3)</PresentationFormat>
  <Paragraphs>190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Методы учебной деятельности по формированию функционального чтения</vt:lpstr>
      <vt:lpstr>Слайд 2</vt:lpstr>
      <vt:lpstr>Слайд 3</vt:lpstr>
      <vt:lpstr>Читательская грамотность (исследование PISA)</vt:lpstr>
      <vt:lpstr>Слайд 5</vt:lpstr>
      <vt:lpstr>Слайд 6</vt:lpstr>
      <vt:lpstr>Мой опыт работы</vt:lpstr>
      <vt:lpstr>Истолкование. Интерпретация</vt:lpstr>
      <vt:lpstr>Оценка.  Активные знания</vt:lpstr>
      <vt:lpstr>Я думаю, что</vt:lpstr>
      <vt:lpstr>Самым важным явлением в школе, самым поучительным предметом, самым живым примером для ученика является сам учитель.  Он — олицетворенный метод обучения, само воплощение принципа воспитания.                Адольф Дистервег</vt:lpstr>
      <vt:lpstr>Чанк -  некая часть информации</vt:lpstr>
      <vt:lpstr>Слайд 13</vt:lpstr>
      <vt:lpstr>Слайд 14</vt:lpstr>
      <vt:lpstr>Слайд 15</vt:lpstr>
      <vt:lpstr>Слайд 16</vt:lpstr>
      <vt:lpstr>Слайд 17</vt:lpstr>
      <vt:lpstr>Слайд 18</vt:lpstr>
      <vt:lpstr>Метод КУБИКА </vt:lpstr>
      <vt:lpstr>Слайд 20</vt:lpstr>
      <vt:lpstr>Прием «Модель Фрейер» </vt:lpstr>
      <vt:lpstr>Слайд 22</vt:lpstr>
      <vt:lpstr>Определяем уровень собственных достижений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ITCORP 4160</cp:lastModifiedBy>
  <cp:revision>114</cp:revision>
  <dcterms:created xsi:type="dcterms:W3CDTF">2013-03-31T16:59:25Z</dcterms:created>
  <dcterms:modified xsi:type="dcterms:W3CDTF">2019-04-29T06:20:48Z</dcterms:modified>
</cp:coreProperties>
</file>