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3301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491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2501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597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859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8433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6117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728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7524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5480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7197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79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790" b="35039"/>
          <a:stretch/>
        </p:blipFill>
        <p:spPr>
          <a:xfrm>
            <a:off x="0" y="-3545"/>
            <a:ext cx="9144000" cy="137514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33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88967-1E6E-4C30-9519-42C1FF020400}" type="datetimeFigureOut">
              <a:rPr lang="en-GB" smtClean="0"/>
              <a:pPr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05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lum bright="-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071546"/>
            <a:ext cx="8382000" cy="4786346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РОЛЬ МЕЖДИСЦИПЛИНАРНЫХ ИССЛЕДОВАНИЙ СОЦИАЛЬНО-ЭКОНОМИЧЕСКОЙ И ГУМАНИТАРНОЙ НАПРАВЛЕННОСТИ В УСТОЙЧИВОМ РАЗВИТИИ СОВРЕМЕННОГО ОБЩЕСТВА (ОБЗОР МИРОВЫХ ТЕНДЕНЦИЙ НАУКИ И ТЕХНОЛОГИЙ)</a:t>
            </a:r>
            <a:endParaRPr lang="ru-RU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214290"/>
            <a:ext cx="8286808" cy="533400"/>
          </a:xfrm>
        </p:spPr>
        <p:txBody>
          <a:bodyPr>
            <a:normAutofit fontScale="25000" lnSpcReduction="20000"/>
          </a:bodyPr>
          <a:lstStyle/>
          <a:p>
            <a:r>
              <a:rPr lang="ru-RU" sz="5600" b="1" dirty="0" smtClean="0">
                <a:solidFill>
                  <a:schemeClr val="bg1">
                    <a:lumMod val="95000"/>
                  </a:schemeClr>
                </a:solidFill>
              </a:rPr>
              <a:t>КАЗАНСКИЙ НАЦИОНАЛЬНЫЙ </a:t>
            </a:r>
            <a:endParaRPr lang="ru-RU" sz="56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ru-RU" sz="5600" b="1" dirty="0" smtClean="0">
                <a:solidFill>
                  <a:schemeClr val="bg1">
                    <a:lumMod val="95000"/>
                  </a:schemeClr>
                </a:solidFill>
              </a:rPr>
              <a:t>ИССЛЕДОВАТЕЛЬСКИЙ ТЕХНОЛОГИЧЕСКИЙ УНИВЕРСИТЕТ </a:t>
            </a:r>
            <a:endParaRPr lang="ru-RU" sz="56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> 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28794" y="5857892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>Ф.Т. </a:t>
            </a:r>
            <a:r>
              <a:rPr lang="ru-RU" dirty="0" err="1" smtClean="0">
                <a:solidFill>
                  <a:schemeClr val="bg1">
                    <a:lumMod val="95000"/>
                  </a:schemeClr>
                </a:solidFill>
              </a:rPr>
              <a:t>Нежметдинова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>, Э.Б. </a:t>
            </a:r>
            <a:r>
              <a:rPr lang="ru-RU" dirty="0" err="1" smtClean="0">
                <a:solidFill>
                  <a:schemeClr val="bg1">
                    <a:lumMod val="95000"/>
                  </a:schemeClr>
                </a:solidFill>
              </a:rPr>
              <a:t>Гаязова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2290" name="Picture 2" descr="http://cs620424.vk.me/v620424478/1845b/bHTFyueKlt8.jpg"/>
          <p:cNvPicPr>
            <a:picLocks noChangeAspect="1" noChangeArrowheads="1"/>
          </p:cNvPicPr>
          <p:nvPr/>
        </p:nvPicPr>
        <p:blipFill>
          <a:blip r:embed="rId3" cstate="print">
            <a:lum bright="13000" contrast="-24000"/>
          </a:blip>
          <a:srcRect/>
          <a:stretch>
            <a:fillRect/>
          </a:stretch>
        </p:blipFill>
        <p:spPr bwMode="auto">
          <a:xfrm>
            <a:off x="7929586" y="0"/>
            <a:ext cx="1214414" cy="12144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1263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714488"/>
            <a:ext cx="8286808" cy="452885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     В ближайшее десятилетие развитые страны перейдут к формированию новой технологической базы экономических систем, основанной на использовании новейших достижений в области биотехнологий, информатики и </a:t>
            </a:r>
            <a:r>
              <a:rPr lang="ru-RU" sz="3200" dirty="0" err="1" smtClean="0">
                <a:solidFill>
                  <a:schemeClr val="bg2">
                    <a:lumMod val="25000"/>
                  </a:schemeClr>
                </a:solidFill>
              </a:rPr>
              <a:t>нанотехнологий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, в том числе в сельском хозяйстве, медицине, ветеринарии, экологии и других сферах. 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02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2">
                    <a:lumMod val="90000"/>
                  </a:schemeClr>
                </a:solidFill>
                <a:latin typeface="Arial Black" pitchFamily="34" charset="0"/>
              </a:rPr>
              <a:t>Главные проблемы устойчивого развития</a:t>
            </a:r>
            <a:endParaRPr lang="ru-RU" b="1" dirty="0">
              <a:solidFill>
                <a:schemeClr val="bg2">
                  <a:lumMod val="9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продовольственное обеспечение,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качества здравоохранения,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деградация окружающей среды,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проблемы, связанные с истощением, исчерпанием энергетических, сырьевых и иных ресурсов. 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3316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Цели и потребности современного общества на мировом уровне (Программа ООН «Цели развития тысячелетия»)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000240"/>
            <a:ext cx="6786610" cy="412592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ликвидация бедности и голода;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всеобщее образование;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равенство полов;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здоровье детей и матерей;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борьба с ВИЧ /СПИД;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устойчивость окружающей среды;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глобальное партнерство.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«Видение 2060 года: Долгосрочные перспективы мирового роста»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428736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   В аналитическом докладе ОЭСР,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опубликованном в 2012 году, прогнозируется развитие мировой экономики до 2060 года. Согласно этому прогнозу, в течение следующих 50 лет баланс экономической мощи будет резко смещаться от Соединенных Штатов, Европейского Союза и Японии к странам Азиатско-Тихоокеанского региона с развивающейся экономикой. Смещение баланса мирового производства приведет к соответствующим улучшениям в уровне жизни населения развивающихся стран. 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2014 году на смену Седьмой рамочной программе ЕС пришла новая программа по научным исследованиям и инновациям «Горизонт 2020».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6758006" cy="42687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Основные приоритеты: </a:t>
            </a:r>
          </a:p>
          <a:p>
            <a:pPr algn="just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передовая наука, </a:t>
            </a:r>
          </a:p>
          <a:p>
            <a:pPr algn="just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индустриальное лидерство, </a:t>
            </a:r>
          </a:p>
          <a:p>
            <a:pPr algn="just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социальные вызовы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329642" cy="448311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             Вышеуказанные стратегии, проблемы и вызовы глобального научно-технологического развития общества, привели к появлению новых дисциплин и отраслей знания, в которых уровень мульти- и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</a:rPr>
              <a:t>междисциплинарности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исследований оказался много выше, чем в других, (например, науки о жизни). Как следствие, в развитых странах, таких как США, страны ЕС, Японии, Канаде, а также в иных государствах возросло количество междисциплинарных исследований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социально-экономической и гуманитарной направленности.</a:t>
            </a:r>
            <a:endParaRPr lang="ru-RU" sz="26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1857364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Совершенно очевидно, что по мере развития современной архитектуры науки, масштабного внедрения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постбиологических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технологий будет возрастать необходимость механизмов социального контроля, а значит, будет усиливаться актуальность таких инструментов этического регулирования, как биоэтика.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285720" y="3357562"/>
            <a:ext cx="8572560" cy="92869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</a:rPr>
              <a:t>Создаются </a:t>
            </a:r>
            <a:r>
              <a:rPr lang="ru-RU" sz="1800" dirty="0" err="1" smtClean="0">
                <a:solidFill>
                  <a:schemeClr val="bg2">
                    <a:lumMod val="25000"/>
                  </a:schemeClr>
                </a:solidFill>
              </a:rPr>
              <a:t>мультидисциплинарные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</a:rPr>
              <a:t> институты и исследовательские центры,  постоянно  публикуются и научные статьи на мульти - и междисциплинарные темы. 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357694"/>
            <a:ext cx="8501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По данным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Thomson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Reuters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из 170000 статей, опубликованных в 60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мультидисциплинарных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журналах до 50% удовлетворяли тем или иным критериям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мультидисциплинарности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557214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 последние годы за рубежом получили развитие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социогуманитарные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технологии, построенные на методах проектирования и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форсайта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Благодарим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362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РОЛЬ МЕЖДИСЦИПЛИНАРНЫХ ИССЛЕДОВАНИЙ СОЦИАЛЬНО-ЭКОНОМИЧЕСКОЙ И ГУМАНИТАРНОЙ НАПРАВЛЕННОСТИ В УСТОЙЧИВОМ РАЗВИТИИ СОВРЕМЕННОГО ОБЩЕСТВА (ОБЗОР МИРОВЫХ ТЕНДЕНЦИЙ НАУКИ И ТЕХНОЛОГИЙ)</vt:lpstr>
      <vt:lpstr>     В ближайшее десятилетие развитые страны перейдут к формированию новой технологической базы экономических систем, основанной на использовании новейших достижений в области биотехнологий, информатики и нанотехнологий, в том числе в сельском хозяйстве, медицине, ветеринарии, экологии и других сферах. </vt:lpstr>
      <vt:lpstr>Главные проблемы устойчивого развития</vt:lpstr>
      <vt:lpstr>Цели и потребности современного общества на мировом уровне (Программа ООН «Цели развития тысячелетия»)</vt:lpstr>
      <vt:lpstr>«Видение 2060 года: Долгосрочные перспективы мирового роста»</vt:lpstr>
      <vt:lpstr>В 2014 году на смену Седьмой рамочной программе ЕС пришла новая программа по научным исследованиям и инновациям «Горизонт 2020». </vt:lpstr>
      <vt:lpstr>Слайд 7</vt:lpstr>
      <vt:lpstr>Выводы</vt:lpstr>
      <vt:lpstr>Слайд 9</vt:lpstr>
    </vt:vector>
  </TitlesOfParts>
  <Company>HYATT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IS</dc:creator>
  <cp:lastModifiedBy>IUI</cp:lastModifiedBy>
  <cp:revision>32</cp:revision>
  <dcterms:created xsi:type="dcterms:W3CDTF">2015-12-09T15:59:37Z</dcterms:created>
  <dcterms:modified xsi:type="dcterms:W3CDTF">2016-07-04T08:45:46Z</dcterms:modified>
</cp:coreProperties>
</file>