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tags/tag3.xml" ContentType="application/vnd.openxmlformats-officedocument.presentationml.tags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ags/tag4.xml" ContentType="application/vnd.openxmlformats-officedocument.presentationml.tags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0" r:id="rId1"/>
    <p:sldMasterId id="2147483666" r:id="rId2"/>
    <p:sldMasterId id="2147483669" r:id="rId3"/>
    <p:sldMasterId id="2147483678" r:id="rId4"/>
    <p:sldMasterId id="2147483686" r:id="rId5"/>
    <p:sldMasterId id="2147483690" r:id="rId6"/>
    <p:sldMasterId id="2147483707" r:id="rId7"/>
    <p:sldMasterId id="2147483730" r:id="rId8"/>
  </p:sldMasterIdLst>
  <p:notesMasterIdLst>
    <p:notesMasterId r:id="rId36"/>
  </p:notesMasterIdLst>
  <p:sldIdLst>
    <p:sldId id="487" r:id="rId9"/>
    <p:sldId id="528" r:id="rId10"/>
    <p:sldId id="531" r:id="rId11"/>
    <p:sldId id="522" r:id="rId12"/>
    <p:sldId id="523" r:id="rId13"/>
    <p:sldId id="524" r:id="rId14"/>
    <p:sldId id="525" r:id="rId15"/>
    <p:sldId id="526" r:id="rId16"/>
    <p:sldId id="527" r:id="rId17"/>
    <p:sldId id="537" r:id="rId18"/>
    <p:sldId id="534" r:id="rId19"/>
    <p:sldId id="484" r:id="rId20"/>
    <p:sldId id="538" r:id="rId21"/>
    <p:sldId id="530" r:id="rId22"/>
    <p:sldId id="439" r:id="rId23"/>
    <p:sldId id="501" r:id="rId24"/>
    <p:sldId id="502" r:id="rId25"/>
    <p:sldId id="509" r:id="rId26"/>
    <p:sldId id="510" r:id="rId27"/>
    <p:sldId id="511" r:id="rId28"/>
    <p:sldId id="518" r:id="rId29"/>
    <p:sldId id="507" r:id="rId30"/>
    <p:sldId id="508" r:id="rId31"/>
    <p:sldId id="496" r:id="rId32"/>
    <p:sldId id="499" r:id="rId33"/>
    <p:sldId id="539" r:id="rId34"/>
    <p:sldId id="519" r:id="rId3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9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6083BE"/>
    <a:srgbClr val="FFFFFF"/>
    <a:srgbClr val="FF9900"/>
    <a:srgbClr val="3399FF"/>
    <a:srgbClr val="9999FF"/>
    <a:srgbClr val="336699"/>
    <a:srgbClr val="FFCC00"/>
    <a:srgbClr val="FFCC99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8" autoAdjust="0"/>
    <p:restoredTop sz="96481" autoAdjust="0"/>
  </p:normalViewPr>
  <p:slideViewPr>
    <p:cSldViewPr showGuides="1">
      <p:cViewPr varScale="1">
        <p:scale>
          <a:sx n="105" d="100"/>
          <a:sy n="105" d="100"/>
        </p:scale>
        <p:origin x="-138" y="-96"/>
      </p:cViewPr>
      <p:guideLst>
        <p:guide orient="horz" pos="229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8" d="100"/>
          <a:sy n="78" d="100"/>
        </p:scale>
        <p:origin x="3972" y="11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33669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719-4BAC-973B-516CAC22020E}"/>
              </c:ext>
            </c:extLst>
          </c:dPt>
          <c:dPt>
            <c:idx val="1"/>
            <c:bubble3D val="0"/>
            <c:spPr>
              <a:solidFill>
                <a:srgbClr val="66CCF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719-4BAC-973B-516CAC22020E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719-4BAC-973B-516CAC22020E}"/>
              </c:ext>
            </c:extLst>
          </c:dPt>
          <c:dPt>
            <c:idx val="3"/>
            <c:bubble3D val="0"/>
            <c:spPr>
              <a:solidFill>
                <a:srgbClr val="99CCF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719-4BAC-973B-516CAC22020E}"/>
              </c:ext>
            </c:extLst>
          </c:dPt>
          <c:dLbls>
            <c:dLbl>
              <c:idx val="0"/>
              <c:layout>
                <c:manualLayout>
                  <c:x val="-0.1928170547022684"/>
                  <c:y val="0.1959015815611453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C94C4649-6A5F-46CE-A8A6-8BA47F22412E}" type="CATEGORYNAME">
                      <a:rPr lang="ru-RU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pPr>
                        <a:defRPr sz="1197" b="1" i="0" u="none" strike="noStrike" kern="1200" baseline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endParaRPr lang="ru-RU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endParaRPr lang="ru-RU" baseline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FDA70815-0DC0-4A1B-9153-C37EC1102DB5}" type="VALUE">
                      <a:rPr lang="ru-RU" baseline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pPr>
                        <a:defRPr sz="1197" b="1" i="0" u="none" strike="noStrike" kern="1200" baseline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8184410200374157"/>
                      <c:h val="0.259682136443530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719-4BAC-973B-516CAC22020E}"/>
                </c:ext>
              </c:extLst>
            </c:dLbl>
            <c:dLbl>
              <c:idx val="1"/>
              <c:layout>
                <c:manualLayout>
                  <c:x val="-0.18050671499978138"/>
                  <c:y val="-5.587036044899101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1E5312BC-FD03-462A-84F9-41E821438180}" type="CATEGORYNAME">
                      <a:rPr lang="ru-RU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pPr>
                        <a:defRPr sz="1197" b="1" i="0" u="none" strike="noStrike" kern="1200" baseline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endParaRPr lang="ru-RU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endParaRPr lang="ru-RU" baseline="0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baseline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 </a:t>
                    </a:r>
                    <a:fld id="{6744F516-2D4C-45D3-AB76-8B4DCED62A76}" type="VALUE">
                      <a:rPr lang="ru-RU" baseline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pPr>
                        <a:defRPr sz="1197" b="1" i="0" u="none" strike="noStrike" kern="1200" baseline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 baseline="0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5608783773864399"/>
                      <c:h val="0.185331556592059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719-4BAC-973B-516CAC22020E}"/>
                </c:ext>
              </c:extLst>
            </c:dLbl>
            <c:dLbl>
              <c:idx val="2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4D21D82D-0706-47DF-AAD0-811D79F27C22}" type="CATEGORYNAME">
                      <a:rPr lang="ru-RU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pPr>
                        <a:defRPr sz="1197" b="1" i="0" u="none" strike="noStrike" kern="1200" baseline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endParaRPr lang="ru-RU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endParaRPr lang="ru-RU" baseline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00C49BA0-C0F5-48F1-A103-9AF4C7EADD68}" type="VALUE">
                      <a:rPr lang="ru-RU" baseline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pPr>
                        <a:defRPr sz="1197" b="1" i="0" u="none" strike="noStrike" kern="1200" baseline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C719-4BAC-973B-516CAC22020E}"/>
                </c:ext>
              </c:extLst>
            </c:dLbl>
            <c:dLbl>
              <c:idx val="3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D0FF18F0-0F98-41D6-B5FF-509D0A580160}" type="CATEGORYNAME">
                      <a:rPr lang="ru-RU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pPr>
                        <a:defRPr sz="1197" b="1" i="0" u="none" strike="noStrike" kern="1200" baseline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endParaRPr lang="ru-RU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endParaRPr lang="ru-RU" baseline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37A03277-CC40-41BD-9004-2874EF21C1D7}" type="VALUE">
                      <a:rPr lang="ru-RU" baseline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pPr>
                        <a:defRPr sz="1197" b="1" i="0" u="none" strike="noStrike" kern="1200" baseline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C719-4BAC-973B-516CAC2202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Прикладные услуги космического сектора</c:v>
                </c:pt>
                <c:pt idx="1">
                  <c:v>Пусковые услуги</c:v>
                </c:pt>
                <c:pt idx="2">
                  <c:v>Производство космических аппаратов</c:v>
                </c:pt>
                <c:pt idx="3">
                  <c:v>Системное наземное оборудование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10.199999999999999</c:v>
                </c:pt>
                <c:pt idx="1">
                  <c:v>5.4</c:v>
                </c:pt>
                <c:pt idx="2">
                  <c:v>16.600000000000001</c:v>
                </c:pt>
                <c:pt idx="3">
                  <c:v>9.6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719-4BAC-973B-516CAC2202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6400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3"/>
            <a:ext cx="2946400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54CD8D-CFAA-4129-A389-ADAD419613D6}" type="datetimeFigureOut">
              <a:rPr lang="ru-RU" smtClean="0"/>
              <a:t>26.07.2017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709"/>
            <a:ext cx="5438775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224"/>
            <a:ext cx="2946400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30224"/>
            <a:ext cx="2946400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A23A9-99AA-4620-BBE3-81540E118D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927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5A23A9-99AA-4620-BBE3-81540E118D9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9716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A3A506-EB8F-4992-AA25-0F0C73B074DF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alt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6384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5A23A9-99AA-4620-BBE3-81540E118D9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155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23A9-99AA-4620-BBE3-81540E118D9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460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23A9-99AA-4620-BBE3-81540E118D9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502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23A9-99AA-4620-BBE3-81540E118D9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118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23A9-99AA-4620-BBE3-81540E118D9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710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23A9-99AA-4620-BBE3-81540E118D9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128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w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.w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.w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.w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8860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ROSCOSMOS-2016 logo-1-1 COLOR 150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92976"/>
            <a:ext cx="1152128" cy="2918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0606" y="6419057"/>
            <a:ext cx="667575" cy="2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455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394364"/>
            <a:ext cx="7772400" cy="80048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886200"/>
            <a:ext cx="7772400" cy="739679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 descr="logo_ROSKOSMOS-2_bw_25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78" y="0"/>
            <a:ext cx="1774844" cy="1916832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457200" y="6172972"/>
            <a:ext cx="8229600" cy="491982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16222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169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ex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6" name="Picture 5" descr="ROSCOSMOS-2016 logo-1-1 COLOR 150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92976"/>
            <a:ext cx="1152128" cy="2918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0606" y="6419057"/>
            <a:ext cx="667575" cy="2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392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722313" y="4941388"/>
            <a:ext cx="7772400" cy="1500187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1200" baseline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085303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7" name="Picture 6" descr="ROSCOSMOS-2016 logo-1-1 COLOR 150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92976"/>
            <a:ext cx="1152128" cy="2918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0606" y="6419057"/>
            <a:ext cx="667575" cy="2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387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8" name="Picture 7" descr="ROSCOSMOS-2016 logo-1-1 COLOR 150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92976"/>
            <a:ext cx="1152128" cy="2918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0606" y="6419057"/>
            <a:ext cx="667575" cy="2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5193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8" name="Picture 7" descr="ROSCOSMOS-2016 logo-1-1 COLOR 150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92976"/>
            <a:ext cx="1152128" cy="2918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0606" y="6419057"/>
            <a:ext cx="667575" cy="2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3748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10494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961900" y="95004"/>
            <a:ext cx="8182100" cy="9381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Номер слайда 1"/>
          <p:cNvSpPr>
            <a:spLocks noGrp="1"/>
          </p:cNvSpPr>
          <p:nvPr userDrawn="1">
            <p:ph type="sldNum" sz="quarter" idx="10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F4CE2-267B-448B-AE45-3314CEFECE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081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755577" y="449536"/>
            <a:ext cx="8065591" cy="171152"/>
          </a:xfrm>
        </p:spPr>
        <p:txBody>
          <a:bodyPr lIns="0" tIns="0" rIns="0" bIns="18000" anchor="b" anchorCtr="0"/>
          <a:lstStyle>
            <a:lvl1pPr>
              <a:spcBef>
                <a:spcPts val="0"/>
              </a:spcBef>
              <a:defRPr sz="1600" b="1">
                <a:solidFill>
                  <a:srgbClr val="4679A7"/>
                </a:solidFill>
              </a:defRPr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41910" y="764704"/>
            <a:ext cx="8280920" cy="504000"/>
          </a:xfrm>
        </p:spPr>
        <p:txBody>
          <a:bodyPr/>
          <a:lstStyle>
            <a:lvl1pPr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ru-RU" dirty="0"/>
              <a:t>Вывод слайда</a:t>
            </a: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921113292"/>
              </p:ext>
            </p:extLst>
          </p:nvPr>
        </p:nvGraphicFramePr>
        <p:xfrm>
          <a:off x="60326" y="57150"/>
          <a:ext cx="5032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5" name="CorelDRAW" r:id="rId3" imgW="5361432" imgH="6288024" progId="">
                  <p:embed/>
                </p:oleObj>
              </mc:Choice>
              <mc:Fallback>
                <p:oleObj name="CorelDRAW" r:id="rId3" imgW="5361432" imgH="628802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26" y="57150"/>
                        <a:ext cx="5032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Прямая соединительная линия 23"/>
          <p:cNvCxnSpPr/>
          <p:nvPr/>
        </p:nvCxnSpPr>
        <p:spPr bwMode="auto">
          <a:xfrm>
            <a:off x="755576" y="692696"/>
            <a:ext cx="8324924" cy="0"/>
          </a:xfrm>
          <a:prstGeom prst="line">
            <a:avLst/>
          </a:prstGeom>
          <a:noFill/>
          <a:ln w="38100" cap="flat" cmpd="sng" algn="ctr"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50000">
                  <a:srgbClr val="1F497D">
                    <a:lumMod val="60000"/>
                    <a:lumOff val="40000"/>
                  </a:srgbClr>
                </a:gs>
                <a:gs pos="100000">
                  <a:srgbClr val="1F497D">
                    <a:lumMod val="75000"/>
                  </a:srgbClr>
                </a:gs>
              </a:gsLst>
              <a:lin ang="0" scaled="1"/>
              <a:tileRect/>
            </a:gradFill>
            <a:prstDash val="solid"/>
          </a:ln>
          <a:effectLst/>
        </p:spPr>
      </p:cxnSp>
      <p:sp>
        <p:nvSpPr>
          <p:cNvPr id="6" name="Номер слайда 6"/>
          <p:cNvSpPr txBox="1">
            <a:spLocks/>
          </p:cNvSpPr>
          <p:nvPr userDrawn="1"/>
        </p:nvSpPr>
        <p:spPr>
          <a:xfrm>
            <a:off x="8642238" y="6613525"/>
            <a:ext cx="509464" cy="244475"/>
          </a:xfrm>
          <a:prstGeom prst="rect">
            <a:avLst/>
          </a:prstGeom>
        </p:spPr>
        <p:txBody>
          <a:bodyPr vert="horz"/>
          <a:lstStyle>
            <a:defPPr>
              <a:defRPr lang="ru-RU"/>
            </a:defPPr>
            <a:lvl1pPr marL="0" algn="r" defTabSz="914400" rtl="0" eaLnBrk="1" latinLnBrk="0" hangingPunct="1">
              <a:defRPr kumimoji="0" sz="1200" b="1" kern="12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AF3E86F-BF56-4D7C-8E50-CB7B25FC82ED}" type="slidenum">
              <a:rPr lang="ru-RU" smtClean="0">
                <a:solidFill>
                  <a:srgbClr val="4F81BD">
                    <a:lumMod val="75000"/>
                  </a:srgbClr>
                </a:solidFill>
              </a:rPr>
              <a:pPr algn="l">
                <a:defRPr/>
              </a:pPr>
              <a:t>‹#›</a:t>
            </a:fld>
            <a:r>
              <a:rPr lang="ru-RU" dirty="0">
                <a:solidFill>
                  <a:srgbClr val="4F81BD">
                    <a:lumMod val="75000"/>
                  </a:srgbClr>
                </a:solidFill>
              </a:rPr>
              <a:t>						</a:t>
            </a:r>
          </a:p>
        </p:txBody>
      </p:sp>
    </p:spTree>
    <p:extLst>
      <p:ext uri="{BB962C8B-B14F-4D97-AF65-F5344CB8AC3E}">
        <p14:creationId xmlns:p14="http://schemas.microsoft.com/office/powerpoint/2010/main" val="30785401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394364"/>
            <a:ext cx="7772400" cy="80048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886200"/>
            <a:ext cx="7772400" cy="739679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 descr="logo_ROSKOSMOS-2_bw_25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78" y="0"/>
            <a:ext cx="1774844" cy="1916832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457200" y="6172972"/>
            <a:ext cx="8229600" cy="491982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86881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2903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ex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9189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722313" y="4941388"/>
            <a:ext cx="7772400" cy="1500187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1200" baseline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79386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1904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ROSCOSMOS-2016 logo-1-1 COLOR 150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92976"/>
            <a:ext cx="1152128" cy="2918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0606" y="6419057"/>
            <a:ext cx="667575" cy="2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140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ROSCOSMOS-2016 logo-1-1 COLOR 150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92976"/>
            <a:ext cx="1152128" cy="2918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0606" y="6419057"/>
            <a:ext cx="667575" cy="2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7675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DC5C-7798-42D0-96DB-611F283FAB50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2344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755577" y="449536"/>
            <a:ext cx="8065591" cy="171152"/>
          </a:xfrm>
        </p:spPr>
        <p:txBody>
          <a:bodyPr lIns="0" tIns="0" rIns="0" bIns="18000" anchor="b" anchorCtr="0"/>
          <a:lstStyle>
            <a:lvl1pPr>
              <a:spcBef>
                <a:spcPts val="0"/>
              </a:spcBef>
              <a:defRPr sz="1600" b="1">
                <a:solidFill>
                  <a:srgbClr val="4679A7"/>
                </a:solidFill>
              </a:defRPr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41910" y="764704"/>
            <a:ext cx="8280920" cy="504000"/>
          </a:xfrm>
        </p:spPr>
        <p:txBody>
          <a:bodyPr/>
          <a:lstStyle>
            <a:lvl1pPr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ru-RU" dirty="0"/>
              <a:t>Вывод слайда</a:t>
            </a: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 userDrawn="1">
            <p:extLst/>
          </p:nvPr>
        </p:nvGraphicFramePr>
        <p:xfrm>
          <a:off x="60326" y="57150"/>
          <a:ext cx="5032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9" name="CorelDRAW" r:id="rId3" imgW="5361432" imgH="6288024" progId="">
                  <p:embed/>
                </p:oleObj>
              </mc:Choice>
              <mc:Fallback>
                <p:oleObj name="CorelDRAW" r:id="rId3" imgW="5361432" imgH="6288024" progId="">
                  <p:embed/>
                  <p:pic>
                    <p:nvPicPr>
                      <p:cNvPr id="3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26" y="57150"/>
                        <a:ext cx="5032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Прямая соединительная линия 23"/>
          <p:cNvCxnSpPr/>
          <p:nvPr/>
        </p:nvCxnSpPr>
        <p:spPr bwMode="auto">
          <a:xfrm>
            <a:off x="755576" y="692696"/>
            <a:ext cx="8324924" cy="0"/>
          </a:xfrm>
          <a:prstGeom prst="line">
            <a:avLst/>
          </a:prstGeom>
          <a:noFill/>
          <a:ln w="38100" cap="flat" cmpd="sng" algn="ctr"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50000">
                  <a:srgbClr val="1F497D">
                    <a:lumMod val="60000"/>
                    <a:lumOff val="40000"/>
                  </a:srgbClr>
                </a:gs>
                <a:gs pos="100000">
                  <a:srgbClr val="1F497D">
                    <a:lumMod val="75000"/>
                  </a:srgbClr>
                </a:gs>
              </a:gsLst>
              <a:lin ang="0" scaled="1"/>
              <a:tileRect/>
            </a:gradFill>
            <a:prstDash val="solid"/>
          </a:ln>
          <a:effectLst/>
        </p:spPr>
      </p:cxnSp>
      <p:sp>
        <p:nvSpPr>
          <p:cNvPr id="6" name="Номер слайда 6"/>
          <p:cNvSpPr txBox="1">
            <a:spLocks/>
          </p:cNvSpPr>
          <p:nvPr userDrawn="1"/>
        </p:nvSpPr>
        <p:spPr>
          <a:xfrm>
            <a:off x="8642238" y="6613525"/>
            <a:ext cx="509464" cy="244475"/>
          </a:xfrm>
          <a:prstGeom prst="rect">
            <a:avLst/>
          </a:prstGeom>
        </p:spPr>
        <p:txBody>
          <a:bodyPr vert="horz"/>
          <a:lstStyle>
            <a:defPPr>
              <a:defRPr lang="ru-RU"/>
            </a:defPPr>
            <a:lvl1pPr marL="0" algn="r" defTabSz="914400" rtl="0" eaLnBrk="1" latinLnBrk="0" hangingPunct="1">
              <a:defRPr kumimoji="0" sz="1200" b="1" kern="12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AF3E86F-BF56-4D7C-8E50-CB7B25FC82ED}" type="slidenum">
              <a:rPr lang="ru-RU" smtClean="0">
                <a:solidFill>
                  <a:srgbClr val="4F81BD">
                    <a:lumMod val="75000"/>
                  </a:srgbClr>
                </a:solidFill>
              </a:rPr>
              <a:pPr algn="l">
                <a:defRPr/>
              </a:pPr>
              <a:t>‹#›</a:t>
            </a:fld>
            <a:r>
              <a:rPr lang="ru-RU" dirty="0">
                <a:solidFill>
                  <a:srgbClr val="4F81BD">
                    <a:lumMod val="75000"/>
                  </a:srgbClr>
                </a:solidFill>
              </a:rPr>
              <a:t>						</a:t>
            </a:r>
          </a:p>
        </p:txBody>
      </p:sp>
    </p:spTree>
    <p:extLst>
      <p:ext uri="{BB962C8B-B14F-4D97-AF65-F5344CB8AC3E}">
        <p14:creationId xmlns:p14="http://schemas.microsoft.com/office/powerpoint/2010/main" val="22267612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755577" y="303660"/>
            <a:ext cx="8065591" cy="171152"/>
          </a:xfrm>
        </p:spPr>
        <p:txBody>
          <a:bodyPr lIns="0" tIns="0" rIns="0" bIns="18000" anchor="b" anchorCtr="0"/>
          <a:lstStyle>
            <a:lvl1pPr>
              <a:spcBef>
                <a:spcPts val="0"/>
              </a:spcBef>
              <a:defRPr sz="1600" b="1">
                <a:solidFill>
                  <a:srgbClr val="4679A7"/>
                </a:solidFill>
              </a:defRPr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41910" y="548680"/>
            <a:ext cx="8280920" cy="504000"/>
          </a:xfrm>
        </p:spPr>
        <p:txBody>
          <a:bodyPr/>
          <a:lstStyle>
            <a:lvl1pPr>
              <a:defRPr sz="1600" b="1">
                <a:solidFill>
                  <a:srgbClr val="000000"/>
                </a:solidFill>
              </a:defRPr>
            </a:lvl1pPr>
          </a:lstStyle>
          <a:p>
            <a:r>
              <a:rPr lang="ru-RU" dirty="0"/>
              <a:t>Вывод слайда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 bwMode="auto">
          <a:xfrm>
            <a:off x="755576" y="476672"/>
            <a:ext cx="8324924" cy="0"/>
          </a:xfrm>
          <a:prstGeom prst="line">
            <a:avLst/>
          </a:prstGeom>
          <a:noFill/>
          <a:ln w="38100" cap="flat" cmpd="sng" algn="ctr"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50000">
                  <a:srgbClr val="1F497D">
                    <a:lumMod val="60000"/>
                    <a:lumOff val="40000"/>
                  </a:srgbClr>
                </a:gs>
                <a:gs pos="100000">
                  <a:srgbClr val="1F497D">
                    <a:lumMod val="75000"/>
                  </a:srgbClr>
                </a:gs>
              </a:gsLst>
              <a:lin ang="0" scaled="1"/>
              <a:tileRect/>
            </a:gradFill>
            <a:prstDash val="solid"/>
          </a:ln>
          <a:effectLst/>
        </p:spPr>
      </p:cxnSp>
      <p:sp>
        <p:nvSpPr>
          <p:cNvPr id="28" name="Номер слайда 6"/>
          <p:cNvSpPr txBox="1">
            <a:spLocks/>
          </p:cNvSpPr>
          <p:nvPr userDrawn="1"/>
        </p:nvSpPr>
        <p:spPr>
          <a:xfrm>
            <a:off x="4211960" y="6584951"/>
            <a:ext cx="706078" cy="244475"/>
          </a:xfrm>
          <a:prstGeom prst="rect">
            <a:avLst/>
          </a:prstGeom>
        </p:spPr>
        <p:txBody>
          <a:bodyPr vert="horz"/>
          <a:lstStyle>
            <a:defPPr>
              <a:defRPr lang="ru-RU"/>
            </a:defPPr>
            <a:lvl1pPr marL="0" algn="r" defTabSz="914400" rtl="0" eaLnBrk="1" latinLnBrk="0" hangingPunct="1">
              <a:defRPr kumimoji="0" sz="1200" b="1" kern="12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ru-RU" sz="1100" dirty="0">
                <a:solidFill>
                  <a:srgbClr val="4F81BD">
                    <a:lumMod val="75000"/>
                  </a:srgbClr>
                </a:solidFill>
              </a:rPr>
              <a:t>      </a:t>
            </a:r>
            <a:fld id="{EAF3E86F-BF56-4D7C-8E50-CB7B25FC82ED}" type="slidenum">
              <a:rPr lang="ru-RU" sz="1100" smtClean="0">
                <a:solidFill>
                  <a:srgbClr val="4F81BD">
                    <a:lumMod val="75000"/>
                  </a:srgbClr>
                </a:solidFill>
              </a:rPr>
              <a:pPr algn="l">
                <a:defRPr/>
              </a:pPr>
              <a:t>‹#›</a:t>
            </a:fld>
            <a:r>
              <a:rPr lang="ru-RU" sz="1100" dirty="0">
                <a:solidFill>
                  <a:srgbClr val="4F81BD">
                    <a:lumMod val="75000"/>
                  </a:srgbClr>
                </a:solidFill>
              </a:rPr>
              <a:t>						</a:t>
            </a:r>
          </a:p>
          <a:p>
            <a:pPr>
              <a:defRPr/>
            </a:pPr>
            <a:endParaRPr lang="ru-RU" sz="1100" dirty="0">
              <a:solidFill>
                <a:srgbClr val="4F81BD">
                  <a:lumMod val="75000"/>
                </a:srgbClr>
              </a:solidFill>
            </a:endParaRPr>
          </a:p>
          <a:p>
            <a:pPr>
              <a:defRPr/>
            </a:pPr>
            <a:endParaRPr lang="ru-RU" sz="1100" dirty="0">
              <a:solidFill>
                <a:srgbClr val="4F81BD">
                  <a:lumMod val="75000"/>
                </a:srgbClr>
              </a:solidFill>
            </a:endParaRPr>
          </a:p>
          <a:p>
            <a:pPr>
              <a:defRPr/>
            </a:pPr>
            <a:endParaRPr lang="ru-RU" sz="1100" dirty="0">
              <a:solidFill>
                <a:srgbClr val="4F81BD">
                  <a:lumMod val="75000"/>
                </a:srgbClr>
              </a:solidFill>
            </a:endParaRPr>
          </a:p>
        </p:txBody>
      </p:sp>
      <p:grpSp>
        <p:nvGrpSpPr>
          <p:cNvPr id="6" name="Группа 5"/>
          <p:cNvGrpSpPr/>
          <p:nvPr userDrawn="1"/>
        </p:nvGrpSpPr>
        <p:grpSpPr>
          <a:xfrm>
            <a:off x="51690" y="57150"/>
            <a:ext cx="511874" cy="643866"/>
            <a:chOff x="51690" y="57150"/>
            <a:chExt cx="511874" cy="643866"/>
          </a:xfrm>
        </p:grpSpPr>
        <p:graphicFrame>
          <p:nvGraphicFramePr>
            <p:cNvPr id="3" name="Объект 2"/>
            <p:cNvGraphicFramePr>
              <a:graphicFrameLocks noChangeAspect="1"/>
            </p:cNvGraphicFramePr>
            <p:nvPr userDrawn="1">
              <p:extLst/>
            </p:nvPr>
          </p:nvGraphicFramePr>
          <p:xfrm>
            <a:off x="60326" y="57150"/>
            <a:ext cx="503238" cy="590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3" name="CorelDRAW" r:id="rId3" imgW="5361432" imgH="6288024" progId="">
                    <p:embed/>
                  </p:oleObj>
                </mc:Choice>
                <mc:Fallback>
                  <p:oleObj name="CorelDRAW" r:id="rId3" imgW="5361432" imgH="6288024" progId="">
                    <p:embed/>
                    <p:pic>
                      <p:nvPicPr>
                        <p:cNvPr id="3" name="Объект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326" y="57150"/>
                          <a:ext cx="503238" cy="5905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Прямоугольник 4"/>
            <p:cNvSpPr/>
            <p:nvPr userDrawn="1"/>
          </p:nvSpPr>
          <p:spPr>
            <a:xfrm>
              <a:off x="51690" y="576263"/>
              <a:ext cx="503238" cy="12475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ru-RU" sz="1200" dirty="0" err="1">
                <a:solidFill>
                  <a:schemeClr val="bg1"/>
                </a:solidFill>
              </a:endParaRPr>
            </a:p>
          </p:txBody>
        </p:sp>
        <p:sp>
          <p:nvSpPr>
            <p:cNvPr id="4" name="TextBox 3"/>
            <p:cNvSpPr txBox="1"/>
            <p:nvPr userDrawn="1"/>
          </p:nvSpPr>
          <p:spPr>
            <a:xfrm>
              <a:off x="75502" y="582025"/>
              <a:ext cx="472886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ru-RU" sz="600" b="1" spc="-50" baseline="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РОСКОСМОС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4169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755577" y="303660"/>
            <a:ext cx="8065591" cy="171152"/>
          </a:xfrm>
        </p:spPr>
        <p:txBody>
          <a:bodyPr lIns="0" tIns="0" rIns="0" bIns="18000" anchor="b" anchorCtr="0"/>
          <a:lstStyle>
            <a:lvl1pPr>
              <a:spcBef>
                <a:spcPts val="0"/>
              </a:spcBef>
              <a:defRPr sz="1600" b="1">
                <a:solidFill>
                  <a:srgbClr val="4679A7"/>
                </a:solidFill>
              </a:defRPr>
            </a:lvl1pPr>
          </a:lstStyle>
          <a:p>
            <a:pPr lvl="0"/>
            <a:r>
              <a:rPr lang="ru-RU" dirty="0"/>
              <a:t>Название раздела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41910" y="548680"/>
            <a:ext cx="8280920" cy="504000"/>
          </a:xfrm>
        </p:spPr>
        <p:txBody>
          <a:bodyPr/>
          <a:lstStyle>
            <a:lvl1pPr>
              <a:defRPr sz="1600" b="1">
                <a:solidFill>
                  <a:srgbClr val="000000"/>
                </a:solidFill>
              </a:defRPr>
            </a:lvl1pPr>
          </a:lstStyle>
          <a:p>
            <a:r>
              <a:rPr lang="ru-RU" dirty="0"/>
              <a:t>Вывод слайда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 bwMode="auto">
          <a:xfrm>
            <a:off x="755576" y="476672"/>
            <a:ext cx="8324924" cy="0"/>
          </a:xfrm>
          <a:prstGeom prst="line">
            <a:avLst/>
          </a:prstGeom>
          <a:noFill/>
          <a:ln w="38100" cap="flat" cmpd="sng" algn="ctr"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50000">
                  <a:srgbClr val="1F497D">
                    <a:lumMod val="60000"/>
                    <a:lumOff val="40000"/>
                  </a:srgbClr>
                </a:gs>
                <a:gs pos="100000">
                  <a:srgbClr val="1F497D">
                    <a:lumMod val="75000"/>
                  </a:srgbClr>
                </a:gs>
              </a:gsLst>
              <a:lin ang="0" scaled="1"/>
              <a:tileRect/>
            </a:gradFill>
            <a:prstDash val="solid"/>
          </a:ln>
          <a:effectLst/>
        </p:spPr>
      </p:cxnSp>
      <p:sp>
        <p:nvSpPr>
          <p:cNvPr id="28" name="Номер слайда 6"/>
          <p:cNvSpPr txBox="1">
            <a:spLocks/>
          </p:cNvSpPr>
          <p:nvPr userDrawn="1"/>
        </p:nvSpPr>
        <p:spPr>
          <a:xfrm>
            <a:off x="4211960" y="6584951"/>
            <a:ext cx="706078" cy="244475"/>
          </a:xfrm>
          <a:prstGeom prst="rect">
            <a:avLst/>
          </a:prstGeom>
        </p:spPr>
        <p:txBody>
          <a:bodyPr vert="horz"/>
          <a:lstStyle>
            <a:defPPr>
              <a:defRPr lang="ru-RU"/>
            </a:defPPr>
            <a:lvl1pPr marL="0" algn="r" defTabSz="914400" rtl="0" eaLnBrk="1" latinLnBrk="0" hangingPunct="1">
              <a:defRPr kumimoji="0" sz="1200" b="1" kern="12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ru-RU" sz="1100" dirty="0">
                <a:solidFill>
                  <a:srgbClr val="4F81BD">
                    <a:lumMod val="75000"/>
                  </a:srgbClr>
                </a:solidFill>
              </a:rPr>
              <a:t>      </a:t>
            </a:r>
            <a:fld id="{EAF3E86F-BF56-4D7C-8E50-CB7B25FC82ED}" type="slidenum">
              <a:rPr lang="ru-RU" sz="1100" smtClean="0">
                <a:solidFill>
                  <a:srgbClr val="4F81BD">
                    <a:lumMod val="75000"/>
                  </a:srgbClr>
                </a:solidFill>
              </a:rPr>
              <a:pPr algn="l">
                <a:defRPr/>
              </a:pPr>
              <a:t>‹#›</a:t>
            </a:fld>
            <a:r>
              <a:rPr lang="ru-RU" sz="1100" dirty="0">
                <a:solidFill>
                  <a:srgbClr val="4F81BD">
                    <a:lumMod val="75000"/>
                  </a:srgbClr>
                </a:solidFill>
              </a:rPr>
              <a:t>						</a:t>
            </a:r>
          </a:p>
          <a:p>
            <a:pPr>
              <a:defRPr/>
            </a:pPr>
            <a:endParaRPr lang="ru-RU" sz="1100" dirty="0">
              <a:solidFill>
                <a:srgbClr val="4F81BD">
                  <a:lumMod val="75000"/>
                </a:srgbClr>
              </a:solidFill>
            </a:endParaRPr>
          </a:p>
          <a:p>
            <a:pPr>
              <a:defRPr/>
            </a:pPr>
            <a:endParaRPr lang="ru-RU" sz="1100" dirty="0">
              <a:solidFill>
                <a:srgbClr val="4F81BD">
                  <a:lumMod val="75000"/>
                </a:srgbClr>
              </a:solidFill>
            </a:endParaRPr>
          </a:p>
          <a:p>
            <a:pPr>
              <a:defRPr/>
            </a:pPr>
            <a:endParaRPr lang="ru-RU" sz="1100" dirty="0">
              <a:solidFill>
                <a:srgbClr val="4F81BD">
                  <a:lumMod val="75000"/>
                </a:srgbClr>
              </a:solidFill>
            </a:endParaRPr>
          </a:p>
        </p:txBody>
      </p:sp>
      <p:grpSp>
        <p:nvGrpSpPr>
          <p:cNvPr id="6" name="Группа 5"/>
          <p:cNvGrpSpPr/>
          <p:nvPr userDrawn="1"/>
        </p:nvGrpSpPr>
        <p:grpSpPr>
          <a:xfrm>
            <a:off x="51690" y="57150"/>
            <a:ext cx="511874" cy="643866"/>
            <a:chOff x="51690" y="57150"/>
            <a:chExt cx="511874" cy="643866"/>
          </a:xfrm>
        </p:grpSpPr>
        <p:graphicFrame>
          <p:nvGraphicFramePr>
            <p:cNvPr id="3" name="Объект 2"/>
            <p:cNvGraphicFramePr>
              <a:graphicFrameLocks noChangeAspect="1"/>
            </p:cNvGraphicFramePr>
            <p:nvPr userDrawn="1">
              <p:extLst/>
            </p:nvPr>
          </p:nvGraphicFramePr>
          <p:xfrm>
            <a:off x="60326" y="57150"/>
            <a:ext cx="503238" cy="590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51" name="CorelDRAW" r:id="rId3" imgW="5361432" imgH="6288024" progId="">
                    <p:embed/>
                  </p:oleObj>
                </mc:Choice>
                <mc:Fallback>
                  <p:oleObj name="CorelDRAW" r:id="rId3" imgW="5361432" imgH="6288024" progId="">
                    <p:embed/>
                    <p:pic>
                      <p:nvPicPr>
                        <p:cNvPr id="3" name="Объект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326" y="57150"/>
                          <a:ext cx="503238" cy="5905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Прямоугольник 4"/>
            <p:cNvSpPr/>
            <p:nvPr userDrawn="1"/>
          </p:nvSpPr>
          <p:spPr>
            <a:xfrm>
              <a:off x="51690" y="576263"/>
              <a:ext cx="503238" cy="12475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ru-RU" sz="1200" dirty="0" err="1">
                <a:solidFill>
                  <a:schemeClr val="bg1"/>
                </a:solidFill>
              </a:endParaRPr>
            </a:p>
          </p:txBody>
        </p:sp>
        <p:sp>
          <p:nvSpPr>
            <p:cNvPr id="4" name="TextBox 3"/>
            <p:cNvSpPr txBox="1"/>
            <p:nvPr userDrawn="1"/>
          </p:nvSpPr>
          <p:spPr>
            <a:xfrm>
              <a:off x="75502" y="582025"/>
              <a:ext cx="472886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ru-RU" sz="600" b="1" spc="-50" baseline="0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РОСКОСМОС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19614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6209B-A1CA-4F76-9E31-3C0C7B274538}" type="datetime1">
              <a:rPr lang="ru-RU" smtClean="0"/>
              <a:t>26.07.2017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DC5C-7798-42D0-96DB-611F283FAB5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45696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70C7-489C-4FFB-B0DB-4DD9B040599C}" type="datetime1">
              <a:rPr lang="ru-RU" smtClean="0"/>
              <a:t>26.07.2017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DC5C-7798-42D0-96DB-611F283FAB5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6059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ECDE1-F13C-4F45-AA65-1619BD4D544D}" type="datetime1">
              <a:rPr lang="ru-RU" smtClean="0"/>
              <a:t>26.07.2017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DC5C-7798-42D0-96DB-611F283FAB5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85247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702D7-F462-475F-82AF-17F6DF0243F8}" type="datetime1">
              <a:rPr lang="ru-RU" smtClean="0"/>
              <a:t>26.07.2017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fld id="{79CBDC5C-7798-42D0-96DB-611F283FAB5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55194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6BF7F-C048-43FF-86DD-D62CFABAC941}" type="datetime1">
              <a:rPr lang="ru-RU" smtClean="0"/>
              <a:t>26.07.2017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DC5C-7798-42D0-96DB-611F283FAB5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54839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24FE0-4DE4-48C3-A7F9-B5EFB90FE991}" type="datetime1">
              <a:rPr lang="ru-RU" smtClean="0"/>
              <a:t>26.07.2017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DC5C-7798-42D0-96DB-611F283FAB5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26109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E8549-E1D8-4967-9571-5454087B7745}" type="datetime1">
              <a:rPr lang="ru-RU" smtClean="0"/>
              <a:t>26.07.2017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DC5C-7798-42D0-96DB-611F283FAB5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22514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37CC4-7103-461B-9216-FD449537C219}" type="datetime1">
              <a:rPr lang="ru-RU" smtClean="0"/>
              <a:t>26.07.2017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DC5C-7798-42D0-96DB-611F283FAB5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4139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7AAD3-E09A-4543-86DF-D274AF63262F}" type="datetime1">
              <a:rPr lang="ru-RU" smtClean="0"/>
              <a:t>26.07.2017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DC5C-7798-42D0-96DB-611F283FAB5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539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A78B0-5DF2-4982-B99A-0B68C204B2E4}" type="datetime1">
              <a:rPr lang="ru-RU" smtClean="0"/>
              <a:t>26.07.2017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DC5C-7798-42D0-96DB-611F283FAB5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2412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394364"/>
            <a:ext cx="7772400" cy="80048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886200"/>
            <a:ext cx="7772400" cy="739679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457200" y="6172972"/>
            <a:ext cx="8229600" cy="491982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6" name="Picture 6" descr="logo_ROSKOSMOS-2_bw_25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78" y="0"/>
            <a:ext cx="1774844" cy="191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15962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54123-81B4-40F6-91C1-E0A51BC1E32C}" type="datetime1">
              <a:rPr lang="ru-RU" smtClean="0"/>
              <a:t>26.07.2017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DC5C-7798-42D0-96DB-611F283FAB5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58366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625" y="1676400"/>
            <a:ext cx="4194175" cy="21351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4194175" cy="21351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301625" y="3963988"/>
            <a:ext cx="4194175" cy="2135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63988"/>
            <a:ext cx="4194175" cy="2135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D70B7-5581-47C3-957C-41B41A2E5212}" type="datetime1">
              <a:rPr lang="ru-RU" smtClean="0"/>
              <a:t>26.07.2017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1864" y="653891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D8D6922-586B-41E3-A4BA-74C7C52105D7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305311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EE7AF-9E96-47D2-A443-D908F42E981D}" type="datetimeFigureOut">
              <a:rPr lang="ru-RU" smtClean="0"/>
              <a:t>26.07.2017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F27453-BC48-4275-A90C-018D86F47E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1333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ROSCOSMOS-2016 logo-1-1 COLOR 150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92976"/>
            <a:ext cx="1152128" cy="2918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0606" y="6419057"/>
            <a:ext cx="667575" cy="2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31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ex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ROSCOSMOS-2016 logo-1-1 COLOR 150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92976"/>
            <a:ext cx="1152128" cy="2918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0606" y="6419057"/>
            <a:ext cx="667575" cy="2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18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722313" y="4941388"/>
            <a:ext cx="7772400" cy="1500187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1200" baseline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73184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ROSCOSMOS-2016 logo-1-1 COLOR 150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92976"/>
            <a:ext cx="1152128" cy="2918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0606" y="6419057"/>
            <a:ext cx="667575" cy="2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71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719E3-267A-664C-8E75-35B8F4AF588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ROSCOSMOS-2016 logo-1-1 COLOR 150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92976"/>
            <a:ext cx="1152128" cy="2918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0606" y="6419057"/>
            <a:ext cx="667575" cy="2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94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1.v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tags" Target="../tags/tag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.bin"/><Relationship Id="rId5" Type="http://schemas.openxmlformats.org/officeDocument/2006/relationships/tags" Target="../tags/tag2.xml"/><Relationship Id="rId4" Type="http://schemas.openxmlformats.org/officeDocument/2006/relationships/vmlDrawing" Target="../drawings/vmlDrawing2.v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6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3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oleObject" Target="../embeddings/oleObject5.bin"/><Relationship Id="rId5" Type="http://schemas.openxmlformats.org/officeDocument/2006/relationships/tags" Target="../tags/tag3.xml"/><Relationship Id="rId4" Type="http://schemas.openxmlformats.org/officeDocument/2006/relationships/vmlDrawing" Target="../drawings/vmlDrawing5.v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image" Target="../media/image10.emf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31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vmlDrawing" Target="../drawings/vmlDrawing8.v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618958996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8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825" y="1260002"/>
            <a:ext cx="8640000" cy="5040311"/>
          </a:xfrm>
          <a:prstGeom prst="rect">
            <a:avLst/>
          </a:prstGeom>
        </p:spPr>
        <p:txBody>
          <a:bodyPr vert="horz" lIns="72000" tIns="72000" rIns="72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0825" y="431800"/>
            <a:ext cx="8640000" cy="50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/>
              <a:t>Вывод слайда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755577" y="620688"/>
            <a:ext cx="8388424" cy="0"/>
          </a:xfrm>
          <a:prstGeom prst="line">
            <a:avLst/>
          </a:prstGeom>
          <a:noFill/>
          <a:ln w="38100" cap="flat" cmpd="sng" algn="ctr"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50000">
                  <a:srgbClr val="1F497D">
                    <a:lumMod val="60000"/>
                    <a:lumOff val="40000"/>
                  </a:srgbClr>
                </a:gs>
                <a:gs pos="100000">
                  <a:srgbClr val="1F497D">
                    <a:lumMod val="75000"/>
                  </a:srgbClr>
                </a:gs>
              </a:gsLst>
              <a:lin ang="0" scaled="1"/>
              <a:tileRect/>
            </a:gradFill>
            <a:prstDash val="solid"/>
          </a:ln>
          <a:effectLst/>
        </p:spPr>
      </p:cxnSp>
      <p:sp>
        <p:nvSpPr>
          <p:cNvPr id="13" name="Номер слайда 6"/>
          <p:cNvSpPr txBox="1">
            <a:spLocks/>
          </p:cNvSpPr>
          <p:nvPr/>
        </p:nvSpPr>
        <p:spPr>
          <a:xfrm>
            <a:off x="8426524" y="6584952"/>
            <a:ext cx="762000" cy="244475"/>
          </a:xfrm>
          <a:prstGeom prst="rect">
            <a:avLst/>
          </a:prstGeom>
        </p:spPr>
        <p:txBody>
          <a:bodyPr vert="horz"/>
          <a:lstStyle>
            <a:defPPr>
              <a:defRPr lang="ru-RU"/>
            </a:defPPr>
            <a:lvl1pPr marL="0" algn="r" defTabSz="914400" rtl="0" eaLnBrk="1" latinLnBrk="0" hangingPunct="1">
              <a:defRPr kumimoji="0" sz="1200" b="1" kern="12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AF3E86F-BF56-4D7C-8E50-CB7B25FC82ED}" type="slidenum">
              <a:rPr lang="ru-RU" smtClean="0">
                <a:solidFill>
                  <a:srgbClr val="4F81BD">
                    <a:lumMod val="75000"/>
                  </a:srgbClr>
                </a:solidFill>
              </a:rPr>
              <a:pPr>
                <a:defRPr/>
              </a:pPr>
              <a:t>‹#›</a:t>
            </a:fld>
            <a:r>
              <a:rPr lang="ru-RU" dirty="0">
                <a:solidFill>
                  <a:srgbClr val="4F81BD">
                    <a:lumMod val="75000"/>
                  </a:srgbClr>
                </a:solidFill>
              </a:rPr>
              <a:t>/</a:t>
            </a:r>
            <a:r>
              <a:rPr lang="en-US" dirty="0">
                <a:solidFill>
                  <a:srgbClr val="4F81BD">
                    <a:lumMod val="75000"/>
                  </a:srgbClr>
                </a:solidFill>
              </a:rPr>
              <a:t>N</a:t>
            </a:r>
            <a:endParaRPr lang="ru-RU" dirty="0">
              <a:solidFill>
                <a:srgbClr val="4F81B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94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chemeClr val="tx2"/>
        </a:buClr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chemeClr val="tx2"/>
        </a:buClr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613723903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52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825" y="1260002"/>
            <a:ext cx="8640000" cy="5040311"/>
          </a:xfrm>
          <a:prstGeom prst="rect">
            <a:avLst/>
          </a:prstGeom>
        </p:spPr>
        <p:txBody>
          <a:bodyPr vert="horz" lIns="72000" tIns="72000" rIns="72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0825" y="431800"/>
            <a:ext cx="8640000" cy="50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/>
              <a:t>Вывод слайда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755577" y="620688"/>
            <a:ext cx="8388424" cy="0"/>
          </a:xfrm>
          <a:prstGeom prst="line">
            <a:avLst/>
          </a:prstGeom>
          <a:noFill/>
          <a:ln w="38100" cap="flat" cmpd="sng" algn="ctr"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50000">
                  <a:srgbClr val="1F497D">
                    <a:lumMod val="60000"/>
                    <a:lumOff val="40000"/>
                  </a:srgbClr>
                </a:gs>
                <a:gs pos="100000">
                  <a:srgbClr val="1F497D">
                    <a:lumMod val="75000"/>
                  </a:srgbClr>
                </a:gs>
              </a:gsLst>
              <a:lin ang="0" scaled="1"/>
              <a:tileRect/>
            </a:gradFill>
            <a:prstDash val="solid"/>
          </a:ln>
          <a:effectLst/>
        </p:spPr>
      </p:cxnSp>
      <p:sp>
        <p:nvSpPr>
          <p:cNvPr id="13" name="Номер слайда 6"/>
          <p:cNvSpPr txBox="1">
            <a:spLocks/>
          </p:cNvSpPr>
          <p:nvPr/>
        </p:nvSpPr>
        <p:spPr>
          <a:xfrm>
            <a:off x="8346504" y="6613525"/>
            <a:ext cx="762000" cy="244475"/>
          </a:xfrm>
          <a:prstGeom prst="rect">
            <a:avLst/>
          </a:prstGeom>
        </p:spPr>
        <p:txBody>
          <a:bodyPr vert="horz"/>
          <a:lstStyle>
            <a:defPPr>
              <a:defRPr lang="ru-RU"/>
            </a:defPPr>
            <a:lvl1pPr marL="0" algn="r" defTabSz="914400" rtl="0" eaLnBrk="1" latinLnBrk="0" hangingPunct="1">
              <a:defRPr kumimoji="0" sz="1200" b="1" kern="12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EAF3E86F-BF56-4D7C-8E50-CB7B25FC82ED}" type="slidenum">
              <a:rPr lang="ru-RU" smtClean="0">
                <a:solidFill>
                  <a:srgbClr val="4F81BD">
                    <a:lumMod val="75000"/>
                  </a:srgbClr>
                </a:solidFill>
              </a:rPr>
              <a:pPr algn="ctr">
                <a:defRPr/>
              </a:pPr>
              <a:t>‹#›</a:t>
            </a:fld>
            <a:endParaRPr lang="ru-RU" dirty="0">
              <a:solidFill>
                <a:srgbClr val="4F81B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24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77" r:id="rId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chemeClr val="tx2"/>
        </a:buClr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chemeClr val="tx2"/>
        </a:buClr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rner1.png"/>
          <p:cNvPicPr>
            <a:picLocks noChangeAspect="1"/>
          </p:cNvPicPr>
          <p:nvPr/>
        </p:nvPicPr>
        <p:blipFill>
          <a:blip r:embed="rId9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91076" y="105427"/>
            <a:ext cx="3045420" cy="1124743"/>
          </a:xfrm>
          <a:prstGeom prst="rect">
            <a:avLst/>
          </a:prstGeom>
        </p:spPr>
      </p:pic>
      <p:pic>
        <p:nvPicPr>
          <p:cNvPr id="8" name="Picture 7" descr="Corner1.png"/>
          <p:cNvPicPr>
            <a:picLocks noChangeAspect="1"/>
          </p:cNvPicPr>
          <p:nvPr/>
        </p:nvPicPr>
        <p:blipFill>
          <a:blip r:embed="rId9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5427"/>
            <a:ext cx="3045420" cy="1124743"/>
          </a:xfrm>
          <a:prstGeom prst="rect">
            <a:avLst/>
          </a:prstGeom>
        </p:spPr>
      </p:pic>
      <p:pic>
        <p:nvPicPr>
          <p:cNvPr id="9" name="Picture 8" descr="Corner1.png"/>
          <p:cNvPicPr>
            <a:picLocks noChangeAspect="1"/>
          </p:cNvPicPr>
          <p:nvPr/>
        </p:nvPicPr>
        <p:blipFill>
          <a:blip r:embed="rId9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86419" y="5632674"/>
            <a:ext cx="3045420" cy="1124743"/>
          </a:xfrm>
          <a:prstGeom prst="rect">
            <a:avLst/>
          </a:prstGeom>
        </p:spPr>
      </p:pic>
      <p:pic>
        <p:nvPicPr>
          <p:cNvPr id="10" name="Picture 9" descr="Corner1.png"/>
          <p:cNvPicPr>
            <a:picLocks noChangeAspect="1"/>
          </p:cNvPicPr>
          <p:nvPr/>
        </p:nvPicPr>
        <p:blipFill>
          <a:blip r:embed="rId9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12160" y="5632673"/>
            <a:ext cx="3045420" cy="112474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91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23758"/>
            <a:ext cx="8229600" cy="5002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3029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FAB719E3-267A-664C-8E75-35B8F4AF588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23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Arial Black"/>
          <a:ea typeface="+mj-ea"/>
          <a:cs typeface="Arial Black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595959"/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rgbClr val="595959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400" kern="1200">
          <a:solidFill>
            <a:srgbClr val="595959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200" kern="1200">
          <a:solidFill>
            <a:srgbClr val="595959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rgbClr val="595959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rner1.png"/>
          <p:cNvPicPr>
            <a:picLocks noChangeAspect="1"/>
          </p:cNvPicPr>
          <p:nvPr/>
        </p:nvPicPr>
        <p:blipFill>
          <a:blip r:embed="rId9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91076" y="105427"/>
            <a:ext cx="3045420" cy="1124743"/>
          </a:xfrm>
          <a:prstGeom prst="rect">
            <a:avLst/>
          </a:prstGeom>
        </p:spPr>
      </p:pic>
      <p:pic>
        <p:nvPicPr>
          <p:cNvPr id="8" name="Picture 7" descr="Corner1.png"/>
          <p:cNvPicPr>
            <a:picLocks noChangeAspect="1"/>
          </p:cNvPicPr>
          <p:nvPr/>
        </p:nvPicPr>
        <p:blipFill>
          <a:blip r:embed="rId9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5427"/>
            <a:ext cx="3045420" cy="1124743"/>
          </a:xfrm>
          <a:prstGeom prst="rect">
            <a:avLst/>
          </a:prstGeom>
        </p:spPr>
      </p:pic>
      <p:pic>
        <p:nvPicPr>
          <p:cNvPr id="9" name="Picture 8" descr="Corner1.png"/>
          <p:cNvPicPr>
            <a:picLocks noChangeAspect="1"/>
          </p:cNvPicPr>
          <p:nvPr/>
        </p:nvPicPr>
        <p:blipFill>
          <a:blip r:embed="rId9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86419" y="5632674"/>
            <a:ext cx="3045420" cy="1124743"/>
          </a:xfrm>
          <a:prstGeom prst="rect">
            <a:avLst/>
          </a:prstGeom>
        </p:spPr>
      </p:pic>
      <p:pic>
        <p:nvPicPr>
          <p:cNvPr id="10" name="Picture 9" descr="Corner1.png"/>
          <p:cNvPicPr>
            <a:picLocks noChangeAspect="1"/>
          </p:cNvPicPr>
          <p:nvPr/>
        </p:nvPicPr>
        <p:blipFill>
          <a:blip r:embed="rId9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12160" y="5632673"/>
            <a:ext cx="3045420" cy="112474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91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23758"/>
            <a:ext cx="8229600" cy="5002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3029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FAB719E3-267A-664C-8E75-35B8F4AF5885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  <a:cs typeface="+mn-cs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  <a:cs typeface="+mn-cs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lumMod val="50000"/>
                  <a:lumOff val="50000"/>
                </a:prst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2602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Arial Black"/>
          <a:ea typeface="+mj-ea"/>
          <a:cs typeface="Arial Black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595959"/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rgbClr val="595959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400" kern="1200">
          <a:solidFill>
            <a:srgbClr val="595959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200" kern="1200">
          <a:solidFill>
            <a:srgbClr val="595959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rgbClr val="595959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1438275" y="465138"/>
            <a:ext cx="75819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8625" y="159067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67738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9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rner1.png"/>
          <p:cNvPicPr>
            <a:picLocks noChangeAspect="1"/>
          </p:cNvPicPr>
          <p:nvPr/>
        </p:nvPicPr>
        <p:blipFill>
          <a:blip r:embed="rId10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91076" y="105427"/>
            <a:ext cx="3045420" cy="1124743"/>
          </a:xfrm>
          <a:prstGeom prst="rect">
            <a:avLst/>
          </a:prstGeom>
        </p:spPr>
      </p:pic>
      <p:pic>
        <p:nvPicPr>
          <p:cNvPr id="8" name="Picture 7" descr="Corner1.png"/>
          <p:cNvPicPr>
            <a:picLocks noChangeAspect="1"/>
          </p:cNvPicPr>
          <p:nvPr/>
        </p:nvPicPr>
        <p:blipFill>
          <a:blip r:embed="rId10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5427"/>
            <a:ext cx="3045420" cy="1124743"/>
          </a:xfrm>
          <a:prstGeom prst="rect">
            <a:avLst/>
          </a:prstGeom>
        </p:spPr>
      </p:pic>
      <p:pic>
        <p:nvPicPr>
          <p:cNvPr id="9" name="Picture 8" descr="Corner1.png"/>
          <p:cNvPicPr>
            <a:picLocks noChangeAspect="1"/>
          </p:cNvPicPr>
          <p:nvPr/>
        </p:nvPicPr>
        <p:blipFill>
          <a:blip r:embed="rId10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86419" y="5632674"/>
            <a:ext cx="3045420" cy="1124743"/>
          </a:xfrm>
          <a:prstGeom prst="rect">
            <a:avLst/>
          </a:prstGeom>
        </p:spPr>
      </p:pic>
      <p:pic>
        <p:nvPicPr>
          <p:cNvPr id="10" name="Picture 9" descr="Corner1.png"/>
          <p:cNvPicPr>
            <a:picLocks noChangeAspect="1"/>
          </p:cNvPicPr>
          <p:nvPr/>
        </p:nvPicPr>
        <p:blipFill>
          <a:blip r:embed="rId10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12160" y="5632673"/>
            <a:ext cx="3045420" cy="112474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91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23758"/>
            <a:ext cx="8229600" cy="5002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3029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FAB719E3-267A-664C-8E75-35B8F4AF588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233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Arial Black"/>
          <a:ea typeface="+mj-ea"/>
          <a:cs typeface="Arial Black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595959"/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rgbClr val="595959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400" kern="1200">
          <a:solidFill>
            <a:srgbClr val="595959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200" kern="1200">
          <a:solidFill>
            <a:srgbClr val="595959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rgbClr val="595959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5"/>
            </p:custDataLst>
            <p:extLst/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5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5" name="Объект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825" y="1260002"/>
            <a:ext cx="8640000" cy="5040311"/>
          </a:xfrm>
          <a:prstGeom prst="rect">
            <a:avLst/>
          </a:prstGeom>
        </p:spPr>
        <p:txBody>
          <a:bodyPr vert="horz" lIns="72000" tIns="72000" rIns="72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0825" y="431800"/>
            <a:ext cx="8640000" cy="50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/>
              <a:t>Вывод слайда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755577" y="620688"/>
            <a:ext cx="8388424" cy="0"/>
          </a:xfrm>
          <a:prstGeom prst="line">
            <a:avLst/>
          </a:prstGeom>
          <a:noFill/>
          <a:ln w="38100" cap="flat" cmpd="sng" algn="ctr">
            <a:gradFill flip="none" rotWithShape="1">
              <a:gsLst>
                <a:gs pos="0">
                  <a:srgbClr val="1F497D">
                    <a:lumMod val="60000"/>
                    <a:lumOff val="40000"/>
                  </a:srgbClr>
                </a:gs>
                <a:gs pos="50000">
                  <a:srgbClr val="1F497D">
                    <a:lumMod val="60000"/>
                    <a:lumOff val="40000"/>
                  </a:srgbClr>
                </a:gs>
                <a:gs pos="100000">
                  <a:srgbClr val="1F497D">
                    <a:lumMod val="75000"/>
                  </a:srgbClr>
                </a:gs>
              </a:gsLst>
              <a:lin ang="0" scaled="1"/>
              <a:tileRect/>
            </a:gradFill>
            <a:prstDash val="solid"/>
          </a:ln>
          <a:effectLst/>
        </p:spPr>
      </p:cxnSp>
      <p:sp>
        <p:nvSpPr>
          <p:cNvPr id="13" name="Номер слайда 6"/>
          <p:cNvSpPr txBox="1">
            <a:spLocks/>
          </p:cNvSpPr>
          <p:nvPr/>
        </p:nvSpPr>
        <p:spPr>
          <a:xfrm>
            <a:off x="8346504" y="6613525"/>
            <a:ext cx="762000" cy="244475"/>
          </a:xfrm>
          <a:prstGeom prst="rect">
            <a:avLst/>
          </a:prstGeom>
        </p:spPr>
        <p:txBody>
          <a:bodyPr vert="horz"/>
          <a:lstStyle>
            <a:defPPr>
              <a:defRPr lang="ru-RU"/>
            </a:defPPr>
            <a:lvl1pPr marL="0" algn="r" defTabSz="914400" rtl="0" eaLnBrk="1" latinLnBrk="0" hangingPunct="1">
              <a:defRPr kumimoji="0" sz="1200" b="1" kern="120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EAF3E86F-BF56-4D7C-8E50-CB7B25FC82ED}" type="slidenum">
              <a:rPr lang="ru-RU" smtClean="0">
                <a:solidFill>
                  <a:srgbClr val="4F81BD">
                    <a:lumMod val="75000"/>
                  </a:srgbClr>
                </a:solidFill>
              </a:rPr>
              <a:pPr algn="ctr">
                <a:defRPr/>
              </a:pPr>
              <a:t>‹#›</a:t>
            </a:fld>
            <a:endParaRPr lang="ru-RU" dirty="0">
              <a:solidFill>
                <a:srgbClr val="4F81B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76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chemeClr val="tx2"/>
        </a:buClr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chemeClr val="tx2"/>
        </a:buClr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16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0" name="think-cell Slide" r:id="rId17" imgW="344" imgH="344" progId="TCLayout.ActiveDocument.1">
                  <p:embed/>
                </p:oleObj>
              </mc:Choice>
              <mc:Fallback>
                <p:oleObj name="think-cell Slide" r:id="rId17" imgW="344" imgH="344" progId="TCLayout.ActiveDocument.1">
                  <p:embed/>
                  <p:pic>
                    <p:nvPicPr>
                      <p:cNvPr id="7" name="Объект 6" hidden="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8229600" cy="5001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C3D0E-A02D-487F-B98C-CECE8CD5A095}" type="datetime1">
              <a:rPr lang="ru-RU" smtClean="0"/>
              <a:t>26.07.2017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fld id="{79CBDC5C-7798-42D0-96DB-611F283FAB5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912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18" Type="http://schemas.openxmlformats.org/officeDocument/2006/relationships/image" Target="../media/image39.jpeg"/><Relationship Id="rId26" Type="http://schemas.openxmlformats.org/officeDocument/2006/relationships/image" Target="../media/image47.jpeg"/><Relationship Id="rId39" Type="http://schemas.openxmlformats.org/officeDocument/2006/relationships/image" Target="../media/image23.wmf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42.jpeg"/><Relationship Id="rId34" Type="http://schemas.openxmlformats.org/officeDocument/2006/relationships/image" Target="../media/image55.png"/><Relationship Id="rId42" Type="http://schemas.openxmlformats.org/officeDocument/2006/relationships/image" Target="../media/image57.emf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17" Type="http://schemas.openxmlformats.org/officeDocument/2006/relationships/image" Target="../media/image38.jpeg"/><Relationship Id="rId25" Type="http://schemas.openxmlformats.org/officeDocument/2006/relationships/image" Target="../media/image46.jpeg"/><Relationship Id="rId33" Type="http://schemas.openxmlformats.org/officeDocument/2006/relationships/image" Target="../media/image54.jpeg"/><Relationship Id="rId38" Type="http://schemas.openxmlformats.org/officeDocument/2006/relationships/oleObject" Target="../embeddings/oleObject10.bin"/><Relationship Id="rId2" Type="http://schemas.openxmlformats.org/officeDocument/2006/relationships/slideLayout" Target="../slideLayouts/slideLayout36.xml"/><Relationship Id="rId16" Type="http://schemas.openxmlformats.org/officeDocument/2006/relationships/image" Target="../media/image37.jpeg"/><Relationship Id="rId20" Type="http://schemas.openxmlformats.org/officeDocument/2006/relationships/image" Target="../media/image41.jpeg"/><Relationship Id="rId29" Type="http://schemas.openxmlformats.org/officeDocument/2006/relationships/image" Target="../media/image50.jpeg"/><Relationship Id="rId41" Type="http://schemas.openxmlformats.org/officeDocument/2006/relationships/image" Target="../media/image24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24" Type="http://schemas.openxmlformats.org/officeDocument/2006/relationships/image" Target="../media/image45.jpeg"/><Relationship Id="rId32" Type="http://schemas.openxmlformats.org/officeDocument/2006/relationships/image" Target="../media/image53.jpeg"/><Relationship Id="rId37" Type="http://schemas.openxmlformats.org/officeDocument/2006/relationships/image" Target="../media/image22.wmf"/><Relationship Id="rId40" Type="http://schemas.openxmlformats.org/officeDocument/2006/relationships/oleObject" Target="../embeddings/oleObject11.bin"/><Relationship Id="rId5" Type="http://schemas.openxmlformats.org/officeDocument/2006/relationships/image" Target="../media/image26.jpeg"/><Relationship Id="rId15" Type="http://schemas.openxmlformats.org/officeDocument/2006/relationships/image" Target="../media/image36.jpeg"/><Relationship Id="rId23" Type="http://schemas.openxmlformats.org/officeDocument/2006/relationships/image" Target="../media/image44.jpeg"/><Relationship Id="rId28" Type="http://schemas.openxmlformats.org/officeDocument/2006/relationships/image" Target="../media/image49.png"/><Relationship Id="rId36" Type="http://schemas.openxmlformats.org/officeDocument/2006/relationships/oleObject" Target="../embeddings/oleObject9.bin"/><Relationship Id="rId10" Type="http://schemas.openxmlformats.org/officeDocument/2006/relationships/image" Target="../media/image31.jpeg"/><Relationship Id="rId19" Type="http://schemas.openxmlformats.org/officeDocument/2006/relationships/image" Target="../media/image40.jpeg"/><Relationship Id="rId31" Type="http://schemas.openxmlformats.org/officeDocument/2006/relationships/image" Target="../media/image52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jpeg"/><Relationship Id="rId22" Type="http://schemas.openxmlformats.org/officeDocument/2006/relationships/image" Target="../media/image43.jpeg"/><Relationship Id="rId27" Type="http://schemas.openxmlformats.org/officeDocument/2006/relationships/image" Target="../media/image48.jpeg"/><Relationship Id="rId30" Type="http://schemas.openxmlformats.org/officeDocument/2006/relationships/image" Target="../media/image51.jpeg"/><Relationship Id="rId35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2.jpe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gif"/><Relationship Id="rId7" Type="http://schemas.openxmlformats.org/officeDocument/2006/relationships/image" Target="../media/image18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gif"/><Relationship Id="rId7" Type="http://schemas.openxmlformats.org/officeDocument/2006/relationships/image" Target="../media/image18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76872"/>
            <a:ext cx="8229600" cy="800483"/>
          </a:xfrm>
        </p:spPr>
        <p:txBody>
          <a:bodyPr>
            <a:noAutofit/>
          </a:bodyPr>
          <a:lstStyle/>
          <a:p>
            <a:r>
              <a:rPr lang="ru-RU" sz="3200" dirty="0"/>
              <a:t>Госкорпорация «Роскосмос»:</a:t>
            </a:r>
            <a:br>
              <a:rPr lang="ru-RU" sz="3200" dirty="0"/>
            </a:br>
            <a:r>
              <a:rPr lang="ru-RU" sz="3200" dirty="0"/>
              <a:t>пути и маршруты взаимодействия</a:t>
            </a:r>
            <a:br>
              <a:rPr lang="ru-RU" sz="3200" dirty="0"/>
            </a:br>
            <a:r>
              <a:rPr lang="ru-RU" dirty="0"/>
              <a:t/>
            </a:r>
            <a:br>
              <a:rPr lang="ru-RU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400" b="1" dirty="0"/>
              <a:t>Дмитрий Пайсон, </a:t>
            </a:r>
            <a:br>
              <a:rPr lang="ru-RU" sz="2400" b="1" dirty="0"/>
            </a:br>
            <a:r>
              <a:rPr lang="ru-RU" sz="2400" b="1" dirty="0"/>
              <a:t>директор </a:t>
            </a:r>
            <a:br>
              <a:rPr lang="ru-RU" sz="2400" b="1" dirty="0"/>
            </a:br>
            <a:r>
              <a:rPr lang="ru-RU" sz="2400" b="1" dirty="0" err="1"/>
              <a:t>Исследовательско</a:t>
            </a:r>
            <a:r>
              <a:rPr lang="ru-RU" sz="2400" b="1" dirty="0"/>
              <a:t>-аналитического центра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457200" y="5636784"/>
            <a:ext cx="8229600" cy="86837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6083BE"/>
                </a:solidFill>
              </a:rPr>
              <a:t>2017</a:t>
            </a:r>
            <a:endParaRPr lang="en-US" sz="2400" b="1" dirty="0">
              <a:solidFill>
                <a:srgbClr val="6083B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91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threewill.com/wp-content/uploads/earth-from-spa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4036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64760"/>
            <a:ext cx="8229600" cy="1680911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Потенциал и технологическое развитие</a:t>
            </a:r>
          </a:p>
        </p:txBody>
      </p:sp>
      <p:sp>
        <p:nvSpPr>
          <p:cNvPr id="5" name="Номер слайда 1"/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9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78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8" name="Заголовок 1"/>
          <p:cNvSpPr txBox="1">
            <a:spLocks/>
          </p:cNvSpPr>
          <p:nvPr/>
        </p:nvSpPr>
        <p:spPr>
          <a:xfrm>
            <a:off x="475202" y="448710"/>
            <a:ext cx="82296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Космический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потенциал</a:t>
            </a:r>
          </a:p>
        </p:txBody>
      </p:sp>
      <p:grpSp>
        <p:nvGrpSpPr>
          <p:cNvPr id="159" name="Группа 158"/>
          <p:cNvGrpSpPr/>
          <p:nvPr/>
        </p:nvGrpSpPr>
        <p:grpSpPr>
          <a:xfrm>
            <a:off x="2744065" y="2629701"/>
            <a:ext cx="2680836" cy="2535206"/>
            <a:chOff x="3611150" y="2269165"/>
            <a:chExt cx="3983744" cy="3767336"/>
          </a:xfrm>
        </p:grpSpPr>
        <p:sp>
          <p:nvSpPr>
            <p:cNvPr id="160" name="Овал 159"/>
            <p:cNvSpPr>
              <a:spLocks noChangeAspect="1"/>
            </p:cNvSpPr>
            <p:nvPr/>
          </p:nvSpPr>
          <p:spPr>
            <a:xfrm>
              <a:off x="3851920" y="2492896"/>
              <a:ext cx="3492000" cy="349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61" name="Рисунок 16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1150" y="2269165"/>
              <a:ext cx="3983744" cy="3767336"/>
            </a:xfrm>
            <a:prstGeom prst="rect">
              <a:avLst/>
            </a:prstGeom>
          </p:spPr>
        </p:pic>
      </p:grpSp>
      <p:sp>
        <p:nvSpPr>
          <p:cNvPr id="162" name="Text Box 11"/>
          <p:cNvSpPr txBox="1">
            <a:spLocks noChangeArrowheads="1"/>
          </p:cNvSpPr>
          <p:nvPr/>
        </p:nvSpPr>
        <p:spPr bwMode="auto">
          <a:xfrm>
            <a:off x="4375708" y="1250107"/>
            <a:ext cx="43900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r" eaLnBrk="1" hangingPunct="1">
              <a:spcBef>
                <a:spcPts val="0"/>
              </a:spcBef>
              <a:buFontTx/>
              <a:buNone/>
              <a:defRPr sz="1000" b="1" i="1">
                <a:solidFill>
                  <a:srgbClr val="3366CC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Орбитальная группировка – 140+ космических аппаратов</a:t>
            </a:r>
          </a:p>
        </p:txBody>
      </p:sp>
      <p:sp>
        <p:nvSpPr>
          <p:cNvPr id="163" name="Text Box 12"/>
          <p:cNvSpPr txBox="1">
            <a:spLocks noChangeArrowheads="1"/>
          </p:cNvSpPr>
          <p:nvPr/>
        </p:nvSpPr>
        <p:spPr bwMode="auto">
          <a:xfrm>
            <a:off x="7064484" y="2603702"/>
            <a:ext cx="212441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eaLnBrk="1" hangingPunct="1">
              <a:spcBef>
                <a:spcPts val="0"/>
              </a:spcBef>
              <a:buFontTx/>
              <a:buNone/>
              <a:defRPr sz="1000" b="1" i="1">
                <a:solidFill>
                  <a:srgbClr val="3366CC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Наземный комплекс управления (</a:t>
            </a:r>
            <a:r>
              <a:rPr kumimoji="0" lang="en-US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15 </a:t>
            </a: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КИП, более 100 КИС)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Управление космическими аппаратами </a:t>
            </a:r>
          </a:p>
        </p:txBody>
      </p:sp>
      <p:sp>
        <p:nvSpPr>
          <p:cNvPr id="186" name="Text Box 26"/>
          <p:cNvSpPr txBox="1">
            <a:spLocks noChangeArrowheads="1"/>
          </p:cNvSpPr>
          <p:nvPr/>
        </p:nvSpPr>
        <p:spPr bwMode="auto">
          <a:xfrm>
            <a:off x="5931536" y="4300767"/>
            <a:ext cx="27851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eaLnBrk="1" hangingPunct="1">
              <a:spcBef>
                <a:spcPts val="0"/>
              </a:spcBef>
              <a:buFontTx/>
              <a:buNone/>
              <a:defRPr sz="1000" b="1" i="1">
                <a:solidFill>
                  <a:srgbClr val="3366CC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Прием и первичная обработка информации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Пункты приема, абонентские пункты потребителей</a:t>
            </a:r>
          </a:p>
        </p:txBody>
      </p:sp>
      <p:sp>
        <p:nvSpPr>
          <p:cNvPr id="187" name="Text Box 28"/>
          <p:cNvSpPr txBox="1">
            <a:spLocks noChangeArrowheads="1"/>
          </p:cNvSpPr>
          <p:nvPr/>
        </p:nvSpPr>
        <p:spPr bwMode="auto">
          <a:xfrm>
            <a:off x="6547186" y="5075444"/>
            <a:ext cx="233358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eaLnBrk="1" hangingPunct="1">
              <a:spcBef>
                <a:spcPts val="0"/>
              </a:spcBef>
              <a:buFontTx/>
              <a:buNone/>
              <a:defRPr sz="1000" b="1" i="1">
                <a:solidFill>
                  <a:srgbClr val="3366CC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Использование результатов космической деятельности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Социально-экономическая сфера;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Научные исследования;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Национальная безопасность;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Международное сотрудничество</a:t>
            </a:r>
          </a:p>
        </p:txBody>
      </p:sp>
      <p:sp>
        <p:nvSpPr>
          <p:cNvPr id="188" name="Text Box 33"/>
          <p:cNvSpPr txBox="1">
            <a:spLocks noChangeArrowheads="1"/>
          </p:cNvSpPr>
          <p:nvPr/>
        </p:nvSpPr>
        <p:spPr bwMode="auto">
          <a:xfrm>
            <a:off x="619193" y="5183477"/>
            <a:ext cx="16818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eaLnBrk="1" hangingPunct="1">
              <a:spcBef>
                <a:spcPts val="0"/>
              </a:spcBef>
              <a:buFontTx/>
              <a:buNone/>
              <a:defRPr sz="1000" b="1" i="1"/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Наземная экспериментальная база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Отработка РКТ </a:t>
            </a:r>
          </a:p>
        </p:txBody>
      </p:sp>
      <p:sp>
        <p:nvSpPr>
          <p:cNvPr id="189" name="Text Box 45"/>
          <p:cNvSpPr txBox="1">
            <a:spLocks noChangeArrowheads="1"/>
          </p:cNvSpPr>
          <p:nvPr/>
        </p:nvSpPr>
        <p:spPr bwMode="auto">
          <a:xfrm>
            <a:off x="2395925" y="5539506"/>
            <a:ext cx="127534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eaLnBrk="1" hangingPunct="1">
              <a:spcBef>
                <a:spcPts val="0"/>
              </a:spcBef>
              <a:buFontTx/>
              <a:buNone/>
              <a:defRPr sz="1000" b="1" i="1"/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Разработка ракетно-космических средств, проведение НИОКР</a:t>
            </a:r>
          </a:p>
        </p:txBody>
      </p:sp>
      <p:pic>
        <p:nvPicPr>
          <p:cNvPr id="190" name="Рисунок 18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9228" y="652006"/>
            <a:ext cx="540000" cy="540000"/>
          </a:xfrm>
          <a:prstGeom prst="rect">
            <a:avLst/>
          </a:prstGeom>
        </p:spPr>
      </p:pic>
      <p:pic>
        <p:nvPicPr>
          <p:cNvPr id="191" name="Picture 297" descr="http://sdnnet.ru/images/uploads/gallery109_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56"/>
          <a:stretch/>
        </p:blipFill>
        <p:spPr bwMode="auto">
          <a:xfrm>
            <a:off x="6679041" y="647468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2" name="Picture 299" descr="http://minsvyaz.ru/uploaded/photos/sputnik3_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88788" y="634978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301" descr="http://cdn.ruvr.ru/2012/11/16/1278295621/d5df5454d6fdf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27"/>
          <a:stretch/>
        </p:blipFill>
        <p:spPr bwMode="auto">
          <a:xfrm>
            <a:off x="6052500" y="647468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Рисунок 19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08854" y="634978"/>
            <a:ext cx="543067" cy="540000"/>
          </a:xfrm>
          <a:prstGeom prst="rect">
            <a:avLst/>
          </a:prstGeom>
        </p:spPr>
      </p:pic>
      <p:pic>
        <p:nvPicPr>
          <p:cNvPr id="195" name="Picture 11" descr="http://www.raumfahrer.net/forum/yabbfiles/Attachments/up027181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25066" y="1809934"/>
            <a:ext cx="863999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6" name="Рисунок 19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82"/>
          <a:stretch/>
        </p:blipFill>
        <p:spPr>
          <a:xfrm>
            <a:off x="5830728" y="1809443"/>
            <a:ext cx="864000" cy="648000"/>
          </a:xfrm>
          <a:prstGeom prst="rect">
            <a:avLst/>
          </a:prstGeom>
        </p:spPr>
      </p:pic>
      <p:pic>
        <p:nvPicPr>
          <p:cNvPr id="197" name="Picture 13" descr="http://3.bp.blogspot.com/-SZuyyjG3VEg/VJl0JokQSeI/AAAAAAAAkz0/rkwnNM5Rn0c/s1600/The%2Bfirst%2BAngara%2B5%2Brocket%2Bsits%2Bon%2Bits%2Blaunch%2Bpad%2Bat%2Bthe%2BPlesetsk%2BCosmodrome%2Bin%2Bnorthern%2BRussia.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6"/>
          <a:stretch/>
        </p:blipFill>
        <p:spPr bwMode="auto">
          <a:xfrm>
            <a:off x="4929218" y="1822627"/>
            <a:ext cx="864000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8" name="Рисунок 19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41" y="2411516"/>
            <a:ext cx="778377" cy="540000"/>
          </a:xfrm>
          <a:prstGeom prst="rect">
            <a:avLst/>
          </a:prstGeom>
        </p:spPr>
      </p:pic>
      <p:sp>
        <p:nvSpPr>
          <p:cNvPr id="199" name="Text Box 36"/>
          <p:cNvSpPr txBox="1">
            <a:spLocks noChangeArrowheads="1"/>
          </p:cNvSpPr>
          <p:nvPr/>
        </p:nvSpPr>
        <p:spPr bwMode="auto">
          <a:xfrm>
            <a:off x="331912" y="2959053"/>
            <a:ext cx="212566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eaLnBrk="1" hangingPunct="1">
              <a:spcBef>
                <a:spcPts val="0"/>
              </a:spcBef>
              <a:buFontTx/>
              <a:buNone/>
              <a:defRPr sz="1000" b="1" i="1">
                <a:solidFill>
                  <a:srgbClr val="3366CC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Ракетно-космическая промышленность (более 200 тыс. работников)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Производство РКТ</a:t>
            </a:r>
          </a:p>
        </p:txBody>
      </p:sp>
      <p:grpSp>
        <p:nvGrpSpPr>
          <p:cNvPr id="200" name="Группа 199"/>
          <p:cNvGrpSpPr/>
          <p:nvPr/>
        </p:nvGrpSpPr>
        <p:grpSpPr>
          <a:xfrm>
            <a:off x="648454" y="4040625"/>
            <a:ext cx="1379856" cy="1116611"/>
            <a:chOff x="-1231020" y="3838274"/>
            <a:chExt cx="1379856" cy="1116611"/>
          </a:xfrm>
        </p:grpSpPr>
        <p:pic>
          <p:nvPicPr>
            <p:cNvPr id="202" name="Picture 33" descr="http://topwar.ru/uploads/images/2014/420/odth438.jpeg"/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525446" y="4414885"/>
              <a:ext cx="674282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3" name="Рисунок 202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31020" y="3838274"/>
              <a:ext cx="658440" cy="1116000"/>
            </a:xfrm>
            <a:prstGeom prst="rect">
              <a:avLst/>
            </a:prstGeom>
          </p:spPr>
        </p:pic>
        <p:pic>
          <p:nvPicPr>
            <p:cNvPr id="204" name="Рисунок 20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30324" y="3840315"/>
              <a:ext cx="674999" cy="540000"/>
            </a:xfrm>
            <a:prstGeom prst="rect">
              <a:avLst/>
            </a:prstGeom>
          </p:spPr>
        </p:pic>
      </p:grpSp>
      <p:pic>
        <p:nvPicPr>
          <p:cNvPr id="205" name="Picture 51" descr="http://all-that-is-interesting.com/wordpress/wp-content/uploads/2012/10/Message7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462" y="2636750"/>
            <a:ext cx="485849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" name="Рисунок 20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595" y="3713015"/>
            <a:ext cx="812812" cy="540000"/>
          </a:xfrm>
          <a:prstGeom prst="rect">
            <a:avLst/>
          </a:prstGeom>
        </p:spPr>
      </p:pic>
      <p:pic>
        <p:nvPicPr>
          <p:cNvPr id="209" name="Picture 53" descr="http://www.ntsomz.ru/img/nf_6680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5" t="-2941"/>
          <a:stretch/>
        </p:blipFill>
        <p:spPr bwMode="auto">
          <a:xfrm>
            <a:off x="7004493" y="3707385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" name="Picture 60" descr="http://www.rscc.ru/media/filer_public_thumbnails/filer_public/e6/43/e643a993-73dc-4741-b9b1-ad5b098a5b3e/p1010565.jpg__1460x960_q85_subsampling-2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814" y="3716330"/>
            <a:ext cx="8212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2" name="Picture 62" descr="http://s00.yaplakal.com/pics/pics_original/9/7/3/444379.jp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45"/>
          <a:stretch/>
        </p:blipFill>
        <p:spPr bwMode="auto">
          <a:xfrm>
            <a:off x="5854839" y="2609161"/>
            <a:ext cx="648000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4" name="Text Box 24"/>
          <p:cNvSpPr txBox="1">
            <a:spLocks noChangeArrowheads="1"/>
          </p:cNvSpPr>
          <p:nvPr/>
        </p:nvSpPr>
        <p:spPr bwMode="auto">
          <a:xfrm>
            <a:off x="1484040" y="1723351"/>
            <a:ext cx="25209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eaLnBrk="1" hangingPunct="1">
              <a:spcBef>
                <a:spcPts val="0"/>
              </a:spcBef>
              <a:buFontTx/>
              <a:buNone/>
              <a:defRPr sz="1000" b="1" i="1">
                <a:solidFill>
                  <a:srgbClr val="3366CC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Космодромы: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Плесецк;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Байконур ( аренда у Казахстана);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Восточный</a:t>
            </a:r>
          </a:p>
        </p:txBody>
      </p:sp>
      <p:sp>
        <p:nvSpPr>
          <p:cNvPr id="215" name="Text Box 24"/>
          <p:cNvSpPr txBox="1">
            <a:spLocks noChangeArrowheads="1"/>
          </p:cNvSpPr>
          <p:nvPr/>
        </p:nvSpPr>
        <p:spPr bwMode="auto">
          <a:xfrm>
            <a:off x="6813435" y="1810880"/>
            <a:ext cx="16414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 eaLnBrk="1" hangingPunct="1">
              <a:spcBef>
                <a:spcPts val="0"/>
              </a:spcBef>
              <a:buFontTx/>
              <a:buNone/>
              <a:defRPr sz="1000" b="1" i="1">
                <a:solidFill>
                  <a:srgbClr val="3366CC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обеспечивается около 40%  мирового объема запусков космических аппаратов</a:t>
            </a:r>
          </a:p>
        </p:txBody>
      </p:sp>
      <p:pic>
        <p:nvPicPr>
          <p:cNvPr id="216" name="Рисунок 21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33" y="2411516"/>
            <a:ext cx="724528" cy="540000"/>
          </a:xfrm>
          <a:prstGeom prst="rect">
            <a:avLst/>
          </a:prstGeom>
        </p:spPr>
      </p:pic>
      <p:pic>
        <p:nvPicPr>
          <p:cNvPr id="217" name="Picture 13" descr="http://www.uralst.ru/images/node/advantage_nerjaveika/konstruktora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457" y="4985438"/>
            <a:ext cx="81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8" name="Picture 15" descr="build_5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908" y="5550369"/>
            <a:ext cx="705744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9" name="Picture 5" descr="http://cs622517.vk.me/v622517167/3cb33/n0vmcOkOypA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273" y="5531883"/>
            <a:ext cx="600001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0" name="Picture 7" descr="https://polymus.ru/media/cache/ed/65/ed65e56ff41ba0ce8de27bb73754a6c8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426" y="5540705"/>
            <a:ext cx="596328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1" name="Picture 14" descr="http://www.pics-zone.ru/img.php?url=http://img.gazeta.ru/files3/464/3360464/berlin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1537" y="5106828"/>
            <a:ext cx="560115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2" name="Рисунок 221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369" y="5987591"/>
            <a:ext cx="1164708" cy="396000"/>
          </a:xfrm>
          <a:prstGeom prst="rect">
            <a:avLst/>
          </a:prstGeom>
        </p:spPr>
      </p:pic>
      <p:pic>
        <p:nvPicPr>
          <p:cNvPr id="223" name="Picture 16" descr="http://ns1.mymistery.ru/uploads/posts/1175383745_1.jpg"/>
          <p:cNvPicPr>
            <a:picLocks noChangeAspect="1" noChangeArrowheads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30419" y="5991589"/>
            <a:ext cx="601233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4" name="Picture 18" descr="http://www.smrservice.ru/img/image/257368141.jp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087" y="5987591"/>
            <a:ext cx="698825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" name="Picture 20" descr="http://cs623316.vk.me/v623316528/54d68/pV0avdH8Tco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425" y="5093372"/>
            <a:ext cx="456924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" name="Picture 27" descr="http://www.laspace.ru.opt-images.1c-bitrix-cdn.ru/upload/iblock/477/4771dc91b8d6e939ae13f463477c9810.jpg?144238931152037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481" y="5091454"/>
            <a:ext cx="432995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7" name="Picture 38" descr="http://fotkidepo.ru/photo/118657/5349801vavvUu9a/VmpcXkXUAq/1004011.jp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275" y="658468"/>
            <a:ext cx="78028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8" name="Рисунок 227"/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90335" y="634978"/>
            <a:ext cx="540000" cy="540000"/>
          </a:xfrm>
          <a:prstGeom prst="rect">
            <a:avLst/>
          </a:prstGeom>
        </p:spPr>
      </p:pic>
      <p:grpSp>
        <p:nvGrpSpPr>
          <p:cNvPr id="229" name="Группа 228"/>
          <p:cNvGrpSpPr/>
          <p:nvPr/>
        </p:nvGrpSpPr>
        <p:grpSpPr>
          <a:xfrm>
            <a:off x="2240572" y="2594860"/>
            <a:ext cx="3635956" cy="2036720"/>
            <a:chOff x="2520220" y="2890908"/>
            <a:chExt cx="3635956" cy="2036720"/>
          </a:xfrm>
        </p:grpSpPr>
        <p:grpSp>
          <p:nvGrpSpPr>
            <p:cNvPr id="230" name="Группа 229"/>
            <p:cNvGrpSpPr/>
            <p:nvPr/>
          </p:nvGrpSpPr>
          <p:grpSpPr>
            <a:xfrm>
              <a:off x="2520220" y="2890908"/>
              <a:ext cx="3635956" cy="2036720"/>
              <a:chOff x="2906127" y="2890908"/>
              <a:chExt cx="3635956" cy="2036720"/>
            </a:xfrm>
          </p:grpSpPr>
          <p:pic>
            <p:nvPicPr>
              <p:cNvPr id="232" name="Рисунок 231"/>
              <p:cNvPicPr>
                <a:picLocks noChangeAspect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43066" y="2890908"/>
                <a:ext cx="3499017" cy="2036720"/>
              </a:xfrm>
              <a:prstGeom prst="rect">
                <a:avLst/>
              </a:prstGeom>
            </p:spPr>
          </p:pic>
          <p:sp>
            <p:nvSpPr>
              <p:cNvPr id="233" name="Freeform 156"/>
              <p:cNvSpPr>
                <a:spLocks/>
              </p:cNvSpPr>
              <p:nvPr/>
            </p:nvSpPr>
            <p:spPr bwMode="auto">
              <a:xfrm rot="469274">
                <a:off x="2906127" y="4262714"/>
                <a:ext cx="136165" cy="155811"/>
              </a:xfrm>
              <a:custGeom>
                <a:avLst/>
                <a:gdLst>
                  <a:gd name="T0" fmla="*/ 34 w 169"/>
                  <a:gd name="T1" fmla="*/ 0 h 231"/>
                  <a:gd name="T2" fmla="*/ 107 w 169"/>
                  <a:gd name="T3" fmla="*/ 50 h 231"/>
                  <a:gd name="T4" fmla="*/ 127 w 169"/>
                  <a:gd name="T5" fmla="*/ 37 h 231"/>
                  <a:gd name="T6" fmla="*/ 148 w 169"/>
                  <a:gd name="T7" fmla="*/ 56 h 231"/>
                  <a:gd name="T8" fmla="*/ 119 w 169"/>
                  <a:gd name="T9" fmla="*/ 139 h 231"/>
                  <a:gd name="T10" fmla="*/ 169 w 169"/>
                  <a:gd name="T11" fmla="*/ 206 h 231"/>
                  <a:gd name="T12" fmla="*/ 146 w 169"/>
                  <a:gd name="T13" fmla="*/ 231 h 231"/>
                  <a:gd name="T14" fmla="*/ 109 w 169"/>
                  <a:gd name="T15" fmla="*/ 210 h 231"/>
                  <a:gd name="T16" fmla="*/ 56 w 169"/>
                  <a:gd name="T17" fmla="*/ 142 h 231"/>
                  <a:gd name="T18" fmla="*/ 8 w 169"/>
                  <a:gd name="T19" fmla="*/ 144 h 231"/>
                  <a:gd name="T20" fmla="*/ 0 w 169"/>
                  <a:gd name="T21" fmla="*/ 104 h 231"/>
                  <a:gd name="T22" fmla="*/ 29 w 169"/>
                  <a:gd name="T23" fmla="*/ 75 h 231"/>
                  <a:gd name="T24" fmla="*/ 25 w 169"/>
                  <a:gd name="T25" fmla="*/ 16 h 231"/>
                  <a:gd name="T26" fmla="*/ 34 w 169"/>
                  <a:gd name="T27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9" h="231">
                    <a:moveTo>
                      <a:pt x="34" y="0"/>
                    </a:moveTo>
                    <a:lnTo>
                      <a:pt x="107" y="50"/>
                    </a:lnTo>
                    <a:lnTo>
                      <a:pt x="127" y="37"/>
                    </a:lnTo>
                    <a:lnTo>
                      <a:pt x="148" y="56"/>
                    </a:lnTo>
                    <a:lnTo>
                      <a:pt x="119" y="139"/>
                    </a:lnTo>
                    <a:lnTo>
                      <a:pt x="169" y="206"/>
                    </a:lnTo>
                    <a:lnTo>
                      <a:pt x="146" y="231"/>
                    </a:lnTo>
                    <a:lnTo>
                      <a:pt x="109" y="210"/>
                    </a:lnTo>
                    <a:lnTo>
                      <a:pt x="56" y="142"/>
                    </a:lnTo>
                    <a:lnTo>
                      <a:pt x="8" y="144"/>
                    </a:lnTo>
                    <a:lnTo>
                      <a:pt x="0" y="104"/>
                    </a:lnTo>
                    <a:lnTo>
                      <a:pt x="29" y="75"/>
                    </a:lnTo>
                    <a:lnTo>
                      <a:pt x="25" y="16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E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31" name="Овал 230"/>
            <p:cNvSpPr/>
            <p:nvPr/>
          </p:nvSpPr>
          <p:spPr>
            <a:xfrm>
              <a:off x="3995936" y="3856661"/>
              <a:ext cx="141297" cy="108534"/>
            </a:xfrm>
            <a:prstGeom prst="ellipse">
              <a:avLst/>
            </a:prstGeom>
            <a:solidFill>
              <a:srgbClr val="00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34" name="Группа 233"/>
          <p:cNvGrpSpPr/>
          <p:nvPr/>
        </p:nvGrpSpPr>
        <p:grpSpPr>
          <a:xfrm>
            <a:off x="2465372" y="2474243"/>
            <a:ext cx="1213525" cy="1164119"/>
            <a:chOff x="3202806" y="2660140"/>
            <a:chExt cx="1585682" cy="1521125"/>
          </a:xfrm>
        </p:grpSpPr>
        <p:grpSp>
          <p:nvGrpSpPr>
            <p:cNvPr id="235" name="Группа 234"/>
            <p:cNvGrpSpPr/>
            <p:nvPr/>
          </p:nvGrpSpPr>
          <p:grpSpPr>
            <a:xfrm rot="5400000">
              <a:off x="3762000" y="3430727"/>
              <a:ext cx="1250729" cy="228110"/>
              <a:chOff x="770021" y="2573667"/>
              <a:chExt cx="10789870" cy="1613322"/>
            </a:xfrm>
            <a:gradFill flip="none" rotWithShape="1">
              <a:gsLst>
                <a:gs pos="1351">
                  <a:srgbClr val="74BF6D"/>
                </a:gs>
                <a:gs pos="15000">
                  <a:srgbClr val="97CD76"/>
                </a:gs>
                <a:gs pos="40000">
                  <a:srgbClr val="55B464"/>
                </a:gs>
                <a:gs pos="74000">
                  <a:srgbClr val="68BB69"/>
                </a:gs>
                <a:gs pos="83000">
                  <a:srgbClr val="00A252"/>
                </a:gs>
                <a:gs pos="100000">
                  <a:srgbClr val="009F4E"/>
                </a:gs>
              </a:gsLst>
              <a:lin ang="5400000" scaled="1"/>
              <a:tileRect/>
            </a:gradFill>
          </p:grpSpPr>
          <p:grpSp>
            <p:nvGrpSpPr>
              <p:cNvPr id="256" name="Группа 255"/>
              <p:cNvGrpSpPr/>
              <p:nvPr/>
            </p:nvGrpSpPr>
            <p:grpSpPr>
              <a:xfrm>
                <a:off x="770021" y="3008030"/>
                <a:ext cx="5505650" cy="734128"/>
                <a:chOff x="770021" y="2982151"/>
                <a:chExt cx="5505650" cy="693719"/>
              </a:xfrm>
              <a:grpFill/>
            </p:grpSpPr>
            <p:sp>
              <p:nvSpPr>
                <p:cNvPr id="287" name="Равнобедренный треугольник 286"/>
                <p:cNvSpPr/>
                <p:nvPr/>
              </p:nvSpPr>
              <p:spPr>
                <a:xfrm rot="16200000">
                  <a:off x="957370" y="2794802"/>
                  <a:ext cx="693708" cy="1068405"/>
                </a:xfrm>
                <a:prstGeom prst="triangle">
                  <a:avLst>
                    <a:gd name="adj" fmla="val 49446"/>
                  </a:avLst>
                </a:prstGeom>
                <a:grpFill/>
                <a:ln w="508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3399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88" name="Прямоугольник 287"/>
                <p:cNvSpPr/>
                <p:nvPr/>
              </p:nvSpPr>
              <p:spPr>
                <a:xfrm>
                  <a:off x="1838427" y="2982162"/>
                  <a:ext cx="2644197" cy="693708"/>
                </a:xfrm>
                <a:prstGeom prst="rect">
                  <a:avLst/>
                </a:prstGeom>
                <a:grpFill/>
                <a:ln w="508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3399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89" name="Трапеция 288"/>
                <p:cNvSpPr/>
                <p:nvPr/>
              </p:nvSpPr>
              <p:spPr>
                <a:xfrm rot="5400000">
                  <a:off x="4233346" y="3234588"/>
                  <a:ext cx="686382" cy="187845"/>
                </a:xfrm>
                <a:prstGeom prst="trapezoid">
                  <a:avLst/>
                </a:prstGeom>
                <a:grpFill/>
                <a:ln w="508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3399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90" name="Прямоугольник 289"/>
                <p:cNvSpPr/>
                <p:nvPr/>
              </p:nvSpPr>
              <p:spPr>
                <a:xfrm>
                  <a:off x="4670471" y="3020062"/>
                  <a:ext cx="1605200" cy="605837"/>
                </a:xfrm>
                <a:prstGeom prst="rect">
                  <a:avLst/>
                </a:prstGeom>
                <a:grpFill/>
                <a:ln w="508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3399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57" name="Прямоугольник 256"/>
              <p:cNvSpPr/>
              <p:nvPr/>
            </p:nvSpPr>
            <p:spPr>
              <a:xfrm>
                <a:off x="6275672" y="3590223"/>
                <a:ext cx="4889633" cy="596766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8" name="Овал 257"/>
              <p:cNvSpPr/>
              <p:nvPr/>
            </p:nvSpPr>
            <p:spPr>
              <a:xfrm>
                <a:off x="5614206" y="3757636"/>
                <a:ext cx="261938" cy="261938"/>
              </a:xfrm>
              <a:prstGeom prst="ellipse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9" name="Трапеция 258"/>
              <p:cNvSpPr/>
              <p:nvPr/>
            </p:nvSpPr>
            <p:spPr>
              <a:xfrm rot="-5400000">
                <a:off x="11309021" y="3784181"/>
                <a:ext cx="292894" cy="208847"/>
              </a:xfrm>
              <a:prstGeom prst="trapezoid">
                <a:avLst>
                  <a:gd name="adj" fmla="val 17018"/>
                </a:avLst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0" name="Трапеция 259"/>
              <p:cNvSpPr/>
              <p:nvPr/>
            </p:nvSpPr>
            <p:spPr>
              <a:xfrm rot="-5400000">
                <a:off x="11185736" y="3835187"/>
                <a:ext cx="223837" cy="106783"/>
              </a:xfrm>
              <a:prstGeom prst="trapezoid">
                <a:avLst>
                  <a:gd name="adj" fmla="val 28420"/>
                </a:avLst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1" name="Трапеция 260"/>
              <p:cNvSpPr/>
              <p:nvPr/>
            </p:nvSpPr>
            <p:spPr>
              <a:xfrm rot="5400000">
                <a:off x="10933319" y="3849099"/>
                <a:ext cx="542928" cy="78960"/>
              </a:xfrm>
              <a:prstGeom prst="trapezoid">
                <a:avLst>
                  <a:gd name="adj" fmla="val 254602"/>
                </a:avLst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2" name="Прямоугольник 261"/>
              <p:cNvSpPr/>
              <p:nvPr/>
            </p:nvSpPr>
            <p:spPr>
              <a:xfrm>
                <a:off x="9108281" y="3590222"/>
                <a:ext cx="211932" cy="596767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3" name="Прямоугольник 262"/>
              <p:cNvSpPr/>
              <p:nvPr/>
            </p:nvSpPr>
            <p:spPr>
              <a:xfrm>
                <a:off x="10617995" y="3590222"/>
                <a:ext cx="107155" cy="596767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4" name="Прямоугольник 263"/>
              <p:cNvSpPr/>
              <p:nvPr/>
            </p:nvSpPr>
            <p:spPr>
              <a:xfrm>
                <a:off x="6275672" y="2578691"/>
                <a:ext cx="4889633" cy="596766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5" name="Овал 264"/>
              <p:cNvSpPr/>
              <p:nvPr/>
            </p:nvSpPr>
            <p:spPr>
              <a:xfrm>
                <a:off x="5614206" y="2746105"/>
                <a:ext cx="261938" cy="261938"/>
              </a:xfrm>
              <a:prstGeom prst="ellipse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6" name="Трапеция 265"/>
              <p:cNvSpPr/>
              <p:nvPr/>
            </p:nvSpPr>
            <p:spPr>
              <a:xfrm rot="-5400000">
                <a:off x="11309021" y="2772649"/>
                <a:ext cx="292894" cy="208847"/>
              </a:xfrm>
              <a:prstGeom prst="trapezoid">
                <a:avLst>
                  <a:gd name="adj" fmla="val 17018"/>
                </a:avLst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7" name="Трапеция 266"/>
              <p:cNvSpPr/>
              <p:nvPr/>
            </p:nvSpPr>
            <p:spPr>
              <a:xfrm rot="-5400000">
                <a:off x="11185736" y="2823655"/>
                <a:ext cx="223837" cy="106783"/>
              </a:xfrm>
              <a:prstGeom prst="trapezoid">
                <a:avLst>
                  <a:gd name="adj" fmla="val 28420"/>
                </a:avLst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8" name="Трапеция 267"/>
              <p:cNvSpPr/>
              <p:nvPr/>
            </p:nvSpPr>
            <p:spPr>
              <a:xfrm rot="5400000">
                <a:off x="10933319" y="2837567"/>
                <a:ext cx="542928" cy="78960"/>
              </a:xfrm>
              <a:prstGeom prst="trapezoid">
                <a:avLst>
                  <a:gd name="adj" fmla="val 254602"/>
                </a:avLst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9" name="Прямоугольник 268"/>
              <p:cNvSpPr/>
              <p:nvPr/>
            </p:nvSpPr>
            <p:spPr>
              <a:xfrm>
                <a:off x="9108281" y="2578690"/>
                <a:ext cx="211932" cy="596767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0" name="Прямоугольник 269"/>
              <p:cNvSpPr/>
              <p:nvPr/>
            </p:nvSpPr>
            <p:spPr>
              <a:xfrm>
                <a:off x="10617995" y="2578690"/>
                <a:ext cx="107155" cy="596767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1" name="Прямоугольник 270"/>
              <p:cNvSpPr/>
              <p:nvPr/>
            </p:nvSpPr>
            <p:spPr>
              <a:xfrm>
                <a:off x="6275670" y="3068472"/>
                <a:ext cx="4889633" cy="596766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2" name="Овал 271"/>
              <p:cNvSpPr/>
              <p:nvPr/>
            </p:nvSpPr>
            <p:spPr>
              <a:xfrm>
                <a:off x="5614206" y="3235885"/>
                <a:ext cx="261938" cy="261938"/>
              </a:xfrm>
              <a:prstGeom prst="ellipse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3" name="Трапеция 272"/>
              <p:cNvSpPr/>
              <p:nvPr/>
            </p:nvSpPr>
            <p:spPr>
              <a:xfrm rot="-5400000">
                <a:off x="11309019" y="3262430"/>
                <a:ext cx="292894" cy="208847"/>
              </a:xfrm>
              <a:prstGeom prst="trapezoid">
                <a:avLst>
                  <a:gd name="adj" fmla="val 17018"/>
                </a:avLst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4" name="Трапеция 273"/>
              <p:cNvSpPr/>
              <p:nvPr/>
            </p:nvSpPr>
            <p:spPr>
              <a:xfrm rot="-5400000">
                <a:off x="11185734" y="3313436"/>
                <a:ext cx="223837" cy="106783"/>
              </a:xfrm>
              <a:prstGeom prst="trapezoid">
                <a:avLst>
                  <a:gd name="adj" fmla="val 28420"/>
                </a:avLst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5" name="Трапеция 274"/>
              <p:cNvSpPr/>
              <p:nvPr/>
            </p:nvSpPr>
            <p:spPr>
              <a:xfrm rot="5400000">
                <a:off x="10933317" y="3327348"/>
                <a:ext cx="542928" cy="78960"/>
              </a:xfrm>
              <a:prstGeom prst="trapezoid">
                <a:avLst>
                  <a:gd name="adj" fmla="val 254602"/>
                </a:avLst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6" name="Прямоугольник 275"/>
              <p:cNvSpPr/>
              <p:nvPr/>
            </p:nvSpPr>
            <p:spPr>
              <a:xfrm>
                <a:off x="9108279" y="3068471"/>
                <a:ext cx="211932" cy="596767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7" name="Прямоугольник 276"/>
              <p:cNvSpPr/>
              <p:nvPr/>
            </p:nvSpPr>
            <p:spPr>
              <a:xfrm>
                <a:off x="10617993" y="3068471"/>
                <a:ext cx="107155" cy="596767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8" name="Прямоугольник 277"/>
              <p:cNvSpPr/>
              <p:nvPr/>
            </p:nvSpPr>
            <p:spPr>
              <a:xfrm>
                <a:off x="4107205" y="3581467"/>
                <a:ext cx="173253" cy="99204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9" name="Прямоугольник 278"/>
              <p:cNvSpPr/>
              <p:nvPr/>
            </p:nvSpPr>
            <p:spPr>
              <a:xfrm>
                <a:off x="4109509" y="3358265"/>
                <a:ext cx="173253" cy="99204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0" name="Прямоугольник 279"/>
              <p:cNvSpPr/>
              <p:nvPr/>
            </p:nvSpPr>
            <p:spPr>
              <a:xfrm>
                <a:off x="4106527" y="3012468"/>
                <a:ext cx="173253" cy="99203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1" name="Прямоугольник 280"/>
              <p:cNvSpPr/>
              <p:nvPr/>
            </p:nvSpPr>
            <p:spPr>
              <a:xfrm>
                <a:off x="8826367" y="3136681"/>
                <a:ext cx="228522" cy="164296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2" name="Прямоугольник 281"/>
              <p:cNvSpPr/>
              <p:nvPr/>
            </p:nvSpPr>
            <p:spPr>
              <a:xfrm>
                <a:off x="8786344" y="2573667"/>
                <a:ext cx="215156" cy="70758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3" name="Прямоугольник 282"/>
              <p:cNvSpPr/>
              <p:nvPr/>
            </p:nvSpPr>
            <p:spPr>
              <a:xfrm>
                <a:off x="8826367" y="4035051"/>
                <a:ext cx="228522" cy="129741"/>
              </a:xfrm>
              <a:prstGeom prst="rect">
                <a:avLst/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4" name="Трапеция 283"/>
              <p:cNvSpPr/>
              <p:nvPr/>
            </p:nvSpPr>
            <p:spPr>
              <a:xfrm rot="-5400000">
                <a:off x="5712594" y="2612378"/>
                <a:ext cx="596766" cy="529391"/>
              </a:xfrm>
              <a:prstGeom prst="trapezoid">
                <a:avLst>
                  <a:gd name="adj" fmla="val 32273"/>
                </a:avLst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5" name="Трапеция 284"/>
              <p:cNvSpPr/>
              <p:nvPr/>
            </p:nvSpPr>
            <p:spPr>
              <a:xfrm rot="-5400000">
                <a:off x="5712594" y="3623910"/>
                <a:ext cx="596766" cy="529391"/>
              </a:xfrm>
              <a:prstGeom prst="trapezoid">
                <a:avLst>
                  <a:gd name="adj" fmla="val 32273"/>
                </a:avLst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6" name="Трапеция 285"/>
              <p:cNvSpPr/>
              <p:nvPr/>
            </p:nvSpPr>
            <p:spPr>
              <a:xfrm rot="-5400000">
                <a:off x="5712592" y="3102159"/>
                <a:ext cx="596766" cy="529391"/>
              </a:xfrm>
              <a:prstGeom prst="trapezoid">
                <a:avLst>
                  <a:gd name="adj" fmla="val 32273"/>
                </a:avLst>
              </a:prstGeom>
              <a:grpFill/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36" name="Group 14"/>
            <p:cNvGrpSpPr>
              <a:grpSpLocks/>
            </p:cNvGrpSpPr>
            <p:nvPr/>
          </p:nvGrpSpPr>
          <p:grpSpPr bwMode="auto">
            <a:xfrm>
              <a:off x="3202806" y="2660140"/>
              <a:ext cx="1585682" cy="1521123"/>
              <a:chOff x="3005" y="1119"/>
              <a:chExt cx="558" cy="471"/>
            </a:xfrm>
          </p:grpSpPr>
          <p:graphicFrame>
            <p:nvGraphicFramePr>
              <p:cNvPr id="253" name="Object 15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3495" y="1119"/>
              <a:ext cx="68" cy="47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490" name="CorelDRAW" r:id="rId36" imgW="181795" imgH="1644292" progId="">
                      <p:embed/>
                    </p:oleObj>
                  </mc:Choice>
                  <mc:Fallback>
                    <p:oleObj name="CorelDRAW" r:id="rId36" imgW="181795" imgH="1644292" progId="">
                      <p:embed/>
                      <p:pic>
                        <p:nvPicPr>
                          <p:cNvPr id="253" name="Object 1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495" y="1119"/>
                            <a:ext cx="68" cy="47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/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4" name="Object 17"/>
              <p:cNvGraphicFramePr>
                <a:graphicFrameLocks noChangeAspect="1"/>
              </p:cNvGraphicFramePr>
              <p:nvPr/>
            </p:nvGraphicFramePr>
            <p:xfrm>
              <a:off x="3244" y="1185"/>
              <a:ext cx="116" cy="40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491" name="CorelDRAW" r:id="rId38" imgW="337185" imgH="1488758" progId="">
                      <p:embed/>
                    </p:oleObj>
                  </mc:Choice>
                  <mc:Fallback>
                    <p:oleObj name="CorelDRAW" r:id="rId38" imgW="337185" imgH="1488758" progId="">
                      <p:embed/>
                      <p:pic>
                        <p:nvPicPr>
                          <p:cNvPr id="254" name="Object 1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44" y="1185"/>
                            <a:ext cx="116" cy="40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/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5" name="Object 18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3005" y="1309"/>
              <a:ext cx="47" cy="28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492" name="CorelDRAW" r:id="rId40" imgW="190123" imgH="1638677" progId="">
                      <p:embed/>
                    </p:oleObj>
                  </mc:Choice>
                  <mc:Fallback>
                    <p:oleObj name="CorelDRAW" r:id="rId40" imgW="190123" imgH="1638677" progId="">
                      <p:embed/>
                      <p:pic>
                        <p:nvPicPr>
                          <p:cNvPr id="255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05" y="1309"/>
                            <a:ext cx="47" cy="28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237" name="Группа 236"/>
            <p:cNvGrpSpPr/>
            <p:nvPr/>
          </p:nvGrpSpPr>
          <p:grpSpPr>
            <a:xfrm>
              <a:off x="3445469" y="3187200"/>
              <a:ext cx="91734" cy="994065"/>
              <a:chOff x="8511655" y="1884197"/>
              <a:chExt cx="335600" cy="4080817"/>
            </a:xfrm>
          </p:grpSpPr>
          <p:grpSp>
            <p:nvGrpSpPr>
              <p:cNvPr id="239" name="Группа 238"/>
              <p:cNvGrpSpPr/>
              <p:nvPr/>
            </p:nvGrpSpPr>
            <p:grpSpPr>
              <a:xfrm rot="5400000">
                <a:off x="7954813" y="2441039"/>
                <a:ext cx="1449283" cy="335600"/>
                <a:chOff x="1220233" y="2868328"/>
                <a:chExt cx="3286871" cy="826169"/>
              </a:xfrm>
              <a:gradFill flip="none" rotWithShape="1">
                <a:gsLst>
                  <a:gs pos="1351">
                    <a:srgbClr val="74BF6D"/>
                  </a:gs>
                  <a:gs pos="15000">
                    <a:srgbClr val="97CD76"/>
                  </a:gs>
                  <a:gs pos="40000">
                    <a:srgbClr val="55B464"/>
                  </a:gs>
                  <a:gs pos="74000">
                    <a:srgbClr val="68BB69"/>
                  </a:gs>
                  <a:gs pos="83000">
                    <a:srgbClr val="00A252"/>
                  </a:gs>
                  <a:gs pos="100000">
                    <a:srgbClr val="009F4E"/>
                  </a:gs>
                </a:gsLst>
                <a:lin ang="5400000" scaled="1"/>
                <a:tileRect/>
              </a:gradFill>
            </p:grpSpPr>
            <p:sp>
              <p:nvSpPr>
                <p:cNvPr id="250" name="Равнобедренный треугольник 249"/>
                <p:cNvSpPr/>
                <p:nvPr/>
              </p:nvSpPr>
              <p:spPr>
                <a:xfrm rot="16200000">
                  <a:off x="1341351" y="2747210"/>
                  <a:ext cx="826169" cy="1068405"/>
                </a:xfrm>
                <a:prstGeom prst="triangle">
                  <a:avLst>
                    <a:gd name="adj" fmla="val 49446"/>
                  </a:avLst>
                </a:prstGeom>
                <a:grpFill/>
                <a:ln w="508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3399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1" name="Прямоугольник 250"/>
                <p:cNvSpPr/>
                <p:nvPr/>
              </p:nvSpPr>
              <p:spPr>
                <a:xfrm>
                  <a:off x="2248832" y="2868328"/>
                  <a:ext cx="2063285" cy="826169"/>
                </a:xfrm>
                <a:prstGeom prst="rect">
                  <a:avLst/>
                </a:prstGeom>
                <a:grpFill/>
                <a:ln w="508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3399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2" name="Трапеция 251"/>
                <p:cNvSpPr/>
                <p:nvPr/>
              </p:nvSpPr>
              <p:spPr>
                <a:xfrm rot="5400000">
                  <a:off x="4004459" y="3187489"/>
                  <a:ext cx="817444" cy="187846"/>
                </a:xfrm>
                <a:prstGeom prst="trapezoid">
                  <a:avLst/>
                </a:prstGeom>
                <a:grpFill/>
                <a:ln w="508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3399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240" name="Прямая соединительная линия 239"/>
              <p:cNvCxnSpPr/>
              <p:nvPr/>
            </p:nvCxnSpPr>
            <p:spPr>
              <a:xfrm flipH="1" flipV="1">
                <a:off x="8584010" y="3337060"/>
                <a:ext cx="258011" cy="2"/>
              </a:xfrm>
              <a:prstGeom prst="line">
                <a:avLst/>
              </a:prstGeom>
              <a:gradFill flip="none" rotWithShape="1">
                <a:gsLst>
                  <a:gs pos="1351">
                    <a:srgbClr val="74BF6D"/>
                  </a:gs>
                  <a:gs pos="15000">
                    <a:srgbClr val="97CD76"/>
                  </a:gs>
                  <a:gs pos="40000">
                    <a:srgbClr val="55B464"/>
                  </a:gs>
                  <a:gs pos="74000">
                    <a:srgbClr val="68BB69"/>
                  </a:gs>
                  <a:gs pos="83000">
                    <a:srgbClr val="00A252"/>
                  </a:gs>
                  <a:gs pos="100000">
                    <a:srgbClr val="009F4E"/>
                  </a:gs>
                </a:gsLst>
                <a:lin ang="5400000" scaled="1"/>
                <a:tileRect/>
              </a:gradFill>
              <a:ln w="508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1" name="Прямоугольник 240"/>
              <p:cNvSpPr/>
              <p:nvPr/>
            </p:nvSpPr>
            <p:spPr>
              <a:xfrm rot="5400000">
                <a:off x="7453240" y="4392502"/>
                <a:ext cx="2450457" cy="299071"/>
              </a:xfrm>
              <a:prstGeom prst="rect">
                <a:avLst/>
              </a:prstGeom>
              <a:gradFill flip="none" rotWithShape="1">
                <a:gsLst>
                  <a:gs pos="1351">
                    <a:srgbClr val="74BF6D"/>
                  </a:gs>
                  <a:gs pos="15000">
                    <a:srgbClr val="97CD76"/>
                  </a:gs>
                  <a:gs pos="40000">
                    <a:srgbClr val="55B464"/>
                  </a:gs>
                  <a:gs pos="74000">
                    <a:srgbClr val="68BB69"/>
                  </a:gs>
                  <a:gs pos="83000">
                    <a:srgbClr val="00A252"/>
                  </a:gs>
                  <a:gs pos="100000">
                    <a:srgbClr val="009F4E"/>
                  </a:gs>
                </a:gsLst>
                <a:lin ang="5400000" scaled="1"/>
                <a:tileRect/>
              </a:gradFill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2" name="Трапеция 241"/>
              <p:cNvSpPr/>
              <p:nvPr/>
            </p:nvSpPr>
            <p:spPr>
              <a:xfrm>
                <a:off x="8605076" y="5860350"/>
                <a:ext cx="146785" cy="104664"/>
              </a:xfrm>
              <a:prstGeom prst="trapezoid">
                <a:avLst>
                  <a:gd name="adj" fmla="val 17018"/>
                </a:avLst>
              </a:prstGeom>
              <a:gradFill flip="none" rotWithShape="1">
                <a:gsLst>
                  <a:gs pos="1351">
                    <a:srgbClr val="74BF6D"/>
                  </a:gs>
                  <a:gs pos="15000">
                    <a:srgbClr val="97CD76"/>
                  </a:gs>
                  <a:gs pos="40000">
                    <a:srgbClr val="55B464"/>
                  </a:gs>
                  <a:gs pos="74000">
                    <a:srgbClr val="68BB69"/>
                  </a:gs>
                  <a:gs pos="83000">
                    <a:srgbClr val="00A252"/>
                  </a:gs>
                  <a:gs pos="100000">
                    <a:srgbClr val="009F4E"/>
                  </a:gs>
                </a:gsLst>
                <a:lin ang="5400000" scaled="1"/>
                <a:tileRect/>
              </a:gradFill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3" name="Трапеция 242"/>
              <p:cNvSpPr/>
              <p:nvPr/>
            </p:nvSpPr>
            <p:spPr>
              <a:xfrm>
                <a:off x="8622393" y="5806836"/>
                <a:ext cx="112177" cy="53515"/>
              </a:xfrm>
              <a:prstGeom prst="trapezoid">
                <a:avLst>
                  <a:gd name="adj" fmla="val 28420"/>
                </a:avLst>
              </a:prstGeom>
              <a:gradFill flip="none" rotWithShape="1">
                <a:gsLst>
                  <a:gs pos="1351">
                    <a:srgbClr val="74BF6D"/>
                  </a:gs>
                  <a:gs pos="15000">
                    <a:srgbClr val="97CD76"/>
                  </a:gs>
                  <a:gs pos="40000">
                    <a:srgbClr val="55B464"/>
                  </a:gs>
                  <a:gs pos="74000">
                    <a:srgbClr val="68BB69"/>
                  </a:gs>
                  <a:gs pos="83000">
                    <a:srgbClr val="00A252"/>
                  </a:gs>
                  <a:gs pos="100000">
                    <a:srgbClr val="009F4E"/>
                  </a:gs>
                </a:gsLst>
                <a:lin ang="5400000" scaled="1"/>
                <a:tileRect/>
              </a:gradFill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4" name="Трапеция 243"/>
              <p:cNvSpPr/>
              <p:nvPr/>
            </p:nvSpPr>
            <p:spPr>
              <a:xfrm rot="10800000">
                <a:off x="8542436" y="5767265"/>
                <a:ext cx="272090" cy="39571"/>
              </a:xfrm>
              <a:prstGeom prst="trapezoid">
                <a:avLst>
                  <a:gd name="adj" fmla="val 254602"/>
                </a:avLst>
              </a:prstGeom>
              <a:gradFill flip="none" rotWithShape="1">
                <a:gsLst>
                  <a:gs pos="1351">
                    <a:srgbClr val="74BF6D"/>
                  </a:gs>
                  <a:gs pos="15000">
                    <a:srgbClr val="97CD76"/>
                  </a:gs>
                  <a:gs pos="40000">
                    <a:srgbClr val="55B464"/>
                  </a:gs>
                  <a:gs pos="74000">
                    <a:srgbClr val="68BB69"/>
                  </a:gs>
                  <a:gs pos="83000">
                    <a:srgbClr val="00A252"/>
                  </a:gs>
                  <a:gs pos="100000">
                    <a:srgbClr val="009F4E"/>
                  </a:gs>
                </a:gsLst>
                <a:lin ang="5400000" scaled="1"/>
                <a:tileRect/>
              </a:gradFill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5" name="Прямоугольник 244"/>
              <p:cNvSpPr/>
              <p:nvPr/>
            </p:nvSpPr>
            <p:spPr>
              <a:xfrm rot="5400000">
                <a:off x="8625363" y="4639950"/>
                <a:ext cx="106210" cy="299072"/>
              </a:xfrm>
              <a:prstGeom prst="rect">
                <a:avLst/>
              </a:prstGeom>
              <a:gradFill flip="none" rotWithShape="1">
                <a:gsLst>
                  <a:gs pos="1351">
                    <a:srgbClr val="74BF6D"/>
                  </a:gs>
                  <a:gs pos="15000">
                    <a:srgbClr val="97CD76"/>
                  </a:gs>
                  <a:gs pos="40000">
                    <a:srgbClr val="55B464"/>
                  </a:gs>
                  <a:gs pos="74000">
                    <a:srgbClr val="68BB69"/>
                  </a:gs>
                  <a:gs pos="83000">
                    <a:srgbClr val="00A252"/>
                  </a:gs>
                  <a:gs pos="100000">
                    <a:srgbClr val="009F4E"/>
                  </a:gs>
                </a:gsLst>
                <a:lin ang="5400000" scaled="1"/>
                <a:tileRect/>
              </a:gradFill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6" name="Прямоугольник 245"/>
              <p:cNvSpPr/>
              <p:nvPr/>
            </p:nvSpPr>
            <p:spPr>
              <a:xfrm rot="5400000">
                <a:off x="8651618" y="5370294"/>
                <a:ext cx="53701" cy="299072"/>
              </a:xfrm>
              <a:prstGeom prst="rect">
                <a:avLst/>
              </a:prstGeom>
              <a:gradFill flip="none" rotWithShape="1">
                <a:gsLst>
                  <a:gs pos="1351">
                    <a:srgbClr val="74BF6D"/>
                  </a:gs>
                  <a:gs pos="15000">
                    <a:srgbClr val="97CD76"/>
                  </a:gs>
                  <a:gs pos="40000">
                    <a:srgbClr val="55B464"/>
                  </a:gs>
                  <a:gs pos="74000">
                    <a:srgbClr val="68BB69"/>
                  </a:gs>
                  <a:gs pos="83000">
                    <a:srgbClr val="00A252"/>
                  </a:gs>
                  <a:gs pos="100000">
                    <a:srgbClr val="009F4E"/>
                  </a:gs>
                </a:gsLst>
                <a:lin ang="5400000" scaled="1"/>
                <a:tileRect/>
              </a:gradFill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7" name="Прямоугольник 246"/>
              <p:cNvSpPr/>
              <p:nvPr/>
            </p:nvSpPr>
            <p:spPr>
              <a:xfrm rot="5400000">
                <a:off x="8531795" y="3153621"/>
                <a:ext cx="86826" cy="45719"/>
              </a:xfrm>
              <a:prstGeom prst="rect">
                <a:avLst/>
              </a:prstGeom>
              <a:gradFill flip="none" rotWithShape="1">
                <a:gsLst>
                  <a:gs pos="1351">
                    <a:srgbClr val="74BF6D"/>
                  </a:gs>
                  <a:gs pos="15000">
                    <a:srgbClr val="97CD76"/>
                  </a:gs>
                  <a:gs pos="40000">
                    <a:srgbClr val="55B464"/>
                  </a:gs>
                  <a:gs pos="74000">
                    <a:srgbClr val="68BB69"/>
                  </a:gs>
                  <a:gs pos="83000">
                    <a:srgbClr val="00A252"/>
                  </a:gs>
                  <a:gs pos="100000">
                    <a:srgbClr val="009F4E"/>
                  </a:gs>
                </a:gsLst>
                <a:lin ang="5400000" scaled="1"/>
                <a:tileRect/>
              </a:gradFill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8" name="Прямоугольник 247"/>
              <p:cNvSpPr/>
              <p:nvPr/>
            </p:nvSpPr>
            <p:spPr>
              <a:xfrm rot="5400000">
                <a:off x="8643654" y="3154776"/>
                <a:ext cx="86826" cy="45719"/>
              </a:xfrm>
              <a:prstGeom prst="rect">
                <a:avLst/>
              </a:prstGeom>
              <a:gradFill flip="none" rotWithShape="1">
                <a:gsLst>
                  <a:gs pos="1351">
                    <a:srgbClr val="74BF6D"/>
                  </a:gs>
                  <a:gs pos="15000">
                    <a:srgbClr val="97CD76"/>
                  </a:gs>
                  <a:gs pos="40000">
                    <a:srgbClr val="55B464"/>
                  </a:gs>
                  <a:gs pos="74000">
                    <a:srgbClr val="68BB69"/>
                  </a:gs>
                  <a:gs pos="83000">
                    <a:srgbClr val="00A252"/>
                  </a:gs>
                  <a:gs pos="100000">
                    <a:srgbClr val="009F4E"/>
                  </a:gs>
                </a:gsLst>
                <a:lin ang="5400000" scaled="1"/>
                <a:tileRect/>
              </a:gradFill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9" name="Прямоугольник 248"/>
              <p:cNvSpPr/>
              <p:nvPr/>
            </p:nvSpPr>
            <p:spPr>
              <a:xfrm rot="5400000">
                <a:off x="8695389" y="4611193"/>
                <a:ext cx="114525" cy="82338"/>
              </a:xfrm>
              <a:prstGeom prst="rect">
                <a:avLst/>
              </a:prstGeom>
              <a:gradFill flip="none" rotWithShape="1">
                <a:gsLst>
                  <a:gs pos="1351">
                    <a:srgbClr val="74BF6D"/>
                  </a:gs>
                  <a:gs pos="15000">
                    <a:srgbClr val="97CD76"/>
                  </a:gs>
                  <a:gs pos="40000">
                    <a:srgbClr val="55B464"/>
                  </a:gs>
                  <a:gs pos="74000">
                    <a:srgbClr val="68BB69"/>
                  </a:gs>
                  <a:gs pos="83000">
                    <a:srgbClr val="00A252"/>
                  </a:gs>
                  <a:gs pos="100000">
                    <a:srgbClr val="009F4E"/>
                  </a:gs>
                </a:gsLst>
                <a:lin ang="5400000" scaled="1"/>
                <a:tileRect/>
              </a:gradFill>
              <a:ln w="508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pic>
          <p:nvPicPr>
            <p:cNvPr id="238" name="Рисунок 237"/>
            <p:cNvPicPr>
              <a:picLocks noChangeAspect="1"/>
            </p:cNvPicPr>
            <p:nvPr/>
          </p:nvPicPr>
          <p:blipFill>
            <a:blip r:embed="rId4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6036" y="3016517"/>
              <a:ext cx="102333" cy="1152000"/>
            </a:xfrm>
            <a:prstGeom prst="rect">
              <a:avLst/>
            </a:prstGeom>
          </p:spPr>
        </p:pic>
      </p:grpSp>
      <p:sp>
        <p:nvSpPr>
          <p:cNvPr id="291" name="Text Box 36"/>
          <p:cNvSpPr txBox="1">
            <a:spLocks noChangeArrowheads="1"/>
          </p:cNvSpPr>
          <p:nvPr/>
        </p:nvSpPr>
        <p:spPr bwMode="auto">
          <a:xfrm>
            <a:off x="2708176" y="3637404"/>
            <a:ext cx="1445918" cy="276999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square" tIns="0" bIns="0">
            <a:spAutoFit/>
          </a:bodyPr>
          <a:lstStyle>
            <a:defPPr>
              <a:defRPr lang="ru-RU"/>
            </a:defPPr>
            <a:lvl1pPr eaLnBrk="1" hangingPunct="1">
              <a:spcBef>
                <a:spcPts val="0"/>
              </a:spcBef>
              <a:buFontTx/>
              <a:buNone/>
              <a:defRPr sz="1000" b="1" i="1">
                <a:solidFill>
                  <a:srgbClr val="3366CC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6C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Национальная система средств выведения</a:t>
            </a:r>
          </a:p>
        </p:txBody>
      </p:sp>
      <p:cxnSp>
        <p:nvCxnSpPr>
          <p:cNvPr id="292" name="Прямая соединительная линия 291"/>
          <p:cNvCxnSpPr/>
          <p:nvPr/>
        </p:nvCxnSpPr>
        <p:spPr>
          <a:xfrm>
            <a:off x="699033" y="5590667"/>
            <a:ext cx="1262439" cy="0"/>
          </a:xfrm>
          <a:prstGeom prst="line">
            <a:avLst/>
          </a:prstGeom>
          <a:ln w="28575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Прямая соединительная линия 292"/>
          <p:cNvCxnSpPr/>
          <p:nvPr/>
        </p:nvCxnSpPr>
        <p:spPr>
          <a:xfrm>
            <a:off x="426033" y="3535659"/>
            <a:ext cx="1262439" cy="0"/>
          </a:xfrm>
          <a:prstGeom prst="line">
            <a:avLst/>
          </a:prstGeom>
          <a:ln w="28575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Прямая соединительная линия 293"/>
          <p:cNvCxnSpPr/>
          <p:nvPr/>
        </p:nvCxnSpPr>
        <p:spPr>
          <a:xfrm>
            <a:off x="7135119" y="3008045"/>
            <a:ext cx="1262439" cy="0"/>
          </a:xfrm>
          <a:prstGeom prst="line">
            <a:avLst/>
          </a:prstGeom>
          <a:ln w="28575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Прямая соединительная линия 295"/>
          <p:cNvCxnSpPr/>
          <p:nvPr/>
        </p:nvCxnSpPr>
        <p:spPr>
          <a:xfrm>
            <a:off x="6016430" y="4586240"/>
            <a:ext cx="2619867" cy="0"/>
          </a:xfrm>
          <a:prstGeom prst="line">
            <a:avLst/>
          </a:prstGeom>
          <a:ln w="28575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8" name="Rectangle 25"/>
          <p:cNvSpPr>
            <a:spLocks noChangeArrowheads="1"/>
          </p:cNvSpPr>
          <p:nvPr/>
        </p:nvSpPr>
        <p:spPr bwMode="auto">
          <a:xfrm>
            <a:off x="152400" y="-30668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6" name="Номер слайда 2">
            <a:extLst>
              <a:ext uri="{FF2B5EF4-FFF2-40B4-BE49-F238E27FC236}">
                <a16:creationId xmlns:a16="http://schemas.microsoft.com/office/drawing/2014/main" xmlns="" id="{0EBD0CDD-1D7D-4FB4-B37F-2474E1754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0292" y="6356350"/>
            <a:ext cx="21336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719E3-267A-664C-8E75-35B8F4AF5885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05374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>
              <a:buClr>
                <a:srgbClr val="1F1F1F"/>
              </a:buClr>
            </a:pPr>
            <a:r>
              <a:rPr lang="ru-RU" dirty="0">
                <a:solidFill>
                  <a:srgbClr val="0070C0"/>
                </a:solidFill>
                <a:cs typeface="Arial" panose="020B0604020202020204" pitchFamily="34" charset="0"/>
              </a:rPr>
              <a:t>Доступный рынок космических продуктов и услуг, млрд. долларов США</a:t>
            </a:r>
            <a:endParaRPr lang="ru-RU" dirty="0"/>
          </a:p>
        </p:txBody>
      </p:sp>
      <p:sp>
        <p:nvSpPr>
          <p:cNvPr id="18" name="Заголовок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Существующий потенциал Госкорпорации «Роскосмос»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289533" y="5130949"/>
            <a:ext cx="1193095" cy="1152128"/>
            <a:chOff x="354569" y="5157192"/>
            <a:chExt cx="1193095" cy="1152128"/>
          </a:xfrm>
        </p:grpSpPr>
        <p:sp>
          <p:nvSpPr>
            <p:cNvPr id="20" name="TextBox 19"/>
            <p:cNvSpPr txBox="1"/>
            <p:nvPr/>
          </p:nvSpPr>
          <p:spPr>
            <a:xfrm>
              <a:off x="354569" y="5462265"/>
              <a:ext cx="1193095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i="1" dirty="0"/>
                <a:t>Рынок услуг пилотируемой космонавтики</a:t>
              </a:r>
            </a:p>
          </p:txBody>
        </p:sp>
        <p:sp>
          <p:nvSpPr>
            <p:cNvPr id="21" name="Овал 20"/>
            <p:cNvSpPr/>
            <p:nvPr/>
          </p:nvSpPr>
          <p:spPr>
            <a:xfrm>
              <a:off x="395536" y="5157192"/>
              <a:ext cx="1152128" cy="1152128"/>
            </a:xfrm>
            <a:prstGeom prst="ellipse">
              <a:avLst/>
            </a:prstGeom>
            <a:noFill/>
            <a:ln w="38100">
              <a:solidFill>
                <a:srgbClr val="33669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ru-RU" sz="12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11560" y="1442902"/>
            <a:ext cx="231663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336699"/>
                </a:solidFill>
                <a:latin typeface="Arial Narrow" panose="020B0606020202030204" pitchFamily="34" charset="0"/>
              </a:rPr>
              <a:t>Задел по созданию дополняющих подсистем ГЛОНАСС и пользовательских решений в области навигации и мониторинга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3110" y="3925592"/>
            <a:ext cx="2016224" cy="815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336699"/>
                </a:solidFill>
                <a:latin typeface="Arial Narrow" panose="020B0606020202030204" pitchFamily="34" charset="0"/>
              </a:rPr>
              <a:t>Опыт создания СП с зарубежными поставщиками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336699"/>
                </a:solidFill>
                <a:latin typeface="Arial Narrow" panose="020B0606020202030204" pitchFamily="34" charset="0"/>
              </a:rPr>
              <a:t>Задел по платформам нового поколения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91136" y="1559279"/>
            <a:ext cx="2325836" cy="1000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336699"/>
                </a:solidFill>
                <a:latin typeface="Arial Narrow" panose="020B0606020202030204" pitchFamily="34" charset="0"/>
              </a:rPr>
              <a:t>Эксплуатируется система подвижной связи и обмена данными «Гонец» 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336699"/>
                </a:solidFill>
                <a:latin typeface="Arial Narrow" panose="020B0606020202030204" pitchFamily="34" charset="0"/>
              </a:rPr>
              <a:t>Развернута технологическая инфраструктура ДЗЗ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710400" y="4324278"/>
            <a:ext cx="2206572" cy="1554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336699"/>
                </a:solidFill>
                <a:latin typeface="Arial Narrow" panose="020B0606020202030204" pitchFamily="34" charset="0"/>
              </a:rPr>
              <a:t>В рамках ФКП-2025 предусмотрено финансирование создание РН среднего класса (ОКР «Феникс»)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336699"/>
                </a:solidFill>
                <a:latin typeface="Arial Narrow" panose="020B0606020202030204" pitchFamily="34" charset="0"/>
              </a:rPr>
              <a:t>Использование инфраструктуры стартовых площадок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20145" y="5749425"/>
            <a:ext cx="187173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u-RU"/>
            </a:defPPr>
            <a:lvl1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 sz="1200" b="1">
                <a:solidFill>
                  <a:srgbClr val="336699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ru-RU" dirty="0"/>
              <a:t>Опыт туристических полетов на кораблях «Союз» и российском сегменте МКС</a:t>
            </a: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1199376747"/>
              </p:ext>
            </p:extLst>
          </p:nvPr>
        </p:nvGraphicFramePr>
        <p:xfrm>
          <a:off x="1008475" y="1124744"/>
          <a:ext cx="6947902" cy="4666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 useBgFill="1"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D35A7D0-162E-4B8A-824F-D9BDA8C909F8}"/>
              </a:ext>
            </a:extLst>
          </p:cNvPr>
          <p:cNvSpPr/>
          <p:nvPr/>
        </p:nvSpPr>
        <p:spPr>
          <a:xfrm>
            <a:off x="8604448" y="6560574"/>
            <a:ext cx="418382" cy="396818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tx1"/>
              </a:solidFill>
            </a:endParaRPr>
          </a:p>
        </p:txBody>
      </p:sp>
      <p:sp>
        <p:nvSpPr>
          <p:cNvPr id="14" name="Номер слайда 1">
            <a:extLst>
              <a:ext uri="{FF2B5EF4-FFF2-40B4-BE49-F238E27FC236}">
                <a16:creationId xmlns:a16="http://schemas.microsoft.com/office/drawing/2014/main" xmlns="" id="{A28D77BF-BB6D-418B-8003-55A94F861591}"/>
              </a:ext>
            </a:extLst>
          </p:cNvPr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11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50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threewill.com/wp-content/uploads/earth-from-spa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4036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64760"/>
            <a:ext cx="8229600" cy="1680911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Космическая деятельность для больших и маленьких</a:t>
            </a:r>
          </a:p>
        </p:txBody>
      </p:sp>
      <p:sp>
        <p:nvSpPr>
          <p:cNvPr id="5" name="Номер слайда 1"/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12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59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Особенности ракетно-космической отрасли </a:t>
            </a:r>
            <a:endParaRPr lang="en-US" dirty="0">
              <a:solidFill>
                <a:srgbClr val="0070C0"/>
              </a:solidFill>
            </a:endParaRPr>
          </a:p>
          <a:p>
            <a:pPr algn="ctr"/>
            <a:r>
              <a:rPr lang="ru-RU" dirty="0">
                <a:solidFill>
                  <a:srgbClr val="0070C0"/>
                </a:solidFill>
              </a:rPr>
              <a:t>с точки зрения инновационного развития</a:t>
            </a:r>
          </a:p>
        </p:txBody>
      </p:sp>
      <p:sp>
        <p:nvSpPr>
          <p:cNvPr id="10" name="Объект 4"/>
          <p:cNvSpPr txBox="1">
            <a:spLocks/>
          </p:cNvSpPr>
          <p:nvPr/>
        </p:nvSpPr>
        <p:spPr>
          <a:xfrm>
            <a:off x="755577" y="1196752"/>
            <a:ext cx="7931223" cy="51845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0" indent="-514350">
              <a:lnSpc>
                <a:spcPct val="120000"/>
              </a:lnSpc>
              <a:buClr>
                <a:srgbClr val="1F1F1F"/>
              </a:buClr>
              <a:buFont typeface="+mj-lt"/>
              <a:buAutoNum type="arabicPeriod"/>
            </a:pPr>
            <a:r>
              <a:rPr lang="ru-RU" sz="2000" b="1" dirty="0">
                <a:solidFill>
                  <a:srgbClr val="2F2F2F"/>
                </a:solidFill>
              </a:rPr>
              <a:t>Сочетание в пределах Госкорпорации функций отраслевого регулятора, государственного заказчика и исполнителя наукоемких работ</a:t>
            </a:r>
          </a:p>
          <a:p>
            <a:pPr marL="514350" lvl="0" indent="-514350">
              <a:lnSpc>
                <a:spcPct val="120000"/>
              </a:lnSpc>
              <a:buClr>
                <a:srgbClr val="1F1F1F"/>
              </a:buClr>
              <a:buFont typeface="+mj-lt"/>
              <a:buAutoNum type="arabicPeriod"/>
            </a:pPr>
            <a:r>
              <a:rPr lang="ru-RU" sz="2000" b="1" dirty="0">
                <a:solidFill>
                  <a:srgbClr val="2F2F2F"/>
                </a:solidFill>
              </a:rPr>
              <a:t>Актуальность внедрения новых технологий и организационных форм космической деятельности</a:t>
            </a:r>
          </a:p>
          <a:p>
            <a:pPr marL="514350" lvl="0" indent="-514350">
              <a:lnSpc>
                <a:spcPct val="120000"/>
              </a:lnSpc>
              <a:buClr>
                <a:srgbClr val="1F1F1F"/>
              </a:buClr>
              <a:buFont typeface="+mj-lt"/>
              <a:buAutoNum type="arabicPeriod"/>
            </a:pPr>
            <a:r>
              <a:rPr lang="ru-RU" sz="2000" b="1" dirty="0">
                <a:solidFill>
                  <a:srgbClr val="2F2F2F"/>
                </a:solidFill>
              </a:rPr>
              <a:t>Концентрация на выполнении государственного заказа (порядка 85 % выручки в части космической деятельности)</a:t>
            </a:r>
          </a:p>
          <a:p>
            <a:pPr marL="514350" lvl="0" indent="-514350">
              <a:lnSpc>
                <a:spcPct val="120000"/>
              </a:lnSpc>
              <a:buClr>
                <a:srgbClr val="1F1F1F"/>
              </a:buClr>
              <a:buFont typeface="+mj-lt"/>
              <a:buAutoNum type="arabicPeriod"/>
            </a:pPr>
            <a:r>
              <a:rPr lang="ru-RU" sz="2000" b="1" dirty="0">
                <a:solidFill>
                  <a:srgbClr val="2F2F2F"/>
                </a:solidFill>
              </a:rPr>
              <a:t>Традиционные партнеры из числа вузов и институтов РАН</a:t>
            </a:r>
          </a:p>
          <a:p>
            <a:pPr marL="514350" lvl="0" indent="-514350">
              <a:lnSpc>
                <a:spcPct val="120000"/>
              </a:lnSpc>
              <a:buClr>
                <a:srgbClr val="1F1F1F"/>
              </a:buClr>
              <a:buFont typeface="+mj-lt"/>
              <a:buAutoNum type="arabicPeriod"/>
            </a:pPr>
            <a:r>
              <a:rPr lang="ru-RU" sz="2000" b="1" dirty="0">
                <a:solidFill>
                  <a:srgbClr val="2F2F2F"/>
                </a:solidFill>
              </a:rPr>
              <a:t>Высокая значимость внутренних НИОКР, невысокая популярность модели «Открытых инноваций»</a:t>
            </a:r>
          </a:p>
          <a:p>
            <a:pPr marL="514350" lvl="0" indent="-514350">
              <a:lnSpc>
                <a:spcPct val="120000"/>
              </a:lnSpc>
              <a:buClr>
                <a:srgbClr val="1F1F1F"/>
              </a:buClr>
              <a:buFont typeface="+mj-lt"/>
              <a:buAutoNum type="arabicPeriod"/>
            </a:pPr>
            <a:r>
              <a:rPr lang="ru-RU" sz="2000" b="1" dirty="0">
                <a:solidFill>
                  <a:srgbClr val="2F2F2F"/>
                </a:solidFill>
              </a:rPr>
              <a:t>Реализация ПИР Госкорпорацией и ключевыми ДЗО Госкорпорации (2 группа)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 useBgFill="1"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8C07063-AFF7-4B37-8CC1-47B49485FD48}"/>
              </a:ext>
            </a:extLst>
          </p:cNvPr>
          <p:cNvSpPr/>
          <p:nvPr/>
        </p:nvSpPr>
        <p:spPr>
          <a:xfrm>
            <a:off x="8604448" y="6560574"/>
            <a:ext cx="418382" cy="396818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xmlns="" id="{789A4265-5817-4A1E-A919-4A69C2383CD9}"/>
              </a:ext>
            </a:extLst>
          </p:cNvPr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13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5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Принципы взаимодействия с частным бизнесом</a:t>
            </a:r>
          </a:p>
        </p:txBody>
      </p:sp>
      <p:sp>
        <p:nvSpPr>
          <p:cNvPr id="30" name="Text Box 77"/>
          <p:cNvSpPr txBox="1">
            <a:spLocks noChangeArrowheads="1"/>
          </p:cNvSpPr>
          <p:nvPr/>
        </p:nvSpPr>
        <p:spPr bwMode="auto">
          <a:xfrm>
            <a:off x="4428109" y="1454889"/>
            <a:ext cx="4594721" cy="690952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4A66AC">
                <a:lumMod val="50000"/>
              </a:srgbClr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 wrap="square">
            <a:noAutofit/>
          </a:bodyPr>
          <a:lstStyle/>
          <a:p>
            <a:pPr marL="214313" marR="0" lvl="1" indent="-214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Определение понятия «коммерческой космической деятельности» и её основных направлений в нормативных правовых актах</a:t>
            </a:r>
          </a:p>
          <a:p>
            <a:pPr marL="214313" marR="0" lvl="1" indent="-214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Доработка нормативной правовой базы ГЧП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387074" y="5326047"/>
            <a:ext cx="4652186" cy="1271305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4A66AC">
                <a:lumMod val="50000"/>
              </a:srgbClr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 wrap="square">
            <a:noAutofit/>
          </a:bodyPr>
          <a:lstStyle/>
          <a:p>
            <a:pPr marL="214313" marR="0" lvl="1" indent="-214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Создание благоприятного</a:t>
            </a:r>
            <a:r>
              <a:rPr kumimoji="0" lang="ru-RU" sz="1000" b="0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режима использования 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объектов интеллектуальной собственности, собственником которых является Российская Федерация и Госкорпорация «Роскосмос»</a:t>
            </a:r>
          </a:p>
          <a:p>
            <a:pPr marL="214313" marR="0" lvl="1" indent="-214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Предоставление персонала, обладающего уникальными компетенциями (в том числе НИОКР)</a:t>
            </a:r>
          </a:p>
          <a:p>
            <a:pPr marL="214313" marR="0" lvl="1" indent="-214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Учреждение венчурного фонда, бизнес-инкубатора, центров </a:t>
            </a:r>
            <a:r>
              <a:rPr kumimoji="0" lang="ru-RU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прототипирования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426138" y="2249643"/>
            <a:ext cx="4596692" cy="1012155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4A66AC">
                <a:lumMod val="50000"/>
              </a:srgbClr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 wrap="square">
            <a:noAutofit/>
          </a:bodyPr>
          <a:lstStyle/>
          <a:p>
            <a:pPr marL="214313" marR="0" lvl="1" indent="-214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Разработка типовых дорожных карт продвижения бизнес-проектов в сфере космической деятельности</a:t>
            </a:r>
          </a:p>
          <a:p>
            <a:pPr marL="214313" marR="0" lvl="1" indent="-214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Упрощение лицензирования космической деятельности без ущерба безопасности и надежности техники</a:t>
            </a:r>
          </a:p>
          <a:p>
            <a:pPr marL="214313" marR="0" lvl="1" indent="-214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Прозрачная система взаимодействия с бизнесом по принципу «единого окна»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2406" marR="0" lvl="1" indent="-13216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 typeface="Calibri" panose="020F0502020204030204" pitchFamily="34" charset="0"/>
              <a:buChar char="‒"/>
              <a:tabLst/>
              <a:defRPr/>
            </a:pP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387074" y="4293096"/>
            <a:ext cx="4643715" cy="924357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4A66AC">
                <a:lumMod val="50000"/>
              </a:srgbClr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 wrap="square">
            <a:noAutofit/>
          </a:bodyPr>
          <a:lstStyle/>
          <a:p>
            <a:pPr marL="214313" marR="0" lvl="1" indent="-214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Адаптация типовых механизмов ГЧП: гарантированные закупки продукции и услуг у частных компаний, передача активов в управление частным компаниям, контракты жизненного цикла, аренда и концессия активов, приватизация активов, </a:t>
            </a:r>
            <a:r>
              <a:rPr kumimoji="0" lang="ru-RU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перформанс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-контракты</a:t>
            </a:r>
          </a:p>
          <a:p>
            <a:pPr marL="214313" marR="0" lvl="1" indent="-214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000" kern="0" noProof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Гарантии по кредитам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426138" y="3451031"/>
            <a:ext cx="4596692" cy="599860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4A66AC">
                <a:lumMod val="50000"/>
              </a:srgbClr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 wrap="square">
            <a:noAutofit/>
          </a:bodyPr>
          <a:lstStyle/>
          <a:p>
            <a:pPr marL="214313" marR="0" lvl="1" indent="-214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Лоббирование: «налоговых каникул» для инвесторов, налоговых льгот, безвозмездного предоставления земельных участков под новое строительство, создание зон с особыми налоговыми режимами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276138" y="2467674"/>
            <a:ext cx="1714155" cy="576092"/>
          </a:xfrm>
          <a:prstGeom prst="rect">
            <a:avLst/>
          </a:prstGeom>
          <a:solidFill>
            <a:srgbClr val="4A66AC"/>
          </a:solidFill>
          <a:ln w="15875" cap="flat" cmpd="sng" algn="ctr">
            <a:solidFill>
              <a:srgbClr val="4A66AC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Отраслевой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регулятор</a:t>
            </a:r>
            <a:endParaRPr kumimoji="0" lang="en-US" altLang="ja-JP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276139" y="4469212"/>
            <a:ext cx="1714155" cy="576092"/>
          </a:xfrm>
          <a:prstGeom prst="rect">
            <a:avLst/>
          </a:prstGeom>
          <a:solidFill>
            <a:srgbClr val="4A66AC"/>
          </a:solidFill>
          <a:ln w="15875" cap="flat" cmpd="sng" algn="ctr">
            <a:solidFill>
              <a:srgbClr val="4A66AC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ja-JP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Гарантирующий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ja-JP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заказчик</a:t>
            </a:r>
            <a:endParaRPr kumimoji="0" lang="en-US" altLang="ja-JP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7" name="Rectangle 7"/>
          <p:cNvSpPr>
            <a:spLocks noChangeArrowheads="1"/>
          </p:cNvSpPr>
          <p:nvPr/>
        </p:nvSpPr>
        <p:spPr bwMode="auto">
          <a:xfrm>
            <a:off x="276140" y="5767793"/>
            <a:ext cx="1714155" cy="572030"/>
          </a:xfrm>
          <a:prstGeom prst="rect">
            <a:avLst/>
          </a:prstGeom>
          <a:solidFill>
            <a:srgbClr val="4A66AC"/>
          </a:solidFill>
          <a:ln w="15875" cap="flat" cmpd="sng" algn="ctr">
            <a:solidFill>
              <a:srgbClr val="4A66AC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ja-JP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Центр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ja-JP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компетенций</a:t>
            </a:r>
            <a:endParaRPr kumimoji="0" lang="en-US" altLang="ja-JP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Rectangle 6"/>
          <p:cNvSpPr>
            <a:spLocks noChangeArrowheads="1"/>
          </p:cNvSpPr>
          <p:nvPr/>
        </p:nvSpPr>
        <p:spPr bwMode="auto">
          <a:xfrm>
            <a:off x="2308784" y="5795653"/>
            <a:ext cx="1938671" cy="516310"/>
          </a:xfrm>
          <a:prstGeom prst="rect">
            <a:avLst/>
          </a:prstGeom>
          <a:solidFill>
            <a:srgbClr val="4A66AC"/>
          </a:solidFill>
          <a:ln w="15875" cap="flat" cmpd="sng" algn="ctr">
            <a:solidFill>
              <a:srgbClr val="4A66AC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ja-JP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Трансфер технологий</a:t>
            </a:r>
            <a:endParaRPr kumimoji="0" lang="en-US" altLang="ja-JP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2206298" y="4524439"/>
            <a:ext cx="1938671" cy="465638"/>
          </a:xfrm>
          <a:prstGeom prst="rect">
            <a:avLst/>
          </a:prstGeom>
          <a:solidFill>
            <a:srgbClr val="4A66AC"/>
          </a:solidFill>
          <a:ln w="15875" cap="flat" cmpd="sng" algn="ctr">
            <a:solidFill>
              <a:srgbClr val="4A66AC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ja-JP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Механизмы ГЧП</a:t>
            </a:r>
            <a:endParaRPr kumimoji="0" lang="en-US" altLang="ja-JP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2206294" y="2526121"/>
            <a:ext cx="1938671" cy="465638"/>
          </a:xfrm>
          <a:prstGeom prst="rect">
            <a:avLst/>
          </a:prstGeom>
          <a:solidFill>
            <a:srgbClr val="4A66AC"/>
          </a:solidFill>
          <a:ln w="15875" cap="flat" cmpd="sng" algn="ctr">
            <a:solidFill>
              <a:srgbClr val="4A66AC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ja-JP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Снижение</a:t>
            </a:r>
            <a:r>
              <a:rPr kumimoji="0" lang="ru-RU" altLang="ja-JP" sz="1350" b="0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ru-RU" altLang="ja-JP" sz="1350" kern="0" dirty="0">
                <a:solidFill>
                  <a:prstClr val="white"/>
                </a:solidFill>
                <a:latin typeface="Calibri"/>
                <a:ea typeface="ＭＳ Ｐゴシック" panose="020B0600070205080204" pitchFamily="34" charset="-128"/>
              </a:rPr>
              <a:t>барьера </a:t>
            </a:r>
            <a:endParaRPr kumimoji="0" lang="ru-RU" altLang="ja-JP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ja-JP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выхода на рынок</a:t>
            </a:r>
            <a:endParaRPr kumimoji="0" lang="en-US" altLang="ja-JP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auto">
          <a:xfrm>
            <a:off x="2206297" y="3513905"/>
            <a:ext cx="1938671" cy="465638"/>
          </a:xfrm>
          <a:prstGeom prst="rect">
            <a:avLst/>
          </a:prstGeom>
          <a:solidFill>
            <a:srgbClr val="4A66AC"/>
          </a:solidFill>
          <a:ln w="15875" cap="flat" cmpd="sng" algn="ctr">
            <a:solidFill>
              <a:srgbClr val="4A66AC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ja-JP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Преференции по платежам в бюджет</a:t>
            </a:r>
            <a:endParaRPr kumimoji="0" lang="en-US" altLang="ja-JP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2206295" y="1567546"/>
            <a:ext cx="1938671" cy="465638"/>
          </a:xfrm>
          <a:prstGeom prst="rect">
            <a:avLst/>
          </a:prstGeom>
          <a:solidFill>
            <a:srgbClr val="4A66AC"/>
          </a:solidFill>
          <a:ln w="15875" cap="flat" cmpd="sng" algn="ctr">
            <a:solidFill>
              <a:srgbClr val="4A66AC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Законодательство</a:t>
            </a: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3" name="Прямая со стрелкой 42"/>
          <p:cNvCxnSpPr>
            <a:stCxn id="35" idx="3"/>
            <a:endCxn id="42" idx="1"/>
          </p:cNvCxnSpPr>
          <p:nvPr/>
        </p:nvCxnSpPr>
        <p:spPr>
          <a:xfrm flipV="1">
            <a:off x="1990293" y="1800365"/>
            <a:ext cx="216002" cy="955355"/>
          </a:xfrm>
          <a:prstGeom prst="straightConnector1">
            <a:avLst/>
          </a:prstGeom>
          <a:solidFill>
            <a:srgbClr val="4A66AC"/>
          </a:solidFill>
          <a:ln w="15875" cap="flat" cmpd="sng" algn="ctr">
            <a:solidFill>
              <a:srgbClr val="4A66AC">
                <a:shade val="50000"/>
              </a:srgbClr>
            </a:solidFill>
            <a:prstDash val="solid"/>
          </a:ln>
          <a:effectLst/>
        </p:spPr>
      </p:cxnSp>
      <p:cxnSp>
        <p:nvCxnSpPr>
          <p:cNvPr id="44" name="Прямая со стрелкой 43"/>
          <p:cNvCxnSpPr>
            <a:stCxn id="35" idx="3"/>
            <a:endCxn id="40" idx="1"/>
          </p:cNvCxnSpPr>
          <p:nvPr/>
        </p:nvCxnSpPr>
        <p:spPr>
          <a:xfrm>
            <a:off x="1990293" y="2755720"/>
            <a:ext cx="216001" cy="3220"/>
          </a:xfrm>
          <a:prstGeom prst="straightConnector1">
            <a:avLst/>
          </a:prstGeom>
          <a:solidFill>
            <a:srgbClr val="4A66AC"/>
          </a:solidFill>
          <a:ln w="15875" cap="flat" cmpd="sng" algn="ctr">
            <a:solidFill>
              <a:srgbClr val="4A66AC">
                <a:shade val="50000"/>
              </a:srgbClr>
            </a:solidFill>
            <a:prstDash val="solid"/>
          </a:ln>
          <a:effectLst/>
        </p:spPr>
      </p:cxnSp>
      <p:cxnSp>
        <p:nvCxnSpPr>
          <p:cNvPr id="45" name="Прямая со стрелкой 44"/>
          <p:cNvCxnSpPr>
            <a:stCxn id="36" idx="3"/>
            <a:endCxn id="39" idx="1"/>
          </p:cNvCxnSpPr>
          <p:nvPr/>
        </p:nvCxnSpPr>
        <p:spPr>
          <a:xfrm>
            <a:off x="1990294" y="4757258"/>
            <a:ext cx="216004" cy="0"/>
          </a:xfrm>
          <a:prstGeom prst="straightConnector1">
            <a:avLst/>
          </a:prstGeom>
          <a:solidFill>
            <a:srgbClr val="4A66AC"/>
          </a:solidFill>
          <a:ln w="15875" cap="flat" cmpd="sng" algn="ctr">
            <a:solidFill>
              <a:srgbClr val="4A66AC">
                <a:shade val="50000"/>
              </a:srgbClr>
            </a:solidFill>
            <a:prstDash val="solid"/>
          </a:ln>
          <a:effectLst/>
        </p:spPr>
      </p:cxnSp>
      <p:cxnSp>
        <p:nvCxnSpPr>
          <p:cNvPr id="46" name="Прямая со стрелкой 45"/>
          <p:cNvCxnSpPr>
            <a:stCxn id="37" idx="3"/>
            <a:endCxn id="38" idx="1"/>
          </p:cNvCxnSpPr>
          <p:nvPr/>
        </p:nvCxnSpPr>
        <p:spPr>
          <a:xfrm>
            <a:off x="1990295" y="6053808"/>
            <a:ext cx="318489" cy="0"/>
          </a:xfrm>
          <a:prstGeom prst="straightConnector1">
            <a:avLst/>
          </a:prstGeom>
          <a:solidFill>
            <a:srgbClr val="4A66AC"/>
          </a:solidFill>
          <a:ln w="15875" cap="flat" cmpd="sng" algn="ctr">
            <a:solidFill>
              <a:srgbClr val="4A66AC">
                <a:shade val="50000"/>
              </a:srgbClr>
            </a:solidFill>
            <a:prstDash val="solid"/>
          </a:ln>
          <a:effectLst/>
        </p:spPr>
      </p:cxnSp>
      <p:cxnSp>
        <p:nvCxnSpPr>
          <p:cNvPr id="47" name="Прямая со стрелкой 46"/>
          <p:cNvCxnSpPr>
            <a:stCxn id="35" idx="3"/>
            <a:endCxn id="41" idx="1"/>
          </p:cNvCxnSpPr>
          <p:nvPr/>
        </p:nvCxnSpPr>
        <p:spPr>
          <a:xfrm>
            <a:off x="1990293" y="2755720"/>
            <a:ext cx="216004" cy="991004"/>
          </a:xfrm>
          <a:prstGeom prst="straightConnector1">
            <a:avLst/>
          </a:prstGeom>
          <a:solidFill>
            <a:srgbClr val="4A66AC"/>
          </a:solidFill>
          <a:ln w="15875" cap="flat" cmpd="sng" algn="ctr">
            <a:solidFill>
              <a:srgbClr val="4A66AC">
                <a:shade val="50000"/>
              </a:srgbClr>
            </a:solidFill>
            <a:prstDash val="solid"/>
          </a:ln>
          <a:effectLst/>
        </p:spPr>
      </p:cxnSp>
      <p:cxnSp>
        <p:nvCxnSpPr>
          <p:cNvPr id="48" name="Прямая соединительная линия 47"/>
          <p:cNvCxnSpPr>
            <a:stCxn id="42" idx="3"/>
            <a:endCxn id="30" idx="1"/>
          </p:cNvCxnSpPr>
          <p:nvPr/>
        </p:nvCxnSpPr>
        <p:spPr>
          <a:xfrm>
            <a:off x="4144966" y="1800365"/>
            <a:ext cx="283143" cy="0"/>
          </a:xfrm>
          <a:prstGeom prst="line">
            <a:avLst/>
          </a:prstGeom>
          <a:noFill/>
          <a:ln w="12700" cap="flat" cmpd="sng" algn="ctr">
            <a:solidFill>
              <a:srgbClr val="4A66AC"/>
            </a:solidFill>
            <a:prstDash val="solid"/>
          </a:ln>
          <a:effectLst/>
        </p:spPr>
      </p:cxnSp>
      <p:cxnSp>
        <p:nvCxnSpPr>
          <p:cNvPr id="49" name="Прямая соединительная линия 48"/>
          <p:cNvCxnSpPr>
            <a:stCxn id="40" idx="3"/>
            <a:endCxn id="32" idx="1"/>
          </p:cNvCxnSpPr>
          <p:nvPr/>
        </p:nvCxnSpPr>
        <p:spPr>
          <a:xfrm flipV="1">
            <a:off x="4144965" y="2755721"/>
            <a:ext cx="281173" cy="3219"/>
          </a:xfrm>
          <a:prstGeom prst="line">
            <a:avLst/>
          </a:prstGeom>
          <a:noFill/>
          <a:ln w="12700" cap="flat" cmpd="sng" algn="ctr">
            <a:solidFill>
              <a:srgbClr val="4A66AC"/>
            </a:solidFill>
            <a:prstDash val="solid"/>
          </a:ln>
          <a:effectLst/>
        </p:spPr>
      </p:cxnSp>
      <p:cxnSp>
        <p:nvCxnSpPr>
          <p:cNvPr id="50" name="Прямая соединительная линия 49"/>
          <p:cNvCxnSpPr>
            <a:stCxn id="41" idx="3"/>
            <a:endCxn id="34" idx="1"/>
          </p:cNvCxnSpPr>
          <p:nvPr/>
        </p:nvCxnSpPr>
        <p:spPr>
          <a:xfrm>
            <a:off x="4144968" y="3746724"/>
            <a:ext cx="281170" cy="4237"/>
          </a:xfrm>
          <a:prstGeom prst="line">
            <a:avLst/>
          </a:prstGeom>
          <a:noFill/>
          <a:ln w="12700" cap="flat" cmpd="sng" algn="ctr">
            <a:solidFill>
              <a:srgbClr val="4A66AC"/>
            </a:solidFill>
            <a:prstDash val="solid"/>
          </a:ln>
          <a:effectLst/>
        </p:spPr>
      </p:cxnSp>
      <p:cxnSp>
        <p:nvCxnSpPr>
          <p:cNvPr id="51" name="Прямая соединительная линия 50"/>
          <p:cNvCxnSpPr>
            <a:stCxn id="39" idx="3"/>
            <a:endCxn id="33" idx="1"/>
          </p:cNvCxnSpPr>
          <p:nvPr/>
        </p:nvCxnSpPr>
        <p:spPr>
          <a:xfrm flipV="1">
            <a:off x="4144969" y="4755275"/>
            <a:ext cx="242105" cy="1983"/>
          </a:xfrm>
          <a:prstGeom prst="line">
            <a:avLst/>
          </a:prstGeom>
          <a:noFill/>
          <a:ln w="12700" cap="flat" cmpd="sng" algn="ctr">
            <a:solidFill>
              <a:srgbClr val="4A66AC"/>
            </a:solidFill>
            <a:prstDash val="solid"/>
          </a:ln>
          <a:effectLst/>
        </p:spPr>
      </p:cxnSp>
      <p:cxnSp>
        <p:nvCxnSpPr>
          <p:cNvPr id="52" name="Прямая соединительная линия 51"/>
          <p:cNvCxnSpPr>
            <a:stCxn id="38" idx="3"/>
          </p:cNvCxnSpPr>
          <p:nvPr/>
        </p:nvCxnSpPr>
        <p:spPr>
          <a:xfrm flipV="1">
            <a:off x="4247455" y="6049605"/>
            <a:ext cx="178683" cy="4203"/>
          </a:xfrm>
          <a:prstGeom prst="line">
            <a:avLst/>
          </a:prstGeom>
          <a:noFill/>
          <a:ln w="12700" cap="flat" cmpd="sng" algn="ctr">
            <a:solidFill>
              <a:srgbClr val="4A66AC"/>
            </a:solidFill>
            <a:prstDash val="solid"/>
          </a:ln>
          <a:effectLst/>
        </p:spPr>
      </p:cxnSp>
      <p:sp>
        <p:nvSpPr>
          <p:cNvPr id="53" name="TextBox 52"/>
          <p:cNvSpPr txBox="1"/>
          <p:nvPr/>
        </p:nvSpPr>
        <p:spPr>
          <a:xfrm>
            <a:off x="447656" y="925307"/>
            <a:ext cx="71923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100" b="1" spc="-38" dirty="0">
                <a:solidFill>
                  <a:srgbClr val="01135F"/>
                </a:solidFill>
                <a:latin typeface="Calibri"/>
              </a:rPr>
              <a:t>Роль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486690" y="947930"/>
            <a:ext cx="137787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100" b="1" spc="-38" dirty="0">
                <a:solidFill>
                  <a:srgbClr val="01135F"/>
                </a:solidFill>
                <a:latin typeface="Calibri"/>
              </a:rPr>
              <a:t>Механизм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184366" y="952974"/>
            <a:ext cx="313573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100" b="1" spc="-38" dirty="0">
                <a:solidFill>
                  <a:srgbClr val="01135F"/>
                </a:solidFill>
                <a:latin typeface="Calibri"/>
              </a:rPr>
              <a:t>Практическая реализация</a:t>
            </a:r>
          </a:p>
        </p:txBody>
      </p:sp>
      <p:sp useBgFill="1"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234C7D97-CD33-4E48-BF4F-DAAB7F1FD501}"/>
              </a:ext>
            </a:extLst>
          </p:cNvPr>
          <p:cNvSpPr/>
          <p:nvPr/>
        </p:nvSpPr>
        <p:spPr>
          <a:xfrm>
            <a:off x="8604448" y="6560574"/>
            <a:ext cx="418382" cy="396818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tx1"/>
              </a:solidFill>
            </a:endParaRPr>
          </a:p>
        </p:txBody>
      </p:sp>
      <p:sp>
        <p:nvSpPr>
          <p:cNvPr id="56" name="Номер слайда 1">
            <a:extLst>
              <a:ext uri="{FF2B5EF4-FFF2-40B4-BE49-F238E27FC236}">
                <a16:creationId xmlns:a16="http://schemas.microsoft.com/office/drawing/2014/main" xmlns="" id="{61E0EAC7-F1E9-4BB0-8687-79A7130A58E0}"/>
              </a:ext>
            </a:extLst>
          </p:cNvPr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14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8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://ic.pics.livejournal.com/drugoi/484155/8698532/8698532_origina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00588"/>
            <a:ext cx="3001757" cy="2000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83" y="3609752"/>
            <a:ext cx="2374110" cy="2261281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«Точки входа» для стартапов</a:t>
            </a:r>
          </a:p>
        </p:txBody>
      </p:sp>
      <p:sp>
        <p:nvSpPr>
          <p:cNvPr id="5" name="Объект 4"/>
          <p:cNvSpPr txBox="1">
            <a:spLocks/>
          </p:cNvSpPr>
          <p:nvPr/>
        </p:nvSpPr>
        <p:spPr>
          <a:xfrm>
            <a:off x="3851920" y="1196752"/>
            <a:ext cx="4834880" cy="5022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1400" dirty="0"/>
              <a:t>Интеграция в цепочки поставок «традиционных» компаний с предложением подкомпонентов, датчиков, услуг и т.д.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1400" dirty="0"/>
              <a:t>Разработка и продвижение услуг с добавленной стоимостью и услуг по системной интеграции в области создания приложений по использованию получаемой при помощи космических спутников информации.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1400" dirty="0"/>
              <a:t>Построение эффективных взаимоотношений с ведущими национальными университетами в сфере производства микроспутников и соответствующих наземных стендов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1400" dirty="0"/>
              <a:t>Использование государственно-частного партнерства для подключения к широкомасштабным государственным программам по производству ракет-носителей, спутниковых платформ, бортовой электроники и оборудования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65045" y="5871033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Компания «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Спутникс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» предлагает стенд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SX-150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для испытаний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микроспутников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27435" y="2739658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DX-1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компании «Даурия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Аэроспейс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»</a:t>
            </a:r>
          </a:p>
        </p:txBody>
      </p:sp>
      <p:sp useBgFill="1"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3D602FDB-7D3E-46B7-B38A-DF37F1901ACA}"/>
              </a:ext>
            </a:extLst>
          </p:cNvPr>
          <p:cNvSpPr/>
          <p:nvPr/>
        </p:nvSpPr>
        <p:spPr>
          <a:xfrm>
            <a:off x="8604448" y="6560574"/>
            <a:ext cx="418382" cy="396818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tx1"/>
              </a:solidFill>
            </a:endParaRPr>
          </a:p>
        </p:txBody>
      </p:sp>
      <p:sp>
        <p:nvSpPr>
          <p:cNvPr id="13" name="Номер слайда 1">
            <a:extLst>
              <a:ext uri="{FF2B5EF4-FFF2-40B4-BE49-F238E27FC236}">
                <a16:creationId xmlns:a16="http://schemas.microsoft.com/office/drawing/2014/main" xmlns="" id="{ECCA445A-E915-4A5D-B87B-9044E2BA8A0A}"/>
              </a:ext>
            </a:extLst>
          </p:cNvPr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15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417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Условия успеха стратегического партнерства</a:t>
            </a:r>
          </a:p>
        </p:txBody>
      </p:sp>
      <p:sp>
        <p:nvSpPr>
          <p:cNvPr id="10" name="Объект 4"/>
          <p:cNvSpPr txBox="1">
            <a:spLocks/>
          </p:cNvSpPr>
          <p:nvPr/>
        </p:nvSpPr>
        <p:spPr>
          <a:xfrm>
            <a:off x="3851920" y="1196752"/>
            <a:ext cx="4834880" cy="51845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1800" dirty="0"/>
              <a:t>Контроль значительного инвестиционного ресурса, который не является ни частью, ни прямой производной традиционных источников финансирования со стороны правительства 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2"/>
            </a:pPr>
            <a:r>
              <a:rPr lang="ru-RU" sz="1800" dirty="0"/>
              <a:t>Ясность прибыльности проекта;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2"/>
            </a:pPr>
            <a:r>
              <a:rPr lang="ru-RU" sz="1800" dirty="0"/>
              <a:t>Отсутствие прямой конкуренции с существующими финансируемыми государством проектами;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2"/>
            </a:pPr>
            <a:r>
              <a:rPr lang="ru-RU" sz="1800" dirty="0"/>
              <a:t>Способность работать в рамках действующего регулирования, наличие потенциала формирования специальных процедур управления жизненным циклом проекта</a:t>
            </a:r>
          </a:p>
          <a:p>
            <a:pPr>
              <a:lnSpc>
                <a:spcPct val="120000"/>
              </a:lnSpc>
            </a:pPr>
            <a:endParaRPr lang="ru-RU" sz="1800" dirty="0"/>
          </a:p>
        </p:txBody>
      </p:sp>
      <p:pic>
        <p:nvPicPr>
          <p:cNvPr id="5" name="Picture 2" descr="http://img-fotki.yandex.ru/get/6407/137106206.e8/0_8ee59_4887752b_ori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0" t="3213" r="8418"/>
          <a:stretch/>
        </p:blipFill>
        <p:spPr bwMode="auto">
          <a:xfrm>
            <a:off x="611560" y="1196752"/>
            <a:ext cx="301231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8C07063-AFF7-4B37-8CC1-47B49485FD48}"/>
              </a:ext>
            </a:extLst>
          </p:cNvPr>
          <p:cNvSpPr/>
          <p:nvPr/>
        </p:nvSpPr>
        <p:spPr>
          <a:xfrm>
            <a:off x="8604448" y="6560574"/>
            <a:ext cx="418382" cy="396818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tx1"/>
              </a:solidFill>
            </a:endParaRPr>
          </a:p>
        </p:txBody>
      </p:sp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xmlns="" id="{789A4265-5817-4A1E-A919-4A69C2383CD9}"/>
              </a:ext>
            </a:extLst>
          </p:cNvPr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16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0729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Инструменты взаимодействия с инновационным сообществом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8F2C6AF-77FE-4787-9E6A-68BE0B97BE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4"/>
          <a:stretch/>
        </p:blipFill>
        <p:spPr>
          <a:xfrm rot="16200000">
            <a:off x="-1622641" y="2726654"/>
            <a:ext cx="5764314" cy="25190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6F583FE-75A7-42BE-A67F-984D2F621C6F}"/>
              </a:ext>
            </a:extLst>
          </p:cNvPr>
          <p:cNvSpPr txBox="1"/>
          <p:nvPr/>
        </p:nvSpPr>
        <p:spPr>
          <a:xfrm>
            <a:off x="3203848" y="1126548"/>
            <a:ext cx="5256584" cy="50167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4679A7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2300" dirty="0"/>
              <a:t>Формирование </a:t>
            </a:r>
            <a:r>
              <a:rPr lang="ru-RU" sz="2300" b="1" dirty="0">
                <a:solidFill>
                  <a:srgbClr val="4679A7"/>
                </a:solidFill>
              </a:rPr>
              <a:t>сетевых структур взаимодействия </a:t>
            </a:r>
            <a:r>
              <a:rPr lang="ru-RU" sz="2300" dirty="0"/>
              <a:t>с соисполнителями и смежниками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4679A7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2300" dirty="0"/>
              <a:t>Технологические </a:t>
            </a:r>
            <a:r>
              <a:rPr lang="ru-RU" sz="2300" b="1" dirty="0">
                <a:solidFill>
                  <a:srgbClr val="4679A7"/>
                </a:solidFill>
              </a:rPr>
              <a:t>платформы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4679A7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2300" dirty="0"/>
              <a:t>Инновационные </a:t>
            </a:r>
            <a:r>
              <a:rPr lang="ru-RU" sz="2300" b="1" dirty="0">
                <a:solidFill>
                  <a:srgbClr val="4679A7"/>
                </a:solidFill>
              </a:rPr>
              <a:t>территориальные кластеры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4679A7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2300" dirty="0"/>
              <a:t>Совместные программы с </a:t>
            </a:r>
            <a:r>
              <a:rPr lang="ru-RU" sz="2300" b="1" dirty="0">
                <a:solidFill>
                  <a:srgbClr val="4679A7"/>
                </a:solidFill>
              </a:rPr>
              <a:t>институтами развития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4679A7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2300" dirty="0"/>
              <a:t>Интеграция «</a:t>
            </a:r>
            <a:r>
              <a:rPr lang="ru-RU" sz="2300" b="1" dirty="0">
                <a:solidFill>
                  <a:srgbClr val="4679A7"/>
                </a:solidFill>
              </a:rPr>
              <a:t>Открытых инноваций</a:t>
            </a:r>
            <a:r>
              <a:rPr lang="ru-RU" sz="2300" dirty="0"/>
              <a:t>»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4679A7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sz="2300" dirty="0"/>
              <a:t>Взаимодействие с </a:t>
            </a:r>
            <a:r>
              <a:rPr lang="ru-RU" sz="2300" b="1" dirty="0">
                <a:solidFill>
                  <a:srgbClr val="4679A7"/>
                </a:solidFill>
              </a:rPr>
              <a:t>Национальной технологической инициативой</a:t>
            </a:r>
          </a:p>
        </p:txBody>
      </p:sp>
      <p:sp useBgFill="1"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9899E437-26E4-4A47-BEE9-6025CE9A38F0}"/>
              </a:ext>
            </a:extLst>
          </p:cNvPr>
          <p:cNvSpPr/>
          <p:nvPr/>
        </p:nvSpPr>
        <p:spPr>
          <a:xfrm>
            <a:off x="8604448" y="6560574"/>
            <a:ext cx="418382" cy="396818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tx1"/>
              </a:solidFill>
            </a:endParaRPr>
          </a:p>
        </p:txBody>
      </p:sp>
      <p:sp>
        <p:nvSpPr>
          <p:cNvPr id="9" name="Номер слайда 1">
            <a:extLst>
              <a:ext uri="{FF2B5EF4-FFF2-40B4-BE49-F238E27FC236}">
                <a16:creationId xmlns:a16="http://schemas.microsoft.com/office/drawing/2014/main" xmlns="" id="{EBAA9F10-B8E5-4F1C-BA37-4C1DACF0D65F}"/>
              </a:ext>
            </a:extLst>
          </p:cNvPr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17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330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Технологические платформы Роскосмоса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645B18A8-45C2-4DFA-ACA8-F2C7FA6ABE23}"/>
              </a:ext>
            </a:extLst>
          </p:cNvPr>
          <p:cNvGrpSpPr/>
          <p:nvPr/>
        </p:nvGrpSpPr>
        <p:grpSpPr>
          <a:xfrm>
            <a:off x="2527714" y="3841717"/>
            <a:ext cx="1800000" cy="2304000"/>
            <a:chOff x="4336983" y="3841717"/>
            <a:chExt cx="1800000" cy="2304000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xmlns="" id="{96DD548A-A314-4844-AFFC-A32D5448E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1602" y="3936472"/>
              <a:ext cx="730761" cy="497571"/>
            </a:xfrm>
            <a:prstGeom prst="rect">
              <a:avLst/>
            </a:prstGeom>
          </p:spPr>
        </p:pic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xmlns="" id="{386E3A85-CE2A-47FD-A766-96739133C5A9}"/>
                </a:ext>
              </a:extLst>
            </p:cNvPr>
            <p:cNvSpPr/>
            <p:nvPr/>
          </p:nvSpPr>
          <p:spPr>
            <a:xfrm>
              <a:off x="4336983" y="3841717"/>
              <a:ext cx="1800000" cy="2304000"/>
            </a:xfrm>
            <a:prstGeom prst="rect">
              <a:avLst/>
            </a:prstGeom>
            <a:noFill/>
            <a:ln w="9525">
              <a:solidFill>
                <a:schemeClr val="tx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ru-RU" sz="1200" b="1" dirty="0">
                <a:solidFill>
                  <a:srgbClr val="4679A7"/>
                </a:solidFill>
              </a:endParaRPr>
            </a:p>
            <a:p>
              <a:pPr algn="ctr"/>
              <a:endParaRPr lang="ru-RU" sz="1200" b="1" dirty="0">
                <a:solidFill>
                  <a:srgbClr val="4679A7"/>
                </a:solidFill>
              </a:endParaRPr>
            </a:p>
            <a:p>
              <a:pPr algn="ctr"/>
              <a:r>
                <a:rPr lang="ru-RU" sz="1200" b="1" dirty="0">
                  <a:solidFill>
                    <a:schemeClr val="tx1"/>
                  </a:solidFill>
                </a:rPr>
                <a:t>Национальная информационная спутниковая система</a:t>
              </a:r>
            </a:p>
            <a:p>
              <a:pPr algn="ctr"/>
              <a:endParaRPr lang="en-US" sz="1200" dirty="0">
                <a:solidFill>
                  <a:schemeClr val="tx1"/>
                </a:solidFill>
              </a:endParaRPr>
            </a:p>
            <a:p>
              <a:pPr algn="ctr"/>
              <a:r>
                <a:rPr lang="ru-RU" sz="1200" dirty="0">
                  <a:solidFill>
                    <a:schemeClr val="tx1"/>
                  </a:solidFill>
                </a:rPr>
                <a:t>Координатор – АО «Информационные спутниковые системы им. </a:t>
              </a:r>
              <a:r>
                <a:rPr lang="ru-RU" sz="1200" dirty="0" err="1">
                  <a:solidFill>
                    <a:schemeClr val="tx1"/>
                  </a:solidFill>
                </a:rPr>
                <a:t>М.Ф.Решетнева</a:t>
              </a:r>
              <a:r>
                <a:rPr lang="ru-RU" sz="1200" dirty="0">
                  <a:solidFill>
                    <a:schemeClr val="tx1"/>
                  </a:solidFill>
                </a:rPr>
                <a:t>»</a:t>
              </a:r>
            </a:p>
          </p:txBody>
        </p:sp>
      </p:grp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D639B86D-2C11-4DF2-99BC-868AC0E09678}"/>
              </a:ext>
            </a:extLst>
          </p:cNvPr>
          <p:cNvSpPr/>
          <p:nvPr/>
        </p:nvSpPr>
        <p:spPr>
          <a:xfrm>
            <a:off x="2510376" y="1118515"/>
            <a:ext cx="1800000" cy="2304000"/>
          </a:xfrm>
          <a:prstGeom prst="rect">
            <a:avLst/>
          </a:prstGeom>
          <a:noFill/>
          <a:ln w="952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b="1" dirty="0">
              <a:solidFill>
                <a:srgbClr val="4679A7"/>
              </a:solidFill>
            </a:endParaRPr>
          </a:p>
          <a:p>
            <a:pPr algn="ctr"/>
            <a:endParaRPr lang="ru-RU" sz="1200" b="1" dirty="0">
              <a:solidFill>
                <a:srgbClr val="4679A7"/>
              </a:solidFill>
            </a:endParaRPr>
          </a:p>
          <a:p>
            <a:pPr algn="ctr"/>
            <a:r>
              <a:rPr lang="ru-RU" sz="1200" b="1" dirty="0">
                <a:solidFill>
                  <a:schemeClr val="tx1"/>
                </a:solidFill>
              </a:rPr>
              <a:t>Легкие и надежные конструкции</a:t>
            </a:r>
            <a:endParaRPr lang="en-US" sz="1200" b="1" dirty="0">
              <a:solidFill>
                <a:schemeClr val="tx1"/>
              </a:solidFill>
            </a:endParaRPr>
          </a:p>
          <a:p>
            <a:pPr algn="ctr"/>
            <a:endParaRPr lang="en-US" sz="1200" dirty="0">
              <a:solidFill>
                <a:schemeClr val="tx1"/>
              </a:solidFill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Координатор – ПАО «Ракетно-космическая корпорация «Энергия» имени </a:t>
            </a:r>
            <a:r>
              <a:rPr lang="ru-RU" sz="1200" dirty="0" err="1">
                <a:solidFill>
                  <a:schemeClr val="tx1"/>
                </a:solidFill>
              </a:rPr>
              <a:t>С.П.Королева</a:t>
            </a:r>
            <a:endParaRPr lang="ru-RU" sz="1200" dirty="0">
              <a:solidFill>
                <a:schemeClr val="tx1"/>
              </a:solidFill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3CA82E28-9005-44EB-A33A-40A7917D0CCC}"/>
              </a:ext>
            </a:extLst>
          </p:cNvPr>
          <p:cNvGrpSpPr/>
          <p:nvPr/>
        </p:nvGrpSpPr>
        <p:grpSpPr>
          <a:xfrm>
            <a:off x="311777" y="1118515"/>
            <a:ext cx="1800000" cy="2304000"/>
            <a:chOff x="1836543" y="1992417"/>
            <a:chExt cx="1800000" cy="2304000"/>
          </a:xfrm>
        </p:grpSpPr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xmlns="" id="{EBF657AE-E937-4302-9B8E-33088C7A6690}"/>
                </a:ext>
              </a:extLst>
            </p:cNvPr>
            <p:cNvSpPr/>
            <p:nvPr/>
          </p:nvSpPr>
          <p:spPr>
            <a:xfrm>
              <a:off x="1836543" y="1992417"/>
              <a:ext cx="1800000" cy="2304000"/>
            </a:xfrm>
            <a:prstGeom prst="rect">
              <a:avLst/>
            </a:prstGeom>
            <a:noFill/>
            <a:ln w="9525">
              <a:solidFill>
                <a:schemeClr val="tx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ru-RU" sz="1200" b="1" dirty="0">
                <a:solidFill>
                  <a:srgbClr val="4679A7"/>
                </a:solidFill>
              </a:endParaRPr>
            </a:p>
            <a:p>
              <a:pPr algn="ctr"/>
              <a:endParaRPr lang="ru-RU" sz="1200" b="1" dirty="0">
                <a:solidFill>
                  <a:srgbClr val="4679A7"/>
                </a:solidFill>
              </a:endParaRPr>
            </a:p>
            <a:p>
              <a:pPr algn="ctr"/>
              <a:r>
                <a:rPr lang="ru-RU" sz="1200" b="1" dirty="0">
                  <a:solidFill>
                    <a:schemeClr val="tx1"/>
                  </a:solidFill>
                </a:rPr>
                <a:t>Национальная космическая технологическая платформа</a:t>
              </a:r>
              <a:endParaRPr lang="en-US" sz="1200" b="1" dirty="0">
                <a:solidFill>
                  <a:schemeClr val="tx1"/>
                </a:solidFill>
              </a:endParaRPr>
            </a:p>
            <a:p>
              <a:pPr algn="ctr"/>
              <a:endParaRPr lang="en-US" sz="1200" dirty="0">
                <a:solidFill>
                  <a:schemeClr val="tx1"/>
                </a:solidFill>
              </a:endParaRPr>
            </a:p>
            <a:p>
              <a:pPr algn="ctr"/>
              <a:r>
                <a:rPr lang="ru-RU" sz="1200" dirty="0">
                  <a:solidFill>
                    <a:schemeClr val="tx1"/>
                  </a:solidFill>
                </a:rPr>
                <a:t>Координаторы – ФГУП </a:t>
              </a:r>
              <a:r>
                <a:rPr lang="ru-RU" sz="1200" dirty="0" err="1">
                  <a:solidFill>
                    <a:schemeClr val="tx1"/>
                  </a:solidFill>
                </a:rPr>
                <a:t>ЦНИИмаш</a:t>
              </a:r>
              <a:r>
                <a:rPr lang="ru-RU" sz="1200" dirty="0">
                  <a:solidFill>
                    <a:schemeClr val="tx1"/>
                  </a:solidFill>
                </a:rPr>
                <a:t>, МАИ</a:t>
              </a:r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5340F1C6-E6C5-4580-A407-A38DD14EF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2621" y="2112199"/>
              <a:ext cx="474781" cy="459588"/>
            </a:xfrm>
            <a:prstGeom prst="rect">
              <a:avLst/>
            </a:prstGeom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xmlns="" id="{12A3B4A5-6144-465E-800F-E04F6F0D5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8004" y="2078235"/>
              <a:ext cx="918269" cy="527516"/>
            </a:xfrm>
            <a:prstGeom prst="rect">
              <a:avLst/>
            </a:prstGeom>
          </p:spPr>
        </p:pic>
      </p:grpSp>
      <p:sp>
        <p:nvSpPr>
          <p:cNvPr id="15" name="Скругленный прямоугольник 64">
            <a:extLst>
              <a:ext uri="{FF2B5EF4-FFF2-40B4-BE49-F238E27FC236}">
                <a16:creationId xmlns:a16="http://schemas.microsoft.com/office/drawing/2014/main" xmlns="" id="{849DAB7A-B1F8-42B0-B098-3B3376B97DB3}"/>
              </a:ext>
            </a:extLst>
          </p:cNvPr>
          <p:cNvSpPr/>
          <p:nvPr/>
        </p:nvSpPr>
        <p:spPr>
          <a:xfrm>
            <a:off x="4716016" y="4580381"/>
            <a:ext cx="4248472" cy="2050132"/>
          </a:xfrm>
          <a:prstGeom prst="roundRect">
            <a:avLst>
              <a:gd name="adj" fmla="val 6116"/>
            </a:avLst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prstClr val="white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0ED2570-9D04-4A5F-8E19-02E5CF6CF1F2}"/>
              </a:ext>
            </a:extLst>
          </p:cNvPr>
          <p:cNvSpPr txBox="1"/>
          <p:nvPr/>
        </p:nvSpPr>
        <p:spPr>
          <a:xfrm>
            <a:off x="4859336" y="980728"/>
            <a:ext cx="4105152" cy="5601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solidFill>
                  <a:srgbClr val="4679A7"/>
                </a:solidFill>
              </a:rPr>
              <a:t>Цели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/>
              <a:t>Скоординированное решение комплекса образовательных, научных, технических, технологических и экономических проблем создания и использования перспективных космических систем и комплексов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solidFill>
                  <a:srgbClr val="4679A7"/>
                </a:solidFill>
              </a:rPr>
              <a:t>Основные задачи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/>
              <a:t>разработка долгосрочной стратегии научных и прикладных исследований отрасли и ее систематическая корректировка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/>
              <a:t>построение открытой информационно-коммуникационной площадки;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/>
              <a:t>достижение синергетического эффекта в отрасли через построение эффективного  </a:t>
            </a:r>
            <a:r>
              <a:rPr lang="ru-RU" sz="1400" dirty="0" err="1"/>
              <a:t>частно</a:t>
            </a:r>
            <a:r>
              <a:rPr lang="ru-RU" sz="1400" dirty="0"/>
              <a:t>-государственного партнерства;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/>
              <a:t>выход на новые рынки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/>
              <a:t>регламентация и стандартизация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/>
              <a:t>разработка образовательных программ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ru-RU" sz="1400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334C98E-AFC1-45A6-AF9B-CED6DEA215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204" y="1264277"/>
            <a:ext cx="1280343" cy="407628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9B9993BB-51EE-465F-8E91-451CD1755A15}"/>
              </a:ext>
            </a:extLst>
          </p:cNvPr>
          <p:cNvSpPr/>
          <p:nvPr/>
        </p:nvSpPr>
        <p:spPr>
          <a:xfrm>
            <a:off x="306527" y="3841717"/>
            <a:ext cx="1800000" cy="2304000"/>
          </a:xfrm>
          <a:prstGeom prst="rect">
            <a:avLst/>
          </a:prstGeom>
          <a:noFill/>
          <a:ln w="952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b="1" dirty="0">
              <a:solidFill>
                <a:srgbClr val="4679A7"/>
              </a:solidFill>
            </a:endParaRPr>
          </a:p>
          <a:p>
            <a:pPr algn="ctr"/>
            <a:endParaRPr lang="ru-RU" sz="1200" b="1" dirty="0">
              <a:solidFill>
                <a:srgbClr val="4679A7"/>
              </a:solidFill>
            </a:endParaRPr>
          </a:p>
          <a:p>
            <a:pPr algn="ctr"/>
            <a:r>
              <a:rPr lang="ru-RU" sz="1200" b="1" dirty="0">
                <a:solidFill>
                  <a:schemeClr val="tx1"/>
                </a:solidFill>
              </a:rPr>
              <a:t>Использование результатов космической деятельности</a:t>
            </a:r>
          </a:p>
          <a:p>
            <a:pPr algn="ctr"/>
            <a:endParaRPr lang="en-US" sz="1200" dirty="0">
              <a:solidFill>
                <a:schemeClr val="tx1"/>
              </a:solidFill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АО «Российские космические системы»</a:t>
            </a:r>
          </a:p>
        </p:txBody>
      </p:sp>
      <p:pic>
        <p:nvPicPr>
          <p:cNvPr id="19" name="Picture 2" descr="http://russianspacesystems.ru/wp-content/uploads/2015/09/logo_rks_80.png">
            <a:extLst>
              <a:ext uri="{FF2B5EF4-FFF2-40B4-BE49-F238E27FC236}">
                <a16:creationId xmlns:a16="http://schemas.microsoft.com/office/drawing/2014/main" xmlns="" id="{3AA0EC34-46C7-4232-9FDF-6A40B90A9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08" y="3986245"/>
            <a:ext cx="1164220" cy="39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C6BE145A-D199-47A5-8D3A-9087D5B7A271}"/>
              </a:ext>
            </a:extLst>
          </p:cNvPr>
          <p:cNvSpPr/>
          <p:nvPr/>
        </p:nvSpPr>
        <p:spPr>
          <a:xfrm>
            <a:off x="8604448" y="6560574"/>
            <a:ext cx="418382" cy="396818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tx1"/>
              </a:solidFill>
            </a:endParaRPr>
          </a:p>
        </p:txBody>
      </p:sp>
      <p:sp>
        <p:nvSpPr>
          <p:cNvPr id="21" name="Номер слайда 1">
            <a:extLst>
              <a:ext uri="{FF2B5EF4-FFF2-40B4-BE49-F238E27FC236}">
                <a16:creationId xmlns:a16="http://schemas.microsoft.com/office/drawing/2014/main" xmlns="" id="{F8A9120A-4DB7-47B9-8775-5A7161F7BB9F}"/>
              </a:ext>
            </a:extLst>
          </p:cNvPr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18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13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threewill.com/wp-content/uploads/earth-from-spa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4036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64760"/>
            <a:ext cx="8229600" cy="1680911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Новейшая организационная история</a:t>
            </a:r>
          </a:p>
        </p:txBody>
      </p:sp>
      <p:sp>
        <p:nvSpPr>
          <p:cNvPr id="5" name="Номер слайда 1"/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1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201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47D307F-6993-400B-B7D0-1234472E7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620688"/>
            <a:ext cx="6342648" cy="5583024"/>
          </a:xfrm>
          <a:prstGeom prst="rect">
            <a:avLst/>
          </a:prstGeom>
        </p:spPr>
      </p:pic>
      <p:sp useBgFill="1"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ACF762DE-F467-4E3B-B356-7550094529DC}"/>
              </a:ext>
            </a:extLst>
          </p:cNvPr>
          <p:cNvSpPr/>
          <p:nvPr/>
        </p:nvSpPr>
        <p:spPr>
          <a:xfrm>
            <a:off x="4362809" y="6400117"/>
            <a:ext cx="418382" cy="396818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tx1"/>
              </a:solidFill>
            </a:endParaRPr>
          </a:p>
        </p:txBody>
      </p:sp>
      <p:sp>
        <p:nvSpPr>
          <p:cNvPr id="13" name="Номер слайда 1">
            <a:extLst>
              <a:ext uri="{FF2B5EF4-FFF2-40B4-BE49-F238E27FC236}">
                <a16:creationId xmlns:a16="http://schemas.microsoft.com/office/drawing/2014/main" xmlns="" id="{2258D426-DB2E-46D4-8C4C-369F8EA12EEE}"/>
              </a:ext>
            </a:extLst>
          </p:cNvPr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19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9578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threewill.com/wp-content/uploads/earth-from-spa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4036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64760"/>
            <a:ext cx="8229600" cy="1680911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70C0"/>
                </a:solidFill>
              </a:rPr>
              <a:t>Единое окно</a:t>
            </a:r>
          </a:p>
        </p:txBody>
      </p:sp>
      <p:sp>
        <p:nvSpPr>
          <p:cNvPr id="5" name="Номер слайда 1"/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20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1235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79562"/>
            <a:ext cx="9361040" cy="6346654"/>
          </a:xfrm>
          <a:prstGeom prst="rect">
            <a:avLst/>
          </a:prstGeom>
        </p:spPr>
      </p:pic>
      <p:sp useBgFill="1"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B2A8A4E-F1E0-4EAC-AA63-B9E968BC628C}"/>
              </a:ext>
            </a:extLst>
          </p:cNvPr>
          <p:cNvSpPr/>
          <p:nvPr/>
        </p:nvSpPr>
        <p:spPr>
          <a:xfrm>
            <a:off x="4283968" y="6447569"/>
            <a:ext cx="418382" cy="396818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833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371" y="0"/>
            <a:ext cx="9312742" cy="6858000"/>
          </a:xfrm>
          <a:prstGeom prst="rect">
            <a:avLst/>
          </a:prstGeom>
        </p:spPr>
      </p:pic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xmlns="" id="{6771D030-2D3C-483C-AD2B-4287A742C9FB}"/>
              </a:ext>
            </a:extLst>
          </p:cNvPr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22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0881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73" y="333869"/>
            <a:ext cx="8924884" cy="5865959"/>
          </a:xfrm>
          <a:prstGeom prst="rect">
            <a:avLst/>
          </a:prstGeom>
        </p:spPr>
      </p:pic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xmlns="" id="{239BE42B-A586-41F1-AE89-1F470D5D1FE0}"/>
              </a:ext>
            </a:extLst>
          </p:cNvPr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23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25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73" y="333869"/>
            <a:ext cx="8924884" cy="5865959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209675" y="2769833"/>
            <a:ext cx="454820" cy="211173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>
            <a:cxnSpLocks/>
          </p:cNvCxnSpPr>
          <p:nvPr/>
        </p:nvCxnSpPr>
        <p:spPr>
          <a:xfrm flipH="1">
            <a:off x="1235869" y="233363"/>
            <a:ext cx="1535907" cy="2545556"/>
          </a:xfrm>
          <a:prstGeom prst="line">
            <a:avLst/>
          </a:prstGeom>
          <a:ln w="50800" cap="rnd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cxnSpLocks/>
          </p:cNvCxnSpPr>
          <p:nvPr/>
        </p:nvCxnSpPr>
        <p:spPr>
          <a:xfrm flipH="1">
            <a:off x="1626394" y="266330"/>
            <a:ext cx="2466212" cy="2536401"/>
          </a:xfrm>
          <a:prstGeom prst="line">
            <a:avLst/>
          </a:prstGeom>
          <a:ln w="50800" cap="rnd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cxnSpLocks/>
          </p:cNvCxnSpPr>
          <p:nvPr/>
        </p:nvCxnSpPr>
        <p:spPr>
          <a:xfrm flipH="1" flipV="1">
            <a:off x="1229327" y="4854183"/>
            <a:ext cx="1537686" cy="1663298"/>
          </a:xfrm>
          <a:prstGeom prst="line">
            <a:avLst/>
          </a:prstGeom>
          <a:ln w="50800" cap="rnd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cxnSpLocks/>
          </p:cNvCxnSpPr>
          <p:nvPr/>
        </p:nvCxnSpPr>
        <p:spPr>
          <a:xfrm flipH="1" flipV="1">
            <a:off x="1656752" y="4844862"/>
            <a:ext cx="2474717" cy="1675001"/>
          </a:xfrm>
          <a:prstGeom prst="line">
            <a:avLst/>
          </a:prstGeom>
          <a:ln w="50800" cap="rnd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/>
          <p:cNvGrpSpPr/>
          <p:nvPr/>
        </p:nvGrpSpPr>
        <p:grpSpPr>
          <a:xfrm>
            <a:off x="2771800" y="220672"/>
            <a:ext cx="1368152" cy="6311575"/>
            <a:chOff x="3059832" y="227337"/>
            <a:chExt cx="1368152" cy="631157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059832" y="227337"/>
              <a:ext cx="1368152" cy="6311575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5" t="41765" r="77037" b="9748"/>
            <a:stretch/>
          </p:blipFill>
          <p:spPr>
            <a:xfrm>
              <a:off x="3186820" y="271604"/>
              <a:ext cx="1113576" cy="6151884"/>
            </a:xfrm>
            <a:prstGeom prst="rect">
              <a:avLst/>
            </a:prstGeom>
          </p:spPr>
        </p:pic>
      </p:grpSp>
      <p:sp>
        <p:nvSpPr>
          <p:cNvPr id="13" name="Номер слайда 1">
            <a:extLst>
              <a:ext uri="{FF2B5EF4-FFF2-40B4-BE49-F238E27FC236}">
                <a16:creationId xmlns:a16="http://schemas.microsoft.com/office/drawing/2014/main" xmlns="" id="{362467FF-6C96-419B-97A1-BE3460F61223}"/>
              </a:ext>
            </a:extLst>
          </p:cNvPr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24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74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73" y="333869"/>
            <a:ext cx="8924884" cy="5865959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209675" y="2769833"/>
            <a:ext cx="454820" cy="211173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>
            <a:cxnSpLocks/>
          </p:cNvCxnSpPr>
          <p:nvPr/>
        </p:nvCxnSpPr>
        <p:spPr>
          <a:xfrm flipH="1">
            <a:off x="1235869" y="233363"/>
            <a:ext cx="1535907" cy="2545556"/>
          </a:xfrm>
          <a:prstGeom prst="line">
            <a:avLst/>
          </a:prstGeom>
          <a:ln w="50800" cap="rnd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cxnSpLocks/>
          </p:cNvCxnSpPr>
          <p:nvPr/>
        </p:nvCxnSpPr>
        <p:spPr>
          <a:xfrm flipH="1">
            <a:off x="1626394" y="266330"/>
            <a:ext cx="2466212" cy="2536401"/>
          </a:xfrm>
          <a:prstGeom prst="line">
            <a:avLst/>
          </a:prstGeom>
          <a:ln w="50800" cap="rnd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cxnSpLocks/>
          </p:cNvCxnSpPr>
          <p:nvPr/>
        </p:nvCxnSpPr>
        <p:spPr>
          <a:xfrm flipH="1" flipV="1">
            <a:off x="1229327" y="4854183"/>
            <a:ext cx="1537686" cy="1663298"/>
          </a:xfrm>
          <a:prstGeom prst="line">
            <a:avLst/>
          </a:prstGeom>
          <a:ln w="50800" cap="rnd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cxnSpLocks/>
          </p:cNvCxnSpPr>
          <p:nvPr/>
        </p:nvCxnSpPr>
        <p:spPr>
          <a:xfrm flipH="1" flipV="1">
            <a:off x="1656752" y="4844862"/>
            <a:ext cx="2474717" cy="1675001"/>
          </a:xfrm>
          <a:prstGeom prst="line">
            <a:avLst/>
          </a:prstGeom>
          <a:ln w="50800" cap="rnd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/>
          <p:cNvGrpSpPr/>
          <p:nvPr/>
        </p:nvGrpSpPr>
        <p:grpSpPr>
          <a:xfrm>
            <a:off x="2771800" y="220672"/>
            <a:ext cx="1368152" cy="6311575"/>
            <a:chOff x="3059832" y="227337"/>
            <a:chExt cx="1368152" cy="631157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059832" y="227337"/>
              <a:ext cx="1368152" cy="6311575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5" t="41765" r="77037" b="9748"/>
            <a:stretch/>
          </p:blipFill>
          <p:spPr>
            <a:xfrm>
              <a:off x="3186820" y="271604"/>
              <a:ext cx="1113576" cy="6151884"/>
            </a:xfrm>
            <a:prstGeom prst="rect">
              <a:avLst/>
            </a:prstGeom>
          </p:spPr>
        </p:pic>
      </p:grpSp>
      <p:sp>
        <p:nvSpPr>
          <p:cNvPr id="13" name="Номер слайда 1">
            <a:extLst>
              <a:ext uri="{FF2B5EF4-FFF2-40B4-BE49-F238E27FC236}">
                <a16:creationId xmlns:a16="http://schemas.microsoft.com/office/drawing/2014/main" xmlns="" id="{362467FF-6C96-419B-97A1-BE3460F61223}"/>
              </a:ext>
            </a:extLst>
          </p:cNvPr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25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  <p:sp>
        <p:nvSpPr>
          <p:cNvPr id="12" name="clipart_drawncirclered">
            <a:extLst>
              <a:ext uri="{FF2B5EF4-FFF2-40B4-BE49-F238E27FC236}">
                <a16:creationId xmlns:a16="http://schemas.microsoft.com/office/drawing/2014/main" xmlns="" id="{FD94510C-6045-4696-8587-3F2DCA843D54}"/>
              </a:ext>
            </a:extLst>
          </p:cNvPr>
          <p:cNvSpPr>
            <a:spLocks/>
          </p:cNvSpPr>
          <p:nvPr/>
        </p:nvSpPr>
        <p:spPr bwMode="gray">
          <a:xfrm>
            <a:off x="2382009" y="4482589"/>
            <a:ext cx="2147134" cy="2399545"/>
          </a:xfrm>
          <a:custGeom>
            <a:avLst/>
            <a:gdLst>
              <a:gd name="T0" fmla="*/ 2147483647 w 3884"/>
              <a:gd name="T1" fmla="*/ 2147483647 h 1600"/>
              <a:gd name="T2" fmla="*/ 2147483647 w 3884"/>
              <a:gd name="T3" fmla="*/ 2147483647 h 1600"/>
              <a:gd name="T4" fmla="*/ 2147483647 w 3884"/>
              <a:gd name="T5" fmla="*/ 2147483647 h 1600"/>
              <a:gd name="T6" fmla="*/ 2147483647 w 3884"/>
              <a:gd name="T7" fmla="*/ 2147483647 h 1600"/>
              <a:gd name="T8" fmla="*/ 2147483647 w 3884"/>
              <a:gd name="T9" fmla="*/ 2147483647 h 1600"/>
              <a:gd name="T10" fmla="*/ 2147483647 w 3884"/>
              <a:gd name="T11" fmla="*/ 2147483647 h 1600"/>
              <a:gd name="T12" fmla="*/ 0 w 3884"/>
              <a:gd name="T13" fmla="*/ 2147483647 h 1600"/>
              <a:gd name="T14" fmla="*/ 2147483647 w 3884"/>
              <a:gd name="T15" fmla="*/ 2147483647 h 1600"/>
              <a:gd name="T16" fmla="*/ 2147483647 w 3884"/>
              <a:gd name="T17" fmla="*/ 2147483647 h 1600"/>
              <a:gd name="T18" fmla="*/ 2147483647 w 3884"/>
              <a:gd name="T19" fmla="*/ 2147483647 h 1600"/>
              <a:gd name="T20" fmla="*/ 2147483647 w 3884"/>
              <a:gd name="T21" fmla="*/ 2147483647 h 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884"/>
              <a:gd name="T34" fmla="*/ 0 h 1600"/>
              <a:gd name="T35" fmla="*/ 3884 w 3884"/>
              <a:gd name="T36" fmla="*/ 1600 h 16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884" h="1600">
                <a:moveTo>
                  <a:pt x="297" y="1346"/>
                </a:moveTo>
                <a:cubicBezTo>
                  <a:pt x="918" y="1523"/>
                  <a:pt x="1726" y="1533"/>
                  <a:pt x="2310" y="1448"/>
                </a:cubicBezTo>
                <a:cubicBezTo>
                  <a:pt x="3125" y="1334"/>
                  <a:pt x="3798" y="1192"/>
                  <a:pt x="3810" y="884"/>
                </a:cubicBezTo>
                <a:cubicBezTo>
                  <a:pt x="3822" y="576"/>
                  <a:pt x="3114" y="204"/>
                  <a:pt x="1945" y="137"/>
                </a:cubicBezTo>
                <a:cubicBezTo>
                  <a:pt x="645" y="63"/>
                  <a:pt x="74" y="564"/>
                  <a:pt x="74" y="724"/>
                </a:cubicBezTo>
                <a:cubicBezTo>
                  <a:pt x="74" y="884"/>
                  <a:pt x="394" y="1032"/>
                  <a:pt x="781" y="1072"/>
                </a:cubicBezTo>
                <a:cubicBezTo>
                  <a:pt x="280" y="1135"/>
                  <a:pt x="0" y="912"/>
                  <a:pt x="0" y="724"/>
                </a:cubicBezTo>
                <a:cubicBezTo>
                  <a:pt x="0" y="536"/>
                  <a:pt x="473" y="0"/>
                  <a:pt x="1951" y="68"/>
                </a:cubicBezTo>
                <a:cubicBezTo>
                  <a:pt x="2863" y="110"/>
                  <a:pt x="3884" y="433"/>
                  <a:pt x="3878" y="884"/>
                </a:cubicBezTo>
                <a:cubicBezTo>
                  <a:pt x="3872" y="1335"/>
                  <a:pt x="2873" y="1446"/>
                  <a:pt x="2276" y="1523"/>
                </a:cubicBezTo>
                <a:cubicBezTo>
                  <a:pt x="1679" y="1600"/>
                  <a:pt x="553" y="1580"/>
                  <a:pt x="297" y="1346"/>
                </a:cubicBezTo>
                <a:close/>
              </a:path>
            </a:pathLst>
          </a:custGeom>
          <a:solidFill>
            <a:srgbClr val="009900"/>
          </a:solidFill>
          <a:ln w="9525">
            <a:noFill/>
            <a:round/>
            <a:headEnd/>
            <a:tailEnd/>
          </a:ln>
        </p:spPr>
        <p:txBody>
          <a:bodyPr tIns="91440" bIns="91440" anchor="ctr"/>
          <a:lstStyle/>
          <a:p>
            <a:pPr algn="ctr"/>
            <a:endParaRPr lang="ru-RU" sz="1400" b="1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4542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76872"/>
            <a:ext cx="8229600" cy="800483"/>
          </a:xfrm>
        </p:spPr>
        <p:txBody>
          <a:bodyPr>
            <a:noAutofit/>
          </a:bodyPr>
          <a:lstStyle/>
          <a:p>
            <a:r>
              <a:rPr lang="ru-RU" sz="3200" dirty="0"/>
              <a:t>Госкорпорация «Роскосмос»:</a:t>
            </a:r>
            <a:br>
              <a:rPr lang="ru-RU" sz="3200" dirty="0"/>
            </a:br>
            <a:r>
              <a:rPr lang="ru-RU" sz="3200" dirty="0"/>
              <a:t>пути и маршруты взаимодействия</a:t>
            </a:r>
            <a:br>
              <a:rPr lang="ru-RU" sz="3200" dirty="0"/>
            </a:br>
            <a:r>
              <a:rPr lang="ru-RU" dirty="0"/>
              <a:t/>
            </a:r>
            <a:br>
              <a:rPr lang="ru-RU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400" b="1" dirty="0"/>
              <a:t>Дмитрий Пайсон, </a:t>
            </a:r>
            <a:br>
              <a:rPr lang="ru-RU" sz="2400" b="1" dirty="0"/>
            </a:br>
            <a:r>
              <a:rPr lang="ru-RU" sz="2400" b="1" dirty="0"/>
              <a:t>директор </a:t>
            </a:r>
            <a:br>
              <a:rPr lang="ru-RU" sz="2400" b="1" dirty="0"/>
            </a:br>
            <a:r>
              <a:rPr lang="ru-RU" sz="2400" b="1" dirty="0" err="1"/>
              <a:t>Исследовательско</a:t>
            </a:r>
            <a:r>
              <a:rPr lang="ru-RU" sz="2400" b="1" dirty="0"/>
              <a:t>-аналитического центра</a:t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3200" b="1" dirty="0">
                <a:solidFill>
                  <a:srgbClr val="6083BE"/>
                </a:solidFill>
              </a:rPr>
              <a:t>+7 910 4949481</a:t>
            </a:r>
            <a:br>
              <a:rPr lang="ru-RU" sz="3200" b="1" dirty="0">
                <a:solidFill>
                  <a:srgbClr val="6083BE"/>
                </a:solidFill>
              </a:rPr>
            </a:br>
            <a:r>
              <a:rPr lang="en-US" sz="3200" b="1" dirty="0">
                <a:solidFill>
                  <a:srgbClr val="6083BE"/>
                </a:solidFill>
              </a:rPr>
              <a:t>payson.db@roscosmos.ru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5629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ru-RU" sz="3600" dirty="0">
                <a:solidFill>
                  <a:srgbClr val="0070C0"/>
                </a:solidFill>
              </a:rPr>
              <a:t>Этапы</a:t>
            </a:r>
          </a:p>
        </p:txBody>
      </p:sp>
      <p:sp>
        <p:nvSpPr>
          <p:cNvPr id="10" name="Объект 4"/>
          <p:cNvSpPr txBox="1">
            <a:spLocks/>
          </p:cNvSpPr>
          <p:nvPr/>
        </p:nvSpPr>
        <p:spPr>
          <a:xfrm>
            <a:off x="755577" y="1196752"/>
            <a:ext cx="7931223" cy="51845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9275" marR="0" lvl="1" indent="-4572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1F1F1F"/>
              </a:buClr>
              <a:buSzPct val="80000"/>
              <a:buFont typeface="Wingdings" pitchFamily="2" charset="2"/>
              <a:buBlip>
                <a:blip r:embed="rId3"/>
              </a:buBlip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26 ноября 2012 г.: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«Расширение полномочий, ответственности и функций Федерального космического агентства в сочетании с укрупнением существующих и образованием новых интегрированных структур РКП» (ВПК)</a:t>
            </a:r>
          </a:p>
          <a:p>
            <a:pPr marL="549275" marR="0" lvl="1" indent="-4572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1F1F1F"/>
              </a:buClr>
              <a:buSzPct val="80000"/>
              <a:buFont typeface="Wingdings" pitchFamily="2" charset="2"/>
              <a:buBlip>
                <a:blip r:embed="rId3"/>
              </a:buBlip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 декабря 2013 г.: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Президент России подписал указ о создании Объединенной ракетно-космической корпорации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8038" marR="0" lvl="2" indent="-31591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1F1F1F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Март 2014 г.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– регистрация ОАО «Объединенная ракетно-космическая корпорация» (ОРКК)</a:t>
            </a:r>
          </a:p>
          <a:p>
            <a:pPr marL="549275" marR="0" lvl="1" indent="-4572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1F1F1F"/>
              </a:buClr>
              <a:buSzPct val="80000"/>
              <a:buFont typeface="Wingdings" pitchFamily="2" charset="2"/>
              <a:buBlip>
                <a:blip r:embed="rId3"/>
              </a:buBlip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21 января 2015 г.: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Президент России поддержал инициативу по созданию новой госкорпорации, включающую в себя Роскосмос и ОРКК. </a:t>
            </a:r>
          </a:p>
          <a:p>
            <a:pPr marL="808038" marR="0" lvl="2" indent="-31591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1F1F1F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13 июля 2015 г.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– принятие закона «О государственной корпорации по космической деятельности «Роскосмос»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1F1F1F"/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 useBgFill="1"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8C07063-AFF7-4B37-8CC1-47B49485FD48}"/>
              </a:ext>
            </a:extLst>
          </p:cNvPr>
          <p:cNvSpPr/>
          <p:nvPr/>
        </p:nvSpPr>
        <p:spPr>
          <a:xfrm>
            <a:off x="8604448" y="6560574"/>
            <a:ext cx="418382" cy="396818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xmlns="" id="{789A4265-5817-4A1E-A919-4A69C2383CD9}"/>
              </a:ext>
            </a:extLst>
          </p:cNvPr>
          <p:cNvSpPr txBox="1">
            <a:spLocks/>
          </p:cNvSpPr>
          <p:nvPr/>
        </p:nvSpPr>
        <p:spPr bwMode="auto">
          <a:xfrm>
            <a:off x="6830292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 algn="r" eaLnBrk="0" hangingPunct="0">
              <a:buFont typeface="Arial" charset="0"/>
              <a:buNone/>
              <a:defRPr sz="1400">
                <a:solidFill>
                  <a:srgbClr val="4C81C5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spcBef>
                <a:spcPts val="600"/>
              </a:spcBef>
              <a:buFont typeface="Arial" charset="0"/>
              <a:buChar char="–"/>
              <a:defRPr sz="1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fld id="{79CBDC5C-7798-42D0-96DB-611F283FAB50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t>2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43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" name="Таблица 133"/>
          <p:cNvGraphicFramePr>
            <a:graphicFrameLocks noGrp="1"/>
          </p:cNvGraphicFramePr>
          <p:nvPr>
            <p:extLst/>
          </p:nvPr>
        </p:nvGraphicFramePr>
        <p:xfrm>
          <a:off x="881965" y="1694438"/>
          <a:ext cx="6453947" cy="4067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2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75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128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94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1972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1762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0207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8871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83369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8494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6104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278130">
                <a:tc gridSpan="2">
                  <a:txBody>
                    <a:bodyPr/>
                    <a:lstStyle/>
                    <a:p>
                      <a:pPr algn="l"/>
                      <a:r>
                        <a:rPr lang="ru-RU" sz="800" b="0" dirty="0">
                          <a:solidFill>
                            <a:schemeClr val="tx1"/>
                          </a:solidFill>
                        </a:rPr>
                        <a:t>1992</a:t>
                      </a:r>
                    </a:p>
                  </a:txBody>
                  <a:tcPr marL="54000" marR="54000" marT="34290" marB="351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800" b="0" dirty="0">
                          <a:solidFill>
                            <a:schemeClr val="tx1"/>
                          </a:solidFill>
                        </a:rPr>
                        <a:t>1999</a:t>
                      </a:r>
                    </a:p>
                  </a:txBody>
                  <a:tcPr marL="54000" marR="54000" marT="34290" marB="351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</a:rPr>
                        <a:t>2004</a:t>
                      </a:r>
                    </a:p>
                  </a:txBody>
                  <a:tcPr marL="54000" marR="54000" marT="0" marB="351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800" b="0" dirty="0">
                          <a:solidFill>
                            <a:schemeClr val="tx1"/>
                          </a:solidFill>
                        </a:rPr>
                        <a:t>2012</a:t>
                      </a:r>
                    </a:p>
                  </a:txBody>
                  <a:tcPr marL="54000" marR="54000" marT="34290" marB="351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800" b="0" dirty="0">
                          <a:solidFill>
                            <a:schemeClr val="tx1"/>
                          </a:solidFill>
                        </a:rPr>
                        <a:t>2013</a:t>
                      </a:r>
                    </a:p>
                  </a:txBody>
                  <a:tcPr marL="54000" marR="54000" marT="34290" marB="351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800" b="0" dirty="0">
                          <a:solidFill>
                            <a:schemeClr val="tx1"/>
                          </a:solidFill>
                        </a:rPr>
                        <a:t>2014</a:t>
                      </a:r>
                    </a:p>
                  </a:txBody>
                  <a:tcPr marL="54000" marR="54000" marT="34290" marB="351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912">
                <a:tc gridSpan="2">
                  <a:txBody>
                    <a:bodyPr/>
                    <a:lstStyle/>
                    <a:p>
                      <a:pPr algn="l"/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018">
                <a:tc gridSpan="12">
                  <a:txBody>
                    <a:bodyPr/>
                    <a:lstStyle/>
                    <a:p>
                      <a:endParaRPr lang="ru-RU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2930">
                <a:tc gridSpan="2">
                  <a:txBody>
                    <a:bodyPr/>
                    <a:lstStyle/>
                    <a:p>
                      <a:r>
                        <a:rPr lang="ru-RU" sz="700" dirty="0"/>
                        <a:t>Создание в 1992 г. Российского космического агентства</a:t>
                      </a:r>
                      <a:r>
                        <a:rPr lang="ru-RU" sz="700" baseline="0" dirty="0"/>
                        <a:t> и поэтапное передача в ведение РКА предприятий РКП</a:t>
                      </a:r>
                      <a:endParaRPr lang="ru-RU" sz="7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700" dirty="0"/>
                        <a:t>Преобразование</a:t>
                      </a:r>
                      <a:r>
                        <a:rPr lang="ru-RU" sz="700" baseline="0" dirty="0"/>
                        <a:t> РКА в </a:t>
                      </a:r>
                      <a:r>
                        <a:rPr lang="ru-RU" sz="700" baseline="0" dirty="0" err="1"/>
                        <a:t>Росавиакосмос</a:t>
                      </a:r>
                      <a:r>
                        <a:rPr lang="ru-RU" sz="700" baseline="0" dirty="0"/>
                        <a:t> и передача предприятий авиапрома</a:t>
                      </a:r>
                    </a:p>
                    <a:p>
                      <a:endParaRPr lang="ru-RU" sz="7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ru-RU" sz="700" b="0" dirty="0">
                          <a:solidFill>
                            <a:schemeClr val="tx1"/>
                          </a:solidFill>
                        </a:rPr>
                        <a:t>Создание и деятельность</a:t>
                      </a:r>
                      <a:r>
                        <a:rPr lang="ru-RU" sz="7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700" b="0" dirty="0">
                          <a:solidFill>
                            <a:schemeClr val="tx1"/>
                          </a:solidFill>
                        </a:rPr>
                        <a:t>Федерального космического агентства (</a:t>
                      </a:r>
                      <a:r>
                        <a:rPr lang="ru-RU" sz="700" b="0" dirty="0" err="1">
                          <a:solidFill>
                            <a:schemeClr val="tx1"/>
                          </a:solidFill>
                        </a:rPr>
                        <a:t>Роскосмос</a:t>
                      </a:r>
                      <a:r>
                        <a:rPr lang="ru-RU" sz="700" b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ru-RU" sz="700" b="0" dirty="0">
                          <a:solidFill>
                            <a:schemeClr val="tx1"/>
                          </a:solidFill>
                        </a:rPr>
                        <a:t>Активная фаза реформы отрасли и создание</a:t>
                      </a:r>
                      <a:r>
                        <a:rPr lang="ru-RU" sz="700" b="0" baseline="0" dirty="0">
                          <a:solidFill>
                            <a:schemeClr val="tx1"/>
                          </a:solidFill>
                        </a:rPr>
                        <a:t> ОРКК</a:t>
                      </a: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endParaRPr lang="ru-RU" sz="100" dirty="0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8610">
                <a:tc gridSpan="2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chemeClr val="bg1"/>
                          </a:solidFill>
                        </a:rPr>
                        <a:t>Российское космическое агентство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err="1">
                          <a:solidFill>
                            <a:schemeClr val="bg1"/>
                          </a:solidFill>
                        </a:rPr>
                        <a:t>Росавиакосмос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b="1" dirty="0" err="1">
                          <a:solidFill>
                            <a:schemeClr val="bg1"/>
                          </a:solidFill>
                        </a:rPr>
                        <a:t>Роскосмос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err="1">
                          <a:solidFill>
                            <a:schemeClr val="bg1"/>
                          </a:solidFill>
                        </a:rPr>
                        <a:t>Роскосмос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2900">
                <a:tc gridSpan="2">
                  <a:txBody>
                    <a:bodyPr/>
                    <a:lstStyle/>
                    <a:p>
                      <a:pPr algn="ctr"/>
                      <a:r>
                        <a:rPr lang="ru-RU" sz="600" b="1" dirty="0">
                          <a:solidFill>
                            <a:schemeClr val="tx1"/>
                          </a:solidFill>
                        </a:rPr>
                        <a:t>Головные</a:t>
                      </a:r>
                      <a:r>
                        <a:rPr lang="ru-RU" sz="600" b="1" baseline="0" dirty="0">
                          <a:solidFill>
                            <a:schemeClr val="tx1"/>
                          </a:solidFill>
                        </a:rPr>
                        <a:t> научно-исследовательские организации</a:t>
                      </a:r>
                      <a:endParaRPr lang="ru-RU" sz="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 dirty="0">
                          <a:solidFill>
                            <a:schemeClr val="tx1"/>
                          </a:solidFill>
                        </a:rPr>
                        <a:t>Головные</a:t>
                      </a:r>
                      <a:r>
                        <a:rPr lang="ru-RU" sz="600" b="1" baseline="0" dirty="0">
                          <a:solidFill>
                            <a:schemeClr val="tx1"/>
                          </a:solidFill>
                        </a:rPr>
                        <a:t> научно-исследовательские организации</a:t>
                      </a:r>
                      <a:endParaRPr lang="ru-RU" sz="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chemeClr val="tx1"/>
                          </a:solidFill>
                        </a:rPr>
                        <a:t>Головные научно-исследовательские организации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dirty="0">
                          <a:solidFill>
                            <a:schemeClr val="tx1"/>
                          </a:solidFill>
                        </a:rPr>
                        <a:t>Головные</a:t>
                      </a:r>
                      <a:r>
                        <a:rPr lang="ru-RU" sz="600" b="1" baseline="0" dirty="0">
                          <a:solidFill>
                            <a:schemeClr val="tx1"/>
                          </a:solidFill>
                        </a:rPr>
                        <a:t> научно-исследовательские организации</a:t>
                      </a:r>
                      <a:endParaRPr lang="ru-RU" sz="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2850">
                <a:tc rowSpan="5">
                  <a:txBody>
                    <a:bodyPr/>
                    <a:lstStyle/>
                    <a:p>
                      <a:endParaRPr lang="ru-RU" sz="5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sz="5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sz="2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sz="7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sz="2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 gridSpan="5">
                  <a:txBody>
                    <a:bodyPr/>
                    <a:lstStyle/>
                    <a:p>
                      <a:pPr algn="ctr"/>
                      <a:endParaRPr lang="ru-RU" sz="8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FF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85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954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>
                          <a:solidFill>
                            <a:schemeClr val="tx1"/>
                          </a:solidFill>
                        </a:rPr>
                        <a:t>Предприятия РКП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5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" b="1" dirty="0">
                          <a:solidFill>
                            <a:schemeClr val="bg1"/>
                          </a:solidFill>
                        </a:rPr>
                        <a:t>Предприятия авиационной промышленности</a:t>
                      </a: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54330">
                <a:tc v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>
                          <a:solidFill>
                            <a:schemeClr val="tx1"/>
                          </a:solidFill>
                        </a:rPr>
                        <a:t>Процесс</a:t>
                      </a:r>
                      <a:r>
                        <a:rPr lang="ru-RU" sz="700" b="0" baseline="0" dirty="0">
                          <a:solidFill>
                            <a:schemeClr val="tx1"/>
                          </a:solidFill>
                        </a:rPr>
                        <a:t> вертикальной интеграции (в основном за счет присоединения предприятий кооперации)</a:t>
                      </a: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16586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РКА в формате классического космического агентства – с НИО и без </a:t>
                      </a:r>
                      <a:r>
                        <a:rPr lang="ru-RU" sz="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промышлен-ности</a:t>
                      </a:r>
                      <a:endParaRPr lang="ru-RU" sz="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" b="0" dirty="0">
                          <a:solidFill>
                            <a:schemeClr val="tx1"/>
                          </a:solidFill>
                        </a:rPr>
                        <a:t>Поэтапный перевод предприятий РКП в</a:t>
                      </a:r>
                      <a:r>
                        <a:rPr lang="ru-RU" sz="600" b="0" baseline="0" dirty="0">
                          <a:solidFill>
                            <a:schemeClr val="tx1"/>
                          </a:solidFill>
                        </a:rPr>
                        <a:t> ведомственную принадлежность РКА</a:t>
                      </a:r>
                      <a:endParaRPr lang="ru-RU" sz="6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" b="0" dirty="0">
                          <a:solidFill>
                            <a:schemeClr val="tx1"/>
                          </a:solidFill>
                        </a:rPr>
                        <a:t>Попытка</a:t>
                      </a:r>
                      <a:r>
                        <a:rPr lang="ru-RU" sz="600" b="0" baseline="0" dirty="0">
                          <a:solidFill>
                            <a:schemeClr val="tx1"/>
                          </a:solidFill>
                        </a:rPr>
                        <a:t> создания объединенного авиационно-космического агентства. Отказ вследствие разных производственных цепочек, малой синергии, разной структуры заказа</a:t>
                      </a:r>
                      <a:endParaRPr lang="ru-RU" sz="6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Первая инициатива </a:t>
                      </a:r>
                      <a:r>
                        <a:rPr lang="ru-RU" sz="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Роскосмоса</a:t>
                      </a:r>
                      <a:r>
                        <a:rPr lang="ru-RU" sz="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по созданию Госкорпорации.</a:t>
                      </a:r>
                      <a:r>
                        <a:rPr lang="ru-RU" sz="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Отказ в силу </a:t>
                      </a:r>
                      <a:r>
                        <a:rPr lang="ru-RU" sz="600" b="0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несответствия</a:t>
                      </a:r>
                      <a:r>
                        <a:rPr lang="ru-RU" sz="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общему видению развития </a:t>
                      </a:r>
                      <a:r>
                        <a:rPr lang="ru-RU" sz="600" b="0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промышлен-ности</a:t>
                      </a:r>
                      <a:endParaRPr lang="ru-RU" sz="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Объединенной ракетно-космической корпорации</a:t>
                      </a:r>
                      <a:endParaRPr lang="ru-RU" sz="6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cxnSp>
        <p:nvCxnSpPr>
          <p:cNvPr id="135" name="Прямая соединительная линия 134"/>
          <p:cNvCxnSpPr/>
          <p:nvPr/>
        </p:nvCxnSpPr>
        <p:spPr>
          <a:xfrm flipH="1">
            <a:off x="6368336" y="2720552"/>
            <a:ext cx="1" cy="1566174"/>
          </a:xfrm>
          <a:prstGeom prst="line">
            <a:avLst/>
          </a:prstGeom>
          <a:solidFill>
            <a:srgbClr val="AE2C25"/>
          </a:solidFill>
          <a:ln w="88900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sp>
        <p:nvSpPr>
          <p:cNvPr id="136" name="Прямоугольник 135"/>
          <p:cNvSpPr/>
          <p:nvPr/>
        </p:nvSpPr>
        <p:spPr>
          <a:xfrm>
            <a:off x="6368336" y="3716796"/>
            <a:ext cx="983527" cy="515924"/>
          </a:xfrm>
          <a:prstGeom prst="rect">
            <a:avLst/>
          </a:prstGeom>
          <a:noFill/>
          <a:ln w="9525"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7" name="Прямая соединительная линия 136"/>
          <p:cNvCxnSpPr/>
          <p:nvPr/>
        </p:nvCxnSpPr>
        <p:spPr>
          <a:xfrm>
            <a:off x="1667261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38" name="Прямая соединительная линия 137"/>
          <p:cNvCxnSpPr/>
          <p:nvPr/>
        </p:nvCxnSpPr>
        <p:spPr>
          <a:xfrm>
            <a:off x="1829279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39" name="Прямая соединительная линия 138"/>
          <p:cNvCxnSpPr/>
          <p:nvPr/>
        </p:nvCxnSpPr>
        <p:spPr>
          <a:xfrm>
            <a:off x="2099309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0" name="Прямая соединительная линия 139"/>
          <p:cNvCxnSpPr/>
          <p:nvPr/>
        </p:nvCxnSpPr>
        <p:spPr>
          <a:xfrm>
            <a:off x="1505243" y="3785801"/>
            <a:ext cx="16201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1" name="Прямая соединительная линия 140"/>
          <p:cNvCxnSpPr/>
          <p:nvPr/>
        </p:nvCxnSpPr>
        <p:spPr>
          <a:xfrm>
            <a:off x="1505243" y="3677789"/>
            <a:ext cx="16201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2" name="Прямая соединительная линия 141"/>
          <p:cNvCxnSpPr/>
          <p:nvPr/>
        </p:nvCxnSpPr>
        <p:spPr>
          <a:xfrm>
            <a:off x="1667261" y="3731795"/>
            <a:ext cx="16201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3" name="Прямая соединительная линия 142"/>
          <p:cNvCxnSpPr/>
          <p:nvPr/>
        </p:nvCxnSpPr>
        <p:spPr>
          <a:xfrm>
            <a:off x="2207321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4" name="Прямая соединительная линия 143"/>
          <p:cNvCxnSpPr/>
          <p:nvPr/>
        </p:nvCxnSpPr>
        <p:spPr>
          <a:xfrm>
            <a:off x="2099309" y="3623783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5" name="Прямая соединительная линия 144"/>
          <p:cNvCxnSpPr/>
          <p:nvPr/>
        </p:nvCxnSpPr>
        <p:spPr>
          <a:xfrm>
            <a:off x="2099309" y="3731795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6" name="Прямая соединительная линия 145"/>
          <p:cNvCxnSpPr/>
          <p:nvPr/>
        </p:nvCxnSpPr>
        <p:spPr>
          <a:xfrm>
            <a:off x="2099309" y="3828567"/>
            <a:ext cx="216024" cy="224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7" name="Прямая соединительная линия 146"/>
          <p:cNvCxnSpPr/>
          <p:nvPr/>
        </p:nvCxnSpPr>
        <p:spPr>
          <a:xfrm>
            <a:off x="1828003" y="3791695"/>
            <a:ext cx="27385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8" name="Прямая соединительная линия 147"/>
          <p:cNvCxnSpPr/>
          <p:nvPr/>
        </p:nvCxnSpPr>
        <p:spPr>
          <a:xfrm>
            <a:off x="1832737" y="3569777"/>
            <a:ext cx="266573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9" name="Прямая соединительная линия 148"/>
          <p:cNvCxnSpPr/>
          <p:nvPr/>
        </p:nvCxnSpPr>
        <p:spPr>
          <a:xfrm>
            <a:off x="1888643" y="3519343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0" name="Прямая соединительная линия 149"/>
          <p:cNvCxnSpPr/>
          <p:nvPr/>
        </p:nvCxnSpPr>
        <p:spPr>
          <a:xfrm>
            <a:off x="1945793" y="3519343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1" name="Прямая соединительная линия 150"/>
          <p:cNvCxnSpPr/>
          <p:nvPr/>
        </p:nvCxnSpPr>
        <p:spPr>
          <a:xfrm>
            <a:off x="2008301" y="3517558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sp>
        <p:nvSpPr>
          <p:cNvPr id="152" name="TextBox 151"/>
          <p:cNvSpPr txBox="1"/>
          <p:nvPr/>
        </p:nvSpPr>
        <p:spPr>
          <a:xfrm>
            <a:off x="715726" y="3536124"/>
            <a:ext cx="75229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Предприятия ракетно-космической промышленности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53" name="Прямая соединительная линия 152"/>
          <p:cNvCxnSpPr/>
          <p:nvPr/>
        </p:nvCxnSpPr>
        <p:spPr>
          <a:xfrm>
            <a:off x="2585363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4" name="Прямая соединительная линия 153"/>
          <p:cNvCxnSpPr/>
          <p:nvPr/>
        </p:nvCxnSpPr>
        <p:spPr>
          <a:xfrm>
            <a:off x="2747381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5" name="Прямая соединительная линия 154"/>
          <p:cNvCxnSpPr/>
          <p:nvPr/>
        </p:nvCxnSpPr>
        <p:spPr>
          <a:xfrm>
            <a:off x="3017411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6" name="Прямая соединительная линия 155"/>
          <p:cNvCxnSpPr/>
          <p:nvPr/>
        </p:nvCxnSpPr>
        <p:spPr>
          <a:xfrm>
            <a:off x="2369339" y="3785801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7" name="Прямая соединительная линия 156"/>
          <p:cNvCxnSpPr/>
          <p:nvPr/>
        </p:nvCxnSpPr>
        <p:spPr>
          <a:xfrm>
            <a:off x="2369339" y="3677789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8" name="Прямая соединительная линия 157"/>
          <p:cNvCxnSpPr/>
          <p:nvPr/>
        </p:nvCxnSpPr>
        <p:spPr>
          <a:xfrm>
            <a:off x="2585363" y="3731795"/>
            <a:ext cx="16201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9" name="Прямая соединительная линия 158"/>
          <p:cNvCxnSpPr/>
          <p:nvPr/>
        </p:nvCxnSpPr>
        <p:spPr>
          <a:xfrm>
            <a:off x="3125423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0" name="Прямая соединительная линия 159"/>
          <p:cNvCxnSpPr/>
          <p:nvPr/>
        </p:nvCxnSpPr>
        <p:spPr>
          <a:xfrm>
            <a:off x="3017411" y="3623783"/>
            <a:ext cx="324036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1" name="Прямая соединительная линия 160"/>
          <p:cNvCxnSpPr/>
          <p:nvPr/>
        </p:nvCxnSpPr>
        <p:spPr>
          <a:xfrm>
            <a:off x="3017411" y="3731795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2" name="Прямая соединительная линия 161"/>
          <p:cNvCxnSpPr/>
          <p:nvPr/>
        </p:nvCxnSpPr>
        <p:spPr>
          <a:xfrm>
            <a:off x="3017411" y="3838222"/>
            <a:ext cx="48605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3" name="Прямая соединительная линия 162"/>
          <p:cNvCxnSpPr/>
          <p:nvPr/>
        </p:nvCxnSpPr>
        <p:spPr>
          <a:xfrm>
            <a:off x="2746105" y="3791695"/>
            <a:ext cx="27385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4" name="Прямая соединительная линия 163"/>
          <p:cNvCxnSpPr/>
          <p:nvPr/>
        </p:nvCxnSpPr>
        <p:spPr>
          <a:xfrm>
            <a:off x="2750839" y="3569777"/>
            <a:ext cx="266573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5" name="Прямая соединительная линия 164"/>
          <p:cNvCxnSpPr/>
          <p:nvPr/>
        </p:nvCxnSpPr>
        <p:spPr>
          <a:xfrm>
            <a:off x="2806745" y="3519343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6" name="Прямая соединительная линия 165"/>
          <p:cNvCxnSpPr/>
          <p:nvPr/>
        </p:nvCxnSpPr>
        <p:spPr>
          <a:xfrm>
            <a:off x="2863895" y="3519343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7" name="Прямая соединительная линия 166"/>
          <p:cNvCxnSpPr/>
          <p:nvPr/>
        </p:nvCxnSpPr>
        <p:spPr>
          <a:xfrm>
            <a:off x="2926403" y="3517558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8" name="Прямая соединительная линия 167"/>
          <p:cNvCxnSpPr/>
          <p:nvPr/>
        </p:nvCxnSpPr>
        <p:spPr>
          <a:xfrm>
            <a:off x="3233435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9" name="Прямая соединительная линия 168"/>
          <p:cNvCxnSpPr/>
          <p:nvPr/>
        </p:nvCxnSpPr>
        <p:spPr>
          <a:xfrm>
            <a:off x="3341447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0" name="Прямая соединительная линия 169"/>
          <p:cNvCxnSpPr/>
          <p:nvPr/>
        </p:nvCxnSpPr>
        <p:spPr>
          <a:xfrm>
            <a:off x="3773495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1" name="Прямая соединительная линия 170"/>
          <p:cNvCxnSpPr/>
          <p:nvPr/>
        </p:nvCxnSpPr>
        <p:spPr>
          <a:xfrm>
            <a:off x="3935513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2" name="Прямая соединительная линия 171"/>
          <p:cNvCxnSpPr/>
          <p:nvPr/>
        </p:nvCxnSpPr>
        <p:spPr>
          <a:xfrm>
            <a:off x="4205543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3" name="Прямая соединительная линия 172"/>
          <p:cNvCxnSpPr/>
          <p:nvPr/>
        </p:nvCxnSpPr>
        <p:spPr>
          <a:xfrm>
            <a:off x="3557471" y="3785801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4" name="Прямая соединительная линия 173"/>
          <p:cNvCxnSpPr/>
          <p:nvPr/>
        </p:nvCxnSpPr>
        <p:spPr>
          <a:xfrm>
            <a:off x="3557471" y="3677789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5" name="Прямая соединительная линия 174"/>
          <p:cNvCxnSpPr/>
          <p:nvPr/>
        </p:nvCxnSpPr>
        <p:spPr>
          <a:xfrm>
            <a:off x="3773495" y="3731795"/>
            <a:ext cx="16201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6" name="Прямая соединительная линия 175"/>
          <p:cNvCxnSpPr/>
          <p:nvPr/>
        </p:nvCxnSpPr>
        <p:spPr>
          <a:xfrm>
            <a:off x="4313555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7" name="Прямая соединительная линия 176"/>
          <p:cNvCxnSpPr/>
          <p:nvPr/>
        </p:nvCxnSpPr>
        <p:spPr>
          <a:xfrm>
            <a:off x="4205543" y="3623783"/>
            <a:ext cx="324036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8" name="Прямая соединительная линия 177"/>
          <p:cNvCxnSpPr/>
          <p:nvPr/>
        </p:nvCxnSpPr>
        <p:spPr>
          <a:xfrm>
            <a:off x="4205543" y="3731795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9" name="Прямая соединительная линия 178"/>
          <p:cNvCxnSpPr/>
          <p:nvPr/>
        </p:nvCxnSpPr>
        <p:spPr>
          <a:xfrm>
            <a:off x="4205543" y="3838222"/>
            <a:ext cx="324036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0" name="Прямая соединительная линия 179"/>
          <p:cNvCxnSpPr/>
          <p:nvPr/>
        </p:nvCxnSpPr>
        <p:spPr>
          <a:xfrm>
            <a:off x="3934237" y="3791695"/>
            <a:ext cx="27385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1" name="Прямая соединительная линия 180"/>
          <p:cNvCxnSpPr/>
          <p:nvPr/>
        </p:nvCxnSpPr>
        <p:spPr>
          <a:xfrm>
            <a:off x="3938971" y="3569777"/>
            <a:ext cx="266573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2" name="Прямая соединительная линия 181"/>
          <p:cNvCxnSpPr/>
          <p:nvPr/>
        </p:nvCxnSpPr>
        <p:spPr>
          <a:xfrm>
            <a:off x="3994877" y="3519343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3" name="Прямая соединительная линия 182"/>
          <p:cNvCxnSpPr/>
          <p:nvPr/>
        </p:nvCxnSpPr>
        <p:spPr>
          <a:xfrm>
            <a:off x="4052027" y="3519343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4" name="Прямая соединительная линия 183"/>
          <p:cNvCxnSpPr/>
          <p:nvPr/>
        </p:nvCxnSpPr>
        <p:spPr>
          <a:xfrm>
            <a:off x="4114535" y="3517558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5" name="Прямая соединительная линия 184"/>
          <p:cNvCxnSpPr/>
          <p:nvPr/>
        </p:nvCxnSpPr>
        <p:spPr>
          <a:xfrm>
            <a:off x="4421567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6" name="Прямая соединительная линия 185"/>
          <p:cNvCxnSpPr/>
          <p:nvPr/>
        </p:nvCxnSpPr>
        <p:spPr>
          <a:xfrm>
            <a:off x="4529579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7" name="Прямая соединительная линия 186"/>
          <p:cNvCxnSpPr/>
          <p:nvPr/>
        </p:nvCxnSpPr>
        <p:spPr>
          <a:xfrm>
            <a:off x="4745603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8" name="Прямая соединительная линия 187"/>
          <p:cNvCxnSpPr/>
          <p:nvPr/>
        </p:nvCxnSpPr>
        <p:spPr>
          <a:xfrm>
            <a:off x="4907621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9" name="Прямая соединительная линия 188"/>
          <p:cNvCxnSpPr/>
          <p:nvPr/>
        </p:nvCxnSpPr>
        <p:spPr>
          <a:xfrm>
            <a:off x="5177651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0" name="Прямая соединительная линия 189"/>
          <p:cNvCxnSpPr/>
          <p:nvPr/>
        </p:nvCxnSpPr>
        <p:spPr>
          <a:xfrm>
            <a:off x="4529579" y="3785801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1" name="Прямая соединительная линия 190"/>
          <p:cNvCxnSpPr/>
          <p:nvPr/>
        </p:nvCxnSpPr>
        <p:spPr>
          <a:xfrm>
            <a:off x="4529579" y="3677789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2" name="Прямая соединительная линия 191"/>
          <p:cNvCxnSpPr/>
          <p:nvPr/>
        </p:nvCxnSpPr>
        <p:spPr>
          <a:xfrm>
            <a:off x="4745603" y="3731795"/>
            <a:ext cx="16201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3" name="Прямая соединительная линия 192"/>
          <p:cNvCxnSpPr/>
          <p:nvPr/>
        </p:nvCxnSpPr>
        <p:spPr>
          <a:xfrm>
            <a:off x="5501687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4" name="Прямая соединительная линия 193"/>
          <p:cNvCxnSpPr/>
          <p:nvPr/>
        </p:nvCxnSpPr>
        <p:spPr>
          <a:xfrm>
            <a:off x="6041747" y="3518692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5" name="Прямая соединительная линия 194"/>
          <p:cNvCxnSpPr/>
          <p:nvPr/>
        </p:nvCxnSpPr>
        <p:spPr>
          <a:xfrm>
            <a:off x="5825723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6" name="Прямая соединительная линия 195"/>
          <p:cNvCxnSpPr/>
          <p:nvPr/>
        </p:nvCxnSpPr>
        <p:spPr>
          <a:xfrm>
            <a:off x="5825723" y="3748137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sp>
        <p:nvSpPr>
          <p:cNvPr id="197" name="Стрелка вправо 196"/>
          <p:cNvSpPr/>
          <p:nvPr/>
        </p:nvSpPr>
        <p:spPr>
          <a:xfrm>
            <a:off x="4826612" y="3651579"/>
            <a:ext cx="189021" cy="160433"/>
          </a:xfrm>
          <a:prstGeom prst="rightArrow">
            <a:avLst/>
          </a:prstGeom>
          <a:solidFill>
            <a:srgbClr val="00339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8" name="Picture 63" descr="http://gossluzhba.narod.ru/seals/ru/images/ra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424" y="2622744"/>
            <a:ext cx="362057" cy="18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9" name="Рисунок 19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114" y="2622745"/>
            <a:ext cx="312619" cy="194866"/>
          </a:xfrm>
          <a:prstGeom prst="rect">
            <a:avLst/>
          </a:prstGeom>
        </p:spPr>
      </p:pic>
      <p:cxnSp>
        <p:nvCxnSpPr>
          <p:cNvPr id="200" name="Прямая соединительная линия 199"/>
          <p:cNvCxnSpPr/>
          <p:nvPr/>
        </p:nvCxnSpPr>
        <p:spPr>
          <a:xfrm>
            <a:off x="857172" y="2074913"/>
            <a:ext cx="7550108" cy="0"/>
          </a:xfrm>
          <a:prstGeom prst="line">
            <a:avLst/>
          </a:prstGeom>
          <a:solidFill>
            <a:srgbClr val="AE2C25"/>
          </a:solidFill>
          <a:ln w="34925">
            <a:solidFill>
              <a:srgbClr val="0070C0"/>
            </a:solidFill>
            <a:miter lim="800000"/>
            <a:headEnd type="none" w="med" len="med"/>
            <a:tailEnd type="triangle" w="lg" len="lg"/>
          </a:ln>
        </p:spPr>
      </p:cxnSp>
      <p:pic>
        <p:nvPicPr>
          <p:cNvPr id="201" name="Picture 71" descr="http://federalspace.ru/media/mini/news/logo/logo_orkk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27976" y="3557193"/>
            <a:ext cx="516872" cy="24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02" name="Таблица 201"/>
          <p:cNvGraphicFramePr>
            <a:graphicFrameLocks noGrp="1"/>
          </p:cNvGraphicFramePr>
          <p:nvPr>
            <p:extLst/>
          </p:nvPr>
        </p:nvGraphicFramePr>
        <p:xfrm>
          <a:off x="7325437" y="1693580"/>
          <a:ext cx="908314" cy="4467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8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7679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2015</a:t>
                      </a:r>
                    </a:p>
                  </a:txBody>
                  <a:tcPr marL="54000" marR="54000" marT="34290" marB="3429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902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8216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3944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0073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8147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3449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965232">
                <a:tc>
                  <a:txBody>
                    <a:bodyPr/>
                    <a:lstStyle/>
                    <a:p>
                      <a:r>
                        <a:rPr lang="ru-RU" sz="600" dirty="0"/>
                        <a:t>Создание Государственной корпорации по космической деятельности</a:t>
                      </a:r>
                      <a:r>
                        <a:rPr lang="ru-RU" sz="600" baseline="0" dirty="0"/>
                        <a:t> «Роскосмос»</a:t>
                      </a:r>
                      <a:endParaRPr lang="ru-RU" sz="6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53902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203" name="Прямоугольник 202"/>
          <p:cNvSpPr/>
          <p:nvPr/>
        </p:nvSpPr>
        <p:spPr>
          <a:xfrm>
            <a:off x="7416175" y="2821881"/>
            <a:ext cx="1030455" cy="16062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25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Государственная корпорация по космической деятельности «</a:t>
            </a:r>
            <a:r>
              <a:rPr kumimoji="0" lang="ru-RU" sz="525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Роскосмос</a:t>
            </a:r>
            <a:r>
              <a:rPr kumimoji="0" lang="ru-RU" sz="525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»</a:t>
            </a:r>
          </a:p>
        </p:txBody>
      </p:sp>
      <p:sp>
        <p:nvSpPr>
          <p:cNvPr id="204" name="Прямоугольник 203"/>
          <p:cNvSpPr/>
          <p:nvPr/>
        </p:nvSpPr>
        <p:spPr>
          <a:xfrm>
            <a:off x="7473638" y="3259935"/>
            <a:ext cx="914083" cy="176885"/>
          </a:xfrm>
          <a:prstGeom prst="rect">
            <a:avLst/>
          </a:prstGeom>
          <a:solidFill>
            <a:srgbClr val="C8D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2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Центральный аппарат</a:t>
            </a:r>
          </a:p>
        </p:txBody>
      </p:sp>
      <p:sp>
        <p:nvSpPr>
          <p:cNvPr id="205" name="Прямоугольник 204"/>
          <p:cNvSpPr/>
          <p:nvPr/>
        </p:nvSpPr>
        <p:spPr>
          <a:xfrm>
            <a:off x="7469054" y="3472539"/>
            <a:ext cx="913489" cy="176885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88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ГНИО</a:t>
            </a:r>
          </a:p>
        </p:txBody>
      </p:sp>
      <p:sp>
        <p:nvSpPr>
          <p:cNvPr id="206" name="Прямоугольник 205"/>
          <p:cNvSpPr/>
          <p:nvPr/>
        </p:nvSpPr>
        <p:spPr>
          <a:xfrm>
            <a:off x="7464299" y="3737032"/>
            <a:ext cx="918244" cy="368388"/>
          </a:xfrm>
          <a:prstGeom prst="rect">
            <a:avLst/>
          </a:prstGeom>
          <a:noFill/>
          <a:ln w="9525"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7" name="Прямоугольник 206"/>
          <p:cNvSpPr/>
          <p:nvPr/>
        </p:nvSpPr>
        <p:spPr>
          <a:xfrm>
            <a:off x="7506167" y="3855106"/>
            <a:ext cx="838030" cy="214595"/>
          </a:xfrm>
          <a:prstGeom prst="rect">
            <a:avLst/>
          </a:prstGeom>
          <a:solidFill>
            <a:srgbClr val="99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Предприятия РКП в составе ОРКК</a:t>
            </a:r>
          </a:p>
        </p:txBody>
      </p:sp>
      <p:sp>
        <p:nvSpPr>
          <p:cNvPr id="208" name="Прямоугольник 207"/>
          <p:cNvSpPr/>
          <p:nvPr/>
        </p:nvSpPr>
        <p:spPr>
          <a:xfrm>
            <a:off x="7473638" y="4151583"/>
            <a:ext cx="908905" cy="221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Предприятия РКП вне ОРКК</a:t>
            </a:r>
          </a:p>
        </p:txBody>
      </p:sp>
      <p:pic>
        <p:nvPicPr>
          <p:cNvPr id="209" name="Picture 71" descr="http://federalspace.ru/media/mini/news/logo/logo_orkk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60044" y="3658528"/>
            <a:ext cx="341269" cy="158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0" name="Группа 209"/>
          <p:cNvGrpSpPr/>
          <p:nvPr/>
        </p:nvGrpSpPr>
        <p:grpSpPr>
          <a:xfrm>
            <a:off x="7380211" y="2495762"/>
            <a:ext cx="1133684" cy="305043"/>
            <a:chOff x="10172700" y="2083172"/>
            <a:chExt cx="1511578" cy="406724"/>
          </a:xfrm>
        </p:grpSpPr>
        <p:pic>
          <p:nvPicPr>
            <p:cNvPr id="211" name="Рисунок 21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172700" y="2083172"/>
              <a:ext cx="1511578" cy="406724"/>
            </a:xfrm>
            <a:prstGeom prst="rect">
              <a:avLst/>
            </a:prstGeom>
          </p:spPr>
        </p:pic>
        <p:sp>
          <p:nvSpPr>
            <p:cNvPr id="212" name="Овал 211"/>
            <p:cNvSpPr/>
            <p:nvPr/>
          </p:nvSpPr>
          <p:spPr>
            <a:xfrm>
              <a:off x="10206895" y="2157738"/>
              <a:ext cx="286174" cy="286075"/>
            </a:xfrm>
            <a:prstGeom prst="ellipse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" tIns="54000" rIns="54000" bIns="540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13" name="TextBox 212"/>
          <p:cNvSpPr txBox="1"/>
          <p:nvPr/>
        </p:nvSpPr>
        <p:spPr>
          <a:xfrm>
            <a:off x="7656523" y="2561608"/>
            <a:ext cx="787973" cy="52655"/>
          </a:xfrm>
          <a:prstGeom prst="rect">
            <a:avLst/>
          </a:prstGeom>
          <a:solidFill>
            <a:schemeClr val="bg1"/>
          </a:solidFill>
        </p:spPr>
        <p:txBody>
          <a:bodyPr wrap="none" lIns="0" tIns="2700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" b="1" i="0" u="none" strike="noStrike" kern="1200" cap="none" spc="8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ГОСУДАРСТВЕННАЯ КОРПОРАЦИЯ ПО КОСМИЧЕСКОЙ ДЕЯТЕЛЬНОСТИ</a:t>
            </a:r>
          </a:p>
        </p:txBody>
      </p:sp>
      <p:pic>
        <p:nvPicPr>
          <p:cNvPr id="214" name="Рисунок 2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081" y="2785927"/>
            <a:ext cx="226784" cy="35954"/>
          </a:xfrm>
          <a:prstGeom prst="rect">
            <a:avLst/>
          </a:prstGeom>
        </p:spPr>
      </p:pic>
      <p:pic>
        <p:nvPicPr>
          <p:cNvPr id="215" name="Рисунок 2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435" y="2589597"/>
            <a:ext cx="178393" cy="152573"/>
          </a:xfrm>
          <a:prstGeom prst="rect">
            <a:avLst/>
          </a:prstGeom>
        </p:spPr>
      </p:pic>
      <p:sp>
        <p:nvSpPr>
          <p:cNvPr id="216" name="Овал 215"/>
          <p:cNvSpPr/>
          <p:nvPr/>
        </p:nvSpPr>
        <p:spPr>
          <a:xfrm>
            <a:off x="7086211" y="2555962"/>
            <a:ext cx="214631" cy="214556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7" name="Рисунок 2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576" y="2780967"/>
            <a:ext cx="226784" cy="35954"/>
          </a:xfrm>
          <a:prstGeom prst="rect">
            <a:avLst/>
          </a:prstGeom>
        </p:spPr>
      </p:pic>
      <p:pic>
        <p:nvPicPr>
          <p:cNvPr id="218" name="Рисунок 2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929" y="2584638"/>
            <a:ext cx="178393" cy="152573"/>
          </a:xfrm>
          <a:prstGeom prst="rect">
            <a:avLst/>
          </a:prstGeom>
        </p:spPr>
      </p:pic>
      <p:sp>
        <p:nvSpPr>
          <p:cNvPr id="219" name="Овал 218"/>
          <p:cNvSpPr/>
          <p:nvPr/>
        </p:nvSpPr>
        <p:spPr>
          <a:xfrm>
            <a:off x="6096705" y="2551002"/>
            <a:ext cx="214631" cy="214556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+mj-lt"/>
              </a:rPr>
              <a:t>Структурные преобразования системы управления национальной космической деятельностью</a:t>
            </a:r>
          </a:p>
        </p:txBody>
      </p:sp>
      <p:sp>
        <p:nvSpPr>
          <p:cNvPr id="9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30292" y="6356350"/>
            <a:ext cx="21336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719E3-267A-664C-8E75-35B8F4AF5885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433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4757" t="26021" r="61165" b="20905"/>
          <a:stretch/>
        </p:blipFill>
        <p:spPr>
          <a:xfrm>
            <a:off x="1385370" y="24936"/>
            <a:ext cx="5716766" cy="6677705"/>
          </a:xfrm>
          <a:prstGeom prst="rect">
            <a:avLst/>
          </a:prstGeom>
        </p:spPr>
      </p:pic>
      <p:sp>
        <p:nvSpPr>
          <p:cNvPr id="9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30292" y="6356350"/>
            <a:ext cx="21336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719E3-267A-664C-8E75-35B8F4AF5885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799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2441358" y="10701"/>
            <a:ext cx="7057748" cy="6753954"/>
            <a:chOff x="355106" y="248575"/>
            <a:chExt cx="6809174" cy="651608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/>
            <a:srcRect l="38738" t="26408" r="21359" b="15728"/>
            <a:stretch/>
          </p:blipFill>
          <p:spPr>
            <a:xfrm>
              <a:off x="355106" y="372862"/>
              <a:ext cx="5877018" cy="6391793"/>
            </a:xfrm>
            <a:prstGeom prst="rect">
              <a:avLst/>
            </a:prstGeom>
          </p:spPr>
        </p:pic>
        <p:grpSp>
          <p:nvGrpSpPr>
            <p:cNvPr id="5" name="Группа 4"/>
            <p:cNvGrpSpPr/>
            <p:nvPr/>
          </p:nvGrpSpPr>
          <p:grpSpPr>
            <a:xfrm>
              <a:off x="3941685" y="248575"/>
              <a:ext cx="3222595" cy="6327852"/>
              <a:chOff x="3941685" y="248575"/>
              <a:chExt cx="3222595" cy="6327852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3941685" y="248575"/>
                <a:ext cx="3222595" cy="17577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4866442" y="2006352"/>
                <a:ext cx="1774055" cy="23969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715522" y="4818649"/>
                <a:ext cx="1924975" cy="17577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30292" y="6356350"/>
            <a:ext cx="21336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719E3-267A-664C-8E75-35B8F4AF5885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7393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-1349406" y="-224770"/>
            <a:ext cx="9428085" cy="7372082"/>
            <a:chOff x="1775534" y="319596"/>
            <a:chExt cx="7368466" cy="5761608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2"/>
            <a:srcRect l="53398" t="24336" b="24674"/>
            <a:stretch/>
          </p:blipFill>
          <p:spPr>
            <a:xfrm>
              <a:off x="2592280" y="390618"/>
              <a:ext cx="6551720" cy="5376439"/>
            </a:xfrm>
            <a:prstGeom prst="rect">
              <a:avLst/>
            </a:prstGeom>
          </p:spPr>
        </p:pic>
        <p:sp>
          <p:nvSpPr>
            <p:cNvPr id="23" name="Прямоугольник 22"/>
            <p:cNvSpPr/>
            <p:nvPr/>
          </p:nvSpPr>
          <p:spPr>
            <a:xfrm>
              <a:off x="2423604" y="4438835"/>
              <a:ext cx="3941685" cy="506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698812" y="4572000"/>
              <a:ext cx="1376038" cy="1509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423604" y="1171852"/>
              <a:ext cx="4083728" cy="5060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26" name="Прямоугольник 25"/>
            <p:cNvSpPr/>
            <p:nvPr/>
          </p:nvSpPr>
          <p:spPr>
            <a:xfrm>
              <a:off x="1775534" y="319596"/>
              <a:ext cx="3071674" cy="4119239"/>
            </a:xfrm>
            <a:prstGeom prst="rect">
              <a:avLst/>
            </a:prstGeom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30292" y="6356350"/>
            <a:ext cx="21336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719E3-267A-664C-8E75-35B8F4AF5885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4009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" name="Таблица 133"/>
          <p:cNvGraphicFramePr>
            <a:graphicFrameLocks noGrp="1"/>
          </p:cNvGraphicFramePr>
          <p:nvPr>
            <p:extLst/>
          </p:nvPr>
        </p:nvGraphicFramePr>
        <p:xfrm>
          <a:off x="881965" y="1694438"/>
          <a:ext cx="6453947" cy="4067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2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75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128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94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1972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1762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0207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8871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83369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8494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6104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278130">
                <a:tc gridSpan="2">
                  <a:txBody>
                    <a:bodyPr/>
                    <a:lstStyle/>
                    <a:p>
                      <a:pPr algn="l"/>
                      <a:r>
                        <a:rPr lang="ru-RU" sz="800" b="0" dirty="0">
                          <a:solidFill>
                            <a:schemeClr val="tx1"/>
                          </a:solidFill>
                        </a:rPr>
                        <a:t>1992</a:t>
                      </a:r>
                    </a:p>
                  </a:txBody>
                  <a:tcPr marL="54000" marR="54000" marT="34290" marB="351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800" b="0" dirty="0">
                          <a:solidFill>
                            <a:schemeClr val="tx1"/>
                          </a:solidFill>
                        </a:rPr>
                        <a:t>1999</a:t>
                      </a:r>
                    </a:p>
                  </a:txBody>
                  <a:tcPr marL="54000" marR="54000" marT="34290" marB="351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</a:rPr>
                        <a:t>2004</a:t>
                      </a:r>
                    </a:p>
                  </a:txBody>
                  <a:tcPr marL="54000" marR="54000" marT="0" marB="351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800" b="0" dirty="0">
                          <a:solidFill>
                            <a:schemeClr val="tx1"/>
                          </a:solidFill>
                        </a:rPr>
                        <a:t>2012</a:t>
                      </a:r>
                    </a:p>
                  </a:txBody>
                  <a:tcPr marL="54000" marR="54000" marT="34290" marB="351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800" b="0" dirty="0">
                          <a:solidFill>
                            <a:schemeClr val="tx1"/>
                          </a:solidFill>
                        </a:rPr>
                        <a:t>2013</a:t>
                      </a:r>
                    </a:p>
                  </a:txBody>
                  <a:tcPr marL="54000" marR="54000" marT="34290" marB="351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800" b="0" dirty="0">
                          <a:solidFill>
                            <a:schemeClr val="tx1"/>
                          </a:solidFill>
                        </a:rPr>
                        <a:t>2014</a:t>
                      </a:r>
                    </a:p>
                  </a:txBody>
                  <a:tcPr marL="54000" marR="54000" marT="34290" marB="351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912">
                <a:tc gridSpan="2">
                  <a:txBody>
                    <a:bodyPr/>
                    <a:lstStyle/>
                    <a:p>
                      <a:pPr algn="l"/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018">
                <a:tc gridSpan="12">
                  <a:txBody>
                    <a:bodyPr/>
                    <a:lstStyle/>
                    <a:p>
                      <a:endParaRPr lang="ru-RU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2930">
                <a:tc gridSpan="2">
                  <a:txBody>
                    <a:bodyPr/>
                    <a:lstStyle/>
                    <a:p>
                      <a:r>
                        <a:rPr lang="ru-RU" sz="700" dirty="0"/>
                        <a:t>Создание в 1992 г. Российского космического агентства</a:t>
                      </a:r>
                      <a:r>
                        <a:rPr lang="ru-RU" sz="700" baseline="0" dirty="0"/>
                        <a:t> и поэтапное передача в ведение РКА предприятий РКП</a:t>
                      </a:r>
                      <a:endParaRPr lang="ru-RU" sz="7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700" dirty="0"/>
                        <a:t>Преобразование</a:t>
                      </a:r>
                      <a:r>
                        <a:rPr lang="ru-RU" sz="700" baseline="0" dirty="0"/>
                        <a:t> РКА в </a:t>
                      </a:r>
                      <a:r>
                        <a:rPr lang="ru-RU" sz="700" baseline="0" dirty="0" err="1"/>
                        <a:t>Росавиакосмос</a:t>
                      </a:r>
                      <a:r>
                        <a:rPr lang="ru-RU" sz="700" baseline="0" dirty="0"/>
                        <a:t> и передача предприятий авиапрома</a:t>
                      </a:r>
                    </a:p>
                    <a:p>
                      <a:endParaRPr lang="ru-RU" sz="7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ru-RU" sz="700" b="0" dirty="0">
                          <a:solidFill>
                            <a:schemeClr val="tx1"/>
                          </a:solidFill>
                        </a:rPr>
                        <a:t>Создание и деятельность</a:t>
                      </a:r>
                      <a:r>
                        <a:rPr lang="ru-RU" sz="7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700" b="0" dirty="0">
                          <a:solidFill>
                            <a:schemeClr val="tx1"/>
                          </a:solidFill>
                        </a:rPr>
                        <a:t>Федерального космического агентства (</a:t>
                      </a:r>
                      <a:r>
                        <a:rPr lang="ru-RU" sz="700" b="0" dirty="0" err="1">
                          <a:solidFill>
                            <a:schemeClr val="tx1"/>
                          </a:solidFill>
                        </a:rPr>
                        <a:t>Роскосмос</a:t>
                      </a:r>
                      <a:r>
                        <a:rPr lang="ru-RU" sz="700" b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ru-RU" sz="700" b="0" dirty="0">
                          <a:solidFill>
                            <a:schemeClr val="tx1"/>
                          </a:solidFill>
                        </a:rPr>
                        <a:t>Активная фаза реформы отрасли и создание</a:t>
                      </a:r>
                      <a:r>
                        <a:rPr lang="ru-RU" sz="700" b="0" baseline="0" dirty="0">
                          <a:solidFill>
                            <a:schemeClr val="tx1"/>
                          </a:solidFill>
                        </a:rPr>
                        <a:t> ОРКК</a:t>
                      </a: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endParaRPr lang="ru-RU" sz="100" dirty="0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8610">
                <a:tc gridSpan="2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chemeClr val="bg1"/>
                          </a:solidFill>
                        </a:rPr>
                        <a:t>Российское космическое агентство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err="1">
                          <a:solidFill>
                            <a:schemeClr val="bg1"/>
                          </a:solidFill>
                        </a:rPr>
                        <a:t>Росавиакосмос</a:t>
                      </a:r>
                      <a:endParaRPr lang="ru-RU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b="1" dirty="0" err="1">
                          <a:solidFill>
                            <a:schemeClr val="bg1"/>
                          </a:solidFill>
                        </a:rPr>
                        <a:t>Роскосмос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err="1">
                          <a:solidFill>
                            <a:schemeClr val="bg1"/>
                          </a:solidFill>
                        </a:rPr>
                        <a:t>Роскосмос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2900">
                <a:tc gridSpan="2">
                  <a:txBody>
                    <a:bodyPr/>
                    <a:lstStyle/>
                    <a:p>
                      <a:pPr algn="ctr"/>
                      <a:r>
                        <a:rPr lang="ru-RU" sz="600" b="1" dirty="0">
                          <a:solidFill>
                            <a:schemeClr val="tx1"/>
                          </a:solidFill>
                        </a:rPr>
                        <a:t>Головные</a:t>
                      </a:r>
                      <a:r>
                        <a:rPr lang="ru-RU" sz="600" b="1" baseline="0" dirty="0">
                          <a:solidFill>
                            <a:schemeClr val="tx1"/>
                          </a:solidFill>
                        </a:rPr>
                        <a:t> научно-исследовательские организации</a:t>
                      </a:r>
                      <a:endParaRPr lang="ru-RU" sz="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 dirty="0">
                          <a:solidFill>
                            <a:schemeClr val="tx1"/>
                          </a:solidFill>
                        </a:rPr>
                        <a:t>Головные</a:t>
                      </a:r>
                      <a:r>
                        <a:rPr lang="ru-RU" sz="600" b="1" baseline="0" dirty="0">
                          <a:solidFill>
                            <a:schemeClr val="tx1"/>
                          </a:solidFill>
                        </a:rPr>
                        <a:t> научно-исследовательские организации</a:t>
                      </a:r>
                      <a:endParaRPr lang="ru-RU" sz="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800" b="1" dirty="0">
                          <a:solidFill>
                            <a:schemeClr val="tx1"/>
                          </a:solidFill>
                        </a:rPr>
                        <a:t>Головные научно-исследовательские организации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1" dirty="0">
                          <a:solidFill>
                            <a:schemeClr val="tx1"/>
                          </a:solidFill>
                        </a:rPr>
                        <a:t>Головные</a:t>
                      </a:r>
                      <a:r>
                        <a:rPr lang="ru-RU" sz="600" b="1" baseline="0" dirty="0">
                          <a:solidFill>
                            <a:schemeClr val="tx1"/>
                          </a:solidFill>
                        </a:rPr>
                        <a:t> научно-исследовательские организации</a:t>
                      </a:r>
                      <a:endParaRPr lang="ru-RU" sz="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2850">
                <a:tc rowSpan="5">
                  <a:txBody>
                    <a:bodyPr/>
                    <a:lstStyle/>
                    <a:p>
                      <a:endParaRPr lang="ru-RU" sz="5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sz="5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sz="2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sz="7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sz="2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 gridSpan="5">
                  <a:txBody>
                    <a:bodyPr/>
                    <a:lstStyle/>
                    <a:p>
                      <a:pPr algn="ctr"/>
                      <a:endParaRPr lang="ru-RU" sz="8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FF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85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954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>
                          <a:solidFill>
                            <a:schemeClr val="tx1"/>
                          </a:solidFill>
                        </a:rPr>
                        <a:t>Предприятия РКП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5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00" b="1" dirty="0">
                          <a:solidFill>
                            <a:schemeClr val="bg1"/>
                          </a:solidFill>
                        </a:rPr>
                        <a:t>Предприятия авиационной промышленности</a:t>
                      </a: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54330">
                <a:tc v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>
                          <a:solidFill>
                            <a:schemeClr val="tx1"/>
                          </a:solidFill>
                        </a:rPr>
                        <a:t>Процесс</a:t>
                      </a:r>
                      <a:r>
                        <a:rPr lang="ru-RU" sz="700" b="0" baseline="0" dirty="0">
                          <a:solidFill>
                            <a:schemeClr val="tx1"/>
                          </a:solidFill>
                        </a:rPr>
                        <a:t> вертикальной интеграции (в основном за счет присоединения предприятий кооперации)</a:t>
                      </a:r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16586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РКА в формате классического космического агентства – с НИО и без </a:t>
                      </a:r>
                      <a:r>
                        <a:rPr lang="ru-RU" sz="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промышлен-ности</a:t>
                      </a:r>
                      <a:endParaRPr lang="ru-RU" sz="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" b="0" dirty="0">
                          <a:solidFill>
                            <a:schemeClr val="tx1"/>
                          </a:solidFill>
                        </a:rPr>
                        <a:t>Поэтапный перевод предприятий РКП в</a:t>
                      </a:r>
                      <a:r>
                        <a:rPr lang="ru-RU" sz="600" b="0" baseline="0" dirty="0">
                          <a:solidFill>
                            <a:schemeClr val="tx1"/>
                          </a:solidFill>
                        </a:rPr>
                        <a:t> ведомственную принадлежность РКА</a:t>
                      </a:r>
                      <a:endParaRPr lang="ru-RU" sz="6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" b="0" dirty="0">
                          <a:solidFill>
                            <a:schemeClr val="tx1"/>
                          </a:solidFill>
                        </a:rPr>
                        <a:t>Попытка</a:t>
                      </a:r>
                      <a:r>
                        <a:rPr lang="ru-RU" sz="600" b="0" baseline="0" dirty="0">
                          <a:solidFill>
                            <a:schemeClr val="tx1"/>
                          </a:solidFill>
                        </a:rPr>
                        <a:t> создания объединенного авиационно-космического агентства. Отказ вследствие разных производственных цепочек, малой синергии, разной структуры заказа</a:t>
                      </a:r>
                      <a:endParaRPr lang="ru-RU" sz="6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Первая инициатива </a:t>
                      </a:r>
                      <a:r>
                        <a:rPr lang="ru-RU" sz="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Роскосмоса</a:t>
                      </a:r>
                      <a:r>
                        <a:rPr lang="ru-RU" sz="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по созданию Госкорпорации.</a:t>
                      </a:r>
                      <a:r>
                        <a:rPr lang="ru-RU" sz="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Отказ в силу </a:t>
                      </a:r>
                      <a:r>
                        <a:rPr lang="ru-RU" sz="600" b="0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несответствия</a:t>
                      </a:r>
                      <a:r>
                        <a:rPr lang="ru-RU" sz="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общему видению развития </a:t>
                      </a:r>
                      <a:r>
                        <a:rPr lang="ru-RU" sz="600" b="0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промышлен-ности</a:t>
                      </a:r>
                      <a:endParaRPr lang="ru-RU" sz="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Объединенной ракетно-космической корпорации</a:t>
                      </a:r>
                      <a:endParaRPr lang="ru-RU" sz="6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cxnSp>
        <p:nvCxnSpPr>
          <p:cNvPr id="135" name="Прямая соединительная линия 134"/>
          <p:cNvCxnSpPr/>
          <p:nvPr/>
        </p:nvCxnSpPr>
        <p:spPr>
          <a:xfrm flipH="1">
            <a:off x="6368336" y="2720552"/>
            <a:ext cx="1" cy="1566174"/>
          </a:xfrm>
          <a:prstGeom prst="line">
            <a:avLst/>
          </a:prstGeom>
          <a:solidFill>
            <a:srgbClr val="AE2C25"/>
          </a:solidFill>
          <a:ln w="88900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sp>
        <p:nvSpPr>
          <p:cNvPr id="136" name="Прямоугольник 135"/>
          <p:cNvSpPr/>
          <p:nvPr/>
        </p:nvSpPr>
        <p:spPr>
          <a:xfrm>
            <a:off x="6368336" y="3716796"/>
            <a:ext cx="983527" cy="515924"/>
          </a:xfrm>
          <a:prstGeom prst="rect">
            <a:avLst/>
          </a:prstGeom>
          <a:noFill/>
          <a:ln w="9525"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7" name="Прямая соединительная линия 136"/>
          <p:cNvCxnSpPr/>
          <p:nvPr/>
        </p:nvCxnSpPr>
        <p:spPr>
          <a:xfrm>
            <a:off x="1667261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38" name="Прямая соединительная линия 137"/>
          <p:cNvCxnSpPr/>
          <p:nvPr/>
        </p:nvCxnSpPr>
        <p:spPr>
          <a:xfrm>
            <a:off x="1829279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39" name="Прямая соединительная линия 138"/>
          <p:cNvCxnSpPr/>
          <p:nvPr/>
        </p:nvCxnSpPr>
        <p:spPr>
          <a:xfrm>
            <a:off x="2099309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0" name="Прямая соединительная линия 139"/>
          <p:cNvCxnSpPr/>
          <p:nvPr/>
        </p:nvCxnSpPr>
        <p:spPr>
          <a:xfrm>
            <a:off x="1505243" y="3785801"/>
            <a:ext cx="16201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1" name="Прямая соединительная линия 140"/>
          <p:cNvCxnSpPr/>
          <p:nvPr/>
        </p:nvCxnSpPr>
        <p:spPr>
          <a:xfrm>
            <a:off x="1505243" y="3677789"/>
            <a:ext cx="16201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2" name="Прямая соединительная линия 141"/>
          <p:cNvCxnSpPr/>
          <p:nvPr/>
        </p:nvCxnSpPr>
        <p:spPr>
          <a:xfrm>
            <a:off x="1667261" y="3731795"/>
            <a:ext cx="16201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3" name="Прямая соединительная линия 142"/>
          <p:cNvCxnSpPr/>
          <p:nvPr/>
        </p:nvCxnSpPr>
        <p:spPr>
          <a:xfrm>
            <a:off x="2207321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4" name="Прямая соединительная линия 143"/>
          <p:cNvCxnSpPr/>
          <p:nvPr/>
        </p:nvCxnSpPr>
        <p:spPr>
          <a:xfrm>
            <a:off x="2099309" y="3623783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5" name="Прямая соединительная линия 144"/>
          <p:cNvCxnSpPr/>
          <p:nvPr/>
        </p:nvCxnSpPr>
        <p:spPr>
          <a:xfrm>
            <a:off x="2099309" y="3731795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6" name="Прямая соединительная линия 145"/>
          <p:cNvCxnSpPr/>
          <p:nvPr/>
        </p:nvCxnSpPr>
        <p:spPr>
          <a:xfrm>
            <a:off x="2099309" y="3828567"/>
            <a:ext cx="216024" cy="224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7" name="Прямая соединительная линия 146"/>
          <p:cNvCxnSpPr/>
          <p:nvPr/>
        </p:nvCxnSpPr>
        <p:spPr>
          <a:xfrm>
            <a:off x="1828003" y="3791695"/>
            <a:ext cx="27385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8" name="Прямая соединительная линия 147"/>
          <p:cNvCxnSpPr/>
          <p:nvPr/>
        </p:nvCxnSpPr>
        <p:spPr>
          <a:xfrm>
            <a:off x="1832737" y="3569777"/>
            <a:ext cx="266573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49" name="Прямая соединительная линия 148"/>
          <p:cNvCxnSpPr/>
          <p:nvPr/>
        </p:nvCxnSpPr>
        <p:spPr>
          <a:xfrm>
            <a:off x="1888643" y="3519343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0" name="Прямая соединительная линия 149"/>
          <p:cNvCxnSpPr/>
          <p:nvPr/>
        </p:nvCxnSpPr>
        <p:spPr>
          <a:xfrm>
            <a:off x="1945793" y="3519343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1" name="Прямая соединительная линия 150"/>
          <p:cNvCxnSpPr/>
          <p:nvPr/>
        </p:nvCxnSpPr>
        <p:spPr>
          <a:xfrm>
            <a:off x="2008301" y="3517558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sp>
        <p:nvSpPr>
          <p:cNvPr id="152" name="TextBox 151"/>
          <p:cNvSpPr txBox="1"/>
          <p:nvPr/>
        </p:nvSpPr>
        <p:spPr>
          <a:xfrm>
            <a:off x="715726" y="3536124"/>
            <a:ext cx="75229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Предприятия ракетно-космической промышленности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53" name="Прямая соединительная линия 152"/>
          <p:cNvCxnSpPr/>
          <p:nvPr/>
        </p:nvCxnSpPr>
        <p:spPr>
          <a:xfrm>
            <a:off x="2585363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4" name="Прямая соединительная линия 153"/>
          <p:cNvCxnSpPr/>
          <p:nvPr/>
        </p:nvCxnSpPr>
        <p:spPr>
          <a:xfrm>
            <a:off x="2747381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5" name="Прямая соединительная линия 154"/>
          <p:cNvCxnSpPr/>
          <p:nvPr/>
        </p:nvCxnSpPr>
        <p:spPr>
          <a:xfrm>
            <a:off x="3017411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6" name="Прямая соединительная линия 155"/>
          <p:cNvCxnSpPr/>
          <p:nvPr/>
        </p:nvCxnSpPr>
        <p:spPr>
          <a:xfrm>
            <a:off x="2369339" y="3785801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7" name="Прямая соединительная линия 156"/>
          <p:cNvCxnSpPr/>
          <p:nvPr/>
        </p:nvCxnSpPr>
        <p:spPr>
          <a:xfrm>
            <a:off x="2369339" y="3677789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8" name="Прямая соединительная линия 157"/>
          <p:cNvCxnSpPr/>
          <p:nvPr/>
        </p:nvCxnSpPr>
        <p:spPr>
          <a:xfrm>
            <a:off x="2585363" y="3731795"/>
            <a:ext cx="16201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59" name="Прямая соединительная линия 158"/>
          <p:cNvCxnSpPr/>
          <p:nvPr/>
        </p:nvCxnSpPr>
        <p:spPr>
          <a:xfrm>
            <a:off x="3125423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0" name="Прямая соединительная линия 159"/>
          <p:cNvCxnSpPr/>
          <p:nvPr/>
        </p:nvCxnSpPr>
        <p:spPr>
          <a:xfrm>
            <a:off x="3017411" y="3623783"/>
            <a:ext cx="324036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1" name="Прямая соединительная линия 160"/>
          <p:cNvCxnSpPr/>
          <p:nvPr/>
        </p:nvCxnSpPr>
        <p:spPr>
          <a:xfrm>
            <a:off x="3017411" y="3731795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2" name="Прямая соединительная линия 161"/>
          <p:cNvCxnSpPr/>
          <p:nvPr/>
        </p:nvCxnSpPr>
        <p:spPr>
          <a:xfrm>
            <a:off x="3017411" y="3838222"/>
            <a:ext cx="48605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3" name="Прямая соединительная линия 162"/>
          <p:cNvCxnSpPr/>
          <p:nvPr/>
        </p:nvCxnSpPr>
        <p:spPr>
          <a:xfrm>
            <a:off x="2746105" y="3791695"/>
            <a:ext cx="27385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4" name="Прямая соединительная линия 163"/>
          <p:cNvCxnSpPr/>
          <p:nvPr/>
        </p:nvCxnSpPr>
        <p:spPr>
          <a:xfrm>
            <a:off x="2750839" y="3569777"/>
            <a:ext cx="266573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5" name="Прямая соединительная линия 164"/>
          <p:cNvCxnSpPr/>
          <p:nvPr/>
        </p:nvCxnSpPr>
        <p:spPr>
          <a:xfrm>
            <a:off x="2806745" y="3519343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6" name="Прямая соединительная линия 165"/>
          <p:cNvCxnSpPr/>
          <p:nvPr/>
        </p:nvCxnSpPr>
        <p:spPr>
          <a:xfrm>
            <a:off x="2863895" y="3519343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7" name="Прямая соединительная линия 166"/>
          <p:cNvCxnSpPr/>
          <p:nvPr/>
        </p:nvCxnSpPr>
        <p:spPr>
          <a:xfrm>
            <a:off x="2926403" y="3517558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8" name="Прямая соединительная линия 167"/>
          <p:cNvCxnSpPr/>
          <p:nvPr/>
        </p:nvCxnSpPr>
        <p:spPr>
          <a:xfrm>
            <a:off x="3233435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69" name="Прямая соединительная линия 168"/>
          <p:cNvCxnSpPr/>
          <p:nvPr/>
        </p:nvCxnSpPr>
        <p:spPr>
          <a:xfrm>
            <a:off x="3341447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0" name="Прямая соединительная линия 169"/>
          <p:cNvCxnSpPr/>
          <p:nvPr/>
        </p:nvCxnSpPr>
        <p:spPr>
          <a:xfrm>
            <a:off x="3773495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1" name="Прямая соединительная линия 170"/>
          <p:cNvCxnSpPr/>
          <p:nvPr/>
        </p:nvCxnSpPr>
        <p:spPr>
          <a:xfrm>
            <a:off x="3935513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2" name="Прямая соединительная линия 171"/>
          <p:cNvCxnSpPr/>
          <p:nvPr/>
        </p:nvCxnSpPr>
        <p:spPr>
          <a:xfrm>
            <a:off x="4205543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3" name="Прямая соединительная линия 172"/>
          <p:cNvCxnSpPr/>
          <p:nvPr/>
        </p:nvCxnSpPr>
        <p:spPr>
          <a:xfrm>
            <a:off x="3557471" y="3785801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4" name="Прямая соединительная линия 173"/>
          <p:cNvCxnSpPr/>
          <p:nvPr/>
        </p:nvCxnSpPr>
        <p:spPr>
          <a:xfrm>
            <a:off x="3557471" y="3677789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5" name="Прямая соединительная линия 174"/>
          <p:cNvCxnSpPr/>
          <p:nvPr/>
        </p:nvCxnSpPr>
        <p:spPr>
          <a:xfrm>
            <a:off x="3773495" y="3731795"/>
            <a:ext cx="16201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6" name="Прямая соединительная линия 175"/>
          <p:cNvCxnSpPr/>
          <p:nvPr/>
        </p:nvCxnSpPr>
        <p:spPr>
          <a:xfrm>
            <a:off x="4313555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7" name="Прямая соединительная линия 176"/>
          <p:cNvCxnSpPr/>
          <p:nvPr/>
        </p:nvCxnSpPr>
        <p:spPr>
          <a:xfrm>
            <a:off x="4205543" y="3623783"/>
            <a:ext cx="324036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8" name="Прямая соединительная линия 177"/>
          <p:cNvCxnSpPr/>
          <p:nvPr/>
        </p:nvCxnSpPr>
        <p:spPr>
          <a:xfrm>
            <a:off x="4205543" y="3731795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79" name="Прямая соединительная линия 178"/>
          <p:cNvCxnSpPr/>
          <p:nvPr/>
        </p:nvCxnSpPr>
        <p:spPr>
          <a:xfrm>
            <a:off x="4205543" y="3838222"/>
            <a:ext cx="324036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0" name="Прямая соединительная линия 179"/>
          <p:cNvCxnSpPr/>
          <p:nvPr/>
        </p:nvCxnSpPr>
        <p:spPr>
          <a:xfrm>
            <a:off x="3934237" y="3791695"/>
            <a:ext cx="27385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1" name="Прямая соединительная линия 180"/>
          <p:cNvCxnSpPr/>
          <p:nvPr/>
        </p:nvCxnSpPr>
        <p:spPr>
          <a:xfrm>
            <a:off x="3938971" y="3569777"/>
            <a:ext cx="266573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2" name="Прямая соединительная линия 181"/>
          <p:cNvCxnSpPr/>
          <p:nvPr/>
        </p:nvCxnSpPr>
        <p:spPr>
          <a:xfrm>
            <a:off x="3994877" y="3519343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3" name="Прямая соединительная линия 182"/>
          <p:cNvCxnSpPr/>
          <p:nvPr/>
        </p:nvCxnSpPr>
        <p:spPr>
          <a:xfrm>
            <a:off x="4052027" y="3519343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4" name="Прямая соединительная линия 183"/>
          <p:cNvCxnSpPr/>
          <p:nvPr/>
        </p:nvCxnSpPr>
        <p:spPr>
          <a:xfrm>
            <a:off x="4114535" y="3517558"/>
            <a:ext cx="0" cy="54006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5" name="Прямая соединительная линия 184"/>
          <p:cNvCxnSpPr/>
          <p:nvPr/>
        </p:nvCxnSpPr>
        <p:spPr>
          <a:xfrm>
            <a:off x="4421567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6" name="Прямая соединительная линия 185"/>
          <p:cNvCxnSpPr/>
          <p:nvPr/>
        </p:nvCxnSpPr>
        <p:spPr>
          <a:xfrm>
            <a:off x="4529579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7" name="Прямая соединительная линия 186"/>
          <p:cNvCxnSpPr/>
          <p:nvPr/>
        </p:nvCxnSpPr>
        <p:spPr>
          <a:xfrm>
            <a:off x="4745603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8" name="Прямая соединительная линия 187"/>
          <p:cNvCxnSpPr/>
          <p:nvPr/>
        </p:nvCxnSpPr>
        <p:spPr>
          <a:xfrm>
            <a:off x="4907621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89" name="Прямая соединительная линия 188"/>
          <p:cNvCxnSpPr/>
          <p:nvPr/>
        </p:nvCxnSpPr>
        <p:spPr>
          <a:xfrm>
            <a:off x="5177651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0" name="Прямая соединительная линия 189"/>
          <p:cNvCxnSpPr/>
          <p:nvPr/>
        </p:nvCxnSpPr>
        <p:spPr>
          <a:xfrm>
            <a:off x="4529579" y="3785801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1" name="Прямая соединительная линия 190"/>
          <p:cNvCxnSpPr/>
          <p:nvPr/>
        </p:nvCxnSpPr>
        <p:spPr>
          <a:xfrm>
            <a:off x="4529579" y="3677789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2" name="Прямая соединительная линия 191"/>
          <p:cNvCxnSpPr/>
          <p:nvPr/>
        </p:nvCxnSpPr>
        <p:spPr>
          <a:xfrm>
            <a:off x="4745603" y="3731795"/>
            <a:ext cx="162018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3" name="Прямая соединительная линия 192"/>
          <p:cNvCxnSpPr/>
          <p:nvPr/>
        </p:nvCxnSpPr>
        <p:spPr>
          <a:xfrm>
            <a:off x="5501687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4" name="Прямая соединительная линия 193"/>
          <p:cNvCxnSpPr/>
          <p:nvPr/>
        </p:nvCxnSpPr>
        <p:spPr>
          <a:xfrm>
            <a:off x="6041747" y="3518692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5" name="Прямая соединительная линия 194"/>
          <p:cNvCxnSpPr/>
          <p:nvPr/>
        </p:nvCxnSpPr>
        <p:spPr>
          <a:xfrm>
            <a:off x="5825723" y="3515771"/>
            <a:ext cx="0" cy="432048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cxnSp>
        <p:nvCxnSpPr>
          <p:cNvPr id="196" name="Прямая соединительная линия 195"/>
          <p:cNvCxnSpPr/>
          <p:nvPr/>
        </p:nvCxnSpPr>
        <p:spPr>
          <a:xfrm>
            <a:off x="5825723" y="3748137"/>
            <a:ext cx="216024" cy="0"/>
          </a:xfrm>
          <a:prstGeom prst="line">
            <a:avLst/>
          </a:prstGeom>
          <a:solidFill>
            <a:srgbClr val="AE2C25"/>
          </a:solidFill>
          <a:ln w="22225">
            <a:solidFill>
              <a:schemeClr val="bg1"/>
            </a:solidFill>
            <a:miter lim="800000"/>
            <a:headEnd type="none" w="med" len="med"/>
            <a:tailEnd type="none"/>
          </a:ln>
        </p:spPr>
      </p:cxnSp>
      <p:sp>
        <p:nvSpPr>
          <p:cNvPr id="197" name="Стрелка вправо 196"/>
          <p:cNvSpPr/>
          <p:nvPr/>
        </p:nvSpPr>
        <p:spPr>
          <a:xfrm>
            <a:off x="4826612" y="3651579"/>
            <a:ext cx="189021" cy="160433"/>
          </a:xfrm>
          <a:prstGeom prst="rightArrow">
            <a:avLst/>
          </a:prstGeom>
          <a:solidFill>
            <a:srgbClr val="00339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8" name="Picture 63" descr="http://gossluzhba.narod.ru/seals/ru/images/ra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424" y="2622744"/>
            <a:ext cx="362057" cy="18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9" name="Рисунок 19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114" y="2622745"/>
            <a:ext cx="312619" cy="194866"/>
          </a:xfrm>
          <a:prstGeom prst="rect">
            <a:avLst/>
          </a:prstGeom>
        </p:spPr>
      </p:pic>
      <p:cxnSp>
        <p:nvCxnSpPr>
          <p:cNvPr id="200" name="Прямая соединительная линия 199"/>
          <p:cNvCxnSpPr/>
          <p:nvPr/>
        </p:nvCxnSpPr>
        <p:spPr>
          <a:xfrm>
            <a:off x="857172" y="2074913"/>
            <a:ext cx="7550108" cy="0"/>
          </a:xfrm>
          <a:prstGeom prst="line">
            <a:avLst/>
          </a:prstGeom>
          <a:solidFill>
            <a:srgbClr val="AE2C25"/>
          </a:solidFill>
          <a:ln w="34925">
            <a:solidFill>
              <a:srgbClr val="0070C0"/>
            </a:solidFill>
            <a:miter lim="800000"/>
            <a:headEnd type="none" w="med" len="med"/>
            <a:tailEnd type="triangle" w="lg" len="lg"/>
          </a:ln>
        </p:spPr>
      </p:cxnSp>
      <p:pic>
        <p:nvPicPr>
          <p:cNvPr id="201" name="Picture 71" descr="http://federalspace.ru/media/mini/news/logo/logo_orkk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27976" y="3557193"/>
            <a:ext cx="516872" cy="24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02" name="Таблица 201"/>
          <p:cNvGraphicFramePr>
            <a:graphicFrameLocks noGrp="1"/>
          </p:cNvGraphicFramePr>
          <p:nvPr>
            <p:extLst/>
          </p:nvPr>
        </p:nvGraphicFramePr>
        <p:xfrm>
          <a:off x="7325437" y="1693580"/>
          <a:ext cx="908314" cy="4467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8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7679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2015</a:t>
                      </a:r>
                    </a:p>
                  </a:txBody>
                  <a:tcPr marL="54000" marR="54000" marT="34290" marB="3429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902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8216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3944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0073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8147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3449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965232">
                <a:tc>
                  <a:txBody>
                    <a:bodyPr/>
                    <a:lstStyle/>
                    <a:p>
                      <a:r>
                        <a:rPr lang="ru-RU" sz="600" dirty="0"/>
                        <a:t>Создание Государственной корпорации по космической деятельности</a:t>
                      </a:r>
                      <a:r>
                        <a:rPr lang="ru-RU" sz="600" baseline="0" dirty="0"/>
                        <a:t> «Роскосмос»</a:t>
                      </a:r>
                      <a:endParaRPr lang="ru-RU" sz="6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53902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203" name="Прямоугольник 202"/>
          <p:cNvSpPr/>
          <p:nvPr/>
        </p:nvSpPr>
        <p:spPr>
          <a:xfrm>
            <a:off x="7416175" y="2821881"/>
            <a:ext cx="1030455" cy="16062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25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Государственная корпорация по космической деятельности «</a:t>
            </a:r>
            <a:r>
              <a:rPr kumimoji="0" lang="ru-RU" sz="525" b="1" i="0" u="none" strike="noStrike" kern="1200" cap="none" spc="0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Роскосмос</a:t>
            </a:r>
            <a:r>
              <a:rPr kumimoji="0" lang="ru-RU" sz="525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»</a:t>
            </a:r>
          </a:p>
        </p:txBody>
      </p:sp>
      <p:sp>
        <p:nvSpPr>
          <p:cNvPr id="204" name="Прямоугольник 203"/>
          <p:cNvSpPr/>
          <p:nvPr/>
        </p:nvSpPr>
        <p:spPr>
          <a:xfrm>
            <a:off x="7473638" y="3259935"/>
            <a:ext cx="914083" cy="176885"/>
          </a:xfrm>
          <a:prstGeom prst="rect">
            <a:avLst/>
          </a:prstGeom>
          <a:solidFill>
            <a:srgbClr val="C8D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2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Центральный аппарат</a:t>
            </a:r>
          </a:p>
        </p:txBody>
      </p:sp>
      <p:sp>
        <p:nvSpPr>
          <p:cNvPr id="205" name="Прямоугольник 204"/>
          <p:cNvSpPr/>
          <p:nvPr/>
        </p:nvSpPr>
        <p:spPr>
          <a:xfrm>
            <a:off x="7469054" y="3472539"/>
            <a:ext cx="913489" cy="176885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88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ГНИО</a:t>
            </a:r>
          </a:p>
        </p:txBody>
      </p:sp>
      <p:sp>
        <p:nvSpPr>
          <p:cNvPr id="206" name="Прямоугольник 205"/>
          <p:cNvSpPr/>
          <p:nvPr/>
        </p:nvSpPr>
        <p:spPr>
          <a:xfrm>
            <a:off x="7464299" y="3737032"/>
            <a:ext cx="918244" cy="368388"/>
          </a:xfrm>
          <a:prstGeom prst="rect">
            <a:avLst/>
          </a:prstGeom>
          <a:noFill/>
          <a:ln w="9525"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7" name="Прямоугольник 206"/>
          <p:cNvSpPr/>
          <p:nvPr/>
        </p:nvSpPr>
        <p:spPr>
          <a:xfrm>
            <a:off x="7506167" y="3855106"/>
            <a:ext cx="838030" cy="214595"/>
          </a:xfrm>
          <a:prstGeom prst="rect">
            <a:avLst/>
          </a:prstGeom>
          <a:solidFill>
            <a:srgbClr val="99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Предприятия РКП в составе ОРКК</a:t>
            </a:r>
          </a:p>
        </p:txBody>
      </p:sp>
      <p:sp>
        <p:nvSpPr>
          <p:cNvPr id="208" name="Прямоугольник 207"/>
          <p:cNvSpPr/>
          <p:nvPr/>
        </p:nvSpPr>
        <p:spPr>
          <a:xfrm>
            <a:off x="7473638" y="4151583"/>
            <a:ext cx="908905" cy="221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Предприятия РКП вне ОРКК</a:t>
            </a:r>
          </a:p>
        </p:txBody>
      </p:sp>
      <p:pic>
        <p:nvPicPr>
          <p:cNvPr id="209" name="Picture 71" descr="http://federalspace.ru/media/mini/news/logo/logo_orkk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60044" y="3658528"/>
            <a:ext cx="341269" cy="158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0" name="Группа 209"/>
          <p:cNvGrpSpPr/>
          <p:nvPr/>
        </p:nvGrpSpPr>
        <p:grpSpPr>
          <a:xfrm>
            <a:off x="7380211" y="2495762"/>
            <a:ext cx="1133684" cy="305043"/>
            <a:chOff x="10172700" y="2083172"/>
            <a:chExt cx="1511578" cy="406724"/>
          </a:xfrm>
        </p:grpSpPr>
        <p:pic>
          <p:nvPicPr>
            <p:cNvPr id="211" name="Рисунок 21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172700" y="2083172"/>
              <a:ext cx="1511578" cy="406724"/>
            </a:xfrm>
            <a:prstGeom prst="rect">
              <a:avLst/>
            </a:prstGeom>
          </p:spPr>
        </p:pic>
        <p:sp>
          <p:nvSpPr>
            <p:cNvPr id="212" name="Овал 211"/>
            <p:cNvSpPr/>
            <p:nvPr/>
          </p:nvSpPr>
          <p:spPr>
            <a:xfrm>
              <a:off x="10206895" y="2157738"/>
              <a:ext cx="286174" cy="286075"/>
            </a:xfrm>
            <a:prstGeom prst="ellipse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" tIns="54000" rIns="54000" bIns="540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13" name="TextBox 212"/>
          <p:cNvSpPr txBox="1"/>
          <p:nvPr/>
        </p:nvSpPr>
        <p:spPr>
          <a:xfrm>
            <a:off x="7656523" y="2561608"/>
            <a:ext cx="787973" cy="52655"/>
          </a:xfrm>
          <a:prstGeom prst="rect">
            <a:avLst/>
          </a:prstGeom>
          <a:solidFill>
            <a:schemeClr val="bg1"/>
          </a:solidFill>
        </p:spPr>
        <p:txBody>
          <a:bodyPr wrap="none" lIns="0" tIns="2700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" b="1" i="0" u="none" strike="noStrike" kern="1200" cap="none" spc="8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ГОСУДАРСТВЕННАЯ КОРПОРАЦИЯ ПО КОСМИЧЕСКОЙ ДЕЯТЕЛЬНОСТИ</a:t>
            </a:r>
          </a:p>
        </p:txBody>
      </p:sp>
      <p:pic>
        <p:nvPicPr>
          <p:cNvPr id="214" name="Рисунок 2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081" y="2785927"/>
            <a:ext cx="226784" cy="35954"/>
          </a:xfrm>
          <a:prstGeom prst="rect">
            <a:avLst/>
          </a:prstGeom>
        </p:spPr>
      </p:pic>
      <p:pic>
        <p:nvPicPr>
          <p:cNvPr id="215" name="Рисунок 2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435" y="2589597"/>
            <a:ext cx="178393" cy="152573"/>
          </a:xfrm>
          <a:prstGeom prst="rect">
            <a:avLst/>
          </a:prstGeom>
        </p:spPr>
      </p:pic>
      <p:sp>
        <p:nvSpPr>
          <p:cNvPr id="216" name="Овал 215"/>
          <p:cNvSpPr/>
          <p:nvPr/>
        </p:nvSpPr>
        <p:spPr>
          <a:xfrm>
            <a:off x="7086211" y="2555962"/>
            <a:ext cx="214631" cy="214556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7" name="Рисунок 2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576" y="2780967"/>
            <a:ext cx="226784" cy="35954"/>
          </a:xfrm>
          <a:prstGeom prst="rect">
            <a:avLst/>
          </a:prstGeom>
        </p:spPr>
      </p:pic>
      <p:pic>
        <p:nvPicPr>
          <p:cNvPr id="218" name="Рисунок 2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929" y="2584638"/>
            <a:ext cx="178393" cy="152573"/>
          </a:xfrm>
          <a:prstGeom prst="rect">
            <a:avLst/>
          </a:prstGeom>
        </p:spPr>
      </p:pic>
      <p:sp>
        <p:nvSpPr>
          <p:cNvPr id="219" name="Овал 218"/>
          <p:cNvSpPr/>
          <p:nvPr/>
        </p:nvSpPr>
        <p:spPr>
          <a:xfrm>
            <a:off x="6096705" y="2551002"/>
            <a:ext cx="214631" cy="214556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500" b="1" dirty="0">
                <a:solidFill>
                  <a:srgbClr val="0070C0"/>
                </a:solidFill>
                <a:latin typeface="+mj-lt"/>
              </a:rPr>
              <a:t>Структурные преобразования системы управления национальной космической деятельностью</a:t>
            </a:r>
          </a:p>
        </p:txBody>
      </p:sp>
      <p:sp>
        <p:nvSpPr>
          <p:cNvPr id="9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30292" y="6356350"/>
            <a:ext cx="21336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719E3-267A-664C-8E75-35B8F4AF5885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62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1175579" y="69695"/>
            <a:ext cx="8646850" cy="6761212"/>
            <a:chOff x="1775534" y="319596"/>
            <a:chExt cx="7368466" cy="5761608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2"/>
            <a:srcRect l="53398" t="24336" b="24674"/>
            <a:stretch/>
          </p:blipFill>
          <p:spPr>
            <a:xfrm>
              <a:off x="2592280" y="390618"/>
              <a:ext cx="6551720" cy="5376439"/>
            </a:xfrm>
            <a:prstGeom prst="rect">
              <a:avLst/>
            </a:prstGeom>
          </p:spPr>
        </p:pic>
        <p:sp>
          <p:nvSpPr>
            <p:cNvPr id="23" name="Прямоугольник 22"/>
            <p:cNvSpPr/>
            <p:nvPr/>
          </p:nvSpPr>
          <p:spPr>
            <a:xfrm>
              <a:off x="2423604" y="4438835"/>
              <a:ext cx="3941685" cy="506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698812" y="4572000"/>
              <a:ext cx="1376038" cy="1509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423604" y="1171852"/>
              <a:ext cx="4083728" cy="5060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26" name="Прямоугольник 25"/>
            <p:cNvSpPr/>
            <p:nvPr/>
          </p:nvSpPr>
          <p:spPr>
            <a:xfrm>
              <a:off x="1775534" y="319596"/>
              <a:ext cx="3071674" cy="4119239"/>
            </a:xfrm>
            <a:prstGeom prst="rect">
              <a:avLst/>
            </a:prstGeom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6" name="Rectangle 4"/>
          <p:cNvSpPr txBox="1">
            <a:spLocks noChangeArrowheads="1"/>
          </p:cNvSpPr>
          <p:nvPr/>
        </p:nvSpPr>
        <p:spPr>
          <a:xfrm>
            <a:off x="89542" y="352816"/>
            <a:ext cx="4260516" cy="542740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595959"/>
                </a:solidFill>
                <a:latin typeface="Arial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595959"/>
                </a:solidFill>
                <a:latin typeface="Arial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rgbClr val="595959"/>
                </a:solidFill>
                <a:latin typeface="Arial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200" kern="1200">
                <a:solidFill>
                  <a:srgbClr val="595959"/>
                </a:solidFill>
                <a:latin typeface="Arial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rgbClr val="595959"/>
                </a:solidFill>
                <a:latin typeface="Arial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2075" marR="0" lvl="1" indent="0" algn="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F497D"/>
              </a:buClr>
              <a:buSzPct val="80000"/>
              <a:buFont typeface="Arial"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Государственная корпорация по космической деятельности «Роскосмос» является уполномоченным органом по космической деятельности и осуществляет руководство космической деятельностью в интересах науки, техники и экономики, а также организует работу по созданию космической техники научного и социально-экономического назначения и совместно с ФОИВ по обороне - космической техники двойного назначения.</a:t>
            </a:r>
            <a:endParaRPr kumimoji="0" lang="ru-RU" altLang="ru-RU" sz="24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30292" y="6356350"/>
            <a:ext cx="21336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719E3-267A-664C-8E75-35B8F4AF5885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4C81C5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C81C5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342CE644-34EC-4B00-8DBB-3C86D1D301B8}"/>
              </a:ext>
            </a:extLst>
          </p:cNvPr>
          <p:cNvSpPr/>
          <p:nvPr/>
        </p:nvSpPr>
        <p:spPr>
          <a:xfrm>
            <a:off x="5738616" y="296075"/>
            <a:ext cx="4795926" cy="4686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tx1"/>
                </a:solidFill>
              </a:rPr>
              <a:t>2014	2015            2016          2017</a:t>
            </a:r>
          </a:p>
        </p:txBody>
      </p:sp>
    </p:spTree>
    <p:extLst>
      <p:ext uri="{BB962C8B-B14F-4D97-AF65-F5344CB8AC3E}">
        <p14:creationId xmlns:p14="http://schemas.microsoft.com/office/powerpoint/2010/main" val="9222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2_Strategy ORKK">
  <a:themeElements>
    <a:clrScheme name="Другая 3">
      <a:dk1>
        <a:srgbClr val="2F2F2F"/>
      </a:dk1>
      <a:lt1>
        <a:sysClr val="window" lastClr="FFFFFF"/>
      </a:lt1>
      <a:dk2>
        <a:srgbClr val="1F1F1F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Strategy Partner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rgbClr val="FF6600"/>
          </a:solidFill>
          <a:miter lim="800000"/>
          <a:headEnd type="none" w="med" len="med"/>
          <a:tailEnd type="none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3_Strategy ORKK">
  <a:themeElements>
    <a:clrScheme name="Другая 3">
      <a:dk1>
        <a:srgbClr val="2F2F2F"/>
      </a:dk1>
      <a:lt1>
        <a:sysClr val="window" lastClr="FFFFFF"/>
      </a:lt1>
      <a:dk2>
        <a:srgbClr val="1F1F1F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Strategy Partner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tx1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rgbClr val="FF6600"/>
          </a:solidFill>
          <a:miter lim="800000"/>
          <a:headEnd type="none" w="med" len="med"/>
          <a:tailEnd type="none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ROSCOSMOS tamplate-201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ROSCOSMOS tamplate-201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_Тема1">
  <a:themeElements>
    <a:clrScheme name="Тема1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Тема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1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ROSCOSMOS tamplate-201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4_Strategy ORKK">
  <a:themeElements>
    <a:clrScheme name="Другая 3">
      <a:dk1>
        <a:srgbClr val="2F2F2F"/>
      </a:dk1>
      <a:lt1>
        <a:sysClr val="window" lastClr="FFFFFF"/>
      </a:lt1>
      <a:dk2>
        <a:srgbClr val="1F1F1F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Strategy Partner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tx1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rgbClr val="FF6600"/>
          </a:solidFill>
          <a:miter lim="800000"/>
          <a:headEnd type="none" w="med" len="med"/>
          <a:tailEnd type="none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8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3896</TotalTime>
  <Words>1331</Words>
  <Application>Microsoft Office PowerPoint</Application>
  <PresentationFormat>Экран (4:3)</PresentationFormat>
  <Paragraphs>256</Paragraphs>
  <Slides>27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8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7" baseType="lpstr">
      <vt:lpstr>2_Strategy ORKK</vt:lpstr>
      <vt:lpstr>3_Strategy ORKK</vt:lpstr>
      <vt:lpstr>ROSCOSMOS tamplate-2016</vt:lpstr>
      <vt:lpstr>1_ROSCOSMOS tamplate-2016</vt:lpstr>
      <vt:lpstr>2_Тема1</vt:lpstr>
      <vt:lpstr>2_ROSCOSMOS tamplate-2016</vt:lpstr>
      <vt:lpstr>4_Strategy ORKK</vt:lpstr>
      <vt:lpstr>1_Тема Office</vt:lpstr>
      <vt:lpstr>think-cell Slide</vt:lpstr>
      <vt:lpstr>CorelDRAW</vt:lpstr>
      <vt:lpstr>Госкорпорация «Роскосмос»: пути и маршруты взаимодействия   Дмитрий Пайсон,  директор  Исследовательско-аналитического центра</vt:lpstr>
      <vt:lpstr>Новейшая организационная история</vt:lpstr>
      <vt:lpstr>Презентация PowerPoint</vt:lpstr>
      <vt:lpstr>Структурные преобразования системы управления национальной космической деятельностью</vt:lpstr>
      <vt:lpstr>Презентация PowerPoint</vt:lpstr>
      <vt:lpstr>Презентация PowerPoint</vt:lpstr>
      <vt:lpstr>Презентация PowerPoint</vt:lpstr>
      <vt:lpstr>Структурные преобразования системы управления национальной космической деятельностью</vt:lpstr>
      <vt:lpstr>Презентация PowerPoint</vt:lpstr>
      <vt:lpstr>Потенциал и технологическое развитие</vt:lpstr>
      <vt:lpstr>Презентация PowerPoint</vt:lpstr>
      <vt:lpstr>Существующий потенциал Госкорпорации «Роскосмос»</vt:lpstr>
      <vt:lpstr>Космическая деятельность для больших и маленьких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Единое окно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Госкорпорация «Роскосмос»: пути и маршруты взаимодействия   Дмитрий Пайсон,  директор  Исследовательско-аналитического центра  +7 910 4949481 payson.db@roscosmos.ru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Байрамкулова Люаза Аубекировна</cp:lastModifiedBy>
  <cp:revision>452</cp:revision>
  <cp:lastPrinted>2017-02-16T07:09:05Z</cp:lastPrinted>
  <dcterms:created xsi:type="dcterms:W3CDTF">2016-11-07T12:40:21Z</dcterms:created>
  <dcterms:modified xsi:type="dcterms:W3CDTF">2017-07-26T16:49:03Z</dcterms:modified>
</cp:coreProperties>
</file>