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1" r:id="rId2"/>
    <p:sldId id="270" r:id="rId3"/>
    <p:sldId id="272" r:id="rId4"/>
    <p:sldId id="273" r:id="rId5"/>
    <p:sldId id="274" r:id="rId6"/>
    <p:sldId id="256" r:id="rId7"/>
    <p:sldId id="267" r:id="rId8"/>
    <p:sldId id="258" r:id="rId9"/>
    <p:sldId id="259" r:id="rId10"/>
    <p:sldId id="260" r:id="rId11"/>
    <p:sldId id="261" r:id="rId12"/>
    <p:sldId id="262" r:id="rId13"/>
    <p:sldId id="265" r:id="rId14"/>
    <p:sldId id="275" r:id="rId15"/>
    <p:sldId id="276" r:id="rId16"/>
    <p:sldId id="266" r:id="rId17"/>
    <p:sldId id="268" r:id="rId18"/>
    <p:sldId id="263" r:id="rId19"/>
    <p:sldId id="264" r:id="rId20"/>
    <p:sldId id="269" r:id="rId21"/>
    <p:sldId id="25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E07F-9083-4EB6-8289-284B3E706A74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C364-4380-4FA5-A2E8-964F75203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38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E07F-9083-4EB6-8289-284B3E706A74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C364-4380-4FA5-A2E8-964F75203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7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03DAE07F-9083-4EB6-8289-284B3E706A74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D88C364-4380-4FA5-A2E8-964F75203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87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E07F-9083-4EB6-8289-284B3E706A74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C364-4380-4FA5-A2E8-964F75203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85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DAE07F-9083-4EB6-8289-284B3E706A74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88C364-4380-4FA5-A2E8-964F75203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6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E07F-9083-4EB6-8289-284B3E706A74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C364-4380-4FA5-A2E8-964F75203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495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E07F-9083-4EB6-8289-284B3E706A74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C364-4380-4FA5-A2E8-964F75203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96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E07F-9083-4EB6-8289-284B3E706A74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C364-4380-4FA5-A2E8-964F75203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82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E07F-9083-4EB6-8289-284B3E706A74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C364-4380-4FA5-A2E8-964F75203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0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E07F-9083-4EB6-8289-284B3E706A74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C364-4380-4FA5-A2E8-964F75203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52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E07F-9083-4EB6-8289-284B3E706A74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C364-4380-4FA5-A2E8-964F75203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52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3DAE07F-9083-4EB6-8289-284B3E706A74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D88C364-4380-4FA5-A2E8-964F75203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311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Почему исчезают озера?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96838" y="4142510"/>
            <a:ext cx="72736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Работу выполнил </a:t>
            </a:r>
          </a:p>
          <a:p>
            <a:pPr algn="ctr"/>
            <a:r>
              <a:rPr lang="ru-RU" sz="2400" dirty="0"/>
              <a:t>ученик </a:t>
            </a:r>
            <a:r>
              <a:rPr lang="ru-RU" sz="2400" dirty="0" smtClean="0"/>
              <a:t>9б </a:t>
            </a:r>
            <a:r>
              <a:rPr lang="ru-RU" sz="2400" dirty="0"/>
              <a:t>класса</a:t>
            </a:r>
          </a:p>
          <a:p>
            <a:pPr algn="ctr"/>
            <a:r>
              <a:rPr lang="ru-RU" sz="2400" dirty="0"/>
              <a:t> «Лицей-интернат </a:t>
            </a:r>
          </a:p>
          <a:p>
            <a:pPr algn="ctr"/>
            <a:r>
              <a:rPr lang="ru-RU" sz="2400" dirty="0"/>
              <a:t>для одаренных детей</a:t>
            </a:r>
          </a:p>
          <a:p>
            <a:pPr algn="ctr"/>
            <a:r>
              <a:rPr lang="ru-RU" sz="2400" dirty="0"/>
              <a:t> с углублённым изучением химии» </a:t>
            </a:r>
          </a:p>
          <a:p>
            <a:pPr algn="ctr"/>
            <a:r>
              <a:rPr lang="ru-RU" sz="2400" dirty="0"/>
              <a:t>-филиал ФГБОУ ВО «КНИТУ»</a:t>
            </a:r>
          </a:p>
          <a:p>
            <a:pPr algn="ctr"/>
            <a:r>
              <a:rPr lang="ru-RU" sz="2400" dirty="0"/>
              <a:t> </a:t>
            </a:r>
            <a:r>
              <a:rPr lang="ru-RU" sz="2400" dirty="0" err="1"/>
              <a:t>Бакуркин</a:t>
            </a:r>
            <a:r>
              <a:rPr lang="ru-RU" sz="2400" dirty="0"/>
              <a:t> Егор</a:t>
            </a:r>
          </a:p>
        </p:txBody>
      </p:sp>
    </p:spTree>
    <p:extLst>
      <p:ext uri="{BB962C8B-B14F-4D97-AF65-F5344CB8AC3E}">
        <p14:creationId xmlns:p14="http://schemas.microsoft.com/office/powerpoint/2010/main" val="17471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Питание  озера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684" y="1981201"/>
            <a:ext cx="8176608" cy="444730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  </a:t>
            </a:r>
            <a:r>
              <a:rPr lang="ru-RU" sz="2800" dirty="0" smtClean="0"/>
              <a:t>Исходя из произведенного химического анализа следует, что питание озера происходит нисходящими подземными источниками из песчанистых толщ и прослоев маломощных известняков татарского возраста, а также атмосферными осадками, поступающими в озеро в виде временного стока (талые снеговые воды, дождевые).</a:t>
            </a:r>
            <a:br>
              <a:rPr lang="ru-RU" sz="2800" dirty="0" smtClean="0"/>
            </a:br>
            <a:r>
              <a:rPr lang="ru-RU" sz="2800" dirty="0" smtClean="0"/>
              <a:t>   По данным исследований геологов, озеро берет питание из огромной подземной реки, которая соединяет и близлежащие  </a:t>
            </a:r>
            <a:r>
              <a:rPr lang="ru-RU" sz="2800" dirty="0" err="1" smtClean="0"/>
              <a:t>Кленовогорские</a:t>
            </a:r>
            <a:r>
              <a:rPr lang="ru-RU" sz="2800" dirty="0" smtClean="0"/>
              <a:t> озера: Конан-ер и </a:t>
            </a:r>
            <a:r>
              <a:rPr lang="ru-RU" sz="2800" dirty="0" err="1" smtClean="0"/>
              <a:t>Мушан</a:t>
            </a:r>
            <a:r>
              <a:rPr lang="ru-RU" sz="2800" dirty="0" smtClean="0"/>
              <a:t>-ер, а также озеро Долгое. </a:t>
            </a:r>
            <a:br>
              <a:rPr lang="ru-RU" sz="2800" dirty="0" smtClean="0"/>
            </a:br>
            <a:r>
              <a:rPr lang="ru-RU" sz="2800" dirty="0" smtClean="0"/>
              <a:t>    О том, как появилось это озеро, ученые строят предположения и догадки. Народ же сложил об озере свое поэтическое сказание, будто бы в стародавние времена, среди леса на холме, стояла деревня, в которой брат женился на родной сестре. Во время свадебного пира холм с деревней и пирующими провалился, и на его месте образовалось озеро. Окрестные жители уверяют:  </a:t>
            </a:r>
            <a:br>
              <a:rPr lang="ru-RU" sz="2800" dirty="0" smtClean="0"/>
            </a:br>
            <a:r>
              <a:rPr lang="ru-RU" sz="2800" dirty="0" smtClean="0"/>
              <a:t> </a:t>
            </a:r>
            <a:r>
              <a:rPr lang="ru-RU" sz="2800" i="1" dirty="0" smtClean="0"/>
              <a:t> Теперь, в глухую полночь,</a:t>
            </a:r>
            <a:br>
              <a:rPr lang="ru-RU" sz="2800" i="1" dirty="0" smtClean="0"/>
            </a:br>
            <a:r>
              <a:rPr lang="ru-RU" sz="2800" i="1" dirty="0" smtClean="0"/>
              <a:t>  Люди, те, что без греха,</a:t>
            </a:r>
            <a:br>
              <a:rPr lang="ru-RU" sz="2800" i="1" dirty="0" smtClean="0"/>
            </a:br>
            <a:r>
              <a:rPr lang="ru-RU" sz="2800" i="1" dirty="0" smtClean="0"/>
              <a:t>  Слышат песню плясовую,</a:t>
            </a:r>
            <a:br>
              <a:rPr lang="ru-RU" sz="2800" i="1" dirty="0" smtClean="0"/>
            </a:br>
            <a:r>
              <a:rPr lang="ru-RU" sz="2800" i="1" dirty="0" smtClean="0"/>
              <a:t>  Плач и песню петуха. </a:t>
            </a:r>
            <a:r>
              <a:rPr lang="ru-RU" sz="2800" dirty="0" smtClean="0"/>
              <a:t>     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483" y="3643746"/>
            <a:ext cx="3665262" cy="266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0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246" y="1956262"/>
            <a:ext cx="8550680" cy="4901738"/>
          </a:xfrm>
        </p:spPr>
        <p:txBody>
          <a:bodyPr>
            <a:normAutofit/>
          </a:bodyPr>
          <a:lstStyle/>
          <a:p>
            <a:r>
              <a:rPr lang="ru-RU" dirty="0"/>
              <a:t>Местные жители называют его </a:t>
            </a:r>
            <a:r>
              <a:rPr lang="ru-RU" dirty="0" err="1"/>
              <a:t>Мушыл</a:t>
            </a:r>
            <a:r>
              <a:rPr lang="ru-RU" dirty="0"/>
              <a:t>. Это истинное его название. Озеро </a:t>
            </a:r>
            <a:r>
              <a:rPr lang="ru-RU" dirty="0" err="1"/>
              <a:t>Мушыл</a:t>
            </a:r>
            <a:r>
              <a:rPr lang="ru-RU" dirty="0"/>
              <a:t> находится на </a:t>
            </a:r>
            <a:r>
              <a:rPr lang="ru-RU" dirty="0" err="1"/>
              <a:t>Сотнурской</a:t>
            </a:r>
            <a:r>
              <a:rPr lang="ru-RU" dirty="0"/>
              <a:t> возвышенности около деревни </a:t>
            </a:r>
            <a:r>
              <a:rPr lang="ru-RU" dirty="0" err="1"/>
              <a:t>Шарибоксад</a:t>
            </a:r>
            <a:r>
              <a:rPr lang="ru-RU" dirty="0"/>
              <a:t> в Марий Эл.  </a:t>
            </a:r>
            <a:br>
              <a:rPr lang="ru-RU" dirty="0"/>
            </a:br>
            <a:r>
              <a:rPr lang="ru-RU" dirty="0"/>
              <a:t>  Время провала озера достоверно неизвестно. Но существуют красивые легенды среди местных жителей о происхождении озера, передающиеся из поколения в поколение.</a:t>
            </a:r>
            <a:br>
              <a:rPr lang="ru-RU" dirty="0"/>
            </a:br>
            <a:r>
              <a:rPr lang="ru-RU" dirty="0"/>
              <a:t>  Местный автор </a:t>
            </a:r>
            <a:r>
              <a:rPr lang="ru-RU" dirty="0" err="1"/>
              <a:t>А.Филиппов</a:t>
            </a:r>
            <a:r>
              <a:rPr lang="ru-RU" dirty="0"/>
              <a:t> в своей статье в газете "</a:t>
            </a:r>
            <a:r>
              <a:rPr lang="ru-RU" dirty="0" err="1"/>
              <a:t>Ямде</a:t>
            </a:r>
            <a:r>
              <a:rPr lang="ru-RU" dirty="0"/>
              <a:t> </a:t>
            </a:r>
            <a:r>
              <a:rPr lang="ru-RU" dirty="0" err="1"/>
              <a:t>лий</a:t>
            </a:r>
            <a:r>
              <a:rPr lang="ru-RU" dirty="0"/>
              <a:t>" (18.01.1992 г.) утверждал, что озеро образовалось около 20 тысяч лет назад в ледниковый период.  </a:t>
            </a:r>
            <a:br>
              <a:rPr lang="ru-RU" dirty="0"/>
            </a:br>
            <a:r>
              <a:rPr lang="ru-RU" dirty="0"/>
              <a:t>  Почему озеро называют Морской Глаз? - цвет воды в озере удивительный - изумрудно-зелёный. Когда смотришь с </a:t>
            </a:r>
            <a:r>
              <a:rPr lang="ru-RU" dirty="0" err="1"/>
              <a:t>Шаринской</a:t>
            </a:r>
            <a:r>
              <a:rPr lang="ru-RU" dirty="0"/>
              <a:t> горы вниз на долину, то в глаза бросается яркий контраст между цветом воды в Морском Глазе и других близлежащих водоёмах, где вода обычного цвета. Необычный окрас воде придают зелёные, хрупкие на ощупь водоросли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218" y="3008167"/>
            <a:ext cx="3193473" cy="2395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61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Характеристика  озера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/>
              <a:t>Характеристика озера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 Цвет - зелёный из-за наличия в воде озера зелёных водорослей.</a:t>
            </a:r>
            <a:br>
              <a:rPr lang="ru-RU" dirty="0"/>
            </a:br>
            <a:r>
              <a:rPr lang="ru-RU" dirty="0"/>
              <a:t>  Глубина - 37 метров.</a:t>
            </a:r>
            <a:br>
              <a:rPr lang="ru-RU" dirty="0"/>
            </a:br>
            <a:r>
              <a:rPr lang="ru-RU" dirty="0"/>
              <a:t>  Температура воды в летний период - у поверхности до 20 С, на дне 4 С</a:t>
            </a:r>
            <a:br>
              <a:rPr lang="ru-RU" dirty="0"/>
            </a:br>
            <a:r>
              <a:rPr lang="ru-RU" dirty="0"/>
              <a:t>  Запах воды - без ярко выраженного запаха Прозрачность - до 2-х метров</a:t>
            </a:r>
            <a:br>
              <a:rPr lang="ru-RU" dirty="0"/>
            </a:br>
            <a:r>
              <a:rPr lang="ru-RU" dirty="0"/>
              <a:t>  Жёсткость - 0,1%</a:t>
            </a:r>
            <a:br>
              <a:rPr lang="ru-RU" dirty="0"/>
            </a:br>
            <a:r>
              <a:rPr lang="ru-RU" dirty="0"/>
              <a:t>  Солёность - 0,8% (промилле)</a:t>
            </a:r>
            <a:br>
              <a:rPr lang="ru-RU" dirty="0"/>
            </a:br>
            <a:r>
              <a:rPr lang="ru-RU" dirty="0"/>
              <a:t>  Площадь - 0,29 га</a:t>
            </a:r>
          </a:p>
          <a:p>
            <a:r>
              <a:rPr lang="ru-RU" dirty="0"/>
              <a:t>  Уровень воды в озере до 1983 г. держался на одном уровне, но с этого года уровень воды начал подвергаться сезонным колебаниям. В некоторые годы уровень воды в озере опускается до 2,5-2,6 м. Весной озеро становится сточным. Вода вытекает из озера по специально установленному выдолбленному из дерева жёлобу в ниже лежащую долину.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31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Легенды  </a:t>
            </a:r>
            <a:r>
              <a:rPr lang="ru-RU" smtClean="0"/>
              <a:t>озера «морской глаз»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682" y="1856509"/>
            <a:ext cx="8301300" cy="4333702"/>
          </a:xfrm>
        </p:spPr>
        <p:txBody>
          <a:bodyPr>
            <a:normAutofit/>
          </a:bodyPr>
          <a:lstStyle/>
          <a:p>
            <a:r>
              <a:rPr lang="ru-RU" b="1" i="1" dirty="0"/>
              <a:t>Легенды Морского глаза </a:t>
            </a:r>
            <a:endParaRPr lang="ru-RU" dirty="0"/>
          </a:p>
          <a:p>
            <a:r>
              <a:rPr lang="ru-RU" i="1" dirty="0"/>
              <a:t>Легенда 1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  В старые времена ехал по этим местам свадебный кортеж. Жених с </a:t>
            </a:r>
            <a:r>
              <a:rPr lang="ru-RU" dirty="0" err="1"/>
              <a:t>моркинской</a:t>
            </a:r>
            <a:r>
              <a:rPr lang="ru-RU" dirty="0"/>
              <a:t> стороны брал невесту из этих мест. И вот когда свадебный поезд возвращался назад по прежней лесной дороге, не заметили веселившиеся люди, что земля провалилась на их пути. Ушли в глубину вековые деревья. Весь свадебный кортеж ушел в пучину озера, возникшего на месте глубокого провала. </a:t>
            </a:r>
            <a:br>
              <a:rPr lang="ru-RU" dirty="0"/>
            </a:br>
            <a:r>
              <a:rPr lang="ru-RU" dirty="0"/>
              <a:t>   До сих пор, согласно легенде, по ночам иногда можно услышать над озером тихие звуки свадебных песен и перезвон колокольчиков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5" y="2923309"/>
            <a:ext cx="3429865" cy="213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364" y="307355"/>
            <a:ext cx="5860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Легенда 2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   Сохранилась </a:t>
            </a:r>
            <a:r>
              <a:rPr lang="ru-RU" sz="2400" dirty="0" smtClean="0"/>
              <a:t>другая </a:t>
            </a:r>
            <a:r>
              <a:rPr lang="ru-RU" sz="2400" dirty="0"/>
              <a:t>легенда, согласно которой, давным-давно в озере марийские крестьяне находили останки </a:t>
            </a:r>
            <a:r>
              <a:rPr lang="ru-RU" sz="2400" dirty="0" smtClean="0"/>
              <a:t>древнего морского корабля. </a:t>
            </a:r>
            <a:r>
              <a:rPr lang="ru-RU" sz="2400" dirty="0"/>
              <a:t>Как будто бы вода на дне озера как морская - солёная.</a:t>
            </a:r>
            <a:endParaRPr lang="ru-RU" sz="2400" dirty="0"/>
          </a:p>
        </p:txBody>
      </p:sp>
      <p:pic>
        <p:nvPicPr>
          <p:cNvPr id="5124" name="Picture 4" descr="Картинки по запросу древнего морского корабля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73" y="636595"/>
            <a:ext cx="5586762" cy="569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619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346" y="1700299"/>
            <a:ext cx="6096000" cy="33188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Font typeface="Wingdings" pitchFamily="2" charset="2"/>
              <a:buChar char=""/>
            </a:pPr>
            <a:r>
              <a:rPr lang="ru-RU" sz="2200" i="1" dirty="0">
                <a:solidFill>
                  <a:srgbClr val="FFFFFF"/>
                </a:solidFill>
              </a:rPr>
              <a:t>Легенда 3</a:t>
            </a:r>
            <a:r>
              <a:rPr lang="ru-RU" sz="2200" dirty="0">
                <a:solidFill>
                  <a:srgbClr val="FFFFFF"/>
                </a:solidFill>
              </a:rPr>
              <a:t/>
            </a:r>
            <a:br>
              <a:rPr lang="ru-RU" sz="2200" dirty="0">
                <a:solidFill>
                  <a:srgbClr val="FFFFFF"/>
                </a:solidFill>
              </a:rPr>
            </a:br>
            <a:r>
              <a:rPr lang="ru-RU" sz="2200" dirty="0">
                <a:solidFill>
                  <a:srgbClr val="FFFFFF"/>
                </a:solidFill>
              </a:rPr>
              <a:t>   Утверждают, будто бы в нижних слоях озера есть морские бархатные водоросли, которые и придают воде озера её неповторимый изумрудный цвет.</a:t>
            </a: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Font typeface="Wingdings" pitchFamily="2" charset="2"/>
              <a:buChar char=""/>
            </a:pPr>
            <a:r>
              <a:rPr lang="ru-RU" sz="2200" i="1" dirty="0">
                <a:solidFill>
                  <a:srgbClr val="FFFFFF"/>
                </a:solidFill>
              </a:rPr>
              <a:t>Легенда 4</a:t>
            </a:r>
            <a:r>
              <a:rPr lang="ru-RU" sz="2200" dirty="0">
                <a:solidFill>
                  <a:srgbClr val="FFFFFF"/>
                </a:solidFill>
              </a:rPr>
              <a:t/>
            </a:r>
            <a:br>
              <a:rPr lang="ru-RU" sz="2200" dirty="0">
                <a:solidFill>
                  <a:srgbClr val="FFFFFF"/>
                </a:solidFill>
              </a:rPr>
            </a:br>
            <a:r>
              <a:rPr lang="ru-RU" sz="2200" dirty="0">
                <a:solidFill>
                  <a:srgbClr val="FFFFFF"/>
                </a:solidFill>
              </a:rPr>
              <a:t>   Согласно этой давней легенде на месте озера когда-то был большой хвойный лес. Из земли бил родник с чистой ключевою водой. Через лес проходила большая дорога - </a:t>
            </a:r>
            <a:r>
              <a:rPr lang="ru-RU" sz="2200" dirty="0" err="1">
                <a:solidFill>
                  <a:srgbClr val="FFFFFF"/>
                </a:solidFill>
              </a:rPr>
              <a:t>коряж</a:t>
            </a:r>
            <a:r>
              <a:rPr lang="ru-RU" sz="2200" dirty="0">
                <a:solidFill>
                  <a:srgbClr val="FFFFFF"/>
                </a:solidFill>
              </a:rPr>
              <a:t> (кряж).</a:t>
            </a:r>
            <a:endParaRPr lang="ru-RU" sz="2200" dirty="0">
              <a:solidFill>
                <a:srgbClr val="FFFF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10" y="1643305"/>
            <a:ext cx="5092846" cy="338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790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использование  озера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828" y="1928553"/>
            <a:ext cx="7871807" cy="4763192"/>
          </a:xfrm>
        </p:spPr>
        <p:txBody>
          <a:bodyPr/>
          <a:lstStyle/>
          <a:p>
            <a:r>
              <a:rPr lang="ru-RU" dirty="0"/>
              <a:t>Местные жители используют озеро по надобности. На мостках женщины полощут бельё, ребятишки и взрослые купаются и ловят рыбу. Воду из озера не пьют, так как в округе бьёт несколько источников. Сюда постоянно приезжают гости, туристы, чтобы полюбоваться красотой озера и прилегающей местности. </a:t>
            </a:r>
            <a:br>
              <a:rPr lang="ru-RU" dirty="0"/>
            </a:br>
            <a:r>
              <a:rPr lang="ru-RU" dirty="0"/>
              <a:t>  Среди местных активистов зародилась идея придать озеру государственный статус памятника природы Марий Эл. Процесс этот длительный, сложный. Во многом от районных властей, от местного органа самоуправления зависит исход этой инициативы. 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944" y="2137059"/>
            <a:ext cx="4156365" cy="311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9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Растительный и животный мир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2053212"/>
            <a:ext cx="6096000" cy="411074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Солнечные лучи попадают сюда не весь световой день. Этим можно объяснить небогатую растительность по берегам. У берега растут незабудки и стрелолист. Деревья представлены елью и пихтой. В лесополосе встречаются грибы, мхи и лишайники. Рыбы в озере не так много, так как вода в озере всегда достаточно холодная. В озере живут и размножаются такие виды рыб, как плотва, серебристый карась, окунь, золотистый карась, вьюн, уклейка, щука. Водится также линь, что является доказательством того, что вода в озере чистая и не загрязнённая.  Рыбу в озеро занесли, скорее всего, водоплавающие птицы. Икринки приставали к лапкам птиц и мигрировали в другие водоёмы вместе с ними.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499" y="2165576"/>
            <a:ext cx="2619375" cy="1743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499" y="4271111"/>
            <a:ext cx="2664000" cy="189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исчезновения озера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524" y="2035430"/>
            <a:ext cx="9784080" cy="4206240"/>
          </a:xfrm>
        </p:spPr>
        <p:txBody>
          <a:bodyPr>
            <a:normAutofit/>
          </a:bodyPr>
          <a:lstStyle/>
          <a:p>
            <a:pPr lvl="8"/>
            <a:r>
              <a:rPr lang="ru-RU" dirty="0"/>
              <a:t> 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02919" y="1942743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Уникальный памятник природы — озеро Морской глаз в Марий Эл — под угрозой исчезновения. Всего за несколько месяцев его уровень понизился на 12 метров, и вода продолжает убывать.</a:t>
            </a:r>
          </a:p>
          <a:p>
            <a:r>
              <a:rPr lang="ru-RU" dirty="0"/>
              <a:t>Насколько сильно ушла вода, видно сразу. Еще в прошлом году искупаться в изумрудном озере можно было без труда. В этом — спуститься к воде по крутому склону возможно только с помощью веревки.</a:t>
            </a:r>
          </a:p>
          <a:p>
            <a:r>
              <a:rPr lang="ru-RU" dirty="0"/>
              <a:t>«На 5 июня из озера ушло 17 тысяч кубометров. Уровень падения 8,8 на то время», — сообщил заместитель декана факультета природного устройства и водных ресурсов Поволжского государственного технологического университета Марий Эл Александр Фадеев.</a:t>
            </a:r>
          </a:p>
          <a:p>
            <a:r>
              <a:rPr lang="ru-RU" dirty="0"/>
              <a:t>Специалисты с помощью эхолота сначала измеряют максимальную глубину озера. По предварительным данным, по сравнению с прошлым годом уровень упал на 12 метров. И вода все время убывает.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584" y="1942743"/>
            <a:ext cx="3148926" cy="23586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584" y="4591573"/>
            <a:ext cx="3246369" cy="215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ПрИчина</a:t>
            </a:r>
            <a:r>
              <a:rPr lang="ru-RU" dirty="0" smtClean="0"/>
              <a:t>  исчезновения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5" y="2011679"/>
            <a:ext cx="7802088" cy="4206240"/>
          </a:xfrm>
        </p:spPr>
        <p:txBody>
          <a:bodyPr>
            <a:normAutofit/>
          </a:bodyPr>
          <a:lstStyle/>
          <a:p>
            <a:r>
              <a:rPr lang="ru-RU" sz="1800" dirty="0"/>
              <a:t>Причина - вода уходит, скорее всего, через боковые пустоты. На прошлой неделе водолазы плавали. Есть боковые выемки, через которые течение идет. Проходит-уходит вода — возможно так", - предположил замдекана факультета природного устройства и водных ресурсов Поволжского государственного технологического университета Марий Эл Александр Фадеев.</a:t>
            </a:r>
          </a:p>
          <a:p>
            <a:r>
              <a:rPr lang="ru-RU" sz="1800" dirty="0"/>
              <a:t>Иными словами, где-то в горной породе появилась трещина, через которую так стремительно вода и уходит. Для того чтобы выяснить это наверняка, нужны более серьезные исследования. Пока же за озером наблюдают только студенты и их преподаватели, причем на общественных началах.</a:t>
            </a:r>
          </a:p>
          <a:p>
            <a:r>
              <a:rPr lang="ru-RU" sz="1800" dirty="0"/>
              <a:t>Вероятность того, что озеро восстановится, существует. Трещина может закрыться, и постепенно Морской глаз вновь наполнится. Однако если этого не произойдет, и вода продолжит убывать теми же темпами, на следующий год озеро может исчезнуть навсегда.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343" y="3053257"/>
            <a:ext cx="3855632" cy="256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9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Причины  исчезновения  озер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/>
              <a:t>усиленное потребление воды в ходе деятельности </a:t>
            </a:r>
            <a:r>
              <a:rPr lang="ru-RU" sz="3600" dirty="0" smtClean="0"/>
              <a:t>человека          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/>
              <a:t>климатические </a:t>
            </a:r>
            <a:r>
              <a:rPr lang="ru-RU" sz="3600" dirty="0" smtClean="0"/>
              <a:t>изменения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/>
              <a:t>вода </a:t>
            </a:r>
            <a:r>
              <a:rPr lang="ru-RU" sz="3600" dirty="0" smtClean="0"/>
              <a:t>уходит  </a:t>
            </a:r>
            <a:r>
              <a:rPr lang="ru-RU" sz="3600" dirty="0"/>
              <a:t>в </a:t>
            </a:r>
            <a:r>
              <a:rPr lang="ru-RU" sz="3600" dirty="0" smtClean="0"/>
              <a:t>трещины </a:t>
            </a:r>
            <a:r>
              <a:rPr lang="ru-RU" sz="3600" dirty="0"/>
              <a:t>, образованные под </a:t>
            </a:r>
            <a:r>
              <a:rPr lang="ru-RU" sz="3600" dirty="0" smtClean="0"/>
              <a:t>озером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Недостаточное питание озера</a:t>
            </a:r>
          </a:p>
          <a:p>
            <a:pPr>
              <a:buFont typeface="Arial" pitchFamily="34" charset="0"/>
              <a:buChar char="•"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36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зеро  сейчас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2317" y="2319670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предварительным данным проведенного исследования, уровень воды в озере Морской глаз, которое называют жемчужиной Марий Эл, за последние два года почти восстановился. 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Можно сказать, что за последние два года озеро постепенно восстанавливается. Если в июле 2014 года, когда последний раз здесь проводилось исследование, максимальная глубина Морского глаза составляла 36,2 метра от зеркала воды, то в этот раз эхолот показал, что до самой глубокой точки озера 55 метров. Но при этом говорить о том, что уровень воды поднялся на 20 метров нельзя, потому как само озеро углубилось в юго-восточной части на примерно на 10 метров, а уровень воды поднялся на 9 метров. До полного заполнения котловины озера остался еще 1 метр.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533" y="2690728"/>
            <a:ext cx="3738706" cy="251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Использованная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Морской Глаз.</a:t>
            </a:r>
          </a:p>
          <a:p>
            <a:r>
              <a:rPr lang="ru-RU" dirty="0" smtClean="0"/>
              <a:t>Энциклопедия </a:t>
            </a:r>
            <a:r>
              <a:rPr lang="ru-RU" dirty="0"/>
              <a:t>Республики Марий Эл, 2009, с. 554.</a:t>
            </a:r>
          </a:p>
          <a:p>
            <a:r>
              <a:rPr lang="ru-RU" dirty="0" smtClean="0"/>
              <a:t> </a:t>
            </a:r>
            <a:r>
              <a:rPr lang="ru-RU" dirty="0"/>
              <a:t>В Марий Эл исчезает памятник природы — озеро Морской глаз.</a:t>
            </a:r>
          </a:p>
          <a:p>
            <a:r>
              <a:rPr lang="ru-RU" dirty="0" smtClean="0"/>
              <a:t> </a:t>
            </a:r>
            <a:r>
              <a:rPr lang="ru-RU" dirty="0"/>
              <a:t>Озеро Морской глаз: уровень воды поднялся, но гибнут ели.</a:t>
            </a:r>
          </a:p>
          <a:p>
            <a:r>
              <a:rPr lang="ru-RU" dirty="0" smtClean="0"/>
              <a:t> </a:t>
            </a:r>
            <a:r>
              <a:rPr lang="ru-RU" dirty="0"/>
              <a:t>Загадка природы: в жемчужину Марий Эл – озеро Морской глаз – возвращается вода. Марийская правда (16 июня 2016). Проверено 14 мая 2017.</a:t>
            </a:r>
          </a:p>
          <a:p>
            <a:r>
              <a:rPr lang="ru-RU" dirty="0"/>
              <a:t>Литература[править | править код]</a:t>
            </a:r>
          </a:p>
          <a:p>
            <a:r>
              <a:rPr lang="ru-RU" dirty="0"/>
              <a:t>Озёра среднего Поволжья / Под ред. И. Н. Сорокина и Р. С. Петровой. — Ленинград: Наука, 1976. — 236 с. — 1300 экз.</a:t>
            </a:r>
          </a:p>
          <a:p>
            <a:r>
              <a:rPr lang="ru-RU" dirty="0"/>
              <a:t>О. П. Воронцова, И. С. Галкин. </a:t>
            </a:r>
            <a:r>
              <a:rPr lang="ru-RU" dirty="0" err="1"/>
              <a:t>Мушилъер</a:t>
            </a:r>
            <a:r>
              <a:rPr lang="ru-RU" dirty="0"/>
              <a:t> // Топонимика Республики Марий Эл (историко-этимологический анализ). — Йошкар-Ола: Издательство Марийского полиграфкомбината, 2002. — С. 222. — 424 с. — 1000 экз. — ISBN 5-87898-208-0.</a:t>
            </a:r>
          </a:p>
          <a:p>
            <a:r>
              <a:rPr lang="ru-RU" dirty="0"/>
              <a:t>Морской Глаз // Энциклопедия Республики Марий Эл / Отв. ред. Н. И. </a:t>
            </a:r>
            <a:r>
              <a:rPr lang="ru-RU" dirty="0" err="1"/>
              <a:t>Сараева</a:t>
            </a:r>
            <a:r>
              <a:rPr lang="ru-RU" dirty="0"/>
              <a:t>. — Йошкар-Ола, 2009. — С. 554. — 872 с. — 3505 экз. </a:t>
            </a:r>
          </a:p>
        </p:txBody>
      </p:sp>
    </p:spTree>
    <p:extLst>
      <p:ext uri="{BB962C8B-B14F-4D97-AF65-F5344CB8AC3E}">
        <p14:creationId xmlns:p14="http://schemas.microsoft.com/office/powerpoint/2010/main" val="370644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424" y="416908"/>
            <a:ext cx="672465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5424" y="5691157"/>
            <a:ext cx="67246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/>
              <a:t>Снимки со спутника озера </a:t>
            </a:r>
            <a:r>
              <a:rPr lang="ru-RU" sz="2800" b="1" i="1" dirty="0" err="1"/>
              <a:t>Поопо</a:t>
            </a:r>
            <a:r>
              <a:rPr lang="ru-RU" sz="2800" b="1" i="1" dirty="0" smtClean="0"/>
              <a:t>:</a:t>
            </a:r>
          </a:p>
          <a:p>
            <a:pPr algn="ctr"/>
            <a:r>
              <a:rPr lang="ru-RU" sz="2800" b="1" i="1" dirty="0" smtClean="0"/>
              <a:t> </a:t>
            </a:r>
            <a:r>
              <a:rPr lang="ru-RU" sz="2800" b="1" i="1" dirty="0"/>
              <a:t>a) 12 апреля 2013, b) 15 января 2016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06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00" y="1034856"/>
            <a:ext cx="5417127" cy="460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7609093" y="1758588"/>
            <a:ext cx="2978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Аральское </a:t>
            </a:r>
            <a:r>
              <a:rPr lang="ru-RU" sz="2800" b="1" dirty="0"/>
              <a:t>море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195" y="2858114"/>
            <a:ext cx="50482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13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476" y="3449782"/>
            <a:ext cx="4759313" cy="313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53954" y="5503792"/>
            <a:ext cx="2214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Озеро Чад</a:t>
            </a:r>
            <a:endParaRPr lang="ru-RU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05" y="609600"/>
            <a:ext cx="6696733" cy="440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16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Исследование проблем озера в Марий Эл « Морской глаз»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996414" y="4246870"/>
            <a:ext cx="3025306" cy="253199"/>
          </a:xfrm>
        </p:spPr>
        <p:txBody>
          <a:bodyPr>
            <a:noAutofit/>
          </a:bodyPr>
          <a:lstStyle/>
          <a:p>
            <a:endParaRPr lang="ru-RU" sz="1600" dirty="0"/>
          </a:p>
        </p:txBody>
      </p:sp>
      <p:pic>
        <p:nvPicPr>
          <p:cNvPr id="1028" name="Picture 4" descr="Seae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787" y="4081500"/>
            <a:ext cx="3481507" cy="261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3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749" y="2011680"/>
            <a:ext cx="11361906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/>
              <a:t>Цели </a:t>
            </a:r>
            <a:r>
              <a:rPr lang="ru-RU" sz="2800" i="1" dirty="0"/>
              <a:t>исследования: </a:t>
            </a:r>
            <a:r>
              <a:rPr lang="ru-RU" sz="2800" dirty="0"/>
              <a:t>дать характеристику озера и выявить его проблемы</a:t>
            </a:r>
          </a:p>
          <a:p>
            <a:pPr marL="0" indent="0">
              <a:buNone/>
            </a:pPr>
            <a:r>
              <a:rPr lang="ru-RU" sz="2800" i="1" dirty="0"/>
              <a:t>Задачи:  </a:t>
            </a:r>
            <a:r>
              <a:rPr lang="ru-RU" sz="2800" dirty="0"/>
              <a:t>· </a:t>
            </a:r>
          </a:p>
          <a:p>
            <a:pPr lvl="0"/>
            <a:r>
              <a:rPr lang="ru-RU" sz="2800" dirty="0"/>
              <a:t>Проанализировать литературу и источники интернета  по данной теме</a:t>
            </a:r>
          </a:p>
          <a:p>
            <a:pPr lvl="0"/>
            <a:r>
              <a:rPr lang="ru-RU" sz="2800" dirty="0"/>
              <a:t> Провести исследование физико-химических свойств воды озера</a:t>
            </a:r>
          </a:p>
          <a:p>
            <a:pPr lvl="0"/>
            <a:r>
              <a:rPr lang="ru-RU" sz="2800" dirty="0"/>
              <a:t>Выявить проблемы озера</a:t>
            </a:r>
          </a:p>
          <a:p>
            <a:pPr lvl="0"/>
            <a:r>
              <a:rPr lang="ru-RU" sz="2800" dirty="0"/>
              <a:t>Предложить пути решения проблем озера</a:t>
            </a:r>
          </a:p>
          <a:p>
            <a:pPr lvl="0"/>
            <a:r>
              <a:rPr lang="ru-RU" sz="2800" dirty="0"/>
              <a:t>Собрать у местных жителей интересные легенды о озере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83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83970"/>
            <a:ext cx="9074727" cy="4874029"/>
          </a:xfrm>
        </p:spPr>
        <p:txBody>
          <a:bodyPr/>
          <a:lstStyle/>
          <a:p>
            <a:r>
              <a:rPr lang="ru-RU" dirty="0" smtClean="0"/>
              <a:t>Морской Глаз — озеро, расположенное около деревни </a:t>
            </a:r>
            <a:r>
              <a:rPr lang="ru-RU" dirty="0" err="1" smtClean="0"/>
              <a:t>Шарибоксад</a:t>
            </a:r>
            <a:r>
              <a:rPr lang="ru-RU" dirty="0" smtClean="0"/>
              <a:t> Волжского района Республики Марий Эл. Озеро интересно своим местоположением на склоне горы, большой глубиной (38,5 метров) при небольших размерах (длина озера 50 метров, ширина 45 метров) и необычным зеленым цветом воды.</a:t>
            </a:r>
            <a:br>
              <a:rPr lang="ru-RU" dirty="0" smtClean="0"/>
            </a:br>
            <a:r>
              <a:rPr lang="ru-RU" dirty="0" smtClean="0"/>
              <a:t>   По происхождению озеро карстовое. Имеет связи с подземными пустотами, которые до сих пор не изучены. Это озеро окутаны легендами и мифами и представляют собой нетронутый кусочек дикой природы средней полосы России. Ничем не примечательная, на первый взгляд, околица тихого марийского села </a:t>
            </a:r>
            <a:r>
              <a:rPr lang="ru-RU" dirty="0" err="1" smtClean="0"/>
              <a:t>Шарибоксад</a:t>
            </a:r>
            <a:r>
              <a:rPr lang="ru-RU" dirty="0" smtClean="0"/>
              <a:t> приводит к живописному обрыву-каньону, на дне которого расположено и само озеро необычного зелено-голубого цвета - Морской Глаз.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</a:t>
            </a:r>
            <a:r>
              <a:rPr lang="ru-RU" dirty="0" smtClean="0"/>
              <a:t>орской  глаз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972" y="2322368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46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 озера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399" y="1928552"/>
            <a:ext cx="9784080" cy="4206240"/>
          </a:xfrm>
        </p:spPr>
        <p:txBody>
          <a:bodyPr/>
          <a:lstStyle/>
          <a:p>
            <a:r>
              <a:rPr lang="ru-RU" dirty="0"/>
              <a:t>  Озеро Морской глаз выделяется своеобразной формой, подобно вулканическому кратеру с разрушенной наружной стенкой. По </a:t>
            </a:r>
            <a:r>
              <a:rPr lang="ru-RU" dirty="0" err="1"/>
              <a:t>марийски</a:t>
            </a:r>
            <a:r>
              <a:rPr lang="ru-RU" dirty="0"/>
              <a:t> название озера </a:t>
            </a:r>
            <a:r>
              <a:rPr lang="ru-RU" dirty="0" err="1"/>
              <a:t>Мушыл</a:t>
            </a:r>
            <a:r>
              <a:rPr lang="ru-RU" dirty="0"/>
              <a:t> означает - воронка, провал, глубокая яма. </a:t>
            </a:r>
            <a:br>
              <a:rPr lang="ru-RU" dirty="0"/>
            </a:br>
            <a:r>
              <a:rPr lang="ru-RU" dirty="0"/>
              <a:t>   Это сравнительно молодой карстовый провал произошел в зоне высокого уступа до 90 м высоты. Глубина озера, лежащего уже в зоне подножья уступа, достигает 35,5 м </a:t>
            </a:r>
            <a:r>
              <a:rPr lang="ru-RU" dirty="0" err="1"/>
              <a:t>припоперечниках</a:t>
            </a:r>
            <a:r>
              <a:rPr lang="ru-RU" dirty="0"/>
              <a:t> 45 на 50 м. Прозрачность воды значительная, до 5,5 м, и </a:t>
            </a:r>
            <a:r>
              <a:rPr lang="ru-RU" dirty="0" err="1"/>
              <a:t>характеренособый</a:t>
            </a:r>
            <a:r>
              <a:rPr lang="ru-RU" dirty="0"/>
              <a:t> ее изумрудно-зеленый цвет. Из озера вытекает ручей с дебитом до 10 л/сек. Вода хорошего качества и используется местным населением для питьевых нужд.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890" y="4465319"/>
            <a:ext cx="3426924" cy="230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9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344</TotalTime>
  <Words>879</Words>
  <Application>Microsoft Office PowerPoint</Application>
  <PresentationFormat>Произвольный</PresentationFormat>
  <Paragraphs>70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Окаймление</vt:lpstr>
      <vt:lpstr>Почему исчезают озера?</vt:lpstr>
      <vt:lpstr>Причины  исчезновения  озер</vt:lpstr>
      <vt:lpstr>Презентация PowerPoint</vt:lpstr>
      <vt:lpstr>Презентация PowerPoint</vt:lpstr>
      <vt:lpstr>Презентация PowerPoint</vt:lpstr>
      <vt:lpstr>Исследование проблем озера в Марий Эл « Морской глаз»</vt:lpstr>
      <vt:lpstr>Цели и задачи работы</vt:lpstr>
      <vt:lpstr>морской  глаз</vt:lpstr>
      <vt:lpstr>Форма  озера</vt:lpstr>
      <vt:lpstr>Питание  озера</vt:lpstr>
      <vt:lpstr>Презентация PowerPoint</vt:lpstr>
      <vt:lpstr>Характеристика  озера</vt:lpstr>
      <vt:lpstr>  Легенды  озера «морской глаз» </vt:lpstr>
      <vt:lpstr>Презентация PowerPoint</vt:lpstr>
      <vt:lpstr>Презентация PowerPoint</vt:lpstr>
      <vt:lpstr> использование  озера</vt:lpstr>
      <vt:lpstr>Растительный и животный мир</vt:lpstr>
      <vt:lpstr> исчезновения озера</vt:lpstr>
      <vt:lpstr>ПрИчина  исчезновения</vt:lpstr>
      <vt:lpstr>озеро  сейчас</vt:lpstr>
      <vt:lpstr>Использованная литература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проблем озера в Марий Эл « Морской глаз»</dc:title>
  <dc:creator>user304</dc:creator>
  <cp:lastModifiedBy>Ученик</cp:lastModifiedBy>
  <cp:revision>39</cp:revision>
  <dcterms:created xsi:type="dcterms:W3CDTF">2018-04-16T12:15:18Z</dcterms:created>
  <dcterms:modified xsi:type="dcterms:W3CDTF">2019-11-22T14:07:00Z</dcterms:modified>
</cp:coreProperties>
</file>