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9" r:id="rId7"/>
    <p:sldId id="270" r:id="rId8"/>
    <p:sldId id="266" r:id="rId9"/>
    <p:sldId id="274" r:id="rId10"/>
    <p:sldId id="279" r:id="rId11"/>
    <p:sldId id="261" r:id="rId12"/>
    <p:sldId id="281" r:id="rId13"/>
    <p:sldId id="265" r:id="rId14"/>
    <p:sldId id="267" r:id="rId15"/>
    <p:sldId id="268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653FF-4F85-4406-8A75-23BDCA7895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0014-B494-46A0-B96A-60F9CFF92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Таблицы по ЮПАК  1970 г.                            и   1989 г. (Р.С.</a:t>
            </a:r>
            <a:r>
              <a:rPr lang="ru-RU" baseline="0" dirty="0" smtClean="0"/>
              <a:t> И А.Р. </a:t>
            </a:r>
            <a:r>
              <a:rPr lang="ru-RU" baseline="0" dirty="0" err="1" smtClean="0"/>
              <a:t>Сайфуллин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Всем элементам  своя клетка, свой</a:t>
            </a:r>
            <a:r>
              <a:rPr lang="ru-RU" baseline="0" dirty="0" smtClean="0"/>
              <a:t> период и своя группа.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0014-B494-46A0-B96A-60F9CFF925E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D1B3C-BFFB-4F80-A6DE-13195D352012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01F31-ABF6-4E9C-A13C-DB38940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D1B3C-BFFB-4F80-A6DE-13195D352012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01F31-ABF6-4E9C-A13C-DB38940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D1B3C-BFFB-4F80-A6DE-13195D352012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01F31-ABF6-4E9C-A13C-DB38940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D1B3C-BFFB-4F80-A6DE-13195D352012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01F31-ABF6-4E9C-A13C-DB38940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D1B3C-BFFB-4F80-A6DE-13195D352012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01F31-ABF6-4E9C-A13C-DB38940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D1B3C-BFFB-4F80-A6DE-13195D352012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01F31-ABF6-4E9C-A13C-DB38940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D1B3C-BFFB-4F80-A6DE-13195D352012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01F31-ABF6-4E9C-A13C-DB38940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D1B3C-BFFB-4F80-A6DE-13195D352012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01F31-ABF6-4E9C-A13C-DB38940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D1B3C-BFFB-4F80-A6DE-13195D352012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01F31-ABF6-4E9C-A13C-DB38940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D1B3C-BFFB-4F80-A6DE-13195D352012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01F31-ABF6-4E9C-A13C-DB38940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D1B3C-BFFB-4F80-A6DE-13195D352012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01F31-ABF6-4E9C-A13C-DB3894020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1D1B3C-BFFB-4F80-A6DE-13195D352012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0901F31-ABF6-4E9C-A13C-DB389402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ebcid:com.britannica.oec2.identifier.ArticleIdentifier?articleId=363585&amp;library=CONCISE&amp;query=null&amp;title=element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ebcid:com.britannica.oec2.identifier.ArticleIdentifier?articleId=356081&amp;library=CONCISE&amp;query=null&amp;title=atomic%20weight" TargetMode="External"/><Relationship Id="rId4" Type="http://schemas.openxmlformats.org/officeDocument/2006/relationships/hyperlink" Target="ebcid:com.britannica.oec2.identifier.ArticleIdentifier?articleId=374920&amp;library=CONCISE&amp;query=null&amp;title=periodic%20tab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929618" cy="125571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ТАБЛИЦА ХИМИЧЕСКИХ ЭЛЕМЕНТОВ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Д.И.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Менделеева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ВЧЕРА, СЕГОДНЯ, ЗАВТРА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390780"/>
            <a:ext cx="7143800" cy="103822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Сайфуллин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Ренат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Саляхович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д.т.н., профессор, академик АН Татарстана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5" y="3643314"/>
            <a:ext cx="32104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E:\150 -летие\PERIOD~2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6190"/>
            <a:ext cx="3214709" cy="2250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periodic system of chemical ele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7500970" cy="57941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580526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Красочная таблица на английском. Подобные таблицы созданы и нашими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учениками-воспитанниками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150 -летие\20190107_114901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14545" t="5710" r="9091"/>
          <a:stretch>
            <a:fillRect/>
          </a:stretch>
        </p:blipFill>
        <p:spPr bwMode="auto">
          <a:xfrm>
            <a:off x="5000628" y="1071546"/>
            <a:ext cx="3714776" cy="2249918"/>
          </a:xfrm>
          <a:prstGeom prst="rect">
            <a:avLst/>
          </a:prstGeom>
          <a:noFill/>
        </p:spPr>
      </p:pic>
      <p:pic>
        <p:nvPicPr>
          <p:cNvPr id="18436" name="Picture 4" descr="E:\150 -летие\20190107_115136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t="11111"/>
          <a:stretch>
            <a:fillRect/>
          </a:stretch>
        </p:blipFill>
        <p:spPr bwMode="auto">
          <a:xfrm>
            <a:off x="428595" y="1071546"/>
            <a:ext cx="4572037" cy="2286016"/>
          </a:xfrm>
          <a:prstGeom prst="rect">
            <a:avLst/>
          </a:prstGeom>
          <a:noFill/>
        </p:spPr>
      </p:pic>
      <p:pic>
        <p:nvPicPr>
          <p:cNvPr id="18438" name="Picture 6" descr="E:\150 -летие\20190109_135410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 l="12000" r="3999"/>
          <a:stretch>
            <a:fillRect/>
          </a:stretch>
        </p:blipFill>
        <p:spPr bwMode="auto">
          <a:xfrm>
            <a:off x="428596" y="3429000"/>
            <a:ext cx="3654706" cy="2786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285728"/>
            <a:ext cx="728667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СОВРЕМЕННОЕ ИЗОБРАЖЕНИЕ ПЕРИОДИЧЕСКОЙ  СИСТЕМЫ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techmedmsk.ru/uploads/images/5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500438"/>
            <a:ext cx="4786346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6211669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элементам  своя клетка, свой период и своя группа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150_сокращеннный\20190109_141337.jpg"/>
          <p:cNvPicPr>
            <a:picLocks noChangeAspect="1" noChangeArrowheads="1"/>
          </p:cNvPicPr>
          <p:nvPr/>
        </p:nvPicPr>
        <p:blipFill>
          <a:blip r:embed="rId3" cstate="print"/>
          <a:srcRect l="20000" t="8889" r="6249"/>
          <a:stretch>
            <a:fillRect/>
          </a:stretch>
        </p:blipFill>
        <p:spPr bwMode="auto">
          <a:xfrm>
            <a:off x="357158" y="428604"/>
            <a:ext cx="4214842" cy="2928940"/>
          </a:xfrm>
          <a:prstGeom prst="rect">
            <a:avLst/>
          </a:prstGeom>
          <a:noFill/>
        </p:spPr>
      </p:pic>
      <p:pic>
        <p:nvPicPr>
          <p:cNvPr id="30723" name="Picture 3" descr="E:\150_сокращеннный\20190109_140802.jpg"/>
          <p:cNvPicPr>
            <a:picLocks noChangeAspect="1" noChangeArrowheads="1"/>
          </p:cNvPicPr>
          <p:nvPr/>
        </p:nvPicPr>
        <p:blipFill>
          <a:blip r:embed="rId4" cstate="print"/>
          <a:srcRect l="27263" t="12069" r="21336"/>
          <a:stretch>
            <a:fillRect/>
          </a:stretch>
        </p:blipFill>
        <p:spPr bwMode="auto">
          <a:xfrm>
            <a:off x="4643438" y="2357430"/>
            <a:ext cx="4000528" cy="38495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581128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Создали  наши выпускники, нефтяники и полимершики, Г.Г.Ушакова (КИСИ) и  Р.С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Яруллин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1785950" cy="22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 descr="E:\150 -летие\20190116_115706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8696"/>
          <a:stretch>
            <a:fillRect/>
          </a:stretch>
        </p:blipFill>
        <p:spPr bwMode="auto">
          <a:xfrm>
            <a:off x="1142976" y="2714620"/>
            <a:ext cx="1357322" cy="836208"/>
          </a:xfrm>
          <a:prstGeom prst="rect">
            <a:avLst/>
          </a:prstGeom>
          <a:noFill/>
        </p:spPr>
      </p:pic>
      <p:pic>
        <p:nvPicPr>
          <p:cNvPr id="22537" name="Picture 9" descr="E:\150 -летие\Mend_02_20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357298"/>
            <a:ext cx="1643074" cy="2327184"/>
          </a:xfrm>
          <a:prstGeom prst="rect">
            <a:avLst/>
          </a:prstGeom>
          <a:noFill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467544" y="4293096"/>
            <a:ext cx="338108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357298"/>
            <a:ext cx="166364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1643042" y="4429132"/>
            <a:ext cx="27646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2500306"/>
            <a:ext cx="142927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1357298"/>
            <a:ext cx="168908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28662" y="500042"/>
            <a:ext cx="728667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ИЗДАНИЯ, СОДЕРЖАЩИЕ СОВРЕМЕННУЮ  ПЕРИОДИЧЕСКУЮ СИСТЕМУ ЭЛЕМЕНТОВ 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E:\150 -летие\Mend_02_199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929066"/>
            <a:ext cx="1285884" cy="1811211"/>
          </a:xfrm>
          <a:prstGeom prst="rect">
            <a:avLst/>
          </a:prstGeom>
          <a:noFill/>
        </p:spPr>
      </p:pic>
      <p:pic>
        <p:nvPicPr>
          <p:cNvPr id="13" name="Picture 2" descr="http://www.ryltat.ru/images2/2016/lundestrem/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72396" y="4000504"/>
            <a:ext cx="1123126" cy="1450362"/>
          </a:xfrm>
          <a:prstGeom prst="rect">
            <a:avLst/>
          </a:prstGeom>
          <a:noFill/>
        </p:spPr>
      </p:pic>
      <p:pic>
        <p:nvPicPr>
          <p:cNvPr id="3078" name="Picture 6" descr="http://www.millattashlar.ru/images/thumb/1/14/%D0%A2%D0%B0%D1%82%D0%B0%D1%80_%D1%8D%D0%BD%D1%86%D0%B8%D0%BA%D0%BB%D0%BE%D0%BF%D0%B5%D0%B4%D0%B8%D1%8F%D1%81%D0%B5.jpg/700px-%D0%A2%D0%B0%D1%82%D0%B0%D1%80_%D1%8D%D0%BD%D1%86%D0%B8%D0%BA%D0%BB%D0%BE%D0%BF%D0%B5%D0%B4%D0%B8%D1%8F%D1%81%D0%B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198" y="4572008"/>
            <a:ext cx="1297530" cy="16626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5536" y="602128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Те, кто в ногу со временем. См.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выше,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¢Ð¾Ð»ÐºÐ¾Ð²ÑÐ¹ ÑÐ»Ð¾Ð²Ð°ÑÑ-ÑÐ¿ÑÐ°Ð²Ð¾ÑÐ½Ð¸Ðº Ð¿Ð¾ ÑÐ¸Ð·Ð¸ÐºÐµ, ÑÐ¸Ð¼Ð¸Ð¸"/>
          <p:cNvPicPr>
            <a:picLocks noChangeAspect="1" noChangeArrowheads="1"/>
          </p:cNvPicPr>
          <p:nvPr/>
        </p:nvPicPr>
        <p:blipFill>
          <a:blip r:embed="rId3" cstate="print"/>
          <a:srcRect l="14582" t="4688" r="8334" b="9374"/>
          <a:stretch>
            <a:fillRect/>
          </a:stretch>
        </p:blipFill>
        <p:spPr bwMode="auto">
          <a:xfrm>
            <a:off x="285720" y="1000108"/>
            <a:ext cx="2214578" cy="3291939"/>
          </a:xfrm>
          <a:prstGeom prst="rect">
            <a:avLst/>
          </a:prstGeom>
          <a:noFill/>
        </p:spPr>
      </p:pic>
      <p:pic>
        <p:nvPicPr>
          <p:cNvPr id="24579" name="Picture 3" descr="E:\150 -летие\book2010_000g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44824"/>
            <a:ext cx="2745994" cy="4024261"/>
          </a:xfrm>
          <a:prstGeom prst="rect">
            <a:avLst/>
          </a:prstGeom>
          <a:noFill/>
        </p:spPr>
      </p:pic>
      <p:pic>
        <p:nvPicPr>
          <p:cNvPr id="24581" name="Picture 5" descr="E:\150 -летие\Mend_02_2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052736"/>
            <a:ext cx="2295524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500042"/>
            <a:ext cx="728667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ИЗДАНИЯ </a:t>
            </a:r>
          </a:p>
          <a:p>
            <a:pPr algn="ctr"/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Сайфуллина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Рената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Саляховича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E:\150 -летие\Mend_02_2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772816"/>
            <a:ext cx="2520280" cy="35123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566124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книги от кафедры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ТНВиМ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150 -летие\Mend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7"/>
            <a:ext cx="2165207" cy="3000396"/>
          </a:xfrm>
          <a:prstGeom prst="rect">
            <a:avLst/>
          </a:prstGeom>
          <a:noFill/>
        </p:spPr>
      </p:pic>
      <p:pic>
        <p:nvPicPr>
          <p:cNvPr id="25603" name="Picture 3" descr="E:\150 -летие\Mend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1" y="1428736"/>
            <a:ext cx="1928826" cy="3008889"/>
          </a:xfrm>
          <a:prstGeom prst="rect">
            <a:avLst/>
          </a:prstGeom>
          <a:noFill/>
        </p:spPr>
      </p:pic>
      <p:pic>
        <p:nvPicPr>
          <p:cNvPr id="25604" name="Picture 4" descr="E:\150 -летие\Mend_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428737"/>
            <a:ext cx="2071702" cy="2935540"/>
          </a:xfrm>
          <a:prstGeom prst="rect">
            <a:avLst/>
          </a:prstGeom>
          <a:noFill/>
        </p:spPr>
      </p:pic>
      <p:pic>
        <p:nvPicPr>
          <p:cNvPr id="25606" name="Picture 6" descr="E:\150 -летие\Mend_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714752"/>
            <a:ext cx="1643074" cy="25714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64291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Научные журналы, опубликовавшие периодическую систему элементов, предложенную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Сайфуллиным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Р.С.</a:t>
            </a:r>
            <a:endParaRPr lang="ru-RU" dirty="0"/>
          </a:p>
        </p:txBody>
      </p:sp>
      <p:pic>
        <p:nvPicPr>
          <p:cNvPr id="4098" name="Picture 2" descr="skanirovanie000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714752"/>
            <a:ext cx="1714512" cy="2414806"/>
          </a:xfrm>
          <a:prstGeom prst="rect">
            <a:avLst/>
          </a:prstGeom>
          <a:noFill/>
        </p:spPr>
      </p:pic>
      <p:pic>
        <p:nvPicPr>
          <p:cNvPr id="9" name="Picture 2" descr="F:\150_сокращеннный\Mend_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3714752"/>
            <a:ext cx="1785949" cy="247375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0576" y="6165304"/>
            <a:ext cx="220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Журналы-пионеры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50_сокращеннный\20190112_15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636028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1714488"/>
            <a:ext cx="39290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 ЗА ВНИМАНИЕ!</a:t>
            </a:r>
            <a:endParaRPr lang="ru-RU" sz="44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059899"/>
            <a:ext cx="42879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 was a professor of chemistry at the University of St. Petersburg (1867–90) and later served as director of Russia's bureau of weights and measures. 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 made a fundamental contribution to chemistry by announcing in 1869 the principle of periodicity of properties in the chemical 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element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periodic table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was based on this principle, arranging the elements in ascending order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atomic weight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grouping them by similarity of properties.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Mendeleyev's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theory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allowed him to predict the existence and atomic weights of several elements not discovered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until years later.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www.ufahimik.com/Uchenii/tablica_mendeleeva_otkrytie_zakona_1_marta_1869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l="56673" t="12500" r="6366" b="3125"/>
          <a:stretch>
            <a:fillRect/>
          </a:stretch>
        </p:blipFill>
        <p:spPr bwMode="auto">
          <a:xfrm>
            <a:off x="6072198" y="928669"/>
            <a:ext cx="1285884" cy="2314591"/>
          </a:xfrm>
          <a:prstGeom prst="rect">
            <a:avLst/>
          </a:prstGeom>
          <a:noFill/>
        </p:spPr>
      </p:pic>
      <p:pic>
        <p:nvPicPr>
          <p:cNvPr id="1029" name="Picture 5" descr="http://img.thrfun.com/img/148/195/value_of_encyclopedia_britannica_l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1916832"/>
            <a:ext cx="2212895" cy="9111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Mendeleyev, Dmitry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Ivanovich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Britannica Concise Encyclopedia Article (Chicago USA 2008)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ÐÐ°ÑÑÐ¸Ð½ÐºÐ¸ Ð¿Ð¾ Ð·Ð°Ð¿ÑÐ¾ÑÑ Ð¸Ð·Ð¾Ð±ÑÐ°Ð¶ÐµÐ½Ð¸Ðµ Ð¿ÐµÑÐ¸Ð¾Ð´Ð¸ÑÐµÑÐºÐ¾Ð¹ ÑÐ¸ÑÑÐµÐ¼Ñ ÑÐ»ÐµÐ¼ÐµÐ½ÑÐ¾Ð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3286124"/>
            <a:ext cx="2361099" cy="29904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052736"/>
            <a:ext cx="4643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Mendeleyev also spelled Mendeleev 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born Feb. 8, 1834,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Tobolsk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Siberia, Russia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died Feb. 2, 1907, St. Petersburg Russian chemist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94928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 заслуг Д.Менделеева - Энциклопедия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Британика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86446" y="2758440"/>
          <a:ext cx="3071834" cy="1284173"/>
        </p:xfrm>
        <a:graphic>
          <a:graphicData uri="http://schemas.openxmlformats.org/drawingml/2006/table">
            <a:tbl>
              <a:tblPr/>
              <a:tblGrid>
                <a:gridCol w="2387034"/>
                <a:gridCol w="684800"/>
              </a:tblGrid>
              <a:tr h="1284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67" marR="58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67" marR="58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0034" y="142852"/>
            <a:ext cx="821537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tom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Атома планетарная модель.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Теория строения атома (1911), согласно брит. физику Эрнесту Резерфорду,   предложившего её. Атом состоит из сверхплотного положит. заряженного ядра, в котором заключена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масса атома, и вращающихся вокруг него легких отриц. заряженных частиц – электронов. Последние вращаются вокруг ядра, как планеты вокруг Солнца.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 descr="Ra_atomPlanetaryM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786058"/>
            <a:ext cx="4791537" cy="2947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854503"/>
            <a:ext cx="842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Схема модели атома согласно Э.Резерфорду.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 данном случае модель изображает атом неона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r="28731"/>
          <a:stretch>
            <a:fillRect/>
          </a:stretch>
        </p:blipFill>
        <p:spPr bwMode="auto">
          <a:xfrm>
            <a:off x="467544" y="1124744"/>
            <a:ext cx="5214974" cy="449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 descr="https://chem-space.pp.ua/storage/data/33/izmenenija-radiusov-atomov-s-rostom-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865" y="3068960"/>
            <a:ext cx="5314370" cy="335644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69996" t="68371"/>
          <a:stretch>
            <a:fillRect/>
          </a:stretch>
        </p:blipFill>
        <p:spPr bwMode="auto">
          <a:xfrm>
            <a:off x="5796136" y="764704"/>
            <a:ext cx="275803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51720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Периодичность во всем, включая и размеры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атомов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428604"/>
            <a:ext cx="828680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731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СОВРЕМЕННАЯ ПЕРИОДИЧЕСКАЯ ТАБЛИЦА ЭЛЕМЕНТОВ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7310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7310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ременный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иант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периодической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составлен на основе последних  данных,  решений и рекомендаций ИЮПАК [</a:t>
            </a: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IUPAC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International Union of Pure and Applied Chemistry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Международный союз по теоретической (чистой) и прикладной химии].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731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5718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67310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67310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67310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67310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67310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://web.kpi.kharkov.ua/onch/wp-content/uploads/sites/24/2018/06/161109_f01-1024x69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285852" y="2143116"/>
            <a:ext cx="6751547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2285992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(принята </a:t>
            </a:r>
            <a:r>
              <a:rPr lang="en-US" b="1" dirty="0" smtClean="0">
                <a:solidFill>
                  <a:srgbClr val="0070C0"/>
                </a:solidFill>
              </a:rPr>
              <a:t>1989</a:t>
            </a:r>
            <a:r>
              <a:rPr lang="ru-RU" b="1" dirty="0" smtClean="0">
                <a:solidFill>
                  <a:srgbClr val="0070C0"/>
                </a:solidFill>
              </a:rPr>
              <a:t> г.)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5877272"/>
            <a:ext cx="2187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ЮБИЛЕЙ – 30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7031" t="12500" r="28515" b="7638"/>
          <a:stretch>
            <a:fillRect/>
          </a:stretch>
        </p:blipFill>
        <p:spPr bwMode="auto">
          <a:xfrm>
            <a:off x="611560" y="404664"/>
            <a:ext cx="754205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43240" y="1500174"/>
            <a:ext cx="313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(принята 1 декабря 2018 г.)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сегодня утверждены ЮПАК 7 отечественных названий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E:\150 -летие\PERIOD~2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6572296" cy="55169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594928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современная трехъязычная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таблица-справочник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150 -летие\20190111_121720.jpg"/>
          <p:cNvPicPr>
            <a:picLocks noChangeAspect="1" noChangeArrowheads="1"/>
          </p:cNvPicPr>
          <p:nvPr/>
        </p:nvPicPr>
        <p:blipFill>
          <a:blip r:embed="rId3" cstate="print"/>
          <a:srcRect l="15789"/>
          <a:stretch>
            <a:fillRect/>
          </a:stretch>
        </p:blipFill>
        <p:spPr bwMode="auto">
          <a:xfrm>
            <a:off x="755576" y="4941168"/>
            <a:ext cx="2428892" cy="1622424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4664"/>
            <a:ext cx="5467340" cy="40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ÐÐ°ÑÑÐ¸Ð½ÐºÐ¸ Ð¿Ð¾ Ð·Ð°Ð¿ÑÐ¾ÑÑ Ð±Ð¾Ð»ÑÑÐ°Ñ ÑÐ¾ÑÑÐ¸Ð¹ÑÐºÐ°Ñ ÑÐ½ÑÐ¸ÐºÐ»Ð¾Ð¿ÐµÐ´Ð¸Ñ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786322"/>
            <a:ext cx="2786082" cy="16634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40152" y="4437112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Плоды отсталых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Изд-ва Просвещение, Высшая школа, Большая российская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энциклопедия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Министерство образования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Ð°ÑÑÐ¸Ð½ÐºÐ¸ Ð¿Ð¾ Ð·Ð°Ð¿ÑÐ¾ÑÑ Ð¸Ð·Ð¾Ð±ÑÐ°Ð¶ÐµÐ½Ð¸Ðµ Ð¿ÐµÑÐ¸Ð¾Ð´Ð¸ÑÐµÑÐºÐ¾Ð¹ ÑÐ¸ÑÑÐµÐ¼Ñ ÑÐ»ÐµÐ¼ÐµÐ½Ñ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7143799" cy="52148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57122"/>
            <a:ext cx="792961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ЭЛЕМЕНТОВ В ПЕРИОДИЧЕСКОЙ  СИСТЕМЕ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632</TotalTime>
  <Words>445</Words>
  <Application>Microsoft Office PowerPoint</Application>
  <PresentationFormat>Экран (4:3)</PresentationFormat>
  <Paragraphs>59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                                                                                                                                         ТАБЛИЦА ХИМИЧЕСКИХ ЭЛЕМЕНТОВ  Д.И. Менделеева.  ВЧЕРА, СЕГОДНЯ, ЗАВТРА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KGTU_I3</dc:creator>
  <cp:lastModifiedBy>САЙФУЛИН</cp:lastModifiedBy>
  <cp:revision>76</cp:revision>
  <dcterms:created xsi:type="dcterms:W3CDTF">2019-01-24T09:53:24Z</dcterms:created>
  <dcterms:modified xsi:type="dcterms:W3CDTF">2019-01-28T15:04:47Z</dcterms:modified>
</cp:coreProperties>
</file>