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8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72" r:id="rId1"/>
  </p:sldMasterIdLst>
  <p:notesMasterIdLst>
    <p:notesMasterId r:id="rId14"/>
  </p:notesMasterIdLst>
  <p:handoutMasterIdLst>
    <p:handoutMasterId r:id="rId15"/>
  </p:handoutMasterIdLst>
  <p:sldIdLst>
    <p:sldId id="278" r:id="rId2"/>
    <p:sldId id="590" r:id="rId3"/>
    <p:sldId id="615" r:id="rId4"/>
    <p:sldId id="629" r:id="rId5"/>
    <p:sldId id="632" r:id="rId6"/>
    <p:sldId id="630" r:id="rId7"/>
    <p:sldId id="628" r:id="rId8"/>
    <p:sldId id="634" r:id="rId9"/>
    <p:sldId id="635" r:id="rId10"/>
    <p:sldId id="636" r:id="rId11"/>
    <p:sldId id="637" r:id="rId12"/>
    <p:sldId id="589" r:id="rId13"/>
  </p:sldIdLst>
  <p:sldSz cx="12599988" cy="864076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D2A6B32-A863-43F4-9C2D-E74518D4B754}">
          <p14:sldIdLst>
            <p14:sldId id="278"/>
            <p14:sldId id="590"/>
            <p14:sldId id="615"/>
            <p14:sldId id="629"/>
            <p14:sldId id="632"/>
            <p14:sldId id="630"/>
            <p14:sldId id="628"/>
            <p14:sldId id="634"/>
            <p14:sldId id="635"/>
            <p14:sldId id="636"/>
            <p14:sldId id="637"/>
            <p14:sldId id="589"/>
          </p14:sldIdLst>
        </p14:section>
        <p14:section name="Раздел без заголовка" id="{500468F4-8AAC-45B5-8C1F-D5EC1E3E1DE0}">
          <p14:sldIdLst/>
        </p14:section>
      </p14:sectionLst>
    </p:ext>
    <p:ext uri="{EFAFB233-063F-42B5-8137-9DF3F51BA10A}">
      <p15:sldGuideLst xmlns:p15="http://schemas.microsoft.com/office/powerpoint/2012/main" xmlns="">
        <p15:guide id="1" orient="horz" pos="2722" userDrawn="1">
          <p15:clr>
            <a:srgbClr val="A4A3A4"/>
          </p15:clr>
        </p15:guide>
        <p15:guide id="2" pos="3946" userDrawn="1">
          <p15:clr>
            <a:srgbClr val="A4A3A4"/>
          </p15:clr>
        </p15:guide>
        <p15:guide id="3" orient="horz" pos="5218" userDrawn="1">
          <p15:clr>
            <a:srgbClr val="A4A3A4"/>
          </p15:clr>
        </p15:guide>
        <p15:guide id="4" orient="horz" pos="1040" userDrawn="1">
          <p15:clr>
            <a:srgbClr val="A4A3A4"/>
          </p15:clr>
        </p15:guide>
        <p15:guide id="5" orient="horz" pos="548" userDrawn="1">
          <p15:clr>
            <a:srgbClr val="A4A3A4"/>
          </p15:clr>
        </p15:guide>
        <p15:guide id="6" pos="7761" userDrawn="1">
          <p15:clr>
            <a:srgbClr val="A4A3A4"/>
          </p15:clr>
        </p15:guide>
        <p15:guide id="7" pos="1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88B9"/>
    <a:srgbClr val="E7F5FE"/>
    <a:srgbClr val="F8E9FB"/>
    <a:srgbClr val="A2C9F4"/>
    <a:srgbClr val="AE4828"/>
    <a:srgbClr val="CE087E"/>
    <a:srgbClr val="2539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185" autoAdjust="0"/>
    <p:restoredTop sz="97292" autoAdjust="0"/>
  </p:normalViewPr>
  <p:slideViewPr>
    <p:cSldViewPr snapToGrid="0">
      <p:cViewPr varScale="1">
        <p:scale>
          <a:sx n="57" d="100"/>
          <a:sy n="57" d="100"/>
        </p:scale>
        <p:origin x="-348" y="-78"/>
      </p:cViewPr>
      <p:guideLst>
        <p:guide orient="horz" pos="2722"/>
        <p:guide orient="horz" pos="5218"/>
        <p:guide orient="horz" pos="1040"/>
        <p:guide orient="horz" pos="548"/>
        <p:guide pos="3946"/>
        <p:guide pos="7761"/>
        <p:guide pos="17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142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6322926931885157"/>
          <c:y val="0.20061514256065144"/>
          <c:w val="0.69685992840784705"/>
          <c:h val="0.5977424801263477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9BF-4410-9501-1EA2CCC2B74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9BF-4410-9501-1EA2CCC2B74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9BF-4410-9501-1EA2CCC2B74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A9BF-4410-9501-1EA2CCC2B747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9BF-4410-9501-1EA2CCC2B747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A9BF-4410-9501-1EA2CCC2B747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2-A9BF-4410-9501-1EA2CCC2B747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A9BF-4410-9501-1EA2CCC2B747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0-A9BF-4410-9501-1EA2CCC2B747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A9BF-4410-9501-1EA2CCC2B747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E-A9BF-4410-9501-1EA2CCC2B747}"/>
              </c:ext>
            </c:extLst>
          </c:dPt>
          <c:dPt>
            <c:idx val="11"/>
            <c:bubble3D val="0"/>
            <c:spPr>
              <a:solidFill>
                <a:schemeClr val="accent6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A9BF-4410-9501-1EA2CCC2B747}"/>
              </c:ext>
            </c:extLst>
          </c:dPt>
          <c:dPt>
            <c:idx val="12"/>
            <c:bubble3D val="0"/>
            <c:spPr>
              <a:solidFill>
                <a:schemeClr val="accent1">
                  <a:lumMod val="80000"/>
                  <a:lumOff val="2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A9BF-4410-9501-1EA2CCC2B747}"/>
              </c:ext>
            </c:extLst>
          </c:dPt>
          <c:dPt>
            <c:idx val="13"/>
            <c:bubble3D val="0"/>
            <c:spPr>
              <a:solidFill>
                <a:schemeClr val="accent2">
                  <a:lumMod val="80000"/>
                  <a:lumOff val="2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9BF-4410-9501-1EA2CCC2B747}"/>
              </c:ext>
            </c:extLst>
          </c:dPt>
          <c:dPt>
            <c:idx val="14"/>
            <c:bubble3D val="0"/>
            <c:spPr>
              <a:solidFill>
                <a:schemeClr val="accent3">
                  <a:lumMod val="80000"/>
                  <a:lumOff val="2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A9BF-4410-9501-1EA2CCC2B747}"/>
              </c:ext>
            </c:extLst>
          </c:dPt>
          <c:dPt>
            <c:idx val="15"/>
            <c:bubble3D val="0"/>
            <c:spPr>
              <a:solidFill>
                <a:schemeClr val="accent4">
                  <a:lumMod val="80000"/>
                  <a:lumOff val="2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A9BF-4410-9501-1EA2CCC2B747}"/>
              </c:ext>
            </c:extLst>
          </c:dPt>
          <c:dPt>
            <c:idx val="16"/>
            <c:bubble3D val="0"/>
            <c:spPr>
              <a:solidFill>
                <a:schemeClr val="accent5">
                  <a:lumMod val="80000"/>
                  <a:lumOff val="2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A9BF-4410-9501-1EA2CCC2B747}"/>
              </c:ext>
            </c:extLst>
          </c:dPt>
          <c:dPt>
            <c:idx val="17"/>
            <c:bubble3D val="0"/>
            <c:spPr>
              <a:solidFill>
                <a:schemeClr val="accent6">
                  <a:lumMod val="80000"/>
                  <a:lumOff val="2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A9BF-4410-9501-1EA2CCC2B747}"/>
              </c:ext>
            </c:extLst>
          </c:dPt>
          <c:dPt>
            <c:idx val="18"/>
            <c:bubble3D val="0"/>
            <c:spPr>
              <a:solidFill>
                <a:schemeClr val="accent1">
                  <a:lumMod val="8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A9BF-4410-9501-1EA2CCC2B747}"/>
              </c:ext>
            </c:extLst>
          </c:dPt>
          <c:dLbls>
            <c:dLbl>
              <c:idx val="0"/>
              <c:layout>
                <c:manualLayout>
                  <c:x val="-2.652409507962912E-2"/>
                  <c:y val="6.421199595562371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9.4728105714267125E-2"/>
                      <c:h val="7.991835771262746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9BF-4410-9501-1EA2CCC2B747}"/>
                </c:ext>
              </c:extLst>
            </c:dLbl>
            <c:dLbl>
              <c:idx val="1"/>
              <c:layout>
                <c:manualLayout>
                  <c:x val="-5.1667298702639038E-2"/>
                  <c:y val="-8.683669626563690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3184877221618876"/>
                      <c:h val="9.543372465166649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A9BF-4410-9501-1EA2CCC2B747}"/>
                </c:ext>
              </c:extLst>
            </c:dLbl>
            <c:dLbl>
              <c:idx val="2"/>
              <c:layout>
                <c:manualLayout>
                  <c:x val="1.6152536340772461E-3"/>
                  <c:y val="-4.471403716372016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1279450878892913"/>
                      <c:h val="6.933818373680081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A9BF-4410-9501-1EA2CCC2B747}"/>
                </c:ext>
              </c:extLst>
            </c:dLbl>
            <c:dLbl>
              <c:idx val="3"/>
              <c:layout>
                <c:manualLayout>
                  <c:x val="1.2793615029094461E-2"/>
                  <c:y val="-6.9176890827698775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1021359406397742"/>
                      <c:h val="8.344508237123635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A9BF-4410-9501-1EA2CCC2B747}"/>
                </c:ext>
              </c:extLst>
            </c:dLbl>
            <c:dLbl>
              <c:idx val="4"/>
              <c:layout>
                <c:manualLayout>
                  <c:x val="4.4088526594395626E-2"/>
                  <c:y val="-6.972945578750788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8.9245592529247644E-2"/>
                      <c:h val="8.344508237123635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A9BF-4410-9501-1EA2CCC2B747}"/>
                </c:ext>
              </c:extLst>
            </c:dLbl>
            <c:dLbl>
              <c:idx val="5"/>
              <c:layout>
                <c:manualLayout>
                  <c:x val="2.5809147249517137E-2"/>
                  <c:y val="-1.1177773303805115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9.1826507254199358E-2"/>
                      <c:h val="9.402525634706303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3-A9BF-4410-9501-1EA2CCC2B747}"/>
                </c:ext>
              </c:extLst>
            </c:dLbl>
            <c:dLbl>
              <c:idx val="6"/>
              <c:layout>
                <c:manualLayout>
                  <c:x val="4.7747125633238602E-2"/>
                  <c:y val="-3.0722770283874157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8.4083763079344231E-2"/>
                      <c:h val="0.101078705664280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2-A9BF-4410-9501-1EA2CCC2B747}"/>
                </c:ext>
              </c:extLst>
            </c:dLbl>
            <c:dLbl>
              <c:idx val="7"/>
              <c:layout>
                <c:manualLayout>
                  <c:x val="4.188377511006483E-2"/>
                  <c:y val="7.1326478898662199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9.1826507254199358E-2"/>
                      <c:h val="9.04985316884541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1-A9BF-4410-9501-1EA2CCC2B747}"/>
                </c:ext>
              </c:extLst>
            </c:dLbl>
            <c:dLbl>
              <c:idx val="8"/>
              <c:layout>
                <c:manualLayout>
                  <c:x val="5.7402998250668177E-3"/>
                  <c:y val="0.1526814909436765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9.9569251429054498E-2"/>
                      <c:h val="7.991835771262746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0-A9BF-4410-9501-1EA2CCC2B747}"/>
                </c:ext>
              </c:extLst>
            </c:dLbl>
            <c:dLbl>
              <c:idx val="9"/>
              <c:delete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A9BF-4410-9501-1EA2CCC2B747}"/>
                </c:ext>
              </c:extLst>
            </c:dLbl>
            <c:dLbl>
              <c:idx val="10"/>
              <c:delete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A9BF-4410-9501-1EA2CCC2B747}"/>
                </c:ext>
              </c:extLst>
            </c:dLbl>
            <c:dLbl>
              <c:idx val="11"/>
              <c:delete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A9BF-4410-9501-1EA2CCC2B747}"/>
                </c:ext>
              </c:extLst>
            </c:dLbl>
            <c:dLbl>
              <c:idx val="12"/>
              <c:delete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A9BF-4410-9501-1EA2CCC2B747}"/>
                </c:ext>
              </c:extLst>
            </c:dLbl>
            <c:dLbl>
              <c:idx val="13"/>
              <c:delete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A9BF-4410-9501-1EA2CCC2B747}"/>
                </c:ext>
              </c:extLst>
            </c:dLbl>
            <c:dLbl>
              <c:idx val="14"/>
              <c:delete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A9BF-4410-9501-1EA2CCC2B747}"/>
                </c:ext>
              </c:extLst>
            </c:dLbl>
            <c:dLbl>
              <c:idx val="15"/>
              <c:delete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A9BF-4410-9501-1EA2CCC2B747}"/>
                </c:ext>
              </c:extLst>
            </c:dLbl>
            <c:dLbl>
              <c:idx val="16"/>
              <c:delete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A9BF-4410-9501-1EA2CCC2B747}"/>
                </c:ext>
              </c:extLst>
            </c:dLbl>
            <c:dLbl>
              <c:idx val="17"/>
              <c:delete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A9BF-4410-9501-1EA2CCC2B747}"/>
                </c:ext>
              </c:extLst>
            </c:dLbl>
            <c:dLbl>
              <c:idx val="18"/>
              <c:delete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A9BF-4410-9501-1EA2CCC2B747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300" b="1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layout/>
              </c:ext>
            </c:extLst>
          </c:dLbls>
          <c:cat>
            <c:strRef>
              <c:f>Лист1!$A$2:$A$20</c:f>
              <c:strCache>
                <c:ptCount val="19"/>
                <c:pt idx="0">
                  <c:v>ПАО "РОСТЕЛЕКОМ"</c:v>
                </c:pt>
                <c:pt idx="1">
                  <c:v>Государственная компания "Автодор"</c:v>
                </c:pt>
                <c:pt idx="2">
                  <c:v>ОАО "РЖД"</c:v>
                </c:pt>
                <c:pt idx="3">
                  <c:v>АО "НПП "Исток" Имени А. И. Шокина" </c:v>
                </c:pt>
                <c:pt idx="4">
                  <c:v>ОАО "НПК "Уралвагонзавод" имени Ф.Э. Дзержинского"</c:v>
                </c:pt>
                <c:pt idx="5">
                  <c:v>АО "Росэнергоатом"</c:v>
                </c:pt>
                <c:pt idx="6">
                  <c:v>ПАО "НК "Роснефть"</c:v>
                </c:pt>
                <c:pt idx="7">
                  <c:v>АО "Севмаш"</c:v>
                </c:pt>
                <c:pt idx="8">
                  <c:v>ПАО "ГАЗПРОМ"</c:v>
                </c:pt>
                <c:pt idx="9">
                  <c:v>АК "АЛРОСА" (ПАО)</c:v>
                </c:pt>
                <c:pt idx="10">
                  <c:v>ПАО "ФСК ЕЭС"</c:v>
                </c:pt>
                <c:pt idx="11">
                  <c:v>ПАО "РусГидро" </c:v>
                </c:pt>
                <c:pt idx="12">
                  <c:v>АО "Тюменьэнерго" </c:v>
                </c:pt>
                <c:pt idx="13">
                  <c:v>АО "ДГК" </c:v>
                </c:pt>
                <c:pt idx="14">
                  <c:v>ПАО "Аэрофлот" </c:v>
                </c:pt>
                <c:pt idx="15">
                  <c:v>ПАО "МРСК Центра и Приволжья" </c:v>
                </c:pt>
                <c:pt idx="16">
                  <c:v>ПАО "ДЭК" </c:v>
                </c:pt>
                <c:pt idx="17">
                  <c:v>ПАО "МОЭСК" </c:v>
                </c:pt>
                <c:pt idx="18">
                  <c:v>АО "Атомстройэкспорт"  </c:v>
                </c:pt>
              </c:strCache>
            </c:strRef>
          </c:cat>
          <c:val>
            <c:numRef>
              <c:f>Лист1!$B$2:$B$20</c:f>
              <c:numCache>
                <c:formatCode>General</c:formatCode>
                <c:ptCount val="19"/>
                <c:pt idx="0">
                  <c:v>0.39112463139673875</c:v>
                </c:pt>
                <c:pt idx="1">
                  <c:v>0.15201435042262071</c:v>
                </c:pt>
                <c:pt idx="2">
                  <c:v>0.11506734240280742</c:v>
                </c:pt>
                <c:pt idx="3">
                  <c:v>0.10835911141793812</c:v>
                </c:pt>
                <c:pt idx="4">
                  <c:v>5.721013336237657E-2</c:v>
                </c:pt>
                <c:pt idx="5">
                  <c:v>4.2891432730413598E-2</c:v>
                </c:pt>
                <c:pt idx="6">
                  <c:v>3.7297924511527469E-2</c:v>
                </c:pt>
                <c:pt idx="7">
                  <c:v>2.6205759425509886E-2</c:v>
                </c:pt>
                <c:pt idx="8">
                  <c:v>1.9185323284528412E-2</c:v>
                </c:pt>
                <c:pt idx="9">
                  <c:v>1.3318563537739728E-2</c:v>
                </c:pt>
                <c:pt idx="10">
                  <c:v>1.3048999959245572E-2</c:v>
                </c:pt>
                <c:pt idx="11">
                  <c:v>1.0717388324838012E-2</c:v>
                </c:pt>
                <c:pt idx="12">
                  <c:v>3.2452807765452523E-3</c:v>
                </c:pt>
                <c:pt idx="13">
                  <c:v>3.0759550154330637E-3</c:v>
                </c:pt>
                <c:pt idx="14">
                  <c:v>2.5896343711521064E-3</c:v>
                </c:pt>
                <c:pt idx="15">
                  <c:v>1.9204889309598859E-3</c:v>
                </c:pt>
                <c:pt idx="16">
                  <c:v>1.5625832314583961E-3</c:v>
                </c:pt>
                <c:pt idx="17">
                  <c:v>5.9541075259908569E-4</c:v>
                </c:pt>
                <c:pt idx="18">
                  <c:v>5.6968614556789868E-4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9BF-4410-9501-1EA2CCC2B7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4655767628437319"/>
          <c:y val="0.21409231037416421"/>
          <c:w val="0.71065747314365879"/>
          <c:h val="0.6838543058152997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5E39-47C1-879E-8F94553993E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E39-47C1-879E-8F94553993E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5E39-47C1-879E-8F94553993E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E39-47C1-879E-8F94553993ED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5E39-47C1-879E-8F94553993ED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5E39-47C1-879E-8F94553993ED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E39-47C1-879E-8F94553993ED}"/>
              </c:ext>
            </c:extLst>
          </c:dPt>
          <c:dLbls>
            <c:dLbl>
              <c:idx val="0"/>
              <c:layout>
                <c:manualLayout>
                  <c:x val="0.10248323696081776"/>
                  <c:y val="-3.7514566197327209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2475435949490576"/>
                      <c:h val="0.1427504391175584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5E39-47C1-879E-8F94553993ED}"/>
                </c:ext>
              </c:extLst>
            </c:dLbl>
            <c:dLbl>
              <c:idx val="1"/>
              <c:layout>
                <c:manualLayout>
                  <c:x val="0.10445324725594317"/>
                  <c:y val="-2.8633306995753789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3284854608438942"/>
                      <c:h val="0.1234993737719392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5E39-47C1-879E-8F94553993ED}"/>
                </c:ext>
              </c:extLst>
            </c:dLbl>
            <c:dLbl>
              <c:idx val="2"/>
              <c:layout>
                <c:manualLayout>
                  <c:x val="-6.592980534437258E-2"/>
                  <c:y val="3.7406942131221668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1396211070892753"/>
                      <c:h val="0.1090610747627249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5E39-47C1-879E-8F94553993ED}"/>
                </c:ext>
              </c:extLst>
            </c:dLbl>
            <c:dLbl>
              <c:idx val="3"/>
              <c:layout>
                <c:manualLayout>
                  <c:x val="-2.3186764114158206E-2"/>
                  <c:y val="-4.3010593770309795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2745242169140031"/>
                      <c:h val="0.1186866074355344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5E39-47C1-879E-8F94553993ED}"/>
                </c:ext>
              </c:extLst>
            </c:dLbl>
            <c:dLbl>
              <c:idx val="4"/>
              <c:layout>
                <c:manualLayout>
                  <c:x val="-2.6844656625909617E-2"/>
                  <c:y val="-9.181469712730905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3015048388789488"/>
                      <c:h val="8.981000941710577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5E39-47C1-879E-8F94553993ED}"/>
                </c:ext>
              </c:extLst>
            </c:dLbl>
            <c:dLbl>
              <c:idx val="5"/>
              <c:layout>
                <c:manualLayout>
                  <c:x val="2.5167078032632524E-2"/>
                  <c:y val="-5.993106754357543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3251351899117117"/>
                      <c:h val="0.1042483084263201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5E39-47C1-879E-8F94553993ED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300" b="1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layout/>
              </c:ext>
            </c:extLst>
          </c:dLbls>
          <c:cat>
            <c:strRef>
              <c:f>Лист1!$A$2:$A$8</c:f>
              <c:strCache>
                <c:ptCount val="6"/>
                <c:pt idx="0">
                  <c:v>ООО "Сетевая компания"</c:v>
                </c:pt>
                <c:pt idx="1">
                  <c:v>ОАО "Птицефабрика Рефтинская"</c:v>
                </c:pt>
                <c:pt idx="2">
                  <c:v>ОАО "Птицефабрика "Свердловская"</c:v>
                </c:pt>
                <c:pt idx="3">
                  <c:v>ОАО "Ирбитский молочный завод"</c:v>
                </c:pt>
                <c:pt idx="4">
                  <c:v>АО "Электронная Москва"</c:v>
                </c:pt>
                <c:pt idx="5">
                  <c:v>АО "Югорский лесопромышленный холдинг"</c:v>
                </c:pt>
              </c:strCache>
            </c:strRef>
          </c:cat>
          <c:val>
            <c:numRef>
              <c:f>Лист1!$B$2:$B$8</c:f>
              <c:numCache>
                <c:formatCode>0.00%</c:formatCode>
                <c:ptCount val="7"/>
                <c:pt idx="0">
                  <c:v>0.29698541940738099</c:v>
                </c:pt>
                <c:pt idx="1">
                  <c:v>0.22531721616113617</c:v>
                </c:pt>
                <c:pt idx="2">
                  <c:v>0.12811308415787173</c:v>
                </c:pt>
                <c:pt idx="3">
                  <c:v>0.15851089974553387</c:v>
                </c:pt>
                <c:pt idx="4">
                  <c:v>0.18677596115202172</c:v>
                </c:pt>
                <c:pt idx="5">
                  <c:v>4.2974193760555029E-3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E39-47C1-879E-8F94553993ED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B9599DF-0EC3-4A4F-9F46-C14A37683FFB}" type="doc">
      <dgm:prSet loTypeId="urn:microsoft.com/office/officeart/2009/3/layout/StepUpProcess" loCatId="process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613E19D-7EA0-496E-821A-FEFA5A11C785}">
      <dgm:prSet phldrT="[Текст]" custT="1"/>
      <dgm:spPr/>
      <dgm:t>
        <a:bodyPr/>
        <a:lstStyle/>
        <a:p>
          <a:r>
            <a:rPr lang="ru-RU" sz="2400" b="1" smtClean="0"/>
            <a:t>Финансовая поддержка </a:t>
          </a:r>
          <a:endParaRPr lang="ru-RU" sz="2400" dirty="0"/>
        </a:p>
      </dgm:t>
    </dgm:pt>
    <dgm:pt modelId="{D781038A-BCE0-431D-A756-95B10BA115A0}" type="parTrans" cxnId="{B6CB41D8-663A-49F0-88BC-81AF36632C0D}">
      <dgm:prSet/>
      <dgm:spPr/>
      <dgm:t>
        <a:bodyPr/>
        <a:lstStyle/>
        <a:p>
          <a:endParaRPr lang="ru-RU" sz="1600"/>
        </a:p>
      </dgm:t>
    </dgm:pt>
    <dgm:pt modelId="{1D5B9F63-47FF-42D7-8C73-0E3A31CED762}" type="sibTrans" cxnId="{B6CB41D8-663A-49F0-88BC-81AF36632C0D}">
      <dgm:prSet/>
      <dgm:spPr/>
      <dgm:t>
        <a:bodyPr/>
        <a:lstStyle/>
        <a:p>
          <a:endParaRPr lang="ru-RU" sz="1600"/>
        </a:p>
      </dgm:t>
    </dgm:pt>
    <dgm:pt modelId="{2C5D4E80-BB11-4264-82D6-A6B748517464}">
      <dgm:prSet phldrT="[Текст]" custT="1"/>
      <dgm:spPr/>
      <dgm:t>
        <a:bodyPr/>
        <a:lstStyle/>
        <a:p>
          <a:r>
            <a:rPr lang="ru-RU" sz="1800" b="1" i="1" smtClean="0">
              <a:latin typeface="Arial Narrow" panose="020B0606020202030204" pitchFamily="34" charset="0"/>
            </a:rPr>
            <a:t>предоставление поручительств в рамках «Программы 6,5%» с максимальным снижением ставки</a:t>
          </a:r>
          <a:endParaRPr lang="ru-RU" sz="1800" dirty="0"/>
        </a:p>
      </dgm:t>
    </dgm:pt>
    <dgm:pt modelId="{467BB588-B65C-472E-84FB-5F4A1963FDDF}" type="parTrans" cxnId="{51E782B7-2459-46B5-AE16-6ABAC1136D37}">
      <dgm:prSet/>
      <dgm:spPr/>
      <dgm:t>
        <a:bodyPr/>
        <a:lstStyle/>
        <a:p>
          <a:endParaRPr lang="ru-RU" sz="1600"/>
        </a:p>
      </dgm:t>
    </dgm:pt>
    <dgm:pt modelId="{6509B832-6AEF-40B8-B871-01FAF4B01E01}" type="sibTrans" cxnId="{51E782B7-2459-46B5-AE16-6ABAC1136D37}">
      <dgm:prSet/>
      <dgm:spPr/>
      <dgm:t>
        <a:bodyPr/>
        <a:lstStyle/>
        <a:p>
          <a:endParaRPr lang="ru-RU" sz="1600"/>
        </a:p>
      </dgm:t>
    </dgm:pt>
    <dgm:pt modelId="{A5E51A46-AC81-49E8-B05E-0AE802D95EC3}">
      <dgm:prSet custT="1"/>
      <dgm:spPr/>
      <dgm:t>
        <a:bodyPr/>
        <a:lstStyle/>
        <a:p>
          <a:r>
            <a:rPr lang="ru-RU" sz="1800" b="1" i="1" dirty="0" smtClean="0">
              <a:latin typeface="Arial Narrow" panose="020B0606020202030204" pitchFamily="34" charset="0"/>
            </a:rPr>
            <a:t>предоставление МСП-банком гарантий для участия в закупках и исполнения договоров в рамках Закона № 223-ФЗ</a:t>
          </a:r>
          <a:endParaRPr lang="ru-RU" sz="1800" b="1" i="1" dirty="0">
            <a:latin typeface="Arial Narrow" panose="020B0606020202030204" pitchFamily="34" charset="0"/>
          </a:endParaRPr>
        </a:p>
      </dgm:t>
    </dgm:pt>
    <dgm:pt modelId="{9057C7FD-DAF5-4C57-B867-E1AFAC4545B9}" type="parTrans" cxnId="{83CCEE61-0C89-4E7D-A73E-CD8726C916E6}">
      <dgm:prSet/>
      <dgm:spPr/>
      <dgm:t>
        <a:bodyPr/>
        <a:lstStyle/>
        <a:p>
          <a:endParaRPr lang="ru-RU" sz="1600"/>
        </a:p>
      </dgm:t>
    </dgm:pt>
    <dgm:pt modelId="{2BC8CD3F-39ED-4EB9-B9DF-138C311D65F1}" type="sibTrans" cxnId="{83CCEE61-0C89-4E7D-A73E-CD8726C916E6}">
      <dgm:prSet/>
      <dgm:spPr/>
      <dgm:t>
        <a:bodyPr/>
        <a:lstStyle/>
        <a:p>
          <a:endParaRPr lang="ru-RU" sz="1600"/>
        </a:p>
      </dgm:t>
    </dgm:pt>
    <dgm:pt modelId="{764122A8-D8D8-467B-BD87-CD8A762D3B06}">
      <dgm:prSet custT="1"/>
      <dgm:spPr/>
      <dgm:t>
        <a:bodyPr/>
        <a:lstStyle/>
        <a:p>
          <a:r>
            <a:rPr lang="ru-RU" sz="1800" b="1" i="1" dirty="0" smtClean="0">
              <a:latin typeface="Arial Narrow" panose="020B0606020202030204" pitchFamily="34" charset="0"/>
            </a:rPr>
            <a:t>прямое кредитование </a:t>
          </a:r>
          <a:br>
            <a:rPr lang="ru-RU" sz="1800" b="1" i="1" dirty="0" smtClean="0">
              <a:latin typeface="Arial Narrow" panose="020B0606020202030204" pitchFamily="34" charset="0"/>
            </a:rPr>
          </a:br>
          <a:r>
            <a:rPr lang="ru-RU" sz="1800" b="1" i="1" dirty="0" smtClean="0">
              <a:latin typeface="Arial Narrow" panose="020B0606020202030204" pitchFamily="34" charset="0"/>
            </a:rPr>
            <a:t>МСП-банком субъектов МСП в целях участия в закупках</a:t>
          </a:r>
          <a:endParaRPr lang="ru-RU" sz="1800" b="1" i="1" dirty="0">
            <a:latin typeface="Arial Narrow" panose="020B0606020202030204" pitchFamily="34" charset="0"/>
          </a:endParaRPr>
        </a:p>
      </dgm:t>
    </dgm:pt>
    <dgm:pt modelId="{6F94E432-E6D1-4DD4-8B33-EC40FABCCDC6}" type="parTrans" cxnId="{A4CA8557-BF9E-4EFD-A775-107267654787}">
      <dgm:prSet/>
      <dgm:spPr/>
      <dgm:t>
        <a:bodyPr/>
        <a:lstStyle/>
        <a:p>
          <a:endParaRPr lang="ru-RU" sz="1600"/>
        </a:p>
      </dgm:t>
    </dgm:pt>
    <dgm:pt modelId="{BB4E09DC-9F13-4033-B1D7-E584B316EDA2}" type="sibTrans" cxnId="{A4CA8557-BF9E-4EFD-A775-107267654787}">
      <dgm:prSet/>
      <dgm:spPr/>
      <dgm:t>
        <a:bodyPr/>
        <a:lstStyle/>
        <a:p>
          <a:endParaRPr lang="ru-RU" sz="1600"/>
        </a:p>
      </dgm:t>
    </dgm:pt>
    <dgm:pt modelId="{E9D703C4-AC68-4396-B614-6FD342E66D25}">
      <dgm:prSet custT="1"/>
      <dgm:spPr/>
      <dgm:t>
        <a:bodyPr/>
        <a:lstStyle/>
        <a:p>
          <a:r>
            <a:rPr lang="ru-RU" altLang="ru-RU" sz="1800" b="1" i="1" dirty="0" smtClean="0">
              <a:latin typeface="Arial Narrow" panose="020B0606020202030204" pitchFamily="34" charset="0"/>
            </a:rPr>
            <a:t>расширение сети банков-партнеров</a:t>
          </a:r>
          <a:endParaRPr lang="ru-RU" altLang="ru-RU" sz="1800" b="1" i="1" dirty="0">
            <a:latin typeface="Arial Narrow" panose="020B0606020202030204" pitchFamily="34" charset="0"/>
          </a:endParaRPr>
        </a:p>
      </dgm:t>
    </dgm:pt>
    <dgm:pt modelId="{ED96FF03-BD80-4C56-B758-7FD51FD4BA1A}" type="parTrans" cxnId="{5AFEC77B-E7D8-4421-9564-3B30CDA3D048}">
      <dgm:prSet/>
      <dgm:spPr/>
      <dgm:t>
        <a:bodyPr/>
        <a:lstStyle/>
        <a:p>
          <a:endParaRPr lang="ru-RU" sz="1600"/>
        </a:p>
      </dgm:t>
    </dgm:pt>
    <dgm:pt modelId="{ACD94E6A-8E0C-4AB2-858E-4322414E583B}" type="sibTrans" cxnId="{5AFEC77B-E7D8-4421-9564-3B30CDA3D048}">
      <dgm:prSet/>
      <dgm:spPr/>
      <dgm:t>
        <a:bodyPr/>
        <a:lstStyle/>
        <a:p>
          <a:endParaRPr lang="ru-RU" sz="1600"/>
        </a:p>
      </dgm:t>
    </dgm:pt>
    <dgm:pt modelId="{A644EA4F-993E-4616-9CB2-04C6FD45C40B}">
      <dgm:prSet phldrT="[Текст]" custT="1"/>
      <dgm:spPr/>
      <dgm:t>
        <a:bodyPr/>
        <a:lstStyle/>
        <a:p>
          <a:r>
            <a:rPr lang="ru-RU" sz="2400" b="1" dirty="0" smtClean="0"/>
            <a:t>Бизнес-навигатор</a:t>
          </a:r>
          <a:endParaRPr lang="ru-RU" sz="2400" dirty="0"/>
        </a:p>
      </dgm:t>
    </dgm:pt>
    <dgm:pt modelId="{8AA00EF6-64AD-4A96-AF14-F09311064080}" type="parTrans" cxnId="{EDAE83F3-C0F6-45E9-B197-F97DE57218F0}">
      <dgm:prSet/>
      <dgm:spPr/>
      <dgm:t>
        <a:bodyPr/>
        <a:lstStyle/>
        <a:p>
          <a:endParaRPr lang="ru-RU" sz="1600"/>
        </a:p>
      </dgm:t>
    </dgm:pt>
    <dgm:pt modelId="{FD367C3C-1385-4584-A969-A51B2B7DA564}" type="sibTrans" cxnId="{EDAE83F3-C0F6-45E9-B197-F97DE57218F0}">
      <dgm:prSet/>
      <dgm:spPr/>
      <dgm:t>
        <a:bodyPr/>
        <a:lstStyle/>
        <a:p>
          <a:endParaRPr lang="ru-RU" sz="1600"/>
        </a:p>
      </dgm:t>
    </dgm:pt>
    <dgm:pt modelId="{B767776A-464F-4486-90E8-CD8596A4F10B}">
      <dgm:prSet phldrT="[Текст]" custT="1"/>
      <dgm:spPr/>
      <dgm:t>
        <a:bodyPr/>
        <a:lstStyle/>
        <a:p>
          <a:r>
            <a:rPr lang="ru-RU" sz="1800" b="1" i="1" dirty="0" smtClean="0">
              <a:latin typeface="Arial Narrow" panose="020B0606020202030204" pitchFamily="34" charset="0"/>
            </a:rPr>
            <a:t>консолидация информации о всех формах поддержки (имущественной поддержке, специализированных продуктах банков, региональной инфраструктуре поддержки)</a:t>
          </a:r>
          <a:endParaRPr lang="ru-RU" sz="1800" b="1" dirty="0"/>
        </a:p>
      </dgm:t>
    </dgm:pt>
    <dgm:pt modelId="{7067DF76-53F6-47AD-A6E4-FBE701C34AE7}" type="parTrans" cxnId="{78A6999B-9424-4193-A903-8910CBD89B9A}">
      <dgm:prSet/>
      <dgm:spPr/>
      <dgm:t>
        <a:bodyPr/>
        <a:lstStyle/>
        <a:p>
          <a:endParaRPr lang="ru-RU" sz="1600"/>
        </a:p>
      </dgm:t>
    </dgm:pt>
    <dgm:pt modelId="{39D086A5-2F64-4E49-9C2F-1AD13091A1B2}" type="sibTrans" cxnId="{78A6999B-9424-4193-A903-8910CBD89B9A}">
      <dgm:prSet/>
      <dgm:spPr/>
      <dgm:t>
        <a:bodyPr/>
        <a:lstStyle/>
        <a:p>
          <a:endParaRPr lang="ru-RU" sz="1600"/>
        </a:p>
      </dgm:t>
    </dgm:pt>
    <dgm:pt modelId="{8AA417D0-952E-4DF9-B60E-A3471224042A}">
      <dgm:prSet custT="1"/>
      <dgm:spPr/>
      <dgm:t>
        <a:bodyPr/>
        <a:lstStyle/>
        <a:p>
          <a:r>
            <a:rPr lang="ru-RU" sz="1800" b="1" i="1" dirty="0" smtClean="0">
              <a:latin typeface="Arial Narrow" panose="020B0606020202030204" pitchFamily="34" charset="0"/>
            </a:rPr>
            <a:t>возможность выбора сферы бизнеса, города, района города, места расположения (территории);</a:t>
          </a:r>
          <a:endParaRPr lang="ru-RU" sz="1800" b="1" i="1" dirty="0">
            <a:latin typeface="Arial Narrow" panose="020B0606020202030204" pitchFamily="34" charset="0"/>
          </a:endParaRPr>
        </a:p>
      </dgm:t>
    </dgm:pt>
    <dgm:pt modelId="{B735580A-AA9A-4035-8B92-2E6EFE94F39E}" type="parTrans" cxnId="{CA82305A-1B4A-41F8-A3B1-401E6171DA45}">
      <dgm:prSet/>
      <dgm:spPr/>
      <dgm:t>
        <a:bodyPr/>
        <a:lstStyle/>
        <a:p>
          <a:endParaRPr lang="ru-RU" sz="1600"/>
        </a:p>
      </dgm:t>
    </dgm:pt>
    <dgm:pt modelId="{B9EC3B88-7305-45A5-B95F-8F37C0BC2D0E}" type="sibTrans" cxnId="{CA82305A-1B4A-41F8-A3B1-401E6171DA45}">
      <dgm:prSet/>
      <dgm:spPr/>
      <dgm:t>
        <a:bodyPr/>
        <a:lstStyle/>
        <a:p>
          <a:endParaRPr lang="ru-RU" sz="1600"/>
        </a:p>
      </dgm:t>
    </dgm:pt>
    <dgm:pt modelId="{802FBCCA-328F-4E80-BC46-EDE5779CDD9D}">
      <dgm:prSet custT="1"/>
      <dgm:spPr/>
      <dgm:t>
        <a:bodyPr/>
        <a:lstStyle/>
        <a:p>
          <a:r>
            <a:rPr lang="ru-RU" sz="1800" b="1" i="1" smtClean="0">
              <a:latin typeface="Arial Narrow" panose="020B0606020202030204" pitchFamily="34" charset="0"/>
            </a:rPr>
            <a:t>возможность разработки примерного бизнес-плана, привязанного к конкретному месту (территории), а также шаблона бизнес-плана для самостоятельного заполнения</a:t>
          </a:r>
          <a:endParaRPr lang="ru-RU" sz="1800" b="1" i="1" dirty="0">
            <a:latin typeface="Arial Narrow" panose="020B0606020202030204" pitchFamily="34" charset="0"/>
          </a:endParaRPr>
        </a:p>
      </dgm:t>
    </dgm:pt>
    <dgm:pt modelId="{AC026900-B46D-4A86-99EC-A488A35F0491}" type="parTrans" cxnId="{D4A43BF9-1A5E-4FA5-BC88-FE4B8C654894}">
      <dgm:prSet/>
      <dgm:spPr/>
      <dgm:t>
        <a:bodyPr/>
        <a:lstStyle/>
        <a:p>
          <a:endParaRPr lang="ru-RU" sz="1600"/>
        </a:p>
      </dgm:t>
    </dgm:pt>
    <dgm:pt modelId="{97032769-8BDA-4D52-938C-EF3633A65C6F}" type="sibTrans" cxnId="{D4A43BF9-1A5E-4FA5-BC88-FE4B8C654894}">
      <dgm:prSet/>
      <dgm:spPr/>
      <dgm:t>
        <a:bodyPr/>
        <a:lstStyle/>
        <a:p>
          <a:endParaRPr lang="ru-RU" sz="1600"/>
        </a:p>
      </dgm:t>
    </dgm:pt>
    <dgm:pt modelId="{45D59DD5-C5C2-4A70-88F9-4849DCD07457}">
      <dgm:prSet custT="1"/>
      <dgm:spPr/>
      <dgm:t>
        <a:bodyPr/>
        <a:lstStyle/>
        <a:p>
          <a:r>
            <a:rPr lang="ru-RU" sz="2400" b="1" dirty="0" smtClean="0"/>
            <a:t>Закупки</a:t>
          </a:r>
          <a:endParaRPr lang="ru-RU" altLang="ru-RU" sz="2400" b="1" dirty="0"/>
        </a:p>
      </dgm:t>
    </dgm:pt>
    <dgm:pt modelId="{E6A5E58B-B7B0-4783-88C8-7B37D44E9FD5}" type="parTrans" cxnId="{879E25B8-FB3F-4871-9B47-861D54E89456}">
      <dgm:prSet/>
      <dgm:spPr/>
      <dgm:t>
        <a:bodyPr/>
        <a:lstStyle/>
        <a:p>
          <a:endParaRPr lang="ru-RU" sz="1600"/>
        </a:p>
      </dgm:t>
    </dgm:pt>
    <dgm:pt modelId="{C8A6A5B8-1FA2-4292-BA52-22A1117B7510}" type="sibTrans" cxnId="{879E25B8-FB3F-4871-9B47-861D54E89456}">
      <dgm:prSet/>
      <dgm:spPr/>
      <dgm:t>
        <a:bodyPr/>
        <a:lstStyle/>
        <a:p>
          <a:endParaRPr lang="ru-RU" sz="1600"/>
        </a:p>
      </dgm:t>
    </dgm:pt>
    <dgm:pt modelId="{2114E43B-DAB3-4E77-A3AF-8042A384E6B5}">
      <dgm:prSet custT="1"/>
      <dgm:spPr/>
      <dgm:t>
        <a:bodyPr/>
        <a:lstStyle/>
        <a:p>
          <a:r>
            <a:rPr lang="ru-RU" sz="1800" b="1" i="1" smtClean="0">
              <a:latin typeface="Arial Narrow" panose="020B0606020202030204" pitchFamily="34" charset="0"/>
            </a:rPr>
            <a:t>формирование двухуровневой системы контроля закупок у субъектов МСП</a:t>
          </a:r>
          <a:endParaRPr lang="ru-RU" sz="1800" dirty="0"/>
        </a:p>
      </dgm:t>
    </dgm:pt>
    <dgm:pt modelId="{E9236A29-7511-47EA-9A06-9FED97B16777}" type="parTrans" cxnId="{159530A8-18B7-463B-801D-5A2EA443DCD7}">
      <dgm:prSet/>
      <dgm:spPr/>
      <dgm:t>
        <a:bodyPr/>
        <a:lstStyle/>
        <a:p>
          <a:endParaRPr lang="ru-RU" sz="1600"/>
        </a:p>
      </dgm:t>
    </dgm:pt>
    <dgm:pt modelId="{911D9964-5335-4FB9-B9E6-0F915C68D99F}" type="sibTrans" cxnId="{159530A8-18B7-463B-801D-5A2EA443DCD7}">
      <dgm:prSet/>
      <dgm:spPr/>
      <dgm:t>
        <a:bodyPr/>
        <a:lstStyle/>
        <a:p>
          <a:endParaRPr lang="ru-RU" sz="1600"/>
        </a:p>
      </dgm:t>
    </dgm:pt>
    <dgm:pt modelId="{07CEBCD6-247B-432D-8AA9-AB3E2B36D1EF}">
      <dgm:prSet custT="1"/>
      <dgm:spPr/>
      <dgm:t>
        <a:bodyPr/>
        <a:lstStyle/>
        <a:p>
          <a:r>
            <a:rPr lang="ru-RU" sz="1800" b="1" i="1" dirty="0" smtClean="0">
              <a:latin typeface="Arial Narrow" panose="020B0606020202030204" pitchFamily="34" charset="0"/>
            </a:rPr>
            <a:t>повышение информированности о номенклатуре закупок </a:t>
          </a:r>
          <a:endParaRPr lang="ru-RU" sz="1800" b="1" i="1" dirty="0">
            <a:latin typeface="Arial Narrow" panose="020B0606020202030204" pitchFamily="34" charset="0"/>
          </a:endParaRPr>
        </a:p>
      </dgm:t>
    </dgm:pt>
    <dgm:pt modelId="{45CF3356-AC80-49D8-8037-3DA6284520AC}" type="parTrans" cxnId="{A886627E-CFA8-42D5-A433-2576BED45F80}">
      <dgm:prSet/>
      <dgm:spPr/>
      <dgm:t>
        <a:bodyPr/>
        <a:lstStyle/>
        <a:p>
          <a:endParaRPr lang="ru-RU" sz="1600"/>
        </a:p>
      </dgm:t>
    </dgm:pt>
    <dgm:pt modelId="{CA0C820E-23A4-4139-B146-2A1F8AB3A666}" type="sibTrans" cxnId="{A886627E-CFA8-42D5-A433-2576BED45F80}">
      <dgm:prSet/>
      <dgm:spPr/>
      <dgm:t>
        <a:bodyPr/>
        <a:lstStyle/>
        <a:p>
          <a:endParaRPr lang="ru-RU" sz="1600"/>
        </a:p>
      </dgm:t>
    </dgm:pt>
    <dgm:pt modelId="{DAFC70B0-7964-43A5-A242-A963D5B4D25A}">
      <dgm:prSet custT="1"/>
      <dgm:spPr/>
      <dgm:t>
        <a:bodyPr/>
        <a:lstStyle/>
        <a:p>
          <a:r>
            <a:rPr lang="ru-RU" sz="1800" b="1" i="1" dirty="0" smtClean="0">
              <a:latin typeface="Arial Narrow" panose="020B0606020202030204" pitchFamily="34" charset="0"/>
            </a:rPr>
            <a:t>сокращенные сроки заключения договора и оплаты</a:t>
          </a:r>
          <a:endParaRPr lang="ru-RU" sz="1800" b="1" i="1" dirty="0">
            <a:latin typeface="Arial Narrow" panose="020B0606020202030204" pitchFamily="34" charset="0"/>
          </a:endParaRPr>
        </a:p>
      </dgm:t>
    </dgm:pt>
    <dgm:pt modelId="{DF4078E5-77D6-49EB-B63E-2686BE56B561}" type="parTrans" cxnId="{22CA76E3-74B9-4A30-B840-D4ED2B9AC14F}">
      <dgm:prSet/>
      <dgm:spPr/>
      <dgm:t>
        <a:bodyPr/>
        <a:lstStyle/>
        <a:p>
          <a:endParaRPr lang="ru-RU" sz="1600"/>
        </a:p>
      </dgm:t>
    </dgm:pt>
    <dgm:pt modelId="{1976A74C-0FDF-44FE-9711-6BB5482C6BCA}" type="sibTrans" cxnId="{22CA76E3-74B9-4A30-B840-D4ED2B9AC14F}">
      <dgm:prSet/>
      <dgm:spPr/>
      <dgm:t>
        <a:bodyPr/>
        <a:lstStyle/>
        <a:p>
          <a:endParaRPr lang="ru-RU" sz="1600"/>
        </a:p>
      </dgm:t>
    </dgm:pt>
    <dgm:pt modelId="{11781AA2-6844-418D-B284-3D7F5ED9C9BA}">
      <dgm:prSet custT="1"/>
      <dgm:spPr/>
      <dgm:t>
        <a:bodyPr/>
        <a:lstStyle/>
        <a:p>
          <a:r>
            <a:rPr lang="ru-RU" sz="1800" b="1" i="1" dirty="0" smtClean="0">
              <a:latin typeface="Arial Narrow" panose="020B0606020202030204" pitchFamily="34" charset="0"/>
            </a:rPr>
            <a:t>формирование достоверных данных с использованием Единого реестра субъектов МСП</a:t>
          </a:r>
        </a:p>
      </dgm:t>
    </dgm:pt>
    <dgm:pt modelId="{655BD57B-0317-421C-8D85-F2ED739AE456}" type="parTrans" cxnId="{5EFFAB3C-3A4D-49D6-BBBE-6FB46B5D4CE6}">
      <dgm:prSet/>
      <dgm:spPr/>
      <dgm:t>
        <a:bodyPr/>
        <a:lstStyle/>
        <a:p>
          <a:endParaRPr lang="ru-RU" sz="1600"/>
        </a:p>
      </dgm:t>
    </dgm:pt>
    <dgm:pt modelId="{AEBCA690-0081-4843-B928-01A29F6F2A20}" type="sibTrans" cxnId="{5EFFAB3C-3A4D-49D6-BBBE-6FB46B5D4CE6}">
      <dgm:prSet/>
      <dgm:spPr/>
      <dgm:t>
        <a:bodyPr/>
        <a:lstStyle/>
        <a:p>
          <a:endParaRPr lang="ru-RU" sz="1600"/>
        </a:p>
      </dgm:t>
    </dgm:pt>
    <dgm:pt modelId="{FF685096-039B-4488-87F9-6E2DA8814336}">
      <dgm:prSet custT="1"/>
      <dgm:spPr/>
      <dgm:t>
        <a:bodyPr/>
        <a:lstStyle/>
        <a:p>
          <a:r>
            <a:rPr lang="ru-RU" sz="1800" b="1" i="1" smtClean="0">
              <a:latin typeface="Arial Narrow" panose="020B0606020202030204" pitchFamily="34" charset="0"/>
            </a:rPr>
            <a:t>существенное наращивание объема закупок </a:t>
          </a:r>
          <a:endParaRPr lang="ru-RU" sz="1800" b="1" i="1" dirty="0">
            <a:latin typeface="Arial Narrow" panose="020B0606020202030204" pitchFamily="34" charset="0"/>
          </a:endParaRPr>
        </a:p>
      </dgm:t>
    </dgm:pt>
    <dgm:pt modelId="{36291D93-B86C-4961-9728-BC17FE163C06}" type="parTrans" cxnId="{740FDD99-323C-414D-BF8F-69DD842B82AE}">
      <dgm:prSet/>
      <dgm:spPr/>
      <dgm:t>
        <a:bodyPr/>
        <a:lstStyle/>
        <a:p>
          <a:endParaRPr lang="ru-RU" sz="1600"/>
        </a:p>
      </dgm:t>
    </dgm:pt>
    <dgm:pt modelId="{3A8F2BEE-D827-4E51-8357-8044B5A9DA8C}" type="sibTrans" cxnId="{740FDD99-323C-414D-BF8F-69DD842B82AE}">
      <dgm:prSet/>
      <dgm:spPr/>
      <dgm:t>
        <a:bodyPr/>
        <a:lstStyle/>
        <a:p>
          <a:endParaRPr lang="ru-RU" sz="1600"/>
        </a:p>
      </dgm:t>
    </dgm:pt>
    <dgm:pt modelId="{B0F906F3-89FD-425D-89E8-19F6303C882D}" type="pres">
      <dgm:prSet presAssocID="{FB9599DF-0EC3-4A4F-9F46-C14A37683FFB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D7B64D58-B0B5-4812-A9E8-014D2B0CFF08}" type="pres">
      <dgm:prSet presAssocID="{A644EA4F-993E-4616-9CB2-04C6FD45C40B}" presName="composite" presStyleCnt="0"/>
      <dgm:spPr/>
      <dgm:t>
        <a:bodyPr/>
        <a:lstStyle/>
        <a:p>
          <a:endParaRPr lang="ru-RU"/>
        </a:p>
      </dgm:t>
    </dgm:pt>
    <dgm:pt modelId="{ED958430-B882-4151-8B7D-DE8E335BC556}" type="pres">
      <dgm:prSet presAssocID="{A644EA4F-993E-4616-9CB2-04C6FD45C40B}" presName="LShape" presStyleLbl="alignNode1" presStyleIdx="0" presStyleCnt="5" custLinFactNeighborX="1211" custLinFactNeighborY="-11060"/>
      <dgm:spPr/>
      <dgm:t>
        <a:bodyPr/>
        <a:lstStyle/>
        <a:p>
          <a:endParaRPr lang="ru-RU"/>
        </a:p>
      </dgm:t>
    </dgm:pt>
    <dgm:pt modelId="{28E76D04-AE5F-4296-A637-8AE1A6573AF5}" type="pres">
      <dgm:prSet presAssocID="{A644EA4F-993E-4616-9CB2-04C6FD45C40B}" presName="ParentText" presStyleLbl="revTx" presStyleIdx="0" presStyleCnt="3" custLinFactNeighborX="1597" custLinFactNeighborY="-1006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B561A4-32B5-433A-B81C-0F53835F9AF5}" type="pres">
      <dgm:prSet presAssocID="{A644EA4F-993E-4616-9CB2-04C6FD45C40B}" presName="Triangle" presStyleLbl="alignNode1" presStyleIdx="1" presStyleCnt="5"/>
      <dgm:spPr/>
      <dgm:t>
        <a:bodyPr/>
        <a:lstStyle/>
        <a:p>
          <a:endParaRPr lang="ru-RU"/>
        </a:p>
      </dgm:t>
    </dgm:pt>
    <dgm:pt modelId="{5E6CACAA-27A9-448B-A9B0-AB52C39F6D75}" type="pres">
      <dgm:prSet presAssocID="{FD367C3C-1385-4584-A969-A51B2B7DA564}" presName="sibTrans" presStyleCnt="0"/>
      <dgm:spPr/>
      <dgm:t>
        <a:bodyPr/>
        <a:lstStyle/>
        <a:p>
          <a:endParaRPr lang="ru-RU"/>
        </a:p>
      </dgm:t>
    </dgm:pt>
    <dgm:pt modelId="{748EA0B1-8069-4CE5-BB54-ECFAD2DBD3C2}" type="pres">
      <dgm:prSet presAssocID="{FD367C3C-1385-4584-A969-A51B2B7DA564}" presName="space" presStyleCnt="0"/>
      <dgm:spPr/>
      <dgm:t>
        <a:bodyPr/>
        <a:lstStyle/>
        <a:p>
          <a:endParaRPr lang="ru-RU"/>
        </a:p>
      </dgm:t>
    </dgm:pt>
    <dgm:pt modelId="{A1FE5191-3EA7-48A8-866B-982F1A4861DE}" type="pres">
      <dgm:prSet presAssocID="{2613E19D-7EA0-496E-821A-FEFA5A11C785}" presName="composite" presStyleCnt="0"/>
      <dgm:spPr/>
      <dgm:t>
        <a:bodyPr/>
        <a:lstStyle/>
        <a:p>
          <a:endParaRPr lang="ru-RU"/>
        </a:p>
      </dgm:t>
    </dgm:pt>
    <dgm:pt modelId="{63A4408E-C28D-4D58-9CF1-7BB4C1376C36}" type="pres">
      <dgm:prSet presAssocID="{2613E19D-7EA0-496E-821A-FEFA5A11C785}" presName="LShape" presStyleLbl="alignNode1" presStyleIdx="2" presStyleCnt="5"/>
      <dgm:spPr/>
      <dgm:t>
        <a:bodyPr/>
        <a:lstStyle/>
        <a:p>
          <a:endParaRPr lang="ru-RU"/>
        </a:p>
      </dgm:t>
    </dgm:pt>
    <dgm:pt modelId="{86E707FA-5D30-43DF-82C4-99681D91A324}" type="pres">
      <dgm:prSet presAssocID="{2613E19D-7EA0-496E-821A-FEFA5A11C785}" presName="ParentText" presStyleLbl="revTx" presStyleIdx="1" presStyleCnt="3" custScaleX="111335" custLinFactNeighborX="5332" custLinFactNeighborY="35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140670-9859-48D8-B279-853084DC0CB2}" type="pres">
      <dgm:prSet presAssocID="{2613E19D-7EA0-496E-821A-FEFA5A11C785}" presName="Triangle" presStyleLbl="alignNode1" presStyleIdx="3" presStyleCnt="5"/>
      <dgm:spPr/>
      <dgm:t>
        <a:bodyPr/>
        <a:lstStyle/>
        <a:p>
          <a:endParaRPr lang="ru-RU"/>
        </a:p>
      </dgm:t>
    </dgm:pt>
    <dgm:pt modelId="{DE862C55-D8D3-4CDE-AD24-D748C432E0A0}" type="pres">
      <dgm:prSet presAssocID="{1D5B9F63-47FF-42D7-8C73-0E3A31CED762}" presName="sibTrans" presStyleCnt="0"/>
      <dgm:spPr/>
      <dgm:t>
        <a:bodyPr/>
        <a:lstStyle/>
        <a:p>
          <a:endParaRPr lang="ru-RU"/>
        </a:p>
      </dgm:t>
    </dgm:pt>
    <dgm:pt modelId="{1D79FCC2-EEAF-4EC0-8B42-93F28387BD22}" type="pres">
      <dgm:prSet presAssocID="{1D5B9F63-47FF-42D7-8C73-0E3A31CED762}" presName="space" presStyleCnt="0"/>
      <dgm:spPr/>
      <dgm:t>
        <a:bodyPr/>
        <a:lstStyle/>
        <a:p>
          <a:endParaRPr lang="ru-RU"/>
        </a:p>
      </dgm:t>
    </dgm:pt>
    <dgm:pt modelId="{01771AB3-33A4-4185-877F-C69F52F3BEF2}" type="pres">
      <dgm:prSet presAssocID="{45D59DD5-C5C2-4A70-88F9-4849DCD07457}" presName="composite" presStyleCnt="0"/>
      <dgm:spPr/>
      <dgm:t>
        <a:bodyPr/>
        <a:lstStyle/>
        <a:p>
          <a:endParaRPr lang="ru-RU"/>
        </a:p>
      </dgm:t>
    </dgm:pt>
    <dgm:pt modelId="{0F103ED9-900E-4496-AD21-48A8787B6E90}" type="pres">
      <dgm:prSet presAssocID="{45D59DD5-C5C2-4A70-88F9-4849DCD07457}" presName="LShape" presStyleLbl="alignNode1" presStyleIdx="4" presStyleCnt="5"/>
      <dgm:spPr/>
      <dgm:t>
        <a:bodyPr/>
        <a:lstStyle/>
        <a:p>
          <a:endParaRPr lang="ru-RU"/>
        </a:p>
      </dgm:t>
    </dgm:pt>
    <dgm:pt modelId="{CA95B99F-D861-445D-BCAB-41E5FA170828}" type="pres">
      <dgm:prSet presAssocID="{45D59DD5-C5C2-4A70-88F9-4849DCD07457}" presName="ParentText" presStyleLbl="revTx" presStyleIdx="2" presStyleCnt="3" custScaleY="102112" custLinFactNeighborX="116" custLinFactNeighborY="-47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CD99E00-5900-45E2-BA7B-0240DA855129}" type="presOf" srcId="{2613E19D-7EA0-496E-821A-FEFA5A11C785}" destId="{86E707FA-5D30-43DF-82C4-99681D91A324}" srcOrd="0" destOrd="0" presId="urn:microsoft.com/office/officeart/2009/3/layout/StepUpProcess"/>
    <dgm:cxn modelId="{A886627E-CFA8-42D5-A433-2576BED45F80}" srcId="{45D59DD5-C5C2-4A70-88F9-4849DCD07457}" destId="{07CEBCD6-247B-432D-8AA9-AB3E2B36D1EF}" srcOrd="1" destOrd="0" parTransId="{45CF3356-AC80-49D8-8037-3DA6284520AC}" sibTransId="{CA0C820E-23A4-4139-B146-2A1F8AB3A666}"/>
    <dgm:cxn modelId="{AFCBCFDF-8055-4C23-BB90-F5A16C099C39}" type="presOf" srcId="{11781AA2-6844-418D-B284-3D7F5ED9C9BA}" destId="{CA95B99F-D861-445D-BCAB-41E5FA170828}" srcOrd="0" destOrd="4" presId="urn:microsoft.com/office/officeart/2009/3/layout/StepUpProcess"/>
    <dgm:cxn modelId="{8EDF58AA-76C0-4FF5-944A-CEC65E2F20EC}" type="presOf" srcId="{B767776A-464F-4486-90E8-CD8596A4F10B}" destId="{28E76D04-AE5F-4296-A637-8AE1A6573AF5}" srcOrd="0" destOrd="1" presId="urn:microsoft.com/office/officeart/2009/3/layout/StepUpProcess"/>
    <dgm:cxn modelId="{18EA9C0A-908E-4A04-B45A-1CEA945DBFB1}" type="presOf" srcId="{FF685096-039B-4488-87F9-6E2DA8814336}" destId="{CA95B99F-D861-445D-BCAB-41E5FA170828}" srcOrd="0" destOrd="5" presId="urn:microsoft.com/office/officeart/2009/3/layout/StepUpProcess"/>
    <dgm:cxn modelId="{83CCEE61-0C89-4E7D-A73E-CD8726C916E6}" srcId="{2613E19D-7EA0-496E-821A-FEFA5A11C785}" destId="{A5E51A46-AC81-49E8-B05E-0AE802D95EC3}" srcOrd="1" destOrd="0" parTransId="{9057C7FD-DAF5-4C57-B867-E1AFAC4545B9}" sibTransId="{2BC8CD3F-39ED-4EB9-B9DF-138C311D65F1}"/>
    <dgm:cxn modelId="{45E4D00E-1974-4023-A1FB-699280F4D067}" type="presOf" srcId="{8AA417D0-952E-4DF9-B60E-A3471224042A}" destId="{28E76D04-AE5F-4296-A637-8AE1A6573AF5}" srcOrd="0" destOrd="2" presId="urn:microsoft.com/office/officeart/2009/3/layout/StepUpProcess"/>
    <dgm:cxn modelId="{74262E00-07C5-4FDA-ADBD-E6C880B91FC6}" type="presOf" srcId="{07CEBCD6-247B-432D-8AA9-AB3E2B36D1EF}" destId="{CA95B99F-D861-445D-BCAB-41E5FA170828}" srcOrd="0" destOrd="2" presId="urn:microsoft.com/office/officeart/2009/3/layout/StepUpProcess"/>
    <dgm:cxn modelId="{51E782B7-2459-46B5-AE16-6ABAC1136D37}" srcId="{2613E19D-7EA0-496E-821A-FEFA5A11C785}" destId="{2C5D4E80-BB11-4264-82D6-A6B748517464}" srcOrd="0" destOrd="0" parTransId="{467BB588-B65C-472E-84FB-5F4A1963FDDF}" sibTransId="{6509B832-6AEF-40B8-B871-01FAF4B01E01}"/>
    <dgm:cxn modelId="{F5DD7A86-A02F-48DC-AA14-C4A384E4D0B7}" type="presOf" srcId="{FB9599DF-0EC3-4A4F-9F46-C14A37683FFB}" destId="{B0F906F3-89FD-425D-89E8-19F6303C882D}" srcOrd="0" destOrd="0" presId="urn:microsoft.com/office/officeart/2009/3/layout/StepUpProcess"/>
    <dgm:cxn modelId="{5A6D4253-2225-4126-955F-65FA6E2E709B}" type="presOf" srcId="{E9D703C4-AC68-4396-B614-6FD342E66D25}" destId="{86E707FA-5D30-43DF-82C4-99681D91A324}" srcOrd="0" destOrd="4" presId="urn:microsoft.com/office/officeart/2009/3/layout/StepUpProcess"/>
    <dgm:cxn modelId="{A4CA8557-BF9E-4EFD-A775-107267654787}" srcId="{2613E19D-7EA0-496E-821A-FEFA5A11C785}" destId="{764122A8-D8D8-467B-BD87-CD8A762D3B06}" srcOrd="2" destOrd="0" parTransId="{6F94E432-E6D1-4DD4-8B33-EC40FABCCDC6}" sibTransId="{BB4E09DC-9F13-4033-B1D7-E584B316EDA2}"/>
    <dgm:cxn modelId="{D4A43BF9-1A5E-4FA5-BC88-FE4B8C654894}" srcId="{A644EA4F-993E-4616-9CB2-04C6FD45C40B}" destId="{802FBCCA-328F-4E80-BC46-EDE5779CDD9D}" srcOrd="2" destOrd="0" parTransId="{AC026900-B46D-4A86-99EC-A488A35F0491}" sibTransId="{97032769-8BDA-4D52-938C-EF3633A65C6F}"/>
    <dgm:cxn modelId="{224D3B73-492F-4767-AE23-7DBA991E09EA}" type="presOf" srcId="{DAFC70B0-7964-43A5-A242-A963D5B4D25A}" destId="{CA95B99F-D861-445D-BCAB-41E5FA170828}" srcOrd="0" destOrd="3" presId="urn:microsoft.com/office/officeart/2009/3/layout/StepUpProcess"/>
    <dgm:cxn modelId="{740FDD99-323C-414D-BF8F-69DD842B82AE}" srcId="{45D59DD5-C5C2-4A70-88F9-4849DCD07457}" destId="{FF685096-039B-4488-87F9-6E2DA8814336}" srcOrd="4" destOrd="0" parTransId="{36291D93-B86C-4961-9728-BC17FE163C06}" sibTransId="{3A8F2BEE-D827-4E51-8357-8044B5A9DA8C}"/>
    <dgm:cxn modelId="{A983E1FC-890C-4FB4-AA61-B88A42FEDA9A}" type="presOf" srcId="{764122A8-D8D8-467B-BD87-CD8A762D3B06}" destId="{86E707FA-5D30-43DF-82C4-99681D91A324}" srcOrd="0" destOrd="3" presId="urn:microsoft.com/office/officeart/2009/3/layout/StepUpProcess"/>
    <dgm:cxn modelId="{6C4CE825-767A-4756-8474-07242FDE37D7}" type="presOf" srcId="{802FBCCA-328F-4E80-BC46-EDE5779CDD9D}" destId="{28E76D04-AE5F-4296-A637-8AE1A6573AF5}" srcOrd="0" destOrd="3" presId="urn:microsoft.com/office/officeart/2009/3/layout/StepUpProcess"/>
    <dgm:cxn modelId="{5AFEC77B-E7D8-4421-9564-3B30CDA3D048}" srcId="{2613E19D-7EA0-496E-821A-FEFA5A11C785}" destId="{E9D703C4-AC68-4396-B614-6FD342E66D25}" srcOrd="3" destOrd="0" parTransId="{ED96FF03-BD80-4C56-B758-7FD51FD4BA1A}" sibTransId="{ACD94E6A-8E0C-4AB2-858E-4322414E583B}"/>
    <dgm:cxn modelId="{0E5AEE0E-D919-49A6-81C0-EA351776CA86}" type="presOf" srcId="{2C5D4E80-BB11-4264-82D6-A6B748517464}" destId="{86E707FA-5D30-43DF-82C4-99681D91A324}" srcOrd="0" destOrd="1" presId="urn:microsoft.com/office/officeart/2009/3/layout/StepUpProcess"/>
    <dgm:cxn modelId="{C2AE0770-FBD4-4F2C-9E1C-129FFA703643}" type="presOf" srcId="{A5E51A46-AC81-49E8-B05E-0AE802D95EC3}" destId="{86E707FA-5D30-43DF-82C4-99681D91A324}" srcOrd="0" destOrd="2" presId="urn:microsoft.com/office/officeart/2009/3/layout/StepUpProcess"/>
    <dgm:cxn modelId="{B6CB41D8-663A-49F0-88BC-81AF36632C0D}" srcId="{FB9599DF-0EC3-4A4F-9F46-C14A37683FFB}" destId="{2613E19D-7EA0-496E-821A-FEFA5A11C785}" srcOrd="1" destOrd="0" parTransId="{D781038A-BCE0-431D-A756-95B10BA115A0}" sibTransId="{1D5B9F63-47FF-42D7-8C73-0E3A31CED762}"/>
    <dgm:cxn modelId="{448D961A-AFB6-445A-9DC3-FE3F2A114B8C}" type="presOf" srcId="{2114E43B-DAB3-4E77-A3AF-8042A384E6B5}" destId="{CA95B99F-D861-445D-BCAB-41E5FA170828}" srcOrd="0" destOrd="1" presId="urn:microsoft.com/office/officeart/2009/3/layout/StepUpProcess"/>
    <dgm:cxn modelId="{EDAE83F3-C0F6-45E9-B197-F97DE57218F0}" srcId="{FB9599DF-0EC3-4A4F-9F46-C14A37683FFB}" destId="{A644EA4F-993E-4616-9CB2-04C6FD45C40B}" srcOrd="0" destOrd="0" parTransId="{8AA00EF6-64AD-4A96-AF14-F09311064080}" sibTransId="{FD367C3C-1385-4584-A969-A51B2B7DA564}"/>
    <dgm:cxn modelId="{BFDD1695-FE43-49E6-9F18-0F0DF70452F9}" type="presOf" srcId="{45D59DD5-C5C2-4A70-88F9-4849DCD07457}" destId="{CA95B99F-D861-445D-BCAB-41E5FA170828}" srcOrd="0" destOrd="0" presId="urn:microsoft.com/office/officeart/2009/3/layout/StepUpProcess"/>
    <dgm:cxn modelId="{357007FB-FFF9-4D5A-95D0-50144812D2E8}" type="presOf" srcId="{A644EA4F-993E-4616-9CB2-04C6FD45C40B}" destId="{28E76D04-AE5F-4296-A637-8AE1A6573AF5}" srcOrd="0" destOrd="0" presId="urn:microsoft.com/office/officeart/2009/3/layout/StepUpProcess"/>
    <dgm:cxn modelId="{CA82305A-1B4A-41F8-A3B1-401E6171DA45}" srcId="{A644EA4F-993E-4616-9CB2-04C6FD45C40B}" destId="{8AA417D0-952E-4DF9-B60E-A3471224042A}" srcOrd="1" destOrd="0" parTransId="{B735580A-AA9A-4035-8B92-2E6EFE94F39E}" sibTransId="{B9EC3B88-7305-45A5-B95F-8F37C0BC2D0E}"/>
    <dgm:cxn modelId="{78A6999B-9424-4193-A903-8910CBD89B9A}" srcId="{A644EA4F-993E-4616-9CB2-04C6FD45C40B}" destId="{B767776A-464F-4486-90E8-CD8596A4F10B}" srcOrd="0" destOrd="0" parTransId="{7067DF76-53F6-47AD-A6E4-FBE701C34AE7}" sibTransId="{39D086A5-2F64-4E49-9C2F-1AD13091A1B2}"/>
    <dgm:cxn modelId="{159530A8-18B7-463B-801D-5A2EA443DCD7}" srcId="{45D59DD5-C5C2-4A70-88F9-4849DCD07457}" destId="{2114E43B-DAB3-4E77-A3AF-8042A384E6B5}" srcOrd="0" destOrd="0" parTransId="{E9236A29-7511-47EA-9A06-9FED97B16777}" sibTransId="{911D9964-5335-4FB9-B9E6-0F915C68D99F}"/>
    <dgm:cxn modelId="{879E25B8-FB3F-4871-9B47-861D54E89456}" srcId="{FB9599DF-0EC3-4A4F-9F46-C14A37683FFB}" destId="{45D59DD5-C5C2-4A70-88F9-4849DCD07457}" srcOrd="2" destOrd="0" parTransId="{E6A5E58B-B7B0-4783-88C8-7B37D44E9FD5}" sibTransId="{C8A6A5B8-1FA2-4292-BA52-22A1117B7510}"/>
    <dgm:cxn modelId="{22CA76E3-74B9-4A30-B840-D4ED2B9AC14F}" srcId="{45D59DD5-C5C2-4A70-88F9-4849DCD07457}" destId="{DAFC70B0-7964-43A5-A242-A963D5B4D25A}" srcOrd="2" destOrd="0" parTransId="{DF4078E5-77D6-49EB-B63E-2686BE56B561}" sibTransId="{1976A74C-0FDF-44FE-9711-6BB5482C6BCA}"/>
    <dgm:cxn modelId="{5EFFAB3C-3A4D-49D6-BBBE-6FB46B5D4CE6}" srcId="{45D59DD5-C5C2-4A70-88F9-4849DCD07457}" destId="{11781AA2-6844-418D-B284-3D7F5ED9C9BA}" srcOrd="3" destOrd="0" parTransId="{655BD57B-0317-421C-8D85-F2ED739AE456}" sibTransId="{AEBCA690-0081-4843-B928-01A29F6F2A20}"/>
    <dgm:cxn modelId="{0AC7892E-5665-4A4C-927D-40DE152518EE}" type="presParOf" srcId="{B0F906F3-89FD-425D-89E8-19F6303C882D}" destId="{D7B64D58-B0B5-4812-A9E8-014D2B0CFF08}" srcOrd="0" destOrd="0" presId="urn:microsoft.com/office/officeart/2009/3/layout/StepUpProcess"/>
    <dgm:cxn modelId="{D7127897-EA02-4A8E-BBB3-5D9901BFACC7}" type="presParOf" srcId="{D7B64D58-B0B5-4812-A9E8-014D2B0CFF08}" destId="{ED958430-B882-4151-8B7D-DE8E335BC556}" srcOrd="0" destOrd="0" presId="urn:microsoft.com/office/officeart/2009/3/layout/StepUpProcess"/>
    <dgm:cxn modelId="{99F8A809-565F-42D2-8648-52853E0A1EE7}" type="presParOf" srcId="{D7B64D58-B0B5-4812-A9E8-014D2B0CFF08}" destId="{28E76D04-AE5F-4296-A637-8AE1A6573AF5}" srcOrd="1" destOrd="0" presId="urn:microsoft.com/office/officeart/2009/3/layout/StepUpProcess"/>
    <dgm:cxn modelId="{B2AF9361-B229-47C4-ABF4-7FCA63BFBFE9}" type="presParOf" srcId="{D7B64D58-B0B5-4812-A9E8-014D2B0CFF08}" destId="{6EB561A4-32B5-433A-B81C-0F53835F9AF5}" srcOrd="2" destOrd="0" presId="urn:microsoft.com/office/officeart/2009/3/layout/StepUpProcess"/>
    <dgm:cxn modelId="{D024D5EA-0807-4228-BD48-23FBCABC2E9D}" type="presParOf" srcId="{B0F906F3-89FD-425D-89E8-19F6303C882D}" destId="{5E6CACAA-27A9-448B-A9B0-AB52C39F6D75}" srcOrd="1" destOrd="0" presId="urn:microsoft.com/office/officeart/2009/3/layout/StepUpProcess"/>
    <dgm:cxn modelId="{F08F0B7D-222A-49AD-825C-7B4FB8BE0342}" type="presParOf" srcId="{5E6CACAA-27A9-448B-A9B0-AB52C39F6D75}" destId="{748EA0B1-8069-4CE5-BB54-ECFAD2DBD3C2}" srcOrd="0" destOrd="0" presId="urn:microsoft.com/office/officeart/2009/3/layout/StepUpProcess"/>
    <dgm:cxn modelId="{AAA2F953-1E0C-4B26-81CE-C5264991B4E7}" type="presParOf" srcId="{B0F906F3-89FD-425D-89E8-19F6303C882D}" destId="{A1FE5191-3EA7-48A8-866B-982F1A4861DE}" srcOrd="2" destOrd="0" presId="urn:microsoft.com/office/officeart/2009/3/layout/StepUpProcess"/>
    <dgm:cxn modelId="{AEF8EF52-A669-4EB4-A71E-2527CB859CC1}" type="presParOf" srcId="{A1FE5191-3EA7-48A8-866B-982F1A4861DE}" destId="{63A4408E-C28D-4D58-9CF1-7BB4C1376C36}" srcOrd="0" destOrd="0" presId="urn:microsoft.com/office/officeart/2009/3/layout/StepUpProcess"/>
    <dgm:cxn modelId="{AF600124-E927-4A92-A1B9-0461E9BF0D03}" type="presParOf" srcId="{A1FE5191-3EA7-48A8-866B-982F1A4861DE}" destId="{86E707FA-5D30-43DF-82C4-99681D91A324}" srcOrd="1" destOrd="0" presId="urn:microsoft.com/office/officeart/2009/3/layout/StepUpProcess"/>
    <dgm:cxn modelId="{3A2EF84F-FD82-4F61-A1F1-A48A87F23FE2}" type="presParOf" srcId="{A1FE5191-3EA7-48A8-866B-982F1A4861DE}" destId="{6C140670-9859-48D8-B279-853084DC0CB2}" srcOrd="2" destOrd="0" presId="urn:microsoft.com/office/officeart/2009/3/layout/StepUpProcess"/>
    <dgm:cxn modelId="{90CD7D9F-DF03-4E10-A776-B2D751EBBAFE}" type="presParOf" srcId="{B0F906F3-89FD-425D-89E8-19F6303C882D}" destId="{DE862C55-D8D3-4CDE-AD24-D748C432E0A0}" srcOrd="3" destOrd="0" presId="urn:microsoft.com/office/officeart/2009/3/layout/StepUpProcess"/>
    <dgm:cxn modelId="{966EE685-90B6-443E-8574-640B9F1323D2}" type="presParOf" srcId="{DE862C55-D8D3-4CDE-AD24-D748C432E0A0}" destId="{1D79FCC2-EEAF-4EC0-8B42-93F28387BD22}" srcOrd="0" destOrd="0" presId="urn:microsoft.com/office/officeart/2009/3/layout/StepUpProcess"/>
    <dgm:cxn modelId="{A4B34F53-B4A9-4045-A6E4-824DC5B4ECAC}" type="presParOf" srcId="{B0F906F3-89FD-425D-89E8-19F6303C882D}" destId="{01771AB3-33A4-4185-877F-C69F52F3BEF2}" srcOrd="4" destOrd="0" presId="urn:microsoft.com/office/officeart/2009/3/layout/StepUpProcess"/>
    <dgm:cxn modelId="{40A49BBE-FDAB-4012-BD84-72C88A6CA007}" type="presParOf" srcId="{01771AB3-33A4-4185-877F-C69F52F3BEF2}" destId="{0F103ED9-900E-4496-AD21-48A8787B6E90}" srcOrd="0" destOrd="0" presId="urn:microsoft.com/office/officeart/2009/3/layout/StepUpProcess"/>
    <dgm:cxn modelId="{A936969B-DA5D-4E6E-8CC7-50A2D529B830}" type="presParOf" srcId="{01771AB3-33A4-4185-877F-C69F52F3BEF2}" destId="{CA95B99F-D861-445D-BCAB-41E5FA170828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958430-B882-4151-8B7D-DE8E335BC556}">
      <dsp:nvSpPr>
        <dsp:cNvPr id="0" name=""/>
        <dsp:cNvSpPr/>
      </dsp:nvSpPr>
      <dsp:spPr>
        <a:xfrm rot="5400000">
          <a:off x="787081" y="2564317"/>
          <a:ext cx="2204188" cy="3667719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8E76D04-AE5F-4296-A637-8AE1A6573AF5}">
      <dsp:nvSpPr>
        <dsp:cNvPr id="0" name=""/>
        <dsp:cNvSpPr/>
      </dsp:nvSpPr>
      <dsp:spPr>
        <a:xfrm>
          <a:off x="427611" y="3611735"/>
          <a:ext cx="3311238" cy="29024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Бизнес-навигатор</a:t>
          </a:r>
          <a:endParaRPr lang="ru-RU" sz="24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1" kern="1200" dirty="0" smtClean="0">
              <a:latin typeface="Arial Narrow" panose="020B0606020202030204" pitchFamily="34" charset="0"/>
            </a:rPr>
            <a:t>консолидация информации о всех формах поддержки (имущественной поддержке, специализированных продуктах банков, региональной инфраструктуре поддержки)</a:t>
          </a:r>
          <a:endParaRPr lang="ru-RU" sz="1800" b="1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1" kern="1200" dirty="0" smtClean="0">
              <a:latin typeface="Arial Narrow" panose="020B0606020202030204" pitchFamily="34" charset="0"/>
            </a:rPr>
            <a:t>возможность выбора сферы бизнеса, города, района города, места расположения (территории);</a:t>
          </a:r>
          <a:endParaRPr lang="ru-RU" sz="1800" b="1" i="1" kern="1200" dirty="0">
            <a:latin typeface="Arial Narrow" panose="020B0606020202030204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1" kern="1200" smtClean="0">
              <a:latin typeface="Arial Narrow" panose="020B0606020202030204" pitchFamily="34" charset="0"/>
            </a:rPr>
            <a:t>возможность разработки примерного бизнес-плана, привязанного к конкретному месту (территории), а также шаблона бизнес-плана для самостоятельного заполнения</a:t>
          </a:r>
          <a:endParaRPr lang="ru-RU" sz="1800" b="1" i="1" kern="1200" dirty="0">
            <a:latin typeface="Arial Narrow" panose="020B0606020202030204" pitchFamily="34" charset="0"/>
          </a:endParaRPr>
        </a:p>
      </dsp:txBody>
      <dsp:txXfrm>
        <a:off x="427611" y="3611735"/>
        <a:ext cx="3311238" cy="2902494"/>
      </dsp:txXfrm>
    </dsp:sp>
    <dsp:sp modelId="{6EB561A4-32B5-433A-B81C-0F53835F9AF5}">
      <dsp:nvSpPr>
        <dsp:cNvPr id="0" name=""/>
        <dsp:cNvSpPr/>
      </dsp:nvSpPr>
      <dsp:spPr>
        <a:xfrm>
          <a:off x="3061207" y="2538079"/>
          <a:ext cx="624761" cy="624761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3A4408E-C28D-4D58-9CF1-7BB4C1376C36}">
      <dsp:nvSpPr>
        <dsp:cNvPr id="0" name=""/>
        <dsp:cNvSpPr/>
      </dsp:nvSpPr>
      <dsp:spPr>
        <a:xfrm rot="5400000">
          <a:off x="4796267" y="1805033"/>
          <a:ext cx="2204188" cy="3667719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6E707FA-5D30-43DF-82C4-99681D91A324}">
      <dsp:nvSpPr>
        <dsp:cNvPr id="0" name=""/>
        <dsp:cNvSpPr/>
      </dsp:nvSpPr>
      <dsp:spPr>
        <a:xfrm>
          <a:off x="4417224" y="2911282"/>
          <a:ext cx="3686566" cy="29024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/>
            <a:t>Финансовая поддержка </a:t>
          </a:r>
          <a:endParaRPr lang="ru-RU" sz="24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1" kern="1200" smtClean="0">
              <a:latin typeface="Arial Narrow" panose="020B0606020202030204" pitchFamily="34" charset="0"/>
            </a:rPr>
            <a:t>предоставление поручительств в рамках «Программы 6,5%» с максимальным снижением ставки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1" kern="1200" dirty="0" smtClean="0">
              <a:latin typeface="Arial Narrow" panose="020B0606020202030204" pitchFamily="34" charset="0"/>
            </a:rPr>
            <a:t>предоставление МСП-банком гарантий для участия в закупках и исполнения договоров в рамках Закона № 223-ФЗ</a:t>
          </a:r>
          <a:endParaRPr lang="ru-RU" sz="1800" b="1" i="1" kern="1200" dirty="0">
            <a:latin typeface="Arial Narrow" panose="020B0606020202030204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1" kern="1200" dirty="0" smtClean="0">
              <a:latin typeface="Arial Narrow" panose="020B0606020202030204" pitchFamily="34" charset="0"/>
            </a:rPr>
            <a:t>прямое кредитование </a:t>
          </a:r>
          <a:br>
            <a:rPr lang="ru-RU" sz="1800" b="1" i="1" kern="1200" dirty="0" smtClean="0">
              <a:latin typeface="Arial Narrow" panose="020B0606020202030204" pitchFamily="34" charset="0"/>
            </a:rPr>
          </a:br>
          <a:r>
            <a:rPr lang="ru-RU" sz="1800" b="1" i="1" kern="1200" dirty="0" smtClean="0">
              <a:latin typeface="Arial Narrow" panose="020B0606020202030204" pitchFamily="34" charset="0"/>
            </a:rPr>
            <a:t>МСП-банком субъектов МСП в целях участия в закупках</a:t>
          </a:r>
          <a:endParaRPr lang="ru-RU" sz="1800" b="1" i="1" kern="1200" dirty="0">
            <a:latin typeface="Arial Narrow" panose="020B0606020202030204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altLang="ru-RU" sz="1800" b="1" i="1" kern="1200" dirty="0" smtClean="0">
              <a:latin typeface="Arial Narrow" panose="020B0606020202030204" pitchFamily="34" charset="0"/>
            </a:rPr>
            <a:t>расширение сети банков-партнеров</a:t>
          </a:r>
          <a:endParaRPr lang="ru-RU" altLang="ru-RU" sz="1800" b="1" i="1" kern="1200" dirty="0">
            <a:latin typeface="Arial Narrow" panose="020B0606020202030204" pitchFamily="34" charset="0"/>
          </a:endParaRPr>
        </a:p>
      </dsp:txBody>
      <dsp:txXfrm>
        <a:off x="4417224" y="2911282"/>
        <a:ext cx="3686566" cy="2902494"/>
      </dsp:txXfrm>
    </dsp:sp>
    <dsp:sp modelId="{6C140670-9859-48D8-B279-853084DC0CB2}">
      <dsp:nvSpPr>
        <dsp:cNvPr id="0" name=""/>
        <dsp:cNvSpPr/>
      </dsp:nvSpPr>
      <dsp:spPr>
        <a:xfrm>
          <a:off x="7114809" y="1535011"/>
          <a:ext cx="624761" cy="624761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F103ED9-900E-4496-AD21-48A8787B6E90}">
      <dsp:nvSpPr>
        <dsp:cNvPr id="0" name=""/>
        <dsp:cNvSpPr/>
      </dsp:nvSpPr>
      <dsp:spPr>
        <a:xfrm rot="5400000">
          <a:off x="8849869" y="771314"/>
          <a:ext cx="2204188" cy="3667719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A95B99F-D861-445D-BCAB-41E5FA170828}">
      <dsp:nvSpPr>
        <dsp:cNvPr id="0" name=""/>
        <dsp:cNvSpPr/>
      </dsp:nvSpPr>
      <dsp:spPr>
        <a:xfrm>
          <a:off x="8485776" y="1822764"/>
          <a:ext cx="3311238" cy="29637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Закупки</a:t>
          </a:r>
          <a:endParaRPr lang="ru-RU" altLang="ru-RU" sz="2400" b="1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1" kern="1200" smtClean="0">
              <a:latin typeface="Arial Narrow" panose="020B0606020202030204" pitchFamily="34" charset="0"/>
            </a:rPr>
            <a:t>формирование двухуровневой системы контроля закупок у субъектов МСП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1" kern="1200" dirty="0" smtClean="0">
              <a:latin typeface="Arial Narrow" panose="020B0606020202030204" pitchFamily="34" charset="0"/>
            </a:rPr>
            <a:t>повышение информированности о номенклатуре закупок </a:t>
          </a:r>
          <a:endParaRPr lang="ru-RU" sz="1800" b="1" i="1" kern="1200" dirty="0">
            <a:latin typeface="Arial Narrow" panose="020B0606020202030204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1" kern="1200" dirty="0" smtClean="0">
              <a:latin typeface="Arial Narrow" panose="020B0606020202030204" pitchFamily="34" charset="0"/>
            </a:rPr>
            <a:t>сокращенные сроки заключения договора и оплаты</a:t>
          </a:r>
          <a:endParaRPr lang="ru-RU" sz="1800" b="1" i="1" kern="1200" dirty="0">
            <a:latin typeface="Arial Narrow" panose="020B0606020202030204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1" kern="1200" dirty="0" smtClean="0">
              <a:latin typeface="Arial Narrow" panose="020B0606020202030204" pitchFamily="34" charset="0"/>
            </a:rPr>
            <a:t>формирование достоверных данных с использованием Единого реестра субъектов МСП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1" kern="1200" smtClean="0">
              <a:latin typeface="Arial Narrow" panose="020B0606020202030204" pitchFamily="34" charset="0"/>
            </a:rPr>
            <a:t>существенное наращивание объема закупок </a:t>
          </a:r>
          <a:endParaRPr lang="ru-RU" sz="1800" b="1" i="1" kern="1200" dirty="0">
            <a:latin typeface="Arial Narrow" panose="020B0606020202030204" pitchFamily="34" charset="0"/>
          </a:endParaRPr>
        </a:p>
      </dsp:txBody>
      <dsp:txXfrm>
        <a:off x="8485776" y="1822764"/>
        <a:ext cx="3311238" cy="29637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1D71B2-C074-4B13-AB67-B32509399B4C}" type="datetimeFigureOut">
              <a:rPr lang="ru-RU" smtClean="0"/>
              <a:pPr/>
              <a:t>26.07.2017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BA3FB5-6A54-469C-AF8A-E30B739F1A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793744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A4A145-E748-45E6-9541-8C569DD64A20}" type="datetimeFigureOut">
              <a:rPr lang="ru-RU" smtClean="0"/>
              <a:pPr/>
              <a:t>26.07.2017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57263" y="1241425"/>
            <a:ext cx="48831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4FF0B7-6C7A-444D-BC86-99C02D5842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81369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47867" rtl="0" eaLnBrk="1" latinLnBrk="0" hangingPunct="1">
      <a:defRPr sz="1244" kern="1200">
        <a:solidFill>
          <a:schemeClr val="tx1"/>
        </a:solidFill>
        <a:latin typeface="+mn-lt"/>
        <a:ea typeface="+mn-ea"/>
        <a:cs typeface="+mn-cs"/>
      </a:defRPr>
    </a:lvl1pPr>
    <a:lvl2pPr marL="473934" algn="l" defTabSz="947867" rtl="0" eaLnBrk="1" latinLnBrk="0" hangingPunct="1">
      <a:defRPr sz="1244" kern="1200">
        <a:solidFill>
          <a:schemeClr val="tx1"/>
        </a:solidFill>
        <a:latin typeface="+mn-lt"/>
        <a:ea typeface="+mn-ea"/>
        <a:cs typeface="+mn-cs"/>
      </a:defRPr>
    </a:lvl2pPr>
    <a:lvl3pPr marL="947867" algn="l" defTabSz="947867" rtl="0" eaLnBrk="1" latinLnBrk="0" hangingPunct="1">
      <a:defRPr sz="1244" kern="1200">
        <a:solidFill>
          <a:schemeClr val="tx1"/>
        </a:solidFill>
        <a:latin typeface="+mn-lt"/>
        <a:ea typeface="+mn-ea"/>
        <a:cs typeface="+mn-cs"/>
      </a:defRPr>
    </a:lvl3pPr>
    <a:lvl4pPr marL="1421801" algn="l" defTabSz="947867" rtl="0" eaLnBrk="1" latinLnBrk="0" hangingPunct="1">
      <a:defRPr sz="1244" kern="1200">
        <a:solidFill>
          <a:schemeClr val="tx1"/>
        </a:solidFill>
        <a:latin typeface="+mn-lt"/>
        <a:ea typeface="+mn-ea"/>
        <a:cs typeface="+mn-cs"/>
      </a:defRPr>
    </a:lvl4pPr>
    <a:lvl5pPr marL="1895734" algn="l" defTabSz="947867" rtl="0" eaLnBrk="1" latinLnBrk="0" hangingPunct="1">
      <a:defRPr sz="1244" kern="1200">
        <a:solidFill>
          <a:schemeClr val="tx1"/>
        </a:solidFill>
        <a:latin typeface="+mn-lt"/>
        <a:ea typeface="+mn-ea"/>
        <a:cs typeface="+mn-cs"/>
      </a:defRPr>
    </a:lvl5pPr>
    <a:lvl6pPr marL="2369668" algn="l" defTabSz="947867" rtl="0" eaLnBrk="1" latinLnBrk="0" hangingPunct="1">
      <a:defRPr sz="1244" kern="1200">
        <a:solidFill>
          <a:schemeClr val="tx1"/>
        </a:solidFill>
        <a:latin typeface="+mn-lt"/>
        <a:ea typeface="+mn-ea"/>
        <a:cs typeface="+mn-cs"/>
      </a:defRPr>
    </a:lvl6pPr>
    <a:lvl7pPr marL="2843601" algn="l" defTabSz="947867" rtl="0" eaLnBrk="1" latinLnBrk="0" hangingPunct="1">
      <a:defRPr sz="1244" kern="1200">
        <a:solidFill>
          <a:schemeClr val="tx1"/>
        </a:solidFill>
        <a:latin typeface="+mn-lt"/>
        <a:ea typeface="+mn-ea"/>
        <a:cs typeface="+mn-cs"/>
      </a:defRPr>
    </a:lvl7pPr>
    <a:lvl8pPr marL="3317535" algn="l" defTabSz="947867" rtl="0" eaLnBrk="1" latinLnBrk="0" hangingPunct="1">
      <a:defRPr sz="1244" kern="1200">
        <a:solidFill>
          <a:schemeClr val="tx1"/>
        </a:solidFill>
        <a:latin typeface="+mn-lt"/>
        <a:ea typeface="+mn-ea"/>
        <a:cs typeface="+mn-cs"/>
      </a:defRPr>
    </a:lvl8pPr>
    <a:lvl9pPr marL="3791468" algn="l" defTabSz="947867" rtl="0" eaLnBrk="1" latinLnBrk="0" hangingPunct="1">
      <a:defRPr sz="124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4FF0B7-6C7A-444D-BC86-99C02D58423E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388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7263" y="1241425"/>
            <a:ext cx="4883150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4FF0B7-6C7A-444D-BC86-99C02D5842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48186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7263" y="1241425"/>
            <a:ext cx="4883150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4FF0B7-6C7A-444D-BC86-99C02D5842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45174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7263" y="1241425"/>
            <a:ext cx="4883150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4FF0B7-6C7A-444D-BC86-99C02D58423E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88580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17550" y="1347788"/>
            <a:ext cx="5303838" cy="36369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4FF0B7-6C7A-444D-BC86-99C02D58423E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85616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17550" y="1347788"/>
            <a:ext cx="5303838" cy="36369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4FF0B7-6C7A-444D-BC86-99C02D58423E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09147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7263" y="1241425"/>
            <a:ext cx="4883150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4FF0B7-6C7A-444D-BC86-99C02D5842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21246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BAE1577-3A23-435E-8456-B20EE4B5C2CF}" type="slidenum">
              <a:rPr lang="ru-RU"/>
              <a:pPr/>
              <a:t>9</a:t>
            </a:fld>
            <a:endParaRPr lang="ru-RU" dirty="0"/>
          </a:p>
        </p:txBody>
      </p:sp>
      <p:sp>
        <p:nvSpPr>
          <p:cNvPr id="1815554" name="Rectangle 7"/>
          <p:cNvSpPr txBox="1">
            <a:spLocks noGrp="1" noChangeArrowheads="1"/>
          </p:cNvSpPr>
          <p:nvPr/>
        </p:nvSpPr>
        <p:spPr bwMode="auto">
          <a:xfrm>
            <a:off x="3849690" y="9428712"/>
            <a:ext cx="2946400" cy="49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9" tIns="45704" rIns="91409" bIns="45704" anchor="b"/>
          <a:lstStyle>
            <a:lvl1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fld id="{6B434C67-FE62-4AB2-B74E-CF3DBFFBEB76}" type="slidenum">
              <a:rPr lang="ru-RU" sz="1200"/>
              <a:pPr algn="r"/>
              <a:t>9</a:t>
            </a:fld>
            <a:endParaRPr lang="ru-RU" sz="1200" dirty="0"/>
          </a:p>
        </p:txBody>
      </p:sp>
      <p:sp>
        <p:nvSpPr>
          <p:cNvPr id="1815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87388" y="746125"/>
            <a:ext cx="5427662" cy="3721100"/>
          </a:xfrm>
          <a:ln/>
        </p:spPr>
      </p:sp>
      <p:sp>
        <p:nvSpPr>
          <p:cNvPr id="1815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2" y="4715953"/>
            <a:ext cx="5438775" cy="4466987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37165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45000" y="1414126"/>
            <a:ext cx="10709990" cy="3008266"/>
          </a:xfrm>
        </p:spPr>
        <p:txBody>
          <a:bodyPr anchor="b"/>
          <a:lstStyle>
            <a:lvl1pPr algn="ctr">
              <a:defRPr sz="756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74999" y="4538401"/>
            <a:ext cx="9449991" cy="2086184"/>
          </a:xfrm>
        </p:spPr>
        <p:txBody>
          <a:bodyPr/>
          <a:lstStyle>
            <a:lvl1pPr marL="0" indent="0" algn="ctr">
              <a:buNone/>
              <a:defRPr sz="3024"/>
            </a:lvl1pPr>
            <a:lvl2pPr marL="576091" indent="0" algn="ctr">
              <a:buNone/>
              <a:defRPr sz="2520"/>
            </a:lvl2pPr>
            <a:lvl3pPr marL="1152182" indent="0" algn="ctr">
              <a:buNone/>
              <a:defRPr sz="2268"/>
            </a:lvl3pPr>
            <a:lvl4pPr marL="1728274" indent="0" algn="ctr">
              <a:buNone/>
              <a:defRPr sz="2016"/>
            </a:lvl4pPr>
            <a:lvl5pPr marL="2304365" indent="0" algn="ctr">
              <a:buNone/>
              <a:defRPr sz="2016"/>
            </a:lvl5pPr>
            <a:lvl6pPr marL="2880457" indent="0" algn="ctr">
              <a:buNone/>
              <a:defRPr sz="2016"/>
            </a:lvl6pPr>
            <a:lvl7pPr marL="3456548" indent="0" algn="ctr">
              <a:buNone/>
              <a:defRPr sz="2016"/>
            </a:lvl7pPr>
            <a:lvl8pPr marL="4032639" indent="0" algn="ctr">
              <a:buNone/>
              <a:defRPr sz="2016"/>
            </a:lvl8pPr>
            <a:lvl9pPr marL="4608731" indent="0" algn="ctr">
              <a:buNone/>
              <a:defRPr sz="2016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FA94D-C25F-4CCC-8DFA-2DD3C1B362B1}" type="datetime1">
              <a:rPr lang="ru-RU" smtClean="0"/>
              <a:t>26.07.2017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5760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1F4CD-F5EC-4D43-B0F2-0C5C6D9AF715}" type="datetime1">
              <a:rPr lang="ru-RU" smtClean="0"/>
              <a:t>26.07.2017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8818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16868" y="460042"/>
            <a:ext cx="2716872" cy="732264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250" y="460042"/>
            <a:ext cx="7993117" cy="732264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7DBB9-72CE-45BA-A57E-EC2CD90B430E}" type="datetime1">
              <a:rPr lang="ru-RU" smtClean="0"/>
              <a:t>26.07.2017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92194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ятиугольник 10"/>
          <p:cNvSpPr/>
          <p:nvPr userDrawn="1"/>
        </p:nvSpPr>
        <p:spPr bwMode="auto">
          <a:xfrm>
            <a:off x="-987642" y="307270"/>
            <a:ext cx="987648" cy="230860"/>
          </a:xfrm>
          <a:prstGeom prst="homePlate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42373" tIns="0" rIns="0" bIns="0" numCol="1" rtlCol="0" anchor="ctr" anchorCtr="0" compatLnSpc="1">
            <a:prstTxWarp prst="textNoShape">
              <a:avLst/>
            </a:prstTxWarp>
          </a:bodyPr>
          <a:lstStyle/>
          <a:p>
            <a:pPr defTabSz="1171594" fontAlgn="base">
              <a:spcBef>
                <a:spcPct val="0"/>
              </a:spcBef>
              <a:spcAft>
                <a:spcPct val="0"/>
              </a:spcAft>
            </a:pPr>
            <a:r>
              <a:rPr lang="en-US" sz="1178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Space before</a:t>
            </a:r>
            <a:endParaRPr lang="ru-RU" sz="1178" dirty="0" smtClean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sp>
        <p:nvSpPr>
          <p:cNvPr id="17" name="AutoShape 12"/>
          <p:cNvSpPr>
            <a:spLocks noChangeArrowheads="1"/>
          </p:cNvSpPr>
          <p:nvPr userDrawn="1"/>
        </p:nvSpPr>
        <p:spPr bwMode="auto">
          <a:xfrm>
            <a:off x="-15918" y="8659113"/>
            <a:ext cx="882723" cy="284821"/>
          </a:xfrm>
          <a:prstGeom prst="upArrowCallout">
            <a:avLst>
              <a:gd name="adj1" fmla="val 36944"/>
              <a:gd name="adj2" fmla="val 29298"/>
              <a:gd name="adj3" fmla="val 25477"/>
              <a:gd name="adj4" fmla="val 74523"/>
            </a:avLst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171594" fontAlgn="base">
              <a:spcBef>
                <a:spcPct val="0"/>
              </a:spcBef>
              <a:spcAft>
                <a:spcPct val="0"/>
              </a:spcAft>
            </a:pPr>
            <a:r>
              <a:rPr lang="en-US" sz="1178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Left indent</a:t>
            </a:r>
            <a:endParaRPr lang="en-AU" sz="1178" dirty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sp>
        <p:nvSpPr>
          <p:cNvPr id="21" name="Пятиугольник 20"/>
          <p:cNvSpPr/>
          <p:nvPr userDrawn="1"/>
        </p:nvSpPr>
        <p:spPr bwMode="auto">
          <a:xfrm>
            <a:off x="-1003572" y="2030490"/>
            <a:ext cx="987648" cy="230860"/>
          </a:xfrm>
          <a:prstGeom prst="homePlat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42373" tIns="0" rIns="0" bIns="0" numCol="1" rtlCol="0" anchor="ctr" anchorCtr="0" compatLnSpc="1">
            <a:prstTxWarp prst="textNoShape">
              <a:avLst/>
            </a:prstTxWarp>
          </a:bodyPr>
          <a:lstStyle/>
          <a:p>
            <a:pPr defTabSz="1171594" fontAlgn="base">
              <a:spcBef>
                <a:spcPct val="0"/>
              </a:spcBef>
              <a:spcAft>
                <a:spcPct val="0"/>
              </a:spcAft>
            </a:pPr>
            <a:r>
              <a:rPr lang="en-US" sz="1178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Placeholder</a:t>
            </a:r>
            <a:endParaRPr lang="ru-RU" sz="1178" dirty="0" smtClean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1" hasCustomPrompt="1"/>
          </p:nvPr>
        </p:nvSpPr>
        <p:spPr>
          <a:xfrm>
            <a:off x="7" y="1164689"/>
            <a:ext cx="11135345" cy="576896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426034" indent="0">
              <a:buNone/>
              <a:defRPr sz="2357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smtClean="0"/>
              <a:t>Enter your subheadline here</a:t>
            </a:r>
            <a:endParaRPr lang="ru-RU" dirty="0" smtClean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7" y="422706"/>
            <a:ext cx="11135345" cy="731100"/>
          </a:xfrm>
          <a:prstGeom prst="rect">
            <a:avLst/>
          </a:prstGeom>
        </p:spPr>
        <p:txBody>
          <a:bodyPr lIns="89904" tIns="0" rIns="91344" bIns="0" anchor="b" anchorCtr="0">
            <a:normAutofit/>
          </a:bodyPr>
          <a:lstStyle>
            <a:lvl1pPr>
              <a:defRPr sz="2592" b="1">
                <a:solidFill>
                  <a:srgbClr val="232323"/>
                </a:solidFill>
              </a:defRPr>
            </a:lvl1pPr>
          </a:lstStyle>
          <a:p>
            <a:r>
              <a:rPr lang="en-US" dirty="0" smtClean="0"/>
              <a:t>Enter your headline here</a:t>
            </a:r>
            <a:endParaRPr lang="ru-RU" dirty="0"/>
          </a:p>
        </p:txBody>
      </p:sp>
      <p:sp>
        <p:nvSpPr>
          <p:cNvPr id="33" name="Пятиугольник 32"/>
          <p:cNvSpPr/>
          <p:nvPr userDrawn="1"/>
        </p:nvSpPr>
        <p:spPr bwMode="auto">
          <a:xfrm>
            <a:off x="-987641" y="8120992"/>
            <a:ext cx="971728" cy="230860"/>
          </a:xfrm>
          <a:prstGeom prst="homePlate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42373" tIns="0" rIns="0" bIns="0" numCol="1" rtlCol="0" anchor="ctr" anchorCtr="0" compatLnSpc="1">
            <a:prstTxWarp prst="textNoShape">
              <a:avLst/>
            </a:prstTxWarp>
          </a:bodyPr>
          <a:lstStyle/>
          <a:p>
            <a:pPr defTabSz="1171594" fontAlgn="base">
              <a:spcBef>
                <a:spcPct val="0"/>
              </a:spcBef>
              <a:spcAft>
                <a:spcPct val="0"/>
              </a:spcAft>
            </a:pPr>
            <a:r>
              <a:rPr lang="en-US" sz="1178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Space after</a:t>
            </a:r>
            <a:endParaRPr lang="ru-RU" sz="1178" dirty="0" smtClean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sp>
        <p:nvSpPr>
          <p:cNvPr id="34" name="AutoShape 12"/>
          <p:cNvSpPr>
            <a:spLocks noChangeArrowheads="1"/>
          </p:cNvSpPr>
          <p:nvPr userDrawn="1"/>
        </p:nvSpPr>
        <p:spPr bwMode="auto">
          <a:xfrm>
            <a:off x="11719050" y="8661766"/>
            <a:ext cx="882723" cy="284821"/>
          </a:xfrm>
          <a:prstGeom prst="upArrowCallout">
            <a:avLst>
              <a:gd name="adj1" fmla="val 36944"/>
              <a:gd name="adj2" fmla="val 29298"/>
              <a:gd name="adj3" fmla="val 25477"/>
              <a:gd name="adj4" fmla="val 74523"/>
            </a:avLst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171594" fontAlgn="base">
              <a:spcBef>
                <a:spcPct val="0"/>
              </a:spcBef>
              <a:spcAft>
                <a:spcPct val="0"/>
              </a:spcAft>
            </a:pPr>
            <a:r>
              <a:rPr lang="en-US" sz="1178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Right indent</a:t>
            </a:r>
            <a:endParaRPr lang="en-AU" sz="1178" dirty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sp>
        <p:nvSpPr>
          <p:cNvPr id="36" name="AutoShape 12"/>
          <p:cNvSpPr>
            <a:spLocks noChangeArrowheads="1"/>
          </p:cNvSpPr>
          <p:nvPr userDrawn="1"/>
        </p:nvSpPr>
        <p:spPr bwMode="auto">
          <a:xfrm>
            <a:off x="1006442" y="8658342"/>
            <a:ext cx="882723" cy="284821"/>
          </a:xfrm>
          <a:prstGeom prst="upArrowCallout">
            <a:avLst>
              <a:gd name="adj1" fmla="val 36944"/>
              <a:gd name="adj2" fmla="val 29298"/>
              <a:gd name="adj3" fmla="val 25477"/>
              <a:gd name="adj4" fmla="val 74523"/>
            </a:avLst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171594" fontAlgn="base">
              <a:spcBef>
                <a:spcPct val="0"/>
              </a:spcBef>
              <a:spcAft>
                <a:spcPct val="0"/>
              </a:spcAft>
            </a:pPr>
            <a:r>
              <a:rPr lang="en-US" sz="1178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Placeholder</a:t>
            </a:r>
            <a:endParaRPr lang="en-AU" sz="1178" dirty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sp>
        <p:nvSpPr>
          <p:cNvPr id="37" name="AutoShape 12"/>
          <p:cNvSpPr>
            <a:spLocks noChangeArrowheads="1"/>
          </p:cNvSpPr>
          <p:nvPr userDrawn="1"/>
        </p:nvSpPr>
        <p:spPr bwMode="auto">
          <a:xfrm>
            <a:off x="10710825" y="8658342"/>
            <a:ext cx="882723" cy="284821"/>
          </a:xfrm>
          <a:prstGeom prst="upArrowCallout">
            <a:avLst>
              <a:gd name="adj1" fmla="val 36944"/>
              <a:gd name="adj2" fmla="val 29298"/>
              <a:gd name="adj3" fmla="val 25477"/>
              <a:gd name="adj4" fmla="val 74523"/>
            </a:avLst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171594" fontAlgn="base">
              <a:spcBef>
                <a:spcPct val="0"/>
              </a:spcBef>
              <a:spcAft>
                <a:spcPct val="0"/>
              </a:spcAft>
            </a:pPr>
            <a:r>
              <a:rPr lang="en-US" sz="1178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Placeholder</a:t>
            </a:r>
            <a:endParaRPr lang="en-AU" sz="1178" dirty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sp>
        <p:nvSpPr>
          <p:cNvPr id="19" name="Пятиугольник 18"/>
          <p:cNvSpPr/>
          <p:nvPr userDrawn="1"/>
        </p:nvSpPr>
        <p:spPr bwMode="auto">
          <a:xfrm>
            <a:off x="-1003571" y="7199196"/>
            <a:ext cx="987648" cy="230860"/>
          </a:xfrm>
          <a:prstGeom prst="homePlat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42373" tIns="0" rIns="0" bIns="0" numCol="1" rtlCol="0" anchor="ctr" anchorCtr="0" compatLnSpc="1">
            <a:prstTxWarp prst="textNoShape">
              <a:avLst/>
            </a:prstTxWarp>
          </a:bodyPr>
          <a:lstStyle/>
          <a:p>
            <a:pPr defTabSz="1171594" fontAlgn="base">
              <a:spcBef>
                <a:spcPct val="0"/>
              </a:spcBef>
              <a:spcAft>
                <a:spcPct val="0"/>
              </a:spcAft>
            </a:pPr>
            <a:r>
              <a:rPr lang="en-US" sz="1178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Placeholder</a:t>
            </a:r>
            <a:endParaRPr lang="ru-RU" sz="1178" dirty="0" smtClean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sp>
        <p:nvSpPr>
          <p:cNvPr id="25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11152188" y="7963674"/>
            <a:ext cx="1008225" cy="27274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lang="ru-RU" sz="1296" smtClean="0">
                <a:solidFill>
                  <a:schemeClr val="accent1"/>
                </a:solidFill>
              </a:defRPr>
            </a:lvl1pPr>
          </a:lstStyle>
          <a:p>
            <a:fld id="{BDBB2107-50E8-4020-A265-E2E05D6FF44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Рисунок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21" b="12482"/>
          <a:stretch/>
        </p:blipFill>
        <p:spPr>
          <a:xfrm>
            <a:off x="66870" y="134021"/>
            <a:ext cx="1990739" cy="69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794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EFBEA-0D8C-44F4-9DC4-425DC9CB45BF}" type="datetime1">
              <a:rPr lang="ru-RU" smtClean="0"/>
              <a:t>26.07.2017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3876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9686" y="2154193"/>
            <a:ext cx="10867490" cy="3594317"/>
          </a:xfrm>
        </p:spPr>
        <p:txBody>
          <a:bodyPr anchor="b"/>
          <a:lstStyle>
            <a:lvl1pPr>
              <a:defRPr sz="756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686" y="5782513"/>
            <a:ext cx="10867490" cy="1890166"/>
          </a:xfrm>
        </p:spPr>
        <p:txBody>
          <a:bodyPr/>
          <a:lstStyle>
            <a:lvl1pPr marL="0" indent="0">
              <a:buNone/>
              <a:defRPr sz="3024">
                <a:solidFill>
                  <a:schemeClr val="tx1"/>
                </a:solidFill>
              </a:defRPr>
            </a:lvl1pPr>
            <a:lvl2pPr marL="576091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2pPr>
            <a:lvl3pPr marL="1152182" indent="0">
              <a:buNone/>
              <a:defRPr sz="2268">
                <a:solidFill>
                  <a:schemeClr val="tx1">
                    <a:tint val="75000"/>
                  </a:schemeClr>
                </a:solidFill>
              </a:defRPr>
            </a:lvl3pPr>
            <a:lvl4pPr marL="1728274" indent="0">
              <a:buNone/>
              <a:defRPr sz="2016">
                <a:solidFill>
                  <a:schemeClr val="tx1">
                    <a:tint val="75000"/>
                  </a:schemeClr>
                </a:solidFill>
              </a:defRPr>
            </a:lvl4pPr>
            <a:lvl5pPr marL="2304365" indent="0">
              <a:buNone/>
              <a:defRPr sz="2016">
                <a:solidFill>
                  <a:schemeClr val="tx1">
                    <a:tint val="75000"/>
                  </a:schemeClr>
                </a:solidFill>
              </a:defRPr>
            </a:lvl5pPr>
            <a:lvl6pPr marL="2880457" indent="0">
              <a:buNone/>
              <a:defRPr sz="2016">
                <a:solidFill>
                  <a:schemeClr val="tx1">
                    <a:tint val="75000"/>
                  </a:schemeClr>
                </a:solidFill>
              </a:defRPr>
            </a:lvl6pPr>
            <a:lvl7pPr marL="3456548" indent="0">
              <a:buNone/>
              <a:defRPr sz="2016">
                <a:solidFill>
                  <a:schemeClr val="tx1">
                    <a:tint val="75000"/>
                  </a:schemeClr>
                </a:solidFill>
              </a:defRPr>
            </a:lvl7pPr>
            <a:lvl8pPr marL="4032639" indent="0">
              <a:buNone/>
              <a:defRPr sz="2016">
                <a:solidFill>
                  <a:schemeClr val="tx1">
                    <a:tint val="75000"/>
                  </a:schemeClr>
                </a:solidFill>
              </a:defRPr>
            </a:lvl8pPr>
            <a:lvl9pPr marL="4608731" indent="0">
              <a:buNone/>
              <a:defRPr sz="201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8DDFF-4DC0-4249-930E-0F3FD2D975B8}" type="datetime1">
              <a:rPr lang="ru-RU" smtClean="0"/>
              <a:t>26.07.2017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15140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250" y="2300204"/>
            <a:ext cx="5354994" cy="548248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8745" y="2300204"/>
            <a:ext cx="5354994" cy="548248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9F970-0A99-4F05-9CC3-BCDB09507058}" type="datetime1">
              <a:rPr lang="ru-RU" smtClean="0"/>
              <a:t>26.07.2017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074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7890" y="460043"/>
            <a:ext cx="10867490" cy="16701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7894" y="2118189"/>
            <a:ext cx="5330384" cy="1038091"/>
          </a:xfrm>
        </p:spPr>
        <p:txBody>
          <a:bodyPr anchor="b"/>
          <a:lstStyle>
            <a:lvl1pPr marL="0" indent="0">
              <a:buNone/>
              <a:defRPr sz="3024" b="1"/>
            </a:lvl1pPr>
            <a:lvl2pPr marL="576091" indent="0">
              <a:buNone/>
              <a:defRPr sz="2520" b="1"/>
            </a:lvl2pPr>
            <a:lvl3pPr marL="1152182" indent="0">
              <a:buNone/>
              <a:defRPr sz="2268" b="1"/>
            </a:lvl3pPr>
            <a:lvl4pPr marL="1728274" indent="0">
              <a:buNone/>
              <a:defRPr sz="2016" b="1"/>
            </a:lvl4pPr>
            <a:lvl5pPr marL="2304365" indent="0">
              <a:buNone/>
              <a:defRPr sz="2016" b="1"/>
            </a:lvl5pPr>
            <a:lvl6pPr marL="2880457" indent="0">
              <a:buNone/>
              <a:defRPr sz="2016" b="1"/>
            </a:lvl6pPr>
            <a:lvl7pPr marL="3456548" indent="0">
              <a:buNone/>
              <a:defRPr sz="2016" b="1"/>
            </a:lvl7pPr>
            <a:lvl8pPr marL="4032639" indent="0">
              <a:buNone/>
              <a:defRPr sz="2016" b="1"/>
            </a:lvl8pPr>
            <a:lvl9pPr marL="4608731" indent="0">
              <a:buNone/>
              <a:defRPr sz="2016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7894" y="3156279"/>
            <a:ext cx="5330384" cy="464241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8745" y="2118189"/>
            <a:ext cx="5356636" cy="1038091"/>
          </a:xfrm>
        </p:spPr>
        <p:txBody>
          <a:bodyPr anchor="b"/>
          <a:lstStyle>
            <a:lvl1pPr marL="0" indent="0">
              <a:buNone/>
              <a:defRPr sz="3024" b="1"/>
            </a:lvl1pPr>
            <a:lvl2pPr marL="576091" indent="0">
              <a:buNone/>
              <a:defRPr sz="2520" b="1"/>
            </a:lvl2pPr>
            <a:lvl3pPr marL="1152182" indent="0">
              <a:buNone/>
              <a:defRPr sz="2268" b="1"/>
            </a:lvl3pPr>
            <a:lvl4pPr marL="1728274" indent="0">
              <a:buNone/>
              <a:defRPr sz="2016" b="1"/>
            </a:lvl4pPr>
            <a:lvl5pPr marL="2304365" indent="0">
              <a:buNone/>
              <a:defRPr sz="2016" b="1"/>
            </a:lvl5pPr>
            <a:lvl6pPr marL="2880457" indent="0">
              <a:buNone/>
              <a:defRPr sz="2016" b="1"/>
            </a:lvl6pPr>
            <a:lvl7pPr marL="3456548" indent="0">
              <a:buNone/>
              <a:defRPr sz="2016" b="1"/>
            </a:lvl7pPr>
            <a:lvl8pPr marL="4032639" indent="0">
              <a:buNone/>
              <a:defRPr sz="2016" b="1"/>
            </a:lvl8pPr>
            <a:lvl9pPr marL="4608731" indent="0">
              <a:buNone/>
              <a:defRPr sz="2016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8745" y="3156279"/>
            <a:ext cx="5356636" cy="464241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67B89-F843-4029-A188-A2F0F6778761}" type="datetime1">
              <a:rPr lang="ru-RU" smtClean="0"/>
              <a:t>26.07.2017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41817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9B347-EA48-4E53-AA19-91E2BE95543B}" type="datetime1">
              <a:rPr lang="ru-RU" smtClean="0"/>
              <a:t>26.07.2017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98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DDD74-0963-4817-90A9-E4C389D28BE1}" type="datetime1">
              <a:rPr lang="ru-RU" smtClean="0"/>
              <a:t>26.07.2017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5211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7891" y="576051"/>
            <a:ext cx="4063824" cy="2016178"/>
          </a:xfrm>
        </p:spPr>
        <p:txBody>
          <a:bodyPr anchor="b"/>
          <a:lstStyle>
            <a:lvl1pPr>
              <a:defRPr sz="4032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6636" y="1244112"/>
            <a:ext cx="6378744" cy="6140542"/>
          </a:xfrm>
        </p:spPr>
        <p:txBody>
          <a:bodyPr/>
          <a:lstStyle>
            <a:lvl1pPr>
              <a:defRPr sz="4032"/>
            </a:lvl1pPr>
            <a:lvl2pPr>
              <a:defRPr sz="3528"/>
            </a:lvl2pPr>
            <a:lvl3pPr>
              <a:defRPr sz="3024"/>
            </a:lvl3pPr>
            <a:lvl4pPr>
              <a:defRPr sz="2520"/>
            </a:lvl4pPr>
            <a:lvl5pPr>
              <a:defRPr sz="2520"/>
            </a:lvl5pPr>
            <a:lvl6pPr>
              <a:defRPr sz="2520"/>
            </a:lvl6pPr>
            <a:lvl7pPr>
              <a:defRPr sz="2520"/>
            </a:lvl7pPr>
            <a:lvl8pPr>
              <a:defRPr sz="2520"/>
            </a:lvl8pPr>
            <a:lvl9pPr>
              <a:defRPr sz="252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7891" y="2592230"/>
            <a:ext cx="4063824" cy="4802425"/>
          </a:xfrm>
        </p:spPr>
        <p:txBody>
          <a:bodyPr/>
          <a:lstStyle>
            <a:lvl1pPr marL="0" indent="0">
              <a:buNone/>
              <a:defRPr sz="2016"/>
            </a:lvl1pPr>
            <a:lvl2pPr marL="576091" indent="0">
              <a:buNone/>
              <a:defRPr sz="1764"/>
            </a:lvl2pPr>
            <a:lvl3pPr marL="1152182" indent="0">
              <a:buNone/>
              <a:defRPr sz="1512"/>
            </a:lvl3pPr>
            <a:lvl4pPr marL="1728274" indent="0">
              <a:buNone/>
              <a:defRPr sz="1260"/>
            </a:lvl4pPr>
            <a:lvl5pPr marL="2304365" indent="0">
              <a:buNone/>
              <a:defRPr sz="1260"/>
            </a:lvl5pPr>
            <a:lvl6pPr marL="2880457" indent="0">
              <a:buNone/>
              <a:defRPr sz="1260"/>
            </a:lvl6pPr>
            <a:lvl7pPr marL="3456548" indent="0">
              <a:buNone/>
              <a:defRPr sz="1260"/>
            </a:lvl7pPr>
            <a:lvl8pPr marL="4032639" indent="0">
              <a:buNone/>
              <a:defRPr sz="1260"/>
            </a:lvl8pPr>
            <a:lvl9pPr marL="4608731" indent="0">
              <a:buNone/>
              <a:defRPr sz="126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4507C-68E6-4153-A62A-DDC2054FE3DA}" type="datetime1">
              <a:rPr lang="ru-RU" smtClean="0"/>
              <a:t>26.07.2017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69019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7891" y="576051"/>
            <a:ext cx="4063824" cy="2016178"/>
          </a:xfrm>
        </p:spPr>
        <p:txBody>
          <a:bodyPr anchor="b"/>
          <a:lstStyle>
            <a:lvl1pPr>
              <a:defRPr sz="4032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356636" y="1244112"/>
            <a:ext cx="6378744" cy="6140542"/>
          </a:xfrm>
        </p:spPr>
        <p:txBody>
          <a:bodyPr anchor="t"/>
          <a:lstStyle>
            <a:lvl1pPr marL="0" indent="0">
              <a:buNone/>
              <a:defRPr sz="4032"/>
            </a:lvl1pPr>
            <a:lvl2pPr marL="576091" indent="0">
              <a:buNone/>
              <a:defRPr sz="3528"/>
            </a:lvl2pPr>
            <a:lvl3pPr marL="1152182" indent="0">
              <a:buNone/>
              <a:defRPr sz="3024"/>
            </a:lvl3pPr>
            <a:lvl4pPr marL="1728274" indent="0">
              <a:buNone/>
              <a:defRPr sz="2520"/>
            </a:lvl4pPr>
            <a:lvl5pPr marL="2304365" indent="0">
              <a:buNone/>
              <a:defRPr sz="2520"/>
            </a:lvl5pPr>
            <a:lvl6pPr marL="2880457" indent="0">
              <a:buNone/>
              <a:defRPr sz="2520"/>
            </a:lvl6pPr>
            <a:lvl7pPr marL="3456548" indent="0">
              <a:buNone/>
              <a:defRPr sz="2520"/>
            </a:lvl7pPr>
            <a:lvl8pPr marL="4032639" indent="0">
              <a:buNone/>
              <a:defRPr sz="2520"/>
            </a:lvl8pPr>
            <a:lvl9pPr marL="4608731" indent="0">
              <a:buNone/>
              <a:defRPr sz="252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7891" y="2592230"/>
            <a:ext cx="4063824" cy="4802425"/>
          </a:xfrm>
        </p:spPr>
        <p:txBody>
          <a:bodyPr/>
          <a:lstStyle>
            <a:lvl1pPr marL="0" indent="0">
              <a:buNone/>
              <a:defRPr sz="2016"/>
            </a:lvl1pPr>
            <a:lvl2pPr marL="576091" indent="0">
              <a:buNone/>
              <a:defRPr sz="1764"/>
            </a:lvl2pPr>
            <a:lvl3pPr marL="1152182" indent="0">
              <a:buNone/>
              <a:defRPr sz="1512"/>
            </a:lvl3pPr>
            <a:lvl4pPr marL="1728274" indent="0">
              <a:buNone/>
              <a:defRPr sz="1260"/>
            </a:lvl4pPr>
            <a:lvl5pPr marL="2304365" indent="0">
              <a:buNone/>
              <a:defRPr sz="1260"/>
            </a:lvl5pPr>
            <a:lvl6pPr marL="2880457" indent="0">
              <a:buNone/>
              <a:defRPr sz="1260"/>
            </a:lvl6pPr>
            <a:lvl7pPr marL="3456548" indent="0">
              <a:buNone/>
              <a:defRPr sz="1260"/>
            </a:lvl7pPr>
            <a:lvl8pPr marL="4032639" indent="0">
              <a:buNone/>
              <a:defRPr sz="1260"/>
            </a:lvl8pPr>
            <a:lvl9pPr marL="4608731" indent="0">
              <a:buNone/>
              <a:defRPr sz="126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1A2F5-AE2A-496A-B8C5-EC7D7C36D010}" type="datetime1">
              <a:rPr lang="ru-RU" smtClean="0"/>
              <a:t>26.07.2017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29570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66250" y="460043"/>
            <a:ext cx="10867490" cy="16701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250" y="2300204"/>
            <a:ext cx="10867490" cy="54824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6251" y="8008710"/>
            <a:ext cx="2834996" cy="460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1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7539BE-C3BA-4B0B-914D-7C9F5DA1E847}" type="datetime1">
              <a:rPr lang="ru-RU" smtClean="0"/>
              <a:t>26.07.2017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73746" y="8008710"/>
            <a:ext cx="4252497" cy="460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1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98744" y="8008710"/>
            <a:ext cx="2834996" cy="460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1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7467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hf hdr="0" ftr="0" dt="0"/>
  <p:txStyles>
    <p:titleStyle>
      <a:lvl1pPr algn="l" defTabSz="1152182" rtl="0" eaLnBrk="1" latinLnBrk="0" hangingPunct="1">
        <a:lnSpc>
          <a:spcPct val="90000"/>
        </a:lnSpc>
        <a:spcBef>
          <a:spcPct val="0"/>
        </a:spcBef>
        <a:buNone/>
        <a:defRPr sz="554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8046" indent="-288046" algn="l" defTabSz="1152182" rtl="0" eaLnBrk="1" latinLnBrk="0" hangingPunct="1">
        <a:lnSpc>
          <a:spcPct val="90000"/>
        </a:lnSpc>
        <a:spcBef>
          <a:spcPts val="1260"/>
        </a:spcBef>
        <a:buFont typeface="Arial" panose="020B0604020202020204" pitchFamily="34" charset="0"/>
        <a:buChar char="•"/>
        <a:defRPr sz="3528" kern="1200">
          <a:solidFill>
            <a:schemeClr val="tx1"/>
          </a:solidFill>
          <a:latin typeface="+mn-lt"/>
          <a:ea typeface="+mn-ea"/>
          <a:cs typeface="+mn-cs"/>
        </a:defRPr>
      </a:lvl1pPr>
      <a:lvl2pPr marL="864137" indent="-288046" algn="l" defTabSz="1152182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2pPr>
      <a:lvl3pPr marL="1440228" indent="-288046" algn="l" defTabSz="1152182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2016320" indent="-288046" algn="l" defTabSz="1152182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4pPr>
      <a:lvl5pPr marL="2592411" indent="-288046" algn="l" defTabSz="1152182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5pPr>
      <a:lvl6pPr marL="3168502" indent="-288046" algn="l" defTabSz="1152182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6pPr>
      <a:lvl7pPr marL="3744594" indent="-288046" algn="l" defTabSz="1152182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7pPr>
      <a:lvl8pPr marL="4320685" indent="-288046" algn="l" defTabSz="1152182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8pPr>
      <a:lvl9pPr marL="4896777" indent="-288046" algn="l" defTabSz="1152182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52182" rtl="0" eaLnBrk="1" latinLnBrk="0" hangingPunct="1">
        <a:defRPr sz="2268" kern="1200">
          <a:solidFill>
            <a:schemeClr val="tx1"/>
          </a:solidFill>
          <a:latin typeface="+mn-lt"/>
          <a:ea typeface="+mn-ea"/>
          <a:cs typeface="+mn-cs"/>
        </a:defRPr>
      </a:lvl1pPr>
      <a:lvl2pPr marL="576091" algn="l" defTabSz="1152182" rtl="0" eaLnBrk="1" latinLnBrk="0" hangingPunct="1">
        <a:defRPr sz="2268" kern="1200">
          <a:solidFill>
            <a:schemeClr val="tx1"/>
          </a:solidFill>
          <a:latin typeface="+mn-lt"/>
          <a:ea typeface="+mn-ea"/>
          <a:cs typeface="+mn-cs"/>
        </a:defRPr>
      </a:lvl2pPr>
      <a:lvl3pPr marL="1152182" algn="l" defTabSz="1152182" rtl="0" eaLnBrk="1" latinLnBrk="0" hangingPunct="1"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728274" algn="l" defTabSz="1152182" rtl="0" eaLnBrk="1" latinLnBrk="0" hangingPunct="1">
        <a:defRPr sz="2268" kern="1200">
          <a:solidFill>
            <a:schemeClr val="tx1"/>
          </a:solidFill>
          <a:latin typeface="+mn-lt"/>
          <a:ea typeface="+mn-ea"/>
          <a:cs typeface="+mn-cs"/>
        </a:defRPr>
      </a:lvl4pPr>
      <a:lvl5pPr marL="2304365" algn="l" defTabSz="1152182" rtl="0" eaLnBrk="1" latinLnBrk="0" hangingPunct="1">
        <a:defRPr sz="2268" kern="1200">
          <a:solidFill>
            <a:schemeClr val="tx1"/>
          </a:solidFill>
          <a:latin typeface="+mn-lt"/>
          <a:ea typeface="+mn-ea"/>
          <a:cs typeface="+mn-cs"/>
        </a:defRPr>
      </a:lvl5pPr>
      <a:lvl6pPr marL="2880457" algn="l" defTabSz="1152182" rtl="0" eaLnBrk="1" latinLnBrk="0" hangingPunct="1">
        <a:defRPr sz="2268" kern="1200">
          <a:solidFill>
            <a:schemeClr val="tx1"/>
          </a:solidFill>
          <a:latin typeface="+mn-lt"/>
          <a:ea typeface="+mn-ea"/>
          <a:cs typeface="+mn-cs"/>
        </a:defRPr>
      </a:lvl6pPr>
      <a:lvl7pPr marL="3456548" algn="l" defTabSz="1152182" rtl="0" eaLnBrk="1" latinLnBrk="0" hangingPunct="1">
        <a:defRPr sz="2268" kern="1200">
          <a:solidFill>
            <a:schemeClr val="tx1"/>
          </a:solidFill>
          <a:latin typeface="+mn-lt"/>
          <a:ea typeface="+mn-ea"/>
          <a:cs typeface="+mn-cs"/>
        </a:defRPr>
      </a:lvl7pPr>
      <a:lvl8pPr marL="4032639" algn="l" defTabSz="1152182" rtl="0" eaLnBrk="1" latinLnBrk="0" hangingPunct="1">
        <a:defRPr sz="2268" kern="1200">
          <a:solidFill>
            <a:schemeClr val="tx1"/>
          </a:solidFill>
          <a:latin typeface="+mn-lt"/>
          <a:ea typeface="+mn-ea"/>
          <a:cs typeface="+mn-cs"/>
        </a:defRPr>
      </a:lvl8pPr>
      <a:lvl9pPr marL="4608731" algn="l" defTabSz="1152182" rtl="0" eaLnBrk="1" latinLnBrk="0" hangingPunct="1">
        <a:defRPr sz="226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.jpeg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corpmsp.ru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">
              <a:schemeClr val="accent1">
                <a:lumMod val="75000"/>
              </a:schemeClr>
            </a:gs>
            <a:gs pos="67000">
              <a:schemeClr val="accent1">
                <a:lumMod val="45000"/>
                <a:lumOff val="55000"/>
              </a:schemeClr>
            </a:gs>
            <a:gs pos="43000">
              <a:schemeClr val="accent1">
                <a:lumMod val="45000"/>
                <a:lumOff val="55000"/>
              </a:schemeClr>
            </a:gs>
            <a:gs pos="91000">
              <a:schemeClr val="accent1">
                <a:lumMod val="40000"/>
                <a:lumOff val="60000"/>
                <a:alpha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725228"/>
            <a:ext cx="1259998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  <a:p>
            <a:pPr algn="ctr"/>
            <a:endParaRPr lang="ru-RU" sz="3200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  <a:p>
            <a:pPr algn="ctr"/>
            <a:endParaRPr lang="ru-RU" sz="2800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  <a:p>
            <a:pPr algn="ctr"/>
            <a:endParaRPr lang="ru-RU" sz="2800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  <a:p>
            <a:pPr algn="ctr"/>
            <a:endParaRPr lang="ru-RU" sz="2800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  <a:p>
            <a:pPr algn="ctr"/>
            <a:endParaRPr lang="en-US" sz="2800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97526" y="3725228"/>
            <a:ext cx="9944101" cy="2062103"/>
          </a:xfrm>
          <a:prstGeom prst="rect">
            <a:avLst/>
          </a:prstGeom>
          <a:gradFill>
            <a:gsLst>
              <a:gs pos="5000">
                <a:schemeClr val="accent1">
                  <a:lumMod val="75000"/>
                </a:schemeClr>
              </a:gs>
              <a:gs pos="67000">
                <a:schemeClr val="accent1">
                  <a:lumMod val="45000"/>
                  <a:lumOff val="55000"/>
                </a:schemeClr>
              </a:gs>
              <a:gs pos="43000">
                <a:schemeClr val="accent1">
                  <a:lumMod val="45000"/>
                  <a:lumOff val="55000"/>
                </a:schemeClr>
              </a:gs>
              <a:gs pos="91000">
                <a:schemeClr val="accent1">
                  <a:lumMod val="40000"/>
                  <a:lumOff val="60000"/>
                  <a:alpha val="4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ctr"/>
            <a:endParaRPr lang="ru-RU" sz="3200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  <a:p>
            <a:pPr algn="ctr"/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Расширение доступа субъектов МСП </a:t>
            </a: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к </a:t>
            </a:r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закупкам крупнейших заказчиков, в том числе инновационной, высокотехнологичной продукции</a:t>
            </a:r>
            <a:endParaRPr lang="ru-RU" sz="3200" b="1" dirty="0">
              <a:solidFill>
                <a:schemeClr val="accent5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4456" y="499428"/>
            <a:ext cx="7091076" cy="3225800"/>
          </a:xfrm>
          <a:prstGeom prst="rect">
            <a:avLst/>
          </a:prstGeom>
          <a:gradFill>
            <a:gsLst>
              <a:gs pos="5000">
                <a:schemeClr val="accent1">
                  <a:lumMod val="75000"/>
                </a:schemeClr>
              </a:gs>
              <a:gs pos="67000">
                <a:schemeClr val="accent1">
                  <a:lumMod val="45000"/>
                  <a:lumOff val="55000"/>
                </a:schemeClr>
              </a:gs>
              <a:gs pos="43000">
                <a:schemeClr val="accent1">
                  <a:lumMod val="45000"/>
                  <a:lumOff val="55000"/>
                </a:schemeClr>
              </a:gs>
              <a:gs pos="91000">
                <a:schemeClr val="accent1">
                  <a:lumMod val="40000"/>
                  <a:lumOff val="60000"/>
                  <a:alpha val="40000"/>
                </a:schemeClr>
              </a:gs>
            </a:gsLst>
            <a:lin ang="5400000" scaled="1"/>
          </a:gradFill>
        </p:spPr>
      </p:pic>
    </p:spTree>
    <p:extLst>
      <p:ext uri="{BB962C8B-B14F-4D97-AF65-F5344CB8AC3E}">
        <p14:creationId xmlns:p14="http://schemas.microsoft.com/office/powerpoint/2010/main" val="3260774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Прямоугольник 53"/>
          <p:cNvSpPr/>
          <p:nvPr/>
        </p:nvSpPr>
        <p:spPr>
          <a:xfrm>
            <a:off x="265352" y="1928268"/>
            <a:ext cx="12051180" cy="529033"/>
          </a:xfrm>
          <a:prstGeom prst="rect">
            <a:avLst/>
          </a:prstGeom>
          <a:solidFill>
            <a:schemeClr val="bg1"/>
          </a:solidFill>
        </p:spPr>
        <p:txBody>
          <a:bodyPr wrap="square" anchor="ctr" anchorCtr="0">
            <a:noAutofit/>
          </a:bodyPr>
          <a:lstStyle/>
          <a:p>
            <a:pPr algn="r">
              <a:defRPr/>
            </a:pPr>
            <a:r>
              <a:rPr lang="ru-RU" sz="2000" b="1" dirty="0">
                <a:latin typeface="Arial Narrow" panose="020B0606020202030204" pitchFamily="34" charset="0"/>
                <a:ea typeface="Calibri" panose="020F0502020204030204" pitchFamily="34" charset="0"/>
              </a:rPr>
              <a:t>Объем финансирования субъектов </a:t>
            </a:r>
            <a:r>
              <a:rPr lang="ru-RU" sz="2000" b="1" dirty="0" smtClean="0">
                <a:latin typeface="Arial Narrow" panose="020B0606020202030204" pitchFamily="34" charset="0"/>
                <a:ea typeface="Calibri" panose="020F0502020204030204" pitchFamily="34" charset="0"/>
              </a:rPr>
              <a:t>МСП с </a:t>
            </a:r>
            <a:r>
              <a:rPr lang="ru-RU" sz="2000" b="1" dirty="0">
                <a:latin typeface="Arial Narrow" panose="020B0606020202030204" pitchFamily="34" charset="0"/>
                <a:ea typeface="Calibri" panose="020F0502020204030204" pitchFamily="34" charset="0"/>
              </a:rPr>
              <a:t>участием гарантийной поддержки НГС </a:t>
            </a:r>
            <a:r>
              <a:rPr lang="ru-RU" sz="2000" b="1" dirty="0" smtClean="0">
                <a:latin typeface="Arial Narrow" panose="020B0606020202030204" pitchFamily="34" charset="0"/>
                <a:ea typeface="Calibri" panose="020F0502020204030204" pitchFamily="34" charset="0"/>
              </a:rPr>
              <a:t>– </a:t>
            </a:r>
            <a:r>
              <a:rPr lang="ru-RU" sz="2000" b="1" dirty="0" smtClean="0">
                <a:solidFill>
                  <a:schemeClr val="accent2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86,7 </a:t>
            </a:r>
            <a:r>
              <a:rPr lang="ru-RU" sz="2000" b="1" dirty="0">
                <a:solidFill>
                  <a:schemeClr val="accent2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млрд </a:t>
            </a:r>
            <a:r>
              <a:rPr lang="ru-RU" sz="2000" b="1" dirty="0" smtClean="0">
                <a:solidFill>
                  <a:schemeClr val="accent2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руб.*</a:t>
            </a:r>
            <a:endParaRPr lang="ru-RU" sz="2000" b="1" dirty="0">
              <a:solidFill>
                <a:schemeClr val="accent2"/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1330" y="1571029"/>
            <a:ext cx="12039542" cy="529033"/>
          </a:xfrm>
          <a:prstGeom prst="rect">
            <a:avLst/>
          </a:prstGeom>
          <a:solidFill>
            <a:schemeClr val="bg1"/>
          </a:solidFill>
        </p:spPr>
        <p:txBody>
          <a:bodyPr wrap="square" anchor="ctr" anchorCtr="0">
            <a:noAutofit/>
          </a:bodyPr>
          <a:lstStyle/>
          <a:p>
            <a:pPr algn="just">
              <a:defRPr/>
            </a:pPr>
            <a:r>
              <a:rPr lang="ru-RU" sz="2000" b="1" u="sng" dirty="0" smtClean="0">
                <a:solidFill>
                  <a:srgbClr val="00206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СОСТОЯНИЕ 2017 ГОДА:</a:t>
            </a:r>
            <a:r>
              <a:rPr lang="ru-RU" sz="2000" b="1" dirty="0" smtClean="0">
                <a:solidFill>
                  <a:srgbClr val="00206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       </a:t>
            </a:r>
            <a:r>
              <a:rPr lang="ru-RU" sz="2000" b="1" dirty="0" smtClean="0">
                <a:latin typeface="Arial Narrow" panose="020B0606020202030204" pitchFamily="34" charset="0"/>
                <a:ea typeface="Calibri" panose="020F0502020204030204" pitchFamily="34" charset="0"/>
              </a:rPr>
              <a:t>Объем </a:t>
            </a:r>
            <a:r>
              <a:rPr lang="ru-RU" sz="2000" b="1" dirty="0">
                <a:latin typeface="Arial Narrow" panose="020B0606020202030204" pitchFamily="34" charset="0"/>
                <a:ea typeface="Calibri" panose="020F0502020204030204" pitchFamily="34" charset="0"/>
              </a:rPr>
              <a:t>выданных в 2017 г. гарантий и поручительств</a:t>
            </a:r>
            <a:r>
              <a:rPr lang="en-US" sz="2000" b="1" dirty="0"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ru-RU" sz="2000" b="1" dirty="0">
                <a:latin typeface="Arial Narrow" panose="020B0606020202030204" pitchFamily="34" charset="0"/>
                <a:ea typeface="Calibri" panose="020F0502020204030204" pitchFamily="34" charset="0"/>
              </a:rPr>
              <a:t>в рамках </a:t>
            </a:r>
            <a:r>
              <a:rPr lang="ru-RU" sz="2000" b="1" dirty="0" smtClean="0">
                <a:latin typeface="Arial Narrow" panose="020B0606020202030204" pitchFamily="34" charset="0"/>
                <a:ea typeface="Calibri" panose="020F0502020204030204" pitchFamily="34" charset="0"/>
              </a:rPr>
              <a:t>НГС – </a:t>
            </a:r>
            <a:r>
              <a:rPr lang="ru-RU" sz="2000" b="1" dirty="0" smtClean="0">
                <a:solidFill>
                  <a:schemeClr val="accent2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50,3 млрд руб.*</a:t>
            </a:r>
            <a:endParaRPr lang="ru-RU" sz="2000" b="1" dirty="0">
              <a:solidFill>
                <a:schemeClr val="accent2"/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22426" y="2459645"/>
            <a:ext cx="5215345" cy="492443"/>
          </a:xfrm>
          <a:prstGeom prst="rect">
            <a:avLst/>
          </a:prstGeom>
          <a:solidFill>
            <a:schemeClr val="bg1"/>
          </a:solidFill>
        </p:spPr>
        <p:txBody>
          <a:bodyPr wrap="square" lIns="0" rtlCol="0">
            <a:spAutoFit/>
          </a:bodyPr>
          <a:lstStyle/>
          <a:p>
            <a:pPr lvl="0"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Результаты </a:t>
            </a:r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гарантийной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поддержки </a:t>
            </a:r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по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результатам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2014-2017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гг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.</a:t>
            </a:r>
          </a:p>
          <a:p>
            <a:pPr lvl="0">
              <a:defRPr/>
            </a:pPr>
            <a:r>
              <a:rPr kumimoji="0" lang="ru-RU" sz="11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</a:rPr>
              <a:t> по состоянию на 13 июня </a:t>
            </a:r>
            <a:r>
              <a:rPr lang="ru-RU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kumimoji="0" lang="ru-RU" sz="11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</a:rPr>
              <a:t>2017 г.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5866915" y="2459645"/>
            <a:ext cx="6622957" cy="477054"/>
          </a:xfrm>
          <a:prstGeom prst="rect">
            <a:avLst/>
          </a:prstGeom>
          <a:solidFill>
            <a:schemeClr val="bg1"/>
          </a:solidFill>
        </p:spPr>
        <p:txBody>
          <a:bodyPr wrap="square" l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Проекты, поступившие в рамках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«Корпоративного канала» в 2016-2017 гг.</a:t>
            </a:r>
          </a:p>
          <a:p>
            <a:pPr>
              <a:defRPr/>
            </a:pPr>
            <a:r>
              <a:rPr lang="ru-RU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 по состоянию на </a:t>
            </a:r>
            <a:r>
              <a:rPr lang="ru-RU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13 июня 2017 г.</a:t>
            </a:r>
            <a:endParaRPr lang="ru-RU" sz="1100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47" name="Таблица 46"/>
          <p:cNvGraphicFramePr>
            <a:graphicFrameLocks noGrp="1"/>
          </p:cNvGraphicFramePr>
          <p:nvPr>
            <p:extLst/>
          </p:nvPr>
        </p:nvGraphicFramePr>
        <p:xfrm>
          <a:off x="268683" y="6600324"/>
          <a:ext cx="5114974" cy="1137452"/>
        </p:xfrm>
        <a:graphic>
          <a:graphicData uri="http://schemas.openxmlformats.org/drawingml/2006/table">
            <a:tbl>
              <a:tblPr>
                <a:tableStyleId>{69012ECD-51FC-41F1-AA8D-1B2483CD663E}</a:tableStyleId>
              </a:tblPr>
              <a:tblGrid>
                <a:gridCol w="2289582">
                  <a:extLst>
                    <a:ext uri="{9D8B030D-6E8A-4147-A177-3AD203B41FA5}">
                      <a16:colId xmlns:a16="http://schemas.microsoft.com/office/drawing/2014/main" xmlns="" val="4273231377"/>
                    </a:ext>
                  </a:extLst>
                </a:gridCol>
                <a:gridCol w="698643">
                  <a:extLst>
                    <a:ext uri="{9D8B030D-6E8A-4147-A177-3AD203B41FA5}">
                      <a16:colId xmlns:a16="http://schemas.microsoft.com/office/drawing/2014/main" xmlns="" val="2996852050"/>
                    </a:ext>
                  </a:extLst>
                </a:gridCol>
                <a:gridCol w="977678">
                  <a:extLst>
                    <a:ext uri="{9D8B030D-6E8A-4147-A177-3AD203B41FA5}">
                      <a16:colId xmlns:a16="http://schemas.microsoft.com/office/drawing/2014/main" xmlns="" val="3710450122"/>
                    </a:ext>
                  </a:extLst>
                </a:gridCol>
                <a:gridCol w="1149071">
                  <a:extLst>
                    <a:ext uri="{9D8B030D-6E8A-4147-A177-3AD203B41FA5}">
                      <a16:colId xmlns:a16="http://schemas.microsoft.com/office/drawing/2014/main" xmlns="" val="1813780046"/>
                    </a:ext>
                  </a:extLst>
                </a:gridCol>
              </a:tblGrid>
              <a:tr h="282734">
                <a:tc>
                  <a:txBody>
                    <a:bodyPr/>
                    <a:lstStyle/>
                    <a:p>
                      <a:pPr algn="l" fontAlgn="ctr"/>
                      <a:endParaRPr lang="ru-RU" sz="13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5358" marR="45358" marT="45358" marB="4535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115214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Значение КПЭ, </a:t>
                      </a:r>
                      <a:r>
                        <a:rPr lang="ru-RU" sz="1300" b="0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млрд рублей</a:t>
                      </a:r>
                    </a:p>
                  </a:txBody>
                  <a:tcPr marL="45358" marR="45358" marT="45358" marB="4535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300" b="0" i="0" u="none" strike="noStrike" dirty="0" smtClean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45358" marR="45358" marT="45358" marB="4535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55056008"/>
                  </a:ext>
                </a:extLst>
              </a:tr>
              <a:tr h="36166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1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Показатель</a:t>
                      </a:r>
                      <a:endParaRPr lang="ru-RU" sz="13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5358" marR="45358" marT="45358" marB="4535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5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Целевое</a:t>
                      </a:r>
                      <a:endParaRPr lang="ru-RU" sz="1250" b="1" i="0" u="none" strike="noStrike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5358" marR="45358" marT="45358" marB="4535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5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Повышенное</a:t>
                      </a:r>
                      <a:endParaRPr lang="ru-RU" sz="1250" b="1" i="0" u="none" strike="noStrike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5358" marR="45358" marT="45358" marB="4535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5953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Максимальное</a:t>
                      </a:r>
                    </a:p>
                  </a:txBody>
                  <a:tcPr marL="45358" marR="45358" marT="45358" marB="4535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0600756"/>
                  </a:ext>
                </a:extLst>
              </a:tr>
              <a:tr h="28273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Объем выданных гарантий </a:t>
                      </a:r>
                    </a:p>
                    <a:p>
                      <a:pPr algn="l" fontAlgn="ctr"/>
                      <a:r>
                        <a:rPr lang="ru-RU" sz="13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и поручительств в рамках НГС</a:t>
                      </a:r>
                      <a:endParaRPr lang="ru-RU" sz="1300" b="1" i="0" u="none" strike="noStrike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5358" marR="45358" marT="45358" marB="4535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104,8</a:t>
                      </a:r>
                      <a:endParaRPr lang="ru-RU" sz="2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5358" marR="45358" marT="45358" marB="4535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106,8</a:t>
                      </a:r>
                      <a:endParaRPr lang="ru-RU" sz="2000" b="0" i="0" u="none" strike="noStrike" kern="12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45358" marR="45358" marT="45358" marB="45358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108,8</a:t>
                      </a:r>
                      <a:endParaRPr lang="ru-RU" sz="2000" b="0" i="0" u="none" strike="noStrike" kern="12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45358" marR="45358" marT="45358" marB="45358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781457916"/>
                  </a:ext>
                </a:extLst>
              </a:tr>
            </a:tbl>
          </a:graphicData>
        </a:graphic>
      </p:graphicFrame>
      <p:sp>
        <p:nvSpPr>
          <p:cNvPr id="51" name="TextBox 50"/>
          <p:cNvSpPr txBox="1"/>
          <p:nvPr/>
        </p:nvSpPr>
        <p:spPr>
          <a:xfrm>
            <a:off x="244570" y="5733179"/>
            <a:ext cx="57444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Ключевые показатели эффективности Программы на 2017 г.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315218" y="2932925"/>
            <a:ext cx="506557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244571" y="6071733"/>
            <a:ext cx="506557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3807425" y="41087"/>
            <a:ext cx="7207445" cy="666162"/>
          </a:xfrm>
          <a:prstGeom prst="rect">
            <a:avLst/>
          </a:prstGeom>
          <a:noFill/>
        </p:spPr>
        <p:txBody>
          <a:bodyPr wrap="square" lIns="72000" tIns="36000" rIns="0" bIns="36000" rtlCol="0">
            <a:noAutofit/>
          </a:bodyPr>
          <a:lstStyle/>
          <a:p>
            <a:pPr lvl="0">
              <a:defRPr/>
            </a:pP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kumimoji="0" lang="ru-RU" sz="2000" b="1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</a:rPr>
              <a:t>Ключевые показатели гарантийной поддержки субъектов МСП</a:t>
            </a:r>
          </a:p>
          <a:p>
            <a:pPr lvl="0">
              <a:defRPr/>
            </a:pPr>
            <a:r>
              <a:rPr kumimoji="0" lang="ru-RU" sz="2000" b="1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</a:rPr>
              <a:t>(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Arial Narrow" panose="020B0606020202030204" pitchFamily="34" charset="0"/>
              </a:rPr>
              <a:t>выдача независимых гарантий 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Arial Narrow" panose="020B0606020202030204" pitchFamily="34" charset="0"/>
              </a:rPr>
              <a:t>и поручительств)</a:t>
            </a:r>
          </a:p>
        </p:txBody>
      </p:sp>
      <p:graphicFrame>
        <p:nvGraphicFramePr>
          <p:cNvPr id="53" name="Таблица 52"/>
          <p:cNvGraphicFramePr>
            <a:graphicFrameLocks noGrp="1"/>
          </p:cNvGraphicFramePr>
          <p:nvPr>
            <p:extLst/>
          </p:nvPr>
        </p:nvGraphicFramePr>
        <p:xfrm>
          <a:off x="292807" y="3375300"/>
          <a:ext cx="5090851" cy="1754105"/>
        </p:xfrm>
        <a:graphic>
          <a:graphicData uri="http://schemas.openxmlformats.org/drawingml/2006/table">
            <a:tbl>
              <a:tblPr>
                <a:tableStyleId>{69012ECD-51FC-41F1-AA8D-1B2483CD663E}</a:tableStyleId>
              </a:tblPr>
              <a:tblGrid>
                <a:gridCol w="2139113">
                  <a:extLst>
                    <a:ext uri="{9D8B030D-6E8A-4147-A177-3AD203B41FA5}">
                      <a16:colId xmlns:a16="http://schemas.microsoft.com/office/drawing/2014/main" xmlns="" val="4273231377"/>
                    </a:ext>
                  </a:extLst>
                </a:gridCol>
                <a:gridCol w="1035212">
                  <a:extLst>
                    <a:ext uri="{9D8B030D-6E8A-4147-A177-3AD203B41FA5}">
                      <a16:colId xmlns:a16="http://schemas.microsoft.com/office/drawing/2014/main" xmlns="" val="2996852050"/>
                    </a:ext>
                  </a:extLst>
                </a:gridCol>
                <a:gridCol w="958263">
                  <a:extLst>
                    <a:ext uri="{9D8B030D-6E8A-4147-A177-3AD203B41FA5}">
                      <a16:colId xmlns:a16="http://schemas.microsoft.com/office/drawing/2014/main" xmlns="" val="959900741"/>
                    </a:ext>
                  </a:extLst>
                </a:gridCol>
                <a:gridCol w="958263">
                  <a:extLst>
                    <a:ext uri="{9D8B030D-6E8A-4147-A177-3AD203B41FA5}">
                      <a16:colId xmlns:a16="http://schemas.microsoft.com/office/drawing/2014/main" xmlns="" val="1813780046"/>
                    </a:ext>
                  </a:extLst>
                </a:gridCol>
              </a:tblGrid>
              <a:tr h="628605">
                <a:tc gridSpan="2">
                  <a:txBody>
                    <a:bodyPr/>
                    <a:lstStyle/>
                    <a:p>
                      <a:pPr algn="l" fontAlgn="ctr"/>
                      <a:endParaRPr lang="ru-RU" sz="13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5358" marR="45358" marT="45358" marB="4535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300" b="0" i="0" u="none" strike="noStrike" dirty="0" smtClean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45358" marR="45358" marT="45358" marB="4535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Количество заявок, </a:t>
                      </a:r>
                      <a:r>
                        <a:rPr lang="ru-RU" sz="13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шт.</a:t>
                      </a:r>
                    </a:p>
                  </a:txBody>
                  <a:tcPr marL="45358" marR="45358" marT="45358" marB="4535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Сумма,</a:t>
                      </a:r>
                      <a:r>
                        <a:rPr lang="ru-RU" sz="13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ru-RU" sz="13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млрд</a:t>
                      </a:r>
                      <a:r>
                        <a:rPr lang="ru-RU" sz="1300" b="0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 рублей</a:t>
                      </a:r>
                      <a:endParaRPr lang="ru-RU" sz="1300" b="0" i="0" u="none" strike="noStrike" dirty="0" smtClean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5358" marR="45358" marT="45358" marB="4535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55056008"/>
                  </a:ext>
                </a:extLst>
              </a:tr>
              <a:tr h="958584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3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Объем текущего портфеля Корпорации МСП</a:t>
                      </a:r>
                      <a:endParaRPr lang="ru-RU" sz="1800" b="1" i="0" u="none" strike="noStrike" baseline="30000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5358" marR="45358" marT="45358" marB="4535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358" marR="45358" marT="45358" marB="4535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 smtClean="0">
                          <a:solidFill>
                            <a:srgbClr val="ED7D31"/>
                          </a:solidFill>
                          <a:effectLst/>
                          <a:latin typeface="Arial Narrow" panose="020B0606020202030204" pitchFamily="34" charset="0"/>
                        </a:rPr>
                        <a:t>6 094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 smtClean="0">
                          <a:solidFill>
                            <a:srgbClr val="ED7D31"/>
                          </a:solidFill>
                          <a:effectLst/>
                          <a:latin typeface="Arial Narrow" panose="020B0606020202030204" pitchFamily="34" charset="0"/>
                        </a:rPr>
                        <a:t>95,2**</a:t>
                      </a:r>
                      <a:endParaRPr lang="ru-RU" sz="2000" b="1" i="0" u="none" strike="noStrike" dirty="0">
                        <a:solidFill>
                          <a:srgbClr val="ED7D3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81457916"/>
                  </a:ext>
                </a:extLst>
              </a:tr>
              <a:tr h="147971">
                <a:tc>
                  <a:txBody>
                    <a:bodyPr/>
                    <a:lstStyle/>
                    <a:p>
                      <a:pPr algn="l" fontAlgn="ctr"/>
                      <a:endParaRPr lang="ru-RU" sz="4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5358" marR="45358" marT="45358" marB="4535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ru-RU" sz="5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5358" marR="45358" marT="45358" marB="4535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5358" marR="45358" marT="45358" marB="4535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50443891"/>
                  </a:ext>
                </a:extLst>
              </a:tr>
            </a:tbl>
          </a:graphicData>
        </a:graphic>
      </p:graphicFrame>
      <p:sp>
        <p:nvSpPr>
          <p:cNvPr id="69" name="TextBox 68"/>
          <p:cNvSpPr txBox="1"/>
          <p:nvPr/>
        </p:nvSpPr>
        <p:spPr>
          <a:xfrm>
            <a:off x="5866915" y="5733343"/>
            <a:ext cx="5558776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Сроки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рассмотрения заявок по сегментам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(Корпорация МСП)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cxnSp>
        <p:nvCxnSpPr>
          <p:cNvPr id="50" name="Прямая соединительная линия 49"/>
          <p:cNvCxnSpPr/>
          <p:nvPr/>
        </p:nvCxnSpPr>
        <p:spPr>
          <a:xfrm>
            <a:off x="5879825" y="2932925"/>
            <a:ext cx="644960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>
            <a:off x="5791328" y="6071733"/>
            <a:ext cx="653810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5816726" y="6218621"/>
            <a:ext cx="6557837" cy="1515884"/>
            <a:chOff x="5816172" y="6474816"/>
            <a:chExt cx="4266262" cy="1515884"/>
          </a:xfrm>
        </p:grpSpPr>
        <p:grpSp>
          <p:nvGrpSpPr>
            <p:cNvPr id="71" name="Группа 70"/>
            <p:cNvGrpSpPr/>
            <p:nvPr/>
          </p:nvGrpSpPr>
          <p:grpSpPr>
            <a:xfrm>
              <a:off x="5868892" y="6474816"/>
              <a:ext cx="4175791" cy="1353793"/>
              <a:chOff x="7124699" y="2596568"/>
              <a:chExt cx="2556218" cy="1911995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72" name="Rectangle 1"/>
              <p:cNvSpPr>
                <a:spLocks/>
              </p:cNvSpPr>
              <p:nvPr/>
            </p:nvSpPr>
            <p:spPr bwMode="auto">
              <a:xfrm rot="5400000">
                <a:off x="8277423" y="3105069"/>
                <a:ext cx="1911995" cy="894993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lIns="0" tIns="0" rIns="0" bIns="0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3" name="Прямоугольник 72"/>
              <p:cNvSpPr/>
              <p:nvPr/>
            </p:nvSpPr>
            <p:spPr>
              <a:xfrm rot="5400000">
                <a:off x="6940280" y="3554518"/>
                <a:ext cx="1137564" cy="768726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4" name="Rectangle 1"/>
              <p:cNvSpPr>
                <a:spLocks/>
              </p:cNvSpPr>
              <p:nvPr/>
            </p:nvSpPr>
            <p:spPr bwMode="auto">
              <a:xfrm rot="5400000">
                <a:off x="7612597" y="3310747"/>
                <a:ext cx="1452920" cy="820202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lIns="0" tIns="0" rIns="0" bIns="0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75" name="Rectangle 6"/>
            <p:cNvSpPr>
              <a:spLocks noChangeArrowheads="1"/>
            </p:cNvSpPr>
            <p:nvPr/>
          </p:nvSpPr>
          <p:spPr bwMode="auto">
            <a:xfrm>
              <a:off x="6019758" y="7141713"/>
              <a:ext cx="954044" cy="304210"/>
            </a:xfrm>
            <a:prstGeom prst="rect">
              <a:avLst/>
            </a:prstGeom>
            <a:solidFill>
              <a:srgbClr val="A2C9F4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</a:rPr>
                <a:t>&lt; </a:t>
              </a:r>
              <a:r>
                <a:rPr kumimoji="0" lang="en-US" b="1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</a:rPr>
                <a:t>15</a:t>
              </a:r>
              <a:r>
                <a:rPr kumimoji="0" lang="ru-RU" b="1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</a:rPr>
                <a:t> млн руб.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b="1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Arial Narrow" panose="020B0606020202030204" pitchFamily="34" charset="0"/>
                </a:rPr>
                <a:t>до </a:t>
              </a:r>
              <a:r>
                <a:rPr kumimoji="0" lang="ru-RU" b="1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Arial Narrow" panose="020B0606020202030204" pitchFamily="34" charset="0"/>
                </a:rPr>
                <a:t>3 дней</a:t>
              </a:r>
            </a:p>
          </p:txBody>
        </p:sp>
        <p:sp>
          <p:nvSpPr>
            <p:cNvPr id="76" name="Rectangle 6"/>
            <p:cNvSpPr>
              <a:spLocks noChangeArrowheads="1"/>
            </p:cNvSpPr>
            <p:nvPr/>
          </p:nvSpPr>
          <p:spPr bwMode="auto">
            <a:xfrm>
              <a:off x="7353042" y="7066406"/>
              <a:ext cx="1006844" cy="2008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b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</a:rPr>
                <a:t>15 </a:t>
              </a:r>
              <a:r>
                <a:rPr kumimoji="0" lang="ru-RU" b="1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</a:rPr>
                <a:t>–</a:t>
              </a:r>
              <a:r>
                <a:rPr kumimoji="0" lang="en-US" b="1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</a:rPr>
                <a:t> 50</a:t>
              </a:r>
              <a:r>
                <a:rPr kumimoji="0" lang="ru-RU" b="1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</a:rPr>
                <a:t> млн руб.</a:t>
              </a:r>
              <a:endParaRPr kumimoji="0" lang="ru-RU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b="1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Arial Narrow" panose="020B0606020202030204" pitchFamily="34" charset="0"/>
                </a:rPr>
                <a:t>до 5 дней</a:t>
              </a:r>
            </a:p>
          </p:txBody>
        </p:sp>
        <p:sp>
          <p:nvSpPr>
            <p:cNvPr id="77" name="Rectangle 6"/>
            <p:cNvSpPr>
              <a:spLocks noChangeArrowheads="1"/>
            </p:cNvSpPr>
            <p:nvPr/>
          </p:nvSpPr>
          <p:spPr bwMode="auto">
            <a:xfrm>
              <a:off x="8771778" y="6587013"/>
              <a:ext cx="1081451" cy="71713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</a:rPr>
                <a:t>&gt; 50 </a:t>
              </a:r>
              <a:r>
                <a:rPr kumimoji="0" lang="ru-RU" b="1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</a:rPr>
                <a:t>млн руб.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b="1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Arial Narrow" panose="020B0606020202030204" pitchFamily="34" charset="0"/>
                </a:rPr>
                <a:t>до </a:t>
              </a:r>
              <a:r>
                <a:rPr kumimoji="0" lang="ru-RU" b="1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Arial Narrow" panose="020B0606020202030204" pitchFamily="34" charset="0"/>
                </a:rPr>
                <a:t>10 дней</a:t>
              </a:r>
            </a:p>
          </p:txBody>
        </p:sp>
        <p:sp>
          <p:nvSpPr>
            <p:cNvPr id="78" name="Прямоугольник 77"/>
            <p:cNvSpPr/>
            <p:nvPr/>
          </p:nvSpPr>
          <p:spPr>
            <a:xfrm rot="10800000">
              <a:off x="5868890" y="7582327"/>
              <a:ext cx="4175791" cy="408373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79" name="Rectangle 6"/>
            <p:cNvSpPr>
              <a:spLocks noChangeArrowheads="1"/>
            </p:cNvSpPr>
            <p:nvPr/>
          </p:nvSpPr>
          <p:spPr bwMode="auto">
            <a:xfrm>
              <a:off x="5816172" y="7673418"/>
              <a:ext cx="1378239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 panose="020B0606020202030204" pitchFamily="34" charset="0"/>
                </a:rPr>
                <a:t>Микро-сегмент</a:t>
              </a:r>
              <a:endPara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80" name="Rectangle 6"/>
            <p:cNvSpPr>
              <a:spLocks noChangeArrowheads="1"/>
            </p:cNvSpPr>
            <p:nvPr/>
          </p:nvSpPr>
          <p:spPr bwMode="auto">
            <a:xfrm>
              <a:off x="7279933" y="7694181"/>
              <a:ext cx="1378239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 panose="020B0606020202030204" pitchFamily="34" charset="0"/>
                </a:rPr>
                <a:t>Малый сегмент</a:t>
              </a:r>
              <a:endPara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81" name="Rectangle 6"/>
            <p:cNvSpPr>
              <a:spLocks noChangeArrowheads="1"/>
            </p:cNvSpPr>
            <p:nvPr/>
          </p:nvSpPr>
          <p:spPr bwMode="auto">
            <a:xfrm>
              <a:off x="8704195" y="7694181"/>
              <a:ext cx="1378239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 panose="020B0606020202030204" pitchFamily="34" charset="0"/>
                </a:rPr>
                <a:t>Средний сегмент</a:t>
              </a:r>
            </a:p>
          </p:txBody>
        </p:sp>
      </p:grpSp>
      <p:pic>
        <p:nvPicPr>
          <p:cNvPr id="21" name="Picture 2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7"/>
          <a:stretch/>
        </p:blipFill>
        <p:spPr bwMode="auto">
          <a:xfrm rot="5400000">
            <a:off x="6948596" y="3325952"/>
            <a:ext cx="1626626" cy="2337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Isosceles Triangle 5"/>
          <p:cNvSpPr/>
          <p:nvPr/>
        </p:nvSpPr>
        <p:spPr>
          <a:xfrm rot="10800000">
            <a:off x="6193934" y="3599893"/>
            <a:ext cx="3135946" cy="1695220"/>
          </a:xfrm>
          <a:prstGeom prst="triangle">
            <a:avLst/>
          </a:prstGeom>
          <a:solidFill>
            <a:srgbClr val="658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AutoShape 2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rot="16200000" flipH="1">
            <a:off x="6376473" y="4394683"/>
            <a:ext cx="2009474" cy="220893"/>
          </a:xfrm>
          <a:prstGeom prst="rightArrow">
            <a:avLst>
              <a:gd name="adj1" fmla="val 50000"/>
              <a:gd name="adj2" fmla="val 65497"/>
            </a:avLst>
          </a:prstGeom>
          <a:solidFill>
            <a:schemeClr val="accent2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AutoShape 2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rot="16200000" flipH="1">
            <a:off x="6757169" y="4394683"/>
            <a:ext cx="2009474" cy="220893"/>
          </a:xfrm>
          <a:prstGeom prst="rightArrow">
            <a:avLst>
              <a:gd name="adj1" fmla="val 50000"/>
              <a:gd name="adj2" fmla="val 65497"/>
            </a:avLst>
          </a:prstGeom>
          <a:solidFill>
            <a:schemeClr val="accent2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AutoShape 2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rot="16200000" flipH="1">
            <a:off x="7137866" y="4394684"/>
            <a:ext cx="2009474" cy="220893"/>
          </a:xfrm>
          <a:prstGeom prst="rightArrow">
            <a:avLst>
              <a:gd name="adj1" fmla="val 50000"/>
              <a:gd name="adj2" fmla="val 65497"/>
            </a:avLst>
          </a:prstGeom>
          <a:solidFill>
            <a:schemeClr val="accent2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 47"/>
          <p:cNvSpPr/>
          <p:nvPr/>
        </p:nvSpPr>
        <p:spPr>
          <a:xfrm rot="5400000">
            <a:off x="7482030" y="2397870"/>
            <a:ext cx="444811" cy="3250888"/>
          </a:xfrm>
          <a:prstGeom prst="rect">
            <a:avLst/>
          </a:prstGeom>
          <a:solidFill>
            <a:schemeClr val="bg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>
              <a:defRPr/>
            </a:pPr>
            <a:r>
              <a:rPr lang="ru-RU" sz="1200" b="1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Проекты, принятые под «оферту»</a:t>
            </a:r>
            <a:endParaRPr lang="ru-RU" sz="1200" b="1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24" name="Rectangle 48"/>
          <p:cNvSpPr/>
          <p:nvPr/>
        </p:nvSpPr>
        <p:spPr>
          <a:xfrm rot="5400000">
            <a:off x="7468503" y="2948031"/>
            <a:ext cx="466460" cy="3250888"/>
          </a:xfrm>
          <a:prstGeom prst="rect">
            <a:avLst/>
          </a:prstGeom>
          <a:solidFill>
            <a:schemeClr val="bg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Проекты, находящиеся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на рассмотрении в банках-партнерах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7106337" y="3007936"/>
            <a:ext cx="1194684" cy="551930"/>
            <a:chOff x="2539523" y="2241756"/>
            <a:chExt cx="2218690" cy="361167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35" name="Rectangle 6"/>
            <p:cNvSpPr/>
            <p:nvPr/>
          </p:nvSpPr>
          <p:spPr>
            <a:xfrm>
              <a:off x="2539523" y="2241756"/>
              <a:ext cx="2091130" cy="244796"/>
            </a:xfrm>
            <a:prstGeom prst="rect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6" name="Rectangle 6"/>
            <p:cNvSpPr/>
            <p:nvPr/>
          </p:nvSpPr>
          <p:spPr>
            <a:xfrm>
              <a:off x="2603303" y="2299941"/>
              <a:ext cx="2091130" cy="244796"/>
            </a:xfrm>
            <a:prstGeom prst="rect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7" name="Rectangle 6"/>
            <p:cNvSpPr/>
            <p:nvPr/>
          </p:nvSpPr>
          <p:spPr>
            <a:xfrm>
              <a:off x="2667083" y="2358127"/>
              <a:ext cx="2091130" cy="244796"/>
            </a:xfrm>
            <a:prstGeom prst="rect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</a:rPr>
                <a:t>Проекты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</p:grpSp>
      <p:sp>
        <p:nvSpPr>
          <p:cNvPr id="46" name="Rectangle 48"/>
          <p:cNvSpPr/>
          <p:nvPr/>
        </p:nvSpPr>
        <p:spPr>
          <a:xfrm rot="5400000">
            <a:off x="7545489" y="3469542"/>
            <a:ext cx="312487" cy="32508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rPr>
              <a:t>Итого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866915" y="2965399"/>
            <a:ext cx="6452084" cy="2588314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79457" y="7962541"/>
            <a:ext cx="11690181" cy="40011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lvl="0">
              <a:defRPr/>
            </a:pPr>
            <a:r>
              <a:rPr kumimoji="0" lang="en-US" sz="1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</a:rPr>
              <a:t>*</a:t>
            </a:r>
            <a:r>
              <a:rPr kumimoji="0" lang="ru-RU" sz="1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</a:rPr>
              <a:t> - объем </a:t>
            </a:r>
            <a:r>
              <a:rPr kumimoji="0" lang="ru-RU" sz="1000" i="1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</a:rPr>
              <a:t>гарантийной и финансовой поддержки предоставленной в</a:t>
            </a:r>
            <a:r>
              <a:rPr kumimoji="0" lang="ru-RU" sz="1000" i="1" u="none" strike="noStrike" kern="1200" cap="none" spc="0" normalizeH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</a:rPr>
              <a:t> 2017 г.</a:t>
            </a:r>
            <a:r>
              <a:rPr kumimoji="0" lang="ru-RU" sz="1000" i="1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</a:rPr>
              <a:t> </a:t>
            </a:r>
            <a:r>
              <a:rPr kumimoji="0" lang="ru-RU" sz="1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</a:rPr>
              <a:t>Корпорацией МСП, МСП Банком и РГО</a:t>
            </a:r>
            <a:r>
              <a:rPr kumimoji="0" lang="ru-RU" sz="1000" i="1" u="none" strike="noStrike" kern="1200" cap="none" spc="0" normalizeH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</a:rPr>
              <a:t> (по состоянию на 13 июня</a:t>
            </a:r>
            <a:r>
              <a:rPr lang="ru-RU" sz="1000" i="1" dirty="0" smtClean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kumimoji="0" lang="ru-RU" sz="1000" i="1" u="none" strike="noStrike" kern="1200" cap="none" spc="0" normalizeH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</a:rPr>
              <a:t>2017 г.)</a:t>
            </a:r>
          </a:p>
          <a:p>
            <a:pPr lvl="0">
              <a:defRPr/>
            </a:pPr>
            <a:r>
              <a:rPr lang="ru-RU" sz="1000" i="1" dirty="0" smtClean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</a:rPr>
              <a:t>** - при этом объем выдачи гарантий и поручительств Корпорации нарастающим итогом с 2014 г., включая закрытые гарантии и поручительства, составил 114,1 млрд рублей</a:t>
            </a:r>
            <a:endParaRPr lang="ru-RU" sz="1000" i="1" dirty="0">
              <a:solidFill>
                <a:schemeClr val="bg2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pic>
        <p:nvPicPr>
          <p:cNvPr id="48" name="Рисунок 4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8" y="-38838"/>
            <a:ext cx="2163618" cy="98425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79118" y="1002536"/>
            <a:ext cx="12050316" cy="643663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anchor="ctr" anchorCtr="0">
            <a:noAutofit/>
          </a:bodyPr>
          <a:lstStyle/>
          <a:p>
            <a:pPr lvl="3">
              <a:defRPr/>
            </a:pPr>
            <a:endParaRPr lang="ru-RU" b="1" dirty="0">
              <a:solidFill>
                <a:srgbClr val="E5581F"/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11917775" y="8268937"/>
            <a:ext cx="591005" cy="240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889000">
              <a:lnSpc>
                <a:spcPct val="8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1200" dirty="0" smtClean="0">
                <a:latin typeface="Arial Narrow" panose="020B0606020202030204" pitchFamily="34" charset="0"/>
              </a:rPr>
              <a:t>6</a:t>
            </a:r>
            <a:endParaRPr lang="ru-RU" sz="1200" dirty="0">
              <a:latin typeface="Arial Narrow" panose="020B0606020202030204" pitchFamily="34" charset="0"/>
            </a:endParaRPr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>
            <a:off x="282575" y="900113"/>
            <a:ext cx="12036425" cy="0"/>
          </a:xfrm>
          <a:prstGeom prst="line">
            <a:avLst/>
          </a:prstGeom>
          <a:ln w="2222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4" name="Таблица 63"/>
          <p:cNvGraphicFramePr>
            <a:graphicFrameLocks noGrp="1"/>
          </p:cNvGraphicFramePr>
          <p:nvPr>
            <p:extLst/>
          </p:nvPr>
        </p:nvGraphicFramePr>
        <p:xfrm>
          <a:off x="9421891" y="3023376"/>
          <a:ext cx="2872185" cy="2334999"/>
        </p:xfrm>
        <a:graphic>
          <a:graphicData uri="http://schemas.openxmlformats.org/drawingml/2006/table">
            <a:tbl>
              <a:tblPr/>
              <a:tblGrid>
                <a:gridCol w="469620">
                  <a:extLst>
                    <a:ext uri="{9D8B030D-6E8A-4147-A177-3AD203B41FA5}">
                      <a16:colId xmlns:a16="http://schemas.microsoft.com/office/drawing/2014/main" xmlns="" val="495193945"/>
                    </a:ext>
                  </a:extLst>
                </a:gridCol>
                <a:gridCol w="594967">
                  <a:extLst>
                    <a:ext uri="{9D8B030D-6E8A-4147-A177-3AD203B41FA5}">
                      <a16:colId xmlns:a16="http://schemas.microsoft.com/office/drawing/2014/main" xmlns="" val="1680857824"/>
                    </a:ext>
                  </a:extLst>
                </a:gridCol>
                <a:gridCol w="903799">
                  <a:extLst>
                    <a:ext uri="{9D8B030D-6E8A-4147-A177-3AD203B41FA5}">
                      <a16:colId xmlns:a16="http://schemas.microsoft.com/office/drawing/2014/main" xmlns="" val="299551079"/>
                    </a:ext>
                  </a:extLst>
                </a:gridCol>
                <a:gridCol w="903799">
                  <a:extLst>
                    <a:ext uri="{9D8B030D-6E8A-4147-A177-3AD203B41FA5}">
                      <a16:colId xmlns:a16="http://schemas.microsoft.com/office/drawing/2014/main" xmlns="" val="3524216336"/>
                    </a:ext>
                  </a:extLst>
                </a:gridCol>
              </a:tblGrid>
              <a:tr h="72428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Кол-во </a:t>
                      </a:r>
                      <a:r>
                        <a:rPr lang="ru-RU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шт.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Гарантии </a:t>
                      </a:r>
                      <a:r>
                        <a:rPr lang="ru-RU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млрд </a:t>
                      </a:r>
                      <a:r>
                        <a:rPr lang="ru-RU" sz="1000" b="0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рублей</a:t>
                      </a:r>
                      <a:endParaRPr lang="ru-RU" sz="1000" b="0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Поручительства          </a:t>
                      </a:r>
                      <a:r>
                        <a:rPr lang="ru-RU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млрд </a:t>
                      </a:r>
                      <a:r>
                        <a:rPr lang="ru-RU" sz="1000" b="0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руб.</a:t>
                      </a:r>
                      <a:endParaRPr lang="ru-RU" sz="1000" b="0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Всего, </a:t>
                      </a:r>
                    </a:p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гарантии и поручительства          </a:t>
                      </a:r>
                      <a:r>
                        <a:rPr lang="ru-RU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млрд </a:t>
                      </a:r>
                      <a:r>
                        <a:rPr lang="ru-RU" sz="1000" b="0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руб.</a:t>
                      </a:r>
                      <a:endParaRPr lang="ru-RU" sz="1000" b="0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28550116"/>
                  </a:ext>
                </a:extLst>
              </a:tr>
              <a:tr h="53690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0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21</a:t>
                      </a:r>
                      <a:endParaRPr lang="ru-RU" sz="2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0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11,2</a:t>
                      </a:r>
                      <a:endParaRPr lang="ru-RU" sz="2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0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8,1</a:t>
                      </a:r>
                      <a:endParaRPr lang="ru-RU" sz="2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0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19,3</a:t>
                      </a:r>
                      <a:endParaRPr lang="ru-RU" sz="2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95401196"/>
                  </a:ext>
                </a:extLst>
              </a:tr>
              <a:tr h="53690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0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62</a:t>
                      </a:r>
                      <a:endParaRPr lang="ru-RU" sz="2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0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24,9</a:t>
                      </a:r>
                      <a:endParaRPr lang="ru-RU" sz="2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0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26,1</a:t>
                      </a:r>
                      <a:endParaRPr lang="ru-RU" sz="2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0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51,0</a:t>
                      </a:r>
                    </a:p>
                  </a:txBody>
                  <a:tcPr marL="0" marR="0"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65855527"/>
                  </a:ext>
                </a:extLst>
              </a:tr>
              <a:tr h="53690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 smtClean="0">
                          <a:solidFill>
                            <a:srgbClr val="ED7D31"/>
                          </a:solidFill>
                          <a:effectLst/>
                          <a:latin typeface="Arial Narrow" panose="020B0606020202030204" pitchFamily="34" charset="0"/>
                        </a:rPr>
                        <a:t>83</a:t>
                      </a:r>
                      <a:endParaRPr lang="ru-RU" sz="2000" b="1" i="0" u="none" strike="noStrike" dirty="0">
                        <a:solidFill>
                          <a:srgbClr val="ED7D3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 smtClean="0">
                          <a:solidFill>
                            <a:srgbClr val="ED7D31"/>
                          </a:solidFill>
                          <a:effectLst/>
                          <a:latin typeface="Arial Narrow" panose="020B0606020202030204" pitchFamily="34" charset="0"/>
                        </a:rPr>
                        <a:t>36,1</a:t>
                      </a:r>
                    </a:p>
                  </a:txBody>
                  <a:tcPr marL="0" marR="0"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 smtClean="0">
                          <a:solidFill>
                            <a:srgbClr val="ED7D31"/>
                          </a:solidFill>
                          <a:effectLst/>
                          <a:latin typeface="Arial Narrow" panose="020B0606020202030204" pitchFamily="34" charset="0"/>
                        </a:rPr>
                        <a:t>34,2</a:t>
                      </a:r>
                      <a:endParaRPr lang="ru-RU" sz="2000" b="1" i="0" u="none" strike="noStrike" dirty="0">
                        <a:solidFill>
                          <a:srgbClr val="ED7D3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 smtClean="0">
                          <a:solidFill>
                            <a:srgbClr val="ED7D31"/>
                          </a:solidFill>
                          <a:effectLst/>
                          <a:latin typeface="Arial Narrow" panose="020B0606020202030204" pitchFamily="34" charset="0"/>
                        </a:rPr>
                        <a:t>70,3</a:t>
                      </a:r>
                      <a:endParaRPr lang="ru-RU" sz="2000" b="1" i="0" u="none" strike="noStrike" dirty="0">
                        <a:solidFill>
                          <a:srgbClr val="ED7D3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26953685"/>
                  </a:ext>
                </a:extLst>
              </a:tr>
            </a:tbl>
          </a:graphicData>
        </a:graphic>
      </p:graphicFrame>
      <p:pic>
        <p:nvPicPr>
          <p:cNvPr id="55" name="Рисунок 5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69599" y="54867"/>
            <a:ext cx="1549399" cy="77912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41967" y="1073138"/>
            <a:ext cx="15087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accent2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2016 год:</a:t>
            </a:r>
            <a:endParaRPr lang="ru-RU" sz="2800" dirty="0">
              <a:solidFill>
                <a:schemeClr val="accent2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0700" y="978505"/>
            <a:ext cx="109351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accent2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Объем выданных гарантий и поручительств</a:t>
            </a:r>
            <a:r>
              <a:rPr lang="en-US" b="1" dirty="0">
                <a:solidFill>
                  <a:schemeClr val="accent2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ru-RU" b="1" dirty="0">
                <a:solidFill>
                  <a:schemeClr val="accent2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в рамках НГС</a:t>
            </a:r>
            <a:r>
              <a:rPr lang="en-US" b="1" dirty="0">
                <a:solidFill>
                  <a:schemeClr val="accent2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ru-RU" b="1" dirty="0">
                <a:solidFill>
                  <a:schemeClr val="accent2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составил 100,08 млрд </a:t>
            </a:r>
            <a:r>
              <a:rPr lang="ru-RU" b="1" dirty="0" smtClean="0">
                <a:solidFill>
                  <a:schemeClr val="accent2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руб.</a:t>
            </a:r>
            <a:endParaRPr lang="ru-RU" b="1" dirty="0">
              <a:solidFill>
                <a:schemeClr val="accent2"/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>
              <a:defRPr/>
            </a:pPr>
            <a:r>
              <a:rPr lang="ru-RU" b="1" dirty="0">
                <a:solidFill>
                  <a:schemeClr val="accent2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Объем финансирования субъектов МСП, полученный с участием гарантийной поддержки </a:t>
            </a:r>
            <a:r>
              <a:rPr lang="ru-RU" b="1" dirty="0" smtClean="0">
                <a:solidFill>
                  <a:schemeClr val="accent2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НГС - </a:t>
            </a:r>
            <a:r>
              <a:rPr lang="ru-RU" b="1" dirty="0">
                <a:solidFill>
                  <a:schemeClr val="accent2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172 млрд </a:t>
            </a:r>
            <a:r>
              <a:rPr lang="ru-RU" b="1" dirty="0" smtClean="0">
                <a:solidFill>
                  <a:schemeClr val="accent2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руб.</a:t>
            </a:r>
            <a:endParaRPr lang="ru-RU" b="1" dirty="0">
              <a:solidFill>
                <a:schemeClr val="accent2"/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3871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8" y="-38838"/>
            <a:ext cx="2163618" cy="984251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>
            <a:off x="293418" y="1618095"/>
            <a:ext cx="7094353" cy="502549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lIns="0" rtlCol="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 Narrow" panose="020B0606020202030204" pitchFamily="34" charset="0"/>
              </a:rPr>
              <a:t>Ключевые условия Программы 6,5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8074" y="2118942"/>
            <a:ext cx="7199697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indent="457200" algn="just" defTabSz="457200" rtl="0" eaLnBrk="1" fontAlgn="auto" latinLnBrk="0" hangingPunct="1">
              <a:spcBef>
                <a:spcPts val="200"/>
              </a:spcBef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Процентная ставка – 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10,6% 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для субъектов малого предпринимательства и </a:t>
            </a:r>
            <a:r>
              <a:rPr lang="ru-RU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9,6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%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 - для субъектов среднего предпринимательства</a:t>
            </a:r>
          </a:p>
          <a:p>
            <a:pPr marR="0" lvl="0" indent="457200" algn="just" defTabSz="457200" rtl="0" eaLnBrk="1" fontAlgn="auto" latinLnBrk="0" hangingPunct="1">
              <a:spcBef>
                <a:spcPts val="200"/>
              </a:spcBef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Срок льготного </a:t>
            </a:r>
            <a:r>
              <a:rPr lang="ru-RU" dirty="0">
                <a:solidFill>
                  <a:prstClr val="black"/>
                </a:solidFill>
                <a:latin typeface="Arial Narrow" panose="020B0606020202030204" pitchFamily="34" charset="0"/>
              </a:rPr>
              <a:t>фондирования </a:t>
            </a:r>
            <a:r>
              <a:rPr lang="ru-RU" b="1" dirty="0">
                <a:solidFill>
                  <a:prstClr val="black"/>
                </a:solidFill>
                <a:latin typeface="Arial Narrow" panose="020B0606020202030204" pitchFamily="34" charset="0"/>
              </a:rPr>
              <a:t>до 3 лет </a:t>
            </a:r>
            <a:r>
              <a:rPr lang="ru-RU" dirty="0">
                <a:solidFill>
                  <a:prstClr val="black"/>
                </a:solidFill>
                <a:latin typeface="Arial Narrow" panose="020B0606020202030204" pitchFamily="34" charset="0"/>
              </a:rPr>
              <a:t>(срок кредита может превышать срок льготного </a:t>
            </a:r>
            <a:r>
              <a:rPr lang="ru-RU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фондирования)</a:t>
            </a:r>
          </a:p>
          <a:p>
            <a:pPr marR="0" lvl="0" indent="457200" algn="just" defTabSz="457200" rtl="0" eaLnBrk="1" fontAlgn="auto" latinLnBrk="0" hangingPunct="1">
              <a:spcBef>
                <a:spcPts val="200"/>
              </a:spcBef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Размер </a:t>
            </a: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кредита: 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от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 5 млн руб. 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до 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1 млрд руб. 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(общий кредитный лимит на заемщика - до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 4 млрд руб.)</a:t>
            </a:r>
          </a:p>
          <a:p>
            <a:pPr lvl="0" indent="457200" algn="just">
              <a:spcBef>
                <a:spcPts val="200"/>
              </a:spcBef>
              <a:buFont typeface="Wingdings" panose="05000000000000000000" pitchFamily="2" charset="2"/>
              <a:buChar char="§"/>
              <a:defRPr/>
            </a:pPr>
            <a:r>
              <a:rPr lang="ru-RU" b="1" dirty="0">
                <a:solidFill>
                  <a:prstClr val="black"/>
                </a:solidFill>
                <a:latin typeface="Arial Narrow" panose="020B0606020202030204" pitchFamily="34" charset="0"/>
              </a:rPr>
              <a:t>Приоритетные отрасли: </a:t>
            </a:r>
          </a:p>
          <a:p>
            <a:pPr marL="742950" lvl="1" indent="-285750" algn="just">
              <a:spcBef>
                <a:spcPts val="200"/>
              </a:spcBef>
              <a:buFont typeface="Wingdings" panose="05000000000000000000" pitchFamily="2" charset="2"/>
              <a:buChar char="ü"/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сельское хозяйство, </a:t>
            </a:r>
          </a:p>
          <a:p>
            <a:pPr marL="742950" lvl="1" indent="-285750" algn="just">
              <a:spcBef>
                <a:spcPts val="200"/>
              </a:spcBef>
              <a:buFont typeface="Wingdings" panose="05000000000000000000" pitchFamily="2" charset="2"/>
              <a:buChar char="ü"/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обрабатывающее производство, </a:t>
            </a:r>
          </a:p>
          <a:p>
            <a:pPr marL="742950" lvl="1" indent="-285750" algn="just">
              <a:spcBef>
                <a:spcPts val="200"/>
              </a:spcBef>
              <a:buFont typeface="Wingdings" panose="05000000000000000000" pitchFamily="2" charset="2"/>
              <a:buChar char="ü"/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производство и распределение электроэнергии, газа и воды, </a:t>
            </a:r>
          </a:p>
          <a:p>
            <a:pPr marL="742950" lvl="1" indent="-285750" algn="just">
              <a:spcBef>
                <a:spcPts val="200"/>
              </a:spcBef>
              <a:buFont typeface="Wingdings" panose="05000000000000000000" pitchFamily="2" charset="2"/>
              <a:buChar char="ü"/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строительство, </a:t>
            </a:r>
          </a:p>
          <a:p>
            <a:pPr marL="742950" lvl="1" indent="-285750" algn="just">
              <a:spcBef>
                <a:spcPts val="200"/>
              </a:spcBef>
              <a:buFont typeface="Wingdings" panose="05000000000000000000" pitchFamily="2" charset="2"/>
              <a:buChar char="ü"/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транспорт и связь, </a:t>
            </a:r>
          </a:p>
          <a:p>
            <a:pPr marL="742950" lvl="1" indent="-285750" algn="just">
              <a:spcBef>
                <a:spcPts val="200"/>
              </a:spcBef>
              <a:buFont typeface="Wingdings" panose="05000000000000000000" pitchFamily="2" charset="2"/>
              <a:buChar char="ü"/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туристская деятельность, </a:t>
            </a:r>
          </a:p>
          <a:p>
            <a:pPr marL="742950" lvl="1" indent="-285750" algn="just">
              <a:spcBef>
                <a:spcPts val="200"/>
              </a:spcBef>
              <a:buFont typeface="Wingdings" panose="05000000000000000000" pitchFamily="2" charset="2"/>
              <a:buChar char="ü"/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здравоохранение, </a:t>
            </a:r>
          </a:p>
          <a:p>
            <a:pPr marL="742950" lvl="1" indent="-285750" algn="just">
              <a:spcBef>
                <a:spcPts val="200"/>
              </a:spcBef>
              <a:buFont typeface="Wingdings" panose="05000000000000000000" pitchFamily="2" charset="2"/>
              <a:buChar char="ü"/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сбор, обработка и утилизация отходов,  </a:t>
            </a:r>
          </a:p>
          <a:p>
            <a:pPr marR="0" lvl="0" algn="just" defTabSz="457200" rtl="0" eaLnBrk="1" fontAlgn="auto" latinLnBrk="0" hangingPunct="1">
              <a:spcBef>
                <a:spcPts val="200"/>
              </a:spcBef>
              <a:buClrTx/>
              <a:buSzTx/>
              <a:tabLst/>
              <a:defRPr/>
            </a:pP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7617710" y="1617054"/>
            <a:ext cx="4693443" cy="4189994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lIns="144000" tIns="72000" rIns="72000" bIns="72000" rtlCol="0" anchor="t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 Narrow" panose="020B0606020202030204" pitchFamily="34" charset="0"/>
              </a:rPr>
              <a:t>Результаты реализации Программы 6,5 </a:t>
            </a:r>
          </a:p>
          <a:p>
            <a:pPr lvl="0"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</a:rPr>
              <a:t>по состоянию на 13 июня </a:t>
            </a:r>
            <a:r>
              <a:rPr lang="ru-RU" sz="12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20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</a:rPr>
              <a:t>17 г.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graphicFrame>
        <p:nvGraphicFramePr>
          <p:cNvPr id="70" name="Таблица 69"/>
          <p:cNvGraphicFramePr>
            <a:graphicFrameLocks noGrp="1"/>
          </p:cNvGraphicFramePr>
          <p:nvPr>
            <p:extLst/>
          </p:nvPr>
        </p:nvGraphicFramePr>
        <p:xfrm>
          <a:off x="7744595" y="2381465"/>
          <a:ext cx="4441371" cy="3306547"/>
        </p:xfrm>
        <a:graphic>
          <a:graphicData uri="http://schemas.openxmlformats.org/drawingml/2006/table">
            <a:tbl>
              <a:tblPr>
                <a:tableStyleId>{69012ECD-51FC-41F1-AA8D-1B2483CD663E}</a:tableStyleId>
              </a:tblPr>
              <a:tblGrid>
                <a:gridCol w="3424411">
                  <a:extLst>
                    <a:ext uri="{9D8B030D-6E8A-4147-A177-3AD203B41FA5}">
                      <a16:colId xmlns:a16="http://schemas.microsoft.com/office/drawing/2014/main" xmlns="" val="4273231377"/>
                    </a:ext>
                  </a:extLst>
                </a:gridCol>
                <a:gridCol w="1016960">
                  <a:extLst>
                    <a:ext uri="{9D8B030D-6E8A-4147-A177-3AD203B41FA5}">
                      <a16:colId xmlns:a16="http://schemas.microsoft.com/office/drawing/2014/main" xmlns="" val="3077281128"/>
                    </a:ext>
                  </a:extLst>
                </a:gridCol>
              </a:tblGrid>
              <a:tr h="65496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Показатель                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Значение, </a:t>
                      </a:r>
                    </a:p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млрд руб.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0600756"/>
                  </a:ext>
                </a:extLst>
              </a:tr>
              <a:tr h="65496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Лимит,</a:t>
                      </a:r>
                      <a:r>
                        <a:rPr lang="ru-RU" sz="16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 </a:t>
                      </a:r>
                    </a:p>
                    <a:p>
                      <a:pPr algn="l" fontAlgn="ctr"/>
                      <a:r>
                        <a:rPr lang="ru-RU" sz="16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утвержденный Банком России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400" b="1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 Narrow" panose="020B0606020202030204" pitchFamily="34" charset="0"/>
                        </a:rPr>
                        <a:t>125,00</a:t>
                      </a:r>
                      <a:endParaRPr lang="ru-RU" sz="2400" b="1" i="0" u="none" strike="noStrike" dirty="0">
                        <a:solidFill>
                          <a:srgbClr val="0070C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81457916"/>
                  </a:ext>
                </a:extLst>
              </a:tr>
              <a:tr h="7380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Выбрано</a:t>
                      </a:r>
                      <a:r>
                        <a:rPr lang="ru-RU" sz="1600" b="0" i="0" u="none" strike="noStrike" kern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уполномоченными банками </a:t>
                      </a:r>
                    </a:p>
                    <a:p>
                      <a:pPr algn="l" fontAlgn="ctr"/>
                      <a:r>
                        <a:rPr lang="ru-RU" sz="1600" b="0" i="0" u="none" strike="noStrike" kern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под поручительства Корпорации МСП 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4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 Narrow" panose="020B0606020202030204" pitchFamily="34" charset="0"/>
                        </a:rPr>
                        <a:t>72,62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62132913"/>
                  </a:ext>
                </a:extLst>
              </a:tr>
              <a:tr h="6036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Выбрано МСП Банком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4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 Narrow" panose="020B0606020202030204" pitchFamily="34" charset="0"/>
                        </a:rPr>
                        <a:t>33,85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88483519"/>
                  </a:ext>
                </a:extLst>
              </a:tr>
              <a:tr h="65496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Итого выбрано </a:t>
                      </a:r>
                      <a:r>
                        <a:rPr lang="ru-RU" sz="1600" b="1" i="0" u="none" strike="noStrike" kern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Корпорацией МСП </a:t>
                      </a:r>
                    </a:p>
                    <a:p>
                      <a:pPr algn="l" fontAlgn="ctr"/>
                      <a:r>
                        <a:rPr lang="ru-RU" sz="1600" b="1" i="0" u="none" strike="noStrike" kern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и </a:t>
                      </a:r>
                      <a:r>
                        <a:rPr lang="ru-RU" sz="16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МСП</a:t>
                      </a:r>
                      <a:r>
                        <a:rPr lang="ru-RU" sz="1600" b="1" i="0" u="none" strike="noStrike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 Банком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400" b="1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 Narrow" panose="020B0606020202030204" pitchFamily="34" charset="0"/>
                        </a:rPr>
                        <a:t>106,47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59677027"/>
                  </a:ext>
                </a:extLst>
              </a:tr>
            </a:tbl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3863036" y="45337"/>
            <a:ext cx="9172701" cy="851085"/>
          </a:xfrm>
          <a:prstGeom prst="rect">
            <a:avLst/>
          </a:prstGeom>
          <a:noFill/>
        </p:spPr>
        <p:txBody>
          <a:bodyPr wrap="square" lIns="72000" tIns="36000" rIns="0" bIns="36000" rtlCol="0">
            <a:noAutofit/>
          </a:bodyPr>
          <a:lstStyle/>
          <a:p>
            <a:pPr>
              <a:defRPr/>
            </a:pPr>
            <a:r>
              <a:rPr kumimoji="0" lang="ru-RU" sz="2000" b="1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</a:rPr>
              <a:t>Программа стимулирования кредитования субъектов МСП</a:t>
            </a:r>
            <a:br>
              <a:rPr kumimoji="0" lang="ru-RU" sz="2000" b="1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</a:rPr>
            </a:br>
            <a:r>
              <a:rPr kumimoji="0" lang="ru-RU" sz="2000" b="1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</a:rPr>
              <a:t>(«Программа 6,5»)</a:t>
            </a:r>
            <a:endParaRPr kumimoji="0" lang="ru-RU" sz="2000" b="1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759337" y="5807048"/>
            <a:ext cx="4505233" cy="52322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lvl="0" algn="just">
              <a:defRPr/>
            </a:pPr>
            <a:r>
              <a:rPr kumimoji="0" lang="ru-RU" sz="1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</a:rPr>
              <a:t>Источник: Реестр </a:t>
            </a:r>
            <a:r>
              <a:rPr lang="ru-RU" sz="14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заявок, формируемый </a:t>
            </a:r>
            <a:r>
              <a:rPr lang="ru-RU" sz="1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ДСГО </a:t>
            </a:r>
            <a:r>
              <a:rPr lang="ru-RU" sz="14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на ежедневной основе, оперативные данные МСП Банка</a:t>
            </a:r>
            <a:endParaRPr kumimoji="0" lang="ru-RU" sz="1400" b="0" i="1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83898" y="7743622"/>
            <a:ext cx="12035100" cy="546061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lIns="108000" tIns="108000" rIns="108000" bIns="108000" rtlCol="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 Narrow" panose="020B0606020202030204" pitchFamily="34" charset="0"/>
              </a:rPr>
              <a:t>В Программе 6,5 участвует 39 уполномоченных банков-партнеров Корпорации МСП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7800" y="890235"/>
            <a:ext cx="121539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b="1" dirty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16 сентября 2016 года Банк России принял решение об увеличении лимита </a:t>
            </a:r>
            <a:r>
              <a:rPr lang="ru-RU" b="1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Программы 6,5 </a:t>
            </a:r>
            <a:r>
              <a:rPr lang="ru-RU" b="1" dirty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с 75 до 125 млрд </a:t>
            </a:r>
            <a:r>
              <a:rPr lang="ru-RU" b="1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руб. </a:t>
            </a:r>
          </a:p>
          <a:p>
            <a:pPr lvl="0" algn="ctr">
              <a:defRPr/>
            </a:pPr>
            <a:r>
              <a:rPr lang="ru-RU" b="1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с </a:t>
            </a:r>
            <a:r>
              <a:rPr lang="ru-RU" b="1" dirty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последующим увеличением до 175 млрд </a:t>
            </a:r>
            <a:r>
              <a:rPr lang="ru-RU" b="1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руб. </a:t>
            </a:r>
            <a:r>
              <a:rPr lang="ru-RU" b="1" dirty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при </a:t>
            </a:r>
            <a:r>
              <a:rPr lang="ru-RU" b="1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условии </a:t>
            </a:r>
            <a:r>
              <a:rPr lang="ru-RU" b="1" dirty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существенного расширения круга банков-участников.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1917775" y="8268937"/>
            <a:ext cx="591005" cy="240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889000">
              <a:lnSpc>
                <a:spcPct val="8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1200" dirty="0" smtClean="0">
                <a:latin typeface="Arial Narrow" panose="020B0606020202030204" pitchFamily="34" charset="0"/>
              </a:rPr>
              <a:t>7</a:t>
            </a:r>
            <a:endParaRPr lang="ru-RU" sz="1200" dirty="0">
              <a:latin typeface="Arial Narrow" panose="020B0606020202030204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282575" y="900113"/>
            <a:ext cx="12036425" cy="0"/>
          </a:xfrm>
          <a:prstGeom prst="line">
            <a:avLst/>
          </a:prstGeom>
          <a:ln w="2222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173559" y="6519400"/>
            <a:ext cx="1216108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 algn="just">
              <a:spcBef>
                <a:spcPts val="200"/>
              </a:spcBef>
              <a:buFont typeface="Wingdings" panose="05000000000000000000" pitchFamily="2" charset="2"/>
              <a:buChar char="ü"/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отрасли экономики, в которых реализуются приоритетные направления развития науки, технологий и техники в РФ, а также критические технологии РФ, перечень которых утвержден Указом Президента РФ от 07.07.2011 №899 «Об утверждении приоритетных направлений развития науки, технологий и техники в Российской Федерации и перечня критических технологий Российской Федерации».</a:t>
            </a: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9599" y="54867"/>
            <a:ext cx="1549399" cy="77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934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112164"/>
            <a:ext cx="1259998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ru-RU" sz="3800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СПАСИБО ЗА ВНИМАНИЕ</a:t>
            </a:r>
          </a:p>
          <a:p>
            <a:pPr algn="ctr"/>
            <a:endParaRPr lang="ru-RU" sz="3800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  <a:p>
            <a:pPr algn="ctr"/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+mj-lt"/>
                <a:hlinkClick r:id="rId2"/>
              </a:rPr>
              <a:t>www.corpmsp.ru</a:t>
            </a:r>
            <a:endParaRPr lang="en-US" b="1" dirty="0" smtClean="0">
              <a:solidFill>
                <a:schemeClr val="accent1">
                  <a:lumMod val="50000"/>
                </a:schemeClr>
              </a:solidFill>
              <a:latin typeface="+mj-lt"/>
            </a:endParaRPr>
          </a:p>
          <a:p>
            <a:pPr algn="ctr"/>
            <a:endParaRPr lang="ru-RU" b="1" dirty="0" smtClean="0">
              <a:solidFill>
                <a:schemeClr val="accent1">
                  <a:lumMod val="50000"/>
                </a:schemeClr>
              </a:solidFill>
              <a:latin typeface="+mj-lt"/>
            </a:endParaRPr>
          </a:p>
          <a:p>
            <a:pPr algn="ctr"/>
            <a:endParaRPr lang="ru-RU" sz="3200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58"/>
            <a:ext cx="2507622" cy="1140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389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20617" y="220403"/>
            <a:ext cx="99615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>
                <a:solidFill>
                  <a:srgbClr val="0070C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МЕРЫ ПОДДЕРЖКИ СУБЪЕКТОВ МСП </a:t>
            </a:r>
          </a:p>
        </p:txBody>
      </p:sp>
      <p:sp>
        <p:nvSpPr>
          <p:cNvPr id="17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1340591" y="8038670"/>
            <a:ext cx="1070442" cy="546245"/>
          </a:xfrm>
        </p:spPr>
        <p:txBody>
          <a:bodyPr/>
          <a:lstStyle/>
          <a:p>
            <a:r>
              <a:rPr lang="ru-RU" sz="1200" dirty="0" smtClean="0"/>
              <a:t>2</a:t>
            </a:r>
            <a:endParaRPr lang="ru-RU" sz="1200" dirty="0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56" y="2259"/>
            <a:ext cx="2163618" cy="891594"/>
          </a:xfrm>
          <a:prstGeom prst="rect">
            <a:avLst/>
          </a:prstGeom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968150083"/>
              </p:ext>
            </p:extLst>
          </p:nvPr>
        </p:nvGraphicFramePr>
        <p:xfrm>
          <a:off x="332508" y="2259"/>
          <a:ext cx="11804073" cy="83095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698829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Рисунок 4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19" y="68590"/>
            <a:ext cx="1774766" cy="80735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124397" y="122952"/>
            <a:ext cx="7855318" cy="625944"/>
          </a:xfrm>
          <a:prstGeom prst="rect">
            <a:avLst/>
          </a:prstGeom>
          <a:noFill/>
        </p:spPr>
        <p:txBody>
          <a:bodyPr wrap="none" lIns="59060" tIns="29530" rIns="0" bIns="29530" rtlCol="0" anchor="ctr">
            <a:noAutofit/>
          </a:bodyPr>
          <a:lstStyle/>
          <a:p>
            <a:pPr lvl="0">
              <a:defRPr/>
            </a:pPr>
            <a:r>
              <a:rPr lang="ru-RU" sz="2400" b="1" dirty="0">
                <a:solidFill>
                  <a:srgbClr val="00206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ЗАКУПКИ КРУПНЕЙШИМИ ЗАКАЗЧИКАМИ У СУБЪЕКТОВ МСП</a:t>
            </a: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1332869" y="3958936"/>
            <a:ext cx="9904377" cy="0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939327" y="7665153"/>
            <a:ext cx="10321730" cy="46166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defRPr/>
            </a:pPr>
            <a:r>
              <a:rPr lang="ru-RU" sz="1200" i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</a:rPr>
              <a:t>Источник: результаты оценки и мониторинга соответствия, данные реестра договоров, заключенных по результатам закупок, сведения, размещенные в ЕИС, сведения, полученные от крупнейших заказчиков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635230" y="4038028"/>
            <a:ext cx="4725913" cy="4006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969" b="1" u="sng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СОСТОЯНИЕ 2017 ГОДА: 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440510" y="748896"/>
            <a:ext cx="9873202" cy="0"/>
          </a:xfrm>
          <a:prstGeom prst="line">
            <a:avLst/>
          </a:prstGeom>
          <a:ln w="2222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ик 40"/>
          <p:cNvSpPr/>
          <p:nvPr/>
        </p:nvSpPr>
        <p:spPr>
          <a:xfrm>
            <a:off x="1756623" y="6285668"/>
            <a:ext cx="1367774" cy="375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729247">
              <a:lnSpc>
                <a:spcPct val="80000"/>
              </a:lnSpc>
              <a:spcBef>
                <a:spcPct val="0"/>
              </a:spcBef>
            </a:pPr>
            <a:r>
              <a:rPr lang="ru-RU" sz="2297" b="1" dirty="0">
                <a:solidFill>
                  <a:srgbClr val="A2C9F4"/>
                </a:solidFill>
                <a:latin typeface="Arial Narrow" panose="020B0606020202030204" pitchFamily="34" charset="0"/>
              </a:rPr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358059" y="5672446"/>
            <a:ext cx="2913814" cy="717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729247">
              <a:lnSpc>
                <a:spcPct val="90000"/>
              </a:lnSpc>
              <a:spcBef>
                <a:spcPct val="0"/>
              </a:spcBef>
            </a:pP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ОБЩИЙ </a:t>
            </a: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ОБЪЕМ ДОГОВОРОВ </a:t>
            </a:r>
            <a:endParaRPr lang="ru-RU" sz="1600" b="1" dirty="0">
              <a:solidFill>
                <a:schemeClr val="accent5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pPr algn="ctr" defTabSz="729247">
              <a:spcBef>
                <a:spcPct val="0"/>
              </a:spcBef>
            </a:pPr>
            <a:r>
              <a:rPr lang="ru-RU" sz="1312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(</a:t>
            </a:r>
            <a:r>
              <a:rPr lang="ru-RU" sz="1312" b="1" i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«всеми способами», </a:t>
            </a:r>
            <a:br>
              <a:rPr lang="ru-RU" sz="1312" b="1" i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</a:br>
            <a:r>
              <a:rPr lang="ru-RU" sz="1312" b="1" i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квота </a:t>
            </a:r>
            <a:r>
              <a:rPr lang="ru-RU" sz="1312" b="1" i="1" dirty="0">
                <a:solidFill>
                  <a:srgbClr val="FF0000"/>
                </a:solidFill>
                <a:latin typeface="Arial Narrow" panose="020B0606020202030204" pitchFamily="34" charset="0"/>
              </a:rPr>
              <a:t>18%</a:t>
            </a:r>
            <a:r>
              <a:rPr lang="ru-RU" sz="1312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528573" y="5795656"/>
            <a:ext cx="2337815" cy="540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729247">
              <a:spcBef>
                <a:spcPct val="0"/>
              </a:spcBef>
            </a:pP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НОМЕНКЛАТУРА</a:t>
            </a:r>
          </a:p>
          <a:p>
            <a:pPr algn="ctr" defTabSz="729247">
              <a:spcBef>
                <a:spcPct val="0"/>
              </a:spcBef>
            </a:pPr>
            <a:r>
              <a:rPr lang="ru-RU" sz="1312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закупок у субъектов МСП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9035498" y="5421014"/>
            <a:ext cx="2789356" cy="988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729247">
              <a:spcBef>
                <a:spcPct val="0"/>
              </a:spcBef>
            </a:pP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ОЖИДАЕМЫЙ ОБЪЕМ </a:t>
            </a:r>
          </a:p>
          <a:p>
            <a:pPr algn="ctr" defTabSz="729247">
              <a:spcBef>
                <a:spcPct val="0"/>
              </a:spcBef>
            </a:pP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ДОГОВОРОВ  </a:t>
            </a:r>
            <a:r>
              <a:rPr lang="ru-RU" sz="1312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к концу 2017 года  (</a:t>
            </a:r>
            <a:r>
              <a:rPr lang="ru-RU" sz="1312" b="1" i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«всеми способами», </a:t>
            </a:r>
            <a:br>
              <a:rPr lang="ru-RU" sz="1312" b="1" i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</a:br>
            <a:r>
              <a:rPr lang="ru-RU" sz="1312" b="1" i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квота </a:t>
            </a:r>
            <a:r>
              <a:rPr lang="ru-RU" sz="1312" b="1" i="1" dirty="0">
                <a:solidFill>
                  <a:srgbClr val="FF0000"/>
                </a:solidFill>
                <a:latin typeface="Arial Narrow" panose="020B0606020202030204" pitchFamily="34" charset="0"/>
              </a:rPr>
              <a:t>18%</a:t>
            </a:r>
            <a:r>
              <a:rPr lang="ru-RU" sz="1312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)</a:t>
            </a:r>
          </a:p>
        </p:txBody>
      </p:sp>
      <p:sp>
        <p:nvSpPr>
          <p:cNvPr id="64" name="Прямоугольник 63"/>
          <p:cNvSpPr/>
          <p:nvPr/>
        </p:nvSpPr>
        <p:spPr>
          <a:xfrm>
            <a:off x="528453" y="4419767"/>
            <a:ext cx="11489574" cy="546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729247">
              <a:lnSpc>
                <a:spcPct val="90000"/>
              </a:lnSpc>
              <a:spcBef>
                <a:spcPct val="0"/>
              </a:spcBef>
            </a:pPr>
            <a:r>
              <a:rPr lang="ru-RU" sz="1641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Актуализированы перечни </a:t>
            </a:r>
            <a:r>
              <a:rPr lang="ru-RU" sz="164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крупнейших заказчиков, в отношении которых Корпорацией МСП и уполномоченными органами исполнительной власти субъектов РФ проводится оценка соответствия и мониторинг соответствия: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3704616" y="851453"/>
            <a:ext cx="4725913" cy="4006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ИТОГИ 2016 ГОДА: 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4043292" y="1629421"/>
            <a:ext cx="5746455" cy="710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729247">
              <a:spcBef>
                <a:spcPts val="492"/>
              </a:spcBef>
            </a:pP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35</a:t>
            </a:r>
            <a:r>
              <a:rPr lang="ru-RU" sz="1600" i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 конкретных и 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55</a:t>
            </a:r>
            <a:r>
              <a:rPr lang="ru-RU" sz="1600" i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 отдельных заказчиков федерального уровня  </a:t>
            </a:r>
          </a:p>
          <a:p>
            <a:pPr defTabSz="729247">
              <a:spcBef>
                <a:spcPts val="492"/>
              </a:spcBef>
            </a:pP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135</a:t>
            </a:r>
            <a:r>
              <a:rPr lang="ru-RU" sz="1600" b="1" i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sz="1600" i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заказчиков регионального уровня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898744" y="8008710"/>
            <a:ext cx="3414968" cy="460041"/>
          </a:xfrm>
        </p:spPr>
        <p:txBody>
          <a:bodyPr/>
          <a:lstStyle/>
          <a:p>
            <a:fld id="{9005E221-E10C-40C7-8143-48F6241B2838}" type="slidenum">
              <a:rPr lang="ru-RU" sz="1200" smtClean="0"/>
              <a:pPr/>
              <a:t>3</a:t>
            </a:fld>
            <a:endParaRPr lang="ru-RU" sz="1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358059" y="6419115"/>
            <a:ext cx="2743036" cy="11582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29247">
              <a:lnSpc>
                <a:spcPct val="80000"/>
              </a:lnSpc>
              <a:spcBef>
                <a:spcPct val="0"/>
              </a:spcBef>
            </a:pPr>
            <a:r>
              <a:rPr lang="ru-RU" sz="2625" b="1" dirty="0" smtClean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891,5</a:t>
            </a:r>
            <a:endParaRPr lang="ru-RU" sz="2625" b="1" dirty="0">
              <a:solidFill>
                <a:schemeClr val="accent5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pPr algn="ctr" defTabSz="729247">
              <a:lnSpc>
                <a:spcPct val="80000"/>
              </a:lnSpc>
              <a:spcBef>
                <a:spcPct val="0"/>
              </a:spcBef>
            </a:pPr>
            <a:r>
              <a:rPr lang="ru-RU" sz="1969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млрд рублей</a:t>
            </a:r>
            <a:endParaRPr lang="ru-RU" sz="1969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309238" y="6397674"/>
            <a:ext cx="2749562" cy="11797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29247">
              <a:lnSpc>
                <a:spcPct val="80000"/>
              </a:lnSpc>
              <a:spcBef>
                <a:spcPct val="0"/>
              </a:spcBef>
            </a:pPr>
            <a:r>
              <a:rPr lang="ru-RU" sz="2625" b="1" dirty="0">
                <a:solidFill>
                  <a:srgbClr val="A2C9F4"/>
                </a:solidFill>
                <a:latin typeface="Arial Narrow" panose="020B0606020202030204" pitchFamily="34" charset="0"/>
              </a:rPr>
              <a:t> </a:t>
            </a:r>
          </a:p>
          <a:p>
            <a:pPr algn="ctr" defTabSz="729247">
              <a:lnSpc>
                <a:spcPct val="80000"/>
              </a:lnSpc>
              <a:spcBef>
                <a:spcPct val="0"/>
              </a:spcBef>
            </a:pPr>
            <a:r>
              <a:rPr lang="ru-RU" sz="2625" b="1" dirty="0" smtClean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127 431</a:t>
            </a:r>
            <a:endParaRPr lang="ru-RU" sz="2625" b="1" dirty="0">
              <a:solidFill>
                <a:schemeClr val="accent5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pPr algn="ctr" defTabSz="729247">
              <a:lnSpc>
                <a:spcPct val="80000"/>
              </a:lnSpc>
              <a:spcBef>
                <a:spcPct val="0"/>
              </a:spcBef>
            </a:pPr>
            <a:r>
              <a:rPr lang="ru-RU" sz="1969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позиций</a:t>
            </a:r>
          </a:p>
          <a:p>
            <a:pPr algn="ctr" defTabSz="729247">
              <a:lnSpc>
                <a:spcPct val="80000"/>
              </a:lnSpc>
              <a:spcBef>
                <a:spcPct val="0"/>
              </a:spcBef>
            </a:pPr>
            <a:endParaRPr lang="ru-RU" sz="2297" dirty="0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9104877" y="6389126"/>
            <a:ext cx="2719977" cy="11882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29247">
              <a:lnSpc>
                <a:spcPct val="80000"/>
              </a:lnSpc>
              <a:spcBef>
                <a:spcPct val="0"/>
              </a:spcBef>
            </a:pPr>
            <a:endParaRPr lang="ru-RU" sz="2625" b="1" dirty="0">
              <a:solidFill>
                <a:srgbClr val="A2C9F4"/>
              </a:solidFill>
              <a:latin typeface="Arial Narrow" panose="020B0606020202030204" pitchFamily="34" charset="0"/>
            </a:endParaRPr>
          </a:p>
          <a:p>
            <a:pPr algn="ctr" defTabSz="729247">
              <a:lnSpc>
                <a:spcPct val="80000"/>
              </a:lnSpc>
              <a:spcBef>
                <a:spcPct val="0"/>
              </a:spcBef>
            </a:pPr>
            <a:r>
              <a:rPr lang="ru-RU" sz="2625" b="1" dirty="0">
                <a:solidFill>
                  <a:srgbClr val="A2C9F4"/>
                </a:solidFill>
                <a:latin typeface="Arial Narrow" panose="020B0606020202030204" pitchFamily="34" charset="0"/>
              </a:rPr>
              <a:t> </a:t>
            </a:r>
            <a:r>
              <a:rPr lang="ru-RU" sz="2625" b="1" dirty="0">
                <a:solidFill>
                  <a:srgbClr val="FF0000"/>
                </a:solidFill>
                <a:latin typeface="Arial Narrow" panose="020B0606020202030204" pitchFamily="34" charset="0"/>
              </a:rPr>
              <a:t>1,6 </a:t>
            </a:r>
            <a:br>
              <a:rPr lang="ru-RU" sz="2625" b="1" dirty="0">
                <a:solidFill>
                  <a:srgbClr val="FF0000"/>
                </a:solidFill>
                <a:latin typeface="Arial Narrow" panose="020B0606020202030204" pitchFamily="34" charset="0"/>
              </a:rPr>
            </a:br>
            <a:r>
              <a:rPr lang="ru-RU" sz="2297" b="1" dirty="0">
                <a:solidFill>
                  <a:srgbClr val="FF0000"/>
                </a:solidFill>
                <a:latin typeface="Arial Narrow" panose="020B0606020202030204" pitchFamily="34" charset="0"/>
              </a:rPr>
              <a:t>трлн рублей </a:t>
            </a:r>
          </a:p>
          <a:p>
            <a:pPr algn="ctr" defTabSz="729247">
              <a:lnSpc>
                <a:spcPct val="80000"/>
              </a:lnSpc>
              <a:spcBef>
                <a:spcPct val="0"/>
              </a:spcBef>
            </a:pPr>
            <a:endParaRPr lang="ru-RU" sz="2297" dirty="0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2870" y="4898899"/>
            <a:ext cx="358226" cy="358226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2869" y="5214785"/>
            <a:ext cx="358226" cy="358226"/>
          </a:xfrm>
          <a:prstGeom prst="rect">
            <a:avLst/>
          </a:prstGeom>
        </p:spPr>
      </p:pic>
      <p:sp>
        <p:nvSpPr>
          <p:cNvPr id="26" name="Прямоугольник 25"/>
          <p:cNvSpPr/>
          <p:nvPr/>
        </p:nvSpPr>
        <p:spPr>
          <a:xfrm>
            <a:off x="851077" y="1285164"/>
            <a:ext cx="11166949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729247">
              <a:lnSpc>
                <a:spcPct val="90000"/>
              </a:lnSpc>
              <a:spcBef>
                <a:spcPct val="0"/>
              </a:spcBef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Создана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двухуровневая система контроля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обеспечения доступа субъектов МСП к закупкам крупнейших заказчиков</a:t>
            </a:r>
            <a:r>
              <a:rPr lang="ru-RU" sz="164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: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4043292" y="4920181"/>
            <a:ext cx="5746455" cy="710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729247">
              <a:spcBef>
                <a:spcPts val="492"/>
              </a:spcBef>
            </a:pP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56</a:t>
            </a:r>
            <a:r>
              <a:rPr lang="ru-RU" sz="1477" i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 конкретных и 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84</a:t>
            </a:r>
            <a:r>
              <a:rPr lang="ru-RU" sz="1477" i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sz="1477" i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отдельных заказчиков федерального уровня  </a:t>
            </a:r>
          </a:p>
          <a:p>
            <a:pPr defTabSz="729247">
              <a:spcBef>
                <a:spcPts val="492"/>
              </a:spcBef>
            </a:pP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90 </a:t>
            </a:r>
            <a:r>
              <a:rPr lang="ru-RU" sz="1477" i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заказчиков регионального уровня</a:t>
            </a:r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703" y="1610713"/>
            <a:ext cx="358226" cy="358226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703" y="1927634"/>
            <a:ext cx="358226" cy="358226"/>
          </a:xfrm>
          <a:prstGeom prst="rect">
            <a:avLst/>
          </a:prstGeom>
        </p:spPr>
      </p:pic>
      <p:grpSp>
        <p:nvGrpSpPr>
          <p:cNvPr id="36" name="Группа 35"/>
          <p:cNvGrpSpPr/>
          <p:nvPr/>
        </p:nvGrpSpPr>
        <p:grpSpPr>
          <a:xfrm>
            <a:off x="246026" y="2321672"/>
            <a:ext cx="3439017" cy="1689415"/>
            <a:chOff x="0" y="0"/>
            <a:chExt cx="3439017" cy="1689415"/>
          </a:xfrm>
        </p:grpSpPr>
        <p:sp>
          <p:nvSpPr>
            <p:cNvPr id="37" name="Скругленный прямоугольник 36"/>
            <p:cNvSpPr/>
            <p:nvPr/>
          </p:nvSpPr>
          <p:spPr>
            <a:xfrm>
              <a:off x="0" y="0"/>
              <a:ext cx="3439017" cy="1689415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8" name="Скругленный прямоугольник 4"/>
            <p:cNvSpPr txBox="1"/>
            <p:nvPr/>
          </p:nvSpPr>
          <p:spPr>
            <a:xfrm>
              <a:off x="49481" y="49481"/>
              <a:ext cx="3340055" cy="159045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kern="1200" dirty="0" smtClean="0">
                  <a:latin typeface="Arial Narrow" panose="020B0606020202030204" pitchFamily="34" charset="0"/>
                </a:rPr>
                <a:t>ОБЩИЙ ОБЪЕМ ДОГОВОРОВ</a:t>
              </a: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500" kern="1200" dirty="0" smtClean="0">
                  <a:latin typeface="Arial Narrow" panose="020B0606020202030204" pitchFamily="34" charset="0"/>
                </a:rPr>
                <a:t>(всеми способами, квота </a:t>
              </a:r>
              <a:r>
                <a:rPr lang="ru-RU" sz="1500" b="1" kern="1200" dirty="0" smtClean="0">
                  <a:solidFill>
                    <a:srgbClr val="FF0000"/>
                  </a:solidFill>
                  <a:latin typeface="Arial Narrow" panose="020B0606020202030204" pitchFamily="34" charset="0"/>
                </a:rPr>
                <a:t>18 %</a:t>
              </a:r>
              <a:r>
                <a:rPr lang="ru-RU" sz="1500" kern="1200" dirty="0" smtClean="0">
                  <a:latin typeface="Arial Narrow" panose="020B0606020202030204" pitchFamily="34" charset="0"/>
                </a:rPr>
                <a:t>, на основании данных реестра договоров ЕИС и Единого реестра субъектов МСП) </a:t>
              </a:r>
              <a:br>
                <a:rPr lang="ru-RU" sz="1500" kern="1200" dirty="0" smtClean="0">
                  <a:latin typeface="Arial Narrow" panose="020B0606020202030204" pitchFamily="34" charset="0"/>
                </a:rPr>
              </a:br>
              <a:r>
                <a:rPr lang="ru-RU" sz="2800" b="1" kern="1200" dirty="0" smtClean="0">
                  <a:solidFill>
                    <a:schemeClr val="bg1"/>
                  </a:solidFill>
                  <a:latin typeface="Arial Narrow" panose="020B0606020202030204" pitchFamily="34" charset="0"/>
                </a:rPr>
                <a:t>1,511 </a:t>
              </a:r>
              <a:r>
                <a:rPr lang="ru-RU" sz="2400" b="1" kern="1200" dirty="0" smtClean="0">
                  <a:solidFill>
                    <a:schemeClr val="bg1"/>
                  </a:solidFill>
                  <a:latin typeface="Arial Narrow" panose="020B0606020202030204" pitchFamily="34" charset="0"/>
                </a:rPr>
                <a:t>трлн рублей </a:t>
              </a:r>
              <a:endParaRPr lang="ru-RU" sz="2400" b="1" kern="1200" dirty="0">
                <a:solidFill>
                  <a:schemeClr val="bg1"/>
                </a:solidFill>
                <a:latin typeface="Arial Narrow" panose="020B0606020202030204" pitchFamily="34" charset="0"/>
              </a:endParaRPr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6697481" y="2215206"/>
            <a:ext cx="2577730" cy="1775841"/>
            <a:chOff x="4459276" y="-120385"/>
            <a:chExt cx="3439017" cy="1775841"/>
          </a:xfrm>
        </p:grpSpPr>
        <p:sp>
          <p:nvSpPr>
            <p:cNvPr id="40" name="Скругленный прямоугольник 39"/>
            <p:cNvSpPr/>
            <p:nvPr/>
          </p:nvSpPr>
          <p:spPr>
            <a:xfrm>
              <a:off x="4459276" y="-33959"/>
              <a:ext cx="3439017" cy="1689415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2" name="Скругленный прямоугольник 4"/>
            <p:cNvSpPr txBox="1"/>
            <p:nvPr/>
          </p:nvSpPr>
          <p:spPr>
            <a:xfrm>
              <a:off x="4508756" y="-120385"/>
              <a:ext cx="3334049" cy="159045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000" b="1" kern="1200" dirty="0" smtClean="0">
                <a:latin typeface="Arial Narrow" panose="020B0606020202030204" pitchFamily="34" charset="0"/>
              </a:endParaRP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kern="1200" dirty="0" smtClean="0">
                  <a:latin typeface="Arial Narrow" panose="020B0606020202030204" pitchFamily="34" charset="0"/>
                </a:rPr>
                <a:t>СРЕДНЯЯ ДОЛЯ</a:t>
              </a: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500" dirty="0">
                  <a:latin typeface="Arial Narrow" panose="020B0606020202030204" pitchFamily="34" charset="0"/>
                </a:rPr>
                <a:t>прямых закупок («спецторги», квота </a:t>
              </a:r>
              <a:r>
                <a:rPr lang="ru-RU" sz="1500" b="1" dirty="0">
                  <a:solidFill>
                    <a:srgbClr val="FF0000"/>
                  </a:solidFill>
                  <a:latin typeface="Arial Narrow" panose="020B0606020202030204" pitchFamily="34" charset="0"/>
                </a:rPr>
                <a:t>10 </a:t>
              </a:r>
              <a:r>
                <a:rPr lang="ru-RU" sz="1500" b="1" dirty="0" smtClean="0">
                  <a:solidFill>
                    <a:srgbClr val="FF0000"/>
                  </a:solidFill>
                  <a:latin typeface="Arial Narrow" panose="020B0606020202030204" pitchFamily="34" charset="0"/>
                </a:rPr>
                <a:t>%</a:t>
              </a:r>
              <a:r>
                <a:rPr lang="ru-RU" sz="1500" dirty="0" smtClean="0">
                  <a:latin typeface="Arial Narrow" panose="020B0606020202030204" pitchFamily="34" charset="0"/>
                </a:rPr>
                <a:t>)</a:t>
              </a: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050" b="1" kern="1200" dirty="0" smtClean="0">
                <a:solidFill>
                  <a:schemeClr val="bg1"/>
                </a:solidFill>
                <a:latin typeface="Arial Narrow" panose="020B0606020202030204" pitchFamily="34" charset="0"/>
              </a:endParaRP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800" b="1" kern="1200" dirty="0" smtClean="0">
                  <a:solidFill>
                    <a:schemeClr val="bg1"/>
                  </a:solidFill>
                  <a:latin typeface="Arial Narrow" panose="020B0606020202030204" pitchFamily="34" charset="0"/>
                </a:rPr>
                <a:t>24,4 %</a:t>
              </a:r>
            </a:p>
          </p:txBody>
        </p:sp>
      </p:grpSp>
      <p:grpSp>
        <p:nvGrpSpPr>
          <p:cNvPr id="43" name="Группа 42"/>
          <p:cNvGrpSpPr/>
          <p:nvPr/>
        </p:nvGrpSpPr>
        <p:grpSpPr>
          <a:xfrm>
            <a:off x="9419852" y="2292491"/>
            <a:ext cx="2692739" cy="1711352"/>
            <a:chOff x="9043577" y="-48907"/>
            <a:chExt cx="2791239" cy="1711352"/>
          </a:xfrm>
        </p:grpSpPr>
        <p:sp>
          <p:nvSpPr>
            <p:cNvPr id="44" name="Скругленный прямоугольник 43"/>
            <p:cNvSpPr/>
            <p:nvPr/>
          </p:nvSpPr>
          <p:spPr>
            <a:xfrm>
              <a:off x="9043577" y="-48907"/>
              <a:ext cx="2791239" cy="1689415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5" name="Скругленный прямоугольник 4"/>
            <p:cNvSpPr txBox="1"/>
            <p:nvPr/>
          </p:nvSpPr>
          <p:spPr>
            <a:xfrm>
              <a:off x="9236622" y="71992"/>
              <a:ext cx="2405149" cy="159045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kern="1200" dirty="0" smtClean="0">
                  <a:latin typeface="Arial Narrow" panose="020B0606020202030204" pitchFamily="34" charset="0"/>
                </a:rPr>
                <a:t>НОМЕНКЛАТУРА</a:t>
              </a: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500" kern="1200" dirty="0" smtClean="0">
                  <a:latin typeface="Arial Narrow" panose="020B0606020202030204" pitchFamily="34" charset="0"/>
                </a:rPr>
                <a:t>Расширена по сравнению с 2015 годом с </a:t>
              </a:r>
              <a:r>
                <a:rPr lang="ru-RU" sz="2400" kern="1200" dirty="0" smtClean="0">
                  <a:latin typeface="Arial Narrow" panose="020B0606020202030204" pitchFamily="34" charset="0"/>
                </a:rPr>
                <a:t>8,4 </a:t>
              </a:r>
              <a:r>
                <a:rPr lang="ru-RU" sz="1500" kern="1200" dirty="0" smtClean="0">
                  <a:latin typeface="Arial Narrow" panose="020B0606020202030204" pitchFamily="34" charset="0"/>
                </a:rPr>
                <a:t>тысяч до </a:t>
              </a:r>
              <a:r>
                <a:rPr lang="ru-RU" sz="2800" b="1" kern="1200" dirty="0" smtClean="0">
                  <a:solidFill>
                    <a:schemeClr val="bg1"/>
                  </a:solidFill>
                  <a:latin typeface="Arial Narrow" panose="020B0606020202030204" pitchFamily="34" charset="0"/>
                </a:rPr>
                <a:t>121 </a:t>
              </a:r>
              <a:r>
                <a:rPr lang="ru-RU" sz="1500" kern="1200" dirty="0" smtClean="0">
                  <a:latin typeface="Arial Narrow" panose="020B0606020202030204" pitchFamily="34" charset="0"/>
                </a:rPr>
                <a:t>тысячи позиций</a:t>
              </a:r>
            </a:p>
          </p:txBody>
        </p:sp>
      </p:grpSp>
      <p:sp>
        <p:nvSpPr>
          <p:cNvPr id="13" name="Скругленный прямоугольник 12"/>
          <p:cNvSpPr/>
          <p:nvPr/>
        </p:nvSpPr>
        <p:spPr>
          <a:xfrm>
            <a:off x="3796703" y="2354908"/>
            <a:ext cx="2789117" cy="1622942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 smtClean="0">
              <a:latin typeface="Arial Narrow" panose="020B0606020202030204" pitchFamily="34" charset="0"/>
            </a:endParaRPr>
          </a:p>
          <a:p>
            <a:pPr algn="ctr"/>
            <a:r>
              <a:rPr lang="ru-RU" sz="2000" b="1" dirty="0" smtClean="0">
                <a:latin typeface="Arial Narrow" panose="020B0606020202030204" pitchFamily="34" charset="0"/>
              </a:rPr>
              <a:t>СРЕДНЯЯ </a:t>
            </a:r>
            <a:r>
              <a:rPr lang="ru-RU" sz="2000" b="1" dirty="0">
                <a:latin typeface="Arial Narrow" panose="020B0606020202030204" pitchFamily="34" charset="0"/>
              </a:rPr>
              <a:t>ДОЛЯ</a:t>
            </a:r>
          </a:p>
          <a:p>
            <a:pPr algn="ctr"/>
            <a:r>
              <a:rPr lang="ru-RU" sz="1500" dirty="0">
                <a:latin typeface="Arial Narrow" panose="020B0606020202030204" pitchFamily="34" charset="0"/>
              </a:rPr>
              <a:t>закупок </a:t>
            </a:r>
            <a:r>
              <a:rPr lang="ru-RU" sz="1500" dirty="0" smtClean="0">
                <a:latin typeface="Arial Narrow" panose="020B0606020202030204" pitchFamily="34" charset="0"/>
              </a:rPr>
              <a:t>(«</a:t>
            </a:r>
            <a:r>
              <a:rPr lang="ru-RU" sz="1500" dirty="0">
                <a:latin typeface="Arial Narrow" panose="020B0606020202030204" pitchFamily="34" charset="0"/>
              </a:rPr>
              <a:t>всеми способами»,</a:t>
            </a:r>
          </a:p>
          <a:p>
            <a:pPr algn="ctr"/>
            <a:r>
              <a:rPr lang="ru-RU" sz="1500" dirty="0">
                <a:latin typeface="Arial Narrow" panose="020B0606020202030204" pitchFamily="34" charset="0"/>
              </a:rPr>
              <a:t> квота </a:t>
            </a:r>
            <a:r>
              <a:rPr lang="ru-RU" sz="1500" b="1" dirty="0">
                <a:solidFill>
                  <a:srgbClr val="FF0000"/>
                </a:solidFill>
                <a:latin typeface="Arial Narrow" panose="020B0606020202030204" pitchFamily="34" charset="0"/>
              </a:rPr>
              <a:t>18 </a:t>
            </a:r>
            <a:r>
              <a:rPr lang="ru-RU" sz="15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%</a:t>
            </a:r>
            <a:r>
              <a:rPr lang="ru-RU" sz="1500" dirty="0" smtClean="0">
                <a:latin typeface="Arial Narrow" panose="020B0606020202030204" pitchFamily="34" charset="0"/>
              </a:rPr>
              <a:t>)</a:t>
            </a:r>
          </a:p>
          <a:p>
            <a:pPr algn="ctr"/>
            <a:endParaRPr lang="ru-RU" sz="1100" dirty="0">
              <a:latin typeface="Arial Narrow" panose="020B0606020202030204" pitchFamily="34" charset="0"/>
            </a:endParaRPr>
          </a:p>
          <a:p>
            <a:pPr algn="ctr"/>
            <a:r>
              <a:rPr lang="ru-RU" sz="2800" b="1" dirty="0">
                <a:solidFill>
                  <a:schemeClr val="bg1"/>
                </a:solidFill>
                <a:latin typeface="Arial Narrow" panose="020B0606020202030204" pitchFamily="34" charset="0"/>
              </a:rPr>
              <a:t>62,2%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5532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2322352" y="98802"/>
            <a:ext cx="89647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cs typeface="Times New Roman" panose="02020603050405020304" pitchFamily="18" charset="0"/>
              </a:rPr>
              <a:t>НОРМАТИВНАЯ БАЗА В СФЕРЕ УЧАСТИЯ СУБЪЕКТОВ МСП В </a:t>
            </a:r>
            <a:r>
              <a:rPr lang="ru-RU" sz="20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ЗАКУПКАХ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ИНОВАЦИОННОЙ ПРОДУКЦИИ, ВЫСОКОТЕХНОЛОГИЧНОЙ ПРОДУКЦИИ</a:t>
            </a:r>
            <a:endParaRPr lang="ru-RU" sz="2000" b="1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98133" y="873401"/>
            <a:ext cx="8401062" cy="77181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23825" rIns="247650" bIns="123825" numCol="1" spcCol="1270" anchor="ctr" anchorCtr="0">
            <a:noAutofit/>
          </a:bodyPr>
          <a:lstStyle/>
          <a:p>
            <a:pPr algn="just"/>
            <a:r>
              <a:rPr lang="ru-RU" sz="1600" dirty="0" smtClean="0">
                <a:solidFill>
                  <a:schemeClr val="tx1"/>
                </a:solidFill>
              </a:rPr>
              <a:t>Корпорация наделена </a:t>
            </a:r>
            <a:r>
              <a:rPr lang="ru-RU" sz="1600" dirty="0">
                <a:solidFill>
                  <a:schemeClr val="tx1"/>
                </a:solidFill>
              </a:rPr>
              <a:t>функциями по </a:t>
            </a:r>
            <a:r>
              <a:rPr lang="ru-RU" sz="1600" b="1" dirty="0">
                <a:solidFill>
                  <a:schemeClr val="tx1"/>
                </a:solidFill>
              </a:rPr>
              <a:t>проведению оценки или мониторинга соответствия в части соблюдения заказчиками годового объема закупки инновационной продукции, высокотехнологичной продукции у субъектов МСП </a:t>
            </a:r>
          </a:p>
        </p:txBody>
      </p:sp>
      <p:sp>
        <p:nvSpPr>
          <p:cNvPr id="17" name="Скругленный прямоугольник 6"/>
          <p:cNvSpPr txBox="1"/>
          <p:nvPr/>
        </p:nvSpPr>
        <p:spPr>
          <a:xfrm>
            <a:off x="236894" y="875948"/>
            <a:ext cx="2002562" cy="335083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34290" rIns="68580" bIns="3429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200" b="1" kern="1200" dirty="0"/>
              <a:t>Федеральны</a:t>
            </a:r>
            <a:r>
              <a:rPr lang="ru-RU" sz="2200" b="1" dirty="0"/>
              <a:t>й</a:t>
            </a:r>
            <a:r>
              <a:rPr lang="ru-RU" sz="2200" b="1" kern="1200" dirty="0"/>
              <a:t> закон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314071" y="4338621"/>
            <a:ext cx="8430447" cy="83671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23825" rIns="247650" bIns="123825" numCol="1" spcCol="1270" anchor="ctr" anchorCtr="0">
            <a:noAutofit/>
          </a:bodyPr>
          <a:lstStyle/>
          <a:p>
            <a:pPr algn="just"/>
            <a:r>
              <a:rPr lang="ru-RU" sz="1600" dirty="0"/>
              <a:t>Установлен порядок проведения </a:t>
            </a:r>
            <a:r>
              <a:rPr lang="ru-RU" sz="1600" b="1" dirty="0"/>
              <a:t>оценки соответствия и мониторинга </a:t>
            </a:r>
            <a:r>
              <a:rPr lang="ru-RU" sz="1600" b="1" dirty="0" smtClean="0"/>
              <a:t>соответствия, в том числе на предмет соблюдения годового объема закупки инновационной продукции, высокотехнологичной продукции у субъектов МСП</a:t>
            </a:r>
            <a:endParaRPr lang="ru-RU" sz="1600" dirty="0"/>
          </a:p>
        </p:txBody>
      </p:sp>
      <p:sp>
        <p:nvSpPr>
          <p:cNvPr id="19" name="Скругленный прямоугольник 6"/>
          <p:cNvSpPr txBox="1"/>
          <p:nvPr/>
        </p:nvSpPr>
        <p:spPr>
          <a:xfrm>
            <a:off x="246212" y="4329885"/>
            <a:ext cx="2008997" cy="195751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34290" rIns="68580" bIns="3429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200" b="1" dirty="0"/>
              <a:t>Постановления Правительства Российской Федерации</a:t>
            </a:r>
            <a:endParaRPr lang="ru-RU" sz="2200" b="1" kern="1200" dirty="0"/>
          </a:p>
        </p:txBody>
      </p:sp>
      <p:sp>
        <p:nvSpPr>
          <p:cNvPr id="23" name="Скругленный прямоугольник 6"/>
          <p:cNvSpPr txBox="1"/>
          <p:nvPr/>
        </p:nvSpPr>
        <p:spPr>
          <a:xfrm>
            <a:off x="10797447" y="861437"/>
            <a:ext cx="1599629" cy="336534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34290" rIns="68580" bIns="34290" numCol="1" spcCol="1270" anchor="ctr" anchorCtr="0">
            <a:noAutofit/>
          </a:bodyPr>
          <a:lstStyle/>
          <a:p>
            <a:pPr algn="ctr" defTabSz="656313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dirty="0"/>
              <a:t>от 18.07.2011 </a:t>
            </a:r>
            <a:br>
              <a:rPr lang="ru-RU" sz="2000" b="1" dirty="0"/>
            </a:br>
            <a:r>
              <a:rPr lang="ru-RU" sz="2000" b="1" dirty="0" smtClean="0"/>
              <a:t>№ </a:t>
            </a:r>
            <a:r>
              <a:rPr lang="ru-RU" sz="2000" b="1" dirty="0"/>
              <a:t>223-ФЗ</a:t>
            </a:r>
          </a:p>
        </p:txBody>
      </p:sp>
      <p:sp>
        <p:nvSpPr>
          <p:cNvPr id="27" name="Скругленный прямоугольник 6"/>
          <p:cNvSpPr txBox="1"/>
          <p:nvPr/>
        </p:nvSpPr>
        <p:spPr>
          <a:xfrm>
            <a:off x="10789488" y="4348680"/>
            <a:ext cx="1599629" cy="82665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34290" rIns="68580" bIns="3429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b="1" kern="1200" dirty="0"/>
              <a:t>от 29.10.2015 № 1169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322352" y="5251815"/>
            <a:ext cx="8417622" cy="4777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23825" rIns="247650" bIns="123825" numCol="1" spcCol="1270" anchor="ctr" anchorCtr="0">
            <a:noAutofit/>
          </a:bodyPr>
          <a:lstStyle/>
          <a:p>
            <a:pPr algn="just"/>
            <a:r>
              <a:rPr lang="ru-RU" sz="1600" dirty="0" smtClean="0"/>
              <a:t>Установлен годовой </a:t>
            </a:r>
            <a:r>
              <a:rPr lang="ru-RU" sz="1600" dirty="0"/>
              <a:t>объем закупки инновационной, высокотехнологичной </a:t>
            </a:r>
            <a:r>
              <a:rPr lang="ru-RU" sz="1600" dirty="0" smtClean="0"/>
              <a:t>продукции</a:t>
            </a:r>
            <a:endParaRPr lang="ru-RU" sz="1600" dirty="0"/>
          </a:p>
        </p:txBody>
      </p:sp>
      <p:sp>
        <p:nvSpPr>
          <p:cNvPr id="31" name="Скругленный прямоугольник 6"/>
          <p:cNvSpPr txBox="1"/>
          <p:nvPr/>
        </p:nvSpPr>
        <p:spPr>
          <a:xfrm>
            <a:off x="10790156" y="5251815"/>
            <a:ext cx="1606920" cy="47772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34290" rIns="68580" bIns="3429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b="1" kern="1200" dirty="0"/>
              <a:t>от 25.12.2015 № 1442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280991" y="2768632"/>
            <a:ext cx="8401062" cy="145815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23825" rIns="247650" bIns="123825" numCol="1" spcCol="1270" anchor="ctr" anchorCtr="0">
            <a:noAutofit/>
          </a:bodyPr>
          <a:lstStyle/>
          <a:p>
            <a:pPr algn="just"/>
            <a:r>
              <a:rPr lang="ru-RU" sz="1600" b="1" dirty="0" smtClean="0"/>
              <a:t>Установлена обязанность </a:t>
            </a:r>
            <a:r>
              <a:rPr lang="ru-RU" sz="1600" b="1" dirty="0"/>
              <a:t>заказчиков </a:t>
            </a:r>
            <a:r>
              <a:rPr lang="ru-RU" sz="1600" dirty="0"/>
              <a:t>на основании критериев, определенных отраслевыми федеральными органами исполнительной власти, </a:t>
            </a:r>
            <a:r>
              <a:rPr lang="ru-RU" sz="1600" b="1" dirty="0"/>
              <a:t>установить</a:t>
            </a:r>
            <a:r>
              <a:rPr lang="ru-RU" sz="1600" dirty="0"/>
              <a:t>:</a:t>
            </a:r>
          </a:p>
          <a:p>
            <a:pPr algn="just"/>
            <a:r>
              <a:rPr lang="ru-RU" sz="1600" dirty="0"/>
              <a:t>– </a:t>
            </a:r>
            <a:r>
              <a:rPr lang="ru-RU" sz="1600" b="1" dirty="0"/>
              <a:t>перечень товаров, работ, услуг, удовлетворяющих критериям отнесения к инновационной продукции, высокотехнологичной продукции</a:t>
            </a:r>
            <a:r>
              <a:rPr lang="ru-RU" sz="1600" dirty="0"/>
              <a:t>;</a:t>
            </a:r>
          </a:p>
          <a:p>
            <a:pPr algn="just"/>
            <a:r>
              <a:rPr lang="ru-RU" sz="1600" dirty="0"/>
              <a:t>– </a:t>
            </a:r>
            <a:r>
              <a:rPr lang="ru-RU" sz="1600" b="1" dirty="0"/>
              <a:t>положения о порядке и правилах применения (внедрения)</a:t>
            </a:r>
            <a:r>
              <a:rPr lang="ru-RU" sz="1600" dirty="0"/>
              <a:t> инновационной продукции, высокотехнологичной </a:t>
            </a:r>
            <a:r>
              <a:rPr lang="ru-RU" sz="1600" dirty="0" smtClean="0"/>
              <a:t>продукции</a:t>
            </a:r>
            <a:endParaRPr lang="ru-RU" sz="1600" dirty="0"/>
          </a:p>
        </p:txBody>
      </p:sp>
      <p:sp>
        <p:nvSpPr>
          <p:cNvPr id="25" name="TextBox 24"/>
          <p:cNvSpPr txBox="1"/>
          <p:nvPr/>
        </p:nvSpPr>
        <p:spPr>
          <a:xfrm>
            <a:off x="2298133" y="1707828"/>
            <a:ext cx="8401062" cy="9891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23825" rIns="247650" bIns="123825" numCol="1" spcCol="1270" anchor="ctr" anchorCtr="0">
            <a:noAutofit/>
          </a:bodyPr>
          <a:lstStyle/>
          <a:p>
            <a:pPr algn="just"/>
            <a:r>
              <a:rPr lang="ru-RU" sz="1600" b="1" dirty="0" err="1" smtClean="0">
                <a:solidFill>
                  <a:schemeClr val="tx1"/>
                </a:solidFill>
              </a:rPr>
              <a:t>ФОИВы</a:t>
            </a:r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r>
              <a:rPr lang="ru-RU" sz="1600" dirty="0" smtClean="0">
                <a:solidFill>
                  <a:schemeClr val="tx1"/>
                </a:solidFill>
              </a:rPr>
              <a:t>и Госкорпорация «Росатом»</a:t>
            </a:r>
            <a:r>
              <a:rPr lang="ru-RU" sz="1600" b="1" dirty="0" smtClean="0">
                <a:solidFill>
                  <a:schemeClr val="tx1"/>
                </a:solidFill>
              </a:rPr>
              <a:t> уполномочены </a:t>
            </a:r>
            <a:r>
              <a:rPr lang="ru-RU" sz="1600" dirty="0" smtClean="0">
                <a:solidFill>
                  <a:schemeClr val="tx1"/>
                </a:solidFill>
              </a:rPr>
              <a:t>устанавливать </a:t>
            </a:r>
            <a:r>
              <a:rPr lang="ru-RU" sz="1600" b="1" dirty="0">
                <a:solidFill>
                  <a:schemeClr val="tx1"/>
                </a:solidFill>
              </a:rPr>
              <a:t>критерии отнесения товаров, работ, услуг к инновационной и (или) высокотехнологичной продукции </a:t>
            </a:r>
            <a:r>
              <a:rPr lang="ru-RU" sz="1200" b="1" i="1" dirty="0" smtClean="0"/>
              <a:t>Критерии </a:t>
            </a:r>
            <a:r>
              <a:rPr lang="ru-RU" sz="1200" b="1" i="1" dirty="0"/>
              <a:t>установлены ГК «</a:t>
            </a:r>
            <a:r>
              <a:rPr lang="ru-RU" sz="1200" b="1" i="1" dirty="0" err="1"/>
              <a:t>Росатом</a:t>
            </a:r>
            <a:r>
              <a:rPr lang="ru-RU" sz="1200" b="1" i="1" dirty="0"/>
              <a:t>» и 9 федеральными органами исполнительной власти </a:t>
            </a:r>
            <a:r>
              <a:rPr lang="ru-RU" sz="1200" i="1" dirty="0"/>
              <a:t>(Минэнерго России, Минсельхоз России, ФМС России, </a:t>
            </a:r>
            <a:r>
              <a:rPr lang="ru-RU" sz="1200" i="1" dirty="0" err="1"/>
              <a:t>Минкомсвязь</a:t>
            </a:r>
            <a:r>
              <a:rPr lang="ru-RU" sz="1200" i="1" dirty="0"/>
              <a:t> России, Минздрав России, МЧС России, </a:t>
            </a:r>
            <a:r>
              <a:rPr lang="ru-RU" sz="1200" i="1" dirty="0" err="1"/>
              <a:t>Минпромторг</a:t>
            </a:r>
            <a:r>
              <a:rPr lang="ru-RU" sz="1200" i="1" dirty="0"/>
              <a:t> России, </a:t>
            </a:r>
            <a:r>
              <a:rPr lang="ru-RU" sz="1200" i="1" dirty="0" err="1"/>
              <a:t>Минобрнауки</a:t>
            </a:r>
            <a:r>
              <a:rPr lang="ru-RU" sz="1200" i="1" dirty="0"/>
              <a:t> России, Минтранс России</a:t>
            </a:r>
            <a:r>
              <a:rPr lang="ru-RU" sz="1200" i="1" dirty="0" smtClean="0"/>
              <a:t>) 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36" name="Скругленный прямоугольник 6"/>
          <p:cNvSpPr txBox="1"/>
          <p:nvPr/>
        </p:nvSpPr>
        <p:spPr>
          <a:xfrm>
            <a:off x="10799875" y="5798993"/>
            <a:ext cx="1625279" cy="48840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34290" rIns="68580" bIns="3429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b="1" kern="1200" dirty="0"/>
              <a:t>от </a:t>
            </a:r>
            <a:r>
              <a:rPr lang="ru-RU" b="1" kern="1200" dirty="0" smtClean="0"/>
              <a:t>11.12.2014 </a:t>
            </a:r>
            <a:r>
              <a:rPr lang="ru-RU" b="1" kern="1200" dirty="0"/>
              <a:t>№ </a:t>
            </a:r>
            <a:r>
              <a:rPr lang="ru-RU" b="1" kern="1200" dirty="0" smtClean="0"/>
              <a:t>1352</a:t>
            </a:r>
            <a:endParaRPr lang="ru-RU" b="1" kern="1200" dirty="0"/>
          </a:p>
        </p:txBody>
      </p:sp>
      <p:sp>
        <p:nvSpPr>
          <p:cNvPr id="37" name="TextBox 36"/>
          <p:cNvSpPr txBox="1"/>
          <p:nvPr/>
        </p:nvSpPr>
        <p:spPr>
          <a:xfrm>
            <a:off x="2301540" y="5801158"/>
            <a:ext cx="8430446" cy="48624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23825" rIns="247650" bIns="123825" numCol="1" spcCol="1270" anchor="ctr" anchorCtr="0">
            <a:noAutofit/>
          </a:bodyPr>
          <a:lstStyle/>
          <a:p>
            <a:pPr algn="just"/>
            <a:r>
              <a:rPr lang="ru-RU" sz="1600" dirty="0" smtClean="0"/>
              <a:t>Установлен годовой </a:t>
            </a:r>
            <a:r>
              <a:rPr lang="ru-RU" sz="1600" dirty="0"/>
              <a:t>объем закупки инновационной, высокотехнологичной </a:t>
            </a:r>
            <a:r>
              <a:rPr lang="ru-RU" sz="1600" dirty="0" smtClean="0"/>
              <a:t>продукции у субъектов МСП</a:t>
            </a:r>
            <a:endParaRPr lang="ru-RU" sz="1600" dirty="0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19" y="68590"/>
            <a:ext cx="1774766" cy="807358"/>
          </a:xfrm>
          <a:prstGeom prst="rect">
            <a:avLst/>
          </a:prstGeom>
        </p:spPr>
      </p:pic>
      <p:sp>
        <p:nvSpPr>
          <p:cNvPr id="21" name="Скругленный прямоугольник 6"/>
          <p:cNvSpPr txBox="1"/>
          <p:nvPr/>
        </p:nvSpPr>
        <p:spPr>
          <a:xfrm>
            <a:off x="203487" y="6434496"/>
            <a:ext cx="2035785" cy="206376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34290" rIns="68580" bIns="3429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200" b="1" dirty="0"/>
              <a:t>Распоряжения  Правительства Российской Федерации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298132" y="6466883"/>
            <a:ext cx="8433853" cy="60871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23825" rIns="247650" bIns="123825" numCol="1" spcCol="1270" anchor="ctr" anchorCtr="0">
            <a:noAutofit/>
          </a:bodyPr>
          <a:lstStyle/>
          <a:p>
            <a:pPr algn="just"/>
            <a:r>
              <a:rPr lang="ru-RU" dirty="0"/>
              <a:t>Утвержден перечень </a:t>
            </a:r>
            <a:r>
              <a:rPr lang="ru-RU" b="1" dirty="0" smtClean="0"/>
              <a:t>56 </a:t>
            </a:r>
            <a:r>
              <a:rPr lang="ru-RU" b="1" dirty="0"/>
              <a:t>конкретных федеральных заказчиков</a:t>
            </a:r>
          </a:p>
        </p:txBody>
      </p:sp>
      <p:sp>
        <p:nvSpPr>
          <p:cNvPr id="24" name="Скругленный прямоугольник 6"/>
          <p:cNvSpPr txBox="1"/>
          <p:nvPr/>
        </p:nvSpPr>
        <p:spPr>
          <a:xfrm>
            <a:off x="10797447" y="6445687"/>
            <a:ext cx="1630136" cy="608711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34290" rIns="68580" bIns="34290" numCol="1" spcCol="127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b="1" dirty="0"/>
              <a:t>от 06.11.2015 </a:t>
            </a:r>
            <a:r>
              <a:rPr lang="ru-RU" b="1" dirty="0" smtClean="0"/>
              <a:t>               № </a:t>
            </a:r>
            <a:r>
              <a:rPr lang="ru-RU" b="1" dirty="0"/>
              <a:t>2258-р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298132" y="7196398"/>
            <a:ext cx="8441842" cy="60437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23825" rIns="247650" bIns="123825" numCol="1" spcCol="1270" anchor="ctr" anchorCtr="0">
            <a:noAutofit/>
          </a:bodyPr>
          <a:lstStyle/>
          <a:p>
            <a:pPr algn="just"/>
            <a:r>
              <a:rPr lang="ru-RU" dirty="0"/>
              <a:t>Утвержден перечень </a:t>
            </a:r>
            <a:r>
              <a:rPr lang="ru-RU" b="1" dirty="0" smtClean="0"/>
              <a:t>94 </a:t>
            </a:r>
            <a:r>
              <a:rPr lang="ru-RU" b="1" dirty="0"/>
              <a:t>конкретных инновационных заказчиков федерального уровня</a:t>
            </a:r>
          </a:p>
        </p:txBody>
      </p:sp>
      <p:sp>
        <p:nvSpPr>
          <p:cNvPr id="28" name="Скругленный прямоугольник 6"/>
          <p:cNvSpPr txBox="1"/>
          <p:nvPr/>
        </p:nvSpPr>
        <p:spPr>
          <a:xfrm>
            <a:off x="10819132" y="7188038"/>
            <a:ext cx="1630135" cy="62109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34290" rIns="68580" bIns="34290" numCol="1" spcCol="127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b="1" dirty="0"/>
              <a:t>от </a:t>
            </a:r>
            <a:r>
              <a:rPr lang="ru-RU" b="1" dirty="0" smtClean="0"/>
              <a:t>21.03.2016                № 475-р</a:t>
            </a:r>
            <a:endParaRPr lang="ru-RU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2298131" y="7915176"/>
            <a:ext cx="8433853" cy="5830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23825" rIns="247650" bIns="123825" numCol="1" spcCol="1270" anchor="ctr" anchorCtr="0">
            <a:noAutofit/>
          </a:bodyPr>
          <a:lstStyle/>
          <a:p>
            <a:pPr algn="just"/>
            <a:r>
              <a:rPr lang="ru-RU" dirty="0"/>
              <a:t>Утвержден перечень </a:t>
            </a:r>
            <a:r>
              <a:rPr lang="ru-RU" b="1" dirty="0" smtClean="0"/>
              <a:t>90 </a:t>
            </a:r>
            <a:r>
              <a:rPr lang="ru-RU" b="1" dirty="0"/>
              <a:t>конкретных заказчиков регионального уровня</a:t>
            </a:r>
          </a:p>
        </p:txBody>
      </p:sp>
      <p:sp>
        <p:nvSpPr>
          <p:cNvPr id="34" name="Скругленный прямоугольник 6"/>
          <p:cNvSpPr txBox="1"/>
          <p:nvPr/>
        </p:nvSpPr>
        <p:spPr>
          <a:xfrm>
            <a:off x="10819132" y="7918731"/>
            <a:ext cx="1630135" cy="57952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34290" rIns="68580" bIns="34290" numCol="1" spcCol="1270" anchor="ctr" anchorCtr="0">
            <a:noAutofit/>
          </a:bodyPr>
          <a:lstStyle/>
          <a:p>
            <a:pPr lvl="0" algn="ctr" defTabSz="800100">
              <a:spcBef>
                <a:spcPct val="0"/>
              </a:spcBef>
            </a:pPr>
            <a:r>
              <a:rPr lang="ru-RU" b="1" dirty="0"/>
              <a:t>от 19.04.2016</a:t>
            </a:r>
          </a:p>
          <a:p>
            <a:pPr lvl="0" algn="ctr" defTabSz="800100">
              <a:spcBef>
                <a:spcPct val="0"/>
              </a:spcBef>
            </a:pPr>
            <a:r>
              <a:rPr lang="ru-RU" b="1" dirty="0"/>
              <a:t>№ 717-р</a:t>
            </a:r>
          </a:p>
        </p:txBody>
      </p:sp>
    </p:spTree>
    <p:extLst>
      <p:ext uri="{BB962C8B-B14F-4D97-AF65-F5344CB8AC3E}">
        <p14:creationId xmlns:p14="http://schemas.microsoft.com/office/powerpoint/2010/main" val="166519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Скругленный прямоугольник 38"/>
          <p:cNvSpPr/>
          <p:nvPr/>
        </p:nvSpPr>
        <p:spPr>
          <a:xfrm>
            <a:off x="6512272" y="4470685"/>
            <a:ext cx="4384730" cy="1677955"/>
          </a:xfrm>
          <a:prstGeom prst="roundRect">
            <a:avLst/>
          </a:prstGeom>
          <a:solidFill>
            <a:srgbClr val="33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4500" tIns="47250" rIns="94500" bIns="4725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860" spc="-65" dirty="0"/>
          </a:p>
          <a:p>
            <a:pPr algn="ctr"/>
            <a:r>
              <a:rPr lang="ru-RU" spc="-65" dirty="0"/>
              <a:t>Совокупный годовой стоимостной объем договоров, заключенных по результатам закупки инновационной продукции, высокотехнологичной </a:t>
            </a:r>
            <a:r>
              <a:rPr lang="ru-RU" spc="-65" dirty="0" smtClean="0"/>
              <a:t>продукции</a:t>
            </a:r>
            <a:endParaRPr lang="ru-RU" spc="-65" dirty="0"/>
          </a:p>
          <a:p>
            <a:pPr algn="ctr"/>
            <a:r>
              <a:rPr lang="ru-RU" sz="2100" b="1" u="sng" spc="-65" dirty="0"/>
              <a:t>за год, предшествующий отчетному</a:t>
            </a:r>
          </a:p>
          <a:p>
            <a:pPr algn="ctr"/>
            <a:endParaRPr lang="ru-RU" sz="1860" dirty="0"/>
          </a:p>
        </p:txBody>
      </p:sp>
      <p:sp>
        <p:nvSpPr>
          <p:cNvPr id="38" name="Скругленный прямоугольник 6"/>
          <p:cNvSpPr txBox="1"/>
          <p:nvPr/>
        </p:nvSpPr>
        <p:spPr>
          <a:xfrm>
            <a:off x="6707627" y="2180909"/>
            <a:ext cx="5763030" cy="1214319"/>
          </a:xfrm>
          <a:prstGeom prst="rect">
            <a:avLst/>
          </a:prstGeom>
          <a:solidFill>
            <a:schemeClr val="accent1">
              <a:lumMod val="50000"/>
            </a:schemeClr>
          </a:solidFill>
          <a:effectLst>
            <a:softEdge rad="508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6252" tIns="28126" rIns="56252" bIns="28126" numCol="1" spcCol="1270" anchor="ctr" anchorCtr="0">
            <a:noAutofit/>
          </a:bodyPr>
          <a:lstStyle/>
          <a:p>
            <a:pPr algn="ctr" defTabSz="656313">
              <a:lnSpc>
                <a:spcPct val="90000"/>
              </a:lnSpc>
              <a:spcBef>
                <a:spcPct val="0"/>
              </a:spcBef>
            </a:pPr>
            <a:r>
              <a:rPr lang="ru-RU" b="1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Годовой объем закупки инновационной</a:t>
            </a:r>
          </a:p>
          <a:p>
            <a:pPr algn="ctr" defTabSz="656313">
              <a:lnSpc>
                <a:spcPct val="90000"/>
              </a:lnSpc>
              <a:spcBef>
                <a:spcPct val="0"/>
              </a:spcBef>
            </a:pPr>
            <a:r>
              <a:rPr lang="ru-RU" b="1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bg1"/>
                </a:solidFill>
                <a:cs typeface="Times New Roman" panose="02020603050405020304" pitchFamily="18" charset="0"/>
              </a:rPr>
              <a:t>продукции, высокотехнологичной </a:t>
            </a:r>
            <a:r>
              <a:rPr lang="ru-RU" b="1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продукции</a:t>
            </a:r>
            <a:endParaRPr lang="ru-RU" sz="1804" b="1" dirty="0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6707627" y="6653922"/>
            <a:ext cx="5524838" cy="148105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4500" tIns="47250" rIns="94500" bIns="4725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860" spc="-65" dirty="0"/>
          </a:p>
          <a:p>
            <a:pPr algn="ctr"/>
            <a:endParaRPr lang="ru-RU" sz="1860" spc="-65" dirty="0"/>
          </a:p>
          <a:p>
            <a:pPr algn="ctr"/>
            <a:r>
              <a:rPr lang="ru-RU" sz="1860" b="1" spc="-65" dirty="0">
                <a:solidFill>
                  <a:schemeClr val="accent1">
                    <a:lumMod val="50000"/>
                  </a:schemeClr>
                </a:solidFill>
              </a:rPr>
              <a:t>Совокупный годовой стоимостной объем договоров</a:t>
            </a:r>
            <a:r>
              <a:rPr lang="ru-RU" sz="1860" spc="-65" dirty="0">
                <a:solidFill>
                  <a:schemeClr val="accent1">
                    <a:lumMod val="50000"/>
                  </a:schemeClr>
                </a:solidFill>
              </a:rPr>
              <a:t>, заключенных по результатам закупки инновационной продукции, высокотехнологичной продукции </a:t>
            </a:r>
            <a:endParaRPr lang="ru-RU" sz="1860" spc="-65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ru-RU" sz="2067" b="1" u="sng" spc="-65" dirty="0" smtClean="0">
                <a:solidFill>
                  <a:schemeClr val="accent1">
                    <a:lumMod val="50000"/>
                  </a:schemeClr>
                </a:solidFill>
              </a:rPr>
              <a:t>в </a:t>
            </a:r>
            <a:r>
              <a:rPr lang="ru-RU" sz="2067" b="1" u="sng" spc="-65" dirty="0">
                <a:solidFill>
                  <a:schemeClr val="accent1">
                    <a:lumMod val="50000"/>
                  </a:schemeClr>
                </a:solidFill>
              </a:rPr>
              <a:t>отчетном году</a:t>
            </a:r>
            <a:endParaRPr lang="ru-RU" sz="2067" b="1" u="sng" dirty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endParaRPr lang="ru-RU" sz="1860" dirty="0"/>
          </a:p>
          <a:p>
            <a:pPr algn="ctr"/>
            <a:endParaRPr lang="ru-RU" sz="1860" dirty="0"/>
          </a:p>
        </p:txBody>
      </p:sp>
      <p:sp>
        <p:nvSpPr>
          <p:cNvPr id="23" name="Скругленный прямоугольник 6"/>
          <p:cNvSpPr txBox="1"/>
          <p:nvPr/>
        </p:nvSpPr>
        <p:spPr>
          <a:xfrm>
            <a:off x="119625" y="2194359"/>
            <a:ext cx="5763030" cy="1214319"/>
          </a:xfrm>
          <a:prstGeom prst="rect">
            <a:avLst/>
          </a:prstGeom>
          <a:solidFill>
            <a:schemeClr val="accent1">
              <a:lumMod val="50000"/>
            </a:schemeClr>
          </a:solidFill>
          <a:effectLst>
            <a:softEdge rad="508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6252" tIns="28126" rIns="56252" bIns="28126" numCol="1" spcCol="1270" anchor="ctr" anchorCtr="0">
            <a:noAutofit/>
          </a:bodyPr>
          <a:lstStyle/>
          <a:p>
            <a:pPr algn="ctr" defTabSz="656313">
              <a:lnSpc>
                <a:spcPct val="90000"/>
              </a:lnSpc>
              <a:spcBef>
                <a:spcPct val="0"/>
              </a:spcBef>
            </a:pPr>
            <a:r>
              <a:rPr lang="ru-RU" b="1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Годовой объем закупки инновационной</a:t>
            </a:r>
          </a:p>
          <a:p>
            <a:pPr algn="ctr" defTabSz="656313">
              <a:lnSpc>
                <a:spcPct val="90000"/>
              </a:lnSpc>
              <a:spcBef>
                <a:spcPct val="0"/>
              </a:spcBef>
            </a:pPr>
            <a:r>
              <a:rPr lang="ru-RU" b="1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bg1"/>
                </a:solidFill>
                <a:cs typeface="Times New Roman" panose="02020603050405020304" pitchFamily="18" charset="0"/>
              </a:rPr>
              <a:t>продукции, высокотехнологичной </a:t>
            </a:r>
            <a:r>
              <a:rPr lang="ru-RU" b="1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продукции</a:t>
            </a:r>
          </a:p>
          <a:p>
            <a:pPr algn="ctr" defTabSz="656313">
              <a:lnSpc>
                <a:spcPct val="90000"/>
              </a:lnSpc>
              <a:spcBef>
                <a:spcPct val="0"/>
              </a:spcBef>
            </a:pPr>
            <a:r>
              <a:rPr lang="ru-RU" b="1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 у субъектов МСП</a:t>
            </a:r>
            <a:endParaRPr lang="ru-RU" b="1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pPr algn="ctr" defTabSz="656313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804" b="1" dirty="0"/>
          </a:p>
        </p:txBody>
      </p:sp>
      <p:sp>
        <p:nvSpPr>
          <p:cNvPr id="2" name="TextBox 1"/>
          <p:cNvSpPr txBox="1"/>
          <p:nvPr/>
        </p:nvSpPr>
        <p:spPr>
          <a:xfrm>
            <a:off x="2477679" y="230116"/>
            <a:ext cx="8662491" cy="982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60" b="1" dirty="0">
                <a:solidFill>
                  <a:srgbClr val="002060"/>
                </a:solidFill>
                <a:cs typeface="Times New Roman" panose="02020603050405020304" pitchFamily="18" charset="0"/>
              </a:rPr>
              <a:t>ОПРЕДЕЛЕНИЕ ГОДОВОГО ОБЪЕМА </a:t>
            </a:r>
            <a:r>
              <a:rPr lang="ru-RU" sz="186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ЗАКУПКИ </a:t>
            </a:r>
            <a:r>
              <a:rPr lang="ru-RU" sz="1860" b="1" dirty="0">
                <a:solidFill>
                  <a:srgbClr val="002060"/>
                </a:solidFill>
                <a:cs typeface="Times New Roman" panose="02020603050405020304" pitchFamily="18" charset="0"/>
              </a:rPr>
              <a:t>ИННОВАЦИОННОЙ ПРОДУКЦИИ, ВЫСОКОТЕХНОЛОГИЧНОЙ ПРОДУКЦИИ </a:t>
            </a:r>
          </a:p>
          <a:p>
            <a:pPr algn="ctr"/>
            <a:endParaRPr lang="ru-RU" sz="1860" b="1" i="1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186886" y="3489347"/>
            <a:ext cx="3060610" cy="52445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4500" tIns="47250" rIns="94500" bIns="4725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654" dirty="0"/>
              <a:t>БАЗА ДЛЯ РАСЧЕТА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3687" y="4476352"/>
            <a:ext cx="4324692" cy="1709276"/>
          </a:xfrm>
          <a:prstGeom prst="roundRect">
            <a:avLst/>
          </a:prstGeom>
          <a:solidFill>
            <a:srgbClr val="33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4500" tIns="47250" rIns="94500" bIns="4725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860" spc="-65" dirty="0"/>
          </a:p>
          <a:p>
            <a:pPr algn="ctr"/>
            <a:r>
              <a:rPr lang="ru-RU" spc="-65" dirty="0"/>
              <a:t>Совокупный годовой стоимостной объем договоров, заключенных по результатам закупки инновационной продукции, высокотехнологичной продукции у субъектов МСП </a:t>
            </a:r>
          </a:p>
          <a:p>
            <a:pPr algn="ctr"/>
            <a:r>
              <a:rPr lang="ru-RU" sz="2000" b="1" u="sng" spc="-65" dirty="0"/>
              <a:t>за год, предшествующий отчетному</a:t>
            </a:r>
          </a:p>
          <a:p>
            <a:pPr algn="ctr"/>
            <a:endParaRPr lang="ru-RU" sz="1860" dirty="0"/>
          </a:p>
        </p:txBody>
      </p:sp>
      <p:sp>
        <p:nvSpPr>
          <p:cNvPr id="9" name="Стрелка вниз 8"/>
          <p:cNvSpPr/>
          <p:nvPr/>
        </p:nvSpPr>
        <p:spPr>
          <a:xfrm>
            <a:off x="945011" y="4049869"/>
            <a:ext cx="650742" cy="3904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4500" tIns="47250" rIns="94500" bIns="4725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86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83687" y="6686206"/>
            <a:ext cx="5377167" cy="148105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4500" tIns="47250" rIns="94500" bIns="4725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860" spc="-65" dirty="0"/>
          </a:p>
          <a:p>
            <a:pPr algn="ctr"/>
            <a:endParaRPr lang="ru-RU" sz="1860" spc="-65" dirty="0"/>
          </a:p>
          <a:p>
            <a:pPr algn="ctr"/>
            <a:r>
              <a:rPr lang="ru-RU" sz="1860" b="1" spc="-65" dirty="0">
                <a:solidFill>
                  <a:schemeClr val="accent1">
                    <a:lumMod val="50000"/>
                  </a:schemeClr>
                </a:solidFill>
              </a:rPr>
              <a:t>Совокупный годовой стоимостной объем</a:t>
            </a:r>
            <a:r>
              <a:rPr lang="ru-RU" sz="1860" spc="-65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860" b="1" spc="-65" dirty="0">
                <a:solidFill>
                  <a:schemeClr val="accent1">
                    <a:lumMod val="50000"/>
                  </a:schemeClr>
                </a:solidFill>
              </a:rPr>
              <a:t>договоров</a:t>
            </a:r>
            <a:r>
              <a:rPr lang="ru-RU" sz="1860" spc="-65" dirty="0">
                <a:solidFill>
                  <a:schemeClr val="accent1">
                    <a:lumMod val="50000"/>
                  </a:schemeClr>
                </a:solidFill>
              </a:rPr>
              <a:t>, заключенных по результатам закупки инновационной продукции, высокотехнологичной продукции у субъектов МСП  </a:t>
            </a:r>
            <a:r>
              <a:rPr lang="ru-RU" sz="2067" b="1" u="sng" spc="-65" dirty="0" smtClean="0">
                <a:solidFill>
                  <a:schemeClr val="accent1">
                    <a:lumMod val="50000"/>
                  </a:schemeClr>
                </a:solidFill>
              </a:rPr>
              <a:t>в </a:t>
            </a:r>
            <a:r>
              <a:rPr lang="ru-RU" sz="2067" b="1" u="sng" spc="-65" dirty="0">
                <a:solidFill>
                  <a:schemeClr val="accent1">
                    <a:lumMod val="50000"/>
                  </a:schemeClr>
                </a:solidFill>
              </a:rPr>
              <a:t>отчетном году</a:t>
            </a:r>
            <a:endParaRPr lang="ru-RU" sz="2067" b="1" u="sng" dirty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endParaRPr lang="ru-RU" sz="1860" dirty="0"/>
          </a:p>
          <a:p>
            <a:pPr algn="ctr"/>
            <a:endParaRPr lang="ru-RU" sz="1860" dirty="0"/>
          </a:p>
        </p:txBody>
      </p:sp>
      <p:sp>
        <p:nvSpPr>
          <p:cNvPr id="28" name="Овал 27"/>
          <p:cNvSpPr/>
          <p:nvPr/>
        </p:nvSpPr>
        <p:spPr>
          <a:xfrm>
            <a:off x="7310392" y="3438804"/>
            <a:ext cx="2897661" cy="52370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4500" tIns="47250" rIns="94500" bIns="4725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654" dirty="0"/>
              <a:t>БАЗА ДЛЯ РАСЧЕТА</a:t>
            </a:r>
          </a:p>
        </p:txBody>
      </p:sp>
      <p:sp>
        <p:nvSpPr>
          <p:cNvPr id="31" name="Стрелка вниз 30"/>
          <p:cNvSpPr/>
          <p:nvPr/>
        </p:nvSpPr>
        <p:spPr>
          <a:xfrm>
            <a:off x="7760510" y="4002642"/>
            <a:ext cx="586590" cy="4458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4500" tIns="47250" rIns="94500" bIns="4725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860"/>
          </a:p>
        </p:txBody>
      </p:sp>
      <p:grpSp>
        <p:nvGrpSpPr>
          <p:cNvPr id="20" name="Группа 19"/>
          <p:cNvGrpSpPr/>
          <p:nvPr/>
        </p:nvGrpSpPr>
        <p:grpSpPr>
          <a:xfrm>
            <a:off x="5285981" y="990326"/>
            <a:ext cx="2252780" cy="2185952"/>
            <a:chOff x="4655905" y="1911225"/>
            <a:chExt cx="1947064" cy="1962552"/>
          </a:xfrm>
        </p:grpSpPr>
        <p:sp>
          <p:nvSpPr>
            <p:cNvPr id="21" name="Овал 20"/>
            <p:cNvSpPr/>
            <p:nvPr/>
          </p:nvSpPr>
          <p:spPr>
            <a:xfrm>
              <a:off x="4655905" y="1911225"/>
              <a:ext cx="1947064" cy="1962552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Овал 4"/>
            <p:cNvSpPr txBox="1"/>
            <p:nvPr/>
          </p:nvSpPr>
          <p:spPr>
            <a:xfrm>
              <a:off x="4774999" y="2062426"/>
              <a:ext cx="1708875" cy="138773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b="1" dirty="0" smtClean="0"/>
            </a:p>
            <a:p>
              <a:pPr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b="1" dirty="0" smtClean="0"/>
            </a:p>
            <a:p>
              <a:pPr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b="1" dirty="0" smtClean="0"/>
                <a:t>Постановление </a:t>
              </a:r>
              <a:r>
                <a:rPr lang="ru-RU" b="1" dirty="0"/>
                <a:t>Правительства РФ от 11.12.2014 </a:t>
              </a:r>
              <a:br>
                <a:rPr lang="ru-RU" b="1" dirty="0"/>
              </a:br>
              <a:r>
                <a:rPr lang="ru-RU" b="1" dirty="0"/>
                <a:t>№ 1352</a:t>
              </a: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800" b="1" kern="1200" dirty="0"/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4115809" y="4458528"/>
            <a:ext cx="1987061" cy="1690112"/>
            <a:chOff x="4651025" y="1817080"/>
            <a:chExt cx="2189742" cy="1962552"/>
          </a:xfrm>
        </p:grpSpPr>
        <p:sp>
          <p:nvSpPr>
            <p:cNvPr id="25" name="Овал 24"/>
            <p:cNvSpPr/>
            <p:nvPr/>
          </p:nvSpPr>
          <p:spPr>
            <a:xfrm>
              <a:off x="4651025" y="1817080"/>
              <a:ext cx="1947064" cy="1962552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Овал 4"/>
            <p:cNvSpPr txBox="1"/>
            <p:nvPr/>
          </p:nvSpPr>
          <p:spPr>
            <a:xfrm>
              <a:off x="5131892" y="2087054"/>
              <a:ext cx="1708875" cy="138773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b="1" dirty="0" smtClean="0"/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800" b="1" kern="1200" dirty="0"/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3378895" y="4981634"/>
            <a:ext cx="3421486" cy="798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56313">
              <a:lnSpc>
                <a:spcPct val="90000"/>
              </a:lnSpc>
              <a:spcBef>
                <a:spcPct val="0"/>
              </a:spcBef>
            </a:pPr>
            <a:r>
              <a:rPr lang="ru-RU" sz="3721" b="1" i="1" dirty="0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+ 5 </a:t>
            </a:r>
            <a:r>
              <a:rPr lang="ru-RU" sz="3721" b="1" i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% </a:t>
            </a:r>
          </a:p>
          <a:p>
            <a:pPr algn="ctr"/>
            <a:endParaRPr lang="ru-RU" sz="1240" b="1" i="1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Штриховая стрелка вправо 3"/>
          <p:cNvSpPr/>
          <p:nvPr/>
        </p:nvSpPr>
        <p:spPr>
          <a:xfrm rot="5400000">
            <a:off x="4094966" y="5617580"/>
            <a:ext cx="914400" cy="1467627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7" name="Группа 26"/>
          <p:cNvGrpSpPr/>
          <p:nvPr/>
        </p:nvGrpSpPr>
        <p:grpSpPr>
          <a:xfrm>
            <a:off x="10703812" y="4364949"/>
            <a:ext cx="1987061" cy="1690112"/>
            <a:chOff x="4651025" y="1817080"/>
            <a:chExt cx="2189742" cy="1962552"/>
          </a:xfrm>
        </p:grpSpPr>
        <p:sp>
          <p:nvSpPr>
            <p:cNvPr id="29" name="Овал 28"/>
            <p:cNvSpPr/>
            <p:nvPr/>
          </p:nvSpPr>
          <p:spPr>
            <a:xfrm>
              <a:off x="4651025" y="1817080"/>
              <a:ext cx="1947064" cy="1962552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Овал 4"/>
            <p:cNvSpPr txBox="1"/>
            <p:nvPr/>
          </p:nvSpPr>
          <p:spPr>
            <a:xfrm>
              <a:off x="5131892" y="2087054"/>
              <a:ext cx="1708875" cy="138773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b="1" dirty="0" smtClean="0"/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800" b="1" kern="1200" dirty="0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946426" y="4890599"/>
            <a:ext cx="3421486" cy="798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56313">
              <a:lnSpc>
                <a:spcPct val="90000"/>
              </a:lnSpc>
              <a:spcBef>
                <a:spcPct val="0"/>
              </a:spcBef>
            </a:pPr>
            <a:r>
              <a:rPr lang="ru-RU" sz="3721" b="1" i="1" dirty="0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+ 10 </a:t>
            </a:r>
            <a:r>
              <a:rPr lang="ru-RU" sz="3721" b="1" i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% </a:t>
            </a:r>
          </a:p>
          <a:p>
            <a:pPr algn="ctr"/>
            <a:endParaRPr lang="ru-RU" sz="1240" b="1" i="1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sp>
        <p:nvSpPr>
          <p:cNvPr id="34" name="Штриховая стрелка вправо 33"/>
          <p:cNvSpPr/>
          <p:nvPr/>
        </p:nvSpPr>
        <p:spPr>
          <a:xfrm rot="5400000">
            <a:off x="10682969" y="5633583"/>
            <a:ext cx="914400" cy="1467627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19" y="68590"/>
            <a:ext cx="1774766" cy="807358"/>
          </a:xfrm>
          <a:prstGeom prst="rect">
            <a:avLst/>
          </a:prstGeom>
        </p:spPr>
      </p:pic>
      <p:sp>
        <p:nvSpPr>
          <p:cNvPr id="37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660609" y="8167256"/>
            <a:ext cx="765972" cy="460041"/>
          </a:xfrm>
        </p:spPr>
        <p:txBody>
          <a:bodyPr/>
          <a:lstStyle/>
          <a:p>
            <a:r>
              <a:rPr lang="ru-RU" sz="1200" dirty="0" smtClean="0"/>
              <a:t>5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263876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10490" y="57291"/>
            <a:ext cx="8341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ПРОВЕДЕНИЕ ОЦЕНКИ СООТВЕТСТВИЯ </a:t>
            </a:r>
            <a:r>
              <a:rPr lang="ru-RU" b="1" dirty="0" smtClean="0">
                <a:solidFill>
                  <a:srgbClr val="00206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И МОНИТОРИНГА СООТВЕТСТВИЯ НА ПРЕДМЕТ СОБЛЮДЕНИЯ ГОДОВОГО </a:t>
            </a:r>
            <a:r>
              <a:rPr lang="ru-RU" b="1" dirty="0">
                <a:solidFill>
                  <a:srgbClr val="00206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ОБЪЕМА ЗАКУПОК ИННОВАЦИОННОЙ, ВЫСОКОТЕХНОЛОГИЧНОЙ ПРОДУКЦИИ У СУБЪЕКТОВ МСП</a:t>
            </a:r>
          </a:p>
        </p:txBody>
      </p:sp>
      <p:sp>
        <p:nvSpPr>
          <p:cNvPr id="27" name="Скругленный прямоугольник 6"/>
          <p:cNvSpPr txBox="1"/>
          <p:nvPr/>
        </p:nvSpPr>
        <p:spPr>
          <a:xfrm>
            <a:off x="644236" y="1232235"/>
            <a:ext cx="2971800" cy="189542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34290" rIns="68580" bIns="34290" numCol="1" spcCol="1270" anchor="ctr" anchorCtr="0">
            <a:noAutofit/>
          </a:bodyPr>
          <a:lstStyle>
            <a:defPPr>
              <a:defRPr lang="en-US"/>
            </a:defPPr>
            <a:lvl1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 sz="2200" b="1"/>
            </a:lvl1pPr>
          </a:lstStyle>
          <a:p>
            <a:r>
              <a:rPr lang="ru-RU" dirty="0">
                <a:latin typeface="Arial Narrow" panose="020B0606020202030204" pitchFamily="34" charset="0"/>
              </a:rPr>
              <a:t>Корпорация МСП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865414" y="1100161"/>
            <a:ext cx="8210069" cy="8771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03132" tIns="101566" rIns="203132" bIns="101566" numCol="1" spcCol="1270" anchor="ctr" anchorCtr="0">
            <a:noAutofit/>
          </a:bodyPr>
          <a:lstStyle/>
          <a:p>
            <a:pPr algn="just"/>
            <a:r>
              <a:rPr lang="ru-RU" b="1" spc="-65" dirty="0">
                <a:latin typeface="Arial Narrow" panose="020B0606020202030204" pitchFamily="34" charset="0"/>
              </a:rPr>
              <a:t>С 01.12.16 </a:t>
            </a:r>
            <a:r>
              <a:rPr lang="ru-RU" spc="-65" dirty="0" smtClean="0">
                <a:latin typeface="Arial Narrow" panose="020B0606020202030204" pitchFamily="34" charset="0"/>
              </a:rPr>
              <a:t>проводит</a:t>
            </a:r>
            <a:r>
              <a:rPr lang="ru-RU" b="1" spc="-65" dirty="0" smtClean="0">
                <a:latin typeface="Arial Narrow" panose="020B0606020202030204" pitchFamily="34" charset="0"/>
              </a:rPr>
              <a:t> </a:t>
            </a:r>
            <a:r>
              <a:rPr lang="ru-RU" b="1" spc="-65" dirty="0">
                <a:latin typeface="Arial Narrow" panose="020B0606020202030204" pitchFamily="34" charset="0"/>
              </a:rPr>
              <a:t>оценку соответствия </a:t>
            </a:r>
            <a:r>
              <a:rPr lang="ru-RU" spc="-65" dirty="0">
                <a:latin typeface="Arial Narrow" panose="020B0606020202030204" pitchFamily="34" charset="0"/>
              </a:rPr>
              <a:t>проектов планов закупки </a:t>
            </a:r>
            <a:r>
              <a:rPr lang="ru-RU" b="1" spc="-65" dirty="0">
                <a:latin typeface="Arial Narrow" panose="020B0606020202030204" pitchFamily="34" charset="0"/>
              </a:rPr>
              <a:t>инновационной, высокотехнологичной </a:t>
            </a:r>
            <a:r>
              <a:rPr lang="ru-RU" spc="-65" dirty="0">
                <a:latin typeface="Arial Narrow" panose="020B0606020202030204" pitchFamily="34" charset="0"/>
              </a:rPr>
              <a:t>продукции, лекарственных средств (в части закупок у субъектов МСП</a:t>
            </a:r>
            <a:r>
              <a:rPr lang="ru-RU" spc="-65" dirty="0" smtClean="0">
                <a:latin typeface="Arial Narrow" panose="020B0606020202030204" pitchFamily="34" charset="0"/>
              </a:rPr>
              <a:t>), проектов изменений таких планов</a:t>
            </a:r>
            <a:endParaRPr lang="ru-RU" spc="-65" dirty="0">
              <a:latin typeface="Arial Narrow" panose="020B0606020202030204" pitchFamily="34" charset="0"/>
            </a:endParaRPr>
          </a:p>
        </p:txBody>
      </p:sp>
      <p:sp>
        <p:nvSpPr>
          <p:cNvPr id="20" name="Скругленный прямоугольник 6"/>
          <p:cNvSpPr txBox="1"/>
          <p:nvPr/>
        </p:nvSpPr>
        <p:spPr>
          <a:xfrm>
            <a:off x="644236" y="3416845"/>
            <a:ext cx="2971800" cy="147727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34290" rIns="68580" bIns="34290" numCol="1" spcCol="1270" anchor="ctr" anchorCtr="0">
            <a:noAutofit/>
          </a:bodyPr>
          <a:lstStyle>
            <a:defPPr>
              <a:defRPr lang="en-US"/>
            </a:defPPr>
            <a:lvl1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 sz="2200" b="1"/>
            </a:lvl1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sz="2000" dirty="0">
                <a:latin typeface="Arial Narrow" panose="020B0606020202030204" pitchFamily="34" charset="0"/>
              </a:rPr>
              <a:t>Организации 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sz="2000" dirty="0">
                <a:latin typeface="Arial Narrow" panose="020B0606020202030204" pitchFamily="34" charset="0"/>
              </a:rPr>
              <a:t>из числа конкретных заказчиков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8031913"/>
              </p:ext>
            </p:extLst>
          </p:nvPr>
        </p:nvGraphicFramePr>
        <p:xfrm>
          <a:off x="3855017" y="3273357"/>
          <a:ext cx="8210067" cy="18704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62856">
                  <a:extLst>
                    <a:ext uri="{9D8B030D-6E8A-4147-A177-3AD203B41FA5}">
                      <a16:colId xmlns:a16="http://schemas.microsoft.com/office/drawing/2014/main" xmlns="" val="235711324"/>
                    </a:ext>
                  </a:extLst>
                </a:gridCol>
                <a:gridCol w="4147211">
                  <a:extLst>
                    <a:ext uri="{9D8B030D-6E8A-4147-A177-3AD203B41FA5}">
                      <a16:colId xmlns:a16="http://schemas.microsoft.com/office/drawing/2014/main" xmlns="" val="2935192163"/>
                    </a:ext>
                  </a:extLst>
                </a:gridCol>
              </a:tblGrid>
              <a:tr h="1870451">
                <a:tc>
                  <a:txBody>
                    <a:bodyPr/>
                    <a:lstStyle/>
                    <a:p>
                      <a:pPr marL="0" marR="0" lvl="0" indent="0" algn="l" defTabSz="1152182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ПАО «НК «Роснефть»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ПАО </a:t>
                      </a:r>
                      <a:r>
                        <a:rPr lang="ru-RU" sz="16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«ФСК ЕЭС»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ОАО </a:t>
                      </a:r>
                      <a:r>
                        <a:rPr lang="ru-RU" sz="16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«НПК «Уралвагонзавод»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ОАО «РЖД»          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АК «АЛРОСА» (ПАО)                               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r>
                        <a:rPr lang="ru-RU" sz="1600" b="1" u="none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ПАО «Газпром»  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ru-RU" sz="1600" b="1" u="non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Государственная компания «</a:t>
                      </a:r>
                      <a:r>
                        <a:rPr lang="ru-RU" sz="1600" b="1" u="none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Автодор</a:t>
                      </a:r>
                      <a:r>
                        <a:rPr lang="ru-RU" sz="1600" b="1" u="non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»      </a:t>
                      </a:r>
                    </a:p>
                  </a:txBody>
                  <a:tcPr marL="70875" marR="70875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АО «Севмаш»              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ПАО «Ростелеком»                          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АО «Росэнергоатом»</a:t>
                      </a:r>
                      <a:endParaRPr lang="ru-RU" sz="16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1152182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АО «ДГК»</a:t>
                      </a:r>
                    </a:p>
                    <a:p>
                      <a:pPr marL="0" marR="0" lvl="0" indent="0" algn="l" defTabSz="1152182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ПАО «МОЭСК»</a:t>
                      </a:r>
                    </a:p>
                    <a:p>
                      <a:pPr marL="0" marR="0" lvl="0" indent="0" algn="l" defTabSz="1152182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АО «НПП Исток» им. А.И. </a:t>
                      </a:r>
                      <a:r>
                        <a:rPr lang="ru-RU" sz="1600" b="1" kern="12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Шокина</a:t>
                      </a:r>
                      <a:r>
                        <a:rPr lang="ru-RU" sz="16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»</a:t>
                      </a:r>
                      <a:endParaRPr lang="ru-RU" sz="1600" b="1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875" marR="70875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95681771"/>
                  </a:ext>
                </a:extLst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3865413" y="2123660"/>
            <a:ext cx="8210069" cy="91407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03132" tIns="101566" rIns="203132" bIns="101566" numCol="1" spcCol="1270" anchor="ctr" anchorCtr="0">
            <a:noAutofit/>
          </a:bodyPr>
          <a:lstStyle/>
          <a:p>
            <a:pPr algn="just"/>
            <a:r>
              <a:rPr lang="ru-RU" b="1" spc="-65" dirty="0">
                <a:latin typeface="Arial Narrow" panose="020B0606020202030204" pitchFamily="34" charset="0"/>
              </a:rPr>
              <a:t>С </a:t>
            </a:r>
            <a:r>
              <a:rPr lang="ru-RU" b="1" spc="-65" dirty="0" smtClean="0">
                <a:latin typeface="Arial Narrow" panose="020B0606020202030204" pitchFamily="34" charset="0"/>
              </a:rPr>
              <a:t>01.05.17 </a:t>
            </a:r>
            <a:r>
              <a:rPr lang="ru-RU" spc="-65" dirty="0" smtClean="0">
                <a:latin typeface="Arial Narrow" panose="020B0606020202030204" pitchFamily="34" charset="0"/>
              </a:rPr>
              <a:t>проводит</a:t>
            </a:r>
            <a:r>
              <a:rPr lang="ru-RU" b="1" spc="-65" dirty="0" smtClean="0">
                <a:latin typeface="Arial Narrow" panose="020B0606020202030204" pitchFamily="34" charset="0"/>
              </a:rPr>
              <a:t> мониторинг </a:t>
            </a:r>
            <a:r>
              <a:rPr lang="ru-RU" b="1" spc="-65" dirty="0">
                <a:latin typeface="Arial Narrow" panose="020B0606020202030204" pitchFamily="34" charset="0"/>
              </a:rPr>
              <a:t>соответствия </a:t>
            </a:r>
            <a:r>
              <a:rPr lang="ru-RU" spc="-65" dirty="0" smtClean="0">
                <a:latin typeface="Arial Narrow" panose="020B0606020202030204" pitchFamily="34" charset="0"/>
              </a:rPr>
              <a:t>планов </a:t>
            </a:r>
            <a:r>
              <a:rPr lang="ru-RU" spc="-65" dirty="0">
                <a:latin typeface="Arial Narrow" panose="020B0606020202030204" pitchFamily="34" charset="0"/>
              </a:rPr>
              <a:t>закупки </a:t>
            </a:r>
            <a:r>
              <a:rPr lang="ru-RU" b="1" spc="-65" dirty="0">
                <a:latin typeface="Arial Narrow" panose="020B0606020202030204" pitchFamily="34" charset="0"/>
              </a:rPr>
              <a:t>инновационной, высокотехнологичной </a:t>
            </a:r>
            <a:r>
              <a:rPr lang="ru-RU" spc="-65" dirty="0">
                <a:latin typeface="Arial Narrow" panose="020B0606020202030204" pitchFamily="34" charset="0"/>
              </a:rPr>
              <a:t>продукции, лекарственных </a:t>
            </a:r>
            <a:r>
              <a:rPr lang="ru-RU" spc="-65" dirty="0" smtClean="0">
                <a:latin typeface="Arial Narrow" panose="020B0606020202030204" pitchFamily="34" charset="0"/>
              </a:rPr>
              <a:t>средств, годовых отчетов </a:t>
            </a:r>
            <a:br>
              <a:rPr lang="ru-RU" spc="-65" dirty="0" smtClean="0">
                <a:latin typeface="Arial Narrow" panose="020B0606020202030204" pitchFamily="34" charset="0"/>
              </a:rPr>
            </a:br>
            <a:r>
              <a:rPr lang="ru-RU" spc="-65" dirty="0" smtClean="0">
                <a:latin typeface="Arial Narrow" panose="020B0606020202030204" pitchFamily="34" charset="0"/>
              </a:rPr>
              <a:t>(</a:t>
            </a:r>
            <a:r>
              <a:rPr lang="ru-RU" spc="-65" dirty="0">
                <a:latin typeface="Arial Narrow" panose="020B0606020202030204" pitchFamily="34" charset="0"/>
              </a:rPr>
              <a:t>в части закупок у субъектов МСП</a:t>
            </a:r>
            <a:r>
              <a:rPr lang="ru-RU" spc="-65" dirty="0" smtClean="0">
                <a:latin typeface="Arial Narrow" panose="020B0606020202030204" pitchFamily="34" charset="0"/>
              </a:rPr>
              <a:t>), изменений таких планов</a:t>
            </a:r>
            <a:endParaRPr lang="ru-RU" spc="-65" dirty="0">
              <a:latin typeface="Arial Narrow" panose="020B0606020202030204" pitchFamily="34" charset="0"/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0515749"/>
              </p:ext>
            </p:extLst>
          </p:nvPr>
        </p:nvGraphicFramePr>
        <p:xfrm>
          <a:off x="3855016" y="5270111"/>
          <a:ext cx="8210068" cy="13629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21293">
                  <a:extLst>
                    <a:ext uri="{9D8B030D-6E8A-4147-A177-3AD203B41FA5}">
                      <a16:colId xmlns:a16="http://schemas.microsoft.com/office/drawing/2014/main" xmlns="" val="235711324"/>
                    </a:ext>
                  </a:extLst>
                </a:gridCol>
                <a:gridCol w="4188775">
                  <a:extLst>
                    <a:ext uri="{9D8B030D-6E8A-4147-A177-3AD203B41FA5}">
                      <a16:colId xmlns:a16="http://schemas.microsoft.com/office/drawing/2014/main" xmlns="" val="4058602971"/>
                    </a:ext>
                  </a:extLst>
                </a:gridCol>
              </a:tblGrid>
              <a:tr h="1362973">
                <a:tc>
                  <a:txBody>
                    <a:bodyPr/>
                    <a:lstStyle/>
                    <a:p>
                      <a:pPr marL="0" algn="l" defTabSz="1152182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ПАО «</a:t>
                      </a:r>
                      <a:r>
                        <a:rPr lang="ru-RU" sz="1600" b="1" kern="12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Русгидро</a:t>
                      </a:r>
                      <a:r>
                        <a:rPr lang="ru-RU" sz="16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»</a:t>
                      </a:r>
                    </a:p>
                    <a:p>
                      <a:pPr marL="0" algn="l" defTabSz="1152182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ПАО «Дальневосточная энергетическая компания»</a:t>
                      </a:r>
                    </a:p>
                    <a:p>
                      <a:pPr marL="0" algn="l" defTabSz="1152182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ПАО «МРСК Центра и Приволжья»</a:t>
                      </a:r>
                    </a:p>
                  </a:txBody>
                  <a:tcPr marL="70875" marR="70875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152182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АО «</a:t>
                      </a:r>
                      <a:r>
                        <a:rPr lang="ru-RU" sz="1600" b="1" kern="12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Тюменьэнерго</a:t>
                      </a:r>
                      <a:r>
                        <a:rPr lang="ru-RU" sz="16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»</a:t>
                      </a:r>
                    </a:p>
                    <a:p>
                      <a:pPr marL="0" marR="0" lvl="0" indent="0" algn="l" defTabSz="1152182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АО «</a:t>
                      </a:r>
                      <a:r>
                        <a:rPr lang="ru-RU" sz="1600" b="1" kern="12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Атомстройэкспорт</a:t>
                      </a:r>
                      <a:r>
                        <a:rPr lang="ru-RU" sz="16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»</a:t>
                      </a:r>
                    </a:p>
                    <a:p>
                      <a:pPr marL="0" marR="0" lvl="0" indent="0" algn="l" defTabSz="1152182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ПАО «Аэрофлот»</a:t>
                      </a:r>
                    </a:p>
                    <a:p>
                      <a:pPr marL="0" marR="0" lvl="0" indent="0" algn="l" defTabSz="1152182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70875" marR="70875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95681771"/>
                  </a:ext>
                </a:extLst>
              </a:tr>
            </a:tbl>
          </a:graphicData>
        </a:graphic>
      </p:graphicFrame>
      <p:sp>
        <p:nvSpPr>
          <p:cNvPr id="26" name="Скругленный прямоугольник 6"/>
          <p:cNvSpPr txBox="1"/>
          <p:nvPr/>
        </p:nvSpPr>
        <p:spPr>
          <a:xfrm>
            <a:off x="674704" y="5200804"/>
            <a:ext cx="2941331" cy="130894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34290" rIns="68580" bIns="34290" numCol="1" spcCol="1270" anchor="ctr" anchorCtr="0">
            <a:noAutofit/>
          </a:bodyPr>
          <a:lstStyle>
            <a:defPPr>
              <a:defRPr lang="en-US"/>
            </a:defPPr>
            <a:lvl1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 sz="2200" b="1"/>
            </a:lvl1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sz="2000" dirty="0">
                <a:latin typeface="Arial Narrow" panose="020B0606020202030204" pitchFamily="34" charset="0"/>
              </a:rPr>
              <a:t>Организации 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sz="2000" dirty="0">
                <a:latin typeface="Arial Narrow" panose="020B0606020202030204" pitchFamily="34" charset="0"/>
              </a:rPr>
              <a:t>из числа </a:t>
            </a:r>
            <a:r>
              <a:rPr lang="ru-RU" sz="2000" dirty="0" smtClean="0">
                <a:latin typeface="Arial Narrow" panose="020B0606020202030204" pitchFamily="34" charset="0"/>
              </a:rPr>
              <a:t>отдельных </a:t>
            </a:r>
            <a:r>
              <a:rPr lang="ru-RU" sz="2000" dirty="0">
                <a:latin typeface="Arial Narrow" panose="020B0606020202030204" pitchFamily="34" charset="0"/>
              </a:rPr>
              <a:t>заказчиков</a:t>
            </a: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19" y="68590"/>
            <a:ext cx="1774766" cy="807358"/>
          </a:xfrm>
          <a:prstGeom prst="rect">
            <a:avLst/>
          </a:prstGeom>
        </p:spPr>
      </p:pic>
      <p:sp>
        <p:nvSpPr>
          <p:cNvPr id="31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128664" y="8008710"/>
            <a:ext cx="1185048" cy="460041"/>
          </a:xfrm>
        </p:spPr>
        <p:txBody>
          <a:bodyPr/>
          <a:lstStyle/>
          <a:p>
            <a:r>
              <a:rPr lang="ru-RU" sz="1200" dirty="0"/>
              <a:t>6</a:t>
            </a:r>
          </a:p>
        </p:txBody>
      </p:sp>
      <p:sp>
        <p:nvSpPr>
          <p:cNvPr id="32" name="Скругленный прямоугольник 6"/>
          <p:cNvSpPr txBox="1"/>
          <p:nvPr/>
        </p:nvSpPr>
        <p:spPr>
          <a:xfrm>
            <a:off x="659470" y="6816437"/>
            <a:ext cx="2956565" cy="143394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34290" rIns="68580" bIns="34290" numCol="1" spcCol="1270" anchor="ctr" anchorCtr="0">
            <a:noAutofit/>
          </a:bodyPr>
          <a:lstStyle>
            <a:defPPr>
              <a:defRPr lang="en-US"/>
            </a:defPPr>
            <a:lvl1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 sz="2200" b="1"/>
            </a:lvl1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sz="2000" dirty="0">
                <a:latin typeface="Arial Narrow" panose="020B0606020202030204" pitchFamily="34" charset="0"/>
              </a:rPr>
              <a:t>Организации 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sz="2000" dirty="0">
                <a:latin typeface="Arial Narrow" panose="020B0606020202030204" pitchFamily="34" charset="0"/>
              </a:rPr>
              <a:t>из числа региональных  заказчиков</a:t>
            </a:r>
          </a:p>
        </p:txBody>
      </p:sp>
      <p:graphicFrame>
        <p:nvGraphicFramePr>
          <p:cNvPr id="33" name="Таблица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2472497"/>
              </p:ext>
            </p:extLst>
          </p:nvPr>
        </p:nvGraphicFramePr>
        <p:xfrm>
          <a:off x="3855016" y="6851922"/>
          <a:ext cx="8210068" cy="13629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05034">
                  <a:extLst>
                    <a:ext uri="{9D8B030D-6E8A-4147-A177-3AD203B41FA5}">
                      <a16:colId xmlns:a16="http://schemas.microsoft.com/office/drawing/2014/main" xmlns="" val="235711324"/>
                    </a:ext>
                  </a:extLst>
                </a:gridCol>
                <a:gridCol w="4105034">
                  <a:extLst>
                    <a:ext uri="{9D8B030D-6E8A-4147-A177-3AD203B41FA5}">
                      <a16:colId xmlns:a16="http://schemas.microsoft.com/office/drawing/2014/main" xmlns="" val="4058602971"/>
                    </a:ext>
                  </a:extLst>
                </a:gridCol>
              </a:tblGrid>
              <a:tr h="1362973">
                <a:tc>
                  <a:txBody>
                    <a:bodyPr/>
                    <a:lstStyle/>
                    <a:p>
                      <a:pPr marL="0" algn="l" defTabSz="1152182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ООО «Сетевая компания»</a:t>
                      </a:r>
                    </a:p>
                    <a:p>
                      <a:pPr marL="0" algn="l" defTabSz="1152182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ОАО «</a:t>
                      </a:r>
                      <a:r>
                        <a:rPr lang="ru-RU" sz="1600" b="1" kern="12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Ирбитский</a:t>
                      </a:r>
                      <a:r>
                        <a:rPr lang="ru-RU" sz="16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молочный завод»</a:t>
                      </a:r>
                    </a:p>
                    <a:p>
                      <a:pPr marL="0" algn="l" defTabSz="1152182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ОАО «Птицефабрика «</a:t>
                      </a:r>
                      <a:r>
                        <a:rPr lang="ru-RU" sz="1600" b="1" kern="12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Рефтинская</a:t>
                      </a:r>
                      <a:r>
                        <a:rPr lang="ru-RU" sz="16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»</a:t>
                      </a:r>
                    </a:p>
                  </a:txBody>
                  <a:tcPr marL="70875" marR="70875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152182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ОАО «Птицефабрика «Свердловская»</a:t>
                      </a:r>
                    </a:p>
                    <a:p>
                      <a:pPr marL="0" algn="l" defTabSz="1152182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АО «Югорский лесопромышленный холдинг»</a:t>
                      </a:r>
                    </a:p>
                    <a:p>
                      <a:pPr marL="0" algn="l" defTabSz="1152182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АО «Электронная Москва»</a:t>
                      </a:r>
                    </a:p>
                    <a:p>
                      <a:pPr marL="0" marR="0" lvl="0" indent="0" algn="l" defTabSz="1152182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70875" marR="70875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956817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7806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Рисунок 4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256"/>
            <a:ext cx="2036041" cy="92621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210348" y="178105"/>
            <a:ext cx="7293332" cy="521811"/>
          </a:xfrm>
          <a:prstGeom prst="rect">
            <a:avLst/>
          </a:prstGeom>
          <a:noFill/>
        </p:spPr>
        <p:txBody>
          <a:bodyPr wrap="none" lIns="59057" tIns="29528" rIns="0" bIns="29528" rtlCol="0" anchor="ctr">
            <a:noAutofit/>
          </a:bodyPr>
          <a:lstStyle/>
          <a:p>
            <a:pPr lvl="0">
              <a:defRPr/>
            </a:pPr>
            <a:r>
              <a:rPr lang="ru-RU" sz="2000" b="1" dirty="0">
                <a:solidFill>
                  <a:srgbClr val="5B9BD5">
                    <a:lumMod val="50000"/>
                  </a:srgb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Закупки инновационной продукции, высокотехнологичной продукции </a:t>
            </a:r>
          </a:p>
          <a:p>
            <a:pPr lvl="0">
              <a:defRPr/>
            </a:pPr>
            <a:r>
              <a:rPr lang="ru-RU" sz="2000" b="1" dirty="0">
                <a:solidFill>
                  <a:srgbClr val="5B9BD5">
                    <a:lumMod val="50000"/>
                  </a:srgb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отдельными видами юридических лиц</a:t>
            </a: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1454686" y="3113650"/>
            <a:ext cx="9903922" cy="0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2899715" y="1394736"/>
            <a:ext cx="7013863" cy="4758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b="1" u="sng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Закупки ИПВП у субъектов МСП 19 заказчиками федерального уровня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</a:br>
            <a:r>
              <a:rPr lang="ru-RU" sz="1640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 </a:t>
            </a:r>
            <a:endParaRPr lang="ru-RU" sz="1400" i="1" dirty="0">
              <a:solidFill>
                <a:schemeClr val="accent5">
                  <a:lumMod val="50000"/>
                </a:scheme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185154" y="792708"/>
            <a:ext cx="9872749" cy="0"/>
          </a:xfrm>
          <a:prstGeom prst="line">
            <a:avLst/>
          </a:prstGeom>
          <a:ln w="2222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ик 40"/>
          <p:cNvSpPr/>
          <p:nvPr/>
        </p:nvSpPr>
        <p:spPr>
          <a:xfrm>
            <a:off x="2062168" y="4171316"/>
            <a:ext cx="3205333" cy="387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729237">
              <a:lnSpc>
                <a:spcPct val="80000"/>
              </a:lnSpc>
              <a:spcBef>
                <a:spcPct val="0"/>
              </a:spcBef>
            </a:pPr>
            <a:r>
              <a:rPr lang="ru-RU" sz="2296" b="1" dirty="0">
                <a:solidFill>
                  <a:schemeClr val="bg1"/>
                </a:solidFill>
                <a:latin typeface="Arial Narrow" panose="020B0606020202030204" pitchFamily="34" charset="0"/>
              </a:rPr>
              <a:t>8,8 млрд руб. 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6646984" y="4058089"/>
            <a:ext cx="1952110" cy="387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729237">
              <a:lnSpc>
                <a:spcPct val="80000"/>
              </a:lnSpc>
              <a:spcBef>
                <a:spcPct val="0"/>
              </a:spcBef>
            </a:pPr>
            <a:r>
              <a:rPr lang="ru-RU" sz="2296" b="1" dirty="0">
                <a:solidFill>
                  <a:schemeClr val="bg1"/>
                </a:solidFill>
                <a:latin typeface="Arial Narrow" panose="020B0606020202030204" pitchFamily="34" charset="0"/>
              </a:rPr>
              <a:t>793 позиции,</a:t>
            </a:r>
          </a:p>
        </p:txBody>
      </p:sp>
      <p:sp>
        <p:nvSpPr>
          <p:cNvPr id="64" name="Прямоугольник 63"/>
          <p:cNvSpPr/>
          <p:nvPr/>
        </p:nvSpPr>
        <p:spPr>
          <a:xfrm>
            <a:off x="1255505" y="819430"/>
            <a:ext cx="10802398" cy="286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729237">
              <a:lnSpc>
                <a:spcPct val="90000"/>
              </a:lnSpc>
              <a:spcBef>
                <a:spcPct val="0"/>
              </a:spcBef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В перечень конкретных заказчиков, которые обязаны осуществить закупку ИПВП, в том числе у субъектов МСП включены в том числе: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3458657" y="1014911"/>
            <a:ext cx="6031105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729237">
              <a:spcBef>
                <a:spcPts val="310"/>
              </a:spcBef>
            </a:pPr>
            <a:r>
              <a:rPr lang="ru-RU" sz="1600" b="1" i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19</a:t>
            </a:r>
            <a:r>
              <a:rPr lang="ru-RU" sz="1400" i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 заказчиков федерального уровня </a:t>
            </a:r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 и </a:t>
            </a:r>
            <a:r>
              <a:rPr lang="ru-RU" sz="1600" b="1" i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6</a:t>
            </a:r>
            <a:r>
              <a:rPr lang="ru-RU" sz="1400" b="1" i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sz="1400" i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заказчиков регионального уровня</a:t>
            </a:r>
          </a:p>
          <a:p>
            <a:pPr defTabSz="729237">
              <a:spcBef>
                <a:spcPts val="310"/>
              </a:spcBef>
            </a:pPr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 </a:t>
            </a:r>
            <a:endParaRPr lang="ru-RU" sz="1400" i="1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8748903" y="4391842"/>
            <a:ext cx="1981454" cy="387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729237">
              <a:lnSpc>
                <a:spcPct val="80000"/>
              </a:lnSpc>
              <a:spcBef>
                <a:spcPct val="0"/>
              </a:spcBef>
            </a:pPr>
            <a:r>
              <a:rPr lang="ru-RU" sz="2296" b="1" dirty="0">
                <a:solidFill>
                  <a:schemeClr val="bg1"/>
                </a:solidFill>
                <a:latin typeface="Arial Narrow" panose="020B0606020202030204" pitchFamily="34" charset="0"/>
              </a:rPr>
              <a:t>191</a:t>
            </a:r>
            <a:r>
              <a:rPr lang="ru-RU" sz="2296" b="1" dirty="0">
                <a:solidFill>
                  <a:srgbClr val="A2C9F4"/>
                </a:solidFill>
                <a:latin typeface="Arial Narrow" panose="020B0606020202030204" pitchFamily="34" charset="0"/>
              </a:rPr>
              <a:t> </a:t>
            </a:r>
            <a:r>
              <a:rPr lang="ru-RU" sz="2296" b="1" dirty="0">
                <a:solidFill>
                  <a:schemeClr val="bg1"/>
                </a:solidFill>
                <a:latin typeface="Arial Narrow" panose="020B0606020202030204" pitchFamily="34" charset="0"/>
              </a:rPr>
              <a:t>позиция</a:t>
            </a:r>
          </a:p>
        </p:txBody>
      </p:sp>
      <p:sp>
        <p:nvSpPr>
          <p:cNvPr id="32" name="Скругленный прямоугольник 6"/>
          <p:cNvSpPr/>
          <p:nvPr/>
        </p:nvSpPr>
        <p:spPr>
          <a:xfrm>
            <a:off x="8475845" y="4089561"/>
            <a:ext cx="2027835" cy="29553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2502" tIns="62502" rIns="62502" bIns="62502" numCol="1" spcCol="1270" anchor="t" anchorCtr="0">
            <a:noAutofit/>
          </a:bodyPr>
          <a:lstStyle/>
          <a:p>
            <a:pPr algn="ctr" defTabSz="729237">
              <a:spcBef>
                <a:spcPct val="0"/>
              </a:spcBef>
            </a:pPr>
            <a:r>
              <a:rPr lang="ru-RU" sz="1148" dirty="0">
                <a:solidFill>
                  <a:schemeClr val="bg1"/>
                </a:solidFill>
                <a:latin typeface="Arial Narrow" panose="020B0606020202030204" pitchFamily="34" charset="0"/>
              </a:rPr>
              <a:t>в том числе у субъектов МСП</a:t>
            </a:r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>
            <a:off x="1454686" y="5426446"/>
            <a:ext cx="9903922" cy="0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Скругленный прямоугольник 6"/>
          <p:cNvSpPr/>
          <p:nvPr/>
        </p:nvSpPr>
        <p:spPr>
          <a:xfrm>
            <a:off x="8475845" y="6402358"/>
            <a:ext cx="2027835" cy="29553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2502" tIns="62502" rIns="62502" bIns="62502" numCol="1" spcCol="1270" anchor="t" anchorCtr="0">
            <a:noAutofit/>
          </a:bodyPr>
          <a:lstStyle/>
          <a:p>
            <a:pPr algn="ctr" defTabSz="729237">
              <a:spcBef>
                <a:spcPct val="0"/>
              </a:spcBef>
            </a:pPr>
            <a:r>
              <a:rPr lang="ru-RU" sz="1148" dirty="0">
                <a:solidFill>
                  <a:schemeClr val="bg1"/>
                </a:solidFill>
                <a:latin typeface="Arial Narrow" panose="020B0606020202030204" pitchFamily="34" charset="0"/>
              </a:rPr>
              <a:t>в том числе у субъектов МСП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898743" y="8008710"/>
            <a:ext cx="3549565" cy="460041"/>
          </a:xfrm>
        </p:spPr>
        <p:txBody>
          <a:bodyPr/>
          <a:lstStyle/>
          <a:p>
            <a:r>
              <a:rPr lang="ru-RU" sz="1200" dirty="0"/>
              <a:t>7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566554" y="5670668"/>
            <a:ext cx="7473989" cy="4006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b="1" u="sng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Закупки ИПВП у субъектов МСП 6 заказчиками регионального </a:t>
            </a:r>
            <a:r>
              <a:rPr lang="ru-RU" b="1" u="sng" dirty="0" smtClean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уровня</a:t>
            </a:r>
            <a:endParaRPr lang="ru-RU" sz="1400" i="1" u="sng" dirty="0">
              <a:solidFill>
                <a:schemeClr val="accent5">
                  <a:lumMod val="50000"/>
                </a:scheme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4561476"/>
              </p:ext>
            </p:extLst>
          </p:nvPr>
        </p:nvGraphicFramePr>
        <p:xfrm>
          <a:off x="5403323" y="1739882"/>
          <a:ext cx="6604602" cy="39090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24900">
                  <a:extLst>
                    <a:ext uri="{9D8B030D-6E8A-4147-A177-3AD203B41FA5}">
                      <a16:colId xmlns:a16="http://schemas.microsoft.com/office/drawing/2014/main" xmlns="" val="1668291185"/>
                    </a:ext>
                  </a:extLst>
                </a:gridCol>
                <a:gridCol w="1487314">
                  <a:extLst>
                    <a:ext uri="{9D8B030D-6E8A-4147-A177-3AD203B41FA5}">
                      <a16:colId xmlns:a16="http://schemas.microsoft.com/office/drawing/2014/main" xmlns="" val="3066322687"/>
                    </a:ext>
                  </a:extLst>
                </a:gridCol>
                <a:gridCol w="892388">
                  <a:extLst>
                    <a:ext uri="{9D8B030D-6E8A-4147-A177-3AD203B41FA5}">
                      <a16:colId xmlns:a16="http://schemas.microsoft.com/office/drawing/2014/main" xmlns="" val="2098077761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ПАО "РОСТЕЛЕКОМ"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7 346 209 116,20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39,11%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313586454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Государственная компания "</a:t>
                      </a:r>
                      <a:r>
                        <a:rPr lang="ru-RU" sz="1200" u="none" strike="noStrike" dirty="0" err="1">
                          <a:effectLst/>
                          <a:latin typeface="Arial Narrow" panose="020B0606020202030204" pitchFamily="34" charset="0"/>
                        </a:rPr>
                        <a:t>Автодор</a:t>
                      </a:r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2 855 174 840,00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15,20%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241637363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ОАО "РЖД"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2 161 226 094,91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11,51%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420701713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АО "НПП "Исток" Имени А. И. </a:t>
                      </a:r>
                      <a:r>
                        <a:rPr lang="ru-RU" sz="1200" u="none" strike="noStrike" dirty="0" err="1">
                          <a:effectLst/>
                          <a:latin typeface="Arial Narrow" panose="020B0606020202030204" pitchFamily="34" charset="0"/>
                        </a:rPr>
                        <a:t>Шокина</a:t>
                      </a:r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"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2 035 230 277,57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10,84%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263873488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ОАО "НПК "Уралвагонзавод" имени Ф.Э. Дзержинского"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1 074 536 271,84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5,72%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377702619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АО "Росэнергоатом"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805 598 545,42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4,29%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313083790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ПАО "НК "Роснефть"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700 539 754,00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3,73%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158402684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АО "Севмаш"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492 203 695,02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2,62%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29584469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ПАО "ГАЗПРОМ"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360 343 955,60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1,92%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16602452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АК "</a:t>
                      </a:r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АЛРОСА</a:t>
                      </a:r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" (ПАО)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250 152 879,73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1,33%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3018408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ПАО "ФСК ЕЭС"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245 089 863,34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1,30%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380825937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ПАО "</a:t>
                      </a:r>
                      <a:r>
                        <a:rPr lang="ru-RU" sz="1200" u="none" strike="noStrike" dirty="0" err="1">
                          <a:effectLst/>
                          <a:latin typeface="Arial Narrow" panose="020B0606020202030204" pitchFamily="34" charset="0"/>
                        </a:rPr>
                        <a:t>РусГидро</a:t>
                      </a:r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"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201 296 900,00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1,07%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21410029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АО "</a:t>
                      </a:r>
                      <a:r>
                        <a:rPr lang="ru-RU" sz="1200" u="none" strike="noStrike" dirty="0" err="1">
                          <a:effectLst/>
                          <a:latin typeface="Arial Narrow" panose="020B0606020202030204" pitchFamily="34" charset="0"/>
                        </a:rPr>
                        <a:t>Тюменьэнерго</a:t>
                      </a:r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"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60 953 745,46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0,32%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130701363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АО "ДГК"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57 773 423,00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0,31%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1525517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ПАО "Аэрофлот"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48 639 216,50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0,26%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24541609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ПАО "МРСК Центра и Приволжья"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36 071 145,00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0,19%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390621702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ПАО "ДЭК"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29 348 862,89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0,16%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352901601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ПАО "МОЭСК"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11 183 166,56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0,06%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4742819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АО "</a:t>
                      </a:r>
                      <a:r>
                        <a:rPr lang="ru-RU" sz="1200" u="none" strike="noStrike" dirty="0" err="1">
                          <a:effectLst/>
                          <a:latin typeface="Arial Narrow" panose="020B0606020202030204" pitchFamily="34" charset="0"/>
                        </a:rPr>
                        <a:t>Атомстройэкспорт</a:t>
                      </a:r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"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10 700 000,00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0,06%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21247952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Общий итог</a:t>
                      </a:r>
                    </a:p>
                  </a:txBody>
                  <a:tcPr marL="9525" marR="9525" marT="9525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u="none" strike="noStrike" dirty="0">
                          <a:effectLst/>
                          <a:latin typeface="Arial Narrow" panose="020B0606020202030204" pitchFamily="34" charset="0"/>
                        </a:rPr>
                        <a:t>18 782 271 753,04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u="none" strike="noStrike" dirty="0">
                          <a:effectLst/>
                          <a:latin typeface="Arial Narrow" panose="020B0606020202030204" pitchFamily="34" charset="0"/>
                        </a:rPr>
                        <a:t>100,00%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70880297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3971641"/>
              </p:ext>
            </p:extLst>
          </p:nvPr>
        </p:nvGraphicFramePr>
        <p:xfrm>
          <a:off x="5392880" y="6272642"/>
          <a:ext cx="6665022" cy="19361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29643">
                  <a:extLst>
                    <a:ext uri="{9D8B030D-6E8A-4147-A177-3AD203B41FA5}">
                      <a16:colId xmlns:a16="http://schemas.microsoft.com/office/drawing/2014/main" xmlns="" val="443553457"/>
                    </a:ext>
                  </a:extLst>
                </a:gridCol>
                <a:gridCol w="1528535">
                  <a:extLst>
                    <a:ext uri="{9D8B030D-6E8A-4147-A177-3AD203B41FA5}">
                      <a16:colId xmlns:a16="http://schemas.microsoft.com/office/drawing/2014/main" xmlns="" val="3754470956"/>
                    </a:ext>
                  </a:extLst>
                </a:gridCol>
                <a:gridCol w="906844">
                  <a:extLst>
                    <a:ext uri="{9D8B030D-6E8A-4147-A177-3AD203B41FA5}">
                      <a16:colId xmlns:a16="http://schemas.microsoft.com/office/drawing/2014/main" xmlns="" val="395646450"/>
                    </a:ext>
                  </a:extLst>
                </a:gridCol>
              </a:tblGrid>
              <a:tr h="27284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ООО "Сетевая компания"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          303 776 000,00  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kern="120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29,70%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4149405256"/>
                  </a:ext>
                </a:extLst>
              </a:tr>
              <a:tr h="27284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kern="120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ОАО "Птицефабрика Рефтинская"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          230 469 101,12  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22,53%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312799029"/>
                  </a:ext>
                </a:extLst>
              </a:tr>
              <a:tr h="27284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ОАО "Птицефабрика "Свердловская"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          131 042 393,70  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12,81%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2162218941"/>
                  </a:ext>
                </a:extLst>
              </a:tr>
              <a:tr h="27284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kern="120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ОАО "Ирбитский молочный завод"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          162 135 256,26  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15,85%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2282585943"/>
                  </a:ext>
                </a:extLst>
              </a:tr>
              <a:tr h="27284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kern="120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АО "Электронная Москва"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          191 046 599,15  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18,68%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271080123"/>
                  </a:ext>
                </a:extLst>
              </a:tr>
              <a:tr h="27284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kern="120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АО "Югорский лесопромышленный холдинг"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              4 395 680,00  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0,43%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72146452"/>
                  </a:ext>
                </a:extLst>
              </a:tr>
              <a:tr h="29912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Общий итог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      1 022 865 030,23   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100,00%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81051095"/>
                  </a:ext>
                </a:extLst>
              </a:tr>
            </a:tbl>
          </a:graphicData>
        </a:graphic>
      </p:graphicFrame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2655378185"/>
              </p:ext>
            </p:extLst>
          </p:nvPr>
        </p:nvGraphicFramePr>
        <p:xfrm>
          <a:off x="222003" y="1507070"/>
          <a:ext cx="5045498" cy="3917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2790225940"/>
              </p:ext>
            </p:extLst>
          </p:nvPr>
        </p:nvGraphicFramePr>
        <p:xfrm>
          <a:off x="322119" y="5829936"/>
          <a:ext cx="4707082" cy="26388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96579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359097" y="8152477"/>
            <a:ext cx="961575" cy="220095"/>
          </a:xfrm>
        </p:spPr>
        <p:txBody>
          <a:bodyPr/>
          <a:lstStyle/>
          <a:p>
            <a:r>
              <a:rPr lang="ru-RU" sz="1148" dirty="0" smtClean="0"/>
              <a:t>8</a:t>
            </a:r>
            <a:endParaRPr lang="ru-RU" sz="1148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406168" y="6843468"/>
            <a:ext cx="8914504" cy="79716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92279" indent="-192279" algn="just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</a:rPr>
              <a:t>реализация программ</a:t>
            </a: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</a:rPr>
              <a:t> льготного лизинга промышленного оборудования 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</a:rPr>
              <a:t>для субъектов МСП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" y="86543"/>
            <a:ext cx="2064152" cy="939002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2421081" y="341069"/>
            <a:ext cx="9632373" cy="484180"/>
          </a:xfrm>
          <a:prstGeom prst="rect">
            <a:avLst/>
          </a:prstGeom>
          <a:noFill/>
        </p:spPr>
        <p:txBody>
          <a:bodyPr wrap="square" lIns="48446" tIns="24223" rIns="0" bIns="24223" rtlCol="0">
            <a:no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00206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ПЕРВООЧЕРЕДНЫЕ МЕРОПРИЯТИЯ </a:t>
            </a:r>
            <a:r>
              <a:rPr lang="ru-RU" sz="2000" b="1" dirty="0" smtClean="0">
                <a:solidFill>
                  <a:srgbClr val="00206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ПО </a:t>
            </a:r>
            <a:r>
              <a:rPr lang="ru-RU" sz="2000" b="1" dirty="0">
                <a:solidFill>
                  <a:srgbClr val="00206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УВЕЛИЧЕНИЮ ДОЛИ ЗАКУПОК У СУБЪЕКТОВ МСП</a:t>
            </a:r>
          </a:p>
          <a:p>
            <a:r>
              <a:rPr lang="ru-RU" sz="1615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endParaRPr lang="ru-RU" sz="2153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406169" y="4663817"/>
            <a:ext cx="8914503" cy="75932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92279" indent="-192279" algn="just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</a:rPr>
              <a:t>увеличение </a:t>
            </a: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</a:rPr>
              <a:t>количества производственных номенклатурных позиций 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</a:rPr>
              <a:t>(в первую очередь, высокотехнологичных, инновационных), предлагаемых для закупки у субъектов МСП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3406169" y="5562340"/>
            <a:ext cx="8914504" cy="110862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92279" indent="-192279" algn="just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</a:rPr>
              <a:t>использование </a:t>
            </a: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</a:rPr>
              <a:t>функционалов Единого реестра субъектов МСП и Бизнес-навигатора 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</a:rPr>
              <a:t>Корпорации</a:t>
            </a:r>
          </a:p>
          <a:p>
            <a:pPr marL="192279" indent="-192279" algn="just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</a:rPr>
              <a:t>проведение совместно с крупнейшими заказчиками </a:t>
            </a: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</a:rPr>
              <a:t>обучающих семинаров</a:t>
            </a:r>
          </a:p>
          <a:p>
            <a:pPr marL="192279" indent="-192279" algn="just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</a:rPr>
              <a:t>размещение актуальной информации на информационных ресурсах  </a:t>
            </a:r>
          </a:p>
        </p:txBody>
      </p:sp>
      <p:sp>
        <p:nvSpPr>
          <p:cNvPr id="19" name="Пятиугольник 18"/>
          <p:cNvSpPr/>
          <p:nvPr/>
        </p:nvSpPr>
        <p:spPr>
          <a:xfrm>
            <a:off x="312167" y="6905332"/>
            <a:ext cx="2958027" cy="673433"/>
          </a:xfrm>
          <a:prstGeom prst="homePlate">
            <a:avLst/>
          </a:prstGeom>
          <a:solidFill>
            <a:schemeClr val="bg1"/>
          </a:solidFill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6145" tIns="23072" rIns="46145" bIns="23072" numCol="1" spcCol="1270" anchor="ctr" anchorCtr="0">
            <a:noAutofit/>
          </a:bodyPr>
          <a:lstStyle/>
          <a:p>
            <a:pPr algn="ctr" defTabSz="53838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41" b="1" dirty="0">
                <a:solidFill>
                  <a:schemeClr val="accent5">
                    <a:lumMod val="50000"/>
                  </a:schemeClr>
                </a:solidFill>
              </a:rPr>
              <a:t>Развитие поставщиков</a:t>
            </a:r>
          </a:p>
        </p:txBody>
      </p:sp>
      <p:sp>
        <p:nvSpPr>
          <p:cNvPr id="22" name="Пятиугольник 21"/>
          <p:cNvSpPr/>
          <p:nvPr/>
        </p:nvSpPr>
        <p:spPr>
          <a:xfrm>
            <a:off x="312168" y="4663817"/>
            <a:ext cx="3025814" cy="795402"/>
          </a:xfrm>
          <a:prstGeom prst="homePlate">
            <a:avLst/>
          </a:prstGeom>
          <a:solidFill>
            <a:schemeClr val="bg1"/>
          </a:solidFill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6145" tIns="23072" rIns="46145" bIns="23072" numCol="1" spcCol="1270" anchor="ctr" anchorCtr="0">
            <a:noAutofit/>
          </a:bodyPr>
          <a:lstStyle/>
          <a:p>
            <a:pPr algn="ctr" defTabSz="53838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346" b="1" dirty="0"/>
          </a:p>
          <a:p>
            <a:pPr algn="ctr" defTabSz="53838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41" b="1" dirty="0">
                <a:solidFill>
                  <a:schemeClr val="accent5">
                    <a:lumMod val="50000"/>
                  </a:schemeClr>
                </a:solidFill>
              </a:rPr>
              <a:t>Расширение номенклатуры закупок у субъектов МСП </a:t>
            </a:r>
          </a:p>
          <a:p>
            <a:pPr algn="ctr" defTabSz="53838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346" b="1" dirty="0"/>
          </a:p>
        </p:txBody>
      </p:sp>
      <p:sp>
        <p:nvSpPr>
          <p:cNvPr id="24" name="Пятиугольник 23"/>
          <p:cNvSpPr/>
          <p:nvPr/>
        </p:nvSpPr>
        <p:spPr>
          <a:xfrm>
            <a:off x="312167" y="5690809"/>
            <a:ext cx="2958027" cy="743933"/>
          </a:xfrm>
          <a:prstGeom prst="homePlate">
            <a:avLst/>
          </a:prstGeom>
          <a:solidFill>
            <a:schemeClr val="bg1"/>
          </a:solidFill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6145" tIns="23072" rIns="46145" bIns="23072" numCol="1" spcCol="1270" anchor="ctr" anchorCtr="0">
            <a:noAutofit/>
          </a:bodyPr>
          <a:lstStyle/>
          <a:p>
            <a:pPr algn="ctr" defTabSz="53838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346" b="1" dirty="0"/>
          </a:p>
          <a:p>
            <a:pPr algn="ctr" defTabSz="538381">
              <a:lnSpc>
                <a:spcPct val="90000"/>
              </a:lnSpc>
              <a:spcBef>
                <a:spcPct val="0"/>
              </a:spcBef>
            </a:pPr>
            <a:r>
              <a:rPr lang="ru-RU" sz="1641" b="1" dirty="0">
                <a:solidFill>
                  <a:schemeClr val="accent5">
                    <a:lumMod val="50000"/>
                  </a:schemeClr>
                </a:solidFill>
              </a:rPr>
              <a:t>Повышение информированности </a:t>
            </a:r>
          </a:p>
          <a:p>
            <a:pPr algn="ctr" defTabSz="538381">
              <a:lnSpc>
                <a:spcPct val="90000"/>
              </a:lnSpc>
              <a:spcBef>
                <a:spcPct val="0"/>
              </a:spcBef>
            </a:pPr>
            <a:r>
              <a:rPr lang="ru-RU" sz="1641" b="1" dirty="0">
                <a:solidFill>
                  <a:schemeClr val="accent5">
                    <a:lumMod val="50000"/>
                  </a:schemeClr>
                </a:solidFill>
              </a:rPr>
              <a:t>о закупках</a:t>
            </a:r>
          </a:p>
          <a:p>
            <a:pPr algn="ctr" defTabSz="53838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346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452784" y="1484994"/>
            <a:ext cx="8914504" cy="105038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92279" indent="-192279" algn="just">
              <a:buFont typeface="Arial" panose="020B0604020202020204" pitchFamily="34" charset="0"/>
              <a:buChar char="•"/>
            </a:pPr>
            <a:endParaRPr lang="ru-RU" sz="1477" b="1" dirty="0">
              <a:solidFill>
                <a:schemeClr val="accent5">
                  <a:lumMod val="50000"/>
                </a:schemeClr>
              </a:solidFill>
            </a:endParaRPr>
          </a:p>
          <a:p>
            <a:pPr marL="192279" indent="-192279" algn="just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</a:rPr>
              <a:t>выявление проблем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</a:rPr>
              <a:t>, возникающих у субъектов МСП при прохождении добровольной сертификации</a:t>
            </a:r>
          </a:p>
          <a:p>
            <a:pPr marL="192279" indent="-192279" algn="just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</a:rPr>
              <a:t>внесение изменений в законодательство РФ в</a:t>
            </a: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</a:rPr>
              <a:t> целях снижения затрат субъектов МСП 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</a:rPr>
              <a:t>на прохождение </a:t>
            </a: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</a:rPr>
              <a:t>добровольной сертификации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</a:rPr>
              <a:t> </a:t>
            </a:r>
          </a:p>
          <a:p>
            <a:pPr marL="192279" indent="-192279" algn="just">
              <a:buFont typeface="Arial" panose="020B0604020202020204" pitchFamily="34" charset="0"/>
              <a:buChar char="•"/>
            </a:pPr>
            <a:endParaRPr lang="ru-RU" sz="1477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5" name="Пятиугольник 14"/>
          <p:cNvSpPr/>
          <p:nvPr/>
        </p:nvSpPr>
        <p:spPr>
          <a:xfrm>
            <a:off x="346061" y="1546789"/>
            <a:ext cx="2958027" cy="784396"/>
          </a:xfrm>
          <a:prstGeom prst="homePlate">
            <a:avLst/>
          </a:prstGeom>
          <a:solidFill>
            <a:schemeClr val="bg1"/>
          </a:solidFill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6145" tIns="23072" rIns="46145" bIns="23072" numCol="1" spcCol="1270" anchor="ctr" anchorCtr="0">
            <a:noAutofit/>
          </a:bodyPr>
          <a:lstStyle/>
          <a:p>
            <a:pPr algn="ctr"/>
            <a:endParaRPr lang="ru-RU" sz="1346" b="1" dirty="0"/>
          </a:p>
          <a:p>
            <a:pPr algn="ctr"/>
            <a:r>
              <a:rPr lang="ru-RU" sz="1641" b="1" dirty="0">
                <a:solidFill>
                  <a:schemeClr val="accent5">
                    <a:lumMod val="50000"/>
                  </a:schemeClr>
                </a:solidFill>
              </a:rPr>
              <a:t>Снижение затрат </a:t>
            </a:r>
            <a:r>
              <a:rPr lang="ru-RU" sz="1641" dirty="0">
                <a:solidFill>
                  <a:schemeClr val="accent5">
                    <a:lumMod val="50000"/>
                  </a:schemeClr>
                </a:solidFill>
              </a:rPr>
              <a:t>на прохождение д</a:t>
            </a:r>
            <a:r>
              <a:rPr lang="ru-RU" sz="1641" b="1" dirty="0">
                <a:solidFill>
                  <a:schemeClr val="accent5">
                    <a:lumMod val="50000"/>
                  </a:schemeClr>
                </a:solidFill>
              </a:rPr>
              <a:t>обровольной сертификации</a:t>
            </a:r>
            <a:r>
              <a:rPr lang="ru-RU" sz="1641" dirty="0">
                <a:solidFill>
                  <a:schemeClr val="accent5">
                    <a:lumMod val="50000"/>
                  </a:schemeClr>
                </a:solidFill>
              </a:rPr>
              <a:t> </a:t>
            </a:r>
          </a:p>
          <a:p>
            <a:pPr algn="ctr" defTabSz="53838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346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452784" y="3728770"/>
            <a:ext cx="8914504" cy="74966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92279" indent="-192279" algn="just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</a:rPr>
              <a:t>актуализация перечней конкретных и отдельных заказчиков</a:t>
            </a:r>
          </a:p>
        </p:txBody>
      </p:sp>
      <p:sp>
        <p:nvSpPr>
          <p:cNvPr id="21" name="Пятиугольник 20"/>
          <p:cNvSpPr/>
          <p:nvPr/>
        </p:nvSpPr>
        <p:spPr>
          <a:xfrm>
            <a:off x="340137" y="3806699"/>
            <a:ext cx="2948705" cy="671738"/>
          </a:xfrm>
          <a:prstGeom prst="homePlate">
            <a:avLst/>
          </a:prstGeom>
          <a:solidFill>
            <a:schemeClr val="bg1"/>
          </a:solidFill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6145" tIns="23072" rIns="46145" bIns="23072" numCol="1" spcCol="1270" anchor="ctr" anchorCtr="0">
            <a:noAutofit/>
          </a:bodyPr>
          <a:lstStyle/>
          <a:p>
            <a:pPr algn="ctr" defTabSz="53838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41" b="1" dirty="0">
                <a:solidFill>
                  <a:schemeClr val="accent5">
                    <a:lumMod val="50000"/>
                  </a:schemeClr>
                </a:solidFill>
              </a:rPr>
              <a:t>Расширение перечня крупнейших заказчиков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3434138" y="2651689"/>
            <a:ext cx="8933149" cy="9282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92279" indent="-192279" algn="just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</a:rPr>
              <a:t>внесение изменений в Гражданский кодекс Российской Федерации и Закон № 223-ФЗ в целях установления </a:t>
            </a: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</a:rPr>
              <a:t>возможности использования факторинга в закупках</a:t>
            </a:r>
          </a:p>
        </p:txBody>
      </p:sp>
      <p:sp>
        <p:nvSpPr>
          <p:cNvPr id="26" name="Пятиугольник 25"/>
          <p:cNvSpPr/>
          <p:nvPr/>
        </p:nvSpPr>
        <p:spPr>
          <a:xfrm>
            <a:off x="340137" y="2651689"/>
            <a:ext cx="2948705" cy="957194"/>
          </a:xfrm>
          <a:prstGeom prst="homePlate">
            <a:avLst/>
          </a:prstGeom>
          <a:solidFill>
            <a:schemeClr val="bg1"/>
          </a:solidFill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6145" tIns="23072" rIns="46145" bIns="23072" numCol="1" spcCol="1270" anchor="ctr" anchorCtr="0">
            <a:noAutofit/>
          </a:bodyPr>
          <a:lstStyle/>
          <a:p>
            <a:pPr algn="ctr" defTabSz="53838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41" b="1" dirty="0">
                <a:solidFill>
                  <a:schemeClr val="accent5">
                    <a:lumMod val="50000"/>
                  </a:schemeClr>
                </a:solidFill>
              </a:rPr>
              <a:t>Расширение практики использования факторинга</a:t>
            </a:r>
          </a:p>
        </p:txBody>
      </p:sp>
    </p:spTree>
    <p:extLst>
      <p:ext uri="{BB962C8B-B14F-4D97-AF65-F5344CB8AC3E}">
        <p14:creationId xmlns:p14="http://schemas.microsoft.com/office/powerpoint/2010/main" val="211111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0874" y="937009"/>
            <a:ext cx="5325306" cy="6133554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3869669" y="61162"/>
            <a:ext cx="8891713" cy="699029"/>
          </a:xfrm>
          <a:prstGeom prst="rect">
            <a:avLst/>
          </a:prstGeom>
          <a:noFill/>
        </p:spPr>
        <p:txBody>
          <a:bodyPr wrap="square" lIns="72000" tIns="36000" rIns="0" bIns="36000" rtlCol="0" anchor="ctr">
            <a:noAutofit/>
          </a:bodyPr>
          <a:lstStyle/>
          <a:p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Arial Narrow" panose="020B0606020202030204" pitchFamily="34" charset="0"/>
              </a:rPr>
              <a:t>Бизнес навигация для МСП</a:t>
            </a:r>
          </a:p>
        </p:txBody>
      </p:sp>
      <p:sp>
        <p:nvSpPr>
          <p:cNvPr id="30" name="TextBox 5"/>
          <p:cNvSpPr txBox="1">
            <a:spLocks noChangeArrowheads="1"/>
          </p:cNvSpPr>
          <p:nvPr/>
        </p:nvSpPr>
        <p:spPr bwMode="auto">
          <a:xfrm>
            <a:off x="299280" y="7023488"/>
            <a:ext cx="12019720" cy="1260087"/>
          </a:xfrm>
          <a:prstGeom prst="rect">
            <a:avLst/>
          </a:prstGeom>
          <a:solidFill>
            <a:schemeClr val="bg2"/>
          </a:solidFill>
          <a:ln w="3175">
            <a:noFill/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144000" tIns="72000" rIns="144000" bIns="72000" anchor="ctr" anchorCtr="0">
            <a:noAutofit/>
          </a:bodyPr>
          <a:lstStyle/>
          <a:p>
            <a:pPr algn="just"/>
            <a:r>
              <a:rPr lang="ru-RU" dirty="0">
                <a:solidFill>
                  <a:schemeClr val="tx1"/>
                </a:solidFill>
                <a:latin typeface="Arial Narrow" panose="020B0606020202030204" pitchFamily="34" charset="0"/>
              </a:rPr>
              <a:t>Работы по</a:t>
            </a:r>
            <a:r>
              <a:rPr lang="ru-RU" b="1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развитию и </a:t>
            </a:r>
            <a:r>
              <a:rPr lang="ru-RU" b="1" dirty="0">
                <a:solidFill>
                  <a:schemeClr val="tx1"/>
                </a:solidFill>
                <a:latin typeface="Arial Narrow" panose="020B0606020202030204" pitchFamily="34" charset="0"/>
              </a:rPr>
              <a:t>наполнению Бизнес-навигатора МСП в отношении 169 </a:t>
            </a:r>
            <a:r>
              <a:rPr lang="ru-RU" dirty="0">
                <a:solidFill>
                  <a:schemeClr val="tx1"/>
                </a:solidFill>
                <a:latin typeface="Arial Narrow" panose="020B0606020202030204" pitchFamily="34" charset="0"/>
              </a:rPr>
              <a:t>городов с населением более 100 тыс. </a:t>
            </a:r>
            <a:r>
              <a:rPr lang="ru-RU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человек Корпорация МСП будет </a:t>
            </a:r>
            <a:r>
              <a:rPr lang="ru-RU" dirty="0">
                <a:solidFill>
                  <a:schemeClr val="tx1"/>
                </a:solidFill>
                <a:latin typeface="Arial Narrow" panose="020B0606020202030204" pitchFamily="34" charset="0"/>
              </a:rPr>
              <a:t>проводить </a:t>
            </a:r>
            <a:r>
              <a:rPr lang="ru-RU" b="1" dirty="0">
                <a:solidFill>
                  <a:schemeClr val="tx1"/>
                </a:solidFill>
                <a:latin typeface="Arial Narrow" panose="020B0606020202030204" pitchFamily="34" charset="0"/>
              </a:rPr>
              <a:t>своими силами </a:t>
            </a:r>
            <a:r>
              <a:rPr lang="ru-RU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и </a:t>
            </a:r>
            <a:r>
              <a:rPr lang="ru-RU" b="1" dirty="0">
                <a:solidFill>
                  <a:schemeClr val="tx1"/>
                </a:solidFill>
                <a:latin typeface="Arial Narrow" panose="020B0606020202030204" pitchFamily="34" charset="0"/>
              </a:rPr>
              <a:t>за счет собственных средств. </a:t>
            </a:r>
            <a:r>
              <a:rPr lang="ru-RU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С </a:t>
            </a:r>
            <a:r>
              <a:rPr lang="ru-RU" dirty="0">
                <a:solidFill>
                  <a:schemeClr val="tx1"/>
                </a:solidFill>
                <a:latin typeface="Arial Narrow" panose="020B0606020202030204" pitchFamily="34" charset="0"/>
              </a:rPr>
              <a:t>2017 года сбор информации </a:t>
            </a:r>
            <a:r>
              <a:rPr lang="ru-RU" b="1" dirty="0">
                <a:solidFill>
                  <a:schemeClr val="tx1"/>
                </a:solidFill>
                <a:latin typeface="Arial Narrow" panose="020B0606020202030204" pitchFamily="34" charset="0"/>
              </a:rPr>
              <a:t>для расширения географии </a:t>
            </a:r>
            <a:r>
              <a:rPr lang="ru-RU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(</a:t>
            </a:r>
            <a:r>
              <a:rPr lang="ru-RU" b="1" dirty="0">
                <a:solidFill>
                  <a:schemeClr val="tx1"/>
                </a:solidFill>
                <a:latin typeface="Arial Narrow" panose="020B0606020202030204" pitchFamily="34" charset="0"/>
              </a:rPr>
              <a:t>свыше 169 городов) может осуществляться органами государственной власти субъектов РФ и местного самоуправления </a:t>
            </a:r>
            <a:r>
              <a:rPr lang="ru-RU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самостоятельно </a:t>
            </a:r>
            <a:r>
              <a:rPr lang="ru-RU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согласно </a:t>
            </a:r>
            <a:r>
              <a:rPr lang="ru-RU" dirty="0">
                <a:solidFill>
                  <a:schemeClr val="tx1"/>
                </a:solidFill>
                <a:latin typeface="Arial Narrow" panose="020B0606020202030204" pitchFamily="34" charset="0"/>
              </a:rPr>
              <a:t>их </a:t>
            </a:r>
            <a:r>
              <a:rPr lang="ru-RU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приоритетам.</a:t>
            </a:r>
            <a:endParaRPr lang="ru-RU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689004" y="2106069"/>
            <a:ext cx="3624200" cy="4875302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lIns="72000" tIns="72000" rIns="72000" bIns="72000" anchor="ctr" anchorCtr="0">
            <a:noAutofit/>
          </a:bodyPr>
          <a:lstStyle/>
          <a:p>
            <a:pPr marL="285750" indent="-285750"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Рассчитать примерный бизнес-план для одного из 90 видов бизнеса в 169 городах с населением более 100 тысяч человек.</a:t>
            </a:r>
          </a:p>
          <a:p>
            <a:pPr marL="285750" indent="-285750"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Найти </a:t>
            </a:r>
            <a:r>
              <a:rPr lang="ru-RU" sz="1500" b="1" dirty="0">
                <a:solidFill>
                  <a:schemeClr val="bg1"/>
                </a:solidFill>
                <a:latin typeface="Arial Narrow" panose="020B0606020202030204" pitchFamily="34" charset="0"/>
              </a:rPr>
              <a:t>банк, где можно взять кредит под гарантии Корпорации </a:t>
            </a:r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МСП.</a:t>
            </a:r>
          </a:p>
          <a:p>
            <a:pPr marL="285750" indent="-285750"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Подобрать </a:t>
            </a:r>
            <a:r>
              <a:rPr lang="ru-RU" sz="1500" b="1" dirty="0">
                <a:solidFill>
                  <a:schemeClr val="bg1"/>
                </a:solidFill>
                <a:latin typeface="Arial Narrow" panose="020B0606020202030204" pitchFamily="34" charset="0"/>
              </a:rPr>
              <a:t>в аренду помещение для </a:t>
            </a:r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бизнеса. </a:t>
            </a:r>
          </a:p>
          <a:p>
            <a:pPr marL="285750" indent="-285750"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Узнать </a:t>
            </a:r>
            <a:r>
              <a:rPr lang="ru-RU" sz="1500" b="1" dirty="0">
                <a:solidFill>
                  <a:schemeClr val="bg1"/>
                </a:solidFill>
                <a:latin typeface="Arial Narrow" panose="020B0606020202030204" pitchFamily="34" charset="0"/>
              </a:rPr>
              <a:t>о доступности известных и надежных </a:t>
            </a:r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франшиз.</a:t>
            </a:r>
          </a:p>
          <a:p>
            <a:pPr marL="285750" indent="-285750"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Узнать </a:t>
            </a:r>
            <a:r>
              <a:rPr lang="ru-RU" sz="1500" b="1" dirty="0">
                <a:solidFill>
                  <a:schemeClr val="bg1"/>
                </a:solidFill>
                <a:latin typeface="Arial Narrow" panose="020B0606020202030204" pitchFamily="34" charset="0"/>
              </a:rPr>
              <a:t>о мерах поддержки малого и среднего </a:t>
            </a:r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бизнеса.</a:t>
            </a:r>
          </a:p>
          <a:p>
            <a:pPr marL="285750" indent="-285750"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Быть </a:t>
            </a:r>
            <a:r>
              <a:rPr lang="ru-RU" sz="1500" b="1" dirty="0">
                <a:solidFill>
                  <a:schemeClr val="bg1"/>
                </a:solidFill>
                <a:latin typeface="Arial Narrow" panose="020B0606020202030204" pitchFamily="34" charset="0"/>
              </a:rPr>
              <a:t>в курсе планов закупок и конкурсов крупных </a:t>
            </a:r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заказчиков.</a:t>
            </a:r>
          </a:p>
          <a:p>
            <a:pPr marL="285750" indent="-285750"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Найти </a:t>
            </a:r>
            <a:r>
              <a:rPr lang="ru-RU" sz="1500" b="1" dirty="0">
                <a:solidFill>
                  <a:schemeClr val="bg1"/>
                </a:solidFill>
                <a:latin typeface="Arial Narrow" panose="020B0606020202030204" pitchFamily="34" charset="0"/>
              </a:rPr>
              <a:t>и проверить </a:t>
            </a:r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контрагента.</a:t>
            </a:r>
          </a:p>
          <a:p>
            <a:pPr marL="285750" indent="-285750"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Разместить </a:t>
            </a:r>
            <a:r>
              <a:rPr lang="ru-RU" sz="1500" b="1" dirty="0">
                <a:solidFill>
                  <a:schemeClr val="bg1"/>
                </a:solidFill>
                <a:latin typeface="Arial Narrow" panose="020B0606020202030204" pitchFamily="34" charset="0"/>
              </a:rPr>
              <a:t>объявление о своем </a:t>
            </a:r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бизнесе</a:t>
            </a:r>
            <a:r>
              <a:rPr lang="ru-RU" sz="1500" b="1" dirty="0">
                <a:solidFill>
                  <a:schemeClr val="bg1"/>
                </a:solidFill>
                <a:latin typeface="Arial Narrow" panose="020B0606020202030204" pitchFamily="34" charset="0"/>
              </a:rPr>
              <a:t>.</a:t>
            </a:r>
            <a:endParaRPr lang="ru-RU" sz="1500" b="1" dirty="0" smtClean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285750" indent="-285750"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Получить </a:t>
            </a:r>
            <a:r>
              <a:rPr lang="ru-RU" sz="1500" b="1" dirty="0">
                <a:solidFill>
                  <a:schemeClr val="bg1"/>
                </a:solidFill>
                <a:latin typeface="Arial Narrow" panose="020B0606020202030204" pitchFamily="34" charset="0"/>
              </a:rPr>
              <a:t>доступ к новостным, аналитическим и иным материалам</a:t>
            </a:r>
            <a:r>
              <a:rPr lang="ru-RU" sz="15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.</a:t>
            </a:r>
            <a:endParaRPr lang="ru-RU" sz="15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8" y="-38838"/>
            <a:ext cx="2163618" cy="98425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8" y="-38838"/>
            <a:ext cx="2163618" cy="984251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1917775" y="8268937"/>
            <a:ext cx="591005" cy="240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889000">
              <a:lnSpc>
                <a:spcPct val="8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1200" dirty="0" smtClean="0">
                <a:latin typeface="Arial Narrow" panose="020B0606020202030204" pitchFamily="34" charset="0"/>
              </a:rPr>
              <a:t>5</a:t>
            </a:r>
            <a:endParaRPr lang="ru-RU" sz="1200" dirty="0">
              <a:latin typeface="Arial Narrow" panose="020B0606020202030204" pitchFamily="34" charset="0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558436" y="2097358"/>
            <a:ext cx="2983050" cy="1293542"/>
            <a:chOff x="-946714" y="6622048"/>
            <a:chExt cx="1589861" cy="630884"/>
          </a:xfrm>
        </p:grpSpPr>
        <p:sp>
          <p:nvSpPr>
            <p:cNvPr id="15" name="Pentagon 35"/>
            <p:cNvSpPr/>
            <p:nvPr/>
          </p:nvSpPr>
          <p:spPr>
            <a:xfrm>
              <a:off x="-759787" y="6622048"/>
              <a:ext cx="1402934" cy="630883"/>
            </a:xfrm>
            <a:prstGeom prst="homePlate">
              <a:avLst>
                <a:gd name="adj" fmla="val 22714"/>
              </a:avLst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252000" tIns="35100" rIns="67500" bIns="351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6" name="Pentagon 37"/>
            <p:cNvSpPr/>
            <p:nvPr/>
          </p:nvSpPr>
          <p:spPr>
            <a:xfrm>
              <a:off x="-946714" y="6622049"/>
              <a:ext cx="1522889" cy="630883"/>
            </a:xfrm>
            <a:prstGeom prst="homePlate">
              <a:avLst>
                <a:gd name="adj" fmla="val 22714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252000" tIns="35100" rIns="67500" bIns="35100" anchor="ctr"/>
            <a:lstStyle/>
            <a:p>
              <a:r>
                <a:rPr lang="ru-RU" b="1" dirty="0">
                  <a:latin typeface="Arial Narrow" panose="020B0606020202030204" pitchFamily="34" charset="0"/>
                </a:rPr>
                <a:t>Зайти на Портал </a:t>
              </a:r>
              <a:endParaRPr lang="ru-RU" b="1" dirty="0" smtClean="0">
                <a:latin typeface="Arial Narrow" panose="020B0606020202030204" pitchFamily="34" charset="0"/>
              </a:endParaRPr>
            </a:p>
            <a:p>
              <a:r>
                <a:rPr lang="ru-RU" b="1" dirty="0" smtClean="0">
                  <a:latin typeface="Arial Narrow" panose="020B0606020202030204" pitchFamily="34" charset="0"/>
                </a:rPr>
                <a:t>Бизнес-навигатора </a:t>
              </a:r>
              <a:r>
                <a:rPr lang="ru-RU" b="1" dirty="0">
                  <a:latin typeface="Arial Narrow" panose="020B0606020202030204" pitchFamily="34" charset="0"/>
                </a:rPr>
                <a:t>МСП </a:t>
              </a:r>
              <a:endParaRPr lang="ru-RU" b="1" dirty="0" smtClean="0">
                <a:latin typeface="Arial Narrow" panose="020B0606020202030204" pitchFamily="34" charset="0"/>
              </a:endParaRPr>
            </a:p>
            <a:p>
              <a:r>
                <a:rPr lang="ru-RU" b="1" dirty="0" smtClean="0">
                  <a:latin typeface="Arial Narrow" panose="020B0606020202030204" pitchFamily="34" charset="0"/>
                </a:rPr>
                <a:t>по </a:t>
              </a:r>
              <a:r>
                <a:rPr lang="ru-RU" b="1" dirty="0">
                  <a:latin typeface="Arial Narrow" panose="020B0606020202030204" pitchFamily="34" charset="0"/>
                </a:rPr>
                <a:t>адресу: </a:t>
              </a:r>
              <a:r>
                <a:rPr lang="ru-RU" b="1" u="sng" dirty="0">
                  <a:solidFill>
                    <a:schemeClr val="accent1">
                      <a:lumMod val="50000"/>
                    </a:schemeClr>
                  </a:solidFill>
                  <a:latin typeface="Arial Narrow" panose="020B0606020202030204" pitchFamily="34" charset="0"/>
                </a:rPr>
                <a:t>https://</a:t>
              </a:r>
              <a:r>
                <a:rPr lang="ru-RU" b="1" u="sng" dirty="0" smtClean="0">
                  <a:solidFill>
                    <a:schemeClr val="accent1">
                      <a:lumMod val="50000"/>
                    </a:schemeClr>
                  </a:solidFill>
                  <a:latin typeface="Arial Narrow" panose="020B0606020202030204" pitchFamily="34" charset="0"/>
                </a:rPr>
                <a:t>smbn.ru</a:t>
              </a:r>
              <a:endParaRPr lang="ru-RU" b="1" u="sng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558435" y="3459844"/>
            <a:ext cx="2983051" cy="2120899"/>
            <a:chOff x="-946714" y="6622048"/>
            <a:chExt cx="1589861" cy="630884"/>
          </a:xfrm>
        </p:grpSpPr>
        <p:sp>
          <p:nvSpPr>
            <p:cNvPr id="18" name="Pentagon 35"/>
            <p:cNvSpPr/>
            <p:nvPr/>
          </p:nvSpPr>
          <p:spPr>
            <a:xfrm>
              <a:off x="-759787" y="6622048"/>
              <a:ext cx="1402934" cy="630883"/>
            </a:xfrm>
            <a:prstGeom prst="homePlate">
              <a:avLst>
                <a:gd name="adj" fmla="val 12449"/>
              </a:avLst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252000" tIns="35100" rIns="67500" bIns="351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9" name="Pentagon 37"/>
            <p:cNvSpPr/>
            <p:nvPr/>
          </p:nvSpPr>
          <p:spPr>
            <a:xfrm>
              <a:off x="-946714" y="6622049"/>
              <a:ext cx="1521023" cy="630883"/>
            </a:xfrm>
            <a:prstGeom prst="homePlate">
              <a:avLst>
                <a:gd name="adj" fmla="val 12449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252000" tIns="35100" rIns="67500" bIns="35100" anchor="ctr"/>
            <a:lstStyle/>
            <a:p>
              <a:r>
                <a:rPr lang="ru-RU" b="1" dirty="0">
                  <a:latin typeface="Arial Narrow" panose="020B0606020202030204" pitchFamily="34" charset="0"/>
                </a:rPr>
                <a:t>Пройти авторизацию </a:t>
              </a:r>
              <a:endParaRPr lang="ru-RU" b="1" dirty="0" smtClean="0">
                <a:latin typeface="Arial Narrow" panose="020B0606020202030204" pitchFamily="34" charset="0"/>
              </a:endParaRPr>
            </a:p>
            <a:p>
              <a:r>
                <a:rPr lang="ru-RU" b="1" dirty="0" smtClean="0">
                  <a:latin typeface="Arial Narrow" panose="020B0606020202030204" pitchFamily="34" charset="0"/>
                </a:rPr>
                <a:t>с </a:t>
              </a:r>
              <a:r>
                <a:rPr lang="ru-RU" b="1" dirty="0">
                  <a:latin typeface="Arial Narrow" panose="020B0606020202030204" pitchFamily="34" charset="0"/>
                </a:rPr>
                <a:t>использованием учетной записи портала </a:t>
              </a:r>
              <a:r>
                <a:rPr lang="ru-RU" b="1" dirty="0" err="1" smtClean="0">
                  <a:latin typeface="Arial Narrow" panose="020B0606020202030204" pitchFamily="34" charset="0"/>
                </a:rPr>
                <a:t>госуслуг</a:t>
              </a:r>
              <a:r>
                <a:rPr lang="ru-RU" b="1" dirty="0" smtClean="0">
                  <a:latin typeface="Arial Narrow" panose="020B0606020202030204" pitchFamily="34" charset="0"/>
                </a:rPr>
                <a:t> или </a:t>
              </a:r>
              <a:r>
                <a:rPr lang="ru-RU" b="1" dirty="0">
                  <a:latin typeface="Arial Narrow" panose="020B0606020202030204" pitchFamily="34" charset="0"/>
                </a:rPr>
                <a:t>заполнить форму регистрации </a:t>
              </a:r>
              <a:endParaRPr lang="ru-RU" b="1" dirty="0" smtClean="0">
                <a:latin typeface="Arial Narrow" panose="020B0606020202030204" pitchFamily="34" charset="0"/>
              </a:endParaRPr>
            </a:p>
            <a:p>
              <a:r>
                <a:rPr lang="ru-RU" b="1" dirty="0" smtClean="0">
                  <a:latin typeface="Arial Narrow" panose="020B0606020202030204" pitchFamily="34" charset="0"/>
                </a:rPr>
                <a:t>в </a:t>
              </a:r>
              <a:r>
                <a:rPr lang="ru-RU" b="1" dirty="0">
                  <a:latin typeface="Arial Narrow" panose="020B0606020202030204" pitchFamily="34" charset="0"/>
                </a:rPr>
                <a:t>Личном </a:t>
              </a:r>
              <a:r>
                <a:rPr lang="ru-RU" b="1" dirty="0" smtClean="0">
                  <a:latin typeface="Arial Narrow" panose="020B0606020202030204" pitchFamily="34" charset="0"/>
                </a:rPr>
                <a:t>кабинете</a:t>
              </a:r>
              <a:endParaRPr lang="ru-RU" b="1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558435" y="5650073"/>
            <a:ext cx="2983051" cy="1304087"/>
            <a:chOff x="-946714" y="6622048"/>
            <a:chExt cx="1589861" cy="630884"/>
          </a:xfrm>
        </p:grpSpPr>
        <p:sp>
          <p:nvSpPr>
            <p:cNvPr id="21" name="Pentagon 35"/>
            <p:cNvSpPr/>
            <p:nvPr/>
          </p:nvSpPr>
          <p:spPr>
            <a:xfrm>
              <a:off x="-759787" y="6622048"/>
              <a:ext cx="1402934" cy="630883"/>
            </a:xfrm>
            <a:prstGeom prst="homePlate">
              <a:avLst>
                <a:gd name="adj" fmla="val 22714"/>
              </a:avLst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252000" tIns="35100" rIns="67500" bIns="351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2" name="Pentagon 37"/>
            <p:cNvSpPr/>
            <p:nvPr/>
          </p:nvSpPr>
          <p:spPr>
            <a:xfrm>
              <a:off x="-946714" y="6622049"/>
              <a:ext cx="1522889" cy="630883"/>
            </a:xfrm>
            <a:prstGeom prst="homePlate">
              <a:avLst>
                <a:gd name="adj" fmla="val 22714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252000" tIns="35100" rIns="67500" bIns="35100" anchor="ctr"/>
            <a:lstStyle/>
            <a:p>
              <a:pPr>
                <a:spcBef>
                  <a:spcPts val="1200"/>
                </a:spcBef>
              </a:pPr>
              <a:r>
                <a:rPr lang="ru-RU" b="1" dirty="0">
                  <a:latin typeface="Arial Narrow" panose="020B0606020202030204" pitchFamily="34" charset="0"/>
                </a:rPr>
                <a:t>Получить подтверждение </a:t>
              </a:r>
              <a:r>
                <a:rPr lang="ru-RU" b="1" dirty="0" smtClean="0">
                  <a:latin typeface="Arial Narrow" panose="020B0606020202030204" pitchFamily="34" charset="0"/>
                </a:rPr>
                <a:t>авторизации</a:t>
              </a:r>
              <a:endParaRPr lang="ru-RU" b="1" dirty="0">
                <a:latin typeface="Arial Narrow" panose="020B0606020202030204" pitchFamily="34" charset="0"/>
              </a:endParaRP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333375" y="903688"/>
            <a:ext cx="31623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2"/>
                </a:solidFill>
                <a:latin typeface="Arial Narrow" panose="020B0606020202030204" pitchFamily="34" charset="0"/>
              </a:rPr>
              <a:t>Для получения </a:t>
            </a:r>
            <a:endParaRPr lang="ru-RU" b="1" dirty="0" smtClean="0">
              <a:solidFill>
                <a:schemeClr val="accent2"/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b="1" dirty="0" smtClean="0">
                <a:solidFill>
                  <a:schemeClr val="accent2"/>
                </a:solidFill>
                <a:latin typeface="Arial Narrow" panose="020B0606020202030204" pitchFamily="34" charset="0"/>
              </a:rPr>
              <a:t>бесплатного </a:t>
            </a:r>
            <a:r>
              <a:rPr lang="ru-RU" b="1" dirty="0">
                <a:solidFill>
                  <a:schemeClr val="accent2"/>
                </a:solidFill>
                <a:latin typeface="Arial Narrow" panose="020B0606020202030204" pitchFamily="34" charset="0"/>
              </a:rPr>
              <a:t>доступа </a:t>
            </a:r>
            <a:endParaRPr lang="ru-RU" b="1" dirty="0" smtClean="0">
              <a:solidFill>
                <a:schemeClr val="accent2"/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b="1" dirty="0" smtClean="0">
                <a:solidFill>
                  <a:schemeClr val="accent2"/>
                </a:solidFill>
                <a:latin typeface="Arial Narrow" panose="020B0606020202030204" pitchFamily="34" charset="0"/>
              </a:rPr>
              <a:t>к </a:t>
            </a:r>
            <a:r>
              <a:rPr lang="ru-RU" b="1" dirty="0">
                <a:solidFill>
                  <a:schemeClr val="accent2"/>
                </a:solidFill>
                <a:latin typeface="Arial Narrow" panose="020B0606020202030204" pitchFamily="34" charset="0"/>
              </a:rPr>
              <a:t>сервисам </a:t>
            </a:r>
            <a:r>
              <a:rPr lang="ru-RU" b="1" dirty="0" smtClean="0">
                <a:solidFill>
                  <a:schemeClr val="accent2"/>
                </a:solidFill>
                <a:latin typeface="Arial Narrow" panose="020B0606020202030204" pitchFamily="34" charset="0"/>
              </a:rPr>
              <a:t>необходимо</a:t>
            </a:r>
            <a:r>
              <a:rPr lang="ru-RU" b="1" dirty="0">
                <a:solidFill>
                  <a:schemeClr val="accent2"/>
                </a:solidFill>
                <a:latin typeface="Arial Narrow" panose="020B0606020202030204" pitchFamily="34" charset="0"/>
              </a:rPr>
              <a:t>:</a:t>
            </a:r>
          </a:p>
        </p:txBody>
      </p:sp>
      <p:sp>
        <p:nvSpPr>
          <p:cNvPr id="24" name="Teardrop 46"/>
          <p:cNvSpPr/>
          <p:nvPr/>
        </p:nvSpPr>
        <p:spPr>
          <a:xfrm>
            <a:off x="252456" y="2080669"/>
            <a:ext cx="463092" cy="463092"/>
          </a:xfrm>
          <a:prstGeom prst="teardrop">
            <a:avLst/>
          </a:prstGeom>
          <a:solidFill>
            <a:srgbClr val="1F4E7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800" b="1" dirty="0" smtClean="0"/>
              <a:t>1</a:t>
            </a:r>
            <a:endParaRPr lang="en-US" sz="2800" b="1" dirty="0"/>
          </a:p>
        </p:txBody>
      </p:sp>
      <p:sp>
        <p:nvSpPr>
          <p:cNvPr id="25" name="Teardrop 46"/>
          <p:cNvSpPr/>
          <p:nvPr/>
        </p:nvSpPr>
        <p:spPr>
          <a:xfrm>
            <a:off x="252456" y="3439891"/>
            <a:ext cx="463092" cy="451928"/>
          </a:xfrm>
          <a:prstGeom prst="teardrop">
            <a:avLst/>
          </a:prstGeom>
          <a:solidFill>
            <a:srgbClr val="1F4E7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2800" b="1" dirty="0"/>
              <a:t>2</a:t>
            </a:r>
            <a:endParaRPr lang="en-US" sz="2800" b="1" dirty="0"/>
          </a:p>
        </p:txBody>
      </p:sp>
      <p:sp>
        <p:nvSpPr>
          <p:cNvPr id="26" name="Teardrop 46"/>
          <p:cNvSpPr/>
          <p:nvPr/>
        </p:nvSpPr>
        <p:spPr>
          <a:xfrm>
            <a:off x="242205" y="5637369"/>
            <a:ext cx="463092" cy="463092"/>
          </a:xfrm>
          <a:prstGeom prst="teardrop">
            <a:avLst/>
          </a:prstGeom>
          <a:solidFill>
            <a:srgbClr val="1F4E7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2800" b="1" dirty="0"/>
              <a:t>3</a:t>
            </a:r>
            <a:endParaRPr lang="en-US" sz="2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015213" y="903688"/>
            <a:ext cx="33280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2"/>
                </a:solidFill>
                <a:latin typeface="Arial Narrow" panose="020B0606020202030204" pitchFamily="34" charset="0"/>
              </a:rPr>
              <a:t>С помощью сервисов </a:t>
            </a:r>
            <a:endParaRPr lang="ru-RU" b="1" dirty="0" smtClean="0">
              <a:solidFill>
                <a:schemeClr val="accent2"/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b="1" dirty="0" smtClean="0">
                <a:solidFill>
                  <a:schemeClr val="accent2"/>
                </a:solidFill>
                <a:latin typeface="Arial Narrow" panose="020B0606020202030204" pitchFamily="34" charset="0"/>
              </a:rPr>
              <a:t>Портала </a:t>
            </a:r>
            <a:r>
              <a:rPr lang="ru-RU" b="1" dirty="0">
                <a:solidFill>
                  <a:schemeClr val="accent2"/>
                </a:solidFill>
                <a:latin typeface="Arial Narrow" panose="020B0606020202030204" pitchFamily="34" charset="0"/>
              </a:rPr>
              <a:t>Бизнес-навигатора МСП пользователь </a:t>
            </a:r>
            <a:r>
              <a:rPr lang="ru-RU" b="1" dirty="0" smtClean="0">
                <a:solidFill>
                  <a:schemeClr val="accent2"/>
                </a:solidFill>
                <a:latin typeface="Arial Narrow" panose="020B0606020202030204" pitchFamily="34" charset="0"/>
              </a:rPr>
              <a:t>может:</a:t>
            </a:r>
            <a:endParaRPr lang="ru-RU" b="1" dirty="0">
              <a:solidFill>
                <a:schemeClr val="accent2"/>
              </a:solidFill>
              <a:latin typeface="Arial Narrow" panose="020B0606020202030204" pitchFamily="34" charset="0"/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60835" y="26986"/>
            <a:ext cx="819150" cy="866775"/>
          </a:xfrm>
          <a:prstGeom prst="rect">
            <a:avLst/>
          </a:prstGeom>
        </p:spPr>
      </p:pic>
      <p:sp>
        <p:nvSpPr>
          <p:cNvPr id="8" name="Равнобедренный треугольник 7"/>
          <p:cNvSpPr/>
          <p:nvPr/>
        </p:nvSpPr>
        <p:spPr>
          <a:xfrm rot="10800000">
            <a:off x="609235" y="1829488"/>
            <a:ext cx="2464165" cy="166427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Равнобедренный треугольник 30"/>
          <p:cNvSpPr/>
          <p:nvPr/>
        </p:nvSpPr>
        <p:spPr>
          <a:xfrm rot="10800000">
            <a:off x="9499235" y="1842188"/>
            <a:ext cx="2464165" cy="166427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0174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GYHlccoiEW5S.p6EF1QC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GYHlccoiEW5S.p6EF1QC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GYHlccoiEW5S.p6EF1QCA"/>
</p:tagLst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19824</TotalTime>
  <Words>2242</Words>
  <Application>Microsoft Office PowerPoint</Application>
  <PresentationFormat>Произвольный</PresentationFormat>
  <Paragraphs>420</Paragraphs>
  <Slides>12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Спасокукоцкий А.А.</dc:creator>
  <cp:lastModifiedBy>User</cp:lastModifiedBy>
  <cp:revision>1103</cp:revision>
  <cp:lastPrinted>2017-04-18T11:27:54Z</cp:lastPrinted>
  <dcterms:created xsi:type="dcterms:W3CDTF">2015-12-16T13:43:54Z</dcterms:created>
  <dcterms:modified xsi:type="dcterms:W3CDTF">2017-07-26T06:52:14Z</dcterms:modified>
</cp:coreProperties>
</file>