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00"/>
    <a:srgbClr val="1DB5DF"/>
    <a:srgbClr val="3DC7AD"/>
    <a:srgbClr val="8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21" autoAdjust="0"/>
    <p:restoredTop sz="94660"/>
  </p:normalViewPr>
  <p:slideViewPr>
    <p:cSldViewPr>
      <p:cViewPr varScale="1">
        <p:scale>
          <a:sx n="116" d="100"/>
          <a:sy n="116" d="100"/>
        </p:scale>
        <p:origin x="-159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арат Фанильевич" userId="504e5516-9aa8-4e20-b610-b511969f0d66" providerId="ADAL" clId="{8EF8BC8C-AA3B-4603-A812-1B7AC1C6A84F}"/>
    <pc:docChg chg="undo custSel modSld">
      <pc:chgData name="Марат Фанильевич" userId="504e5516-9aa8-4e20-b610-b511969f0d66" providerId="ADAL" clId="{8EF8BC8C-AA3B-4603-A812-1B7AC1C6A84F}" dt="2024-01-11T09:36:36.632" v="90" actId="20577"/>
      <pc:docMkLst>
        <pc:docMk/>
      </pc:docMkLst>
      <pc:sldChg chg="addSp delSp modSp">
        <pc:chgData name="Марат Фанильевич" userId="504e5516-9aa8-4e20-b610-b511969f0d66" providerId="ADAL" clId="{8EF8BC8C-AA3B-4603-A812-1B7AC1C6A84F}" dt="2024-01-11T09:36:36.632" v="90" actId="20577"/>
        <pc:sldMkLst>
          <pc:docMk/>
          <pc:sldMk cId="0" sldId="259"/>
        </pc:sldMkLst>
        <pc:spChg chg="mod">
          <ac:chgData name="Марат Фанильевич" userId="504e5516-9aa8-4e20-b610-b511969f0d66" providerId="ADAL" clId="{8EF8BC8C-AA3B-4603-A812-1B7AC1C6A84F}" dt="2024-01-11T09:27:26.302" v="87" actId="14100"/>
          <ac:spMkLst>
            <pc:docMk/>
            <pc:sldMk cId="0" sldId="259"/>
            <ac:spMk id="3" creationId="{077AD990-E09B-8447-67E6-7DD926BAAE79}"/>
          </ac:spMkLst>
        </pc:spChg>
        <pc:spChg chg="mod">
          <ac:chgData name="Марат Фанильевич" userId="504e5516-9aa8-4e20-b610-b511969f0d66" providerId="ADAL" clId="{8EF8BC8C-AA3B-4603-A812-1B7AC1C6A84F}" dt="2024-01-11T09:36:36.632" v="90" actId="20577"/>
          <ac:spMkLst>
            <pc:docMk/>
            <pc:sldMk cId="0" sldId="259"/>
            <ac:spMk id="5" creationId="{2E056178-023C-ED3A-C4EC-86F4C7F50E48}"/>
          </ac:spMkLst>
        </pc:spChg>
        <pc:spChg chg="mod">
          <ac:chgData name="Марат Фанильевич" userId="504e5516-9aa8-4e20-b610-b511969f0d66" providerId="ADAL" clId="{8EF8BC8C-AA3B-4603-A812-1B7AC1C6A84F}" dt="2024-01-11T09:32:46.098" v="89" actId="20577"/>
          <ac:spMkLst>
            <pc:docMk/>
            <pc:sldMk cId="0" sldId="259"/>
            <ac:spMk id="10" creationId="{6EE4867C-D2B0-E028-6EF8-CDDD29DFBD67}"/>
          </ac:spMkLst>
        </pc:spChg>
        <pc:picChg chg="add del mod">
          <ac:chgData name="Марат Фанильевич" userId="504e5516-9aa8-4e20-b610-b511969f0d66" providerId="ADAL" clId="{8EF8BC8C-AA3B-4603-A812-1B7AC1C6A84F}" dt="2024-01-11T09:18:32.294" v="67" actId="478"/>
          <ac:picMkLst>
            <pc:docMk/>
            <pc:sldMk cId="0" sldId="259"/>
            <ac:picMk id="8" creationId="{A2033683-899D-482C-B8D9-A12AC06F6301}"/>
          </ac:picMkLst>
        </pc:picChg>
        <pc:picChg chg="del mod">
          <ac:chgData name="Марат Фанильевич" userId="504e5516-9aa8-4e20-b610-b511969f0d66" providerId="ADAL" clId="{8EF8BC8C-AA3B-4603-A812-1B7AC1C6A84F}" dt="2024-01-11T09:26:20.693" v="80" actId="478"/>
          <ac:picMkLst>
            <pc:docMk/>
            <pc:sldMk cId="0" sldId="259"/>
            <ac:picMk id="12" creationId="{6E17FAC7-2D73-038B-C660-605CDF59DF08}"/>
          </ac:picMkLst>
        </pc:picChg>
        <pc:picChg chg="add mod">
          <ac:chgData name="Марат Фанильевич" userId="504e5516-9aa8-4e20-b610-b511969f0d66" providerId="ADAL" clId="{8EF8BC8C-AA3B-4603-A812-1B7AC1C6A84F}" dt="2024-01-11T09:27:37.981" v="88" actId="1076"/>
          <ac:picMkLst>
            <pc:docMk/>
            <pc:sldMk cId="0" sldId="259"/>
            <ac:picMk id="17" creationId="{E080FDA3-9F7E-4BE9-BB10-E2713224221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E407351B-19D5-2C74-2086-E75755E173F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380C1375-E4D3-4343-588D-4B096B5207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xmlns="" id="{D19C3B17-C08E-FCA0-A70A-2D9ADB27655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xmlns="" id="{E194CD09-59FC-F80A-3D7F-23BBB231AF3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xmlns="" id="{72E943A0-C11B-682A-A6CA-9E656B54DA6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xmlns="" id="{07565655-7C5D-5DC5-8605-AB2A43C4E2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BD4BF0C-7A55-4569-9E23-436ABFB3C44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5D05D78E-7490-0647-C2EB-15F6DEBAF193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xmlns="" id="{B21E75EC-98B1-F84D-0BF7-5BF21C7938D8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xmlns="" id="{B1636857-7146-839A-264D-99A3AD9C407F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13">
            <a:extLst>
              <a:ext uri="{FF2B5EF4-FFF2-40B4-BE49-F238E27FC236}">
                <a16:creationId xmlns:a16="http://schemas.microsoft.com/office/drawing/2014/main" xmlns="" id="{1FF07F59-EDDC-4AE5-61A9-4587C189D3EF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F284DFF2-D909-990E-3B73-0CC2BCFF8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C07D21A1-6162-AD57-6E84-C4BFD074A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79D18611-22E7-5B9B-AD5F-6337C8E8E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6D7872-B6FC-447E-A231-AF7ED1F0C7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73245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2BEC50-A7D3-0565-2C75-969C6C7DE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A67DF7-91F0-644F-8C13-2C58E761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5C655E-737E-B7C0-1CDB-06EF7D067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92E8E-6200-4D66-9640-9F905D72CAE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251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051084-0EA3-A15A-0DAC-845BCC44C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3DABFA-8387-FF52-9E54-0FA70DA82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FD833E-7E35-025D-27F9-11EC9212B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7CF66-991B-4C8A-8D30-3F0EC34AD2B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669050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14E07CAD-E70C-DC08-B83A-355D726F25F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CCAA0FFC-FE19-B112-9ACE-C9E6CD75D6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10569802-2A9A-C1DE-9C18-902BBAD798D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2002A-A627-4356-BE1D-214E47471D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20448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129CE15E-23E7-795F-651D-86B7D153B3A3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xmlns="" id="{CB7E6712-FC2E-96F7-A154-A6485A13E7E6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6AD210DC-0204-C673-4DDF-751B332F0BB6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9">
            <a:extLst>
              <a:ext uri="{FF2B5EF4-FFF2-40B4-BE49-F238E27FC236}">
                <a16:creationId xmlns:a16="http://schemas.microsoft.com/office/drawing/2014/main" xmlns="" id="{16043C5C-99B6-4E85-3D2C-7F85542778DD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510F71F5-223B-443C-82C6-6820ED2C2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7DA419A7-0520-7981-A2EC-3CB73928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A04695A3-08D2-DA99-6A85-F3227B4BD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8460A5-F3E7-4CFB-B07C-34DB70232EE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0215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5B46FD2A-169D-6355-9F69-A7CC692C300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489B5064-1381-932A-6A15-81E1F65CA38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10B8467-563B-9A20-C86F-4E03F4BEFA9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C5C61-317B-470F-B20B-80867B53EB1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9954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6231603E-4D7C-C53F-7F54-D6D74D77C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13F71B25-F07F-5AA5-9604-C6348091C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90404C9-77D7-75E3-5F4D-553818938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D8E38-9214-4221-9986-572B8AAC546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49711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9FCA21D6-85C1-D86C-7966-A0849C6DB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A1D393EF-B64D-03C8-36E5-5403CCB79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88043437-2094-2B68-FF6E-65C9166DA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89350-23BD-4332-BBBC-DDE7E7902BC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320146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64579BB0-0513-8AE4-1444-62F560E37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B5021DBA-B65B-5652-4B46-8A14BF933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EAF98279-FED2-9003-4FAC-2BA9DE36B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B2973-9FCB-4B79-A6F7-3423EFDCD04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248186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5BD989A5-EE3F-5309-FD35-C0F846988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BA4DA8E-CE51-A425-868F-E0AFA53D4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70E3ABA0-9121-C856-F875-FF966D71B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80815-D7E3-4B64-8026-2598BDBEBB4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996110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xmlns="" id="{AC98B4CD-47F8-8F25-8BEE-278D4F742F66}"/>
              </a:ext>
            </a:extLst>
          </p:cNvPr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20CB24B8-3793-FD2B-F662-4AD2B596028F}"/>
              </a:ext>
            </a:extLst>
          </p:cNvPr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xmlns="" id="{4E3A5957-4B84-7F4A-780D-BECA902325C6}"/>
              </a:ext>
            </a:extLst>
          </p:cNvPr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Oval 10">
            <a:extLst>
              <a:ext uri="{FF2B5EF4-FFF2-40B4-BE49-F238E27FC236}">
                <a16:creationId xmlns:a16="http://schemas.microsoft.com/office/drawing/2014/main" xmlns="" id="{51EC8E42-801E-B134-7855-F4FAE8E04B4E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xmlns="" id="{1E33E8A3-4F3F-0C4A-B4F1-1F7DE7F0B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xmlns="" id="{F897CF58-5343-DF41-9681-137D4DB2C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xmlns="" id="{0FCA69B5-E861-61BC-184F-0815612FB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D7EEB2-01D8-4DC9-B56B-3DB32B689DC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64358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E566741-8D88-99C8-4B48-7B66AD123D03}"/>
              </a:ext>
            </a:extLst>
          </p:cNvPr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549362D-0EA0-8354-9D68-33003770494D}"/>
              </a:ext>
            </a:extLst>
          </p:cNvPr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B800ECA-9305-3DCA-86D0-247D426F24C2}"/>
              </a:ext>
            </a:extLst>
          </p:cNvPr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8CC1CEA1-6AF6-BA1B-D3E4-112F865C1483}"/>
              </a:ext>
            </a:extLst>
          </p:cNvPr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6E4B420-7F7D-669D-4177-52A8502B6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37" name="Text Placeholder 2">
            <a:extLst>
              <a:ext uri="{FF2B5EF4-FFF2-40B4-BE49-F238E27FC236}">
                <a16:creationId xmlns:a16="http://schemas.microsoft.com/office/drawing/2014/main" xmlns="" id="{9419735A-0443-2F3E-3374-5C464FE09D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7E4476-DACB-D022-6623-E5018E487C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CC022F-7276-DA72-E439-89DB618C7B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E064FF-B046-6CC2-43AD-24D0A5366B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 smtClean="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B84334C-727F-4C50-A6F4-A0114A301E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7" r:id="rId1"/>
    <p:sldLayoutId id="2147484249" r:id="rId2"/>
    <p:sldLayoutId id="2147484258" r:id="rId3"/>
    <p:sldLayoutId id="2147484250" r:id="rId4"/>
    <p:sldLayoutId id="2147484251" r:id="rId5"/>
    <p:sldLayoutId id="2147484252" r:id="rId6"/>
    <p:sldLayoutId id="2147484253" r:id="rId7"/>
    <p:sldLayoutId id="2147484254" r:id="rId8"/>
    <p:sldLayoutId id="2147484259" r:id="rId9"/>
    <p:sldLayoutId id="2147484255" r:id="rId10"/>
    <p:sldLayoutId id="2147484256" r:id="rId11"/>
  </p:sldLayoutIdLst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A3DF55E-1D23-DECD-59EB-11567DE9E77E}"/>
              </a:ext>
            </a:extLst>
          </p:cNvPr>
          <p:cNvSpPr/>
          <p:nvPr/>
        </p:nvSpPr>
        <p:spPr>
          <a:xfrm>
            <a:off x="1142976" y="928670"/>
            <a:ext cx="671512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800" dirty="0" smtClean="0">
                <a:solidFill>
                  <a:srgbClr val="006600"/>
                </a:solidFill>
                <a:latin typeface="Arial" charset="0"/>
              </a:rPr>
              <a:t>в санаторий</a:t>
            </a:r>
            <a:r>
              <a:rPr lang="ru-RU" sz="3400" dirty="0" smtClean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ru-RU" sz="3400" b="1" dirty="0">
                <a:solidFill>
                  <a:srgbClr val="006600"/>
                </a:solidFill>
                <a:latin typeface="Arial" charset="0"/>
              </a:rPr>
              <a:t>«Сосновый бор»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E056178-023C-ED3A-C4EC-86F4C7F50E48}"/>
              </a:ext>
            </a:extLst>
          </p:cNvPr>
          <p:cNvSpPr/>
          <p:nvPr/>
        </p:nvSpPr>
        <p:spPr>
          <a:xfrm>
            <a:off x="142844" y="2143116"/>
            <a:ext cx="472251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b="1" dirty="0">
                <a:solidFill>
                  <a:srgbClr val="006600"/>
                </a:solidFill>
                <a:latin typeface="Arial" charset="0"/>
              </a:rPr>
              <a:t>Льготная стоимость тура на 1 чел.: </a:t>
            </a:r>
          </a:p>
          <a:p>
            <a:pPr eaLnBrk="1" hangingPunct="1">
              <a:defRPr/>
            </a:pPr>
            <a:endParaRPr lang="ru-RU" sz="600" b="1" u="sng" dirty="0" smtClean="0">
              <a:solidFill>
                <a:srgbClr val="006600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ru-RU" b="1" dirty="0" smtClean="0">
                <a:solidFill>
                  <a:srgbClr val="006600"/>
                </a:solidFill>
                <a:latin typeface="Arial" charset="0"/>
              </a:rPr>
              <a:t>для </a:t>
            </a:r>
            <a:r>
              <a:rPr lang="ru-RU" b="1" dirty="0">
                <a:solidFill>
                  <a:srgbClr val="006600"/>
                </a:solidFill>
                <a:latin typeface="Arial" charset="0"/>
              </a:rPr>
              <a:t>членов профсоюза в номерах 5-го корпуса – </a:t>
            </a:r>
            <a:r>
              <a:rPr lang="en-US" b="1" u="sng" dirty="0">
                <a:solidFill>
                  <a:srgbClr val="006600"/>
                </a:solidFill>
                <a:latin typeface="Arial" charset="0"/>
              </a:rPr>
              <a:t>4</a:t>
            </a:r>
            <a:r>
              <a:rPr lang="en-US" sz="1000" b="1" u="sng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ru-RU" b="1" u="sng" dirty="0" smtClean="0">
                <a:solidFill>
                  <a:srgbClr val="006600"/>
                </a:solidFill>
                <a:latin typeface="Arial" charset="0"/>
              </a:rPr>
              <a:t>500</a:t>
            </a:r>
            <a:r>
              <a:rPr lang="ru-RU" b="1" dirty="0" smtClean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ru-RU" b="1" dirty="0">
                <a:solidFill>
                  <a:srgbClr val="006600"/>
                </a:solidFill>
                <a:latin typeface="Arial" charset="0"/>
              </a:rPr>
              <a:t>руб. </a:t>
            </a:r>
          </a:p>
          <a:p>
            <a:pPr eaLnBrk="1" hangingPunct="1">
              <a:defRPr/>
            </a:pPr>
            <a:endParaRPr lang="ru-RU" sz="600" b="1" u="sng" dirty="0" smtClean="0">
              <a:solidFill>
                <a:srgbClr val="006600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ru-RU" b="1" dirty="0" smtClean="0">
                <a:solidFill>
                  <a:srgbClr val="006600"/>
                </a:solidFill>
                <a:latin typeface="Arial" charset="0"/>
              </a:rPr>
              <a:t>для </a:t>
            </a:r>
            <a:r>
              <a:rPr lang="ru-RU" b="1" dirty="0">
                <a:solidFill>
                  <a:srgbClr val="006600"/>
                </a:solidFill>
                <a:latin typeface="Arial" charset="0"/>
              </a:rPr>
              <a:t>взрослого члена семьи – </a:t>
            </a:r>
            <a:r>
              <a:rPr lang="en-US" b="1" u="sng" dirty="0">
                <a:solidFill>
                  <a:srgbClr val="006600"/>
                </a:solidFill>
                <a:latin typeface="Arial" charset="0"/>
              </a:rPr>
              <a:t>6</a:t>
            </a:r>
            <a:r>
              <a:rPr lang="en-US" sz="1000" b="1" u="sng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ru-RU" b="1" u="sng" dirty="0">
                <a:solidFill>
                  <a:srgbClr val="006600"/>
                </a:solidFill>
                <a:latin typeface="Arial" charset="0"/>
              </a:rPr>
              <a:t>6</a:t>
            </a:r>
            <a:r>
              <a:rPr lang="en-US" b="1" u="sng" dirty="0">
                <a:solidFill>
                  <a:srgbClr val="006600"/>
                </a:solidFill>
                <a:latin typeface="Arial" charset="0"/>
              </a:rPr>
              <a:t>00</a:t>
            </a:r>
            <a:r>
              <a:rPr lang="ru-RU" b="1" dirty="0">
                <a:solidFill>
                  <a:srgbClr val="006600"/>
                </a:solidFill>
                <a:latin typeface="Arial" charset="0"/>
              </a:rPr>
              <a:t> руб.</a:t>
            </a:r>
          </a:p>
          <a:p>
            <a:pPr eaLnBrk="1" hangingPunct="1">
              <a:defRPr/>
            </a:pPr>
            <a:endParaRPr lang="ru-RU" sz="600" b="1" u="sng" dirty="0">
              <a:solidFill>
                <a:srgbClr val="006600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ru-RU" sz="1400" b="1" dirty="0">
                <a:solidFill>
                  <a:srgbClr val="006600"/>
                </a:solidFill>
                <a:latin typeface="Arial" charset="0"/>
              </a:rPr>
              <a:t>Действуют дополнительные льготы для детей.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857203E-4B29-4DEE-6647-8868EB0DBF1A}"/>
              </a:ext>
            </a:extLst>
          </p:cNvPr>
          <p:cNvSpPr/>
          <p:nvPr/>
        </p:nvSpPr>
        <p:spPr>
          <a:xfrm>
            <a:off x="1280410" y="2158032"/>
            <a:ext cx="671512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77AD990-E09B-8447-67E6-7DD926BAAE79}"/>
              </a:ext>
            </a:extLst>
          </p:cNvPr>
          <p:cNvSpPr/>
          <p:nvPr/>
        </p:nvSpPr>
        <p:spPr>
          <a:xfrm>
            <a:off x="227610" y="220087"/>
            <a:ext cx="8526451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100" b="1" dirty="0">
                <a:solidFill>
                  <a:srgbClr val="C00000"/>
                </a:solidFill>
                <a:latin typeface="Arial" charset="0"/>
              </a:rPr>
              <a:t>Профком КНИТУ </a:t>
            </a:r>
            <a:r>
              <a:rPr lang="ru-RU" sz="2100" b="1">
                <a:solidFill>
                  <a:srgbClr val="C00000"/>
                </a:solidFill>
                <a:latin typeface="Arial" charset="0"/>
              </a:rPr>
              <a:t>приглашает </a:t>
            </a:r>
            <a:r>
              <a:rPr lang="ru-RU" sz="2100" b="1" smtClean="0">
                <a:solidFill>
                  <a:srgbClr val="C00000"/>
                </a:solidFill>
                <a:latin typeface="Arial" charset="0"/>
              </a:rPr>
              <a:t>работников </a:t>
            </a:r>
            <a:r>
              <a:rPr lang="ru-RU" sz="2100" b="1" dirty="0">
                <a:solidFill>
                  <a:srgbClr val="C00000"/>
                </a:solidFill>
                <a:latin typeface="Arial" charset="0"/>
              </a:rPr>
              <a:t>– </a:t>
            </a:r>
            <a:endParaRPr lang="ru-RU" sz="2100" b="1" dirty="0" smtClean="0">
              <a:solidFill>
                <a:srgbClr val="C00000"/>
              </a:solidFill>
              <a:latin typeface="Arial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dirty="0" smtClean="0">
                <a:solidFill>
                  <a:srgbClr val="C00000"/>
                </a:solidFill>
                <a:latin typeface="Arial" charset="0"/>
              </a:rPr>
              <a:t>членов профсоюза </a:t>
            </a:r>
            <a:r>
              <a:rPr lang="ru-RU" sz="2100" b="1" i="0" dirty="0" smtClean="0">
                <a:solidFill>
                  <a:srgbClr val="C00000"/>
                </a:solidFill>
                <a:latin typeface="Lato" panose="020F0502020204030203" pitchFamily="34" charset="0"/>
              </a:rPr>
              <a:t>и </a:t>
            </a:r>
            <a:r>
              <a:rPr lang="ru-RU" sz="2100" b="1" i="0" dirty="0">
                <a:solidFill>
                  <a:srgbClr val="C00000"/>
                </a:solidFill>
                <a:latin typeface="Lato" panose="020F0502020204030203" pitchFamily="34" charset="0"/>
              </a:rPr>
              <a:t>членов их семей</a:t>
            </a:r>
            <a:r>
              <a:rPr lang="ru-RU" sz="2100" b="1" dirty="0">
                <a:solidFill>
                  <a:srgbClr val="C00000"/>
                </a:solidFill>
                <a:latin typeface="Arial" charset="0"/>
              </a:rPr>
              <a:t> </a:t>
            </a:r>
            <a:endParaRPr lang="ru-RU" sz="2100" b="1" dirty="0" smtClean="0">
              <a:solidFill>
                <a:srgbClr val="C00000"/>
              </a:solidFill>
              <a:latin typeface="Arial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100" b="1" u="sng" dirty="0" smtClean="0">
                <a:solidFill>
                  <a:srgbClr val="C00000"/>
                </a:solidFill>
                <a:latin typeface="Arial" charset="0"/>
              </a:rPr>
              <a:t>в </a:t>
            </a:r>
            <a:r>
              <a:rPr lang="ru-RU" sz="2100" b="1" u="sng" dirty="0">
                <a:solidFill>
                  <a:srgbClr val="C00000"/>
                </a:solidFill>
                <a:latin typeface="Arial" charset="0"/>
              </a:rPr>
              <a:t>январе - марте 2024 г.</a:t>
            </a:r>
            <a:r>
              <a:rPr lang="ru-RU" sz="2100" b="1" dirty="0">
                <a:solidFill>
                  <a:srgbClr val="C00000"/>
                </a:solidFill>
                <a:latin typeface="Arial" charset="0"/>
              </a:rPr>
              <a:t> на Тур выходного дня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1776651-E346-3F5D-19BA-6CE9942B7AEB}"/>
              </a:ext>
            </a:extLst>
          </p:cNvPr>
          <p:cNvSpPr/>
          <p:nvPr/>
        </p:nvSpPr>
        <p:spPr>
          <a:xfrm>
            <a:off x="142844" y="1500174"/>
            <a:ext cx="4585308" cy="789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C00000"/>
                </a:solidFill>
                <a:latin typeface="Arial" charset="0"/>
              </a:rPr>
              <a:t>Продолжительность тура – 3 дня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C00000"/>
                </a:solidFill>
                <a:latin typeface="Arial" charset="0"/>
              </a:rPr>
              <a:t>(заезд </a:t>
            </a:r>
            <a:r>
              <a:rPr lang="ru-RU" sz="1600" b="1" dirty="0" smtClean="0">
                <a:solidFill>
                  <a:srgbClr val="C00000"/>
                </a:solidFill>
                <a:latin typeface="Arial" charset="0"/>
              </a:rPr>
              <a:t>– в </a:t>
            </a:r>
            <a:r>
              <a:rPr lang="ru-RU" sz="1600" b="1" dirty="0">
                <a:solidFill>
                  <a:srgbClr val="C00000"/>
                </a:solidFill>
                <a:latin typeface="Arial" charset="0"/>
              </a:rPr>
              <a:t>пятницу, выезд </a:t>
            </a:r>
            <a:r>
              <a:rPr lang="ru-RU" sz="1600" b="1" dirty="0" smtClean="0">
                <a:solidFill>
                  <a:srgbClr val="C00000"/>
                </a:solidFill>
                <a:latin typeface="Arial" charset="0"/>
              </a:rPr>
              <a:t>– в </a:t>
            </a:r>
            <a:r>
              <a:rPr lang="ru-RU" sz="1600" b="1" dirty="0">
                <a:solidFill>
                  <a:srgbClr val="C00000"/>
                </a:solidFill>
                <a:latin typeface="Arial" charset="0"/>
              </a:rPr>
              <a:t>воскресенье)</a:t>
            </a:r>
          </a:p>
          <a:p>
            <a:pPr algn="ctr">
              <a:lnSpc>
                <a:spcPct val="95000"/>
              </a:lnSpc>
              <a:defRPr/>
            </a:pP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F7AB0D5-B5A2-EDEA-7B72-7ADFF392F7C2}"/>
              </a:ext>
            </a:extLst>
          </p:cNvPr>
          <p:cNvSpPr txBox="1"/>
          <p:nvPr/>
        </p:nvSpPr>
        <p:spPr>
          <a:xfrm>
            <a:off x="1619672" y="4060266"/>
            <a:ext cx="4572000" cy="355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В путевку тура входит: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EE4867C-D2B0-E028-6EF8-CDDD29DFBD67}"/>
              </a:ext>
            </a:extLst>
          </p:cNvPr>
          <p:cNvSpPr/>
          <p:nvPr/>
        </p:nvSpPr>
        <p:spPr>
          <a:xfrm>
            <a:off x="227610" y="4439773"/>
            <a:ext cx="6216598" cy="1934376"/>
          </a:xfrm>
          <a:prstGeom prst="rect">
            <a:avLst/>
          </a:prstGeom>
        </p:spPr>
        <p:txBody>
          <a:bodyPr wrap="square" numCol="3">
            <a:spAutoFit/>
          </a:bodyPr>
          <a:lstStyle/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питание по системе «шведский стол»</a:t>
            </a:r>
            <a:r>
              <a:rPr lang="en-US" sz="1400" dirty="0">
                <a:solidFill>
                  <a:srgbClr val="006600"/>
                </a:solidFill>
                <a:cs typeface="Arial" panose="020B0604020202020204" pitchFamily="34" charset="0"/>
              </a:rPr>
              <a:t>;</a:t>
            </a:r>
            <a:endParaRPr lang="ru-RU" sz="1400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 smtClean="0">
                <a:solidFill>
                  <a:srgbClr val="006600"/>
                </a:solidFill>
                <a:cs typeface="Arial" panose="020B0604020202020204" pitchFamily="34" charset="0"/>
              </a:rPr>
              <a:t>бассейн </a:t>
            </a:r>
          </a:p>
          <a:p>
            <a:pPr marL="285750" indent="-285750">
              <a:lnSpc>
                <a:spcPct val="95000"/>
              </a:lnSpc>
              <a:defRPr/>
            </a:pPr>
            <a:r>
              <a:rPr lang="ru-RU" sz="1400" dirty="0" smtClean="0">
                <a:solidFill>
                  <a:srgbClr val="006600"/>
                </a:solidFill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006600"/>
                </a:solidFill>
                <a:cs typeface="Arial" panose="020B0604020202020204" pitchFamily="34" charset="0"/>
              </a:rPr>
              <a:t>     </a:t>
            </a:r>
            <a:r>
              <a:rPr lang="ru-RU" sz="1400" dirty="0" smtClean="0">
                <a:solidFill>
                  <a:srgbClr val="006600"/>
                </a:solidFill>
                <a:cs typeface="Arial" panose="020B0604020202020204" pitchFamily="34" charset="0"/>
              </a:rPr>
              <a:t>(</a:t>
            </a: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после 10-го февраля)</a:t>
            </a:r>
            <a:r>
              <a:rPr lang="en-US" sz="1400" dirty="0">
                <a:solidFill>
                  <a:srgbClr val="006600"/>
                </a:solidFill>
                <a:cs typeface="Arial" panose="020B0604020202020204" pitchFamily="34" charset="0"/>
              </a:rPr>
              <a:t>;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тренажёрный зал</a:t>
            </a:r>
            <a:r>
              <a:rPr lang="en-US" sz="1400" dirty="0">
                <a:solidFill>
                  <a:srgbClr val="006600"/>
                </a:solidFill>
                <a:cs typeface="Arial" panose="020B0604020202020204" pitchFamily="34" charset="0"/>
              </a:rPr>
              <a:t>;</a:t>
            </a:r>
            <a:endParaRPr lang="ru-RU" sz="1400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настольный теннис, бильярд</a:t>
            </a:r>
            <a:r>
              <a:rPr lang="en-US" sz="1400" dirty="0">
                <a:solidFill>
                  <a:srgbClr val="006600"/>
                </a:solidFill>
                <a:cs typeface="Arial" panose="020B0604020202020204" pitchFamily="34" charset="0"/>
              </a:rPr>
              <a:t>;</a:t>
            </a:r>
            <a:endParaRPr lang="ru-RU" sz="1400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endParaRPr lang="ru-RU" sz="1400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бесплатная автостоянка</a:t>
            </a:r>
            <a:r>
              <a:rPr lang="en-US" sz="1400" dirty="0">
                <a:solidFill>
                  <a:srgbClr val="006600"/>
                </a:solidFill>
                <a:cs typeface="Arial" panose="020B0604020202020204" pitchFamily="34" charset="0"/>
              </a:rPr>
              <a:t>;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развлекательная программа</a:t>
            </a:r>
            <a:r>
              <a:rPr lang="en-US" sz="1400" dirty="0">
                <a:solidFill>
                  <a:srgbClr val="006600"/>
                </a:solidFill>
                <a:cs typeface="Arial" panose="020B0604020202020204" pitchFamily="34" charset="0"/>
              </a:rPr>
              <a:t>;</a:t>
            </a:r>
            <a:endParaRPr lang="ru-RU" sz="1400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 err="1">
                <a:solidFill>
                  <a:srgbClr val="006600"/>
                </a:solidFill>
                <a:cs typeface="Arial" panose="020B0604020202020204" pitchFamily="34" charset="0"/>
              </a:rPr>
              <a:t>климатолечение</a:t>
            </a: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, терренкур</a:t>
            </a:r>
            <a:r>
              <a:rPr lang="en-US" sz="1400" dirty="0">
                <a:solidFill>
                  <a:srgbClr val="006600"/>
                </a:solidFill>
                <a:cs typeface="Arial" panose="020B0604020202020204" pitchFamily="34" charset="0"/>
              </a:rPr>
              <a:t>;</a:t>
            </a: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 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прием мин. воды</a:t>
            </a:r>
            <a:r>
              <a:rPr lang="en-US" sz="1400" dirty="0">
                <a:solidFill>
                  <a:srgbClr val="006600"/>
                </a:solidFill>
                <a:cs typeface="Arial" panose="020B0604020202020204" pitchFamily="34" charset="0"/>
              </a:rPr>
              <a:t>;</a:t>
            </a: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 </a:t>
            </a:r>
            <a:endParaRPr lang="en-US" sz="1400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фиточай</a:t>
            </a:r>
            <a:r>
              <a:rPr lang="en-US" sz="1400" dirty="0">
                <a:solidFill>
                  <a:srgbClr val="006600"/>
                </a:solidFill>
                <a:cs typeface="Arial" panose="020B0604020202020204" pitchFamily="34" charset="0"/>
              </a:rPr>
              <a:t>;</a:t>
            </a:r>
            <a:endParaRPr lang="ru-RU" sz="1400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endParaRPr lang="ru-RU" sz="1400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кислородный </a:t>
            </a:r>
            <a:r>
              <a:rPr lang="ru-RU" sz="1400" dirty="0" smtClean="0">
                <a:solidFill>
                  <a:srgbClr val="006600"/>
                </a:solidFill>
                <a:cs typeface="Arial" panose="020B0604020202020204" pitchFamily="34" charset="0"/>
              </a:rPr>
              <a:t>коктейль;</a:t>
            </a:r>
            <a:endParaRPr lang="ru-RU" sz="1400" dirty="0">
              <a:solidFill>
                <a:srgbClr val="006600"/>
              </a:solidFill>
              <a:cs typeface="Arial" panose="020B0604020202020204" pitchFamily="34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ванны</a:t>
            </a:r>
            <a:r>
              <a:rPr lang="en-US" sz="1400" dirty="0">
                <a:solidFill>
                  <a:srgbClr val="006600"/>
                </a:solidFill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006600"/>
                </a:solidFill>
                <a:cs typeface="Arial" panose="020B0604020202020204" pitchFamily="34" charset="0"/>
              </a:rPr>
              <a:t>минеральные</a:t>
            </a:r>
            <a:r>
              <a:rPr lang="en-US" sz="1400" dirty="0">
                <a:solidFill>
                  <a:srgbClr val="006600"/>
                </a:solidFill>
                <a:cs typeface="Arial" panose="020B0604020202020204" pitchFamily="34" charset="0"/>
              </a:rPr>
              <a:t>;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006600"/>
                </a:solidFill>
                <a:latin typeface="Arial" charset="0"/>
                <a:cs typeface="Arial" panose="020B0604020202020204" pitchFamily="34" charset="0"/>
              </a:rPr>
              <a:t>массаж ног </a:t>
            </a:r>
            <a:r>
              <a:rPr lang="ru-RU" sz="1400" dirty="0" err="1">
                <a:solidFill>
                  <a:srgbClr val="006600"/>
                </a:solidFill>
                <a:latin typeface="Arial" charset="0"/>
                <a:cs typeface="Arial" panose="020B0604020202020204" pitchFamily="34" charset="0"/>
              </a:rPr>
              <a:t>Муратака</a:t>
            </a:r>
            <a:r>
              <a:rPr lang="en-US" sz="1400" dirty="0">
                <a:solidFill>
                  <a:srgbClr val="006600"/>
                </a:solidFill>
                <a:latin typeface="Arial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006600"/>
                </a:solidFill>
                <a:latin typeface="Arial" charset="0"/>
                <a:cs typeface="Arial" panose="020B0604020202020204" pitchFamily="34" charset="0"/>
              </a:rPr>
              <a:t>роликовый массаж</a:t>
            </a:r>
            <a:r>
              <a:rPr lang="ru-RU" sz="1400" i="1" dirty="0">
                <a:solidFill>
                  <a:srgbClr val="006600"/>
                </a:solidFill>
                <a:latin typeface="Arial" charset="0"/>
                <a:cs typeface="Arial" panose="020B0604020202020204" pitchFamily="34" charset="0"/>
              </a:rPr>
              <a:t>.</a:t>
            </a:r>
            <a:endParaRPr lang="en-US" sz="1400" i="1" dirty="0">
              <a:solidFill>
                <a:srgbClr val="006600"/>
              </a:solidFill>
              <a:latin typeface="Arial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5000"/>
              </a:lnSpc>
              <a:buFont typeface="Arial" panose="020B0604020202020204" pitchFamily="34" charset="0"/>
              <a:buChar char="•"/>
              <a:defRPr/>
            </a:pPr>
            <a:endParaRPr lang="ru-RU" sz="1400" i="1" dirty="0">
              <a:latin typeface="Arial" charset="0"/>
            </a:endParaRPr>
          </a:p>
        </p:txBody>
      </p:sp>
      <p:sp>
        <p:nvSpPr>
          <p:cNvPr id="11" name="TextBox 8">
            <a:extLst>
              <a:ext uri="{FF2B5EF4-FFF2-40B4-BE49-F238E27FC236}">
                <a16:creationId xmlns:a16="http://schemas.microsoft.com/office/drawing/2014/main" xmlns="" id="{29763218-5DFF-E202-3746-DCDDDBCBB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9" y="6307195"/>
            <a:ext cx="49062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FF0000"/>
                </a:solidFill>
              </a:rPr>
              <a:t>Внимание! Количество путевок ограничено</a:t>
            </a:r>
            <a:endParaRPr lang="ru-RU" altLang="ru-RU" sz="1600" b="1" dirty="0">
              <a:solidFill>
                <a:srgbClr val="00B050"/>
              </a:solidFill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xmlns="" id="{1607E8DC-DB0A-0DAE-904E-4E5E9B683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692" y="6291806"/>
            <a:ext cx="441540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solidFill>
                  <a:schemeClr val="bg2">
                    <a:lumMod val="50000"/>
                  </a:schemeClr>
                </a:solidFill>
              </a:rPr>
              <a:t>Желаем удачного отдыха!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9C36331-B7A0-BBCC-4DF7-EA83023E5503}"/>
              </a:ext>
            </a:extLst>
          </p:cNvPr>
          <p:cNvSpPr txBox="1"/>
          <p:nvPr/>
        </p:nvSpPr>
        <p:spPr>
          <a:xfrm>
            <a:off x="6000760" y="4286256"/>
            <a:ext cx="3384376" cy="297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n-US" sz="1400" b="1" dirty="0">
                <a:solidFill>
                  <a:srgbClr val="0070C0"/>
                </a:solidFill>
                <a:latin typeface="Arial" charset="0"/>
              </a:rPr>
              <a:t>QR-</a:t>
            </a:r>
            <a:r>
              <a:rPr lang="ru-RU" sz="1400" b="1" dirty="0">
                <a:solidFill>
                  <a:srgbClr val="0070C0"/>
                </a:solidFill>
                <a:latin typeface="Arial" charset="0"/>
              </a:rPr>
              <a:t>код записи на тур</a:t>
            </a:r>
            <a:r>
              <a:rPr lang="en-US" sz="1400" b="1" dirty="0">
                <a:solidFill>
                  <a:srgbClr val="0070C0"/>
                </a:solidFill>
                <a:latin typeface="Arial" charset="0"/>
              </a:rPr>
              <a:t>:</a:t>
            </a:r>
            <a:endParaRPr lang="ru-RU" sz="1400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E0CBAE6-3943-CA4A-154D-A8E1D5D61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768" y="4572008"/>
            <a:ext cx="1812232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050" b="1" dirty="0">
                <a:solidFill>
                  <a:srgbClr val="0070C0"/>
                </a:solidFill>
              </a:rPr>
              <a:t>Запись на тур </a:t>
            </a:r>
          </a:p>
          <a:p>
            <a:pPr algn="ctr" eaLnBrk="1" hangingPunct="1"/>
            <a:r>
              <a:rPr lang="ru-RU" altLang="ru-RU" sz="1050" b="1" dirty="0">
                <a:solidFill>
                  <a:srgbClr val="0070C0"/>
                </a:solidFill>
              </a:rPr>
              <a:t>принимается</a:t>
            </a:r>
          </a:p>
          <a:p>
            <a:pPr algn="ctr" eaLnBrk="1" hangingPunct="1"/>
            <a:r>
              <a:rPr lang="ru-RU" altLang="ru-RU" sz="1050" b="1" dirty="0">
                <a:solidFill>
                  <a:srgbClr val="0070C0"/>
                </a:solidFill>
              </a:rPr>
              <a:t> не менее чем</a:t>
            </a:r>
          </a:p>
          <a:p>
            <a:pPr algn="ctr" eaLnBrk="1" hangingPunct="1"/>
            <a:r>
              <a:rPr lang="ru-RU" altLang="ru-RU" sz="1050" b="1" dirty="0">
                <a:solidFill>
                  <a:srgbClr val="0070C0"/>
                </a:solidFill>
              </a:rPr>
              <a:t> за неделю </a:t>
            </a:r>
          </a:p>
          <a:p>
            <a:pPr algn="ctr" eaLnBrk="1" hangingPunct="1"/>
            <a:r>
              <a:rPr lang="ru-RU" altLang="ru-RU" sz="1050" b="1" dirty="0">
                <a:solidFill>
                  <a:srgbClr val="0070C0"/>
                </a:solidFill>
              </a:rPr>
              <a:t>до заезда</a:t>
            </a:r>
            <a:endParaRPr lang="ru-RU" altLang="ru-RU" sz="1100" b="1" dirty="0">
              <a:solidFill>
                <a:srgbClr val="0070C0"/>
              </a:solidFill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E080FDA3-9F7E-4BE9-BB10-E271322422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58148" y="5572140"/>
            <a:ext cx="933459" cy="926310"/>
          </a:xfrm>
          <a:prstGeom prst="rect">
            <a:avLst/>
          </a:prstGeom>
        </p:spPr>
      </p:pic>
      <p:pic>
        <p:nvPicPr>
          <p:cNvPr id="1026" name="Picture 2" descr="C:\Профком 1\Профком №1\Фото архив профкома КНИТУ 2015 - 2021\2020 год\Тур выходного дня 14 16 февраля 2020 Фото Елены Яшиной\Санаторий зимой\DSC08661 - для плаката светлее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571612"/>
            <a:ext cx="4054663" cy="26067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2" descr="C:\Users\Profcom\Documents\Профком\Информационная комиссия\2024г\Информация на сайте КНИТУ\Тур выходного дня 2024\yl8pt1tu1gprb5tp05fma31r2ov0tmet Год семьи в России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5572140"/>
            <a:ext cx="852763" cy="740785"/>
          </a:xfrm>
          <a:prstGeom prst="rect">
            <a:avLst/>
          </a:prstGeom>
          <a:noFill/>
        </p:spPr>
      </p:pic>
      <p:pic>
        <p:nvPicPr>
          <p:cNvPr id="7" name="Picture 2" descr="C:\Users\Profcom\Documents\Профком\Информационная комиссия\2024г\Информация на сайте КНИТУ\Тур выходного дня 2024\Qr-код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15140" y="4643446"/>
            <a:ext cx="866774" cy="858597"/>
          </a:xfrm>
          <a:prstGeom prst="rect">
            <a:avLst/>
          </a:prstGeom>
          <a:noFill/>
        </p:spPr>
      </p:pic>
      <p:pic>
        <p:nvPicPr>
          <p:cNvPr id="8" name="Picture 2" descr="C:\Users\Profcom\Documents\Профком\Рисунки\Символика\Колба ПРОФКОМ КНИТУ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58" y="357166"/>
            <a:ext cx="660662" cy="71438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a8f9aa1-3987-4b5d-8fb1-2781b6caa0e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E2080191E46F81408A3AC37E44365D3C" ma:contentTypeVersion="18" ma:contentTypeDescription="Создание документа." ma:contentTypeScope="" ma:versionID="72377063bd255aff646277046cca140b">
  <xsd:schema xmlns:xsd="http://www.w3.org/2001/XMLSchema" xmlns:xs="http://www.w3.org/2001/XMLSchema" xmlns:p="http://schemas.microsoft.com/office/2006/metadata/properties" xmlns:ns3="9a8f9aa1-3987-4b5d-8fb1-2781b6caa0ee" xmlns:ns4="be7d11bb-7347-4412-9c19-57fdadd0ddc1" targetNamespace="http://schemas.microsoft.com/office/2006/metadata/properties" ma:root="true" ma:fieldsID="892cecf45bb9de030195d66152cd132d" ns3:_="" ns4:_="">
    <xsd:import namespace="9a8f9aa1-3987-4b5d-8fb1-2781b6caa0ee"/>
    <xsd:import namespace="be7d11bb-7347-4412-9c19-57fdadd0ddc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8f9aa1-3987-4b5d-8fb1-2781b6caa0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7d11bb-7347-4412-9c19-57fdadd0ddc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Хэш подсказки о совместном доступе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838FD5-62AA-40B7-9CBA-77EEEC74CFCE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dcmitype/"/>
    <ds:schemaRef ds:uri="9a8f9aa1-3987-4b5d-8fb1-2781b6caa0ee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be7d11bb-7347-4412-9c19-57fdadd0ddc1"/>
  </ds:schemaRefs>
</ds:datastoreItem>
</file>

<file path=customXml/itemProps2.xml><?xml version="1.0" encoding="utf-8"?>
<ds:datastoreItem xmlns:ds="http://schemas.openxmlformats.org/officeDocument/2006/customXml" ds:itemID="{1F2CE31C-A66C-409C-BDAA-BF346A9BC7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AF75F5-C239-4551-AD55-DCCF2EB41B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8f9aa1-3987-4b5d-8fb1-2781b6caa0ee"/>
    <ds:schemaRef ds:uri="be7d11bb-7347-4412-9c19-57fdadd0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3627</TotalTime>
  <Words>166</Words>
  <Application>Microsoft Office PowerPoint</Application>
  <PresentationFormat>Экран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Слайд 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Профком КНИТУ приглашает сотрудников с 24 по 26 февраля на</dc:title>
  <dc:creator>проф</dc:creator>
  <cp:lastModifiedBy>Profcom</cp:lastModifiedBy>
  <cp:revision>113</cp:revision>
  <dcterms:created xsi:type="dcterms:W3CDTF">2012-02-07T13:43:49Z</dcterms:created>
  <dcterms:modified xsi:type="dcterms:W3CDTF">2024-01-16T07:53:40Z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0x010100E2080191E46F81408A3AC37E44365D3C</vt:lpwstr>
  </property>
</Properties>
</file>