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69" r:id="rId3"/>
    <p:sldId id="354" r:id="rId4"/>
    <p:sldId id="349" r:id="rId5"/>
    <p:sldId id="372" r:id="rId6"/>
    <p:sldId id="378" r:id="rId7"/>
    <p:sldId id="373" r:id="rId8"/>
    <p:sldId id="366" r:id="rId9"/>
    <p:sldId id="377" r:id="rId10"/>
    <p:sldId id="356" r:id="rId11"/>
    <p:sldId id="376" r:id="rId12"/>
    <p:sldId id="357" r:id="rId13"/>
    <p:sldId id="358" r:id="rId14"/>
    <p:sldId id="365" r:id="rId15"/>
  </p:sldIdLst>
  <p:sldSz cx="9144000" cy="6858000" type="screen4x3"/>
  <p:notesSz cx="9942513" cy="676116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2" userDrawn="1">
          <p15:clr>
            <a:srgbClr val="A4A3A4"/>
          </p15:clr>
        </p15:guide>
        <p15:guide id="2" pos="2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A5A5A5"/>
    <a:srgbClr val="EEB783"/>
    <a:srgbClr val="4F81BD"/>
    <a:srgbClr val="FFFFFF"/>
    <a:srgbClr val="030385"/>
    <a:srgbClr val="558ED4"/>
    <a:srgbClr val="95B3D7"/>
    <a:srgbClr val="1F497D"/>
    <a:srgbClr val="631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708"/>
  </p:normalViewPr>
  <p:slideViewPr>
    <p:cSldViewPr>
      <p:cViewPr>
        <p:scale>
          <a:sx n="50" d="100"/>
          <a:sy n="50" d="100"/>
        </p:scale>
        <p:origin x="-444" y="42"/>
      </p:cViewPr>
      <p:guideLst>
        <p:guide orient="horz" pos="2160"/>
        <p:guide pos="2880"/>
      </p:guideLst>
    </p:cSldViewPr>
  </p:slideViewPr>
  <p:notesTextViewPr>
    <p:cViewPr>
      <p:scale>
        <a:sx n="100" d="100"/>
        <a:sy n="100" d="100"/>
      </p:scale>
      <p:origin x="0" y="0"/>
    </p:cViewPr>
  </p:notesTextViewPr>
  <p:notesViewPr>
    <p:cSldViewPr>
      <p:cViewPr varScale="1">
        <p:scale>
          <a:sx n="37" d="100"/>
          <a:sy n="37" d="100"/>
        </p:scale>
        <p:origin x="-2262" y="-96"/>
      </p:cViewPr>
      <p:guideLst>
        <p:guide orient="horz" pos="2130"/>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9506" cy="339199"/>
          </a:xfrm>
          <a:prstGeom prst="rect">
            <a:avLst/>
          </a:prstGeom>
        </p:spPr>
        <p:txBody>
          <a:bodyPr vert="horz" lIns="91144" tIns="45571" rIns="91144" bIns="45571"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5630685" y="0"/>
            <a:ext cx="4309506" cy="339199"/>
          </a:xfrm>
          <a:prstGeom prst="rect">
            <a:avLst/>
          </a:prstGeom>
        </p:spPr>
        <p:txBody>
          <a:bodyPr vert="horz" lIns="91144" tIns="45571" rIns="91144" bIns="45571" rtlCol="0"/>
          <a:lstStyle>
            <a:lvl1pPr algn="r" eaLnBrk="1" fontAlgn="auto" hangingPunct="1">
              <a:spcBef>
                <a:spcPts val="0"/>
              </a:spcBef>
              <a:spcAft>
                <a:spcPts val="0"/>
              </a:spcAft>
              <a:defRPr sz="1200">
                <a:latin typeface="+mn-lt"/>
                <a:cs typeface="+mn-cs"/>
              </a:defRPr>
            </a:lvl1pPr>
          </a:lstStyle>
          <a:p>
            <a:pPr>
              <a:defRPr/>
            </a:pPr>
            <a:fld id="{3ECF5F9D-2487-4420-B938-048E8756F552}" type="datetimeFigureOut">
              <a:rPr lang="de-DE"/>
              <a:pPr>
                <a:defRPr/>
              </a:pPr>
              <a:t>01.09.2020</a:t>
            </a:fld>
            <a:endParaRPr lang="de-DE"/>
          </a:p>
        </p:txBody>
      </p:sp>
      <p:sp>
        <p:nvSpPr>
          <p:cNvPr id="4" name="Fußzeilenplatzhalter 3"/>
          <p:cNvSpPr>
            <a:spLocks noGrp="1"/>
          </p:cNvSpPr>
          <p:nvPr>
            <p:ph type="ftr" sz="quarter" idx="2"/>
          </p:nvPr>
        </p:nvSpPr>
        <p:spPr>
          <a:xfrm>
            <a:off x="0" y="6420876"/>
            <a:ext cx="4309506" cy="339199"/>
          </a:xfrm>
          <a:prstGeom prst="rect">
            <a:avLst/>
          </a:prstGeom>
        </p:spPr>
        <p:txBody>
          <a:bodyPr vert="horz" lIns="91144" tIns="45571" rIns="91144" bIns="45571"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5630685" y="6420876"/>
            <a:ext cx="4309506" cy="339199"/>
          </a:xfrm>
          <a:prstGeom prst="rect">
            <a:avLst/>
          </a:prstGeom>
        </p:spPr>
        <p:txBody>
          <a:bodyPr vert="horz" wrap="square" lIns="91144" tIns="45571" rIns="91144" bIns="4557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ADB7371-668A-4D52-86F7-9133728A98EC}" type="slidenum">
              <a:rPr lang="de-DE"/>
              <a:pPr>
                <a:defRPr/>
              </a:pPr>
              <a:t>‹#›</a:t>
            </a:fld>
            <a:endParaRPr lang="de-DE"/>
          </a:p>
        </p:txBody>
      </p:sp>
    </p:spTree>
    <p:extLst>
      <p:ext uri="{BB962C8B-B14F-4D97-AF65-F5344CB8AC3E}">
        <p14:creationId xmlns:p14="http://schemas.microsoft.com/office/powerpoint/2010/main" val="3060896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9506" cy="339199"/>
          </a:xfrm>
          <a:prstGeom prst="rect">
            <a:avLst/>
          </a:prstGeom>
        </p:spPr>
        <p:txBody>
          <a:bodyPr vert="horz" lIns="91144" tIns="45571" rIns="91144" bIns="45571"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5630685" y="0"/>
            <a:ext cx="4309506" cy="339199"/>
          </a:xfrm>
          <a:prstGeom prst="rect">
            <a:avLst/>
          </a:prstGeom>
        </p:spPr>
        <p:txBody>
          <a:bodyPr vert="horz" lIns="91144" tIns="45571" rIns="91144" bIns="45571" rtlCol="0"/>
          <a:lstStyle>
            <a:lvl1pPr algn="r" eaLnBrk="1" fontAlgn="auto" hangingPunct="1">
              <a:spcBef>
                <a:spcPts val="0"/>
              </a:spcBef>
              <a:spcAft>
                <a:spcPts val="0"/>
              </a:spcAft>
              <a:defRPr sz="1200">
                <a:latin typeface="+mn-lt"/>
                <a:cs typeface="+mn-cs"/>
              </a:defRPr>
            </a:lvl1pPr>
          </a:lstStyle>
          <a:p>
            <a:pPr>
              <a:defRPr/>
            </a:pPr>
            <a:fld id="{6A602AA5-1C3A-4773-8D3D-C3E0548D2373}" type="datetimeFigureOut">
              <a:rPr lang="de-DE"/>
              <a:pPr>
                <a:defRPr/>
              </a:pPr>
              <a:t>01.09.2020</a:t>
            </a:fld>
            <a:endParaRPr lang="de-DE"/>
          </a:p>
        </p:txBody>
      </p:sp>
      <p:sp>
        <p:nvSpPr>
          <p:cNvPr id="4" name="Folienbildplatzhalter 3"/>
          <p:cNvSpPr>
            <a:spLocks noGrp="1" noRot="1" noChangeAspect="1"/>
          </p:cNvSpPr>
          <p:nvPr>
            <p:ph type="sldImg" idx="2"/>
          </p:nvPr>
        </p:nvSpPr>
        <p:spPr>
          <a:xfrm>
            <a:off x="3279775" y="506413"/>
            <a:ext cx="3382963" cy="2536825"/>
          </a:xfrm>
          <a:prstGeom prst="rect">
            <a:avLst/>
          </a:prstGeom>
          <a:noFill/>
          <a:ln w="12700">
            <a:solidFill>
              <a:prstClr val="black"/>
            </a:solidFill>
          </a:ln>
        </p:spPr>
        <p:txBody>
          <a:bodyPr vert="horz" lIns="91144" tIns="45571" rIns="91144" bIns="45571" rtlCol="0" anchor="ctr"/>
          <a:lstStyle/>
          <a:p>
            <a:pPr lvl="0"/>
            <a:endParaRPr lang="de-DE" noProof="0"/>
          </a:p>
        </p:txBody>
      </p:sp>
      <p:sp>
        <p:nvSpPr>
          <p:cNvPr id="5" name="Notizenplatzhalter 4"/>
          <p:cNvSpPr>
            <a:spLocks noGrp="1"/>
          </p:cNvSpPr>
          <p:nvPr>
            <p:ph type="body" sz="quarter" idx="3"/>
          </p:nvPr>
        </p:nvSpPr>
        <p:spPr>
          <a:xfrm>
            <a:off x="993788" y="3211526"/>
            <a:ext cx="7954939" cy="3043013"/>
          </a:xfrm>
          <a:prstGeom prst="rect">
            <a:avLst/>
          </a:prstGeom>
        </p:spPr>
        <p:txBody>
          <a:bodyPr vert="horz" lIns="91144" tIns="45571" rIns="91144" bIns="45571"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6420876"/>
            <a:ext cx="4309506" cy="339199"/>
          </a:xfrm>
          <a:prstGeom prst="rect">
            <a:avLst/>
          </a:prstGeom>
        </p:spPr>
        <p:txBody>
          <a:bodyPr vert="horz" lIns="91144" tIns="45571" rIns="91144" bIns="45571"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5630685" y="6420876"/>
            <a:ext cx="4309506" cy="339199"/>
          </a:xfrm>
          <a:prstGeom prst="rect">
            <a:avLst/>
          </a:prstGeom>
        </p:spPr>
        <p:txBody>
          <a:bodyPr vert="horz" wrap="square" lIns="91144" tIns="45571" rIns="91144" bIns="4557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7836862-EF97-402B-A678-3C2E47B09AA4}" type="slidenum">
              <a:rPr lang="de-DE"/>
              <a:pPr>
                <a:defRPr/>
              </a:pPr>
              <a:t>‹#›</a:t>
            </a:fld>
            <a:endParaRPr lang="de-DE"/>
          </a:p>
        </p:txBody>
      </p:sp>
    </p:spTree>
    <p:extLst>
      <p:ext uri="{BB962C8B-B14F-4D97-AF65-F5344CB8AC3E}">
        <p14:creationId xmlns:p14="http://schemas.microsoft.com/office/powerpoint/2010/main" val="635322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7836862-EF97-402B-A678-3C2E47B09AA4}" type="slidenum">
              <a:rPr lang="de-DE" smtClean="0"/>
              <a:pPr>
                <a:defRPr/>
              </a:pPr>
              <a:t>6</a:t>
            </a:fld>
            <a:endParaRPr lang="de-DE"/>
          </a:p>
        </p:txBody>
      </p:sp>
    </p:spTree>
    <p:extLst>
      <p:ext uri="{BB962C8B-B14F-4D97-AF65-F5344CB8AC3E}">
        <p14:creationId xmlns:p14="http://schemas.microsoft.com/office/powerpoint/2010/main" val="198472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2891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B05C530-0780-43A4-A1BE-A373923D7C3F}" type="datetime1">
              <a:rPr lang="de-DE"/>
              <a:pPr>
                <a:defRPr/>
              </a:pPr>
              <a:t>01.09.2020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033E677-A803-4BF2-9149-D4F94E73E187}" type="slidenum">
              <a:rPr lang="de-DE"/>
              <a:pPr>
                <a:defRPr/>
              </a:pPr>
              <a:t>‹#›</a:t>
            </a:fld>
            <a:endParaRPr lang="de-DE"/>
          </a:p>
        </p:txBody>
      </p:sp>
      <p:sp>
        <p:nvSpPr>
          <p:cNvPr id="1029" name="Rechteck 6"/>
          <p:cNvSpPr>
            <a:spLocks noChangeArrowheads="1"/>
          </p:cNvSpPr>
          <p:nvPr userDrawn="1"/>
        </p:nvSpPr>
        <p:spPr bwMode="auto">
          <a:xfrm>
            <a:off x="0" y="6229350"/>
            <a:ext cx="9144000" cy="628650"/>
          </a:xfrm>
          <a:prstGeom prst="rect">
            <a:avLst/>
          </a:prstGeom>
          <a:solidFill>
            <a:srgbClr val="030385"/>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de-DE" sz="1400" b="1" dirty="0" smtClean="0">
              <a:solidFill>
                <a:srgbClr val="FFFFFF"/>
              </a:solidFill>
              <a:latin typeface="Trebuchet MS" panose="020B0603020202020204" pitchFamily="34" charset="0"/>
            </a:endParaRPr>
          </a:p>
        </p:txBody>
      </p:sp>
      <p:pic>
        <p:nvPicPr>
          <p:cNvPr id="1030" name="Bild 15" descr="logo_uni_si_rgb.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217" y="58003"/>
            <a:ext cx="12334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Gerade Verbindung 22"/>
          <p:cNvCxnSpPr/>
          <p:nvPr userDrawn="1"/>
        </p:nvCxnSpPr>
        <p:spPr>
          <a:xfrm>
            <a:off x="0" y="984250"/>
            <a:ext cx="9144000" cy="1588"/>
          </a:xfrm>
          <a:prstGeom prst="line">
            <a:avLst/>
          </a:prstGeom>
          <a:ln w="38100" cap="flat" cmpd="sng" algn="ctr">
            <a:solidFill>
              <a:srgbClr val="61154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Bild 1"/>
          <p:cNvPicPr>
            <a:picLocks noChangeAspect="1"/>
          </p:cNvPicPr>
          <p:nvPr userDrawn="1"/>
        </p:nvPicPr>
        <p:blipFill>
          <a:blip r:embed="rId4"/>
          <a:stretch>
            <a:fillRect/>
          </a:stretch>
        </p:blipFill>
        <p:spPr>
          <a:xfrm>
            <a:off x="509786" y="544863"/>
            <a:ext cx="1757958" cy="352232"/>
          </a:xfrm>
          <a:prstGeom prst="rect">
            <a:avLst/>
          </a:prstGeom>
        </p:spPr>
      </p:pic>
      <p:pic>
        <p:nvPicPr>
          <p:cNvPr id="7" name="Bild 6"/>
          <p:cNvPicPr>
            <a:picLocks noChangeAspect="1"/>
          </p:cNvPicPr>
          <p:nvPr userDrawn="1"/>
        </p:nvPicPr>
        <p:blipFill>
          <a:blip r:embed="rId5"/>
          <a:stretch>
            <a:fillRect/>
          </a:stretch>
        </p:blipFill>
        <p:spPr>
          <a:xfrm>
            <a:off x="7620000" y="41806"/>
            <a:ext cx="822614" cy="889312"/>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Bliss 2 Regular" pitchFamily="50" charset="0"/>
          <a:ea typeface="+mj-ea"/>
          <a:cs typeface="+mj-cs"/>
        </a:defRPr>
      </a:lvl1pPr>
      <a:lvl2pPr algn="ctr" rtl="0" eaLnBrk="0" fontAlgn="base" hangingPunct="0">
        <a:spcBef>
          <a:spcPct val="0"/>
        </a:spcBef>
        <a:spcAft>
          <a:spcPct val="0"/>
        </a:spcAft>
        <a:defRPr sz="4400">
          <a:solidFill>
            <a:schemeClr val="tx1"/>
          </a:solidFill>
          <a:latin typeface="Bliss 2 Regular"/>
        </a:defRPr>
      </a:lvl2pPr>
      <a:lvl3pPr algn="ctr" rtl="0" eaLnBrk="0" fontAlgn="base" hangingPunct="0">
        <a:spcBef>
          <a:spcPct val="0"/>
        </a:spcBef>
        <a:spcAft>
          <a:spcPct val="0"/>
        </a:spcAft>
        <a:defRPr sz="4400">
          <a:solidFill>
            <a:schemeClr val="tx1"/>
          </a:solidFill>
          <a:latin typeface="Bliss 2 Regular"/>
        </a:defRPr>
      </a:lvl3pPr>
      <a:lvl4pPr algn="ctr" rtl="0" eaLnBrk="0" fontAlgn="base" hangingPunct="0">
        <a:spcBef>
          <a:spcPct val="0"/>
        </a:spcBef>
        <a:spcAft>
          <a:spcPct val="0"/>
        </a:spcAft>
        <a:defRPr sz="4400">
          <a:solidFill>
            <a:schemeClr val="tx1"/>
          </a:solidFill>
          <a:latin typeface="Bliss 2 Regular"/>
        </a:defRPr>
      </a:lvl4pPr>
      <a:lvl5pPr algn="ctr" rtl="0" eaLnBrk="0" fontAlgn="base" hangingPunct="0">
        <a:spcBef>
          <a:spcPct val="0"/>
        </a:spcBef>
        <a:spcAft>
          <a:spcPct val="0"/>
        </a:spcAft>
        <a:defRPr sz="4400">
          <a:solidFill>
            <a:schemeClr val="tx1"/>
          </a:solidFill>
          <a:latin typeface="Bliss 2 Regular"/>
        </a:defRPr>
      </a:lvl5pPr>
      <a:lvl6pPr marL="457200" algn="ctr" rtl="0" fontAlgn="base">
        <a:spcBef>
          <a:spcPct val="0"/>
        </a:spcBef>
        <a:spcAft>
          <a:spcPct val="0"/>
        </a:spcAft>
        <a:defRPr sz="4400">
          <a:solidFill>
            <a:schemeClr val="tx1"/>
          </a:solidFill>
          <a:latin typeface="Bliss 2 Regular"/>
        </a:defRPr>
      </a:lvl6pPr>
      <a:lvl7pPr marL="914400" algn="ctr" rtl="0" fontAlgn="base">
        <a:spcBef>
          <a:spcPct val="0"/>
        </a:spcBef>
        <a:spcAft>
          <a:spcPct val="0"/>
        </a:spcAft>
        <a:defRPr sz="4400">
          <a:solidFill>
            <a:schemeClr val="tx1"/>
          </a:solidFill>
          <a:latin typeface="Bliss 2 Regular"/>
        </a:defRPr>
      </a:lvl7pPr>
      <a:lvl8pPr marL="1371600" algn="ctr" rtl="0" fontAlgn="base">
        <a:spcBef>
          <a:spcPct val="0"/>
        </a:spcBef>
        <a:spcAft>
          <a:spcPct val="0"/>
        </a:spcAft>
        <a:defRPr sz="4400">
          <a:solidFill>
            <a:schemeClr val="tx1"/>
          </a:solidFill>
          <a:latin typeface="Bliss 2 Regular"/>
        </a:defRPr>
      </a:lvl8pPr>
      <a:lvl9pPr marL="1828800" algn="ctr" rtl="0" fontAlgn="base">
        <a:spcBef>
          <a:spcPct val="0"/>
        </a:spcBef>
        <a:spcAft>
          <a:spcPct val="0"/>
        </a:spcAft>
        <a:defRPr sz="4400">
          <a:solidFill>
            <a:schemeClr val="tx1"/>
          </a:solidFill>
          <a:latin typeface="Bliss 2 Regular"/>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Bliss 2 Regular" pitchFamily="50"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Bliss 2 Regular" pitchFamily="50"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Bliss 2 Regular" pitchFamily="50"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Bliss 2 Regular" pitchFamily="50"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Bliss 2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www.eecs.mit.edu/eecsenergy/images/Fig1_highres_525w.jpg" TargetMode="Externa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63983" y="4849091"/>
            <a:ext cx="8569646" cy="1172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tx1"/>
                </a:solidFill>
              </a:rPr>
              <a:t>Инженерное образование в контексте будущих промышленных революций</a:t>
            </a:r>
            <a:endParaRPr lang="de-DE" b="1" dirty="0" smtClean="0">
              <a:solidFill>
                <a:schemeClr val="tx1"/>
              </a:solidFill>
            </a:endParaRPr>
          </a:p>
          <a:p>
            <a:pPr algn="ctr" eaLnBrk="1" fontAlgn="auto" hangingPunct="1">
              <a:spcBef>
                <a:spcPts val="0"/>
              </a:spcBef>
              <a:spcAft>
                <a:spcPts val="0"/>
              </a:spcAft>
              <a:defRPr/>
            </a:pPr>
            <a:r>
              <a:rPr lang="ru-RU" b="1" dirty="0" smtClean="0">
                <a:solidFill>
                  <a:schemeClr val="tx1"/>
                </a:solidFill>
              </a:rPr>
              <a:t>Круглый стол «Кадровое и инженерно-технологическое обеспечение предприятий НГХК: вопросы развития инженерной педагогики» </a:t>
            </a:r>
            <a:endParaRPr lang="de-DE" b="1" dirty="0" smtClean="0">
              <a:solidFill>
                <a:schemeClr val="tx1"/>
              </a:solidFill>
            </a:endParaRPr>
          </a:p>
          <a:p>
            <a:pPr algn="ctr" eaLnBrk="1" fontAlgn="auto" hangingPunct="1">
              <a:spcBef>
                <a:spcPts val="0"/>
              </a:spcBef>
              <a:spcAft>
                <a:spcPts val="0"/>
              </a:spcAft>
              <a:defRPr/>
            </a:pPr>
            <a:r>
              <a:rPr lang="ru-RU" b="1" dirty="0" smtClean="0">
                <a:solidFill>
                  <a:schemeClr val="tx1"/>
                </a:solidFill>
              </a:rPr>
              <a:t>Казанский национальный исследовательский технологический университет</a:t>
            </a:r>
            <a:endParaRPr lang="de-DE" b="1" dirty="0" smtClean="0">
              <a:solidFill>
                <a:schemeClr val="tx1"/>
              </a:solidFill>
            </a:endParaRPr>
          </a:p>
          <a:p>
            <a:pPr algn="ctr" eaLnBrk="1" fontAlgn="auto" hangingPunct="1">
              <a:spcBef>
                <a:spcPts val="0"/>
              </a:spcBef>
              <a:spcAft>
                <a:spcPts val="0"/>
              </a:spcAft>
              <a:defRPr/>
            </a:pPr>
            <a:r>
              <a:rPr lang="ru-RU" b="1" dirty="0" smtClean="0">
                <a:solidFill>
                  <a:schemeClr val="tx1"/>
                </a:solidFill>
              </a:rPr>
              <a:t>Казань, 3 сентября 2020 г.</a:t>
            </a:r>
            <a:endParaRPr lang="de-DE" b="1" dirty="0">
              <a:solidFill>
                <a:schemeClr val="tx1"/>
              </a:solidFill>
            </a:endParaRPr>
          </a:p>
        </p:txBody>
      </p:sp>
      <p:sp>
        <p:nvSpPr>
          <p:cNvPr id="5123" name="Textfeld 4"/>
          <p:cNvSpPr txBox="1">
            <a:spLocks noChangeArrowheads="1"/>
          </p:cNvSpPr>
          <p:nvPr/>
        </p:nvSpPr>
        <p:spPr bwMode="auto">
          <a:xfrm>
            <a:off x="179512" y="967661"/>
            <a:ext cx="863941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sz="2000" b="1" i="1" dirty="0">
                <a:latin typeface="Calibri" panose="020F0502020204030204" pitchFamily="34" charset="0"/>
              </a:rPr>
              <a:t>Ральф </a:t>
            </a:r>
            <a:r>
              <a:rPr lang="ru-RU" sz="2000" b="1" i="1" dirty="0" err="1" smtClean="0">
                <a:latin typeface="Calibri" panose="020F0502020204030204" pitchFamily="34" charset="0"/>
              </a:rPr>
              <a:t>Дреер</a:t>
            </a:r>
            <a:endParaRPr lang="en-US" sz="2000" b="1" i="1" dirty="0" smtClean="0">
              <a:latin typeface="Calibri" panose="020F0502020204030204" pitchFamily="34" charset="0"/>
            </a:endParaRPr>
          </a:p>
          <a:p>
            <a:pPr eaLnBrk="1" hangingPunct="1"/>
            <a:r>
              <a:rPr lang="ru-RU" sz="1600" b="1" i="1" dirty="0">
                <a:latin typeface="Calibri" charset="0"/>
                <a:ea typeface="Calibri" charset="0"/>
                <a:cs typeface="Calibri" charset="0"/>
              </a:rPr>
              <a:t>Кафедра профессионально-технической дидактики </a:t>
            </a:r>
            <a:r>
              <a:rPr lang="ru-RU" sz="1600" b="1" i="1" dirty="0" smtClean="0">
                <a:latin typeface="Calibri" charset="0"/>
                <a:ea typeface="Calibri" charset="0"/>
                <a:cs typeface="Calibri" charset="0"/>
              </a:rPr>
              <a:t>(ПТД</a:t>
            </a:r>
            <a:r>
              <a:rPr lang="ru-RU" sz="1600" b="1" i="1" dirty="0" smtClean="0">
                <a:latin typeface="Calibri" panose="020F0502020204030204" pitchFamily="34" charset="0"/>
              </a:rPr>
              <a:t>),</a:t>
            </a:r>
            <a:r>
              <a:rPr lang="ru-RU" sz="2000" b="1" i="1" dirty="0" smtClean="0">
                <a:latin typeface="Calibri" panose="020F0502020204030204" pitchFamily="34" charset="0"/>
              </a:rPr>
              <a:t> </a:t>
            </a:r>
            <a:r>
              <a:rPr lang="ru-RU" sz="1600" b="1" i="1" dirty="0" smtClean="0">
                <a:latin typeface="Calibri" panose="020F0502020204030204" pitchFamily="34" charset="0"/>
              </a:rPr>
              <a:t>Университет</a:t>
            </a:r>
            <a:r>
              <a:rPr lang="ru-RU" sz="2000" b="1" i="1" dirty="0" smtClean="0">
                <a:latin typeface="Calibri" panose="020F0502020204030204" pitchFamily="34" charset="0"/>
              </a:rPr>
              <a:t> </a:t>
            </a:r>
            <a:r>
              <a:rPr lang="ru-RU" sz="1600" b="1" i="1" dirty="0" err="1" smtClean="0">
                <a:latin typeface="Calibri" charset="0"/>
                <a:ea typeface="Calibri" charset="0"/>
                <a:cs typeface="Calibri" charset="0"/>
              </a:rPr>
              <a:t>Зигена</a:t>
            </a:r>
            <a:r>
              <a:rPr lang="ru-RU" sz="1600" b="1" i="1" dirty="0" smtClean="0">
                <a:latin typeface="Calibri" charset="0"/>
                <a:ea typeface="Calibri" charset="0"/>
                <a:cs typeface="Calibri" charset="0"/>
              </a:rPr>
              <a:t>, </a:t>
            </a:r>
            <a:r>
              <a:rPr lang="ru-RU" sz="1600" b="1" i="1" dirty="0">
                <a:latin typeface="Calibri" charset="0"/>
                <a:ea typeface="Calibri" charset="0"/>
                <a:cs typeface="Calibri" charset="0"/>
              </a:rPr>
              <a:t>Германия</a:t>
            </a:r>
            <a:endParaRPr lang="en-US" sz="1600" b="1" i="1" dirty="0">
              <a:latin typeface="Calibri" charset="0"/>
              <a:ea typeface="Calibri" charset="0"/>
              <a:cs typeface="Calibri" charset="0"/>
            </a:endParaRPr>
          </a:p>
          <a:p>
            <a:pPr eaLnBrk="1" hangingPunct="1"/>
            <a:r>
              <a:rPr lang="ru-RU" sz="2000" b="1" i="1" dirty="0" smtClean="0">
                <a:latin typeface="Calibri" panose="020F0502020204030204" pitchFamily="34" charset="0"/>
              </a:rPr>
              <a:t>Владимир В</a:t>
            </a:r>
            <a:r>
              <a:rPr lang="en-US" sz="2000" b="1" i="1" dirty="0" smtClean="0">
                <a:latin typeface="Calibri" panose="020F0502020204030204" pitchFamily="34" charset="0"/>
              </a:rPr>
              <a:t>. </a:t>
            </a:r>
            <a:r>
              <a:rPr lang="ru-RU" sz="2000" b="1" i="1" dirty="0">
                <a:latin typeface="Calibri" panose="020F0502020204030204" pitchFamily="34" charset="0"/>
              </a:rPr>
              <a:t>Кондратьев </a:t>
            </a:r>
            <a:endParaRPr lang="en-US" sz="2000" b="1" i="1" dirty="0" smtClean="0">
              <a:latin typeface="Calibri" panose="020F0502020204030204" pitchFamily="34" charset="0"/>
            </a:endParaRPr>
          </a:p>
          <a:p>
            <a:pPr eaLnBrk="1" hangingPunct="1"/>
            <a:r>
              <a:rPr lang="ru-RU" sz="1600" b="1" i="1" dirty="0">
                <a:latin typeface="Calibri" charset="0"/>
                <a:ea typeface="Calibri" charset="0"/>
                <a:cs typeface="Calibri" charset="0"/>
              </a:rPr>
              <a:t>Центр </a:t>
            </a:r>
            <a:r>
              <a:rPr lang="ru-RU" sz="1600" b="1" i="1" dirty="0" smtClean="0">
                <a:latin typeface="Calibri" charset="0"/>
                <a:ea typeface="Calibri" charset="0"/>
                <a:cs typeface="Calibri" charset="0"/>
              </a:rPr>
              <a:t>подготовки </a:t>
            </a:r>
            <a:r>
              <a:rPr lang="ru-RU" sz="1600" b="1" i="1" dirty="0">
                <a:latin typeface="Calibri" charset="0"/>
                <a:ea typeface="Calibri" charset="0"/>
                <a:cs typeface="Calibri" charset="0"/>
              </a:rPr>
              <a:t>и повышения квалификации преподавателей </a:t>
            </a:r>
            <a:r>
              <a:rPr lang="ru-RU" sz="1600" b="1" i="1" dirty="0" smtClean="0">
                <a:latin typeface="Calibri" charset="0"/>
                <a:ea typeface="Calibri" charset="0"/>
                <a:cs typeface="Calibri" charset="0"/>
              </a:rPr>
              <a:t>вузов, КНИТУ, Россия</a:t>
            </a:r>
            <a:endParaRPr lang="en-US" sz="1600" b="1" i="1" dirty="0">
              <a:latin typeface="Calibri" charset="0"/>
              <a:ea typeface="Calibri" charset="0"/>
              <a:cs typeface="Calibri" charset="0"/>
            </a:endParaRPr>
          </a:p>
          <a:p>
            <a:pPr eaLnBrk="1" hangingPunct="1"/>
            <a:r>
              <a:rPr lang="ru-RU" sz="2000" b="1" i="1" dirty="0" smtClean="0">
                <a:latin typeface="Calibri" panose="020F0502020204030204" pitchFamily="34" charset="0"/>
              </a:rPr>
              <a:t>Мария</a:t>
            </a:r>
            <a:r>
              <a:rPr lang="de-DE" sz="2000" b="1" i="1" dirty="0" smtClean="0">
                <a:latin typeface="Calibri" panose="020F0502020204030204" pitchFamily="34" charset="0"/>
              </a:rPr>
              <a:t> </a:t>
            </a:r>
            <a:r>
              <a:rPr lang="ru-RU" sz="2000" b="1" i="1" dirty="0" smtClean="0">
                <a:latin typeface="Calibri" panose="020F0502020204030204" pitchFamily="34" charset="0"/>
              </a:rPr>
              <a:t>Н</a:t>
            </a:r>
            <a:r>
              <a:rPr lang="de-DE" sz="2000" b="1" i="1" dirty="0" smtClean="0">
                <a:latin typeface="Calibri" panose="020F0502020204030204" pitchFamily="34" charset="0"/>
              </a:rPr>
              <a:t>. </a:t>
            </a:r>
            <a:r>
              <a:rPr lang="ru-RU" sz="2000" b="1" i="1" dirty="0" smtClean="0">
                <a:latin typeface="Calibri" panose="020F0502020204030204" pitchFamily="34" charset="0"/>
              </a:rPr>
              <a:t>Кузнецова</a:t>
            </a:r>
            <a:endParaRPr lang="de-DE" sz="2000" b="1" i="1" dirty="0" smtClean="0">
              <a:latin typeface="Calibri" panose="020F0502020204030204" pitchFamily="34" charset="0"/>
            </a:endParaRPr>
          </a:p>
          <a:p>
            <a:pPr eaLnBrk="1" hangingPunct="1"/>
            <a:r>
              <a:rPr lang="ru-RU" sz="1600" b="1" i="1" dirty="0" smtClean="0">
                <a:latin typeface="Calibri" charset="0"/>
                <a:ea typeface="Calibri" charset="0"/>
                <a:cs typeface="Calibri" charset="0"/>
              </a:rPr>
              <a:t>Кафедра иностранных языков в профессиональной коммуникации, КНИТУ, Россия</a:t>
            </a:r>
            <a:endParaRPr lang="de-DE" sz="1600" b="1" i="1" dirty="0">
              <a:latin typeface="Calibri" charset="0"/>
              <a:ea typeface="Calibri" charset="0"/>
              <a:cs typeface="Calibri" charset="0"/>
            </a:endParaRPr>
          </a:p>
        </p:txBody>
      </p:sp>
      <p:sp>
        <p:nvSpPr>
          <p:cNvPr id="5124" name="Textfeld 5"/>
          <p:cNvSpPr txBox="1">
            <a:spLocks noChangeArrowheads="1"/>
          </p:cNvSpPr>
          <p:nvPr/>
        </p:nvSpPr>
        <p:spPr bwMode="auto">
          <a:xfrm>
            <a:off x="327631" y="2809266"/>
            <a:ext cx="86423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ru-RU" sz="2400" b="1" dirty="0" smtClean="0">
                <a:latin typeface="+mj-lt"/>
              </a:rPr>
              <a:t>Разработка учебных планов в инженерном образовании</a:t>
            </a:r>
            <a:r>
              <a:rPr lang="de-DE" sz="2400" b="1" dirty="0" smtClean="0">
                <a:latin typeface="+mj-lt"/>
              </a:rPr>
              <a:t>:</a:t>
            </a:r>
          </a:p>
          <a:p>
            <a:pPr algn="ctr" eaLnBrk="1" hangingPunct="1">
              <a:lnSpc>
                <a:spcPct val="150000"/>
              </a:lnSpc>
            </a:pPr>
            <a:r>
              <a:rPr lang="ru-RU" sz="2400" b="1" dirty="0" smtClean="0">
                <a:latin typeface="+mj-lt"/>
              </a:rPr>
              <a:t>«Клятва Леонардо» как ответ</a:t>
            </a:r>
            <a:r>
              <a:rPr lang="ru-RU" sz="2400" b="1" dirty="0">
                <a:latin typeface="+mj-lt"/>
              </a:rPr>
              <a:t> </a:t>
            </a:r>
            <a:r>
              <a:rPr lang="ru-RU" sz="2400" b="1" dirty="0" smtClean="0">
                <a:latin typeface="+mj-lt"/>
              </a:rPr>
              <a:t>на двуликость Януса в инженерном деле</a:t>
            </a:r>
            <a:endParaRPr lang="de-DE" sz="2400" b="1"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10072" t="11533"/>
          <a:stretch/>
        </p:blipFill>
        <p:spPr>
          <a:xfrm>
            <a:off x="0" y="1134616"/>
            <a:ext cx="9107488" cy="5059958"/>
          </a:xfrm>
          <a:prstGeom prst="rect">
            <a:avLst/>
          </a:prstGeom>
        </p:spPr>
      </p:pic>
      <p:grpSp>
        <p:nvGrpSpPr>
          <p:cNvPr id="5" name="Gruppieren 4"/>
          <p:cNvGrpSpPr/>
          <p:nvPr/>
        </p:nvGrpSpPr>
        <p:grpSpPr>
          <a:xfrm>
            <a:off x="4283968" y="980728"/>
            <a:ext cx="4516699" cy="3015296"/>
            <a:chOff x="4953490" y="1648080"/>
            <a:chExt cx="4516699" cy="3015296"/>
          </a:xfrm>
        </p:grpSpPr>
        <p:sp>
          <p:nvSpPr>
            <p:cNvPr id="27" name="Gleichschenkliges Dreieck 26"/>
            <p:cNvSpPr/>
            <p:nvPr/>
          </p:nvSpPr>
          <p:spPr>
            <a:xfrm>
              <a:off x="5831715" y="1923921"/>
              <a:ext cx="2263062" cy="2107038"/>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8" name="Textfeld 3"/>
            <p:cNvSpPr txBox="1">
              <a:spLocks noChangeArrowheads="1"/>
            </p:cNvSpPr>
            <p:nvPr/>
          </p:nvSpPr>
          <p:spPr bwMode="auto">
            <a:xfrm>
              <a:off x="6393650" y="1648080"/>
              <a:ext cx="12061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de-DE" sz="1400" dirty="0" smtClean="0"/>
                <a:t>социальный</a:t>
              </a:r>
              <a:endParaRPr lang="de-DE" altLang="de-DE" sz="1400" dirty="0"/>
            </a:p>
          </p:txBody>
        </p:sp>
        <p:sp>
          <p:nvSpPr>
            <p:cNvPr id="29" name="Textfeld 4"/>
            <p:cNvSpPr txBox="1">
              <a:spLocks noChangeArrowheads="1"/>
            </p:cNvSpPr>
            <p:nvPr/>
          </p:nvSpPr>
          <p:spPr bwMode="auto">
            <a:xfrm>
              <a:off x="8028384" y="4002144"/>
              <a:ext cx="14418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de-DE" sz="1400" dirty="0" smtClean="0"/>
                <a:t>экономический</a:t>
              </a:r>
              <a:endParaRPr lang="de-DE" altLang="de-DE" sz="1400" dirty="0"/>
            </a:p>
          </p:txBody>
        </p:sp>
        <p:sp>
          <p:nvSpPr>
            <p:cNvPr id="30" name="Textfeld 5"/>
            <p:cNvSpPr txBox="1">
              <a:spLocks noChangeArrowheads="1"/>
            </p:cNvSpPr>
            <p:nvPr/>
          </p:nvSpPr>
          <p:spPr bwMode="auto">
            <a:xfrm>
              <a:off x="4953490" y="4004599"/>
              <a:ext cx="13869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de-DE" sz="1400" dirty="0" smtClean="0"/>
                <a:t>экологический</a:t>
              </a:r>
              <a:endParaRPr lang="de-DE" altLang="de-DE" sz="1400" dirty="0"/>
            </a:p>
          </p:txBody>
        </p:sp>
        <p:sp>
          <p:nvSpPr>
            <p:cNvPr id="31" name="Ellipse 30"/>
            <p:cNvSpPr/>
            <p:nvPr/>
          </p:nvSpPr>
          <p:spPr>
            <a:xfrm>
              <a:off x="6416619" y="2670144"/>
              <a:ext cx="1131961" cy="11846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32" name="Freihandform 31"/>
            <p:cNvSpPr/>
            <p:nvPr/>
          </p:nvSpPr>
          <p:spPr>
            <a:xfrm rot="3912724">
              <a:off x="6738164" y="2692307"/>
              <a:ext cx="451024" cy="1188731"/>
            </a:xfrm>
            <a:custGeom>
              <a:avLst/>
              <a:gdLst>
                <a:gd name="connsiteX0" fmla="*/ 314325 w 739775"/>
                <a:gd name="connsiteY0" fmla="*/ 0 h 2089150"/>
                <a:gd name="connsiteX1" fmla="*/ 695325 w 739775"/>
                <a:gd name="connsiteY1" fmla="*/ 666750 h 2089150"/>
                <a:gd name="connsiteX2" fmla="*/ 47625 w 739775"/>
                <a:gd name="connsiteY2" fmla="*/ 1162050 h 2089150"/>
                <a:gd name="connsiteX3" fmla="*/ 409575 w 739775"/>
                <a:gd name="connsiteY3" fmla="*/ 1962150 h 2089150"/>
                <a:gd name="connsiteX4" fmla="*/ 409575 w 739775"/>
                <a:gd name="connsiteY4" fmla="*/ 1924050 h 2089150"/>
                <a:gd name="connsiteX5" fmla="*/ 409575 w 739775"/>
                <a:gd name="connsiteY5" fmla="*/ 1905000 h 2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775" h="2089150">
                  <a:moveTo>
                    <a:pt x="314325" y="0"/>
                  </a:moveTo>
                  <a:cubicBezTo>
                    <a:pt x="527050" y="236537"/>
                    <a:pt x="739775" y="473075"/>
                    <a:pt x="695325" y="666750"/>
                  </a:cubicBezTo>
                  <a:cubicBezTo>
                    <a:pt x="650875" y="860425"/>
                    <a:pt x="95250" y="946150"/>
                    <a:pt x="47625" y="1162050"/>
                  </a:cubicBezTo>
                  <a:cubicBezTo>
                    <a:pt x="0" y="1377950"/>
                    <a:pt x="349250" y="1835150"/>
                    <a:pt x="409575" y="1962150"/>
                  </a:cubicBezTo>
                  <a:cubicBezTo>
                    <a:pt x="469900" y="2089150"/>
                    <a:pt x="409575" y="1924050"/>
                    <a:pt x="409575" y="1924050"/>
                  </a:cubicBezTo>
                  <a:lnTo>
                    <a:pt x="409575" y="1905000"/>
                  </a:lnTo>
                </a:path>
              </a:pathLst>
            </a:custGeom>
            <a:ln w="50800">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p>
          </p:txBody>
        </p:sp>
        <p:sp>
          <p:nvSpPr>
            <p:cNvPr id="33" name="Textfeld 13"/>
            <p:cNvSpPr txBox="1">
              <a:spLocks noChangeArrowheads="1"/>
            </p:cNvSpPr>
            <p:nvPr/>
          </p:nvSpPr>
          <p:spPr bwMode="auto">
            <a:xfrm>
              <a:off x="6497267" y="2718191"/>
              <a:ext cx="931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de-DE" sz="1200" b="1" dirty="0" smtClean="0"/>
                <a:t>Само-оценка</a:t>
              </a:r>
              <a:endParaRPr lang="de-DE" altLang="de-DE" sz="1200" b="1" dirty="0"/>
            </a:p>
          </p:txBody>
        </p:sp>
        <p:sp>
          <p:nvSpPr>
            <p:cNvPr id="34" name="Textfeld 14"/>
            <p:cNvSpPr txBox="1">
              <a:spLocks noChangeArrowheads="1"/>
            </p:cNvSpPr>
            <p:nvPr/>
          </p:nvSpPr>
          <p:spPr bwMode="auto">
            <a:xfrm>
              <a:off x="6339350" y="3232256"/>
              <a:ext cx="1280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de-DE" sz="1200" b="1" dirty="0" err="1" smtClean="0"/>
                <a:t>Самопозицио</a:t>
              </a:r>
              <a:r>
                <a:rPr lang="ru-RU" altLang="de-DE" sz="1200" b="1" dirty="0" smtClean="0"/>
                <a:t>-</a:t>
              </a:r>
            </a:p>
            <a:p>
              <a:pPr algn="ctr" eaLnBrk="1" hangingPunct="1"/>
              <a:r>
                <a:rPr lang="ru-RU" altLang="de-DE" sz="1200" b="1" dirty="0" err="1" smtClean="0"/>
                <a:t>нирование</a:t>
              </a:r>
              <a:endParaRPr lang="de-DE" altLang="de-DE" sz="1200" b="1" dirty="0"/>
            </a:p>
          </p:txBody>
        </p:sp>
        <p:sp>
          <p:nvSpPr>
            <p:cNvPr id="35" name="Textfeld 15"/>
            <p:cNvSpPr txBox="1">
              <a:spLocks noChangeArrowheads="1"/>
            </p:cNvSpPr>
            <p:nvPr/>
          </p:nvSpPr>
          <p:spPr bwMode="auto">
            <a:xfrm>
              <a:off x="5811755" y="4355599"/>
              <a:ext cx="1529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de-DE" sz="1400" dirty="0" smtClean="0"/>
                <a:t>Из:</a:t>
              </a:r>
              <a:r>
                <a:rPr lang="de-DE" altLang="de-DE" sz="1400" dirty="0" smtClean="0"/>
                <a:t> </a:t>
              </a:r>
              <a:r>
                <a:rPr lang="de-DE" altLang="de-DE" sz="1400" dirty="0"/>
                <a:t>Rauner 2002</a:t>
              </a:r>
            </a:p>
          </p:txBody>
        </p:sp>
      </p:grpSp>
      <p:sp>
        <p:nvSpPr>
          <p:cNvPr id="53" name="Textfeld 52"/>
          <p:cNvSpPr txBox="1"/>
          <p:nvPr/>
        </p:nvSpPr>
        <p:spPr>
          <a:xfrm>
            <a:off x="2571093" y="6250705"/>
            <a:ext cx="4532459" cy="646331"/>
          </a:xfrm>
          <a:prstGeom prst="rect">
            <a:avLst/>
          </a:prstGeom>
          <a:noFill/>
        </p:spPr>
        <p:txBody>
          <a:bodyPr wrap="none" rtlCol="0">
            <a:spAutoFit/>
          </a:bodyPr>
          <a:lstStyle/>
          <a:p>
            <a:pPr algn="ctr"/>
            <a:r>
              <a:rPr lang="ru-RU" b="1" dirty="0" smtClean="0">
                <a:solidFill>
                  <a:schemeClr val="bg1"/>
                </a:solidFill>
              </a:rPr>
              <a:t>Основная </a:t>
            </a:r>
            <a:r>
              <a:rPr lang="ru-RU" b="1" dirty="0">
                <a:solidFill>
                  <a:schemeClr val="bg1"/>
                </a:solidFill>
              </a:rPr>
              <a:t>цель и </a:t>
            </a:r>
            <a:r>
              <a:rPr lang="ru-RU" b="1" dirty="0" smtClean="0">
                <a:solidFill>
                  <a:schemeClr val="bg1"/>
                </a:solidFill>
              </a:rPr>
              <a:t>главный </a:t>
            </a:r>
            <a:r>
              <a:rPr lang="ru-RU" b="1" dirty="0">
                <a:solidFill>
                  <a:schemeClr val="bg1"/>
                </a:solidFill>
              </a:rPr>
              <a:t>результат: </a:t>
            </a:r>
            <a:endParaRPr lang="ru-RU" b="1" dirty="0" smtClean="0">
              <a:solidFill>
                <a:schemeClr val="bg1"/>
              </a:solidFill>
            </a:endParaRPr>
          </a:p>
          <a:p>
            <a:pPr algn="ctr"/>
            <a:r>
              <a:rPr lang="ru-RU" b="1" dirty="0">
                <a:solidFill>
                  <a:schemeClr val="bg1"/>
                </a:solidFill>
              </a:rPr>
              <a:t>п</a:t>
            </a:r>
            <a:r>
              <a:rPr lang="ru-RU" b="1" dirty="0" smtClean="0">
                <a:solidFill>
                  <a:schemeClr val="bg1"/>
                </a:solidFill>
              </a:rPr>
              <a:t>ример рефлексии </a:t>
            </a:r>
            <a:endParaRPr lang="de-DE" b="1" dirty="0" smtClean="0">
              <a:solidFill>
                <a:schemeClr val="bg1"/>
              </a:solidFill>
            </a:endParaRPr>
          </a:p>
        </p:txBody>
      </p:sp>
      <p:sp>
        <p:nvSpPr>
          <p:cNvPr id="14" name="Rectangle 5"/>
          <p:cNvSpPr>
            <a:spLocks noChangeArrowheads="1"/>
          </p:cNvSpPr>
          <p:nvPr/>
        </p:nvSpPr>
        <p:spPr bwMode="auto">
          <a:xfrm>
            <a:off x="2411760" y="1700808"/>
            <a:ext cx="1008112" cy="412992"/>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200" b="1" dirty="0" smtClean="0">
                <a:latin typeface="Arial Narrow" panose="020B0606020202030204" pitchFamily="34" charset="0"/>
              </a:rPr>
              <a:t>Продвинутая</a:t>
            </a:r>
          </a:p>
          <a:p>
            <a:pPr algn="ctr" eaLnBrk="1" fontAlgn="auto" hangingPunct="1">
              <a:lnSpc>
                <a:spcPct val="80000"/>
              </a:lnSpc>
              <a:spcBef>
                <a:spcPts val="0"/>
              </a:spcBef>
              <a:spcAft>
                <a:spcPts val="0"/>
              </a:spcAft>
            </a:pPr>
            <a:r>
              <a:rPr lang="ru-RU" altLang="ru-RU" sz="1200" b="1" dirty="0" smtClean="0">
                <a:latin typeface="Arial Narrow" panose="020B0606020202030204" pitchFamily="34" charset="0"/>
              </a:rPr>
              <a:t>компетенция</a:t>
            </a:r>
            <a:endParaRPr lang="ru-RU" altLang="ru-RU" sz="1200" b="1" dirty="0">
              <a:latin typeface="Arial Narrow" panose="020B0606020202030204" pitchFamily="34" charset="0"/>
            </a:endParaRPr>
          </a:p>
        </p:txBody>
      </p:sp>
      <p:sp>
        <p:nvSpPr>
          <p:cNvPr id="15" name="Rectangle 5"/>
          <p:cNvSpPr>
            <a:spLocks noChangeArrowheads="1"/>
          </p:cNvSpPr>
          <p:nvPr/>
        </p:nvSpPr>
        <p:spPr bwMode="auto">
          <a:xfrm rot="20148834">
            <a:off x="3508381" y="2336302"/>
            <a:ext cx="1073024" cy="310449"/>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400" b="1" dirty="0" smtClean="0">
                <a:latin typeface="Arial Narrow" panose="020B0606020202030204" pitchFamily="34" charset="0"/>
              </a:rPr>
              <a:t>Контролирую</a:t>
            </a:r>
            <a:endParaRPr lang="ru-RU" altLang="ru-RU" sz="1400" b="1" dirty="0">
              <a:latin typeface="Arial Narrow" panose="020B0606020202030204" pitchFamily="34" charset="0"/>
            </a:endParaRPr>
          </a:p>
        </p:txBody>
      </p:sp>
      <p:sp>
        <p:nvSpPr>
          <p:cNvPr id="16" name="Rectangle 5"/>
          <p:cNvSpPr>
            <a:spLocks noChangeArrowheads="1"/>
          </p:cNvSpPr>
          <p:nvPr/>
        </p:nvSpPr>
        <p:spPr bwMode="auto">
          <a:xfrm rot="1532631">
            <a:off x="3434017" y="3307983"/>
            <a:ext cx="865342" cy="261762"/>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400" b="1" i="1" dirty="0" smtClean="0">
                <a:latin typeface="Arial Narrow" panose="020B0606020202030204" pitchFamily="34" charset="0"/>
              </a:rPr>
              <a:t>Делаю</a:t>
            </a:r>
            <a:endParaRPr lang="ru-RU" altLang="ru-RU" sz="1400" b="1" i="1" dirty="0">
              <a:latin typeface="Arial Narrow" panose="020B0606020202030204" pitchFamily="34" charset="0"/>
            </a:endParaRPr>
          </a:p>
        </p:txBody>
      </p:sp>
      <p:sp>
        <p:nvSpPr>
          <p:cNvPr id="17" name="Rectangle 5"/>
          <p:cNvSpPr>
            <a:spLocks noChangeArrowheads="1"/>
          </p:cNvSpPr>
          <p:nvPr/>
        </p:nvSpPr>
        <p:spPr bwMode="auto">
          <a:xfrm rot="19452226">
            <a:off x="1039616" y="3443133"/>
            <a:ext cx="873709" cy="268521"/>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400" b="1" i="1" dirty="0" smtClean="0">
                <a:latin typeface="Arial Narrow" panose="020B0606020202030204" pitchFamily="34" charset="0"/>
              </a:rPr>
              <a:t>Планирую</a:t>
            </a:r>
            <a:endParaRPr lang="ru-RU" altLang="ru-RU" sz="1400" b="1" i="1" dirty="0">
              <a:latin typeface="Arial Narrow" panose="020B0606020202030204" pitchFamily="34" charset="0"/>
            </a:endParaRPr>
          </a:p>
        </p:txBody>
      </p:sp>
      <p:sp>
        <p:nvSpPr>
          <p:cNvPr id="18" name="Rectangle 5"/>
          <p:cNvSpPr>
            <a:spLocks noChangeArrowheads="1"/>
          </p:cNvSpPr>
          <p:nvPr/>
        </p:nvSpPr>
        <p:spPr bwMode="auto">
          <a:xfrm rot="19452226">
            <a:off x="1557013" y="3869417"/>
            <a:ext cx="820496" cy="296950"/>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400" b="1" i="1" dirty="0" smtClean="0">
                <a:latin typeface="Arial Narrow" panose="020B0606020202030204" pitchFamily="34" charset="0"/>
              </a:rPr>
              <a:t>Сообщаю</a:t>
            </a:r>
            <a:endParaRPr lang="ru-RU" altLang="ru-RU" sz="1400" b="1" i="1" dirty="0">
              <a:latin typeface="Arial Narrow" panose="020B0606020202030204" pitchFamily="34" charset="0"/>
            </a:endParaRPr>
          </a:p>
        </p:txBody>
      </p:sp>
      <p:sp>
        <p:nvSpPr>
          <p:cNvPr id="19" name="Rectangle 5"/>
          <p:cNvSpPr>
            <a:spLocks noChangeArrowheads="1"/>
          </p:cNvSpPr>
          <p:nvPr/>
        </p:nvSpPr>
        <p:spPr bwMode="auto">
          <a:xfrm>
            <a:off x="1907704" y="3212976"/>
            <a:ext cx="579159" cy="457434"/>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200" b="1" dirty="0" smtClean="0">
                <a:latin typeface="Arial Narrow" panose="020B0606020202030204" pitchFamily="34" charset="0"/>
              </a:rPr>
              <a:t>Знание</a:t>
            </a:r>
            <a:endParaRPr lang="ru-RU" altLang="ru-RU" sz="1200" b="1" dirty="0">
              <a:latin typeface="Arial Narrow" panose="020B0606020202030204" pitchFamily="34" charset="0"/>
            </a:endParaRPr>
          </a:p>
        </p:txBody>
      </p:sp>
      <p:sp>
        <p:nvSpPr>
          <p:cNvPr id="20" name="Rectangle 5"/>
          <p:cNvSpPr>
            <a:spLocks noChangeArrowheads="1"/>
          </p:cNvSpPr>
          <p:nvPr/>
        </p:nvSpPr>
        <p:spPr bwMode="auto">
          <a:xfrm>
            <a:off x="2561366" y="3996024"/>
            <a:ext cx="787270" cy="288032"/>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200" b="1" dirty="0" smtClean="0">
                <a:latin typeface="Arial Narrow" panose="020B0606020202030204" pitchFamily="34" charset="0"/>
              </a:rPr>
              <a:t>Задача</a:t>
            </a:r>
            <a:endParaRPr lang="ru-RU" altLang="ru-RU" sz="1200" b="1" dirty="0">
              <a:latin typeface="Arial Narrow" panose="020B0606020202030204" pitchFamily="34" charset="0"/>
            </a:endParaRPr>
          </a:p>
        </p:txBody>
      </p:sp>
      <p:sp>
        <p:nvSpPr>
          <p:cNvPr id="21" name="Rectangle 5"/>
          <p:cNvSpPr>
            <a:spLocks noChangeArrowheads="1"/>
          </p:cNvSpPr>
          <p:nvPr/>
        </p:nvSpPr>
        <p:spPr bwMode="auto">
          <a:xfrm>
            <a:off x="1916672" y="2310088"/>
            <a:ext cx="711112" cy="432048"/>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200" b="1" dirty="0" smtClean="0">
                <a:latin typeface="Arial Narrow" panose="020B0606020202030204" pitchFamily="34" charset="0"/>
              </a:rPr>
              <a:t>Представ-</a:t>
            </a:r>
          </a:p>
          <a:p>
            <a:pPr algn="ctr" eaLnBrk="1" fontAlgn="auto" hangingPunct="1">
              <a:lnSpc>
                <a:spcPct val="80000"/>
              </a:lnSpc>
              <a:spcBef>
                <a:spcPts val="0"/>
              </a:spcBef>
              <a:spcAft>
                <a:spcPts val="0"/>
              </a:spcAft>
            </a:pPr>
            <a:r>
              <a:rPr lang="ru-RU" altLang="ru-RU" sz="1200" b="1" dirty="0" err="1" smtClean="0">
                <a:latin typeface="Arial Narrow" panose="020B0606020202030204" pitchFamily="34" charset="0"/>
              </a:rPr>
              <a:t>ление</a:t>
            </a:r>
            <a:endParaRPr lang="ru-RU" altLang="ru-RU" sz="1200" b="1" dirty="0">
              <a:latin typeface="Arial Narrow" panose="020B0606020202030204" pitchFamily="34" charset="0"/>
            </a:endParaRPr>
          </a:p>
        </p:txBody>
      </p:sp>
      <p:sp>
        <p:nvSpPr>
          <p:cNvPr id="22" name="Rectangle 5"/>
          <p:cNvSpPr>
            <a:spLocks noChangeArrowheads="1"/>
          </p:cNvSpPr>
          <p:nvPr/>
        </p:nvSpPr>
        <p:spPr bwMode="auto">
          <a:xfrm rot="1498228">
            <a:off x="2306130" y="3069990"/>
            <a:ext cx="759998" cy="328895"/>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400" b="1" i="1" dirty="0" smtClean="0">
                <a:latin typeface="Arial Narrow" panose="020B0606020202030204" pitchFamily="34" charset="0"/>
              </a:rPr>
              <a:t>Решаю</a:t>
            </a:r>
            <a:endParaRPr lang="ru-RU" altLang="ru-RU" sz="1400" b="1" i="1" dirty="0">
              <a:latin typeface="Arial Narrow" panose="020B0606020202030204" pitchFamily="34" charset="0"/>
            </a:endParaRPr>
          </a:p>
        </p:txBody>
      </p:sp>
      <p:sp>
        <p:nvSpPr>
          <p:cNvPr id="23" name="Rectangle 5"/>
          <p:cNvSpPr>
            <a:spLocks noChangeArrowheads="1"/>
          </p:cNvSpPr>
          <p:nvPr/>
        </p:nvSpPr>
        <p:spPr bwMode="auto">
          <a:xfrm>
            <a:off x="2325434" y="2060848"/>
            <a:ext cx="948422" cy="288032"/>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400" b="1" i="1" dirty="0" smtClean="0">
                <a:latin typeface="Arial Narrow" panose="020B0606020202030204" pitchFamily="34" charset="0"/>
              </a:rPr>
              <a:t>Анализирую</a:t>
            </a:r>
            <a:endParaRPr lang="ru-RU" altLang="ru-RU" sz="1400" b="1" i="1" dirty="0">
              <a:latin typeface="Arial Narrow" panose="020B0606020202030204" pitchFamily="34" charset="0"/>
            </a:endParaRPr>
          </a:p>
        </p:txBody>
      </p:sp>
      <p:sp>
        <p:nvSpPr>
          <p:cNvPr id="24" name="Rectangle 5"/>
          <p:cNvSpPr>
            <a:spLocks noChangeArrowheads="1"/>
          </p:cNvSpPr>
          <p:nvPr/>
        </p:nvSpPr>
        <p:spPr bwMode="auto">
          <a:xfrm>
            <a:off x="2715734" y="2902532"/>
            <a:ext cx="794377" cy="284925"/>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200" b="1" dirty="0" smtClean="0">
                <a:latin typeface="Arial Narrow" panose="020B0606020202030204" pitchFamily="34" charset="0"/>
              </a:rPr>
              <a:t>Осознание</a:t>
            </a:r>
            <a:endParaRPr lang="ru-RU" altLang="ru-RU" sz="1200" b="1" dirty="0">
              <a:latin typeface="Arial Narrow" panose="020B0606020202030204" pitchFamily="34" charset="0"/>
            </a:endParaRPr>
          </a:p>
        </p:txBody>
      </p:sp>
    </p:spTree>
    <p:extLst>
      <p:ext uri="{BB962C8B-B14F-4D97-AF65-F5344CB8AC3E}">
        <p14:creationId xmlns:p14="http://schemas.microsoft.com/office/powerpoint/2010/main" val="379793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feld 52"/>
          <p:cNvSpPr txBox="1"/>
          <p:nvPr/>
        </p:nvSpPr>
        <p:spPr>
          <a:xfrm>
            <a:off x="3203848" y="6347261"/>
            <a:ext cx="2466766" cy="369332"/>
          </a:xfrm>
          <a:prstGeom prst="rect">
            <a:avLst/>
          </a:prstGeom>
          <a:noFill/>
        </p:spPr>
        <p:txBody>
          <a:bodyPr wrap="none" rtlCol="0">
            <a:spAutoFit/>
          </a:bodyPr>
          <a:lstStyle/>
          <a:p>
            <a:pPr algn="ctr"/>
            <a:r>
              <a:rPr lang="ru-RU" b="1" dirty="0" smtClean="0">
                <a:solidFill>
                  <a:schemeClr val="bg1"/>
                </a:solidFill>
              </a:rPr>
              <a:t>Пример рефлексии </a:t>
            </a:r>
            <a:endParaRPr lang="de-DE" b="1" dirty="0" smtClean="0">
              <a:solidFill>
                <a:schemeClr val="bg1"/>
              </a:solidFill>
            </a:endParaRPr>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0" y="1052736"/>
            <a:ext cx="9144000" cy="5143500"/>
          </a:xfrm>
          <a:prstGeom prst="rect">
            <a:avLst/>
          </a:prstGeom>
          <a:solidFill>
            <a:srgbClr val="A5A5A5"/>
          </a:solidFill>
        </p:spPr>
      </p:pic>
      <p:sp>
        <p:nvSpPr>
          <p:cNvPr id="3" name="Textfeld 2"/>
          <p:cNvSpPr txBox="1"/>
          <p:nvPr/>
        </p:nvSpPr>
        <p:spPr>
          <a:xfrm>
            <a:off x="4503859" y="3801658"/>
            <a:ext cx="966931" cy="246221"/>
          </a:xfrm>
          <a:prstGeom prst="rect">
            <a:avLst/>
          </a:prstGeom>
          <a:solidFill>
            <a:srgbClr val="A5A5A5"/>
          </a:solidFill>
        </p:spPr>
        <p:txBody>
          <a:bodyPr wrap="none" rtlCol="0">
            <a:spAutoFit/>
          </a:bodyPr>
          <a:lstStyle/>
          <a:p>
            <a:r>
              <a:rPr lang="de-DE" sz="1000" b="1" dirty="0" smtClean="0">
                <a:solidFill>
                  <a:schemeClr val="bg1"/>
                </a:solidFill>
              </a:rPr>
              <a:t>Environment</a:t>
            </a:r>
            <a:endParaRPr lang="de-DE" sz="1000" b="1" dirty="0">
              <a:solidFill>
                <a:schemeClr val="bg1"/>
              </a:solidFill>
            </a:endParaRPr>
          </a:p>
        </p:txBody>
      </p:sp>
      <p:sp>
        <p:nvSpPr>
          <p:cNvPr id="18" name="Textfeld 17"/>
          <p:cNvSpPr txBox="1"/>
          <p:nvPr/>
        </p:nvSpPr>
        <p:spPr>
          <a:xfrm>
            <a:off x="5714433" y="3741761"/>
            <a:ext cx="665567" cy="230832"/>
          </a:xfrm>
          <a:prstGeom prst="rect">
            <a:avLst/>
          </a:prstGeom>
          <a:solidFill>
            <a:srgbClr val="A5A5A5"/>
          </a:solidFill>
        </p:spPr>
        <p:txBody>
          <a:bodyPr wrap="none" rtlCol="0">
            <a:spAutoFit/>
          </a:bodyPr>
          <a:lstStyle/>
          <a:p>
            <a:r>
              <a:rPr lang="de-DE" sz="900" b="1" dirty="0" smtClean="0">
                <a:solidFill>
                  <a:schemeClr val="bg1"/>
                </a:solidFill>
              </a:rPr>
              <a:t>Usability</a:t>
            </a:r>
            <a:endParaRPr lang="de-DE" sz="900" b="1" dirty="0">
              <a:solidFill>
                <a:schemeClr val="bg1"/>
              </a:solidFill>
            </a:endParaRPr>
          </a:p>
        </p:txBody>
      </p:sp>
      <p:grpSp>
        <p:nvGrpSpPr>
          <p:cNvPr id="17" name="Gruppieren 16"/>
          <p:cNvGrpSpPr/>
          <p:nvPr/>
        </p:nvGrpSpPr>
        <p:grpSpPr>
          <a:xfrm>
            <a:off x="4292352" y="2132856"/>
            <a:ext cx="4897934" cy="4056508"/>
            <a:chOff x="4292352" y="1916832"/>
            <a:chExt cx="4897934" cy="4056508"/>
          </a:xfrm>
        </p:grpSpPr>
        <p:sp>
          <p:nvSpPr>
            <p:cNvPr id="4" name="Ellipse 3"/>
            <p:cNvSpPr/>
            <p:nvPr/>
          </p:nvSpPr>
          <p:spPr>
            <a:xfrm>
              <a:off x="4292352" y="2564904"/>
              <a:ext cx="2952328" cy="2461626"/>
            </a:xfrm>
            <a:prstGeom prst="ellipse">
              <a:avLst/>
            </a:prstGeom>
            <a:solidFill>
              <a:schemeClr val="accent3">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mit Pfeil 18"/>
            <p:cNvCxnSpPr/>
            <p:nvPr/>
          </p:nvCxnSpPr>
          <p:spPr>
            <a:xfrm flipV="1">
              <a:off x="6511103" y="2322446"/>
              <a:ext cx="432048" cy="432048"/>
            </a:xfrm>
            <a:prstGeom prst="straightConnector1">
              <a:avLst/>
            </a:prstGeom>
            <a:ln w="222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7104856" y="2848847"/>
              <a:ext cx="432048" cy="432048"/>
            </a:xfrm>
            <a:prstGeom prst="straightConnector1">
              <a:avLst/>
            </a:prstGeom>
            <a:ln w="222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7244680" y="3635776"/>
              <a:ext cx="232792" cy="34400"/>
            </a:xfrm>
            <a:prstGeom prst="straightConnector1">
              <a:avLst/>
            </a:prstGeom>
            <a:ln w="222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7028656" y="4361233"/>
              <a:ext cx="448816" cy="67592"/>
            </a:xfrm>
            <a:prstGeom prst="straightConnector1">
              <a:avLst/>
            </a:prstGeom>
            <a:ln w="222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4" idx="5"/>
            </p:cNvCxnSpPr>
            <p:nvPr/>
          </p:nvCxnSpPr>
          <p:spPr>
            <a:xfrm>
              <a:off x="6812322" y="4666033"/>
              <a:ext cx="377118" cy="512897"/>
            </a:xfrm>
            <a:prstGeom prst="straightConnector1">
              <a:avLst/>
            </a:prstGeom>
            <a:ln w="222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76256" y="5234676"/>
              <a:ext cx="1487138" cy="738664"/>
            </a:xfrm>
            <a:prstGeom prst="rect">
              <a:avLst/>
            </a:prstGeom>
            <a:noFill/>
          </p:spPr>
          <p:txBody>
            <a:bodyPr wrap="none" rtlCol="0">
              <a:spAutoFit/>
            </a:bodyPr>
            <a:lstStyle/>
            <a:p>
              <a:r>
                <a:rPr lang="de-DE" sz="1400" dirty="0" err="1" smtClean="0"/>
                <a:t>Cu</a:t>
              </a:r>
              <a:r>
                <a:rPr lang="de-DE" sz="1400" dirty="0"/>
                <a:t>?</a:t>
              </a:r>
              <a:r>
                <a:rPr lang="de-DE" sz="1400" dirty="0" smtClean="0"/>
                <a:t> </a:t>
              </a:r>
              <a:r>
                <a:rPr lang="de-DE" sz="1400" dirty="0" err="1" smtClean="0"/>
                <a:t>Pb</a:t>
              </a:r>
              <a:r>
                <a:rPr lang="de-DE" sz="1400" dirty="0"/>
                <a:t>?</a:t>
              </a:r>
              <a:r>
                <a:rPr lang="de-DE" sz="1400" dirty="0" smtClean="0"/>
                <a:t> Al?</a:t>
              </a:r>
            </a:p>
            <a:p>
              <a:r>
                <a:rPr lang="ru-RU" sz="1400" dirty="0"/>
                <a:t>Материальный </a:t>
              </a:r>
              <a:endParaRPr lang="ru-RU" sz="1400" dirty="0" smtClean="0"/>
            </a:p>
            <a:p>
              <a:r>
                <a:rPr lang="ru-RU" sz="1400" dirty="0" smtClean="0"/>
                <a:t>источник</a:t>
              </a:r>
              <a:endParaRPr lang="de-DE" sz="1400" dirty="0" smtClean="0"/>
            </a:p>
          </p:txBody>
        </p:sp>
        <p:sp>
          <p:nvSpPr>
            <p:cNvPr id="12" name="Textfeld 11"/>
            <p:cNvSpPr txBox="1"/>
            <p:nvPr/>
          </p:nvSpPr>
          <p:spPr>
            <a:xfrm>
              <a:off x="7315022" y="4428825"/>
              <a:ext cx="1843390" cy="523220"/>
            </a:xfrm>
            <a:prstGeom prst="rect">
              <a:avLst/>
            </a:prstGeom>
            <a:noFill/>
          </p:spPr>
          <p:txBody>
            <a:bodyPr wrap="none" rtlCol="0">
              <a:spAutoFit/>
            </a:bodyPr>
            <a:lstStyle/>
            <a:p>
              <a:r>
                <a:rPr lang="ru-RU" sz="1400" dirty="0" smtClean="0"/>
                <a:t>Энергопотребление</a:t>
              </a:r>
            </a:p>
            <a:p>
              <a:r>
                <a:rPr lang="ru-RU" sz="1400" dirty="0" smtClean="0"/>
                <a:t>при </a:t>
              </a:r>
              <a:r>
                <a:rPr lang="ru-RU" sz="1400" dirty="0"/>
                <a:t>производстве</a:t>
              </a:r>
              <a:endParaRPr lang="de-DE" sz="1400" dirty="0"/>
            </a:p>
          </p:txBody>
        </p:sp>
        <p:sp>
          <p:nvSpPr>
            <p:cNvPr id="36" name="Textfeld 35"/>
            <p:cNvSpPr txBox="1"/>
            <p:nvPr/>
          </p:nvSpPr>
          <p:spPr>
            <a:xfrm>
              <a:off x="7382437" y="3374166"/>
              <a:ext cx="1796517" cy="738664"/>
            </a:xfrm>
            <a:prstGeom prst="rect">
              <a:avLst/>
            </a:prstGeom>
            <a:noFill/>
          </p:spPr>
          <p:txBody>
            <a:bodyPr wrap="none" rtlCol="0">
              <a:spAutoFit/>
            </a:bodyPr>
            <a:lstStyle/>
            <a:p>
              <a:r>
                <a:rPr lang="ru-RU" sz="1400" dirty="0"/>
                <a:t>Риск для здоровья </a:t>
              </a:r>
              <a:endParaRPr lang="ru-RU" sz="1400" dirty="0" smtClean="0"/>
            </a:p>
            <a:p>
              <a:r>
                <a:rPr lang="ru-RU" sz="1400" dirty="0" smtClean="0"/>
                <a:t>во </a:t>
              </a:r>
              <a:r>
                <a:rPr lang="ru-RU" sz="1400" dirty="0"/>
                <a:t>время (</a:t>
              </a:r>
              <a:r>
                <a:rPr lang="ru-RU" sz="1400" dirty="0" smtClean="0"/>
                <a:t>повтор-</a:t>
              </a:r>
            </a:p>
            <a:p>
              <a:r>
                <a:rPr lang="ru-RU" sz="1400" dirty="0" err="1" smtClean="0"/>
                <a:t>ного</a:t>
              </a:r>
              <a:r>
                <a:rPr lang="ru-RU" sz="1400" dirty="0" smtClean="0"/>
                <a:t>) монтажа</a:t>
              </a:r>
              <a:endParaRPr lang="de-DE" sz="1400" dirty="0" smtClean="0"/>
            </a:p>
          </p:txBody>
        </p:sp>
        <p:sp>
          <p:nvSpPr>
            <p:cNvPr id="37" name="Textfeld 36"/>
            <p:cNvSpPr txBox="1"/>
            <p:nvPr/>
          </p:nvSpPr>
          <p:spPr>
            <a:xfrm>
              <a:off x="7533704" y="2563252"/>
              <a:ext cx="1306448" cy="738664"/>
            </a:xfrm>
            <a:prstGeom prst="rect">
              <a:avLst/>
            </a:prstGeom>
            <a:noFill/>
          </p:spPr>
          <p:txBody>
            <a:bodyPr wrap="none" rtlCol="0">
              <a:spAutoFit/>
            </a:bodyPr>
            <a:lstStyle/>
            <a:p>
              <a:r>
                <a:rPr lang="ru-RU" sz="1400" dirty="0"/>
                <a:t>Подготовка к </a:t>
              </a:r>
              <a:endParaRPr lang="ru-RU" sz="1400" dirty="0" smtClean="0"/>
            </a:p>
            <a:p>
              <a:r>
                <a:rPr lang="ru-RU" sz="1400" dirty="0" smtClean="0"/>
                <a:t>(</a:t>
              </a:r>
              <a:r>
                <a:rPr lang="ru-RU" sz="1400" dirty="0"/>
                <a:t>повторному</a:t>
              </a:r>
              <a:r>
                <a:rPr lang="ru-RU" sz="1400" dirty="0" smtClean="0"/>
                <a:t>)</a:t>
              </a:r>
            </a:p>
            <a:p>
              <a:r>
                <a:rPr lang="ru-RU" sz="1400" dirty="0" smtClean="0"/>
                <a:t>монтажу?</a:t>
              </a:r>
              <a:endParaRPr lang="de-DE" sz="1400" dirty="0" smtClean="0"/>
            </a:p>
          </p:txBody>
        </p:sp>
        <p:sp>
          <p:nvSpPr>
            <p:cNvPr id="16" name="Textfeld 15"/>
            <p:cNvSpPr txBox="1"/>
            <p:nvPr/>
          </p:nvSpPr>
          <p:spPr>
            <a:xfrm>
              <a:off x="6804248" y="1916832"/>
              <a:ext cx="2386038" cy="307777"/>
            </a:xfrm>
            <a:prstGeom prst="rect">
              <a:avLst/>
            </a:prstGeom>
            <a:noFill/>
          </p:spPr>
          <p:txBody>
            <a:bodyPr wrap="none" rtlCol="0">
              <a:spAutoFit/>
            </a:bodyPr>
            <a:lstStyle/>
            <a:p>
              <a:r>
                <a:rPr lang="ru-RU" sz="1400" dirty="0"/>
                <a:t>Затраты и эффективность</a:t>
              </a:r>
              <a:endParaRPr lang="de-DE" sz="1400" dirty="0"/>
            </a:p>
          </p:txBody>
        </p:sp>
      </p:grpSp>
      <p:sp>
        <p:nvSpPr>
          <p:cNvPr id="24" name="Rectangle 5"/>
          <p:cNvSpPr>
            <a:spLocks noChangeArrowheads="1"/>
          </p:cNvSpPr>
          <p:nvPr/>
        </p:nvSpPr>
        <p:spPr bwMode="auto">
          <a:xfrm>
            <a:off x="971600" y="2386992"/>
            <a:ext cx="1008112" cy="412992"/>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b="1" dirty="0" smtClean="0">
                <a:latin typeface="Arial Narrow" panose="020B0606020202030204" pitchFamily="34" charset="0"/>
              </a:rPr>
              <a:t>Продвинутая</a:t>
            </a:r>
          </a:p>
          <a:p>
            <a:pPr algn="ctr" eaLnBrk="1" fontAlgn="auto" hangingPunct="1">
              <a:lnSpc>
                <a:spcPct val="80000"/>
              </a:lnSpc>
              <a:spcBef>
                <a:spcPts val="0"/>
              </a:spcBef>
              <a:spcAft>
                <a:spcPts val="0"/>
              </a:spcAft>
            </a:pPr>
            <a:r>
              <a:rPr lang="ru-RU" altLang="ru-RU" b="1" dirty="0" smtClean="0">
                <a:latin typeface="Arial Narrow" panose="020B0606020202030204" pitchFamily="34" charset="0"/>
              </a:rPr>
              <a:t>компетенция</a:t>
            </a:r>
            <a:endParaRPr lang="ru-RU" altLang="ru-RU" b="1" dirty="0">
              <a:latin typeface="Arial Narrow" panose="020B0606020202030204" pitchFamily="34" charset="0"/>
            </a:endParaRPr>
          </a:p>
        </p:txBody>
      </p:sp>
      <p:sp>
        <p:nvSpPr>
          <p:cNvPr id="25" name="Rectangle 5"/>
          <p:cNvSpPr>
            <a:spLocks noChangeArrowheads="1"/>
          </p:cNvSpPr>
          <p:nvPr/>
        </p:nvSpPr>
        <p:spPr bwMode="auto">
          <a:xfrm>
            <a:off x="616044" y="2852936"/>
            <a:ext cx="711112" cy="432048"/>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b="1" dirty="0" smtClean="0">
                <a:latin typeface="Arial Narrow" panose="020B0606020202030204" pitchFamily="34" charset="0"/>
              </a:rPr>
              <a:t>Представ-</a:t>
            </a:r>
          </a:p>
          <a:p>
            <a:pPr algn="ctr" eaLnBrk="1" fontAlgn="auto" hangingPunct="1">
              <a:lnSpc>
                <a:spcPct val="80000"/>
              </a:lnSpc>
              <a:spcBef>
                <a:spcPts val="0"/>
              </a:spcBef>
              <a:spcAft>
                <a:spcPts val="0"/>
              </a:spcAft>
            </a:pPr>
            <a:r>
              <a:rPr lang="ru-RU" altLang="ru-RU" b="1" dirty="0" err="1" smtClean="0">
                <a:latin typeface="Arial Narrow" panose="020B0606020202030204" pitchFamily="34" charset="0"/>
              </a:rPr>
              <a:t>ление</a:t>
            </a:r>
            <a:endParaRPr lang="ru-RU" altLang="ru-RU" b="1" dirty="0">
              <a:latin typeface="Arial Narrow" panose="020B0606020202030204" pitchFamily="34" charset="0"/>
            </a:endParaRPr>
          </a:p>
        </p:txBody>
      </p:sp>
      <p:sp>
        <p:nvSpPr>
          <p:cNvPr id="26" name="Rectangle 5"/>
          <p:cNvSpPr>
            <a:spLocks noChangeArrowheads="1"/>
          </p:cNvSpPr>
          <p:nvPr/>
        </p:nvSpPr>
        <p:spPr bwMode="auto">
          <a:xfrm>
            <a:off x="1187624" y="3429000"/>
            <a:ext cx="794377" cy="284925"/>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b="1" dirty="0" smtClean="0">
                <a:latin typeface="Arial Narrow" panose="020B0606020202030204" pitchFamily="34" charset="0"/>
              </a:rPr>
              <a:t>Понимание</a:t>
            </a:r>
            <a:endParaRPr lang="ru-RU" altLang="ru-RU" b="1" dirty="0">
              <a:latin typeface="Arial Narrow" panose="020B0606020202030204" pitchFamily="34" charset="0"/>
            </a:endParaRPr>
          </a:p>
        </p:txBody>
      </p:sp>
      <p:sp>
        <p:nvSpPr>
          <p:cNvPr id="27" name="Rectangle 5"/>
          <p:cNvSpPr>
            <a:spLocks noChangeArrowheads="1"/>
          </p:cNvSpPr>
          <p:nvPr/>
        </p:nvSpPr>
        <p:spPr bwMode="auto">
          <a:xfrm>
            <a:off x="539552" y="3717032"/>
            <a:ext cx="579159" cy="457434"/>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b="1" dirty="0" smtClean="0">
                <a:latin typeface="Arial Narrow" panose="020B0606020202030204" pitchFamily="34" charset="0"/>
              </a:rPr>
              <a:t>Знание</a:t>
            </a:r>
            <a:endParaRPr lang="ru-RU" altLang="ru-RU" b="1" dirty="0">
              <a:latin typeface="Arial Narrow" panose="020B0606020202030204" pitchFamily="34" charset="0"/>
            </a:endParaRPr>
          </a:p>
        </p:txBody>
      </p:sp>
      <p:sp>
        <p:nvSpPr>
          <p:cNvPr id="28" name="Rectangle 5"/>
          <p:cNvSpPr>
            <a:spLocks noChangeArrowheads="1"/>
          </p:cNvSpPr>
          <p:nvPr/>
        </p:nvSpPr>
        <p:spPr bwMode="auto">
          <a:xfrm>
            <a:off x="1209682" y="4467037"/>
            <a:ext cx="639312" cy="288032"/>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b="1" dirty="0" smtClean="0">
                <a:latin typeface="Arial Narrow" panose="020B0606020202030204" pitchFamily="34" charset="0"/>
              </a:rPr>
              <a:t>Задача</a:t>
            </a:r>
            <a:endParaRPr lang="ru-RU" altLang="ru-RU" b="1" dirty="0">
              <a:latin typeface="Arial Narrow" panose="020B0606020202030204" pitchFamily="34" charset="0"/>
            </a:endParaRPr>
          </a:p>
        </p:txBody>
      </p:sp>
      <p:sp>
        <p:nvSpPr>
          <p:cNvPr id="29" name="Rectangle 5"/>
          <p:cNvSpPr>
            <a:spLocks noChangeArrowheads="1"/>
          </p:cNvSpPr>
          <p:nvPr/>
        </p:nvSpPr>
        <p:spPr bwMode="auto">
          <a:xfrm rot="20676273">
            <a:off x="1921165" y="3270472"/>
            <a:ext cx="1306978" cy="278060"/>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200" b="1" dirty="0" smtClean="0">
                <a:latin typeface="Arial Narrow" panose="020B0606020202030204" pitchFamily="34" charset="0"/>
              </a:rPr>
              <a:t>Металлический</a:t>
            </a:r>
            <a:endParaRPr lang="ru-RU" altLang="ru-RU" sz="1200" b="1" dirty="0">
              <a:latin typeface="Arial Narrow" panose="020B0606020202030204" pitchFamily="34" charset="0"/>
            </a:endParaRPr>
          </a:p>
        </p:txBody>
      </p:sp>
      <p:sp>
        <p:nvSpPr>
          <p:cNvPr id="30" name="Rectangle 5"/>
          <p:cNvSpPr>
            <a:spLocks noChangeArrowheads="1"/>
          </p:cNvSpPr>
          <p:nvPr/>
        </p:nvSpPr>
        <p:spPr bwMode="auto">
          <a:xfrm>
            <a:off x="829131" y="5229200"/>
            <a:ext cx="5298785" cy="576064"/>
          </a:xfrm>
          <a:prstGeom prst="rect">
            <a:avLst/>
          </a:prstGeom>
          <a:solidFill>
            <a:schemeClr val="bg1"/>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lnSpc>
                <a:spcPct val="80000"/>
              </a:lnSpc>
              <a:spcBef>
                <a:spcPts val="0"/>
              </a:spcBef>
              <a:spcAft>
                <a:spcPts val="0"/>
              </a:spcAft>
            </a:pPr>
            <a:r>
              <a:rPr lang="ru-RU" altLang="ru-RU" sz="1200" b="1" dirty="0" smtClean="0">
                <a:latin typeface="Arial" pitchFamily="34" charset="0"/>
                <a:cs typeface="Arial" pitchFamily="34" charset="0"/>
              </a:rPr>
              <a:t>Конструкция цилиндрической прокладки </a:t>
            </a:r>
            <a:r>
              <a:rPr lang="ru-RU" altLang="ru-RU" sz="1200" b="1" dirty="0">
                <a:latin typeface="Arial" pitchFamily="34" charset="0"/>
                <a:cs typeface="Arial" pitchFamily="34" charset="0"/>
              </a:rPr>
              <a:t>головки </a:t>
            </a:r>
            <a:r>
              <a:rPr lang="ru-RU" altLang="ru-RU" sz="1200" b="1" dirty="0" smtClean="0">
                <a:latin typeface="Arial" pitchFamily="34" charset="0"/>
                <a:cs typeface="Arial" pitchFamily="34" charset="0"/>
              </a:rPr>
              <a:t>цилиндра для </a:t>
            </a:r>
          </a:p>
          <a:p>
            <a:pPr algn="ctr" eaLnBrk="1" fontAlgn="auto" hangingPunct="1">
              <a:lnSpc>
                <a:spcPct val="80000"/>
              </a:lnSpc>
              <a:spcBef>
                <a:spcPts val="0"/>
              </a:spcBef>
              <a:spcAft>
                <a:spcPts val="0"/>
              </a:spcAft>
            </a:pPr>
            <a:r>
              <a:rPr lang="ru-RU" altLang="ru-RU" sz="1200" b="1" dirty="0" smtClean="0">
                <a:latin typeface="Arial" pitchFamily="34" charset="0"/>
                <a:cs typeface="Arial" pitchFamily="34" charset="0"/>
              </a:rPr>
              <a:t>дизельных </a:t>
            </a:r>
            <a:r>
              <a:rPr lang="ru-RU" altLang="ru-RU" sz="1200" b="1" dirty="0">
                <a:latin typeface="Arial" pitchFamily="34" charset="0"/>
                <a:cs typeface="Arial" pitchFamily="34" charset="0"/>
              </a:rPr>
              <a:t>двигателей с очень высоким давлением сгорания </a:t>
            </a:r>
          </a:p>
        </p:txBody>
      </p:sp>
      <p:sp>
        <p:nvSpPr>
          <p:cNvPr id="31" name="Rectangle 5"/>
          <p:cNvSpPr>
            <a:spLocks noChangeArrowheads="1"/>
          </p:cNvSpPr>
          <p:nvPr/>
        </p:nvSpPr>
        <p:spPr bwMode="auto">
          <a:xfrm>
            <a:off x="2574654" y="2276872"/>
            <a:ext cx="917226" cy="783704"/>
          </a:xfrm>
          <a:prstGeom prst="rect">
            <a:avLst/>
          </a:prstGeom>
          <a:solidFill>
            <a:srgbClr val="1F497D">
              <a:lumMod val="60000"/>
              <a:lumOff val="40000"/>
            </a:srgbClr>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Математика:</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Линейная</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алгебра</a:t>
            </a:r>
            <a:endPar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32" name="Rectangle 5"/>
          <p:cNvSpPr>
            <a:spLocks noChangeArrowheads="1"/>
          </p:cNvSpPr>
          <p:nvPr/>
        </p:nvSpPr>
        <p:spPr bwMode="auto">
          <a:xfrm>
            <a:off x="3563888" y="3766206"/>
            <a:ext cx="936104" cy="1030946"/>
          </a:xfrm>
          <a:prstGeom prst="rect">
            <a:avLst/>
          </a:prstGeom>
          <a:solidFill>
            <a:srgbClr val="1F497D">
              <a:lumMod val="60000"/>
              <a:lumOff val="40000"/>
            </a:srgbClr>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err="1" smtClean="0">
                <a:ln>
                  <a:noFill/>
                </a:ln>
                <a:solidFill>
                  <a:prstClr val="white"/>
                </a:solidFill>
                <a:effectLst/>
                <a:uLnTx/>
                <a:uFillTx/>
                <a:latin typeface="Arial Narrow" panose="020B0606020202030204" pitchFamily="34" charset="0"/>
                <a:ea typeface="+mn-ea"/>
                <a:cs typeface="+mn-cs"/>
              </a:rPr>
              <a:t>Материало</a:t>
            </a: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ведение:</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Прямая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линия</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крюка</a:t>
            </a:r>
            <a:endPar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33" name="Rectangle 5"/>
          <p:cNvSpPr>
            <a:spLocks noChangeArrowheads="1"/>
          </p:cNvSpPr>
          <p:nvPr/>
        </p:nvSpPr>
        <p:spPr bwMode="auto">
          <a:xfrm>
            <a:off x="4572000" y="2132855"/>
            <a:ext cx="936104" cy="1118727"/>
          </a:xfrm>
          <a:prstGeom prst="rect">
            <a:avLst/>
          </a:prstGeom>
          <a:solidFill>
            <a:srgbClr val="1F497D">
              <a:lumMod val="60000"/>
              <a:lumOff val="40000"/>
            </a:srgbClr>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Техническая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механика:</a:t>
            </a:r>
          </a:p>
          <a:p>
            <a:pPr marL="0" marR="0" lvl="0" indent="0" algn="ctr" defTabSz="914400" eaLnBrk="1" fontAlgn="auto" latinLnBrk="0" hangingPunct="1">
              <a:lnSpc>
                <a:spcPct val="80000"/>
              </a:lnSpc>
              <a:spcBef>
                <a:spcPts val="0"/>
              </a:spcBef>
              <a:spcAft>
                <a:spcPts val="0"/>
              </a:spcAft>
              <a:buClrTx/>
              <a:buSzTx/>
              <a:buFontTx/>
              <a:buNone/>
              <a:tabLst/>
              <a:defRPr/>
            </a:pPr>
            <a:r>
              <a:rPr lang="ru-RU" altLang="ru-RU" sz="1200" b="1" kern="0" dirty="0">
                <a:solidFill>
                  <a:prstClr val="white"/>
                </a:solidFill>
                <a:latin typeface="Arial Narrow" panose="020B0606020202030204" pitchFamily="34" charset="0"/>
              </a:rPr>
              <a:t>п</a:t>
            </a:r>
            <a:r>
              <a:rPr kumimoji="0" lang="ru-RU" altLang="ru-RU" sz="1200" b="1" i="0" u="none" strike="noStrike" kern="0" cap="none" spc="0" normalizeH="0" baseline="0" noProof="0" dirty="0" err="1" smtClean="0">
                <a:ln>
                  <a:noFill/>
                </a:ln>
                <a:solidFill>
                  <a:prstClr val="white"/>
                </a:solidFill>
                <a:effectLst/>
                <a:uLnTx/>
                <a:uFillTx/>
                <a:latin typeface="Arial Narrow" panose="020B0606020202030204" pitchFamily="34" charset="0"/>
                <a:ea typeface="+mn-ea"/>
                <a:cs typeface="+mn-cs"/>
              </a:rPr>
              <a:t>араллельная</a:t>
            </a:r>
            <a:endPar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п</a:t>
            </a: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ружинная</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система</a:t>
            </a:r>
            <a:endPar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34" name="Rectangle 5"/>
          <p:cNvSpPr>
            <a:spLocks noChangeArrowheads="1"/>
          </p:cNvSpPr>
          <p:nvPr/>
        </p:nvSpPr>
        <p:spPr bwMode="auto">
          <a:xfrm>
            <a:off x="4611592" y="3251583"/>
            <a:ext cx="936104" cy="1030946"/>
          </a:xfrm>
          <a:prstGeom prst="rect">
            <a:avLst/>
          </a:prstGeom>
          <a:solidFill>
            <a:srgbClr val="666633"/>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Выбор </a:t>
            </a:r>
            <a:endPar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материалов</a:t>
            </a:r>
            <a:r>
              <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endPar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затраты</a:t>
            </a:r>
            <a:r>
              <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endPar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окружающая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среда,</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 </a:t>
            </a:r>
            <a:r>
              <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демонтаж</a:t>
            </a:r>
            <a:endPar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35" name="Rectangle 5"/>
          <p:cNvSpPr>
            <a:spLocks noChangeArrowheads="1"/>
          </p:cNvSpPr>
          <p:nvPr/>
        </p:nvSpPr>
        <p:spPr bwMode="auto">
          <a:xfrm>
            <a:off x="5595602" y="3781745"/>
            <a:ext cx="1064629" cy="1122203"/>
          </a:xfrm>
          <a:prstGeom prst="rect">
            <a:avLst/>
          </a:prstGeom>
          <a:solidFill>
            <a:srgbClr val="666633"/>
          </a:solidFill>
          <a:ln>
            <a:noFill/>
          </a:ln>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Удобство </a:t>
            </a:r>
            <a:endPar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использования</a:t>
            </a:r>
            <a:r>
              <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endPar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фиксация,</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 </a:t>
            </a:r>
            <a:r>
              <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долговечность, </a:t>
            </a:r>
            <a:endPar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защита,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ru-RU" altLang="ru-RU" sz="1200" b="1" i="0" u="none" strike="noStrike" kern="0" cap="none" spc="0" normalizeH="0" baseline="0" noProof="0" dirty="0" err="1" smtClean="0">
                <a:ln>
                  <a:noFill/>
                </a:ln>
                <a:solidFill>
                  <a:prstClr val="white"/>
                </a:solidFill>
                <a:effectLst/>
                <a:uLnTx/>
                <a:uFillTx/>
                <a:latin typeface="Arial Narrow" panose="020B0606020202030204" pitchFamily="34" charset="0"/>
                <a:ea typeface="+mn-ea"/>
                <a:cs typeface="+mn-cs"/>
              </a:rPr>
              <a:t>сенсорика</a:t>
            </a:r>
            <a:endParaRPr kumimoji="0" lang="ru-RU" altLang="ru-RU" sz="1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1101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77879" y="6372036"/>
            <a:ext cx="5587363" cy="369332"/>
          </a:xfrm>
          <a:prstGeom prst="rect">
            <a:avLst/>
          </a:prstGeom>
          <a:noFill/>
        </p:spPr>
        <p:txBody>
          <a:bodyPr wrap="none" rtlCol="0">
            <a:spAutoFit/>
          </a:bodyPr>
          <a:lstStyle/>
          <a:p>
            <a:pPr algn="ctr"/>
            <a:r>
              <a:rPr lang="ru-RU" b="1" dirty="0">
                <a:solidFill>
                  <a:schemeClr val="bg1"/>
                </a:solidFill>
              </a:rPr>
              <a:t>Учебная программа </a:t>
            </a:r>
            <a:r>
              <a:rPr lang="ru-RU" b="1" dirty="0" smtClean="0">
                <a:solidFill>
                  <a:schemeClr val="bg1"/>
                </a:solidFill>
              </a:rPr>
              <a:t>как </a:t>
            </a:r>
            <a:r>
              <a:rPr lang="ru-RU" b="1" dirty="0">
                <a:solidFill>
                  <a:schemeClr val="bg1"/>
                </a:solidFill>
              </a:rPr>
              <a:t>непрерывный процесс</a:t>
            </a:r>
            <a:endParaRPr lang="de-DE" b="1" dirty="0">
              <a:solidFill>
                <a:schemeClr val="bg1"/>
              </a:solidFill>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301732" y="1058407"/>
            <a:ext cx="5104735" cy="5099639"/>
          </a:xfrm>
          <a:prstGeom prst="rect">
            <a:avLst/>
          </a:prstGeom>
        </p:spPr>
      </p:pic>
      <p:sp>
        <p:nvSpPr>
          <p:cNvPr id="7" name="Rechteck 6"/>
          <p:cNvSpPr/>
          <p:nvPr/>
        </p:nvSpPr>
        <p:spPr>
          <a:xfrm>
            <a:off x="761277" y="1004783"/>
            <a:ext cx="3528392" cy="3465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50" name="Gruppieren 249"/>
          <p:cNvGrpSpPr/>
          <p:nvPr/>
        </p:nvGrpSpPr>
        <p:grpSpPr>
          <a:xfrm>
            <a:off x="3524107" y="3595117"/>
            <a:ext cx="657009" cy="936104"/>
            <a:chOff x="3266919" y="1484784"/>
            <a:chExt cx="2287989" cy="3968414"/>
          </a:xfrm>
        </p:grpSpPr>
        <p:grpSp>
          <p:nvGrpSpPr>
            <p:cNvPr id="251" name="Gruppieren 250"/>
            <p:cNvGrpSpPr/>
            <p:nvPr/>
          </p:nvGrpSpPr>
          <p:grpSpPr>
            <a:xfrm>
              <a:off x="3266919" y="1484784"/>
              <a:ext cx="2287989" cy="3968414"/>
              <a:chOff x="3226623" y="2135035"/>
              <a:chExt cx="1897176" cy="3536033"/>
            </a:xfrm>
          </p:grpSpPr>
          <p:sp>
            <p:nvSpPr>
              <p:cNvPr id="256" name="Halbbogen 255"/>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7" name="Halbbogen 256"/>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8" name="Halbbogen 257"/>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9" name="Halbbogen 258"/>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0" name="Halbbogen 259"/>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52" name="Gleichschenkliges Dreieck 251"/>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Gleichschenkliges Dreieck 252"/>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Gleichschenkliges Dreieck 253"/>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Gleichschenkliges Dreieck 254"/>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2" name="Gruppieren 271"/>
          <p:cNvGrpSpPr/>
          <p:nvPr/>
        </p:nvGrpSpPr>
        <p:grpSpPr>
          <a:xfrm>
            <a:off x="5840562" y="1110969"/>
            <a:ext cx="657009" cy="936104"/>
            <a:chOff x="3266919" y="1484784"/>
            <a:chExt cx="2287989" cy="3968414"/>
          </a:xfrm>
        </p:grpSpPr>
        <p:grpSp>
          <p:nvGrpSpPr>
            <p:cNvPr id="273" name="Gruppieren 272"/>
            <p:cNvGrpSpPr/>
            <p:nvPr/>
          </p:nvGrpSpPr>
          <p:grpSpPr>
            <a:xfrm>
              <a:off x="3266919" y="1484784"/>
              <a:ext cx="2287989" cy="3968414"/>
              <a:chOff x="3226623" y="2135035"/>
              <a:chExt cx="1897176" cy="3536033"/>
            </a:xfrm>
          </p:grpSpPr>
          <p:sp>
            <p:nvSpPr>
              <p:cNvPr id="278" name="Halbbogen 277"/>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9" name="Halbbogen 278"/>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0" name="Halbbogen 279"/>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1" name="Halbbogen 280"/>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2" name="Halbbogen 281"/>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74" name="Gleichschenkliges Dreieck 273"/>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5" name="Gleichschenkliges Dreieck 274"/>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6" name="Gleichschenkliges Dreieck 275"/>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7" name="Gleichschenkliges Dreieck 276"/>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83" name="Gruppieren 282"/>
          <p:cNvGrpSpPr/>
          <p:nvPr/>
        </p:nvGrpSpPr>
        <p:grpSpPr>
          <a:xfrm>
            <a:off x="5834447" y="2171449"/>
            <a:ext cx="657009" cy="936104"/>
            <a:chOff x="3266919" y="1484784"/>
            <a:chExt cx="2287989" cy="3968414"/>
          </a:xfrm>
        </p:grpSpPr>
        <p:grpSp>
          <p:nvGrpSpPr>
            <p:cNvPr id="284" name="Gruppieren 283"/>
            <p:cNvGrpSpPr/>
            <p:nvPr/>
          </p:nvGrpSpPr>
          <p:grpSpPr>
            <a:xfrm>
              <a:off x="3266919" y="1484784"/>
              <a:ext cx="2287989" cy="3968414"/>
              <a:chOff x="3226623" y="2135035"/>
              <a:chExt cx="1897176" cy="3536033"/>
            </a:xfrm>
          </p:grpSpPr>
          <p:sp>
            <p:nvSpPr>
              <p:cNvPr id="289" name="Halbbogen 288"/>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0" name="Halbbogen 289"/>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1" name="Halbbogen 290"/>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2" name="Halbbogen 291"/>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3" name="Halbbogen 292"/>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5" name="Gleichschenkliges Dreieck 284"/>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6" name="Gleichschenkliges Dreieck 285"/>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7" name="Gleichschenkliges Dreieck 286"/>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8" name="Gleichschenkliges Dreieck 287"/>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4" name="Gruppieren 293"/>
          <p:cNvGrpSpPr/>
          <p:nvPr/>
        </p:nvGrpSpPr>
        <p:grpSpPr>
          <a:xfrm>
            <a:off x="3542648" y="1600660"/>
            <a:ext cx="657009" cy="936104"/>
            <a:chOff x="3266919" y="1484784"/>
            <a:chExt cx="2287989" cy="3968414"/>
          </a:xfrm>
        </p:grpSpPr>
        <p:grpSp>
          <p:nvGrpSpPr>
            <p:cNvPr id="295" name="Gruppieren 294"/>
            <p:cNvGrpSpPr/>
            <p:nvPr/>
          </p:nvGrpSpPr>
          <p:grpSpPr>
            <a:xfrm>
              <a:off x="3266919" y="1484784"/>
              <a:ext cx="2287989" cy="3968414"/>
              <a:chOff x="3226623" y="2135035"/>
              <a:chExt cx="1897176" cy="3536033"/>
            </a:xfrm>
          </p:grpSpPr>
          <p:sp>
            <p:nvSpPr>
              <p:cNvPr id="300" name="Halbbogen 299"/>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1" name="Halbbogen 300"/>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2" name="Halbbogen 301"/>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3" name="Halbbogen 302"/>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4" name="Halbbogen 303"/>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96" name="Gleichschenkliges Dreieck 295"/>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7" name="Gleichschenkliges Dreieck 296"/>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8" name="Gleichschenkliges Dreieck 297"/>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9" name="Gleichschenkliges Dreieck 298"/>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5" name="Gruppieren 304"/>
          <p:cNvGrpSpPr/>
          <p:nvPr/>
        </p:nvGrpSpPr>
        <p:grpSpPr>
          <a:xfrm>
            <a:off x="5876527" y="3241652"/>
            <a:ext cx="657009" cy="936104"/>
            <a:chOff x="3266919" y="1484784"/>
            <a:chExt cx="2287989" cy="3968414"/>
          </a:xfrm>
        </p:grpSpPr>
        <p:grpSp>
          <p:nvGrpSpPr>
            <p:cNvPr id="306" name="Gruppieren 305"/>
            <p:cNvGrpSpPr/>
            <p:nvPr/>
          </p:nvGrpSpPr>
          <p:grpSpPr>
            <a:xfrm>
              <a:off x="3266919" y="1484784"/>
              <a:ext cx="2287989" cy="3968414"/>
              <a:chOff x="3226623" y="2135035"/>
              <a:chExt cx="1897176" cy="3536033"/>
            </a:xfrm>
          </p:grpSpPr>
          <p:sp>
            <p:nvSpPr>
              <p:cNvPr id="311" name="Halbbogen 310"/>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2" name="Halbbogen 311"/>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3" name="Halbbogen 312"/>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4" name="Halbbogen 313"/>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5" name="Halbbogen 314"/>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07" name="Gleichschenkliges Dreieck 306"/>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Gleichschenkliges Dreieck 307"/>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Gleichschenkliges Dreieck 308"/>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Gleichschenkliges Dreieck 309"/>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6" name="Gruppieren 315"/>
          <p:cNvGrpSpPr/>
          <p:nvPr/>
        </p:nvGrpSpPr>
        <p:grpSpPr>
          <a:xfrm>
            <a:off x="3557817" y="2652309"/>
            <a:ext cx="657009" cy="936104"/>
            <a:chOff x="3266919" y="1484784"/>
            <a:chExt cx="2287989" cy="3968414"/>
          </a:xfrm>
        </p:grpSpPr>
        <p:grpSp>
          <p:nvGrpSpPr>
            <p:cNvPr id="317" name="Gruppieren 316"/>
            <p:cNvGrpSpPr/>
            <p:nvPr/>
          </p:nvGrpSpPr>
          <p:grpSpPr>
            <a:xfrm>
              <a:off x="3266919" y="1484784"/>
              <a:ext cx="2287989" cy="3968414"/>
              <a:chOff x="3226623" y="2135035"/>
              <a:chExt cx="1897176" cy="3536033"/>
            </a:xfrm>
          </p:grpSpPr>
          <p:sp>
            <p:nvSpPr>
              <p:cNvPr id="322" name="Halbbogen 321"/>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3" name="Halbbogen 322"/>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4" name="Halbbogen 323"/>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5" name="Halbbogen 324"/>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6" name="Halbbogen 325"/>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18" name="Gleichschenkliges Dreieck 317"/>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Gleichschenkliges Dreieck 318"/>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Gleichschenkliges Dreieck 319"/>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Gleichschenkliges Dreieck 320"/>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7" name="Gruppieren 326"/>
          <p:cNvGrpSpPr/>
          <p:nvPr/>
        </p:nvGrpSpPr>
        <p:grpSpPr>
          <a:xfrm>
            <a:off x="2828586" y="2591244"/>
            <a:ext cx="657009" cy="936104"/>
            <a:chOff x="3266919" y="1484784"/>
            <a:chExt cx="2287989" cy="3968414"/>
          </a:xfrm>
        </p:grpSpPr>
        <p:grpSp>
          <p:nvGrpSpPr>
            <p:cNvPr id="328" name="Gruppieren 327"/>
            <p:cNvGrpSpPr/>
            <p:nvPr/>
          </p:nvGrpSpPr>
          <p:grpSpPr>
            <a:xfrm>
              <a:off x="3266919" y="1484784"/>
              <a:ext cx="2287989" cy="3968414"/>
              <a:chOff x="3226623" y="2135035"/>
              <a:chExt cx="1897176" cy="3536033"/>
            </a:xfrm>
          </p:grpSpPr>
          <p:sp>
            <p:nvSpPr>
              <p:cNvPr id="333" name="Halbbogen 332"/>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4" name="Halbbogen 333"/>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5" name="Halbbogen 334"/>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6" name="Halbbogen 335"/>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7" name="Halbbogen 336"/>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29" name="Gleichschenkliges Dreieck 328"/>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0" name="Gleichschenkliges Dreieck 329"/>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1" name="Gleichschenkliges Dreieck 330"/>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2" name="Gleichschenkliges Dreieck 331"/>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38" name="Gruppieren 337"/>
          <p:cNvGrpSpPr/>
          <p:nvPr/>
        </p:nvGrpSpPr>
        <p:grpSpPr>
          <a:xfrm>
            <a:off x="2832485" y="1581593"/>
            <a:ext cx="657009" cy="936104"/>
            <a:chOff x="3266919" y="1484784"/>
            <a:chExt cx="2287989" cy="3968414"/>
          </a:xfrm>
        </p:grpSpPr>
        <p:grpSp>
          <p:nvGrpSpPr>
            <p:cNvPr id="339" name="Gruppieren 338"/>
            <p:cNvGrpSpPr/>
            <p:nvPr/>
          </p:nvGrpSpPr>
          <p:grpSpPr>
            <a:xfrm>
              <a:off x="3266919" y="1484784"/>
              <a:ext cx="2287989" cy="3968414"/>
              <a:chOff x="3226623" y="2135035"/>
              <a:chExt cx="1897176" cy="3536033"/>
            </a:xfrm>
          </p:grpSpPr>
          <p:sp>
            <p:nvSpPr>
              <p:cNvPr id="344" name="Halbbogen 343"/>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5" name="Halbbogen 344"/>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6" name="Halbbogen 345"/>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7" name="Halbbogen 346"/>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8" name="Halbbogen 347"/>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40" name="Gleichschenkliges Dreieck 339"/>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1" name="Gleichschenkliges Dreieck 340"/>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2" name="Gleichschenkliges Dreieck 341"/>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3" name="Gleichschenkliges Dreieck 342"/>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49" name="Gruppieren 348"/>
          <p:cNvGrpSpPr/>
          <p:nvPr/>
        </p:nvGrpSpPr>
        <p:grpSpPr>
          <a:xfrm>
            <a:off x="6631002" y="2204867"/>
            <a:ext cx="657009" cy="936104"/>
            <a:chOff x="3266919" y="1484784"/>
            <a:chExt cx="2287989" cy="3968414"/>
          </a:xfrm>
        </p:grpSpPr>
        <p:grpSp>
          <p:nvGrpSpPr>
            <p:cNvPr id="350" name="Gruppieren 349"/>
            <p:cNvGrpSpPr/>
            <p:nvPr/>
          </p:nvGrpSpPr>
          <p:grpSpPr>
            <a:xfrm>
              <a:off x="3266919" y="1484784"/>
              <a:ext cx="2287989" cy="3968414"/>
              <a:chOff x="3226623" y="2135035"/>
              <a:chExt cx="1897176" cy="3536033"/>
            </a:xfrm>
          </p:grpSpPr>
          <p:sp>
            <p:nvSpPr>
              <p:cNvPr id="355" name="Halbbogen 354"/>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6" name="Halbbogen 355"/>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7" name="Halbbogen 356"/>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8" name="Halbbogen 357"/>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9" name="Halbbogen 358"/>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51" name="Gleichschenkliges Dreieck 350"/>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2" name="Gleichschenkliges Dreieck 351"/>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3" name="Gleichschenkliges Dreieck 352"/>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4" name="Gleichschenkliges Dreieck 353"/>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60" name="Gruppieren 359"/>
          <p:cNvGrpSpPr/>
          <p:nvPr/>
        </p:nvGrpSpPr>
        <p:grpSpPr>
          <a:xfrm>
            <a:off x="6634852" y="1159733"/>
            <a:ext cx="657009" cy="936104"/>
            <a:chOff x="3266919" y="1484784"/>
            <a:chExt cx="2287989" cy="3968414"/>
          </a:xfrm>
        </p:grpSpPr>
        <p:grpSp>
          <p:nvGrpSpPr>
            <p:cNvPr id="361" name="Gruppieren 360"/>
            <p:cNvGrpSpPr/>
            <p:nvPr/>
          </p:nvGrpSpPr>
          <p:grpSpPr>
            <a:xfrm>
              <a:off x="3266919" y="1484784"/>
              <a:ext cx="2287989" cy="3968414"/>
              <a:chOff x="3226623" y="2135035"/>
              <a:chExt cx="1897176" cy="3536033"/>
            </a:xfrm>
          </p:grpSpPr>
          <p:sp>
            <p:nvSpPr>
              <p:cNvPr id="366" name="Halbbogen 365"/>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7" name="Halbbogen 366"/>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8" name="Halbbogen 367"/>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9" name="Halbbogen 368"/>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0" name="Halbbogen 369"/>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62" name="Gleichschenkliges Dreieck 361"/>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3" name="Gleichschenkliges Dreieck 362"/>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4" name="Gleichschenkliges Dreieck 363"/>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5" name="Gleichschenkliges Dreieck 364"/>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71" name="Gruppieren 370"/>
          <p:cNvGrpSpPr/>
          <p:nvPr/>
        </p:nvGrpSpPr>
        <p:grpSpPr>
          <a:xfrm>
            <a:off x="6689758" y="3258812"/>
            <a:ext cx="657009" cy="936104"/>
            <a:chOff x="3266919" y="1484784"/>
            <a:chExt cx="2287989" cy="3968414"/>
          </a:xfrm>
        </p:grpSpPr>
        <p:grpSp>
          <p:nvGrpSpPr>
            <p:cNvPr id="372" name="Gruppieren 371"/>
            <p:cNvGrpSpPr/>
            <p:nvPr/>
          </p:nvGrpSpPr>
          <p:grpSpPr>
            <a:xfrm>
              <a:off x="3266919" y="1484784"/>
              <a:ext cx="2287989" cy="3968414"/>
              <a:chOff x="3226623" y="2135035"/>
              <a:chExt cx="1897176" cy="3536033"/>
            </a:xfrm>
          </p:grpSpPr>
          <p:sp>
            <p:nvSpPr>
              <p:cNvPr id="377" name="Halbbogen 376"/>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8" name="Halbbogen 377"/>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9" name="Halbbogen 378"/>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0" name="Halbbogen 379"/>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1" name="Halbbogen 380"/>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73" name="Gleichschenkliges Dreieck 372"/>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4" name="Gleichschenkliges Dreieck 373"/>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5" name="Gleichschenkliges Dreieck 374"/>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6" name="Gleichschenkliges Dreieck 375"/>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82" name="Gruppieren 381"/>
          <p:cNvGrpSpPr/>
          <p:nvPr/>
        </p:nvGrpSpPr>
        <p:grpSpPr>
          <a:xfrm>
            <a:off x="2781252" y="3624226"/>
            <a:ext cx="657009" cy="936104"/>
            <a:chOff x="3266919" y="1484784"/>
            <a:chExt cx="2287989" cy="3968414"/>
          </a:xfrm>
        </p:grpSpPr>
        <p:grpSp>
          <p:nvGrpSpPr>
            <p:cNvPr id="383" name="Gruppieren 382"/>
            <p:cNvGrpSpPr/>
            <p:nvPr/>
          </p:nvGrpSpPr>
          <p:grpSpPr>
            <a:xfrm>
              <a:off x="3266919" y="1484784"/>
              <a:ext cx="2287989" cy="3968414"/>
              <a:chOff x="3226623" y="2135035"/>
              <a:chExt cx="1897176" cy="3536033"/>
            </a:xfrm>
          </p:grpSpPr>
          <p:sp>
            <p:nvSpPr>
              <p:cNvPr id="388" name="Halbbogen 387"/>
              <p:cNvSpPr/>
              <p:nvPr/>
            </p:nvSpPr>
            <p:spPr>
              <a:xfrm>
                <a:off x="3891227" y="4440644"/>
                <a:ext cx="1135232" cy="1230424"/>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9" name="Halbbogen 388"/>
              <p:cNvSpPr/>
              <p:nvPr/>
            </p:nvSpPr>
            <p:spPr>
              <a:xfrm rot="1511806" flipH="1">
                <a:off x="3226623" y="3855178"/>
                <a:ext cx="1081098" cy="95429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0" name="Halbbogen 389"/>
              <p:cNvSpPr/>
              <p:nvPr/>
            </p:nvSpPr>
            <p:spPr>
              <a:xfrm rot="20080467">
                <a:off x="4015001" y="3292688"/>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1" name="Halbbogen 390"/>
              <p:cNvSpPr/>
              <p:nvPr/>
            </p:nvSpPr>
            <p:spPr>
              <a:xfrm rot="1726863" flipH="1">
                <a:off x="3307933" y="2836050"/>
                <a:ext cx="986490" cy="96467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2" name="Halbbogen 391"/>
              <p:cNvSpPr/>
              <p:nvPr/>
            </p:nvSpPr>
            <p:spPr>
              <a:xfrm rot="20080467">
                <a:off x="3876970" y="2135035"/>
                <a:ext cx="1108798" cy="112870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84" name="Gleichschenkliges Dreieck 383"/>
            <p:cNvSpPr/>
            <p:nvPr/>
          </p:nvSpPr>
          <p:spPr>
            <a:xfrm rot="9590492">
              <a:off x="3955036" y="4642917"/>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5" name="Gleichschenkliges Dreieck 384"/>
            <p:cNvSpPr/>
            <p:nvPr/>
          </p:nvSpPr>
          <p:spPr>
            <a:xfrm rot="13375949">
              <a:off x="3955036" y="1763998"/>
              <a:ext cx="387452" cy="3341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6" name="Gleichschenkliges Dreieck 385"/>
            <p:cNvSpPr/>
            <p:nvPr/>
          </p:nvSpPr>
          <p:spPr>
            <a:xfrm rot="3405564">
              <a:off x="4313329" y="2839866"/>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7" name="Gleichschenkliges Dreieck 386"/>
            <p:cNvSpPr/>
            <p:nvPr/>
          </p:nvSpPr>
          <p:spPr>
            <a:xfrm rot="13954000">
              <a:off x="4210664" y="4098950"/>
              <a:ext cx="387452" cy="334120"/>
            </a:xfrm>
            <a:prstGeom prst="triangle">
              <a:avLst/>
            </a:prstGeom>
            <a:pattFill prst="wdDnDiag">
              <a:fgClr>
                <a:schemeClr val="accent6"/>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1659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59076" y="6309320"/>
            <a:ext cx="1169294" cy="369332"/>
          </a:xfrm>
          <a:prstGeom prst="rect">
            <a:avLst/>
          </a:prstGeom>
          <a:noFill/>
        </p:spPr>
        <p:txBody>
          <a:bodyPr wrap="none" rtlCol="0">
            <a:spAutoFit/>
          </a:bodyPr>
          <a:lstStyle/>
          <a:p>
            <a:pPr algn="ctr"/>
            <a:r>
              <a:rPr lang="ru-RU" b="1" dirty="0">
                <a:solidFill>
                  <a:schemeClr val="bg1"/>
                </a:solidFill>
              </a:rPr>
              <a:t>Выводы</a:t>
            </a:r>
            <a:endParaRPr lang="de-DE" b="1" dirty="0" smtClean="0">
              <a:solidFill>
                <a:schemeClr val="bg1"/>
              </a:solidFill>
            </a:endParaRPr>
          </a:p>
        </p:txBody>
      </p:sp>
      <p:sp>
        <p:nvSpPr>
          <p:cNvPr id="20" name="Textfeld 19"/>
          <p:cNvSpPr txBox="1"/>
          <p:nvPr/>
        </p:nvSpPr>
        <p:spPr>
          <a:xfrm>
            <a:off x="143446" y="1268760"/>
            <a:ext cx="9000554" cy="4662815"/>
          </a:xfrm>
          <a:prstGeom prst="rect">
            <a:avLst/>
          </a:prstGeom>
          <a:noFill/>
        </p:spPr>
        <p:txBody>
          <a:bodyPr wrap="square" rtlCol="0">
            <a:spAutoFit/>
          </a:bodyPr>
          <a:lstStyle/>
          <a:p>
            <a:pPr>
              <a:lnSpc>
                <a:spcPct val="150000"/>
              </a:lnSpc>
            </a:pPr>
            <a:r>
              <a:rPr lang="ru-RU" b="1" dirty="0"/>
              <a:t>Что будет нужно</a:t>
            </a:r>
            <a:r>
              <a:rPr lang="ru-RU" b="1" dirty="0" smtClean="0"/>
              <a:t>?</a:t>
            </a:r>
          </a:p>
          <a:p>
            <a:pPr marL="285750" indent="-285750">
              <a:lnSpc>
                <a:spcPct val="150000"/>
              </a:lnSpc>
              <a:buFont typeface="Wingdings" panose="05000000000000000000" pitchFamily="2" charset="2"/>
              <a:buChar char="Ø"/>
            </a:pPr>
            <a:r>
              <a:rPr lang="ru-RU" b="1" dirty="0" smtClean="0"/>
              <a:t>КЕЙСЫ: </a:t>
            </a:r>
            <a:r>
              <a:rPr lang="ru-RU" b="1" dirty="0"/>
              <a:t>университет и промышленность должны объединиться, чтобы найти реалистичные и хорошие задачи</a:t>
            </a:r>
            <a:r>
              <a:rPr lang="ru-RU" b="1" dirty="0" smtClean="0"/>
              <a:t>;</a:t>
            </a:r>
          </a:p>
          <a:p>
            <a:pPr marL="285750" indent="-285750">
              <a:lnSpc>
                <a:spcPct val="150000"/>
              </a:lnSpc>
              <a:buFont typeface="Wingdings" panose="05000000000000000000" pitchFamily="2" charset="2"/>
              <a:buChar char="Ø"/>
            </a:pPr>
            <a:r>
              <a:rPr lang="ru-RU" b="1" dirty="0" smtClean="0"/>
              <a:t>РЕФЛЕКСИЯ: инженеры-педагоги уметь осуществлять </a:t>
            </a:r>
            <a:r>
              <a:rPr lang="ru-RU" b="1" dirty="0"/>
              <a:t>и </a:t>
            </a:r>
            <a:r>
              <a:rPr lang="ru-RU" b="1" dirty="0" smtClean="0"/>
              <a:t>координировать процесс рефлексии;</a:t>
            </a:r>
          </a:p>
          <a:p>
            <a:pPr marL="285750" indent="-285750">
              <a:lnSpc>
                <a:spcPct val="150000"/>
              </a:lnSpc>
              <a:buFont typeface="Wingdings" panose="05000000000000000000" pitchFamily="2" charset="2"/>
              <a:buChar char="Ø"/>
            </a:pPr>
            <a:r>
              <a:rPr lang="ru-RU" b="1" dirty="0" smtClean="0"/>
              <a:t>УЧЕБНЫЙ ПЛАН: </a:t>
            </a:r>
            <a:r>
              <a:rPr lang="ru-RU" b="1" dirty="0"/>
              <a:t>все вовлеченные партнеры (педагоги, </a:t>
            </a:r>
            <a:r>
              <a:rPr lang="ru-RU" b="1" dirty="0" err="1" smtClean="0"/>
              <a:t>промышлен-ность</a:t>
            </a:r>
            <a:r>
              <a:rPr lang="ru-RU" b="1" dirty="0"/>
              <a:t>, администрация) должны понимать, что учебный </a:t>
            </a:r>
            <a:r>
              <a:rPr lang="ru-RU" b="1" dirty="0" smtClean="0"/>
              <a:t>план </a:t>
            </a:r>
            <a:r>
              <a:rPr lang="ru-RU" b="1" dirty="0">
                <a:solidFill>
                  <a:prstClr val="black"/>
                </a:solidFill>
              </a:rPr>
              <a:t>–</a:t>
            </a:r>
            <a:r>
              <a:rPr lang="ru-RU" b="1" dirty="0" smtClean="0"/>
              <a:t> это </a:t>
            </a:r>
            <a:r>
              <a:rPr lang="ru-RU" b="1" dirty="0" err="1" smtClean="0"/>
              <a:t>непре-рывный</a:t>
            </a:r>
            <a:r>
              <a:rPr lang="ru-RU" b="1" dirty="0" smtClean="0"/>
              <a:t> процесс («все в потоке» – греческая поговорка);</a:t>
            </a:r>
          </a:p>
          <a:p>
            <a:pPr marL="285750" indent="-285750">
              <a:lnSpc>
                <a:spcPct val="150000"/>
              </a:lnSpc>
              <a:buFont typeface="Wingdings" panose="05000000000000000000" pitchFamily="2" charset="2"/>
              <a:buChar char="Ø"/>
            </a:pPr>
            <a:r>
              <a:rPr lang="ru-RU" b="1" dirty="0" smtClean="0"/>
              <a:t>ПОДДЕРЖКА: </a:t>
            </a:r>
            <a:r>
              <a:rPr lang="ru-RU" b="1" dirty="0"/>
              <a:t>наставники </a:t>
            </a:r>
            <a:r>
              <a:rPr lang="ru-RU" b="1" dirty="0" smtClean="0"/>
              <a:t>владеть навыками работы с инженером-</a:t>
            </a:r>
            <a:r>
              <a:rPr lang="ru-RU" b="1" dirty="0" err="1" smtClean="0"/>
              <a:t>педаго</a:t>
            </a:r>
            <a:r>
              <a:rPr lang="ru-RU" b="1" dirty="0" smtClean="0"/>
              <a:t>-гом </a:t>
            </a:r>
            <a:r>
              <a:rPr lang="ru-RU" b="1" dirty="0"/>
              <a:t>и </a:t>
            </a:r>
            <a:r>
              <a:rPr lang="ru-RU" b="1" dirty="0" smtClean="0"/>
              <a:t>студентами для проектирования индивидуальных траекторий </a:t>
            </a:r>
            <a:r>
              <a:rPr lang="ru-RU" b="1" dirty="0"/>
              <a:t>обучения (путем выбора кейсов</a:t>
            </a:r>
            <a:r>
              <a:rPr lang="ru-RU" b="1" dirty="0" smtClean="0"/>
              <a:t>).</a:t>
            </a:r>
            <a:endParaRPr lang="de-DE" b="1" dirty="0"/>
          </a:p>
        </p:txBody>
      </p:sp>
    </p:spTree>
    <p:extLst>
      <p:ext uri="{BB962C8B-B14F-4D97-AF65-F5344CB8AC3E}">
        <p14:creationId xmlns:p14="http://schemas.microsoft.com/office/powerpoint/2010/main" val="1138156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997441"/>
            <a:ext cx="9144000" cy="5253308"/>
          </a:xfrm>
          <a:prstGeom prst="rect">
            <a:avLst/>
          </a:prstGeom>
          <a:solidFill>
            <a:srgbClr val="EE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3523011" y="6211957"/>
            <a:ext cx="2403222" cy="707886"/>
          </a:xfrm>
          <a:prstGeom prst="rect">
            <a:avLst/>
          </a:prstGeom>
          <a:noFill/>
        </p:spPr>
        <p:txBody>
          <a:bodyPr wrap="none" rtlCol="0">
            <a:spAutoFit/>
          </a:bodyPr>
          <a:lstStyle/>
          <a:p>
            <a:pPr algn="ctr"/>
            <a:r>
              <a:rPr lang="ru-RU" sz="4000" b="1" i="1" dirty="0">
                <a:solidFill>
                  <a:schemeClr val="accent6"/>
                </a:solidFill>
                <a:latin typeface="Comic Sans MS" panose="030F0702030302020204" pitchFamily="66" charset="0"/>
              </a:rPr>
              <a:t>Спасибо!</a:t>
            </a:r>
            <a:endParaRPr lang="de-DE" sz="4000" b="1" i="1" dirty="0" smtClean="0">
              <a:solidFill>
                <a:schemeClr val="accent6"/>
              </a:solidFill>
              <a:latin typeface="Comic Sans MS" panose="030F0702030302020204" pitchFamily="66" charset="0"/>
            </a:endParaRPr>
          </a:p>
        </p:txBody>
      </p:sp>
      <p:pic>
        <p:nvPicPr>
          <p:cNvPr id="17" name="Picture 6" descr="Entwurf einer hydraulischen Mas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7441"/>
            <a:ext cx="4139952" cy="32773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Uhrmechanismus mit Läutewe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93295"/>
            <a:ext cx="4102499" cy="46848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rückenentwu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018" y="4086841"/>
            <a:ext cx="2915816" cy="20246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lugspir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24944"/>
            <a:ext cx="5004048" cy="332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68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41924" y="1559601"/>
            <a:ext cx="3963393" cy="646331"/>
          </a:xfrm>
          <a:prstGeom prst="rect">
            <a:avLst/>
          </a:prstGeom>
          <a:noFill/>
        </p:spPr>
        <p:txBody>
          <a:bodyPr wrap="none" rtlCol="0">
            <a:spAutoFit/>
          </a:bodyPr>
          <a:lstStyle/>
          <a:p>
            <a:pPr algn="ctr"/>
            <a:r>
              <a:rPr lang="ru-RU" b="1" cap="all" dirty="0" err="1" smtClean="0">
                <a:solidFill>
                  <a:schemeClr val="accent6"/>
                </a:solidFill>
              </a:rPr>
              <a:t>инженернОЕ</a:t>
            </a:r>
            <a:r>
              <a:rPr lang="ru-RU" b="1" cap="all" dirty="0" smtClean="0">
                <a:solidFill>
                  <a:schemeClr val="accent6"/>
                </a:solidFill>
              </a:rPr>
              <a:t> ДЕЛО:</a:t>
            </a:r>
          </a:p>
          <a:p>
            <a:pPr algn="ctr"/>
            <a:r>
              <a:rPr lang="ru-RU" b="1" cap="all" dirty="0" err="1" smtClean="0">
                <a:solidFill>
                  <a:schemeClr val="accent6"/>
                </a:solidFill>
              </a:rPr>
              <a:t>ИзобретательскИЙ</a:t>
            </a:r>
            <a:r>
              <a:rPr lang="ru-RU" b="1" cap="all" dirty="0" smtClean="0">
                <a:solidFill>
                  <a:schemeClr val="accent6"/>
                </a:solidFill>
              </a:rPr>
              <a:t> ЗАМЫСЕЛ</a:t>
            </a:r>
            <a:endParaRPr lang="de-DE" b="1" dirty="0">
              <a:solidFill>
                <a:schemeClr val="accent6"/>
              </a:solidFill>
            </a:endParaRPr>
          </a:p>
        </p:txBody>
      </p:sp>
      <p:sp>
        <p:nvSpPr>
          <p:cNvPr id="13" name="Textfeld 12"/>
          <p:cNvSpPr txBox="1"/>
          <p:nvPr/>
        </p:nvSpPr>
        <p:spPr>
          <a:xfrm>
            <a:off x="5866291" y="2693009"/>
            <a:ext cx="3050150" cy="2308324"/>
          </a:xfrm>
          <a:prstGeom prst="rect">
            <a:avLst/>
          </a:prstGeom>
          <a:noFill/>
        </p:spPr>
        <p:txBody>
          <a:bodyPr wrap="square" rtlCol="0">
            <a:spAutoFit/>
          </a:bodyPr>
          <a:lstStyle/>
          <a:p>
            <a:pPr algn="ctr"/>
            <a:r>
              <a:rPr lang="ru-RU" b="1" cap="all" dirty="0" smtClean="0">
                <a:solidFill>
                  <a:schemeClr val="accent2"/>
                </a:solidFill>
              </a:rPr>
              <a:t>ПОРОЖДАЕМЫЕ</a:t>
            </a:r>
          </a:p>
          <a:p>
            <a:pPr algn="ctr"/>
            <a:r>
              <a:rPr lang="ru-RU" b="1" cap="all" dirty="0" smtClean="0">
                <a:solidFill>
                  <a:schemeClr val="accent2"/>
                </a:solidFill>
              </a:rPr>
              <a:t>Последствия:</a:t>
            </a:r>
          </a:p>
          <a:p>
            <a:pPr marL="285750" indent="-285750" algn="ctr">
              <a:buFont typeface="Wingdings" panose="05000000000000000000" pitchFamily="2" charset="2"/>
              <a:buChar char="v"/>
            </a:pPr>
            <a:r>
              <a:rPr lang="ru-RU" b="1" dirty="0" smtClean="0">
                <a:solidFill>
                  <a:schemeClr val="accent2"/>
                </a:solidFill>
              </a:rPr>
              <a:t>потребление </a:t>
            </a:r>
          </a:p>
          <a:p>
            <a:pPr algn="ctr"/>
            <a:r>
              <a:rPr lang="ru-RU" b="1" dirty="0" smtClean="0">
                <a:solidFill>
                  <a:schemeClr val="accent2"/>
                </a:solidFill>
              </a:rPr>
              <a:t>ресурсов </a:t>
            </a:r>
            <a:endParaRPr lang="en-US" b="1" dirty="0" smtClean="0">
              <a:solidFill>
                <a:schemeClr val="accent2"/>
              </a:solidFill>
            </a:endParaRPr>
          </a:p>
          <a:p>
            <a:pPr marL="285750" indent="-285750" algn="ctr">
              <a:buFont typeface="Wingdings" panose="05000000000000000000" pitchFamily="2" charset="2"/>
              <a:buChar char="v"/>
            </a:pPr>
            <a:r>
              <a:rPr lang="ru-RU" b="1" dirty="0" smtClean="0">
                <a:solidFill>
                  <a:schemeClr val="accent2"/>
                </a:solidFill>
              </a:rPr>
              <a:t>масштабность</a:t>
            </a:r>
          </a:p>
          <a:p>
            <a:pPr marL="285750" indent="-285750" algn="ctr">
              <a:buFont typeface="Wingdings" panose="05000000000000000000" pitchFamily="2" charset="2"/>
              <a:buChar char="v"/>
            </a:pPr>
            <a:r>
              <a:rPr lang="ru-RU" b="1" dirty="0" smtClean="0">
                <a:solidFill>
                  <a:schemeClr val="accent2"/>
                </a:solidFill>
              </a:rPr>
              <a:t>создание потенциала (политической/</a:t>
            </a:r>
            <a:r>
              <a:rPr lang="ru-RU" b="1" dirty="0" err="1" smtClean="0">
                <a:solidFill>
                  <a:schemeClr val="accent2"/>
                </a:solidFill>
              </a:rPr>
              <a:t>эконо-мической</a:t>
            </a:r>
            <a:r>
              <a:rPr lang="ru-RU" b="1" dirty="0" smtClean="0">
                <a:solidFill>
                  <a:schemeClr val="accent2"/>
                </a:solidFill>
              </a:rPr>
              <a:t>) силы</a:t>
            </a:r>
            <a:endParaRPr lang="de-DE" b="1" dirty="0" smtClean="0">
              <a:solidFill>
                <a:schemeClr val="accent2"/>
              </a:solidFill>
            </a:endParaRPr>
          </a:p>
        </p:txBody>
      </p:sp>
      <p:sp>
        <p:nvSpPr>
          <p:cNvPr id="17" name="Textfeld 16"/>
          <p:cNvSpPr txBox="1"/>
          <p:nvPr/>
        </p:nvSpPr>
        <p:spPr>
          <a:xfrm>
            <a:off x="406183" y="2708920"/>
            <a:ext cx="2179187" cy="1477328"/>
          </a:xfrm>
          <a:prstGeom prst="rect">
            <a:avLst/>
          </a:prstGeom>
          <a:noFill/>
        </p:spPr>
        <p:txBody>
          <a:bodyPr wrap="none" rtlCol="0">
            <a:spAutoFit/>
          </a:bodyPr>
          <a:lstStyle/>
          <a:p>
            <a:pPr algn="ctr"/>
            <a:r>
              <a:rPr lang="ru-RU" b="1" cap="all" dirty="0" err="1" smtClean="0">
                <a:solidFill>
                  <a:schemeClr val="accent3">
                    <a:lumMod val="50000"/>
                  </a:schemeClr>
                </a:solidFill>
              </a:rPr>
              <a:t>РазвиТИЕ</a:t>
            </a:r>
            <a:r>
              <a:rPr lang="ru-RU" b="1" cap="all" dirty="0" smtClean="0">
                <a:solidFill>
                  <a:schemeClr val="accent3">
                    <a:lumMod val="50000"/>
                  </a:schemeClr>
                </a:solidFill>
              </a:rPr>
              <a:t> </a:t>
            </a:r>
          </a:p>
          <a:p>
            <a:pPr algn="ctr"/>
            <a:r>
              <a:rPr lang="ru-RU" b="1" cap="all" dirty="0" err="1" smtClean="0">
                <a:solidFill>
                  <a:schemeClr val="accent3">
                    <a:lumMod val="50000"/>
                  </a:schemeClr>
                </a:solidFill>
              </a:rPr>
              <a:t>человечествА</a:t>
            </a:r>
            <a:r>
              <a:rPr lang="ru-RU" b="1" cap="all" dirty="0" smtClean="0">
                <a:solidFill>
                  <a:schemeClr val="accent3">
                    <a:lumMod val="50000"/>
                  </a:schemeClr>
                </a:solidFill>
              </a:rPr>
              <a:t>:</a:t>
            </a:r>
          </a:p>
          <a:p>
            <a:pPr marL="285750" indent="-285750" algn="ctr">
              <a:buFont typeface="Wingdings" panose="05000000000000000000" pitchFamily="2" charset="2"/>
              <a:buChar char="v"/>
            </a:pPr>
            <a:r>
              <a:rPr lang="ru-RU" b="1" dirty="0" smtClean="0">
                <a:solidFill>
                  <a:schemeClr val="accent3">
                    <a:lumMod val="50000"/>
                  </a:schemeClr>
                </a:solidFill>
              </a:rPr>
              <a:t>здоровье</a:t>
            </a:r>
          </a:p>
          <a:p>
            <a:pPr marL="285750" indent="-285750" algn="ctr">
              <a:buFont typeface="Wingdings" panose="05000000000000000000" pitchFamily="2" charset="2"/>
              <a:buChar char="v"/>
            </a:pPr>
            <a:r>
              <a:rPr lang="ru-RU" b="1" dirty="0" smtClean="0">
                <a:solidFill>
                  <a:schemeClr val="accent3">
                    <a:lumMod val="50000"/>
                  </a:schemeClr>
                </a:solidFill>
              </a:rPr>
              <a:t>процветание</a:t>
            </a:r>
          </a:p>
          <a:p>
            <a:pPr marL="285750" indent="-285750" algn="ctr">
              <a:buFont typeface="Wingdings" panose="05000000000000000000" pitchFamily="2" charset="2"/>
              <a:buChar char="v"/>
            </a:pPr>
            <a:r>
              <a:rPr lang="ru-RU" b="1" dirty="0" smtClean="0">
                <a:solidFill>
                  <a:schemeClr val="accent3">
                    <a:lumMod val="50000"/>
                  </a:schemeClr>
                </a:solidFill>
              </a:rPr>
              <a:t>автономия</a:t>
            </a:r>
            <a:endParaRPr lang="de-DE" b="1" dirty="0">
              <a:solidFill>
                <a:schemeClr val="accent3">
                  <a:lumMod val="50000"/>
                </a:schemeClr>
              </a:solidFill>
            </a:endParaRPr>
          </a:p>
        </p:txBody>
      </p:sp>
      <p:pic>
        <p:nvPicPr>
          <p:cNvPr id="1028" name="Picture 4" descr="januskop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424" y="2276872"/>
            <a:ext cx="3140598" cy="3140598"/>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3443352" y="6150114"/>
            <a:ext cx="2678362" cy="707886"/>
          </a:xfrm>
          <a:prstGeom prst="rect">
            <a:avLst/>
          </a:prstGeom>
          <a:noFill/>
        </p:spPr>
        <p:txBody>
          <a:bodyPr wrap="none" rtlCol="0">
            <a:spAutoFit/>
          </a:bodyPr>
          <a:lstStyle/>
          <a:p>
            <a:pPr algn="ctr"/>
            <a:r>
              <a:rPr lang="ru-RU" sz="2000" b="1" dirty="0" smtClean="0">
                <a:solidFill>
                  <a:schemeClr val="bg1"/>
                </a:solidFill>
              </a:rPr>
              <a:t>Двуликий Янус</a:t>
            </a:r>
          </a:p>
          <a:p>
            <a:pPr algn="ctr"/>
            <a:r>
              <a:rPr lang="ru-RU" sz="2000" b="1" dirty="0" smtClean="0">
                <a:solidFill>
                  <a:schemeClr val="bg1"/>
                </a:solidFill>
              </a:rPr>
              <a:t>в инженерном деле</a:t>
            </a:r>
            <a:endParaRPr lang="de-DE" sz="2000" b="1" dirty="0">
              <a:solidFill>
                <a:schemeClr val="bg1"/>
              </a:solidFill>
            </a:endParaRPr>
          </a:p>
        </p:txBody>
      </p:sp>
    </p:spTree>
    <p:extLst>
      <p:ext uri="{BB962C8B-B14F-4D97-AF65-F5344CB8AC3E}">
        <p14:creationId xmlns:p14="http://schemas.microsoft.com/office/powerpoint/2010/main" val="116691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pic>
        <p:nvPicPr>
          <p:cNvPr id="3076" name="Picture 4" descr="https://encrypted-tbn2.gstatic.com/images?q=tbn:ANd9GcRdIhZ8EWbyVfZ8RIps1wOwxepirx9A2qWYyOPsm2myhz4sZoav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525" y="1033096"/>
            <a:ext cx="5439948" cy="3620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784611" y="5503157"/>
            <a:ext cx="7531805" cy="646331"/>
          </a:xfrm>
          <a:prstGeom prst="rect">
            <a:avLst/>
          </a:prstGeom>
          <a:noFill/>
        </p:spPr>
        <p:txBody>
          <a:bodyPr wrap="none" rtlCol="0">
            <a:spAutoFit/>
          </a:bodyPr>
          <a:lstStyle/>
          <a:p>
            <a:r>
              <a:rPr lang="ru-RU" b="1" i="1" dirty="0" err="1"/>
              <a:t>Глобализирующиеся</a:t>
            </a:r>
            <a:r>
              <a:rPr lang="ru-RU" b="1" i="1" dirty="0"/>
              <a:t> сети являются необходимым условием </a:t>
            </a:r>
            <a:endParaRPr lang="ru-RU" b="1" i="1" dirty="0" smtClean="0"/>
          </a:p>
          <a:p>
            <a:pPr algn="ctr"/>
            <a:r>
              <a:rPr lang="ru-RU" b="1" i="1" dirty="0" smtClean="0"/>
              <a:t>для </a:t>
            </a:r>
            <a:r>
              <a:rPr lang="ru-RU" b="1" i="1" dirty="0"/>
              <a:t>решения мировых проблем</a:t>
            </a:r>
            <a:r>
              <a:rPr lang="de-DE" b="1" i="1" dirty="0" smtClean="0"/>
              <a:t>.</a:t>
            </a:r>
            <a:endParaRPr lang="de-DE" b="1" i="1" dirty="0"/>
          </a:p>
        </p:txBody>
      </p:sp>
      <p:sp>
        <p:nvSpPr>
          <p:cNvPr id="4" name="Gewitterblitz 3"/>
          <p:cNvSpPr/>
          <p:nvPr/>
        </p:nvSpPr>
        <p:spPr>
          <a:xfrm rot="5400000">
            <a:off x="6319514" y="644924"/>
            <a:ext cx="2088232" cy="2703094"/>
          </a:xfrm>
          <a:prstGeom prst="lightningBolt">
            <a:avLst/>
          </a:prstGeom>
          <a:solidFill>
            <a:srgbClr val="FFFF0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sp>
        <p:nvSpPr>
          <p:cNvPr id="5" name="Textfeld 4"/>
          <p:cNvSpPr txBox="1"/>
          <p:nvPr/>
        </p:nvSpPr>
        <p:spPr>
          <a:xfrm rot="19310620">
            <a:off x="6724397" y="1674273"/>
            <a:ext cx="1815305" cy="369332"/>
          </a:xfrm>
          <a:prstGeom prst="rect">
            <a:avLst/>
          </a:prstGeom>
          <a:noFill/>
        </p:spPr>
        <p:txBody>
          <a:bodyPr wrap="none" rtlCol="0">
            <a:spAutoFit/>
          </a:bodyPr>
          <a:lstStyle/>
          <a:p>
            <a:r>
              <a:rPr lang="ru-RU" b="1" dirty="0" err="1">
                <a:solidFill>
                  <a:srgbClr val="FF0000"/>
                </a:solidFill>
              </a:rPr>
              <a:t>Фейк</a:t>
            </a:r>
            <a:r>
              <a:rPr lang="ru-RU" b="1" dirty="0">
                <a:solidFill>
                  <a:srgbClr val="FF0000"/>
                </a:solidFill>
              </a:rPr>
              <a:t>-Новости</a:t>
            </a:r>
            <a:endParaRPr lang="de-DE" b="1" dirty="0">
              <a:solidFill>
                <a:srgbClr val="FF0000"/>
              </a:solidFill>
            </a:endParaRPr>
          </a:p>
        </p:txBody>
      </p:sp>
      <p:sp>
        <p:nvSpPr>
          <p:cNvPr id="9" name="Gewitterblitz 8"/>
          <p:cNvSpPr/>
          <p:nvPr/>
        </p:nvSpPr>
        <p:spPr>
          <a:xfrm rot="8750491">
            <a:off x="5307762" y="2582011"/>
            <a:ext cx="2088232" cy="2703094"/>
          </a:xfrm>
          <a:prstGeom prst="lightningBolt">
            <a:avLst/>
          </a:prstGeom>
          <a:solidFill>
            <a:srgbClr val="FFFF0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sp>
        <p:nvSpPr>
          <p:cNvPr id="10" name="Textfeld 9"/>
          <p:cNvSpPr txBox="1"/>
          <p:nvPr/>
        </p:nvSpPr>
        <p:spPr>
          <a:xfrm rot="1402775">
            <a:off x="5920882" y="3923584"/>
            <a:ext cx="1472583" cy="437043"/>
          </a:xfrm>
          <a:prstGeom prst="rect">
            <a:avLst/>
          </a:prstGeom>
          <a:noFill/>
        </p:spPr>
        <p:txBody>
          <a:bodyPr wrap="none" rtlCol="0">
            <a:spAutoFit/>
          </a:bodyPr>
          <a:lstStyle/>
          <a:p>
            <a:pPr>
              <a:lnSpc>
                <a:spcPct val="80000"/>
              </a:lnSpc>
            </a:pPr>
            <a:r>
              <a:rPr lang="ru-RU" sz="1400" b="1" dirty="0">
                <a:solidFill>
                  <a:srgbClr val="FF0000"/>
                </a:solidFill>
              </a:rPr>
              <a:t>Избыточность</a:t>
            </a:r>
          </a:p>
          <a:p>
            <a:pPr>
              <a:lnSpc>
                <a:spcPct val="80000"/>
              </a:lnSpc>
            </a:pPr>
            <a:r>
              <a:rPr lang="ru-RU" sz="1400" b="1" dirty="0">
                <a:solidFill>
                  <a:srgbClr val="FF0000"/>
                </a:solidFill>
              </a:rPr>
              <a:t>информации</a:t>
            </a:r>
            <a:endParaRPr lang="de-DE" sz="1400" b="1" dirty="0">
              <a:solidFill>
                <a:srgbClr val="FF0000"/>
              </a:solidFill>
            </a:endParaRPr>
          </a:p>
        </p:txBody>
      </p:sp>
      <p:sp>
        <p:nvSpPr>
          <p:cNvPr id="11" name="Gewitterblitz 10"/>
          <p:cNvSpPr/>
          <p:nvPr/>
        </p:nvSpPr>
        <p:spPr>
          <a:xfrm rot="20221764">
            <a:off x="519560" y="720368"/>
            <a:ext cx="2558561" cy="2631571"/>
          </a:xfrm>
          <a:prstGeom prst="lightningBolt">
            <a:avLst/>
          </a:prstGeom>
          <a:solidFill>
            <a:srgbClr val="FFFF0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sp>
        <p:nvSpPr>
          <p:cNvPr id="12" name="Textfeld 11"/>
          <p:cNvSpPr txBox="1"/>
          <p:nvPr/>
        </p:nvSpPr>
        <p:spPr>
          <a:xfrm rot="2114800">
            <a:off x="602047" y="1437979"/>
            <a:ext cx="1750864" cy="523220"/>
          </a:xfrm>
          <a:prstGeom prst="rect">
            <a:avLst/>
          </a:prstGeom>
          <a:noFill/>
        </p:spPr>
        <p:txBody>
          <a:bodyPr wrap="none" rtlCol="0">
            <a:spAutoFit/>
          </a:bodyPr>
          <a:lstStyle/>
          <a:p>
            <a:r>
              <a:rPr lang="ru-RU" sz="1400" b="1" dirty="0" err="1">
                <a:solidFill>
                  <a:srgbClr val="FF0000"/>
                </a:solidFill>
              </a:rPr>
              <a:t>Радикализация</a:t>
            </a:r>
            <a:r>
              <a:rPr lang="ru-RU" sz="1400" b="1" dirty="0">
                <a:solidFill>
                  <a:srgbClr val="FF0000"/>
                </a:solidFill>
              </a:rPr>
              <a:t> с </a:t>
            </a:r>
            <a:endParaRPr lang="ru-RU" sz="1400" b="1" dirty="0" smtClean="0">
              <a:solidFill>
                <a:srgbClr val="FF0000"/>
              </a:solidFill>
            </a:endParaRPr>
          </a:p>
          <a:p>
            <a:r>
              <a:rPr lang="ru-RU" sz="1400" b="1" dirty="0" smtClean="0">
                <a:solidFill>
                  <a:srgbClr val="FF0000"/>
                </a:solidFill>
              </a:rPr>
              <a:t>помощью </a:t>
            </a:r>
            <a:r>
              <a:rPr lang="ru-RU" sz="1400" b="1" dirty="0">
                <a:solidFill>
                  <a:srgbClr val="FF0000"/>
                </a:solidFill>
              </a:rPr>
              <a:t>сетей</a:t>
            </a:r>
            <a:endParaRPr lang="de-DE" sz="1400" b="1" dirty="0">
              <a:solidFill>
                <a:srgbClr val="FF0000"/>
              </a:solidFill>
            </a:endParaRPr>
          </a:p>
        </p:txBody>
      </p:sp>
      <p:sp>
        <p:nvSpPr>
          <p:cNvPr id="13" name="Gewitterblitz 12"/>
          <p:cNvSpPr/>
          <p:nvPr/>
        </p:nvSpPr>
        <p:spPr>
          <a:xfrm rot="14684128">
            <a:off x="736886" y="3306522"/>
            <a:ext cx="2836392" cy="3000861"/>
          </a:xfrm>
          <a:prstGeom prst="lightningBolt">
            <a:avLst/>
          </a:prstGeom>
          <a:solidFill>
            <a:srgbClr val="FFFF0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sp>
        <p:nvSpPr>
          <p:cNvPr id="14" name="Textfeld 13"/>
          <p:cNvSpPr txBox="1"/>
          <p:nvPr/>
        </p:nvSpPr>
        <p:spPr>
          <a:xfrm rot="17960461">
            <a:off x="961297" y="4854830"/>
            <a:ext cx="1781898" cy="523220"/>
          </a:xfrm>
          <a:prstGeom prst="rect">
            <a:avLst/>
          </a:prstGeom>
          <a:noFill/>
        </p:spPr>
        <p:txBody>
          <a:bodyPr wrap="none" rtlCol="0">
            <a:spAutoFit/>
          </a:bodyPr>
          <a:lstStyle/>
          <a:p>
            <a:r>
              <a:rPr lang="ru-RU" sz="1400" b="1" dirty="0" err="1" smtClean="0">
                <a:solidFill>
                  <a:srgbClr val="FF0000"/>
                </a:solidFill>
              </a:rPr>
              <a:t>Самопрезентация</a:t>
            </a:r>
            <a:endParaRPr lang="ru-RU" sz="1400" b="1" dirty="0" smtClean="0">
              <a:solidFill>
                <a:srgbClr val="FF0000"/>
              </a:solidFill>
            </a:endParaRPr>
          </a:p>
          <a:p>
            <a:r>
              <a:rPr lang="ru-RU" sz="1400" b="1" dirty="0" smtClean="0">
                <a:solidFill>
                  <a:srgbClr val="FF0000"/>
                </a:solidFill>
              </a:rPr>
              <a:t> </a:t>
            </a:r>
            <a:r>
              <a:rPr lang="ru-RU" sz="1400" b="1" dirty="0">
                <a:solidFill>
                  <a:srgbClr val="FF0000"/>
                </a:solidFill>
              </a:rPr>
              <a:t>как зависимость</a:t>
            </a:r>
            <a:endParaRPr lang="de-DE" sz="1400" b="1" dirty="0">
              <a:solidFill>
                <a:srgbClr val="FF0000"/>
              </a:solidFill>
            </a:endParaRPr>
          </a:p>
        </p:txBody>
      </p:sp>
      <p:sp>
        <p:nvSpPr>
          <p:cNvPr id="15" name="Textfeld 14"/>
          <p:cNvSpPr txBox="1"/>
          <p:nvPr/>
        </p:nvSpPr>
        <p:spPr>
          <a:xfrm>
            <a:off x="5940152" y="3452807"/>
            <a:ext cx="3050150" cy="1200329"/>
          </a:xfrm>
          <a:prstGeom prst="rect">
            <a:avLst/>
          </a:prstGeom>
          <a:solidFill>
            <a:schemeClr val="bg1"/>
          </a:solidFill>
        </p:spPr>
        <p:txBody>
          <a:bodyPr wrap="square" rtlCol="0">
            <a:spAutoFit/>
          </a:bodyPr>
          <a:lstStyle/>
          <a:p>
            <a:pPr algn="ctr"/>
            <a:r>
              <a:rPr lang="ru-RU" b="1" dirty="0">
                <a:solidFill>
                  <a:schemeClr val="accent2"/>
                </a:solidFill>
              </a:rPr>
              <a:t>Усиление деструктивной коммуникации </a:t>
            </a:r>
            <a:r>
              <a:rPr lang="ru-RU" b="1" dirty="0" smtClean="0">
                <a:solidFill>
                  <a:schemeClr val="accent2"/>
                </a:solidFill>
              </a:rPr>
              <a:t>затрудняет достижение поставленных целей</a:t>
            </a:r>
            <a:endParaRPr lang="de-DE" b="1" dirty="0" smtClean="0">
              <a:solidFill>
                <a:schemeClr val="accent2"/>
              </a:solidFill>
            </a:endParaRPr>
          </a:p>
        </p:txBody>
      </p:sp>
      <p:sp>
        <p:nvSpPr>
          <p:cNvPr id="16" name="Textfeld 15"/>
          <p:cNvSpPr txBox="1"/>
          <p:nvPr/>
        </p:nvSpPr>
        <p:spPr>
          <a:xfrm>
            <a:off x="827584" y="3452807"/>
            <a:ext cx="2015488" cy="1200329"/>
          </a:xfrm>
          <a:prstGeom prst="rect">
            <a:avLst/>
          </a:prstGeom>
          <a:solidFill>
            <a:schemeClr val="bg1"/>
          </a:solidFill>
        </p:spPr>
        <p:txBody>
          <a:bodyPr wrap="none" rtlCol="0">
            <a:spAutoFit/>
          </a:bodyPr>
          <a:lstStyle/>
          <a:p>
            <a:pPr algn="ctr"/>
            <a:r>
              <a:rPr lang="ru-RU" b="1" dirty="0" smtClean="0">
                <a:solidFill>
                  <a:schemeClr val="accent3">
                    <a:lumMod val="50000"/>
                  </a:schemeClr>
                </a:solidFill>
              </a:rPr>
              <a:t>Объединение </a:t>
            </a:r>
          </a:p>
          <a:p>
            <a:pPr algn="ctr"/>
            <a:r>
              <a:rPr lang="ru-RU" b="1" dirty="0" smtClean="0">
                <a:solidFill>
                  <a:schemeClr val="accent3">
                    <a:lumMod val="50000"/>
                  </a:schemeClr>
                </a:solidFill>
              </a:rPr>
              <a:t>человечества </a:t>
            </a:r>
          </a:p>
          <a:p>
            <a:pPr algn="ctr"/>
            <a:r>
              <a:rPr lang="ru-RU" b="1" dirty="0" smtClean="0">
                <a:solidFill>
                  <a:schemeClr val="accent3">
                    <a:lumMod val="50000"/>
                  </a:schemeClr>
                </a:solidFill>
              </a:rPr>
              <a:t>для понимания </a:t>
            </a:r>
          </a:p>
          <a:p>
            <a:pPr algn="ctr"/>
            <a:r>
              <a:rPr lang="ru-RU" b="1" dirty="0" smtClean="0">
                <a:solidFill>
                  <a:schemeClr val="accent3">
                    <a:lumMod val="50000"/>
                  </a:schemeClr>
                </a:solidFill>
              </a:rPr>
              <a:t>друг </a:t>
            </a:r>
            <a:r>
              <a:rPr lang="ru-RU" b="1" dirty="0">
                <a:solidFill>
                  <a:schemeClr val="accent3">
                    <a:lumMod val="50000"/>
                  </a:schemeClr>
                </a:solidFill>
              </a:rPr>
              <a:t>друга</a:t>
            </a:r>
            <a:endParaRPr lang="de-DE" b="1" dirty="0" smtClean="0">
              <a:solidFill>
                <a:schemeClr val="accent3">
                  <a:lumMod val="50000"/>
                </a:schemeClr>
              </a:solidFill>
            </a:endParaRPr>
          </a:p>
        </p:txBody>
      </p:sp>
      <p:pic>
        <p:nvPicPr>
          <p:cNvPr id="17" name="Picture 4" descr="januskop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841999"/>
            <a:ext cx="3315193" cy="3315193"/>
          </a:xfrm>
          <a:prstGeom prst="rect">
            <a:avLst/>
          </a:prstGeom>
          <a:solidFill>
            <a:schemeClr val="bg1"/>
          </a:solidFill>
          <a:extLst/>
        </p:spPr>
      </p:pic>
      <p:sp>
        <p:nvSpPr>
          <p:cNvPr id="18" name="Textfeld 17"/>
          <p:cNvSpPr txBox="1"/>
          <p:nvPr/>
        </p:nvSpPr>
        <p:spPr>
          <a:xfrm>
            <a:off x="3365732" y="3452807"/>
            <a:ext cx="2170786" cy="1200329"/>
          </a:xfrm>
          <a:prstGeom prst="rect">
            <a:avLst/>
          </a:prstGeom>
          <a:solidFill>
            <a:schemeClr val="bg1"/>
          </a:solidFill>
        </p:spPr>
        <p:txBody>
          <a:bodyPr wrap="none" rtlCol="0">
            <a:spAutoFit/>
          </a:bodyPr>
          <a:lstStyle/>
          <a:p>
            <a:pPr algn="ctr"/>
            <a:r>
              <a:rPr lang="ru-RU" b="1" cap="all" dirty="0">
                <a:solidFill>
                  <a:srgbClr val="FFC000"/>
                </a:solidFill>
              </a:rPr>
              <a:t>Инженеры </a:t>
            </a:r>
            <a:endParaRPr lang="ru-RU" b="1" cap="all" dirty="0" smtClean="0">
              <a:solidFill>
                <a:srgbClr val="FFC000"/>
              </a:solidFill>
            </a:endParaRPr>
          </a:p>
          <a:p>
            <a:pPr algn="ctr"/>
            <a:r>
              <a:rPr lang="ru-RU" b="1" cap="all" dirty="0" smtClean="0">
                <a:solidFill>
                  <a:srgbClr val="FFC000"/>
                </a:solidFill>
              </a:rPr>
              <a:t>должны стать </a:t>
            </a:r>
          </a:p>
          <a:p>
            <a:pPr algn="ctr"/>
            <a:r>
              <a:rPr lang="ru-RU" b="1" cap="all" dirty="0" smtClean="0">
                <a:solidFill>
                  <a:srgbClr val="FFC000"/>
                </a:solidFill>
              </a:rPr>
              <a:t>посредниками</a:t>
            </a:r>
          </a:p>
          <a:p>
            <a:pPr algn="ctr"/>
            <a:r>
              <a:rPr lang="ru-RU" b="1" cap="all" dirty="0" smtClean="0">
                <a:solidFill>
                  <a:srgbClr val="FFC000"/>
                </a:solidFill>
              </a:rPr>
              <a:t>В дискуссии </a:t>
            </a:r>
            <a:endParaRPr lang="de-DE" b="1" cap="all" dirty="0" smtClean="0">
              <a:solidFill>
                <a:srgbClr val="FFC000"/>
              </a:solidFill>
            </a:endParaRPr>
          </a:p>
        </p:txBody>
      </p:sp>
      <p:sp>
        <p:nvSpPr>
          <p:cNvPr id="6" name="Textfeld 5"/>
          <p:cNvSpPr txBox="1"/>
          <p:nvPr/>
        </p:nvSpPr>
        <p:spPr>
          <a:xfrm>
            <a:off x="2955908" y="6150114"/>
            <a:ext cx="3653244" cy="707886"/>
          </a:xfrm>
          <a:prstGeom prst="rect">
            <a:avLst/>
          </a:prstGeom>
          <a:noFill/>
        </p:spPr>
        <p:txBody>
          <a:bodyPr wrap="none" rtlCol="0">
            <a:spAutoFit/>
          </a:bodyPr>
          <a:lstStyle/>
          <a:p>
            <a:pPr lvl="0" algn="ctr"/>
            <a:r>
              <a:rPr lang="ru-RU" sz="2000" b="1" dirty="0">
                <a:solidFill>
                  <a:schemeClr val="bg1"/>
                </a:solidFill>
              </a:rPr>
              <a:t>Двуликий </a:t>
            </a:r>
            <a:r>
              <a:rPr lang="ru-RU" sz="2000" b="1" dirty="0" smtClean="0">
                <a:solidFill>
                  <a:schemeClr val="bg1"/>
                </a:solidFill>
              </a:rPr>
              <a:t>Янус</a:t>
            </a:r>
            <a:r>
              <a:rPr lang="de-DE" sz="2000" b="1" dirty="0" smtClean="0">
                <a:solidFill>
                  <a:schemeClr val="bg1"/>
                </a:solidFill>
              </a:rPr>
              <a:t>:</a:t>
            </a:r>
          </a:p>
          <a:p>
            <a:pPr algn="ctr"/>
            <a:r>
              <a:rPr lang="ru-RU" sz="2000" b="1" dirty="0">
                <a:solidFill>
                  <a:schemeClr val="bg1"/>
                </a:solidFill>
              </a:rPr>
              <a:t>Пример </a:t>
            </a:r>
            <a:r>
              <a:rPr lang="ru-RU" sz="2000" b="1" dirty="0" smtClean="0">
                <a:solidFill>
                  <a:schemeClr val="bg1"/>
                </a:solidFill>
              </a:rPr>
              <a:t>«Глобальная сеть»</a:t>
            </a:r>
            <a:endParaRPr lang="de-DE" sz="2000" b="1" dirty="0">
              <a:solidFill>
                <a:schemeClr val="bg1"/>
              </a:solidFill>
            </a:endParaRPr>
          </a:p>
        </p:txBody>
      </p:sp>
    </p:spTree>
    <p:extLst>
      <p:ext uri="{BB962C8B-B14F-4D97-AF65-F5344CB8AC3E}">
        <p14:creationId xmlns:p14="http://schemas.microsoft.com/office/powerpoint/2010/main" val="5512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p:bldP spid="11" grpId="0" animBg="1"/>
      <p:bldP spid="12" grpId="0"/>
      <p:bldP spid="13" grpId="0" animBg="1"/>
      <p:bldP spid="14" grpId="0"/>
      <p:bldP spid="15" grpId="0" animBg="1"/>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pic>
        <p:nvPicPr>
          <p:cNvPr id="2050" name="Picture 2" descr="Bild in Originalgröße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462" y="1073563"/>
            <a:ext cx="6739049" cy="285250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491919" y="4903914"/>
            <a:ext cx="1319592" cy="215444"/>
          </a:xfrm>
          <a:prstGeom prst="rect">
            <a:avLst/>
          </a:prstGeom>
          <a:noFill/>
        </p:spPr>
        <p:txBody>
          <a:bodyPr wrap="none" rtlCol="0">
            <a:spAutoFit/>
          </a:bodyPr>
          <a:lstStyle/>
          <a:p>
            <a:r>
              <a:rPr lang="de-DE" sz="800" dirty="0" err="1" smtClean="0"/>
              <a:t>Source:www.apfeltalk.de</a:t>
            </a:r>
            <a:endParaRPr lang="de-DE" sz="800" dirty="0"/>
          </a:p>
        </p:txBody>
      </p:sp>
      <p:pic>
        <p:nvPicPr>
          <p:cNvPr id="2054" name="Picture 6" descr="In den USA ansässige Firmen müssen seit Juli 2010 angeben, ob ihre Produkte Rohstoffe wie Zinn, Coltan, Gold oder Wolfram aus dem Kongo oder aus anderen Nachbarstaaten enthalten. In der EU wird eine ähnliche Vorschrift diskuti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546" y="2520329"/>
            <a:ext cx="3199211" cy="213280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otocredit: O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821" y="2333242"/>
            <a:ext cx="2485193" cy="3734811"/>
          </a:xfrm>
          <a:prstGeom prst="rect">
            <a:avLst/>
          </a:prstGeom>
          <a:solidFill>
            <a:schemeClr val="bg1"/>
          </a:solidFill>
          <a:extLst/>
        </p:spPr>
      </p:pic>
      <p:sp>
        <p:nvSpPr>
          <p:cNvPr id="6" name="Textfeld 5"/>
          <p:cNvSpPr txBox="1"/>
          <p:nvPr/>
        </p:nvSpPr>
        <p:spPr>
          <a:xfrm>
            <a:off x="7782657" y="5837448"/>
            <a:ext cx="1244251" cy="215444"/>
          </a:xfrm>
          <a:prstGeom prst="rect">
            <a:avLst/>
          </a:prstGeom>
          <a:noFill/>
        </p:spPr>
        <p:txBody>
          <a:bodyPr wrap="none" rtlCol="0">
            <a:spAutoFit/>
          </a:bodyPr>
          <a:lstStyle/>
          <a:p>
            <a:r>
              <a:rPr lang="de-DE" sz="800" dirty="0" smtClean="0"/>
              <a:t>Source: prgramm.orf.at</a:t>
            </a:r>
            <a:endParaRPr lang="de-DE" sz="800" dirty="0"/>
          </a:p>
        </p:txBody>
      </p:sp>
      <p:sp>
        <p:nvSpPr>
          <p:cNvPr id="4" name="Textfeld 3"/>
          <p:cNvSpPr txBox="1"/>
          <p:nvPr/>
        </p:nvSpPr>
        <p:spPr>
          <a:xfrm>
            <a:off x="5464193" y="3265820"/>
            <a:ext cx="404278" cy="523220"/>
          </a:xfrm>
          <a:prstGeom prst="rect">
            <a:avLst/>
          </a:prstGeom>
          <a:noFill/>
        </p:spPr>
        <p:txBody>
          <a:bodyPr wrap="none" rtlCol="0">
            <a:spAutoFit/>
          </a:bodyPr>
          <a:lstStyle/>
          <a:p>
            <a:r>
              <a:rPr lang="de-DE" sz="2800" b="1" dirty="0" smtClean="0"/>
              <a:t>?</a:t>
            </a:r>
            <a:endParaRPr lang="de-DE" sz="2800" b="1" dirty="0"/>
          </a:p>
        </p:txBody>
      </p:sp>
      <p:sp>
        <p:nvSpPr>
          <p:cNvPr id="12" name="Textfeld 11"/>
          <p:cNvSpPr txBox="1"/>
          <p:nvPr/>
        </p:nvSpPr>
        <p:spPr>
          <a:xfrm>
            <a:off x="2849623" y="3284984"/>
            <a:ext cx="404278" cy="523220"/>
          </a:xfrm>
          <a:prstGeom prst="rect">
            <a:avLst/>
          </a:prstGeom>
          <a:noFill/>
        </p:spPr>
        <p:txBody>
          <a:bodyPr wrap="none" rtlCol="0">
            <a:spAutoFit/>
          </a:bodyPr>
          <a:lstStyle/>
          <a:p>
            <a:r>
              <a:rPr lang="de-DE" sz="2800" b="1" dirty="0" smtClean="0"/>
              <a:t>?</a:t>
            </a:r>
            <a:endParaRPr lang="de-DE" sz="2800" b="1" dirty="0"/>
          </a:p>
        </p:txBody>
      </p:sp>
      <p:sp>
        <p:nvSpPr>
          <p:cNvPr id="11" name="Textfeld 10"/>
          <p:cNvSpPr txBox="1"/>
          <p:nvPr/>
        </p:nvSpPr>
        <p:spPr>
          <a:xfrm>
            <a:off x="6084168" y="4149080"/>
            <a:ext cx="2734841" cy="1200329"/>
          </a:xfrm>
          <a:prstGeom prst="rect">
            <a:avLst/>
          </a:prstGeom>
          <a:solidFill>
            <a:schemeClr val="bg1"/>
          </a:solidFill>
        </p:spPr>
        <p:txBody>
          <a:bodyPr wrap="square" rtlCol="0">
            <a:spAutoFit/>
          </a:bodyPr>
          <a:lstStyle/>
          <a:p>
            <a:pPr algn="ctr"/>
            <a:r>
              <a:rPr lang="ru-RU" b="1" dirty="0" smtClean="0">
                <a:solidFill>
                  <a:schemeClr val="accent2"/>
                </a:solidFill>
              </a:rPr>
              <a:t>Эксплуатация детского труда при разработке </a:t>
            </a:r>
            <a:r>
              <a:rPr lang="ru-RU" b="1" dirty="0">
                <a:solidFill>
                  <a:schemeClr val="accent2"/>
                </a:solidFill>
              </a:rPr>
              <a:t>редких </a:t>
            </a:r>
            <a:r>
              <a:rPr lang="ru-RU" b="1" dirty="0" smtClean="0">
                <a:solidFill>
                  <a:schemeClr val="accent2"/>
                </a:solidFill>
              </a:rPr>
              <a:t>ресурсов</a:t>
            </a:r>
            <a:endParaRPr lang="de-DE" b="1" dirty="0" smtClean="0">
              <a:solidFill>
                <a:schemeClr val="accent2"/>
              </a:solidFill>
            </a:endParaRPr>
          </a:p>
        </p:txBody>
      </p:sp>
      <p:sp>
        <p:nvSpPr>
          <p:cNvPr id="14" name="Textfeld 13"/>
          <p:cNvSpPr txBox="1"/>
          <p:nvPr/>
        </p:nvSpPr>
        <p:spPr>
          <a:xfrm>
            <a:off x="175120" y="4077072"/>
            <a:ext cx="2688941" cy="2031325"/>
          </a:xfrm>
          <a:prstGeom prst="rect">
            <a:avLst/>
          </a:prstGeom>
          <a:solidFill>
            <a:schemeClr val="bg1"/>
          </a:solidFill>
        </p:spPr>
        <p:txBody>
          <a:bodyPr wrap="none" rtlCol="0">
            <a:spAutoFit/>
          </a:bodyPr>
          <a:lstStyle/>
          <a:p>
            <a:pPr algn="ctr"/>
            <a:r>
              <a:rPr lang="ru-RU" b="1" dirty="0">
                <a:solidFill>
                  <a:schemeClr val="accent3">
                    <a:lumMod val="50000"/>
                  </a:schemeClr>
                </a:solidFill>
              </a:rPr>
              <a:t>Повышение </a:t>
            </a:r>
            <a:endParaRPr lang="ru-RU" b="1" dirty="0" smtClean="0">
              <a:solidFill>
                <a:schemeClr val="accent3">
                  <a:lumMod val="50000"/>
                </a:schemeClr>
              </a:solidFill>
            </a:endParaRPr>
          </a:p>
          <a:p>
            <a:pPr algn="ctr"/>
            <a:r>
              <a:rPr lang="ru-RU" b="1" dirty="0">
                <a:solidFill>
                  <a:schemeClr val="accent3">
                    <a:lumMod val="50000"/>
                  </a:schemeClr>
                </a:solidFill>
              </a:rPr>
              <a:t>э</a:t>
            </a:r>
            <a:r>
              <a:rPr lang="ru-RU" b="1" dirty="0" smtClean="0">
                <a:solidFill>
                  <a:schemeClr val="accent3">
                    <a:lumMod val="50000"/>
                  </a:schemeClr>
                </a:solidFill>
              </a:rPr>
              <a:t>ффективности</a:t>
            </a:r>
          </a:p>
          <a:p>
            <a:pPr algn="ctr"/>
            <a:r>
              <a:rPr lang="ru-RU" b="1" dirty="0" smtClean="0">
                <a:solidFill>
                  <a:schemeClr val="accent3">
                    <a:lumMod val="50000"/>
                  </a:schemeClr>
                </a:solidFill>
              </a:rPr>
              <a:t> </a:t>
            </a:r>
            <a:r>
              <a:rPr lang="ru-RU" b="1" dirty="0">
                <a:solidFill>
                  <a:schemeClr val="accent3">
                    <a:lumMod val="50000"/>
                  </a:schemeClr>
                </a:solidFill>
              </a:rPr>
              <a:t>процессов </a:t>
            </a:r>
            <a:endParaRPr lang="ru-RU" b="1" dirty="0" smtClean="0">
              <a:solidFill>
                <a:schemeClr val="accent3">
                  <a:lumMod val="50000"/>
                </a:schemeClr>
              </a:solidFill>
            </a:endParaRPr>
          </a:p>
          <a:p>
            <a:pPr algn="ctr"/>
            <a:r>
              <a:rPr lang="ru-RU" b="1" dirty="0" smtClean="0">
                <a:solidFill>
                  <a:schemeClr val="accent3">
                    <a:lumMod val="50000"/>
                  </a:schemeClr>
                </a:solidFill>
              </a:rPr>
              <a:t>обучения с</a:t>
            </a:r>
          </a:p>
          <a:p>
            <a:pPr algn="ctr"/>
            <a:r>
              <a:rPr lang="ru-RU" b="1" dirty="0" smtClean="0">
                <a:solidFill>
                  <a:schemeClr val="accent3">
                    <a:lumMod val="50000"/>
                  </a:schemeClr>
                </a:solidFill>
              </a:rPr>
              <a:t> </a:t>
            </a:r>
            <a:r>
              <a:rPr lang="ru-RU" b="1" dirty="0">
                <a:solidFill>
                  <a:schemeClr val="accent3">
                    <a:lumMod val="50000"/>
                  </a:schemeClr>
                </a:solidFill>
              </a:rPr>
              <a:t>помощью </a:t>
            </a:r>
            <a:endParaRPr lang="ru-RU" b="1" dirty="0" smtClean="0">
              <a:solidFill>
                <a:schemeClr val="accent3">
                  <a:lumMod val="50000"/>
                </a:schemeClr>
              </a:solidFill>
            </a:endParaRPr>
          </a:p>
          <a:p>
            <a:pPr algn="ctr"/>
            <a:r>
              <a:rPr lang="ru-RU" b="1" dirty="0" smtClean="0">
                <a:solidFill>
                  <a:schemeClr val="accent3">
                    <a:lumMod val="50000"/>
                  </a:schemeClr>
                </a:solidFill>
              </a:rPr>
              <a:t>Интернет-обучения </a:t>
            </a:r>
            <a:r>
              <a:rPr lang="ru-RU" b="1" dirty="0">
                <a:solidFill>
                  <a:schemeClr val="accent3">
                    <a:lumMod val="50000"/>
                  </a:schemeClr>
                </a:solidFill>
              </a:rPr>
              <a:t>и </a:t>
            </a:r>
            <a:endParaRPr lang="ru-RU" b="1" dirty="0" smtClean="0">
              <a:solidFill>
                <a:schemeClr val="accent3">
                  <a:lumMod val="50000"/>
                </a:schemeClr>
              </a:solidFill>
            </a:endParaRPr>
          </a:p>
          <a:p>
            <a:pPr algn="ctr"/>
            <a:r>
              <a:rPr lang="ru-RU" b="1" dirty="0" smtClean="0">
                <a:solidFill>
                  <a:schemeClr val="accent3">
                    <a:lumMod val="50000"/>
                  </a:schemeClr>
                </a:solidFill>
              </a:rPr>
              <a:t>преподавания</a:t>
            </a:r>
            <a:endParaRPr lang="de-DE" b="1" dirty="0" smtClean="0">
              <a:solidFill>
                <a:schemeClr val="accent3">
                  <a:lumMod val="50000"/>
                </a:schemeClr>
              </a:solidFill>
            </a:endParaRPr>
          </a:p>
        </p:txBody>
      </p:sp>
      <p:sp>
        <p:nvSpPr>
          <p:cNvPr id="17" name="Textfeld 10"/>
          <p:cNvSpPr txBox="1"/>
          <p:nvPr/>
        </p:nvSpPr>
        <p:spPr>
          <a:xfrm>
            <a:off x="3253902" y="3438872"/>
            <a:ext cx="2210292" cy="369332"/>
          </a:xfrm>
          <a:prstGeom prst="rect">
            <a:avLst/>
          </a:prstGeom>
          <a:solidFill>
            <a:schemeClr val="bg1"/>
          </a:solidFill>
        </p:spPr>
        <p:txBody>
          <a:bodyPr wrap="square" rtlCol="0">
            <a:spAutoFit/>
          </a:bodyPr>
          <a:lstStyle/>
          <a:p>
            <a:pPr algn="ctr"/>
            <a:r>
              <a:rPr lang="ru-RU" b="1" dirty="0" smtClean="0">
                <a:solidFill>
                  <a:schemeClr val="accent2"/>
                </a:solidFill>
              </a:rPr>
              <a:t>инновации</a:t>
            </a:r>
            <a:endParaRPr lang="de-DE" b="1" dirty="0" smtClean="0">
              <a:solidFill>
                <a:schemeClr val="accent2"/>
              </a:solidFill>
            </a:endParaRPr>
          </a:p>
        </p:txBody>
      </p:sp>
      <p:pic>
        <p:nvPicPr>
          <p:cNvPr id="15" name="Picture 4" descr="januskop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749" y="1714685"/>
            <a:ext cx="3140598" cy="31405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2733317" y="3789040"/>
            <a:ext cx="3494867" cy="2308324"/>
          </a:xfrm>
          <a:prstGeom prst="rect">
            <a:avLst/>
          </a:prstGeom>
          <a:solidFill>
            <a:schemeClr val="bg1"/>
          </a:solidFill>
        </p:spPr>
        <p:txBody>
          <a:bodyPr wrap="none" rtlCol="0">
            <a:spAutoFit/>
          </a:bodyPr>
          <a:lstStyle/>
          <a:p>
            <a:pPr algn="ctr"/>
            <a:r>
              <a:rPr lang="ru-RU" b="1" cap="all" dirty="0">
                <a:solidFill>
                  <a:srgbClr val="FFC000"/>
                </a:solidFill>
              </a:rPr>
              <a:t>Инженеры должны </a:t>
            </a:r>
            <a:endParaRPr lang="ru-RU" b="1" cap="all" dirty="0" smtClean="0">
              <a:solidFill>
                <a:srgbClr val="FFC000"/>
              </a:solidFill>
            </a:endParaRPr>
          </a:p>
          <a:p>
            <a:pPr lvl="0" algn="ctr"/>
            <a:r>
              <a:rPr lang="ru-RU" b="1" cap="all" dirty="0" smtClean="0">
                <a:solidFill>
                  <a:srgbClr val="FFC000"/>
                </a:solidFill>
              </a:rPr>
              <a:t>понимать</a:t>
            </a:r>
            <a:r>
              <a:rPr lang="ru-RU" b="1" cap="all" dirty="0">
                <a:solidFill>
                  <a:srgbClr val="FFC000"/>
                </a:solidFill>
              </a:rPr>
              <a:t>, что реальная</a:t>
            </a:r>
          </a:p>
          <a:p>
            <a:pPr lvl="0" algn="ctr"/>
            <a:r>
              <a:rPr lang="ru-RU" b="1" cap="all" dirty="0">
                <a:solidFill>
                  <a:srgbClr val="FFC000"/>
                </a:solidFill>
              </a:rPr>
              <a:t> цель </a:t>
            </a:r>
            <a:r>
              <a:rPr lang="ru-RU" b="1" cap="all" dirty="0" err="1">
                <a:solidFill>
                  <a:srgbClr val="FFC000"/>
                </a:solidFill>
              </a:rPr>
              <a:t>разработкИ</a:t>
            </a:r>
            <a:r>
              <a:rPr lang="ru-RU" b="1" cap="all" dirty="0">
                <a:solidFill>
                  <a:srgbClr val="FFC000"/>
                </a:solidFill>
              </a:rPr>
              <a:t> </a:t>
            </a:r>
          </a:p>
          <a:p>
            <a:pPr lvl="0" algn="ctr"/>
            <a:r>
              <a:rPr lang="ru-RU" b="1" cap="all" dirty="0" smtClean="0">
                <a:solidFill>
                  <a:srgbClr val="FFC000"/>
                </a:solidFill>
              </a:rPr>
              <a:t>Смарт-устройств</a:t>
            </a:r>
          </a:p>
          <a:p>
            <a:pPr algn="ctr"/>
            <a:r>
              <a:rPr lang="ru-RU" b="1" cap="all" dirty="0" smtClean="0">
                <a:solidFill>
                  <a:srgbClr val="FFC000"/>
                </a:solidFill>
              </a:rPr>
              <a:t>В исключении </a:t>
            </a:r>
          </a:p>
          <a:p>
            <a:pPr algn="ctr"/>
            <a:r>
              <a:rPr lang="ru-RU" b="1" cap="all" dirty="0" smtClean="0">
                <a:solidFill>
                  <a:srgbClr val="FFC000"/>
                </a:solidFill>
              </a:rPr>
              <a:t>участия человека</a:t>
            </a:r>
          </a:p>
          <a:p>
            <a:pPr algn="ctr"/>
            <a:r>
              <a:rPr lang="ru-RU" b="1" cap="all" dirty="0" smtClean="0">
                <a:solidFill>
                  <a:srgbClr val="FFC000"/>
                </a:solidFill>
              </a:rPr>
              <a:t>В опасных/вредных </a:t>
            </a:r>
          </a:p>
          <a:p>
            <a:pPr algn="ctr"/>
            <a:r>
              <a:rPr lang="ru-RU" b="1" cap="all" dirty="0" smtClean="0">
                <a:solidFill>
                  <a:srgbClr val="FFC000"/>
                </a:solidFill>
              </a:rPr>
              <a:t>производствах</a:t>
            </a:r>
          </a:p>
        </p:txBody>
      </p:sp>
      <p:sp>
        <p:nvSpPr>
          <p:cNvPr id="13" name="Textfeld 12"/>
          <p:cNvSpPr txBox="1"/>
          <p:nvPr/>
        </p:nvSpPr>
        <p:spPr>
          <a:xfrm>
            <a:off x="2627784" y="6150114"/>
            <a:ext cx="3813416" cy="707886"/>
          </a:xfrm>
          <a:prstGeom prst="rect">
            <a:avLst/>
          </a:prstGeom>
          <a:noFill/>
        </p:spPr>
        <p:txBody>
          <a:bodyPr wrap="none" rtlCol="0">
            <a:spAutoFit/>
          </a:bodyPr>
          <a:lstStyle/>
          <a:p>
            <a:pPr algn="ctr"/>
            <a:r>
              <a:rPr lang="ru-RU" sz="2000" b="1" dirty="0" smtClean="0">
                <a:solidFill>
                  <a:schemeClr val="bg1"/>
                </a:solidFill>
              </a:rPr>
              <a:t>Двуликий Янус:</a:t>
            </a:r>
          </a:p>
          <a:p>
            <a:pPr algn="ctr"/>
            <a:r>
              <a:rPr lang="ru-RU" sz="2000" b="1" dirty="0">
                <a:solidFill>
                  <a:schemeClr val="bg1"/>
                </a:solidFill>
              </a:rPr>
              <a:t>п</a:t>
            </a:r>
            <a:r>
              <a:rPr lang="ru-RU" sz="2000" b="1" dirty="0" smtClean="0">
                <a:solidFill>
                  <a:schemeClr val="bg1"/>
                </a:solidFill>
              </a:rPr>
              <a:t>ример «Смарт-разработка»</a:t>
            </a:r>
            <a:endParaRPr lang="de-DE" sz="2000" b="1" dirty="0">
              <a:solidFill>
                <a:schemeClr val="bg1"/>
              </a:solidFill>
            </a:endParaRPr>
          </a:p>
        </p:txBody>
      </p:sp>
    </p:spTree>
    <p:extLst>
      <p:ext uri="{BB962C8B-B14F-4D97-AF65-F5344CB8AC3E}">
        <p14:creationId xmlns:p14="http://schemas.microsoft.com/office/powerpoint/2010/main" val="27534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2" grpId="0"/>
      <p:bldP spid="11" grpId="0" animBg="1"/>
      <p:bldP spid="14" grpId="0" animBg="1"/>
      <p:bldP spid="17"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5" name="AutoShape 4" descr="Bildergebnis für Syrien zerstörtes ha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6" descr="Bildergebnis für Syrien zerstörtes ha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 name="Picture 2" descr="Bildergebnis für fracking 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008" y="1406389"/>
            <a:ext cx="3898566" cy="2377174"/>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426988" y="3977506"/>
            <a:ext cx="4137562" cy="369332"/>
          </a:xfrm>
          <a:prstGeom prst="rect">
            <a:avLst/>
          </a:prstGeom>
        </p:spPr>
        <p:txBody>
          <a:bodyPr wrap="square">
            <a:spAutoFit/>
          </a:bodyPr>
          <a:lstStyle/>
          <a:p>
            <a:r>
              <a:rPr lang="de-DE" sz="900" dirty="0" err="1" smtClean="0"/>
              <a:t>source</a:t>
            </a:r>
            <a:r>
              <a:rPr lang="de-DE" sz="900" dirty="0" smtClean="0"/>
              <a:t>: </a:t>
            </a:r>
            <a:r>
              <a:rPr lang="de-DE" sz="900" dirty="0" smtClean="0">
                <a:hlinkClick r:id="rId3"/>
              </a:rPr>
              <a:t>http</a:t>
            </a:r>
            <a:r>
              <a:rPr lang="de-DE" sz="900" dirty="0">
                <a:hlinkClick r:id="rId3"/>
              </a:rPr>
              <a:t>://</a:t>
            </a:r>
            <a:r>
              <a:rPr lang="de-DE" sz="900" dirty="0" smtClean="0">
                <a:hlinkClick r:id="rId3"/>
              </a:rPr>
              <a:t>www.eecs.mit.edu/eecsenergy/images/Fig1_highres_525w.jpg</a:t>
            </a:r>
            <a:endParaRPr lang="de-DE" sz="900" dirty="0" smtClean="0"/>
          </a:p>
          <a:p>
            <a:r>
              <a:rPr lang="de-DE" sz="900" dirty="0" err="1" smtClean="0"/>
              <a:t>called</a:t>
            </a:r>
            <a:r>
              <a:rPr lang="de-DE" sz="900" dirty="0" smtClean="0"/>
              <a:t> 14</a:t>
            </a:r>
            <a:r>
              <a:rPr lang="de-DE" sz="900" baseline="30000" dirty="0" smtClean="0"/>
              <a:t>th</a:t>
            </a:r>
            <a:r>
              <a:rPr lang="de-DE" sz="900" dirty="0" smtClean="0"/>
              <a:t> September 2015</a:t>
            </a:r>
            <a:endParaRPr lang="de-DE" sz="900" dirty="0"/>
          </a:p>
        </p:txBody>
      </p:sp>
      <p:pic>
        <p:nvPicPr>
          <p:cNvPr id="13" name="Picture 10" descr="http://www.eecs.mit.edu/eecsenergy/images/Fig1_highres_525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93" y="1340767"/>
            <a:ext cx="3886051" cy="273133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81893" y="4382063"/>
            <a:ext cx="8800231" cy="1938992"/>
          </a:xfrm>
          <a:prstGeom prst="rect">
            <a:avLst/>
          </a:prstGeom>
          <a:noFill/>
        </p:spPr>
        <p:txBody>
          <a:bodyPr wrap="square" rtlCol="0">
            <a:spAutoFit/>
          </a:bodyPr>
          <a:lstStyle/>
          <a:p>
            <a:pPr algn="r"/>
            <a:r>
              <a:rPr lang="ru-RU" sz="2400" b="1" i="1" dirty="0" smtClean="0"/>
              <a:t>“Вы можете </a:t>
            </a:r>
            <a:r>
              <a:rPr lang="ru-RU" sz="2400" b="1" i="1" dirty="0"/>
              <a:t>выбрать путь, где </a:t>
            </a:r>
            <a:r>
              <a:rPr lang="ru-RU" sz="2400" b="1" i="1" dirty="0" smtClean="0"/>
              <a:t>вы будете сами контролировать энергоресурсы. [...</a:t>
            </a:r>
            <a:r>
              <a:rPr lang="en-US" sz="2400" b="1" i="1" dirty="0" smtClean="0"/>
              <a:t>]</a:t>
            </a:r>
            <a:r>
              <a:rPr lang="ru-RU" sz="2400" b="1" i="1" dirty="0" smtClean="0"/>
              <a:t> </a:t>
            </a:r>
            <a:r>
              <a:rPr lang="ru-RU" sz="2400" b="1" i="1" dirty="0"/>
              <a:t>За последние три года мы открыли миллионы новых </a:t>
            </a:r>
            <a:r>
              <a:rPr lang="ru-RU" sz="2400" b="1" i="1" dirty="0" smtClean="0"/>
              <a:t>районов </a:t>
            </a:r>
            <a:r>
              <a:rPr lang="ru-RU" sz="2400" b="1" i="1" dirty="0"/>
              <a:t>для </a:t>
            </a:r>
            <a:r>
              <a:rPr lang="ru-RU" sz="2400" b="1" i="1" dirty="0" smtClean="0"/>
              <a:t>добычи </a:t>
            </a:r>
            <a:r>
              <a:rPr lang="ru-RU" sz="2400" b="1" i="1" dirty="0"/>
              <a:t>нефти и </a:t>
            </a:r>
            <a:r>
              <a:rPr lang="ru-RU" sz="2400" b="1" i="1" dirty="0" smtClean="0"/>
              <a:t>газа </a:t>
            </a:r>
            <a:r>
              <a:rPr lang="ru-RU" sz="2400" b="1" i="1" dirty="0"/>
              <a:t>и </a:t>
            </a:r>
            <a:r>
              <a:rPr lang="ru-RU" sz="2400" b="1" i="1" dirty="0" smtClean="0"/>
              <a:t>откроем еще</a:t>
            </a:r>
            <a:r>
              <a:rPr lang="en-US" sz="2400" b="1" i="1" dirty="0" smtClean="0"/>
              <a:t> </a:t>
            </a:r>
            <a:r>
              <a:rPr lang="ru-RU" sz="2400" b="1" i="1" dirty="0" smtClean="0"/>
              <a:t>больше.“</a:t>
            </a:r>
            <a:r>
              <a:rPr lang="en-US" sz="2400" b="1" i="1" dirty="0" smtClean="0"/>
              <a:t> </a:t>
            </a:r>
            <a:r>
              <a:rPr lang="ru-RU" sz="2400" b="1" i="1" dirty="0" smtClean="0"/>
              <a:t>(</a:t>
            </a:r>
            <a:r>
              <a:rPr lang="ru-RU" sz="2400" b="1" i="1" dirty="0"/>
              <a:t>Барак Обама, 2012)</a:t>
            </a:r>
            <a:endParaRPr lang="de-DE" sz="2400" b="1" i="1" dirty="0"/>
          </a:p>
        </p:txBody>
      </p:sp>
      <p:sp>
        <p:nvSpPr>
          <p:cNvPr id="14" name="Textfeld 13"/>
          <p:cNvSpPr txBox="1"/>
          <p:nvPr/>
        </p:nvSpPr>
        <p:spPr>
          <a:xfrm>
            <a:off x="6084168" y="4077072"/>
            <a:ext cx="2672768" cy="1477328"/>
          </a:xfrm>
          <a:prstGeom prst="rect">
            <a:avLst/>
          </a:prstGeom>
          <a:solidFill>
            <a:schemeClr val="bg1"/>
          </a:solidFill>
        </p:spPr>
        <p:txBody>
          <a:bodyPr wrap="square" rtlCol="0">
            <a:spAutoFit/>
          </a:bodyPr>
          <a:lstStyle/>
          <a:p>
            <a:pPr algn="ctr"/>
            <a:r>
              <a:rPr lang="ru-RU" b="1" cap="all" dirty="0" err="1" smtClean="0">
                <a:solidFill>
                  <a:schemeClr val="accent2"/>
                </a:solidFill>
              </a:rPr>
              <a:t>РазрушЕНИЕ</a:t>
            </a:r>
            <a:r>
              <a:rPr lang="ru-RU" b="1" cap="all" dirty="0" smtClean="0">
                <a:solidFill>
                  <a:schemeClr val="accent2"/>
                </a:solidFill>
              </a:rPr>
              <a:t> </a:t>
            </a:r>
            <a:r>
              <a:rPr lang="ru-RU" b="1" cap="all" dirty="0" err="1" smtClean="0">
                <a:solidFill>
                  <a:schemeClr val="accent2"/>
                </a:solidFill>
              </a:rPr>
              <a:t>окружающЕЙ</a:t>
            </a:r>
            <a:r>
              <a:rPr lang="ru-RU" b="1" cap="all" dirty="0" smtClean="0">
                <a:solidFill>
                  <a:schemeClr val="accent2"/>
                </a:solidFill>
              </a:rPr>
              <a:t> </a:t>
            </a:r>
            <a:r>
              <a:rPr lang="ru-RU" b="1" cap="all" dirty="0" err="1" smtClean="0">
                <a:solidFill>
                  <a:schemeClr val="accent2"/>
                </a:solidFill>
              </a:rPr>
              <a:t>средЫ</a:t>
            </a:r>
            <a:endParaRPr lang="en-US" b="1" cap="all" dirty="0" smtClean="0">
              <a:solidFill>
                <a:schemeClr val="accent2"/>
              </a:solidFill>
            </a:endParaRPr>
          </a:p>
          <a:p>
            <a:pPr algn="ctr"/>
            <a:endParaRPr lang="en-US" b="1" cap="all" dirty="0">
              <a:solidFill>
                <a:schemeClr val="accent2"/>
              </a:solidFill>
            </a:endParaRPr>
          </a:p>
          <a:p>
            <a:pPr algn="ctr"/>
            <a:endParaRPr lang="de-DE" b="1" cap="all" dirty="0" smtClean="0">
              <a:solidFill>
                <a:schemeClr val="accent2"/>
              </a:solidFill>
            </a:endParaRPr>
          </a:p>
        </p:txBody>
      </p:sp>
      <p:pic>
        <p:nvPicPr>
          <p:cNvPr id="16" name="Picture 4" descr="januskop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570" y="1728562"/>
            <a:ext cx="3140598" cy="3140598"/>
          </a:xfrm>
          <a:prstGeom prst="rect">
            <a:avLst/>
          </a:prstGeom>
          <a:solidFill>
            <a:schemeClr val="bg1"/>
          </a:solidFill>
          <a:extLst/>
        </p:spPr>
      </p:pic>
      <p:sp>
        <p:nvSpPr>
          <p:cNvPr id="17" name="Textfeld 16"/>
          <p:cNvSpPr txBox="1"/>
          <p:nvPr/>
        </p:nvSpPr>
        <p:spPr>
          <a:xfrm>
            <a:off x="2835460" y="3851756"/>
            <a:ext cx="3320716" cy="2031325"/>
          </a:xfrm>
          <a:prstGeom prst="rect">
            <a:avLst/>
          </a:prstGeom>
          <a:solidFill>
            <a:schemeClr val="bg1"/>
          </a:solidFill>
        </p:spPr>
        <p:txBody>
          <a:bodyPr wrap="none" rtlCol="0">
            <a:spAutoFit/>
          </a:bodyPr>
          <a:lstStyle/>
          <a:p>
            <a:pPr algn="ctr"/>
            <a:r>
              <a:rPr lang="ru-RU" b="1" cap="all" dirty="0">
                <a:solidFill>
                  <a:srgbClr val="FFC000"/>
                </a:solidFill>
              </a:rPr>
              <a:t>Инженеры должны </a:t>
            </a:r>
            <a:endParaRPr lang="ru-RU" b="1" cap="all" dirty="0" smtClean="0">
              <a:solidFill>
                <a:srgbClr val="FFC000"/>
              </a:solidFill>
            </a:endParaRPr>
          </a:p>
          <a:p>
            <a:pPr algn="ctr"/>
            <a:r>
              <a:rPr lang="ru-RU" b="1" cap="all" dirty="0" smtClean="0">
                <a:solidFill>
                  <a:srgbClr val="FFC000"/>
                </a:solidFill>
              </a:rPr>
              <a:t>Играть ключевую </a:t>
            </a:r>
            <a:r>
              <a:rPr lang="ru-RU" b="1" cap="all" dirty="0">
                <a:solidFill>
                  <a:srgbClr val="FFC000"/>
                </a:solidFill>
              </a:rPr>
              <a:t>роль </a:t>
            </a:r>
            <a:endParaRPr lang="ru-RU" b="1" cap="all" dirty="0" smtClean="0">
              <a:solidFill>
                <a:srgbClr val="FFC000"/>
              </a:solidFill>
            </a:endParaRPr>
          </a:p>
          <a:p>
            <a:pPr algn="ctr"/>
            <a:r>
              <a:rPr lang="ru-RU" b="1" cap="all" dirty="0" smtClean="0">
                <a:solidFill>
                  <a:srgbClr val="FFC000"/>
                </a:solidFill>
              </a:rPr>
              <a:t>в </a:t>
            </a:r>
            <a:r>
              <a:rPr lang="ru-RU" b="1" cap="all" dirty="0">
                <a:solidFill>
                  <a:srgbClr val="FFC000"/>
                </a:solidFill>
              </a:rPr>
              <a:t>обсуждении </a:t>
            </a:r>
            <a:endParaRPr lang="ru-RU" b="1" cap="all" dirty="0" smtClean="0">
              <a:solidFill>
                <a:srgbClr val="FFC000"/>
              </a:solidFill>
            </a:endParaRPr>
          </a:p>
          <a:p>
            <a:pPr algn="ctr"/>
            <a:r>
              <a:rPr lang="ru-RU" b="1" cap="all" dirty="0" smtClean="0">
                <a:solidFill>
                  <a:srgbClr val="FFC000"/>
                </a:solidFill>
              </a:rPr>
              <a:t>национальных </a:t>
            </a:r>
            <a:r>
              <a:rPr lang="ru-RU" b="1" cap="all" dirty="0">
                <a:solidFill>
                  <a:srgbClr val="FFC000"/>
                </a:solidFill>
              </a:rPr>
              <a:t>и </a:t>
            </a:r>
            <a:endParaRPr lang="ru-RU" b="1" cap="all" dirty="0" smtClean="0">
              <a:solidFill>
                <a:srgbClr val="FFC000"/>
              </a:solidFill>
            </a:endParaRPr>
          </a:p>
          <a:p>
            <a:pPr algn="ctr"/>
            <a:r>
              <a:rPr lang="ru-RU" b="1" cap="all" dirty="0" smtClean="0">
                <a:solidFill>
                  <a:srgbClr val="FFC000"/>
                </a:solidFill>
              </a:rPr>
              <a:t>глобальных </a:t>
            </a:r>
          </a:p>
          <a:p>
            <a:pPr algn="ctr"/>
            <a:r>
              <a:rPr lang="ru-RU" b="1" cap="all" dirty="0" smtClean="0">
                <a:solidFill>
                  <a:srgbClr val="FFC000"/>
                </a:solidFill>
              </a:rPr>
              <a:t>стратегий развития</a:t>
            </a:r>
          </a:p>
          <a:p>
            <a:pPr algn="ctr"/>
            <a:r>
              <a:rPr lang="ru-RU" b="1" cap="all" dirty="0" err="1" smtClean="0">
                <a:solidFill>
                  <a:srgbClr val="FFC000"/>
                </a:solidFill>
              </a:rPr>
              <a:t>ЭнергообеспечениЯ</a:t>
            </a:r>
            <a:endParaRPr lang="de-DE" b="1" u="sng" cap="all" dirty="0" smtClean="0">
              <a:solidFill>
                <a:srgbClr val="FFC000"/>
              </a:solidFill>
            </a:endParaRPr>
          </a:p>
        </p:txBody>
      </p:sp>
      <p:sp>
        <p:nvSpPr>
          <p:cNvPr id="11" name="Textfeld 10"/>
          <p:cNvSpPr txBox="1"/>
          <p:nvPr/>
        </p:nvSpPr>
        <p:spPr>
          <a:xfrm>
            <a:off x="1741861" y="6269250"/>
            <a:ext cx="6081345" cy="400110"/>
          </a:xfrm>
          <a:prstGeom prst="rect">
            <a:avLst/>
          </a:prstGeom>
          <a:noFill/>
        </p:spPr>
        <p:txBody>
          <a:bodyPr wrap="none" rtlCol="0">
            <a:spAutoFit/>
          </a:bodyPr>
          <a:lstStyle/>
          <a:p>
            <a:pPr algn="ctr"/>
            <a:r>
              <a:rPr lang="ru-RU" sz="2000" b="1" dirty="0" smtClean="0">
                <a:solidFill>
                  <a:schemeClr val="bg1"/>
                </a:solidFill>
              </a:rPr>
              <a:t>Двуликий Янус:</a:t>
            </a:r>
            <a:r>
              <a:rPr lang="en-US" sz="2000" b="1" dirty="0" smtClean="0">
                <a:solidFill>
                  <a:schemeClr val="bg1"/>
                </a:solidFill>
              </a:rPr>
              <a:t> </a:t>
            </a:r>
            <a:r>
              <a:rPr lang="ru-RU" sz="2000" b="1" dirty="0" smtClean="0">
                <a:solidFill>
                  <a:schemeClr val="bg1"/>
                </a:solidFill>
              </a:rPr>
              <a:t>пример «Энергопотребление»</a:t>
            </a:r>
            <a:endParaRPr lang="de-DE" sz="2000" b="1" dirty="0">
              <a:solidFill>
                <a:schemeClr val="bg1"/>
              </a:solidFill>
            </a:endParaRPr>
          </a:p>
        </p:txBody>
      </p:sp>
      <p:sp>
        <p:nvSpPr>
          <p:cNvPr id="15" name="Textfeld 14"/>
          <p:cNvSpPr txBox="1"/>
          <p:nvPr/>
        </p:nvSpPr>
        <p:spPr>
          <a:xfrm>
            <a:off x="307975" y="3783563"/>
            <a:ext cx="2654124" cy="2031325"/>
          </a:xfrm>
          <a:prstGeom prst="rect">
            <a:avLst/>
          </a:prstGeom>
          <a:solidFill>
            <a:schemeClr val="bg1"/>
          </a:solidFill>
        </p:spPr>
        <p:txBody>
          <a:bodyPr wrap="none" rtlCol="0">
            <a:spAutoFit/>
          </a:bodyPr>
          <a:lstStyle/>
          <a:p>
            <a:pPr algn="ctr"/>
            <a:r>
              <a:rPr lang="ru-RU" b="1" cap="all" dirty="0" err="1" smtClean="0">
                <a:solidFill>
                  <a:schemeClr val="accent3">
                    <a:lumMod val="50000"/>
                  </a:schemeClr>
                </a:solidFill>
              </a:rPr>
              <a:t>БыстрАЯ</a:t>
            </a:r>
            <a:r>
              <a:rPr lang="ru-RU" b="1" cap="all" dirty="0" smtClean="0">
                <a:solidFill>
                  <a:schemeClr val="accent3">
                    <a:lumMod val="50000"/>
                  </a:schemeClr>
                </a:solidFill>
              </a:rPr>
              <a:t> </a:t>
            </a:r>
          </a:p>
          <a:p>
            <a:pPr algn="ctr"/>
            <a:r>
              <a:rPr lang="ru-RU" b="1" cap="all" dirty="0" err="1" smtClean="0">
                <a:solidFill>
                  <a:schemeClr val="accent3">
                    <a:lumMod val="50000"/>
                  </a:schemeClr>
                </a:solidFill>
              </a:rPr>
              <a:t>РеализациЯ</a:t>
            </a:r>
            <a:endParaRPr lang="ru-RU" b="1" cap="all" dirty="0" smtClean="0">
              <a:solidFill>
                <a:schemeClr val="accent3">
                  <a:lumMod val="50000"/>
                </a:schemeClr>
              </a:solidFill>
            </a:endParaRPr>
          </a:p>
          <a:p>
            <a:pPr algn="ctr"/>
            <a:r>
              <a:rPr lang="ru-RU" b="1" cap="all" dirty="0" smtClean="0">
                <a:solidFill>
                  <a:schemeClr val="accent3">
                    <a:lumMod val="50000"/>
                  </a:schemeClr>
                </a:solidFill>
              </a:rPr>
              <a:t> </a:t>
            </a:r>
            <a:r>
              <a:rPr lang="ru-RU" b="1" cap="all" dirty="0" err="1" smtClean="0">
                <a:solidFill>
                  <a:schemeClr val="accent3">
                    <a:lumMod val="50000"/>
                  </a:schemeClr>
                </a:solidFill>
              </a:rPr>
              <a:t>независимОГО</a:t>
            </a:r>
            <a:r>
              <a:rPr lang="ru-RU" b="1" cap="all" dirty="0" smtClean="0">
                <a:solidFill>
                  <a:schemeClr val="accent3">
                    <a:lumMod val="50000"/>
                  </a:schemeClr>
                </a:solidFill>
              </a:rPr>
              <a:t> </a:t>
            </a:r>
          </a:p>
          <a:p>
            <a:pPr algn="ctr"/>
            <a:r>
              <a:rPr lang="ru-RU" b="1" cap="all" dirty="0" err="1" smtClean="0">
                <a:solidFill>
                  <a:schemeClr val="accent3">
                    <a:lumMod val="50000"/>
                  </a:schemeClr>
                </a:solidFill>
              </a:rPr>
              <a:t>энергоснабжениЯ</a:t>
            </a:r>
            <a:endParaRPr lang="ru-RU" b="1" cap="all" dirty="0" smtClean="0">
              <a:solidFill>
                <a:schemeClr val="accent3">
                  <a:lumMod val="50000"/>
                </a:schemeClr>
              </a:solidFill>
            </a:endParaRPr>
          </a:p>
          <a:p>
            <a:pPr algn="ctr"/>
            <a:r>
              <a:rPr lang="ru-RU" b="1" cap="all" dirty="0" smtClean="0">
                <a:solidFill>
                  <a:schemeClr val="accent3">
                    <a:lumMod val="50000"/>
                  </a:schemeClr>
                </a:solidFill>
              </a:rPr>
              <a:t> является </a:t>
            </a:r>
          </a:p>
          <a:p>
            <a:pPr algn="ctr"/>
            <a:r>
              <a:rPr lang="ru-RU" b="1" cap="all" dirty="0" smtClean="0">
                <a:solidFill>
                  <a:schemeClr val="accent3">
                    <a:lumMod val="50000"/>
                  </a:schemeClr>
                </a:solidFill>
              </a:rPr>
              <a:t>стратегической </a:t>
            </a:r>
          </a:p>
          <a:p>
            <a:pPr algn="ctr"/>
            <a:r>
              <a:rPr lang="ru-RU" b="1" cap="all" dirty="0" smtClean="0">
                <a:solidFill>
                  <a:schemeClr val="accent3">
                    <a:lumMod val="50000"/>
                  </a:schemeClr>
                </a:solidFill>
              </a:rPr>
              <a:t>целью</a:t>
            </a:r>
            <a:endParaRPr lang="de-DE" b="1" cap="all" dirty="0" smtClean="0">
              <a:solidFill>
                <a:schemeClr val="accent3">
                  <a:lumMod val="50000"/>
                </a:schemeClr>
              </a:solidFill>
            </a:endParaRPr>
          </a:p>
        </p:txBody>
      </p:sp>
    </p:spTree>
    <p:extLst>
      <p:ext uri="{BB962C8B-B14F-4D97-AF65-F5344CB8AC3E}">
        <p14:creationId xmlns:p14="http://schemas.microsoft.com/office/powerpoint/2010/main" val="274088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7"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5" name="AutoShape 4" descr="Bildergebnis für Syrien zerstörtes ha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6" descr="Bildergebnis für Syrien zerstörtes ha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p:cNvSpPr txBox="1"/>
          <p:nvPr/>
        </p:nvSpPr>
        <p:spPr>
          <a:xfrm>
            <a:off x="1803423" y="6150114"/>
            <a:ext cx="5958233" cy="707886"/>
          </a:xfrm>
          <a:prstGeom prst="rect">
            <a:avLst/>
          </a:prstGeom>
          <a:noFill/>
        </p:spPr>
        <p:txBody>
          <a:bodyPr wrap="none" rtlCol="0">
            <a:spAutoFit/>
          </a:bodyPr>
          <a:lstStyle/>
          <a:p>
            <a:pPr algn="ctr"/>
            <a:r>
              <a:rPr lang="ru-RU" sz="2000" b="1" dirty="0" smtClean="0">
                <a:solidFill>
                  <a:schemeClr val="bg1"/>
                </a:solidFill>
              </a:rPr>
              <a:t>Двуликий Янус</a:t>
            </a:r>
            <a:r>
              <a:rPr lang="en-US" sz="2000" b="1" dirty="0">
                <a:solidFill>
                  <a:schemeClr val="bg1"/>
                </a:solidFill>
              </a:rPr>
              <a:t>:</a:t>
            </a:r>
            <a:endParaRPr lang="ru-RU" sz="2000" b="1" dirty="0" smtClean="0">
              <a:solidFill>
                <a:schemeClr val="bg1"/>
              </a:solidFill>
            </a:endParaRPr>
          </a:p>
          <a:p>
            <a:pPr algn="ctr"/>
            <a:r>
              <a:rPr lang="ru-RU" sz="2000" b="1" dirty="0" smtClean="0">
                <a:solidFill>
                  <a:schemeClr val="bg1"/>
                </a:solidFill>
              </a:rPr>
              <a:t>Пример «Интернет вещей» - «Индустрия 4.0»</a:t>
            </a:r>
            <a:endParaRPr lang="de-DE" sz="2000" b="1" dirty="0">
              <a:solidFill>
                <a:schemeClr val="bg1"/>
              </a:solidFill>
            </a:endParaRPr>
          </a:p>
        </p:txBody>
      </p:sp>
      <p:sp>
        <p:nvSpPr>
          <p:cNvPr id="14" name="Textfeld 13"/>
          <p:cNvSpPr txBox="1"/>
          <p:nvPr/>
        </p:nvSpPr>
        <p:spPr>
          <a:xfrm>
            <a:off x="107504" y="980728"/>
            <a:ext cx="9122891" cy="830997"/>
          </a:xfrm>
          <a:prstGeom prst="rect">
            <a:avLst/>
          </a:prstGeom>
          <a:noFill/>
        </p:spPr>
        <p:txBody>
          <a:bodyPr wrap="square" rtlCol="0">
            <a:spAutoFit/>
          </a:bodyPr>
          <a:lstStyle/>
          <a:p>
            <a:pPr algn="ctr"/>
            <a:r>
              <a:rPr lang="ru-RU" sz="2400" b="1" dirty="0"/>
              <a:t>Тематическое исследование: производство приборных панелей для автомобильной промышленности</a:t>
            </a:r>
            <a:endParaRPr lang="de-DE" sz="2400" b="1" dirty="0" smtClean="0"/>
          </a:p>
        </p:txBody>
      </p:sp>
      <p:sp>
        <p:nvSpPr>
          <p:cNvPr id="15" name="Abgerundetes Rechteck 14"/>
          <p:cNvSpPr/>
          <p:nvPr/>
        </p:nvSpPr>
        <p:spPr>
          <a:xfrm>
            <a:off x="2771800" y="3140968"/>
            <a:ext cx="639688"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6173"/>
          <p:cNvGrpSpPr/>
          <p:nvPr/>
        </p:nvGrpSpPr>
        <p:grpSpPr>
          <a:xfrm>
            <a:off x="3419872" y="3140968"/>
            <a:ext cx="2232248" cy="1944216"/>
            <a:chOff x="3419872" y="3140968"/>
            <a:chExt cx="2232248" cy="1944216"/>
          </a:xfrm>
        </p:grpSpPr>
        <p:sp>
          <p:nvSpPr>
            <p:cNvPr id="17" name="Abgerundetes Rechteck 16"/>
            <p:cNvSpPr/>
            <p:nvPr/>
          </p:nvSpPr>
          <p:spPr>
            <a:xfrm>
              <a:off x="3419872" y="3140968"/>
              <a:ext cx="2232248" cy="194421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lumMod val="40000"/>
                    <a:lumOff val="60000"/>
                  </a:schemeClr>
                </a:solidFill>
              </a:endParaRPr>
            </a:p>
          </p:txBody>
        </p:sp>
        <p:grpSp>
          <p:nvGrpSpPr>
            <p:cNvPr id="18" name="Gruppieren 20"/>
            <p:cNvGrpSpPr/>
            <p:nvPr/>
          </p:nvGrpSpPr>
          <p:grpSpPr>
            <a:xfrm>
              <a:off x="3779912" y="3356992"/>
              <a:ext cx="360040" cy="360040"/>
              <a:chOff x="7164288" y="2708920"/>
              <a:chExt cx="360040" cy="360040"/>
            </a:xfrm>
          </p:grpSpPr>
          <p:sp>
            <p:nvSpPr>
              <p:cNvPr id="43" name="Rechteck 42"/>
              <p:cNvSpPr/>
              <p:nvPr/>
            </p:nvSpPr>
            <p:spPr>
              <a:xfrm>
                <a:off x="7164288" y="2708920"/>
                <a:ext cx="36004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r Verbinder 12"/>
              <p:cNvCxnSpPr/>
              <p:nvPr/>
            </p:nvCxnSpPr>
            <p:spPr>
              <a:xfrm>
                <a:off x="7164288" y="2708920"/>
                <a:ext cx="36004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Gerader Verbinder 18"/>
              <p:cNvCxnSpPr/>
              <p:nvPr/>
            </p:nvCxnSpPr>
            <p:spPr>
              <a:xfrm flipH="1">
                <a:off x="7164288" y="2708920"/>
                <a:ext cx="36004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uppieren 23"/>
            <p:cNvGrpSpPr/>
            <p:nvPr/>
          </p:nvGrpSpPr>
          <p:grpSpPr>
            <a:xfrm>
              <a:off x="4932040" y="3356992"/>
              <a:ext cx="360040" cy="360040"/>
              <a:chOff x="7164288" y="2708920"/>
              <a:chExt cx="360040" cy="360040"/>
            </a:xfrm>
          </p:grpSpPr>
          <p:sp>
            <p:nvSpPr>
              <p:cNvPr id="40" name="Rechteck 39"/>
              <p:cNvSpPr/>
              <p:nvPr/>
            </p:nvSpPr>
            <p:spPr>
              <a:xfrm>
                <a:off x="7164288" y="2708920"/>
                <a:ext cx="36004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 name="Gerader Verbinder 26"/>
              <p:cNvCxnSpPr/>
              <p:nvPr/>
            </p:nvCxnSpPr>
            <p:spPr>
              <a:xfrm>
                <a:off x="7164288" y="2708920"/>
                <a:ext cx="36004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r Verbinder 27"/>
              <p:cNvCxnSpPr/>
              <p:nvPr/>
            </p:nvCxnSpPr>
            <p:spPr>
              <a:xfrm flipH="1">
                <a:off x="7164288" y="2708920"/>
                <a:ext cx="36004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uppieren 28"/>
            <p:cNvGrpSpPr/>
            <p:nvPr/>
          </p:nvGrpSpPr>
          <p:grpSpPr>
            <a:xfrm>
              <a:off x="4355976" y="3861048"/>
              <a:ext cx="360040" cy="360040"/>
              <a:chOff x="7164288" y="2708920"/>
              <a:chExt cx="360040" cy="360040"/>
            </a:xfrm>
          </p:grpSpPr>
          <p:sp>
            <p:nvSpPr>
              <p:cNvPr id="37" name="Rechteck 36"/>
              <p:cNvSpPr/>
              <p:nvPr/>
            </p:nvSpPr>
            <p:spPr>
              <a:xfrm>
                <a:off x="7164288" y="2708920"/>
                <a:ext cx="36004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r Verbinder 30"/>
              <p:cNvCxnSpPr/>
              <p:nvPr/>
            </p:nvCxnSpPr>
            <p:spPr>
              <a:xfrm>
                <a:off x="7164288" y="2708920"/>
                <a:ext cx="36004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r Verbinder 31"/>
              <p:cNvCxnSpPr/>
              <p:nvPr/>
            </p:nvCxnSpPr>
            <p:spPr>
              <a:xfrm flipH="1">
                <a:off x="7164288" y="2708920"/>
                <a:ext cx="36004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uppieren 32"/>
            <p:cNvGrpSpPr/>
            <p:nvPr/>
          </p:nvGrpSpPr>
          <p:grpSpPr>
            <a:xfrm>
              <a:off x="3779912" y="4437112"/>
              <a:ext cx="375369" cy="360040"/>
              <a:chOff x="7164288" y="2708920"/>
              <a:chExt cx="360040" cy="360040"/>
            </a:xfrm>
          </p:grpSpPr>
          <p:sp>
            <p:nvSpPr>
              <p:cNvPr id="34" name="Rechteck 33"/>
              <p:cNvSpPr/>
              <p:nvPr/>
            </p:nvSpPr>
            <p:spPr>
              <a:xfrm>
                <a:off x="7164288" y="2708920"/>
                <a:ext cx="36004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r Verbinder 34"/>
              <p:cNvCxnSpPr/>
              <p:nvPr/>
            </p:nvCxnSpPr>
            <p:spPr>
              <a:xfrm>
                <a:off x="7164288" y="2708920"/>
                <a:ext cx="36004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flipH="1">
                <a:off x="7164288" y="2708920"/>
                <a:ext cx="36004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uppieren 36"/>
            <p:cNvGrpSpPr/>
            <p:nvPr/>
          </p:nvGrpSpPr>
          <p:grpSpPr>
            <a:xfrm>
              <a:off x="4932040" y="4437112"/>
              <a:ext cx="375369" cy="360040"/>
              <a:chOff x="7164288" y="2708920"/>
              <a:chExt cx="360040" cy="360040"/>
            </a:xfrm>
          </p:grpSpPr>
          <p:sp>
            <p:nvSpPr>
              <p:cNvPr id="31" name="Rechteck 30"/>
              <p:cNvSpPr/>
              <p:nvPr/>
            </p:nvSpPr>
            <p:spPr>
              <a:xfrm>
                <a:off x="7164288" y="2708920"/>
                <a:ext cx="36004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r Verbinder 38"/>
              <p:cNvCxnSpPr/>
              <p:nvPr/>
            </p:nvCxnSpPr>
            <p:spPr>
              <a:xfrm>
                <a:off x="7164288" y="2708920"/>
                <a:ext cx="36004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9"/>
              <p:cNvCxnSpPr/>
              <p:nvPr/>
            </p:nvCxnSpPr>
            <p:spPr>
              <a:xfrm flipH="1">
                <a:off x="7164288" y="2708920"/>
                <a:ext cx="360040" cy="3600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 name="Gerader Verbinder 22"/>
            <p:cNvCxnSpPr>
              <a:stCxn id="47" idx="3"/>
              <a:endCxn id="67" idx="1"/>
            </p:cNvCxnSpPr>
            <p:nvPr/>
          </p:nvCxnSpPr>
          <p:spPr>
            <a:xfrm>
              <a:off x="4139952" y="3537012"/>
              <a:ext cx="792088"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r Verbinder 41"/>
            <p:cNvCxnSpPr/>
            <p:nvPr/>
          </p:nvCxnSpPr>
          <p:spPr>
            <a:xfrm>
              <a:off x="4139952" y="4581128"/>
              <a:ext cx="792088"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r Verbinder 42"/>
            <p:cNvCxnSpPr>
              <a:endCxn id="47" idx="2"/>
            </p:cNvCxnSpPr>
            <p:nvPr/>
          </p:nvCxnSpPr>
          <p:spPr>
            <a:xfrm flipH="1" flipV="1">
              <a:off x="3959932" y="3717032"/>
              <a:ext cx="7665" cy="72008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r Verbinder 48"/>
            <p:cNvCxnSpPr/>
            <p:nvPr/>
          </p:nvCxnSpPr>
          <p:spPr>
            <a:xfrm flipH="1" flipV="1">
              <a:off x="5148064" y="3717032"/>
              <a:ext cx="7665" cy="72008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r Verbinder 49"/>
            <p:cNvCxnSpPr/>
            <p:nvPr/>
          </p:nvCxnSpPr>
          <p:spPr>
            <a:xfrm flipH="1" flipV="1">
              <a:off x="4716016" y="4221088"/>
              <a:ext cx="216024" cy="216024"/>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r Verbinder 52"/>
            <p:cNvCxnSpPr/>
            <p:nvPr/>
          </p:nvCxnSpPr>
          <p:spPr>
            <a:xfrm flipH="1" flipV="1">
              <a:off x="4139952" y="3717032"/>
              <a:ext cx="216024" cy="144016"/>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r Verbinder 56"/>
            <p:cNvCxnSpPr/>
            <p:nvPr/>
          </p:nvCxnSpPr>
          <p:spPr>
            <a:xfrm flipH="1">
              <a:off x="4716016" y="3717032"/>
              <a:ext cx="216024" cy="144016"/>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r Verbinder 58"/>
            <p:cNvCxnSpPr/>
            <p:nvPr/>
          </p:nvCxnSpPr>
          <p:spPr>
            <a:xfrm flipH="1">
              <a:off x="4139952" y="4221088"/>
              <a:ext cx="216024" cy="216024"/>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6" name="Gerader Verbinder 66"/>
          <p:cNvCxnSpPr>
            <a:stCxn id="17" idx="1"/>
          </p:cNvCxnSpPr>
          <p:nvPr/>
        </p:nvCxnSpPr>
        <p:spPr>
          <a:xfrm>
            <a:off x="3419872" y="4113076"/>
            <a:ext cx="547725" cy="0"/>
          </a:xfrm>
          <a:prstGeom prst="line">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uppieren 6194"/>
          <p:cNvGrpSpPr/>
          <p:nvPr/>
        </p:nvGrpSpPr>
        <p:grpSpPr>
          <a:xfrm>
            <a:off x="5220072" y="3140968"/>
            <a:ext cx="1071736" cy="1944216"/>
            <a:chOff x="5220072" y="3140968"/>
            <a:chExt cx="1071736" cy="1944216"/>
          </a:xfrm>
        </p:grpSpPr>
        <p:sp>
          <p:nvSpPr>
            <p:cNvPr id="48" name="Abgerundetes Rechteck 47"/>
            <p:cNvSpPr/>
            <p:nvPr/>
          </p:nvSpPr>
          <p:spPr>
            <a:xfrm>
              <a:off x="5652120" y="3140968"/>
              <a:ext cx="639688"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r Verbinder 60"/>
            <p:cNvCxnSpPr/>
            <p:nvPr/>
          </p:nvCxnSpPr>
          <p:spPr>
            <a:xfrm>
              <a:off x="5220072" y="4077072"/>
              <a:ext cx="632743" cy="0"/>
            </a:xfrm>
            <a:prstGeom prst="line">
              <a:avLst/>
            </a:prstGeom>
            <a:ln w="412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feld 49"/>
            <p:cNvSpPr txBox="1"/>
            <p:nvPr/>
          </p:nvSpPr>
          <p:spPr>
            <a:xfrm rot="16200000">
              <a:off x="5287373" y="3721740"/>
              <a:ext cx="1320426" cy="590931"/>
            </a:xfrm>
            <a:prstGeom prst="rect">
              <a:avLst/>
            </a:prstGeom>
            <a:noFill/>
          </p:spPr>
          <p:txBody>
            <a:bodyPr wrap="none" rtlCol="0">
              <a:spAutoFit/>
            </a:bodyPr>
            <a:lstStyle/>
            <a:p>
              <a:r>
                <a:rPr lang="ru-RU" b="1" dirty="0">
                  <a:solidFill>
                    <a:schemeClr val="bg1"/>
                  </a:solidFill>
                </a:rPr>
                <a:t>контроль </a:t>
              </a:r>
              <a:endParaRPr lang="ru-RU" b="1" dirty="0" smtClean="0">
                <a:solidFill>
                  <a:schemeClr val="bg1"/>
                </a:solidFill>
              </a:endParaRPr>
            </a:p>
            <a:p>
              <a:pPr>
                <a:lnSpc>
                  <a:spcPct val="80000"/>
                </a:lnSpc>
              </a:pPr>
              <a:r>
                <a:rPr lang="ru-RU" b="1" dirty="0" smtClean="0">
                  <a:solidFill>
                    <a:schemeClr val="bg1"/>
                  </a:solidFill>
                </a:rPr>
                <a:t>качества</a:t>
              </a:r>
              <a:endParaRPr lang="de-DE" b="1" dirty="0">
                <a:solidFill>
                  <a:schemeClr val="bg1"/>
                </a:solidFill>
              </a:endParaRPr>
            </a:p>
          </p:txBody>
        </p:sp>
      </p:grpSp>
      <p:cxnSp>
        <p:nvCxnSpPr>
          <p:cNvPr id="51" name="Gewinkelte Verbindung 50"/>
          <p:cNvCxnSpPr/>
          <p:nvPr/>
        </p:nvCxnSpPr>
        <p:spPr>
          <a:xfrm rot="5400000" flipH="1" flipV="1">
            <a:off x="6192180" y="2672916"/>
            <a:ext cx="1008112" cy="792088"/>
          </a:xfrm>
          <a:prstGeom prst="bentConnector3">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winkelte Verbindung 51"/>
          <p:cNvCxnSpPr/>
          <p:nvPr/>
        </p:nvCxnSpPr>
        <p:spPr>
          <a:xfrm>
            <a:off x="6156176" y="5013176"/>
            <a:ext cx="1008112" cy="720080"/>
          </a:xfrm>
          <a:prstGeom prst="bentConnector3">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winkelte Verbindung 52"/>
          <p:cNvCxnSpPr/>
          <p:nvPr/>
        </p:nvCxnSpPr>
        <p:spPr>
          <a:xfrm rot="16200000" flipV="1">
            <a:off x="2077168" y="2827488"/>
            <a:ext cx="994425" cy="469257"/>
          </a:xfrm>
          <a:prstGeom prst="bentConnector3">
            <a:avLst>
              <a:gd name="adj1" fmla="val -286"/>
            </a:avLst>
          </a:prstGeom>
          <a:ln w="41275">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Gewinkelte Verbindung 53"/>
          <p:cNvCxnSpPr/>
          <p:nvPr/>
        </p:nvCxnSpPr>
        <p:spPr>
          <a:xfrm rot="10800000" flipV="1">
            <a:off x="1846630" y="4941168"/>
            <a:ext cx="925171" cy="585356"/>
          </a:xfrm>
          <a:prstGeom prst="bentConnector3">
            <a:avLst>
              <a:gd name="adj1" fmla="val 50000"/>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5" name="Abgerundetes Rechteck 54"/>
          <p:cNvSpPr/>
          <p:nvPr/>
        </p:nvSpPr>
        <p:spPr>
          <a:xfrm rot="5400000">
            <a:off x="1979712" y="188640"/>
            <a:ext cx="576064"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rot="16200000">
            <a:off x="2245960" y="3812564"/>
            <a:ext cx="1701491" cy="646331"/>
          </a:xfrm>
          <a:prstGeom prst="rect">
            <a:avLst/>
          </a:prstGeom>
          <a:noFill/>
        </p:spPr>
        <p:txBody>
          <a:bodyPr wrap="none" rtlCol="0">
            <a:spAutoFit/>
          </a:bodyPr>
          <a:lstStyle/>
          <a:p>
            <a:pPr algn="ctr"/>
            <a:r>
              <a:rPr lang="ru-RU" b="1" dirty="0" smtClean="0">
                <a:solidFill>
                  <a:schemeClr val="bg1"/>
                </a:solidFill>
              </a:rPr>
              <a:t>Порядок </a:t>
            </a:r>
          </a:p>
          <a:p>
            <a:pPr algn="ctr"/>
            <a:r>
              <a:rPr lang="ru-RU" b="1" dirty="0" smtClean="0">
                <a:solidFill>
                  <a:schemeClr val="bg1"/>
                </a:solidFill>
              </a:rPr>
              <a:t>запоминания</a:t>
            </a:r>
            <a:endParaRPr lang="de-DE" b="1" dirty="0" smtClean="0">
              <a:solidFill>
                <a:schemeClr val="bg1"/>
              </a:solidFill>
            </a:endParaRPr>
          </a:p>
        </p:txBody>
      </p:sp>
      <p:sp>
        <p:nvSpPr>
          <p:cNvPr id="57" name="Abgerundetes Rechteck 56"/>
          <p:cNvSpPr/>
          <p:nvPr/>
        </p:nvSpPr>
        <p:spPr>
          <a:xfrm rot="5400000">
            <a:off x="6840252" y="440668"/>
            <a:ext cx="576064" cy="367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p:cNvSpPr txBox="1"/>
          <p:nvPr/>
        </p:nvSpPr>
        <p:spPr>
          <a:xfrm>
            <a:off x="6054838" y="1916832"/>
            <a:ext cx="2276456" cy="646331"/>
          </a:xfrm>
          <a:prstGeom prst="rect">
            <a:avLst/>
          </a:prstGeom>
          <a:noFill/>
        </p:spPr>
        <p:txBody>
          <a:bodyPr wrap="none" rtlCol="0">
            <a:spAutoFit/>
          </a:bodyPr>
          <a:lstStyle/>
          <a:p>
            <a:pPr algn="ctr"/>
            <a:r>
              <a:rPr lang="ru-RU" b="1" dirty="0" smtClean="0">
                <a:solidFill>
                  <a:schemeClr val="bg1"/>
                </a:solidFill>
              </a:rPr>
              <a:t>Передача </a:t>
            </a:r>
            <a:r>
              <a:rPr lang="ru-RU" b="1" dirty="0">
                <a:solidFill>
                  <a:schemeClr val="bg1"/>
                </a:solidFill>
              </a:rPr>
              <a:t>точно в </a:t>
            </a:r>
            <a:endParaRPr lang="ru-RU" b="1" dirty="0" smtClean="0">
              <a:solidFill>
                <a:schemeClr val="bg1"/>
              </a:solidFill>
            </a:endParaRPr>
          </a:p>
          <a:p>
            <a:pPr algn="ctr"/>
            <a:r>
              <a:rPr lang="ru-RU" b="1" dirty="0" smtClean="0">
                <a:solidFill>
                  <a:schemeClr val="bg1"/>
                </a:solidFill>
              </a:rPr>
              <a:t>срок доставки</a:t>
            </a:r>
            <a:endParaRPr lang="de-DE" b="1" dirty="0">
              <a:solidFill>
                <a:schemeClr val="bg1"/>
              </a:solidFill>
            </a:endParaRPr>
          </a:p>
        </p:txBody>
      </p:sp>
      <p:sp>
        <p:nvSpPr>
          <p:cNvPr id="59" name="Textfeld 58"/>
          <p:cNvSpPr txBox="1"/>
          <p:nvPr/>
        </p:nvSpPr>
        <p:spPr>
          <a:xfrm>
            <a:off x="74550" y="1958778"/>
            <a:ext cx="4425442" cy="678134"/>
          </a:xfrm>
          <a:prstGeom prst="rect">
            <a:avLst/>
          </a:prstGeom>
          <a:noFill/>
        </p:spPr>
        <p:txBody>
          <a:bodyPr wrap="none" rtlCol="0">
            <a:spAutoFit/>
          </a:bodyPr>
          <a:lstStyle/>
          <a:p>
            <a:pPr algn="ctr">
              <a:lnSpc>
                <a:spcPct val="70000"/>
              </a:lnSpc>
            </a:pPr>
            <a:r>
              <a:rPr lang="ru-RU" b="1" dirty="0" smtClean="0">
                <a:solidFill>
                  <a:schemeClr val="bg1"/>
                </a:solidFill>
              </a:rPr>
              <a:t>Заказы производителя </a:t>
            </a:r>
          </a:p>
          <a:p>
            <a:pPr algn="ctr">
              <a:lnSpc>
                <a:spcPct val="70000"/>
              </a:lnSpc>
            </a:pPr>
            <a:r>
              <a:rPr lang="ru-RU" b="1" dirty="0" smtClean="0">
                <a:solidFill>
                  <a:schemeClr val="bg1"/>
                </a:solidFill>
              </a:rPr>
              <a:t>оригинального оборудования (ПОО) </a:t>
            </a:r>
          </a:p>
          <a:p>
            <a:pPr algn="ctr">
              <a:lnSpc>
                <a:spcPct val="70000"/>
              </a:lnSpc>
            </a:pPr>
            <a:r>
              <a:rPr lang="ru-RU" b="1" dirty="0" smtClean="0">
                <a:solidFill>
                  <a:schemeClr val="bg1"/>
                </a:solidFill>
              </a:rPr>
              <a:t>в соответствии с запросами </a:t>
            </a:r>
            <a:r>
              <a:rPr lang="ru-RU" b="1" dirty="0">
                <a:solidFill>
                  <a:schemeClr val="bg1"/>
                </a:solidFill>
              </a:rPr>
              <a:t>клиента</a:t>
            </a:r>
            <a:endParaRPr lang="de-DE" b="1" dirty="0">
              <a:solidFill>
                <a:schemeClr val="bg1"/>
              </a:solidFill>
            </a:endParaRPr>
          </a:p>
        </p:txBody>
      </p:sp>
      <p:sp>
        <p:nvSpPr>
          <p:cNvPr id="60" name="Abgerundetes Rechteck 59"/>
          <p:cNvSpPr/>
          <p:nvPr/>
        </p:nvSpPr>
        <p:spPr>
          <a:xfrm rot="5400000">
            <a:off x="148974" y="4539657"/>
            <a:ext cx="1656184" cy="173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p:cNvSpPr txBox="1"/>
          <p:nvPr/>
        </p:nvSpPr>
        <p:spPr>
          <a:xfrm>
            <a:off x="60916" y="4653136"/>
            <a:ext cx="1846788" cy="1477328"/>
          </a:xfrm>
          <a:prstGeom prst="rect">
            <a:avLst/>
          </a:prstGeom>
          <a:noFill/>
        </p:spPr>
        <p:txBody>
          <a:bodyPr wrap="none" rtlCol="0">
            <a:spAutoFit/>
          </a:bodyPr>
          <a:lstStyle/>
          <a:p>
            <a:pPr algn="ctr"/>
            <a:r>
              <a:rPr lang="ru-RU" b="1" dirty="0" smtClean="0">
                <a:solidFill>
                  <a:schemeClr val="bg1"/>
                </a:solidFill>
              </a:rPr>
              <a:t>Расположение</a:t>
            </a:r>
          </a:p>
          <a:p>
            <a:pPr algn="ctr"/>
            <a:r>
              <a:rPr lang="ru-RU" b="1" dirty="0">
                <a:solidFill>
                  <a:schemeClr val="bg1"/>
                </a:solidFill>
              </a:rPr>
              <a:t>м</a:t>
            </a:r>
            <a:r>
              <a:rPr lang="ru-RU" b="1" dirty="0" smtClean="0">
                <a:solidFill>
                  <a:schemeClr val="bg1"/>
                </a:solidFill>
              </a:rPr>
              <a:t>атериалов </a:t>
            </a:r>
          </a:p>
          <a:p>
            <a:pPr algn="ctr"/>
            <a:r>
              <a:rPr lang="ru-RU" b="1" dirty="0" smtClean="0">
                <a:solidFill>
                  <a:schemeClr val="bg1"/>
                </a:solidFill>
              </a:rPr>
              <a:t>по правилу </a:t>
            </a:r>
          </a:p>
          <a:p>
            <a:pPr algn="ctr"/>
            <a:r>
              <a:rPr lang="ru-RU" b="1" dirty="0" smtClean="0">
                <a:solidFill>
                  <a:schemeClr val="bg1"/>
                </a:solidFill>
              </a:rPr>
              <a:t>ПОО </a:t>
            </a:r>
            <a:r>
              <a:rPr lang="ru-RU" b="1" dirty="0" err="1" smtClean="0">
                <a:solidFill>
                  <a:schemeClr val="bg1"/>
                </a:solidFill>
              </a:rPr>
              <a:t>фикси</a:t>
            </a:r>
            <a:r>
              <a:rPr lang="ru-RU" b="1" dirty="0" smtClean="0">
                <a:solidFill>
                  <a:schemeClr val="bg1"/>
                </a:solidFill>
              </a:rPr>
              <a:t>-</a:t>
            </a:r>
          </a:p>
          <a:p>
            <a:pPr algn="ctr"/>
            <a:r>
              <a:rPr lang="ru-RU" b="1" dirty="0" err="1" smtClean="0">
                <a:solidFill>
                  <a:schemeClr val="bg1"/>
                </a:solidFill>
              </a:rPr>
              <a:t>рует</a:t>
            </a:r>
            <a:r>
              <a:rPr lang="ru-RU" b="1" dirty="0" smtClean="0">
                <a:solidFill>
                  <a:schemeClr val="bg1"/>
                </a:solidFill>
              </a:rPr>
              <a:t> цену</a:t>
            </a:r>
            <a:endParaRPr lang="de-DE" b="1" dirty="0">
              <a:solidFill>
                <a:schemeClr val="bg1"/>
              </a:solidFill>
            </a:endParaRPr>
          </a:p>
        </p:txBody>
      </p:sp>
      <p:sp>
        <p:nvSpPr>
          <p:cNvPr id="62" name="Abgerundetes Rechteck 61"/>
          <p:cNvSpPr/>
          <p:nvPr/>
        </p:nvSpPr>
        <p:spPr>
          <a:xfrm rot="5400000">
            <a:off x="7056257" y="4285888"/>
            <a:ext cx="2088232" cy="1814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Textfeld 62"/>
          <p:cNvSpPr txBox="1"/>
          <p:nvPr/>
        </p:nvSpPr>
        <p:spPr>
          <a:xfrm>
            <a:off x="7129637" y="4615968"/>
            <a:ext cx="2019719" cy="1477328"/>
          </a:xfrm>
          <a:prstGeom prst="rect">
            <a:avLst/>
          </a:prstGeom>
          <a:noFill/>
        </p:spPr>
        <p:txBody>
          <a:bodyPr wrap="none" rtlCol="0">
            <a:spAutoFit/>
          </a:bodyPr>
          <a:lstStyle/>
          <a:p>
            <a:pPr algn="ctr"/>
            <a:r>
              <a:rPr lang="ru-RU" b="1" dirty="0">
                <a:solidFill>
                  <a:schemeClr val="bg1"/>
                </a:solidFill>
              </a:rPr>
              <a:t>Выставление </a:t>
            </a:r>
            <a:endParaRPr lang="ru-RU" b="1" dirty="0" smtClean="0">
              <a:solidFill>
                <a:schemeClr val="bg1"/>
              </a:solidFill>
            </a:endParaRPr>
          </a:p>
          <a:p>
            <a:pPr algn="ctr"/>
            <a:r>
              <a:rPr lang="ru-RU" b="1" dirty="0" smtClean="0">
                <a:solidFill>
                  <a:schemeClr val="bg1"/>
                </a:solidFill>
              </a:rPr>
              <a:t>счетов </a:t>
            </a:r>
            <a:r>
              <a:rPr lang="ru-RU" b="1" dirty="0">
                <a:solidFill>
                  <a:schemeClr val="bg1"/>
                </a:solidFill>
              </a:rPr>
              <a:t>с OEM </a:t>
            </a:r>
            <a:endParaRPr lang="ru-RU" b="1" dirty="0" smtClean="0">
              <a:solidFill>
                <a:schemeClr val="bg1"/>
              </a:solidFill>
            </a:endParaRPr>
          </a:p>
          <a:p>
            <a:pPr algn="ctr"/>
            <a:r>
              <a:rPr lang="ru-RU" b="1" dirty="0" smtClean="0">
                <a:solidFill>
                  <a:schemeClr val="bg1"/>
                </a:solidFill>
              </a:rPr>
              <a:t>в соответствии </a:t>
            </a:r>
            <a:endParaRPr lang="ru-RU" b="1" dirty="0">
              <a:solidFill>
                <a:schemeClr val="bg1"/>
              </a:solidFill>
            </a:endParaRPr>
          </a:p>
          <a:p>
            <a:pPr algn="ctr"/>
            <a:r>
              <a:rPr lang="ru-RU" b="1" dirty="0" smtClean="0">
                <a:solidFill>
                  <a:schemeClr val="bg1"/>
                </a:solidFill>
              </a:rPr>
              <a:t>с фиксирован-</a:t>
            </a:r>
          </a:p>
          <a:p>
            <a:pPr algn="ctr"/>
            <a:r>
              <a:rPr lang="ru-RU" b="1" dirty="0" smtClean="0">
                <a:solidFill>
                  <a:schemeClr val="bg1"/>
                </a:solidFill>
              </a:rPr>
              <a:t>ной ценой</a:t>
            </a:r>
            <a:endParaRPr lang="de-DE" b="1" dirty="0" smtClean="0">
              <a:solidFill>
                <a:schemeClr val="bg1"/>
              </a:solidFill>
            </a:endParaRPr>
          </a:p>
        </p:txBody>
      </p:sp>
      <p:sp>
        <p:nvSpPr>
          <p:cNvPr id="64" name="Abgerundetes Rechteck 63"/>
          <p:cNvSpPr/>
          <p:nvPr/>
        </p:nvSpPr>
        <p:spPr>
          <a:xfrm rot="5400000">
            <a:off x="4280979" y="4080061"/>
            <a:ext cx="510034"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3172289" y="5157192"/>
            <a:ext cx="2727413" cy="369332"/>
          </a:xfrm>
          <a:prstGeom prst="rect">
            <a:avLst/>
          </a:prstGeom>
          <a:noFill/>
        </p:spPr>
        <p:txBody>
          <a:bodyPr wrap="none" rtlCol="0">
            <a:spAutoFit/>
          </a:bodyPr>
          <a:lstStyle/>
          <a:p>
            <a:r>
              <a:rPr lang="ru-RU" b="1" dirty="0">
                <a:solidFill>
                  <a:schemeClr val="bg1"/>
                </a:solidFill>
              </a:rPr>
              <a:t>Хранение </a:t>
            </a:r>
            <a:r>
              <a:rPr lang="ru-RU" b="1" dirty="0" smtClean="0">
                <a:solidFill>
                  <a:schemeClr val="bg1"/>
                </a:solidFill>
              </a:rPr>
              <a:t>материалов</a:t>
            </a:r>
            <a:endParaRPr lang="de-DE" b="1" dirty="0">
              <a:solidFill>
                <a:schemeClr val="bg1"/>
              </a:solidFill>
            </a:endParaRPr>
          </a:p>
        </p:txBody>
      </p:sp>
      <p:cxnSp>
        <p:nvCxnSpPr>
          <p:cNvPr id="66" name="Gerader Verbinder 111"/>
          <p:cNvCxnSpPr/>
          <p:nvPr/>
        </p:nvCxnSpPr>
        <p:spPr>
          <a:xfrm flipV="1">
            <a:off x="4572000" y="4581128"/>
            <a:ext cx="0" cy="720080"/>
          </a:xfrm>
          <a:prstGeom prst="line">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winkelte Verbindung 66"/>
          <p:cNvCxnSpPr/>
          <p:nvPr/>
        </p:nvCxnSpPr>
        <p:spPr>
          <a:xfrm rot="5400000">
            <a:off x="3008820" y="4278090"/>
            <a:ext cx="210049" cy="2844305"/>
          </a:xfrm>
          <a:prstGeom prst="bentConnector4">
            <a:avLst>
              <a:gd name="adj1" fmla="val 108832"/>
              <a:gd name="adj2" fmla="val 54483"/>
            </a:avLst>
          </a:prstGeom>
          <a:ln w="41275">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Abgerundetes Rechteck 67"/>
          <p:cNvSpPr/>
          <p:nvPr/>
        </p:nvSpPr>
        <p:spPr>
          <a:xfrm rot="5400000">
            <a:off x="4280979" y="1631789"/>
            <a:ext cx="510034" cy="25202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feld 68"/>
          <p:cNvSpPr txBox="1"/>
          <p:nvPr/>
        </p:nvSpPr>
        <p:spPr>
          <a:xfrm>
            <a:off x="3275856" y="2699628"/>
            <a:ext cx="2509790" cy="369332"/>
          </a:xfrm>
          <a:prstGeom prst="rect">
            <a:avLst/>
          </a:prstGeom>
          <a:noFill/>
        </p:spPr>
        <p:txBody>
          <a:bodyPr wrap="none" rtlCol="0">
            <a:spAutoFit/>
          </a:bodyPr>
          <a:lstStyle/>
          <a:p>
            <a:r>
              <a:rPr lang="ru-RU" b="1" dirty="0" smtClean="0">
                <a:solidFill>
                  <a:schemeClr val="bg1"/>
                </a:solidFill>
              </a:rPr>
              <a:t>Экспертная система</a:t>
            </a:r>
            <a:endParaRPr lang="de-DE" b="1" dirty="0">
              <a:solidFill>
                <a:schemeClr val="bg1"/>
              </a:solidFill>
            </a:endParaRPr>
          </a:p>
        </p:txBody>
      </p:sp>
      <p:cxnSp>
        <p:nvCxnSpPr>
          <p:cNvPr id="70" name="Gerader Verbinder 137"/>
          <p:cNvCxnSpPr/>
          <p:nvPr/>
        </p:nvCxnSpPr>
        <p:spPr>
          <a:xfrm>
            <a:off x="4572000" y="2996952"/>
            <a:ext cx="0" cy="576064"/>
          </a:xfrm>
          <a:prstGeom prst="line">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6215921" y="3823880"/>
            <a:ext cx="2690499" cy="1477328"/>
          </a:xfrm>
          <a:prstGeom prst="rect">
            <a:avLst/>
          </a:prstGeom>
          <a:solidFill>
            <a:schemeClr val="bg1"/>
          </a:solidFill>
        </p:spPr>
        <p:txBody>
          <a:bodyPr wrap="square" rtlCol="0">
            <a:spAutoFit/>
          </a:bodyPr>
          <a:lstStyle/>
          <a:p>
            <a:pPr algn="ctr"/>
            <a:r>
              <a:rPr lang="ru-RU" b="1" dirty="0">
                <a:solidFill>
                  <a:schemeClr val="accent2"/>
                </a:solidFill>
              </a:rPr>
              <a:t>Массовое сокращение рабочих мест при смене руководства производством</a:t>
            </a:r>
            <a:endParaRPr lang="de-DE" b="1" dirty="0" smtClean="0">
              <a:solidFill>
                <a:schemeClr val="accent2"/>
              </a:solidFill>
            </a:endParaRPr>
          </a:p>
        </p:txBody>
      </p:sp>
      <p:sp>
        <p:nvSpPr>
          <p:cNvPr id="73" name="Textfeld 72"/>
          <p:cNvSpPr txBox="1"/>
          <p:nvPr/>
        </p:nvSpPr>
        <p:spPr>
          <a:xfrm>
            <a:off x="44908" y="4028871"/>
            <a:ext cx="2728631" cy="1200329"/>
          </a:xfrm>
          <a:prstGeom prst="rect">
            <a:avLst/>
          </a:prstGeom>
          <a:solidFill>
            <a:schemeClr val="bg1"/>
          </a:solidFill>
        </p:spPr>
        <p:txBody>
          <a:bodyPr wrap="none" rtlCol="0">
            <a:spAutoFit/>
          </a:bodyPr>
          <a:lstStyle/>
          <a:p>
            <a:pPr algn="ctr"/>
            <a:r>
              <a:rPr lang="ru-RU" b="1" dirty="0">
                <a:solidFill>
                  <a:schemeClr val="accent3">
                    <a:lumMod val="50000"/>
                  </a:schemeClr>
                </a:solidFill>
              </a:rPr>
              <a:t>Гибкое производство </a:t>
            </a:r>
            <a:endParaRPr lang="ru-RU" b="1" dirty="0" smtClean="0">
              <a:solidFill>
                <a:schemeClr val="accent3">
                  <a:lumMod val="50000"/>
                </a:schemeClr>
              </a:solidFill>
            </a:endParaRPr>
          </a:p>
          <a:p>
            <a:pPr algn="ctr"/>
            <a:r>
              <a:rPr lang="ru-RU" b="1" dirty="0" smtClean="0">
                <a:solidFill>
                  <a:schemeClr val="accent3">
                    <a:lumMod val="50000"/>
                  </a:schemeClr>
                </a:solidFill>
              </a:rPr>
              <a:t>непосредственно для </a:t>
            </a:r>
          </a:p>
          <a:p>
            <a:pPr algn="ctr"/>
            <a:r>
              <a:rPr lang="ru-RU" b="1" dirty="0" smtClean="0">
                <a:solidFill>
                  <a:schemeClr val="accent3">
                    <a:lumMod val="50000"/>
                  </a:schemeClr>
                </a:solidFill>
              </a:rPr>
              <a:t>рыночного спроса</a:t>
            </a:r>
          </a:p>
          <a:p>
            <a:pPr algn="ctr"/>
            <a:r>
              <a:rPr lang="ru-RU" b="1" dirty="0" smtClean="0">
                <a:solidFill>
                  <a:schemeClr val="accent3">
                    <a:lumMod val="50000"/>
                  </a:schemeClr>
                </a:solidFill>
              </a:rPr>
              <a:t> </a:t>
            </a:r>
            <a:r>
              <a:rPr lang="ru-RU" b="1" dirty="0">
                <a:solidFill>
                  <a:schemeClr val="accent3">
                    <a:lumMod val="50000"/>
                  </a:schemeClr>
                </a:solidFill>
              </a:rPr>
              <a:t>без потери </a:t>
            </a:r>
            <a:r>
              <a:rPr lang="ru-RU" b="1" dirty="0" smtClean="0">
                <a:solidFill>
                  <a:schemeClr val="accent3">
                    <a:lumMod val="50000"/>
                  </a:schemeClr>
                </a:solidFill>
              </a:rPr>
              <a:t>ресурсов</a:t>
            </a:r>
            <a:endParaRPr lang="de-DE" b="1" dirty="0" smtClean="0">
              <a:solidFill>
                <a:schemeClr val="accent3">
                  <a:lumMod val="50000"/>
                </a:schemeClr>
              </a:solidFill>
            </a:endParaRPr>
          </a:p>
        </p:txBody>
      </p:sp>
      <p:pic>
        <p:nvPicPr>
          <p:cNvPr id="74" name="Picture 4" descr="januskop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701" y="2204864"/>
            <a:ext cx="3140598" cy="3140598"/>
          </a:xfrm>
          <a:prstGeom prst="rect">
            <a:avLst/>
          </a:prstGeom>
          <a:solidFill>
            <a:schemeClr val="bg1"/>
          </a:solidFill>
          <a:extLst/>
        </p:spPr>
      </p:pic>
      <p:sp>
        <p:nvSpPr>
          <p:cNvPr id="71" name="Textfeld 70"/>
          <p:cNvSpPr txBox="1"/>
          <p:nvPr/>
        </p:nvSpPr>
        <p:spPr>
          <a:xfrm>
            <a:off x="2627784" y="3629923"/>
            <a:ext cx="3701708" cy="2031325"/>
          </a:xfrm>
          <a:prstGeom prst="rect">
            <a:avLst/>
          </a:prstGeom>
          <a:solidFill>
            <a:schemeClr val="bg1"/>
          </a:solidFill>
        </p:spPr>
        <p:txBody>
          <a:bodyPr wrap="square" rtlCol="0">
            <a:spAutoFit/>
          </a:bodyPr>
          <a:lstStyle/>
          <a:p>
            <a:pPr algn="ctr"/>
            <a:r>
              <a:rPr lang="ru-RU" b="1" cap="all" dirty="0">
                <a:solidFill>
                  <a:srgbClr val="FFC000"/>
                </a:solidFill>
              </a:rPr>
              <a:t>Инженеры должны </a:t>
            </a:r>
            <a:r>
              <a:rPr lang="ru-RU" b="1" cap="all" dirty="0" smtClean="0">
                <a:solidFill>
                  <a:srgbClr val="FFC000"/>
                </a:solidFill>
              </a:rPr>
              <a:t>взаимодействовать И понимать, Что </a:t>
            </a:r>
            <a:r>
              <a:rPr lang="ru-RU" b="1" cap="all" dirty="0">
                <a:solidFill>
                  <a:srgbClr val="FFC000"/>
                </a:solidFill>
              </a:rPr>
              <a:t>они </a:t>
            </a:r>
            <a:r>
              <a:rPr lang="ru-RU" b="1" cap="all" dirty="0" smtClean="0">
                <a:solidFill>
                  <a:srgbClr val="FFC000"/>
                </a:solidFill>
              </a:rPr>
              <a:t>выполняют определяющую роль</a:t>
            </a:r>
          </a:p>
          <a:p>
            <a:pPr algn="ctr"/>
            <a:r>
              <a:rPr lang="ru-RU" b="1" cap="all" dirty="0" smtClean="0">
                <a:solidFill>
                  <a:srgbClr val="FFC000"/>
                </a:solidFill>
              </a:rPr>
              <a:t>ПРИ </a:t>
            </a:r>
            <a:r>
              <a:rPr lang="ru-RU" b="1" cap="all" dirty="0" err="1" smtClean="0">
                <a:solidFill>
                  <a:srgbClr val="FFC000"/>
                </a:solidFill>
              </a:rPr>
              <a:t>проектированиИ</a:t>
            </a:r>
            <a:r>
              <a:rPr lang="ru-RU" b="1" cap="all" dirty="0" smtClean="0">
                <a:solidFill>
                  <a:srgbClr val="FFC000"/>
                </a:solidFill>
              </a:rPr>
              <a:t> деятельности</a:t>
            </a:r>
            <a:endParaRPr lang="de-DE" b="1" u="sng" cap="all" dirty="0" smtClean="0">
              <a:solidFill>
                <a:srgbClr val="FFC000"/>
              </a:solidFill>
            </a:endParaRPr>
          </a:p>
        </p:txBody>
      </p:sp>
    </p:spTree>
    <p:extLst>
      <p:ext uri="{BB962C8B-B14F-4D97-AF65-F5344CB8AC3E}">
        <p14:creationId xmlns:p14="http://schemas.microsoft.com/office/powerpoint/2010/main" val="3782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9" name="Textfeld 8"/>
          <p:cNvSpPr txBox="1"/>
          <p:nvPr/>
        </p:nvSpPr>
        <p:spPr>
          <a:xfrm>
            <a:off x="1867021" y="6300028"/>
            <a:ext cx="6123985" cy="369332"/>
          </a:xfrm>
          <a:prstGeom prst="rect">
            <a:avLst/>
          </a:prstGeom>
          <a:noFill/>
        </p:spPr>
        <p:txBody>
          <a:bodyPr wrap="none" rtlCol="0">
            <a:spAutoFit/>
          </a:bodyPr>
          <a:lstStyle/>
          <a:p>
            <a:pPr algn="ctr"/>
            <a:r>
              <a:rPr lang="ru-RU" b="1" dirty="0" smtClean="0">
                <a:solidFill>
                  <a:schemeClr val="bg1"/>
                </a:solidFill>
              </a:rPr>
              <a:t>Инженерно-технический </a:t>
            </a:r>
            <a:r>
              <a:rPr lang="ru-RU" b="1" dirty="0">
                <a:solidFill>
                  <a:schemeClr val="bg1"/>
                </a:solidFill>
              </a:rPr>
              <a:t>и </a:t>
            </a:r>
            <a:r>
              <a:rPr lang="ru-RU" b="1" dirty="0" smtClean="0">
                <a:solidFill>
                  <a:schemeClr val="bg1"/>
                </a:solidFill>
              </a:rPr>
              <a:t>общественный контроль</a:t>
            </a:r>
            <a:endParaRPr lang="de-DE" b="1" dirty="0">
              <a:solidFill>
                <a:schemeClr val="bg1"/>
              </a:solidFill>
            </a:endParaRPr>
          </a:p>
        </p:txBody>
      </p:sp>
      <p:sp>
        <p:nvSpPr>
          <p:cNvPr id="4" name="Textfeld 3"/>
          <p:cNvSpPr txBox="1"/>
          <p:nvPr/>
        </p:nvSpPr>
        <p:spPr>
          <a:xfrm>
            <a:off x="602293" y="1227485"/>
            <a:ext cx="8149383" cy="1569660"/>
          </a:xfrm>
          <a:prstGeom prst="rect">
            <a:avLst/>
          </a:prstGeom>
          <a:noFill/>
        </p:spPr>
        <p:txBody>
          <a:bodyPr wrap="square" rtlCol="0">
            <a:spAutoFit/>
          </a:bodyPr>
          <a:lstStyle/>
          <a:p>
            <a:pPr algn="just"/>
            <a:r>
              <a:rPr lang="ru-RU" sz="2400" b="1" dirty="0"/>
              <a:t>Технология </a:t>
            </a:r>
            <a:r>
              <a:rPr lang="ru-RU" sz="2400" b="1" dirty="0">
                <a:solidFill>
                  <a:prstClr val="black"/>
                </a:solidFill>
              </a:rPr>
              <a:t>–</a:t>
            </a:r>
            <a:r>
              <a:rPr lang="ru-RU" sz="2400" b="1" dirty="0" smtClean="0"/>
              <a:t> </a:t>
            </a:r>
            <a:r>
              <a:rPr lang="ru-RU" sz="2400" b="1" dirty="0"/>
              <a:t>это результат конкретных решений, принятых специальной группой в определенном месте и в определенное время с определенной </a:t>
            </a:r>
            <a:r>
              <a:rPr lang="ru-RU" sz="2400" b="1" dirty="0" smtClean="0"/>
              <a:t>целью</a:t>
            </a:r>
            <a:r>
              <a:rPr lang="ru-RU" sz="2400" b="1" dirty="0"/>
              <a:t> </a:t>
            </a:r>
            <a:r>
              <a:rPr lang="ru-RU" sz="2400" b="1" dirty="0" smtClean="0"/>
              <a:t>(</a:t>
            </a:r>
            <a:r>
              <a:rPr lang="ru-RU" sz="2400" b="1" dirty="0" err="1" smtClean="0"/>
              <a:t>Wajcman</a:t>
            </a:r>
            <a:r>
              <a:rPr lang="ru-RU" sz="2400" b="1" dirty="0" smtClean="0"/>
              <a:t> </a:t>
            </a:r>
            <a:r>
              <a:rPr lang="ru-RU" sz="2400" b="1" dirty="0"/>
              <a:t>1994)</a:t>
            </a:r>
            <a:endParaRPr lang="de-DE" sz="2400" b="1" dirty="0"/>
          </a:p>
        </p:txBody>
      </p:sp>
      <p:pic>
        <p:nvPicPr>
          <p:cNvPr id="2050" name="Picture 2" descr="Bildergebnis für zahnpasta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676291"/>
            <a:ext cx="3312368" cy="17430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251520" y="4869160"/>
            <a:ext cx="8784975" cy="1200329"/>
          </a:xfrm>
          <a:prstGeom prst="rect">
            <a:avLst/>
          </a:prstGeom>
          <a:solidFill>
            <a:schemeClr val="accent2">
              <a:lumMod val="75000"/>
            </a:schemeClr>
          </a:solidFill>
        </p:spPr>
        <p:txBody>
          <a:bodyPr wrap="square" rtlCol="0">
            <a:spAutoFit/>
          </a:bodyPr>
          <a:lstStyle/>
          <a:p>
            <a:r>
              <a:rPr lang="ru-RU" sz="2400" b="1" dirty="0">
                <a:solidFill>
                  <a:schemeClr val="bg1"/>
                </a:solidFill>
              </a:rPr>
              <a:t>Кто еще должен быть обучен формулировать </a:t>
            </a:r>
            <a:r>
              <a:rPr lang="ru-RU" sz="2400" b="1" dirty="0" err="1" smtClean="0">
                <a:solidFill>
                  <a:schemeClr val="bg1"/>
                </a:solidFill>
              </a:rPr>
              <a:t>объясне-ния</a:t>
            </a:r>
            <a:r>
              <a:rPr lang="ru-RU" sz="2400" b="1" dirty="0">
                <a:solidFill>
                  <a:schemeClr val="bg1"/>
                </a:solidFill>
              </a:rPr>
              <a:t>, как </a:t>
            </a:r>
            <a:r>
              <a:rPr lang="ru-RU" sz="2400" b="1" dirty="0" smtClean="0">
                <a:solidFill>
                  <a:schemeClr val="bg1"/>
                </a:solidFill>
              </a:rPr>
              <a:t>не эта </a:t>
            </a:r>
            <a:r>
              <a:rPr lang="ru-RU" sz="2400" b="1" dirty="0">
                <a:solidFill>
                  <a:schemeClr val="bg1"/>
                </a:solidFill>
              </a:rPr>
              <a:t>специальная группа, которая </a:t>
            </a:r>
            <a:r>
              <a:rPr lang="ru-RU" sz="2400" b="1" dirty="0" err="1" smtClean="0">
                <a:solidFill>
                  <a:schemeClr val="bg1"/>
                </a:solidFill>
              </a:rPr>
              <a:t>професси-онально</a:t>
            </a:r>
            <a:r>
              <a:rPr lang="ru-RU" sz="2400" b="1" dirty="0" smtClean="0">
                <a:solidFill>
                  <a:schemeClr val="bg1"/>
                </a:solidFill>
              </a:rPr>
              <a:t> </a:t>
            </a:r>
            <a:r>
              <a:rPr lang="ru-RU" sz="2400" b="1" dirty="0">
                <a:solidFill>
                  <a:schemeClr val="bg1"/>
                </a:solidFill>
              </a:rPr>
              <a:t>занимается созданием </a:t>
            </a:r>
            <a:r>
              <a:rPr lang="ru-RU" sz="2400" b="1" dirty="0" smtClean="0">
                <a:solidFill>
                  <a:schemeClr val="bg1"/>
                </a:solidFill>
              </a:rPr>
              <a:t>технического решения</a:t>
            </a:r>
            <a:r>
              <a:rPr lang="ru-RU" sz="2400" b="1" dirty="0">
                <a:solidFill>
                  <a:schemeClr val="bg1"/>
                </a:solidFill>
              </a:rPr>
              <a:t>?</a:t>
            </a:r>
            <a:endParaRPr lang="de-DE" sz="2400" b="1" dirty="0">
              <a:solidFill>
                <a:schemeClr val="bg1"/>
              </a:solidFill>
            </a:endParaRPr>
          </a:p>
        </p:txBody>
      </p:sp>
    </p:spTree>
    <p:extLst>
      <p:ext uri="{BB962C8B-B14F-4D97-AF65-F5344CB8AC3E}">
        <p14:creationId xmlns:p14="http://schemas.microsoft.com/office/powerpoint/2010/main" val="3339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Rechteck 1"/>
          <p:cNvSpPr/>
          <p:nvPr/>
        </p:nvSpPr>
        <p:spPr>
          <a:xfrm>
            <a:off x="0" y="980728"/>
            <a:ext cx="9144000" cy="523094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3700825" y="6381328"/>
            <a:ext cx="2410468" cy="369332"/>
          </a:xfrm>
          <a:prstGeom prst="rect">
            <a:avLst/>
          </a:prstGeom>
          <a:noFill/>
        </p:spPr>
        <p:txBody>
          <a:bodyPr wrap="none" rtlCol="0">
            <a:spAutoFit/>
          </a:bodyPr>
          <a:lstStyle/>
          <a:p>
            <a:pPr algn="ctr"/>
            <a:r>
              <a:rPr lang="ru-RU" b="1" dirty="0" smtClean="0">
                <a:solidFill>
                  <a:schemeClr val="bg1"/>
                </a:solidFill>
              </a:rPr>
              <a:t>«Клятва Леонардо»</a:t>
            </a:r>
            <a:endParaRPr lang="de-DE" b="1" dirty="0">
              <a:solidFill>
                <a:schemeClr val="bg1"/>
              </a:solidFill>
            </a:endParaRPr>
          </a:p>
        </p:txBody>
      </p:sp>
      <p:sp>
        <p:nvSpPr>
          <p:cNvPr id="5" name="Textfeld 4"/>
          <p:cNvSpPr txBox="1"/>
          <p:nvPr/>
        </p:nvSpPr>
        <p:spPr>
          <a:xfrm>
            <a:off x="17748" y="1124744"/>
            <a:ext cx="9108504" cy="3785652"/>
          </a:xfrm>
          <a:prstGeom prst="rect">
            <a:avLst/>
          </a:prstGeom>
          <a:noFill/>
        </p:spPr>
        <p:txBody>
          <a:bodyPr wrap="square" rtlCol="0">
            <a:spAutoFit/>
          </a:bodyPr>
          <a:lstStyle/>
          <a:p>
            <a:pPr algn="ctr"/>
            <a:r>
              <a:rPr lang="ru-RU" sz="3200" b="1" i="1" dirty="0" smtClean="0">
                <a:latin typeface="Apple Chancery" charset="0"/>
                <a:ea typeface="Apple Chancery" charset="0"/>
                <a:cs typeface="Apple Chancery" charset="0"/>
              </a:rPr>
              <a:t>«Клятва Леонардо» </a:t>
            </a:r>
            <a:r>
              <a:rPr lang="ru-RU" sz="3200" b="1" i="1" dirty="0">
                <a:latin typeface="Apple Chancery" charset="0"/>
                <a:ea typeface="Apple Chancery" charset="0"/>
                <a:cs typeface="Apple Chancery" charset="0"/>
              </a:rPr>
              <a:t>для разработки учебных программ</a:t>
            </a:r>
            <a:r>
              <a:rPr lang="ru-RU" sz="3200" b="1" i="1" dirty="0" smtClean="0">
                <a:latin typeface="Apple Chancery" charset="0"/>
                <a:ea typeface="Apple Chancery" charset="0"/>
                <a:cs typeface="Apple Chancery" charset="0"/>
              </a:rPr>
              <a:t>:</a:t>
            </a:r>
          </a:p>
          <a:p>
            <a:pPr algn="ctr"/>
            <a:r>
              <a:rPr lang="ru-RU" sz="2800" b="1" dirty="0">
                <a:latin typeface="Apple Chancery" charset="0"/>
                <a:ea typeface="Apple Chancery" charset="0"/>
                <a:cs typeface="Apple Chancery" charset="0"/>
              </a:rPr>
              <a:t>Каждый учебный </a:t>
            </a:r>
            <a:r>
              <a:rPr lang="ru-RU" sz="2800" b="1" dirty="0" smtClean="0">
                <a:latin typeface="Apple Chancery" charset="0"/>
                <a:ea typeface="Apple Chancery" charset="0"/>
                <a:cs typeface="Apple Chancery" charset="0"/>
              </a:rPr>
              <a:t>инженерный курс должен </a:t>
            </a:r>
            <a:r>
              <a:rPr lang="ru-RU" sz="2800" b="1" dirty="0">
                <a:latin typeface="Apple Chancery" charset="0"/>
                <a:ea typeface="Apple Chancery" charset="0"/>
                <a:cs typeface="Apple Chancery" charset="0"/>
              </a:rPr>
              <a:t>основываться на идее, что инженеры будут </a:t>
            </a:r>
            <a:r>
              <a:rPr lang="ru-RU" sz="2800" b="1" dirty="0" smtClean="0">
                <a:latin typeface="Apple Chancery" charset="0"/>
                <a:ea typeface="Apple Chancery" charset="0"/>
                <a:cs typeface="Apple Chancery" charset="0"/>
              </a:rPr>
              <a:t>подготовлены к </a:t>
            </a:r>
            <a:r>
              <a:rPr lang="ru-RU" sz="2800" b="1" dirty="0" smtClean="0">
                <a:solidFill>
                  <a:schemeClr val="accent3">
                    <a:lumMod val="75000"/>
                  </a:schemeClr>
                </a:solidFill>
                <a:latin typeface="Apple Chancery" charset="0"/>
                <a:ea typeface="Apple Chancery" charset="0"/>
                <a:cs typeface="Apple Chancery" charset="0"/>
              </a:rPr>
              <a:t>использованию полученных технических знаний </a:t>
            </a:r>
            <a:r>
              <a:rPr lang="ru-RU" sz="2800" b="1" dirty="0">
                <a:latin typeface="Apple Chancery" charset="0"/>
                <a:ea typeface="Apple Chancery" charset="0"/>
                <a:cs typeface="Apple Chancery" charset="0"/>
              </a:rPr>
              <a:t>с</a:t>
            </a:r>
            <a:r>
              <a:rPr lang="ru-RU" sz="3200" b="1" i="1" dirty="0" smtClean="0">
                <a:latin typeface="Apple Chancery" charset="0"/>
                <a:ea typeface="Apple Chancery" charset="0"/>
                <a:cs typeface="Apple Chancery" charset="0"/>
              </a:rPr>
              <a:t> </a:t>
            </a:r>
            <a:r>
              <a:rPr lang="ru-RU" sz="2800" b="1" dirty="0" smtClean="0">
                <a:solidFill>
                  <a:schemeClr val="accent3">
                    <a:lumMod val="75000"/>
                  </a:schemeClr>
                </a:solidFill>
                <a:latin typeface="Apple Chancery" charset="0"/>
                <a:ea typeface="Apple Chancery" charset="0"/>
                <a:cs typeface="Apple Chancery" charset="0"/>
              </a:rPr>
              <a:t>пониманием ответственности за проектирование</a:t>
            </a:r>
            <a:r>
              <a:rPr lang="ru-RU" sz="2800" b="1" i="1" dirty="0" smtClean="0">
                <a:latin typeface="Apple Chancery" charset="0"/>
                <a:ea typeface="Apple Chancery" charset="0"/>
                <a:cs typeface="Apple Chancery" charset="0"/>
              </a:rPr>
              <a:t>,</a:t>
            </a:r>
            <a:r>
              <a:rPr lang="ru-RU" sz="3200" b="1" i="1" dirty="0" smtClean="0">
                <a:latin typeface="Apple Chancery" charset="0"/>
                <a:ea typeface="Apple Chancery" charset="0"/>
                <a:cs typeface="Apple Chancery" charset="0"/>
              </a:rPr>
              <a:t> </a:t>
            </a:r>
            <a:r>
              <a:rPr lang="ru-RU" sz="2800" b="1" dirty="0">
                <a:latin typeface="Apple Chancery" charset="0"/>
                <a:ea typeface="Apple Chancery" charset="0"/>
                <a:cs typeface="Apple Chancery" charset="0"/>
              </a:rPr>
              <a:t>о</a:t>
            </a:r>
            <a:r>
              <a:rPr lang="ru-RU" sz="2800" b="1" dirty="0" smtClean="0">
                <a:latin typeface="Apple Chancery" charset="0"/>
                <a:ea typeface="Apple Chancery" charset="0"/>
                <a:cs typeface="Apple Chancery" charset="0"/>
              </a:rPr>
              <a:t>риентированной </a:t>
            </a:r>
            <a:r>
              <a:rPr lang="ru-RU" sz="2800" b="1" dirty="0">
                <a:latin typeface="Apple Chancery" charset="0"/>
                <a:ea typeface="Apple Chancery" charset="0"/>
                <a:cs typeface="Apple Chancery" charset="0"/>
              </a:rPr>
              <a:t>на </a:t>
            </a:r>
            <a:r>
              <a:rPr lang="ru-RU" sz="2800" b="1" dirty="0" smtClean="0">
                <a:latin typeface="Apple Chancery" charset="0"/>
                <a:ea typeface="Apple Chancery" charset="0"/>
                <a:cs typeface="Apple Chancery" charset="0"/>
              </a:rPr>
              <a:t>принципы:</a:t>
            </a:r>
            <a:endParaRPr lang="de-DE" sz="2800" b="1" dirty="0">
              <a:latin typeface="Apple Chancery" charset="0"/>
              <a:ea typeface="Apple Chancery" charset="0"/>
              <a:cs typeface="Apple Chancery" charset="0"/>
            </a:endParaRPr>
          </a:p>
        </p:txBody>
      </p:sp>
      <p:sp>
        <p:nvSpPr>
          <p:cNvPr id="6" name="Textfeld 5"/>
          <p:cNvSpPr txBox="1"/>
          <p:nvPr/>
        </p:nvSpPr>
        <p:spPr>
          <a:xfrm>
            <a:off x="1907704" y="4780309"/>
            <a:ext cx="5155963" cy="1384995"/>
          </a:xfrm>
          <a:prstGeom prst="rect">
            <a:avLst/>
          </a:prstGeom>
          <a:noFill/>
        </p:spPr>
        <p:txBody>
          <a:bodyPr wrap="none" rtlCol="0">
            <a:spAutoFit/>
          </a:bodyPr>
          <a:lstStyle/>
          <a:p>
            <a:pPr marL="457200" indent="-457200">
              <a:buClr>
                <a:schemeClr val="tx1"/>
              </a:buClr>
              <a:buFont typeface="Wingdings" panose="05000000000000000000" pitchFamily="2" charset="2"/>
              <a:buChar char="§"/>
            </a:pPr>
            <a:r>
              <a:rPr lang="ru-RU" sz="2800" b="1" dirty="0" smtClean="0">
                <a:latin typeface="Apple Chancery" charset="0"/>
                <a:ea typeface="Apple Chancery" charset="0"/>
                <a:cs typeface="Apple Chancery" charset="0"/>
              </a:rPr>
              <a:t>этического обоснования,</a:t>
            </a:r>
          </a:p>
          <a:p>
            <a:pPr marL="457200" indent="-457200">
              <a:buClr>
                <a:schemeClr val="tx1"/>
              </a:buClr>
              <a:buFont typeface="Wingdings" panose="05000000000000000000" pitchFamily="2" charset="2"/>
              <a:buChar char="§"/>
            </a:pPr>
            <a:r>
              <a:rPr lang="ru-RU" sz="2800" b="1" dirty="0" smtClean="0">
                <a:latin typeface="Apple Chancery" charset="0"/>
                <a:ea typeface="Apple Chancery" charset="0"/>
                <a:cs typeface="Apple Chancery" charset="0"/>
              </a:rPr>
              <a:t>устойчивости,</a:t>
            </a:r>
          </a:p>
          <a:p>
            <a:pPr marL="457200" indent="-457200">
              <a:buClr>
                <a:schemeClr val="tx1"/>
              </a:buClr>
              <a:buFont typeface="Wingdings" panose="05000000000000000000" pitchFamily="2" charset="2"/>
              <a:buChar char="§"/>
            </a:pPr>
            <a:r>
              <a:rPr lang="ru-RU" sz="2800" b="1" dirty="0" smtClean="0">
                <a:latin typeface="Apple Chancery" charset="0"/>
                <a:ea typeface="Apple Chancery" charset="0"/>
                <a:cs typeface="Apple Chancery" charset="0"/>
              </a:rPr>
              <a:t>социальной оценки.</a:t>
            </a:r>
            <a:endParaRPr lang="de-DE" sz="2800" b="1" dirty="0">
              <a:latin typeface="Apple Chancery" charset="0"/>
              <a:ea typeface="Apple Chancery" charset="0"/>
              <a:cs typeface="Apple Chancery" charset="0"/>
            </a:endParaRPr>
          </a:p>
        </p:txBody>
      </p:sp>
    </p:spTree>
    <p:extLst>
      <p:ext uri="{BB962C8B-B14F-4D97-AF65-F5344CB8AC3E}">
        <p14:creationId xmlns:p14="http://schemas.microsoft.com/office/powerpoint/2010/main" val="1459969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6147" name="Textfeld 3"/>
          <p:cNvSpPr txBox="1">
            <a:spLocks noChangeArrowheads="1"/>
          </p:cNvSpPr>
          <p:nvPr/>
        </p:nvSpPr>
        <p:spPr bwMode="auto">
          <a:xfrm>
            <a:off x="107950" y="6381750"/>
            <a:ext cx="3011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b="1">
                <a:solidFill>
                  <a:schemeClr val="bg1"/>
                </a:solidFill>
              </a:rPr>
              <a:t>dreher.tvd@uni-siegen.de</a:t>
            </a:r>
          </a:p>
        </p:txBody>
      </p:sp>
      <p:sp>
        <p:nvSpPr>
          <p:cNvPr id="9" name="Textfeld 8"/>
          <p:cNvSpPr txBox="1"/>
          <p:nvPr/>
        </p:nvSpPr>
        <p:spPr>
          <a:xfrm>
            <a:off x="3687801" y="6211669"/>
            <a:ext cx="2482411" cy="646331"/>
          </a:xfrm>
          <a:prstGeom prst="rect">
            <a:avLst/>
          </a:prstGeom>
          <a:noFill/>
        </p:spPr>
        <p:txBody>
          <a:bodyPr wrap="none" rtlCol="0">
            <a:spAutoFit/>
          </a:bodyPr>
          <a:lstStyle/>
          <a:p>
            <a:pPr algn="ctr"/>
            <a:r>
              <a:rPr lang="ru-RU" b="1" dirty="0">
                <a:solidFill>
                  <a:schemeClr val="bg1"/>
                </a:solidFill>
              </a:rPr>
              <a:t>Функция </a:t>
            </a:r>
            <a:endParaRPr lang="ru-RU" b="1" dirty="0" smtClean="0">
              <a:solidFill>
                <a:schemeClr val="bg1"/>
              </a:solidFill>
            </a:endParaRPr>
          </a:p>
          <a:p>
            <a:pPr algn="ctr"/>
            <a:r>
              <a:rPr lang="ru-RU" b="1" dirty="0" smtClean="0">
                <a:solidFill>
                  <a:schemeClr val="bg1"/>
                </a:solidFill>
              </a:rPr>
              <a:t>«Клятвы Леонардо»</a:t>
            </a:r>
            <a:endParaRPr lang="de-DE" b="1" dirty="0">
              <a:solidFill>
                <a:schemeClr val="bg1"/>
              </a:solidFill>
            </a:endParaRPr>
          </a:p>
        </p:txBody>
      </p:sp>
      <p:sp>
        <p:nvSpPr>
          <p:cNvPr id="7" name="Dreieck 6"/>
          <p:cNvSpPr/>
          <p:nvPr/>
        </p:nvSpPr>
        <p:spPr>
          <a:xfrm>
            <a:off x="2195736" y="1988840"/>
            <a:ext cx="4608512" cy="3024336"/>
          </a:xfrm>
          <a:prstGeom prst="triangle">
            <a:avLst>
              <a:gd name="adj" fmla="val 0"/>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120004" y="5051131"/>
            <a:ext cx="1954766" cy="646331"/>
          </a:xfrm>
          <a:prstGeom prst="rect">
            <a:avLst/>
          </a:prstGeom>
          <a:noFill/>
        </p:spPr>
        <p:txBody>
          <a:bodyPr wrap="none" rtlCol="0">
            <a:spAutoFit/>
          </a:bodyPr>
          <a:lstStyle/>
          <a:p>
            <a:pPr algn="ctr"/>
            <a:r>
              <a:rPr lang="ru-RU" dirty="0"/>
              <a:t>экологическая </a:t>
            </a:r>
            <a:endParaRPr lang="ru-RU" dirty="0" smtClean="0"/>
          </a:p>
          <a:p>
            <a:pPr algn="ctr"/>
            <a:r>
              <a:rPr lang="ru-RU" dirty="0" smtClean="0"/>
              <a:t>ответственность</a:t>
            </a:r>
            <a:endParaRPr lang="de-DE" dirty="0"/>
          </a:p>
        </p:txBody>
      </p:sp>
      <p:sp>
        <p:nvSpPr>
          <p:cNvPr id="10" name="Textfeld 9"/>
          <p:cNvSpPr txBox="1"/>
          <p:nvPr/>
        </p:nvSpPr>
        <p:spPr>
          <a:xfrm>
            <a:off x="5847286" y="5081902"/>
            <a:ext cx="1913921" cy="646331"/>
          </a:xfrm>
          <a:prstGeom prst="rect">
            <a:avLst/>
          </a:prstGeom>
          <a:noFill/>
        </p:spPr>
        <p:txBody>
          <a:bodyPr wrap="none" rtlCol="0">
            <a:spAutoFit/>
          </a:bodyPr>
          <a:lstStyle/>
          <a:p>
            <a:pPr algn="ctr"/>
            <a:r>
              <a:rPr lang="ru-RU" dirty="0" smtClean="0"/>
              <a:t>экономическая </a:t>
            </a:r>
          </a:p>
          <a:p>
            <a:pPr algn="ctr"/>
            <a:r>
              <a:rPr lang="ru-RU" dirty="0" smtClean="0"/>
              <a:t>значимость</a:t>
            </a:r>
            <a:endParaRPr lang="de-DE" dirty="0"/>
          </a:p>
        </p:txBody>
      </p:sp>
      <p:sp>
        <p:nvSpPr>
          <p:cNvPr id="11" name="Textfeld 10"/>
          <p:cNvSpPr txBox="1"/>
          <p:nvPr/>
        </p:nvSpPr>
        <p:spPr>
          <a:xfrm>
            <a:off x="3432568" y="1299530"/>
            <a:ext cx="1954766" cy="646331"/>
          </a:xfrm>
          <a:prstGeom prst="rect">
            <a:avLst/>
          </a:prstGeom>
          <a:noFill/>
        </p:spPr>
        <p:txBody>
          <a:bodyPr wrap="none" rtlCol="0">
            <a:spAutoFit/>
          </a:bodyPr>
          <a:lstStyle/>
          <a:p>
            <a:pPr algn="ctr"/>
            <a:r>
              <a:rPr lang="ru-RU" dirty="0"/>
              <a:t>социальная </a:t>
            </a:r>
            <a:endParaRPr lang="ru-RU" dirty="0" smtClean="0"/>
          </a:p>
          <a:p>
            <a:pPr algn="ctr"/>
            <a:r>
              <a:rPr lang="ru-RU" dirty="0" smtClean="0"/>
              <a:t>ответственность</a:t>
            </a:r>
            <a:endParaRPr lang="de-DE" dirty="0"/>
          </a:p>
        </p:txBody>
      </p:sp>
      <p:sp>
        <p:nvSpPr>
          <p:cNvPr id="12" name="Dreieck 11"/>
          <p:cNvSpPr/>
          <p:nvPr/>
        </p:nvSpPr>
        <p:spPr>
          <a:xfrm>
            <a:off x="2195736" y="1981858"/>
            <a:ext cx="4608512" cy="3024336"/>
          </a:xfrm>
          <a:prstGeom prst="triangle">
            <a:avLst>
              <a:gd name="adj" fmla="val 9991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5855415" y="1318507"/>
            <a:ext cx="1954766" cy="646331"/>
          </a:xfrm>
          <a:prstGeom prst="rect">
            <a:avLst/>
          </a:prstGeom>
          <a:noFill/>
        </p:spPr>
        <p:txBody>
          <a:bodyPr wrap="none" rtlCol="0">
            <a:spAutoFit/>
          </a:bodyPr>
          <a:lstStyle/>
          <a:p>
            <a:pPr algn="ctr"/>
            <a:r>
              <a:rPr lang="ru-RU" dirty="0"/>
              <a:t>социальная </a:t>
            </a:r>
            <a:endParaRPr lang="ru-RU" dirty="0" smtClean="0"/>
          </a:p>
          <a:p>
            <a:pPr algn="ctr"/>
            <a:r>
              <a:rPr lang="ru-RU" dirty="0" smtClean="0"/>
              <a:t>ответственность</a:t>
            </a:r>
            <a:endParaRPr lang="de-DE" dirty="0"/>
          </a:p>
        </p:txBody>
      </p:sp>
      <p:sp>
        <p:nvSpPr>
          <p:cNvPr id="14" name="Textfeld 13"/>
          <p:cNvSpPr txBox="1"/>
          <p:nvPr/>
        </p:nvSpPr>
        <p:spPr>
          <a:xfrm>
            <a:off x="1175366" y="1273783"/>
            <a:ext cx="1954766" cy="646331"/>
          </a:xfrm>
          <a:prstGeom prst="rect">
            <a:avLst/>
          </a:prstGeom>
          <a:noFill/>
        </p:spPr>
        <p:txBody>
          <a:bodyPr wrap="none" rtlCol="0">
            <a:spAutoFit/>
          </a:bodyPr>
          <a:lstStyle/>
          <a:p>
            <a:pPr algn="ctr"/>
            <a:r>
              <a:rPr lang="ru-RU" dirty="0"/>
              <a:t>социальная </a:t>
            </a:r>
            <a:endParaRPr lang="ru-RU" dirty="0" smtClean="0"/>
          </a:p>
          <a:p>
            <a:pPr algn="ctr"/>
            <a:r>
              <a:rPr lang="ru-RU" dirty="0" smtClean="0"/>
              <a:t>ответственность</a:t>
            </a:r>
            <a:endParaRPr lang="de-DE" dirty="0"/>
          </a:p>
        </p:txBody>
      </p:sp>
      <p:sp>
        <p:nvSpPr>
          <p:cNvPr id="15" name="Dreieck 14"/>
          <p:cNvSpPr/>
          <p:nvPr/>
        </p:nvSpPr>
        <p:spPr>
          <a:xfrm>
            <a:off x="2206600" y="1983816"/>
            <a:ext cx="4608512" cy="3024336"/>
          </a:xfrm>
          <a:prstGeom prst="triangle">
            <a:avLst>
              <a:gd name="adj" fmla="val 47744"/>
            </a:avLst>
          </a:prstGeom>
          <a:noFill/>
          <a:ln>
            <a:solidFill>
              <a:srgbClr val="050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45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4"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TotalTime>
  <Words>725</Words>
  <Application>Microsoft Office PowerPoint</Application>
  <PresentationFormat>Экран (4:3)</PresentationFormat>
  <Paragraphs>223</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Larissa-Design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Hilfskräfte-Presse</dc:creator>
  <cp:lastModifiedBy>USER</cp:lastModifiedBy>
  <cp:revision>440</cp:revision>
  <cp:lastPrinted>2020-08-31T06:32:03Z</cp:lastPrinted>
  <dcterms:created xsi:type="dcterms:W3CDTF">2013-01-23T11:20:30Z</dcterms:created>
  <dcterms:modified xsi:type="dcterms:W3CDTF">2020-09-01T09:49:12Z</dcterms:modified>
</cp:coreProperties>
</file>