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4" r:id="rId2"/>
    <p:sldId id="263" r:id="rId3"/>
    <p:sldId id="265" r:id="rId4"/>
    <p:sldId id="266" r:id="rId5"/>
    <p:sldId id="269" r:id="rId6"/>
    <p:sldId id="270" r:id="rId7"/>
    <p:sldId id="271" r:id="rId8"/>
    <p:sldId id="280" r:id="rId9"/>
    <p:sldId id="272" r:id="rId10"/>
    <p:sldId id="273" r:id="rId11"/>
    <p:sldId id="275" r:id="rId12"/>
    <p:sldId id="276" r:id="rId13"/>
    <p:sldId id="278" r:id="rId14"/>
    <p:sldId id="279" r:id="rId15"/>
    <p:sldId id="277" r:id="rId16"/>
    <p:sldId id="281" r:id="rId17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6" autoAdjust="0"/>
    <p:restoredTop sz="94660"/>
  </p:normalViewPr>
  <p:slideViewPr>
    <p:cSldViewPr snapToGrid="0">
      <p:cViewPr>
        <p:scale>
          <a:sx n="100" d="100"/>
          <a:sy n="100" d="100"/>
        </p:scale>
        <p:origin x="-1656" y="-45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35F8E8-272A-43BE-985A-2A7E8838C562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F50755-7091-47DE-99B1-1F1BF6BAEA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8111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3DBF5A-6911-4C92-A7F7-C4A7003BCA00}" type="slidenum">
              <a:rPr lang="ru-RU"/>
              <a:pPr eaLnBrk="1" hangingPunct="1"/>
              <a:t>1</a:t>
            </a:fld>
            <a:endParaRPr lang="ru-RU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7C84C-B301-484E-941C-A183CDCC97E9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934FA-F20C-4252-A5F8-CDCBEC9DE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4277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7C84C-B301-484E-941C-A183CDCC97E9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934FA-F20C-4252-A5F8-CDCBEC9DE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707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7C84C-B301-484E-941C-A183CDCC97E9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934FA-F20C-4252-A5F8-CDCBEC9DE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0303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7C84C-B301-484E-941C-A183CDCC97E9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934FA-F20C-4252-A5F8-CDCBEC9DE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7484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7C84C-B301-484E-941C-A183CDCC97E9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934FA-F20C-4252-A5F8-CDCBEC9DE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7677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7C84C-B301-484E-941C-A183CDCC97E9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934FA-F20C-4252-A5F8-CDCBEC9DE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8968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7C84C-B301-484E-941C-A183CDCC97E9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934FA-F20C-4252-A5F8-CDCBEC9DE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6434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7C84C-B301-484E-941C-A183CDCC97E9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934FA-F20C-4252-A5F8-CDCBEC9DE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6284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7C84C-B301-484E-941C-A183CDCC97E9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934FA-F20C-4252-A5F8-CDCBEC9DE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8317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7C84C-B301-484E-941C-A183CDCC97E9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934FA-F20C-4252-A5F8-CDCBEC9DE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7601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7C84C-B301-484E-941C-A183CDCC97E9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934FA-F20C-4252-A5F8-CDCBEC9DE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156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C7C84C-B301-484E-941C-A183CDCC97E9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934FA-F20C-4252-A5F8-CDCBEC9DE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5363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96517" y="696686"/>
            <a:ext cx="8420100" cy="3926114"/>
          </a:xfrm>
        </p:spPr>
        <p:txBody>
          <a:bodyPr>
            <a:normAutofit fontScale="90000"/>
          </a:bodyPr>
          <a:lstStyle/>
          <a:p>
            <a:r>
              <a:rPr lang="ru-RU" sz="5400" b="1" dirty="0"/>
              <a:t>Структура и содержание дисциплин химического профиля в рамках направления "Химическая технология" при переходе на ФГОС 3</a:t>
            </a:r>
            <a:r>
              <a:rPr lang="ru-RU" sz="5400" b="1" dirty="0" smtClean="0"/>
              <a:t>++.</a:t>
            </a:r>
            <a:endParaRPr lang="ru-RU" sz="4000" b="1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 flipV="1">
            <a:off x="1485900" y="5638800"/>
            <a:ext cx="6934200" cy="95250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lnSpc>
                <a:spcPct val="80000"/>
              </a:lnSpc>
            </a:pPr>
            <a:endParaRPr lang="ru-RU" sz="800" smtClean="0"/>
          </a:p>
        </p:txBody>
      </p:sp>
    </p:spTree>
    <p:extLst>
      <p:ext uri="{BB962C8B-B14F-4D97-AF65-F5344CB8AC3E}">
        <p14:creationId xmlns:p14="http://schemas.microsoft.com/office/powerpoint/2010/main" xmlns="" val="232055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850" y="348525"/>
            <a:ext cx="886206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/>
              <a:t>ИД-5ОПК-1 Знает теоретические основы общей и неорганической химии и понимать принципы строения вещества и протекания химических процессов;</a:t>
            </a:r>
          </a:p>
          <a:p>
            <a:r>
              <a:rPr lang="ru-RU" sz="1200" dirty="0"/>
              <a:t>ИД-6ОПК-1 Знает основы классификации органических соединений, строение, способы получения и химические свойства различных классов органических соединений, основные механизмы протекания органических реакций.</a:t>
            </a:r>
          </a:p>
          <a:p>
            <a:r>
              <a:rPr lang="ru-RU" sz="1200" dirty="0"/>
              <a:t>ИД-7ОПК-1 Знает основы физической химии как теоретического фундамента современной химии и процессов химической технологии.</a:t>
            </a:r>
          </a:p>
          <a:p>
            <a:r>
              <a:rPr lang="ru-RU" sz="1200" dirty="0"/>
              <a:t>ИД-8ОПК-1 Знает основные понятия и соотношения термодинамики поверхностных явлений, основные свойства дисперсных систем.</a:t>
            </a:r>
          </a:p>
          <a:p>
            <a:r>
              <a:rPr lang="ru-RU" sz="1200" dirty="0" smtClean="0"/>
              <a:t>ИД-12ОПК-1 </a:t>
            </a:r>
            <a:r>
              <a:rPr lang="ru-RU" sz="1200" dirty="0"/>
              <a:t>Умеет выполнять основные химические операции, определять термодинамические характеристики химических реакций и равновесные концентрации веществ.</a:t>
            </a:r>
          </a:p>
          <a:p>
            <a:r>
              <a:rPr lang="ru-RU" sz="1200" dirty="0"/>
              <a:t>ИД-13ОПК-1 Умеет использовать химические законы, термодинамические справочные данные и количественные соотношения неорганической химии для решения профессиональных задач.</a:t>
            </a:r>
          </a:p>
          <a:p>
            <a:r>
              <a:rPr lang="ru-RU" sz="1200" dirty="0"/>
              <a:t>ИД-14ОПК-1 Умеет синтезировать органические соединения.</a:t>
            </a:r>
          </a:p>
          <a:p>
            <a:r>
              <a:rPr lang="ru-RU" sz="1200" dirty="0"/>
              <a:t>ИД-15ОПК-1 Умеет прогнозировать влияние различных факторов на равновесие в химических реакциях; определять направленность процесса в заданных начальных условиях; устанавливать границы областей устойчивости фаз в однокомпонентных и бинарных системах; определять составы существующих фаз в бинарных гетерогенных системах; составлять кинетические уравнения в дифференциальной и интегральной формах для кинетически простых реакций и прогнозировать влияние температуры на скорость процесса.</a:t>
            </a:r>
          </a:p>
          <a:p>
            <a:r>
              <a:rPr lang="ru-RU" sz="1200" dirty="0"/>
              <a:t>ИД-16ОПК-1 Умеет проводить расчеты с использованием основных соотношений термодинамики поверхностных явлений и расчеты основных характеристик дисперсных систем.</a:t>
            </a:r>
          </a:p>
          <a:p>
            <a:r>
              <a:rPr lang="ru-RU" sz="1200" dirty="0" smtClean="0"/>
              <a:t>ИД-20ОПК-1 </a:t>
            </a:r>
            <a:r>
              <a:rPr lang="ru-RU" sz="1200" dirty="0"/>
              <a:t>Владеет теоретическими методами описания свойств простых и сложных веществ на основе электронного строения их атомов и положения в Периодической системе химических элементов, экспериментальными методами определения физико-химических свойств неорганических соединений.</a:t>
            </a:r>
          </a:p>
          <a:p>
            <a:r>
              <a:rPr lang="ru-RU" sz="1200" dirty="0"/>
              <a:t>ИД-21ОПК-1 Владеет экспериментальными методами синтеза, очистки, определения физико-химических свойств и установления структуры органических соединений.</a:t>
            </a:r>
          </a:p>
          <a:p>
            <a:r>
              <a:rPr lang="ru-RU" sz="1200" dirty="0"/>
              <a:t>ИД-22ОПК-1 Владеет навыками вычисления тепловых эффектов химических реакций при заданной температуре в условиях постоянства давления или объема; констант равновесия химических реакций при заданной температуре; давления насыщенного пара над индивидуальным веществом; состава сосуществующих фаз в двухкомпонентных системах.</a:t>
            </a:r>
          </a:p>
          <a:p>
            <a:r>
              <a:rPr lang="ru-RU" sz="1200" dirty="0"/>
              <a:t>ИД-23ОПК-1 Владеет методами определения констант скорости химических реакций различных порядков по результатам кинетического эксперимента.</a:t>
            </a:r>
          </a:p>
          <a:p>
            <a:r>
              <a:rPr lang="ru-RU" sz="1200" dirty="0"/>
              <a:t>ИД-24ОПК-1 Владеет методами проведения дисперсного анализа, синтеза дисперсных систем и оценки их </a:t>
            </a:r>
            <a:r>
              <a:rPr lang="ru-RU" sz="1200" dirty="0" err="1"/>
              <a:t>агрегативной</a:t>
            </a:r>
            <a:r>
              <a:rPr lang="ru-RU" sz="1200" dirty="0"/>
              <a:t> устойчивости</a:t>
            </a:r>
          </a:p>
        </p:txBody>
      </p:sp>
    </p:spTree>
    <p:extLst>
      <p:ext uri="{BB962C8B-B14F-4D97-AF65-F5344CB8AC3E}">
        <p14:creationId xmlns:p14="http://schemas.microsoft.com/office/powerpoint/2010/main" xmlns="" val="418295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6724" y="495211"/>
            <a:ext cx="562927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ОПК-3       Способен </a:t>
            </a:r>
            <a:r>
              <a:rPr lang="ru-RU" sz="2800" dirty="0" smtClean="0"/>
              <a:t>осуществлять </a:t>
            </a:r>
            <a:r>
              <a:rPr lang="ru-RU" sz="2800" dirty="0"/>
              <a:t>планирование, </a:t>
            </a:r>
            <a:r>
              <a:rPr lang="ru-RU" sz="2800" dirty="0" smtClean="0"/>
              <a:t>проведение</a:t>
            </a:r>
            <a:r>
              <a:rPr lang="ru-RU" sz="2800" dirty="0"/>
              <a:t>, обработку и анализ результатов научного и производственного эксперимента.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5200650" y="4257675"/>
            <a:ext cx="4133850" cy="186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Аналитическая химия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Вычислительная математика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36402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5325" y="457200"/>
            <a:ext cx="87249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ИД-1</a:t>
            </a:r>
            <a:r>
              <a:rPr lang="ru-RU" baseline="-25000" dirty="0"/>
              <a:t>ОПК-3</a:t>
            </a:r>
            <a:r>
              <a:rPr lang="ru-RU" dirty="0"/>
              <a:t> Знает основные этапы качественного и количественного химического анализа.</a:t>
            </a:r>
          </a:p>
          <a:p>
            <a:r>
              <a:rPr lang="ru-RU" dirty="0"/>
              <a:t>ИД-2</a:t>
            </a:r>
            <a:r>
              <a:rPr lang="ru-RU" baseline="-25000" dirty="0"/>
              <a:t>ОПК-3</a:t>
            </a:r>
            <a:r>
              <a:rPr lang="ru-RU" dirty="0"/>
              <a:t> Знает теоретические основы и принципы химических и физико-химических методов анализа – электрохимических, спектральных, </a:t>
            </a:r>
            <a:r>
              <a:rPr lang="ru-RU" dirty="0" err="1"/>
              <a:t>хромотографических</a:t>
            </a:r>
            <a:r>
              <a:rPr lang="ru-RU" dirty="0"/>
              <a:t>.</a:t>
            </a:r>
          </a:p>
          <a:p>
            <a:r>
              <a:rPr lang="ru-RU" dirty="0"/>
              <a:t>ИД-3</a:t>
            </a:r>
            <a:r>
              <a:rPr lang="ru-RU" baseline="-25000" dirty="0"/>
              <a:t>ОПК-3</a:t>
            </a:r>
            <a:r>
              <a:rPr lang="ru-RU" dirty="0"/>
              <a:t> Знает методы разделения и концентрирования веществ.</a:t>
            </a:r>
          </a:p>
          <a:p>
            <a:r>
              <a:rPr lang="ru-RU" dirty="0"/>
              <a:t>ИД-4</a:t>
            </a:r>
            <a:r>
              <a:rPr lang="ru-RU" baseline="-25000" dirty="0"/>
              <a:t>ОПК-3 </a:t>
            </a:r>
            <a:r>
              <a:rPr lang="ru-RU" dirty="0"/>
              <a:t>Знает методы метрологической обработки результатов анализа. </a:t>
            </a:r>
          </a:p>
          <a:p>
            <a:r>
              <a:rPr lang="ru-RU" dirty="0"/>
              <a:t>ИД-5</a:t>
            </a:r>
            <a:r>
              <a:rPr lang="ru-RU" baseline="-25000" dirty="0"/>
              <a:t>ОПК-3 </a:t>
            </a:r>
            <a:r>
              <a:rPr lang="ru-RU" dirty="0"/>
              <a:t>Знает методы идентификации математических описаний технологических процессов на основе экспериментальных данных.</a:t>
            </a:r>
          </a:p>
          <a:p>
            <a:r>
              <a:rPr lang="ru-RU" dirty="0"/>
              <a:t>ИД-6</a:t>
            </a:r>
            <a:r>
              <a:rPr lang="ru-RU" baseline="-25000" dirty="0"/>
              <a:t>ОПК-3</a:t>
            </a:r>
            <a:r>
              <a:rPr lang="ru-RU" dirty="0"/>
              <a:t> Умеет выбрать метод анализа для заданной аналитической задачи и провести статистическую обработку результатов аналитических определений.</a:t>
            </a:r>
          </a:p>
          <a:p>
            <a:r>
              <a:rPr lang="ru-RU" dirty="0"/>
              <a:t>ИД-7</a:t>
            </a:r>
            <a:r>
              <a:rPr lang="ru-RU" baseline="-25000" dirty="0"/>
              <a:t>ОПК-3</a:t>
            </a:r>
            <a:r>
              <a:rPr lang="ru-RU" dirty="0"/>
              <a:t> Умеет применять методы вычислительной математики и математической статистики для обработки результатов эксперимента.</a:t>
            </a:r>
          </a:p>
          <a:p>
            <a:r>
              <a:rPr lang="ru-RU" dirty="0"/>
              <a:t>ИД-8</a:t>
            </a:r>
            <a:r>
              <a:rPr lang="ru-RU" baseline="-25000" dirty="0"/>
              <a:t>ОПК-3 </a:t>
            </a:r>
            <a:r>
              <a:rPr lang="ru-RU" dirty="0"/>
              <a:t>Владеет методами проведения химического анализа и метрологической оценки его результатов.</a:t>
            </a:r>
          </a:p>
          <a:p>
            <a:r>
              <a:rPr lang="ru-RU" dirty="0"/>
              <a:t>ИД-9</a:t>
            </a:r>
            <a:r>
              <a:rPr lang="ru-RU" baseline="-25000" dirty="0"/>
              <a:t>ОПК-3</a:t>
            </a:r>
            <a:r>
              <a:rPr lang="ru-RU" dirty="0"/>
              <a:t> Владеет методами математической статистики для обработки результатов активных и пассивных экспериментов.</a:t>
            </a:r>
          </a:p>
        </p:txBody>
      </p:sp>
    </p:spTree>
    <p:extLst>
      <p:ext uri="{BB962C8B-B14F-4D97-AF65-F5344CB8AC3E}">
        <p14:creationId xmlns:p14="http://schemas.microsoft.com/office/powerpoint/2010/main" xmlns="" val="16597673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974" y="66080"/>
            <a:ext cx="549592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ОПК-2. Способен обеспечивать проведение технологического процесса  в  соответствии с регламентом,  использовать технические средства для контроля параметров технологического процесса, свойств сырья и готовой продукции, осуществлять изменение параметров технологического процесса при изменении свойств сырья.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5600700" y="3362325"/>
            <a:ext cx="3924300" cy="27638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/>
              <a:t>Процессы и аппараты хим. технологии</a:t>
            </a:r>
          </a:p>
          <a:p>
            <a:r>
              <a:rPr lang="ru-RU" sz="1800" dirty="0" smtClean="0"/>
              <a:t>Общая химическая технология (включая </a:t>
            </a:r>
            <a:r>
              <a:rPr lang="ru-RU" sz="1800" dirty="0" err="1" smtClean="0"/>
              <a:t>хим</a:t>
            </a:r>
            <a:r>
              <a:rPr lang="ru-RU" sz="1800" dirty="0" smtClean="0"/>
              <a:t> процессы и реакторы)</a:t>
            </a:r>
          </a:p>
          <a:p>
            <a:r>
              <a:rPr lang="ru-RU" sz="1800" dirty="0" smtClean="0"/>
              <a:t>Системы управления химико-технологическими процессами</a:t>
            </a:r>
          </a:p>
          <a:p>
            <a:r>
              <a:rPr lang="ru-RU" sz="1800" dirty="0" smtClean="0"/>
              <a:t>Моделирование химико-технологических процессов</a:t>
            </a:r>
          </a:p>
        </p:txBody>
      </p:sp>
    </p:spTree>
    <p:extLst>
      <p:ext uri="{BB962C8B-B14F-4D97-AF65-F5344CB8AC3E}">
        <p14:creationId xmlns:p14="http://schemas.microsoft.com/office/powerpoint/2010/main" xmlns="" val="40489280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09575" y="190501"/>
            <a:ext cx="9239249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/>
              <a:t>ИД-1</a:t>
            </a:r>
            <a:r>
              <a:rPr lang="ru-RU" sz="1200" baseline="-25000" dirty="0"/>
              <a:t>ОПК-2 </a:t>
            </a:r>
            <a:r>
              <a:rPr lang="ru-RU" sz="1200" dirty="0"/>
              <a:t> Знает основы теории переноса импульса, тепла и массы; принципы физического моделирования химико-технологических процессов; основные уравнения движения жидкостей; основы теории теплопередачи; основы теории </a:t>
            </a:r>
            <a:r>
              <a:rPr lang="ru-RU" sz="1200" dirty="0" err="1"/>
              <a:t>массопередачи</a:t>
            </a:r>
            <a:r>
              <a:rPr lang="ru-RU" sz="1200" dirty="0"/>
              <a:t> в системах со свободной и неподвижной границей раздела фаз; типовые процессы химической технологии, соответствующие аппараты и методы их расчета.</a:t>
            </a:r>
          </a:p>
          <a:p>
            <a:r>
              <a:rPr lang="ru-RU" sz="1200" dirty="0"/>
              <a:t>ИД-2</a:t>
            </a:r>
            <a:r>
              <a:rPr lang="ru-RU" sz="1200" baseline="-25000" dirty="0"/>
              <a:t>ОПК-2</a:t>
            </a:r>
            <a:r>
              <a:rPr lang="ru-RU" sz="1200" dirty="0"/>
              <a:t> Знает методы построения эмпирических (статистических) и физико-химических (теоретических) моделей химико-технологических процессов.</a:t>
            </a:r>
          </a:p>
          <a:p>
            <a:r>
              <a:rPr lang="ru-RU" sz="1200" dirty="0"/>
              <a:t>ИД-3</a:t>
            </a:r>
            <a:r>
              <a:rPr lang="ru-RU" sz="1200" baseline="-25000" dirty="0"/>
              <a:t>ОПК-2</a:t>
            </a:r>
            <a:r>
              <a:rPr lang="ru-RU" sz="1200" dirty="0"/>
              <a:t> Знает методы оптимизации химико-технологических процессов с применением эмпирических и/или физико-химических моделей.</a:t>
            </a:r>
          </a:p>
          <a:p>
            <a:r>
              <a:rPr lang="ru-RU" sz="1200" dirty="0"/>
              <a:t>ИД-4</a:t>
            </a:r>
            <a:r>
              <a:rPr lang="ru-RU" sz="1200" baseline="-25000" dirty="0"/>
              <a:t>ОПК-2</a:t>
            </a:r>
            <a:r>
              <a:rPr lang="ru-RU" sz="1200" dirty="0"/>
              <a:t> Знает основные принципы организации химического производства, его иерархической структуры; общие закономерности химических процессов; основные химические производства.</a:t>
            </a:r>
          </a:p>
          <a:p>
            <a:r>
              <a:rPr lang="ru-RU" sz="1200" dirty="0"/>
              <a:t>ИД-5</a:t>
            </a:r>
            <a:r>
              <a:rPr lang="ru-RU" sz="1200" baseline="-25000" dirty="0"/>
              <a:t>ОПК-2</a:t>
            </a:r>
            <a:r>
              <a:rPr lang="ru-RU" sz="1200" dirty="0"/>
              <a:t> Знает основы теории процесса в химическом реакторе, методологию исследования взаимодействия процессов химических превращений и явлений переноса на всех масштабных уровнях, методику выбора реактора и расчета процесса в нем; основные реакционные процессы и реакторы химической и нефтехимической технологии.</a:t>
            </a:r>
          </a:p>
          <a:p>
            <a:r>
              <a:rPr lang="ru-RU" sz="1200" dirty="0"/>
              <a:t>ИД-6</a:t>
            </a:r>
            <a:r>
              <a:rPr lang="ru-RU" sz="1200" baseline="-25000" dirty="0"/>
              <a:t>ОПК-2</a:t>
            </a:r>
            <a:r>
              <a:rPr lang="ru-RU" sz="1200" dirty="0"/>
              <a:t> Знает основные понятия теории управления технологическими процессами; статические и динамические характеристики объектов и звеньев управления; основные виды систем автоматического регулирования и законы управления; типовые системы автоматического управления в химической промышленности; методы и средства диагностики и контроля основных технологических параметров.</a:t>
            </a:r>
          </a:p>
          <a:p>
            <a:r>
              <a:rPr lang="ru-RU" sz="1200" dirty="0"/>
              <a:t>ИД-7</a:t>
            </a:r>
            <a:r>
              <a:rPr lang="ru-RU" sz="1200" baseline="-25000" dirty="0"/>
              <a:t>ОПК-2</a:t>
            </a:r>
            <a:r>
              <a:rPr lang="ru-RU" sz="1200" dirty="0"/>
              <a:t> Умеет определять характер движения жидкостей и газов; основные характеристики процессов тепло- и </a:t>
            </a:r>
            <a:r>
              <a:rPr lang="ru-RU" sz="1200" dirty="0" err="1"/>
              <a:t>массопередачи</a:t>
            </a:r>
            <a:r>
              <a:rPr lang="ru-RU" sz="1200" dirty="0"/>
              <a:t>; рассчитывать параметры и выбирать аппаратуру для конкретного химико-технологического процесса.</a:t>
            </a:r>
          </a:p>
          <a:p>
            <a:r>
              <a:rPr lang="ru-RU" sz="1200" dirty="0"/>
              <a:t>ИД-8</a:t>
            </a:r>
            <a:r>
              <a:rPr lang="ru-RU" sz="1200" baseline="-25000" dirty="0"/>
              <a:t>ОПК-2</a:t>
            </a:r>
            <a:r>
              <a:rPr lang="ru-RU" sz="1200" dirty="0"/>
              <a:t> Умеет рассчитывать основные характеристики химического процесса, выбирать рациональную схему производства заданного продукта, оценивать </a:t>
            </a:r>
            <a:r>
              <a:rPr lang="ru-RU" sz="1200" dirty="0" err="1"/>
              <a:t>техноло-гическую</a:t>
            </a:r>
            <a:r>
              <a:rPr lang="ru-RU" sz="1200" dirty="0"/>
              <a:t> эффективность производства.</a:t>
            </a:r>
          </a:p>
          <a:p>
            <a:r>
              <a:rPr lang="ru-RU" sz="1200" dirty="0"/>
              <a:t>ИД-9</a:t>
            </a:r>
            <a:r>
              <a:rPr lang="ru-RU" sz="1200" baseline="-25000" dirty="0"/>
              <a:t>ОПК-2</a:t>
            </a:r>
            <a:r>
              <a:rPr lang="ru-RU" sz="1200" dirty="0"/>
              <a:t> Умеет выбрать тип реактора и рассчитать технологические параметры для заданного процесса; определить параметры наилучшей организации процесса в химическом реакторе.</a:t>
            </a:r>
          </a:p>
          <a:p>
            <a:r>
              <a:rPr lang="ru-RU" sz="1200" dirty="0"/>
              <a:t>ИД-10</a:t>
            </a:r>
            <a:r>
              <a:rPr lang="ru-RU" sz="1200" baseline="-25000" dirty="0"/>
              <a:t>ОПК-2</a:t>
            </a:r>
            <a:r>
              <a:rPr lang="ru-RU" sz="1200" dirty="0"/>
              <a:t> Умеет определять основные статические и динамические характеристики объектов; выбирать рациональную систему регулирования технологического процесса; выбирать конкретные типы приборов для диагностики химико-технологического процесса.</a:t>
            </a:r>
          </a:p>
          <a:p>
            <a:r>
              <a:rPr lang="ru-RU" sz="1200" dirty="0"/>
              <a:t>ИД-11</a:t>
            </a:r>
            <a:r>
              <a:rPr lang="ru-RU" sz="1200" baseline="-25000" dirty="0"/>
              <a:t>ОПК-2 </a:t>
            </a:r>
            <a:r>
              <a:rPr lang="ru-RU" sz="1200" dirty="0"/>
              <a:t>Умеет применять методы вычислительной математики и математической статистики для моделирования и оптимизации химико-технологических процессов.</a:t>
            </a:r>
          </a:p>
          <a:p>
            <a:r>
              <a:rPr lang="ru-RU" sz="1200" dirty="0"/>
              <a:t>ИД-12</a:t>
            </a:r>
            <a:r>
              <a:rPr lang="ru-RU" sz="1200" baseline="-25000" dirty="0"/>
              <a:t>ОПК-2</a:t>
            </a:r>
            <a:r>
              <a:rPr lang="ru-RU" sz="1200" dirty="0"/>
              <a:t> Владеет методами технологических расчетов отдельных узлов химического оборудования.</a:t>
            </a:r>
          </a:p>
          <a:p>
            <a:r>
              <a:rPr lang="ru-RU" sz="1200" dirty="0"/>
              <a:t> ИД-13</a:t>
            </a:r>
            <a:r>
              <a:rPr lang="ru-RU" sz="1200" baseline="-25000" dirty="0"/>
              <a:t>ОПК-2 </a:t>
            </a:r>
            <a:r>
              <a:rPr lang="ru-RU" sz="1200" dirty="0"/>
              <a:t>Владеет методами определения оптимальных и рациональных технологических режимов работы оборудования.</a:t>
            </a:r>
          </a:p>
          <a:p>
            <a:r>
              <a:rPr lang="ru-RU" sz="1200" dirty="0"/>
              <a:t>ИД-14</a:t>
            </a:r>
            <a:r>
              <a:rPr lang="ru-RU" sz="1200" baseline="-25000" dirty="0"/>
              <a:t>ОПК-2</a:t>
            </a:r>
            <a:r>
              <a:rPr lang="ru-RU" sz="1200" dirty="0"/>
              <a:t> Владеет методами расчета и анализа процессов в химических реакторах, определения технологических показателей процесса; методами выбора химических реакторов.</a:t>
            </a:r>
          </a:p>
          <a:p>
            <a:r>
              <a:rPr lang="ru-RU" sz="1200" dirty="0"/>
              <a:t>ИД-15</a:t>
            </a:r>
            <a:r>
              <a:rPr lang="ru-RU" sz="1200" baseline="-25000" dirty="0"/>
              <a:t>ОПК-2</a:t>
            </a:r>
            <a:r>
              <a:rPr lang="ru-RU" sz="1200" dirty="0"/>
              <a:t> Владеет методами управления химико-технологическими системами и методами регулирования химико-технологических процессов.</a:t>
            </a:r>
          </a:p>
          <a:p>
            <a:r>
              <a:rPr lang="ru-RU" sz="1200" dirty="0"/>
              <a:t>ИД-16</a:t>
            </a:r>
            <a:r>
              <a:rPr lang="ru-RU" sz="1200" baseline="-25000" dirty="0"/>
              <a:t>ОПК-2 </a:t>
            </a:r>
            <a:r>
              <a:rPr lang="ru-RU" sz="1200" dirty="0"/>
              <a:t>Владеет пакетами прикладных программ для моделирования химико-технологических процессов.</a:t>
            </a:r>
          </a:p>
        </p:txBody>
      </p:sp>
    </p:spTree>
    <p:extLst>
      <p:ext uri="{BB962C8B-B14F-4D97-AF65-F5344CB8AC3E}">
        <p14:creationId xmlns:p14="http://schemas.microsoft.com/office/powerpoint/2010/main" xmlns="" val="21389018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dirty="0" smtClean="0"/>
              <a:t>Профессиональные компетенции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4824" y="1600200"/>
            <a:ext cx="9210675" cy="49974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dirty="0" smtClean="0"/>
              <a:t>Формируются на основе профессиональных стандартов, соответствующих профессиональной деятельности выпускников (при наличии), а также, при необходимости, на основе анализа требований к </a:t>
            </a:r>
            <a:r>
              <a:rPr lang="ru-RU" sz="2800" dirty="0" err="1" smtClean="0"/>
              <a:t>профессио-нальным</a:t>
            </a:r>
            <a:r>
              <a:rPr lang="ru-RU" sz="2800" dirty="0" smtClean="0"/>
              <a:t> компетенциям, предъявляемых к выпускникам направления подготовки на рынке труда, обобщения зарубежного опыта, проведения консультаций с ведущими </a:t>
            </a:r>
            <a:r>
              <a:rPr lang="ru-RU" sz="2800" dirty="0" err="1" smtClean="0"/>
              <a:t>рабо-тодателями</a:t>
            </a:r>
            <a:r>
              <a:rPr lang="ru-RU" sz="2800" dirty="0" smtClean="0"/>
              <a:t>, объединениями работодателей отрасли, в которой востребованы выпускники в рамках направления подготовки, иных источников </a:t>
            </a:r>
          </a:p>
        </p:txBody>
      </p:sp>
    </p:spTree>
    <p:extLst>
      <p:ext uri="{BB962C8B-B14F-4D97-AF65-F5344CB8AC3E}">
        <p14:creationId xmlns:p14="http://schemas.microsoft.com/office/powerpoint/2010/main" xmlns="" val="38499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126" y="365126"/>
            <a:ext cx="8986838" cy="787399"/>
          </a:xfrm>
        </p:spPr>
        <p:txBody>
          <a:bodyPr/>
          <a:lstStyle/>
          <a:p>
            <a:pPr algn="ctr"/>
            <a:r>
              <a:rPr lang="ru-RU" b="1" dirty="0" smtClean="0"/>
              <a:t>Компетенция в магистратуре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43676712"/>
              </p:ext>
            </p:extLst>
          </p:nvPr>
        </p:nvGraphicFramePr>
        <p:xfrm>
          <a:off x="323850" y="1085850"/>
          <a:ext cx="9039225" cy="4810125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3618879"/>
                <a:gridCol w="5420346"/>
              </a:tblGrid>
              <a:tr h="48101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ОПК-2. Способен использовать современные приборы и методики, организовывать проведение экспериментов и испытаний, проводить их обработку и анализировать их результаты для решения </a:t>
                      </a:r>
                      <a:r>
                        <a:rPr lang="ru-RU" sz="1600" dirty="0" err="1" smtClean="0">
                          <a:effectLst/>
                          <a:latin typeface="Times New Roman"/>
                          <a:ea typeface="Times New Roman"/>
                        </a:rPr>
                        <a:t>производствен-ных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и научных задач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Инструментальные методы исследования в</a:t>
                      </a:r>
                      <a:r>
                        <a:rPr lang="ru-RU" sz="28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8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химической технологии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ru-RU" sz="28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-4 ЗЭТ</a:t>
                      </a: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ИД-1</a:t>
                      </a:r>
                      <a:r>
                        <a:rPr lang="ru-RU" sz="1600" baseline="-25000" dirty="0">
                          <a:effectLst/>
                          <a:latin typeface="Times New Roman"/>
                          <a:ea typeface="Times New Roman"/>
                        </a:rPr>
                        <a:t>ОПК-2. </a:t>
                      </a: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Знает </a:t>
                      </a:r>
                      <a:r>
                        <a:rPr lang="ru-RU" sz="1600" dirty="0">
                          <a:effectLst/>
                          <a:latin typeface="Times New Roman"/>
                          <a:ea typeface="TimesNewRomanPSMT"/>
                        </a:rPr>
                        <a:t>теорию физико-химических методов анализа.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ИД-2</a:t>
                      </a:r>
                      <a:r>
                        <a:rPr lang="ru-RU" sz="1600" baseline="-25000" dirty="0">
                          <a:effectLst/>
                          <a:latin typeface="Times New Roman"/>
                          <a:ea typeface="Times New Roman"/>
                        </a:rPr>
                        <a:t>ОПК-2.  </a:t>
                      </a: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Знает </a:t>
                      </a:r>
                      <a:r>
                        <a:rPr lang="ru-RU" sz="1600" dirty="0">
                          <a:effectLst/>
                          <a:latin typeface="Times New Roman"/>
                          <a:ea typeface="TimesNewRomanPSMT"/>
                        </a:rPr>
                        <a:t>принципы работы основных приборов в инструментальных методах химического анализа.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ИД-3</a:t>
                      </a:r>
                      <a:r>
                        <a:rPr lang="ru-RU" sz="1600" baseline="-25000" dirty="0">
                          <a:effectLst/>
                          <a:latin typeface="Times New Roman"/>
                          <a:ea typeface="Times New Roman"/>
                        </a:rPr>
                        <a:t>ОПК-2.  </a:t>
                      </a: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Знает методы целенаправленного сбора и анализа научной литературы.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ИД-4</a:t>
                      </a:r>
                      <a:r>
                        <a:rPr lang="ru-RU" sz="1600" baseline="-25000" dirty="0">
                          <a:effectLst/>
                          <a:latin typeface="Times New Roman"/>
                          <a:ea typeface="Times New Roman"/>
                        </a:rPr>
                        <a:t>ОПК-2.  </a:t>
                      </a:r>
                      <a:r>
                        <a:rPr lang="ru-RU" sz="1600" dirty="0">
                          <a:effectLst/>
                          <a:latin typeface="Times New Roman"/>
                          <a:ea typeface="TimesNewRomanPSMT"/>
                        </a:rPr>
                        <a:t>Умеет применять приобретенные практические навыки в профессиональной деятельности для решения конкретных задач.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ИД-5</a:t>
                      </a:r>
                      <a:r>
                        <a:rPr lang="ru-RU" sz="1600" baseline="-25000" dirty="0">
                          <a:effectLst/>
                          <a:latin typeface="Times New Roman"/>
                          <a:ea typeface="Times New Roman"/>
                        </a:rPr>
                        <a:t>ОПК-2.   </a:t>
                      </a: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У</a:t>
                      </a:r>
                      <a:r>
                        <a:rPr lang="ru-RU" sz="1600" dirty="0">
                          <a:effectLst/>
                          <a:latin typeface="Times New Roman"/>
                          <a:ea typeface="TimesNewRomanPSMT"/>
                        </a:rPr>
                        <a:t>меет анализировать научную  литературу с целью выбора направления исследования по заданной теме.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ИД-6</a:t>
                      </a:r>
                      <a:r>
                        <a:rPr lang="ru-RU" sz="1600" baseline="-25000" dirty="0">
                          <a:effectLst/>
                          <a:latin typeface="Times New Roman"/>
                          <a:ea typeface="Times New Roman"/>
                        </a:rPr>
                        <a:t>ОПК-2.  </a:t>
                      </a: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Владеет </a:t>
                      </a:r>
                      <a:r>
                        <a:rPr lang="ru-RU" sz="1600" dirty="0">
                          <a:effectLst/>
                          <a:latin typeface="Times New Roman"/>
                          <a:ea typeface="TimesNewRomanPSMT"/>
                        </a:rPr>
                        <a:t>идеологией и системой выбора инструментальных методов химического анализа, а также оценкой возможностей каждого метода.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ИД-7</a:t>
                      </a:r>
                      <a:r>
                        <a:rPr lang="ru-RU" sz="1600" baseline="-25000" dirty="0">
                          <a:effectLst/>
                          <a:latin typeface="Times New Roman"/>
                          <a:ea typeface="Times New Roman"/>
                        </a:rPr>
                        <a:t>ОПК-2. </a:t>
                      </a: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Владеет</a:t>
                      </a:r>
                      <a:r>
                        <a:rPr lang="ru-RU" sz="1600" baseline="-2500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/>
                          <a:ea typeface="TimesNewRomanPSMT"/>
                        </a:rPr>
                        <a:t>метрологическими основами инструментальных методов анализа.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ИД-8</a:t>
                      </a:r>
                      <a:r>
                        <a:rPr lang="ru-RU" sz="1600" baseline="-25000" dirty="0">
                          <a:effectLst/>
                          <a:latin typeface="Times New Roman"/>
                          <a:ea typeface="Times New Roman"/>
                        </a:rPr>
                        <a:t>ОПК-2. </a:t>
                      </a: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Владеет </a:t>
                      </a:r>
                      <a:r>
                        <a:rPr lang="ru-RU" sz="1600" dirty="0">
                          <a:effectLst/>
                          <a:latin typeface="Times New Roman"/>
                          <a:ea typeface="TimesNewRomanPSMT"/>
                        </a:rPr>
                        <a:t>способами обработки полученных результатов и анализа их с учетом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NewRomanPSMT"/>
                        </a:rPr>
                        <a:t>имеющихся литературных данных.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87123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1038" y="0"/>
            <a:ext cx="8543925" cy="687298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4000" b="1" dirty="0" smtClean="0"/>
              <a:t>Профили</a:t>
            </a:r>
            <a:endParaRPr lang="ru-RU" altLang="ru-RU" sz="4000" b="1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711200"/>
            <a:ext cx="8543925" cy="6146801"/>
          </a:xfrm>
        </p:spPr>
        <p:txBody>
          <a:bodyPr>
            <a:normAutofit fontScale="62500" lnSpcReduction="20000"/>
          </a:bodyPr>
          <a:lstStyle/>
          <a:p>
            <a:pPr marL="0" indent="0" algn="ctr" eaLnBrk="1" hangingPunct="1">
              <a:lnSpc>
                <a:spcPct val="80000"/>
              </a:lnSpc>
              <a:buNone/>
            </a:pPr>
            <a:endParaRPr lang="ru-RU" altLang="ru-RU" dirty="0"/>
          </a:p>
          <a:p>
            <a:r>
              <a:rPr lang="ru-RU" dirty="0"/>
              <a:t>- химическая технология неорганических веществ;</a:t>
            </a:r>
          </a:p>
          <a:p>
            <a:r>
              <a:rPr lang="ru-RU" dirty="0"/>
              <a:t>- химическая технология основного органического и нефтехимического синтеза;</a:t>
            </a:r>
          </a:p>
          <a:p>
            <a:r>
              <a:rPr lang="ru-RU" dirty="0"/>
              <a:t>- химическая технология тонкого органического синтеза;</a:t>
            </a:r>
          </a:p>
          <a:p>
            <a:r>
              <a:rPr lang="ru-RU" dirty="0"/>
              <a:t>- химическая технология синтетических биологически активных веществ;</a:t>
            </a:r>
          </a:p>
          <a:p>
            <a:r>
              <a:rPr lang="ru-RU" dirty="0"/>
              <a:t>- технология химико-фармацевтических препаратов и косметических средств;</a:t>
            </a:r>
          </a:p>
          <a:p>
            <a:r>
              <a:rPr lang="ru-RU" dirty="0"/>
              <a:t>- химическая технология природных энергоносителей и углеродных материалов;</a:t>
            </a:r>
          </a:p>
          <a:p>
            <a:r>
              <a:rPr lang="ru-RU" dirty="0"/>
              <a:t>- химическая технология материалов и приборов электронной техники и </a:t>
            </a:r>
            <a:r>
              <a:rPr lang="ru-RU" dirty="0" err="1"/>
              <a:t>наноэлектроники</a:t>
            </a:r>
            <a:r>
              <a:rPr lang="ru-RU" dirty="0"/>
              <a:t>;</a:t>
            </a:r>
          </a:p>
          <a:p>
            <a:r>
              <a:rPr lang="ru-RU" dirty="0"/>
              <a:t>- технология электрохимических производств;</a:t>
            </a:r>
          </a:p>
          <a:p>
            <a:r>
              <a:rPr lang="ru-RU" dirty="0"/>
              <a:t>- химическая технология тугоплавких неметаллических и силикатных материалов;</a:t>
            </a:r>
          </a:p>
          <a:p>
            <a:r>
              <a:rPr lang="ru-RU" dirty="0"/>
              <a:t>- технология защиты от коррозии;</a:t>
            </a:r>
          </a:p>
          <a:p>
            <a:r>
              <a:rPr lang="ru-RU" dirty="0"/>
              <a:t>- технология и переработка полимеров;</a:t>
            </a:r>
          </a:p>
          <a:p>
            <a:r>
              <a:rPr lang="ru-RU" dirty="0"/>
              <a:t>- химическая технология редких и редкоземельных элементов;</a:t>
            </a:r>
          </a:p>
          <a:p>
            <a:r>
              <a:rPr lang="ru-RU" dirty="0"/>
              <a:t>- химическая технология переработки древесины;</a:t>
            </a:r>
          </a:p>
          <a:p>
            <a:r>
              <a:rPr lang="ru-RU" dirty="0"/>
              <a:t>- технология и оборудование производства химических волокон и композиционных материалов на их основе;</a:t>
            </a:r>
          </a:p>
          <a:p>
            <a:r>
              <a:rPr lang="ru-RU" dirty="0"/>
              <a:t>- химическая технология и оборудование отделочного производства;</a:t>
            </a:r>
          </a:p>
          <a:p>
            <a:r>
              <a:rPr lang="ru-RU" dirty="0"/>
              <a:t>- технология средств химической защиты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3415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318" y="365126"/>
            <a:ext cx="8543925" cy="1325563"/>
          </a:xfrm>
        </p:spPr>
        <p:txBody>
          <a:bodyPr/>
          <a:lstStyle/>
          <a:p>
            <a:pPr eaLnBrk="1" hangingPunct="1"/>
            <a:r>
              <a:rPr lang="ru-RU" sz="4000" b="1" dirty="0" smtClean="0"/>
              <a:t>Типы профессиональной деятельности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Научно-исследовательский</a:t>
            </a:r>
          </a:p>
          <a:p>
            <a:pPr eaLnBrk="1" hangingPunct="1"/>
            <a:r>
              <a:rPr lang="ru-RU" dirty="0" smtClean="0"/>
              <a:t>Технологический</a:t>
            </a:r>
          </a:p>
          <a:p>
            <a:pPr eaLnBrk="1" hangingPunct="1"/>
            <a:r>
              <a:rPr lang="ru-RU" dirty="0" smtClean="0"/>
              <a:t>Организационно-управленческий</a:t>
            </a:r>
          </a:p>
          <a:p>
            <a:pPr eaLnBrk="1" hangingPunct="1"/>
            <a:r>
              <a:rPr lang="ru-RU" dirty="0" smtClean="0"/>
              <a:t>Проектный </a:t>
            </a:r>
          </a:p>
        </p:txBody>
      </p:sp>
    </p:spTree>
    <p:extLst>
      <p:ext uri="{BB962C8B-B14F-4D97-AF65-F5344CB8AC3E}">
        <p14:creationId xmlns:p14="http://schemas.microsoft.com/office/powerpoint/2010/main" xmlns="" val="284386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dirty="0" smtClean="0"/>
              <a:t>Структура и объем программы </a:t>
            </a:r>
            <a:r>
              <a:rPr lang="ru-RU" sz="4000" b="1" dirty="0" err="1" smtClean="0"/>
              <a:t>бакалавриата</a:t>
            </a:r>
            <a:r>
              <a:rPr lang="ru-RU" sz="4000" b="1" dirty="0" smtClean="0"/>
              <a:t> по ФГОС  3++</a:t>
            </a:r>
          </a:p>
        </p:txBody>
      </p:sp>
      <p:pic>
        <p:nvPicPr>
          <p:cNvPr id="7171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257" t="32445" r="23746" b="32550"/>
          <a:stretch>
            <a:fillRect/>
          </a:stretch>
        </p:blipFill>
        <p:spPr>
          <a:xfrm>
            <a:off x="741231" y="1557339"/>
            <a:ext cx="8657431" cy="4967287"/>
          </a:xfrm>
        </p:spPr>
      </p:pic>
    </p:spTree>
    <p:extLst>
      <p:ext uri="{BB962C8B-B14F-4D97-AF65-F5344CB8AC3E}">
        <p14:creationId xmlns:p14="http://schemas.microsoft.com/office/powerpoint/2010/main" xmlns="" val="300246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84729" y="333375"/>
            <a:ext cx="8915400" cy="714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smtClean="0"/>
              <a:t>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332657"/>
            <a:ext cx="8915400" cy="5793506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ru-RU" sz="4800" dirty="0" smtClean="0"/>
              <a:t>В рамках программы </a:t>
            </a:r>
            <a:r>
              <a:rPr lang="ru-RU" sz="4800" dirty="0" err="1" smtClean="0"/>
              <a:t>бакалавриата</a:t>
            </a:r>
            <a:r>
              <a:rPr lang="ru-RU" sz="4800" dirty="0" smtClean="0"/>
              <a:t> выделяются:</a:t>
            </a:r>
          </a:p>
          <a:p>
            <a:pPr lvl="2" eaLnBrk="1" hangingPunct="1">
              <a:lnSpc>
                <a:spcPct val="90000"/>
              </a:lnSpc>
            </a:pPr>
            <a:r>
              <a:rPr lang="ru-RU" sz="4800" dirty="0" smtClean="0"/>
              <a:t> обязательная часть </a:t>
            </a:r>
          </a:p>
          <a:p>
            <a:pPr lvl="2" eaLnBrk="1" hangingPunct="1">
              <a:lnSpc>
                <a:spcPct val="90000"/>
              </a:lnSpc>
            </a:pPr>
            <a:r>
              <a:rPr lang="ru-RU" sz="4800" dirty="0" smtClean="0"/>
              <a:t> часть, формируемая участниками образовательных отношений. </a:t>
            </a:r>
          </a:p>
        </p:txBody>
      </p:sp>
    </p:spTree>
    <p:extLst>
      <p:ext uri="{BB962C8B-B14F-4D97-AF65-F5344CB8AC3E}">
        <p14:creationId xmlns:p14="http://schemas.microsoft.com/office/powerpoint/2010/main" xmlns="" val="375658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84729" y="333375"/>
            <a:ext cx="8915400" cy="714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smtClean="0"/>
              <a:t>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332657"/>
            <a:ext cx="8915400" cy="5793506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ru-RU" dirty="0" smtClean="0"/>
              <a:t>К </a:t>
            </a:r>
            <a:r>
              <a:rPr lang="ru-RU" b="1" u="sng" dirty="0" smtClean="0">
                <a:solidFill>
                  <a:srgbClr val="FF0000"/>
                </a:solidFill>
              </a:rPr>
              <a:t>обязательной части </a:t>
            </a:r>
            <a:r>
              <a:rPr lang="ru-RU" dirty="0" smtClean="0"/>
              <a:t>программы бака-</a:t>
            </a:r>
            <a:r>
              <a:rPr lang="ru-RU" dirty="0" err="1" smtClean="0"/>
              <a:t>лавриата</a:t>
            </a:r>
            <a:r>
              <a:rPr lang="ru-RU" dirty="0" smtClean="0"/>
              <a:t> относятся: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 дисциплины (модули) 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 практики,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ru-RU" dirty="0" smtClean="0"/>
              <a:t>обеспечивающие формирование: 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всех универсальных компетенций,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 всех общепрофессиональных компетенций, 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 также профессиональных компетенций, установленных ПООП в качестве обязательных (при наличии). </a:t>
            </a:r>
          </a:p>
        </p:txBody>
      </p:sp>
    </p:spTree>
    <p:extLst>
      <p:ext uri="{BB962C8B-B14F-4D97-AF65-F5344CB8AC3E}">
        <p14:creationId xmlns:p14="http://schemas.microsoft.com/office/powerpoint/2010/main" xmlns="" val="423588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274639"/>
            <a:ext cx="8915400" cy="1301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smtClean="0"/>
              <a:t>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188913"/>
            <a:ext cx="8915400" cy="593725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ru-RU" dirty="0" smtClean="0"/>
              <a:t>В </a:t>
            </a:r>
            <a:r>
              <a:rPr lang="ru-RU" b="1" u="sng" dirty="0" smtClean="0">
                <a:solidFill>
                  <a:srgbClr val="FF0000"/>
                </a:solidFill>
              </a:rPr>
              <a:t>обязательную часть </a:t>
            </a:r>
            <a:r>
              <a:rPr lang="ru-RU" dirty="0" smtClean="0"/>
              <a:t>программы </a:t>
            </a:r>
            <a:r>
              <a:rPr lang="ru-RU" dirty="0" err="1" smtClean="0"/>
              <a:t>бакалавриата</a:t>
            </a:r>
            <a:r>
              <a:rPr lang="ru-RU" dirty="0" smtClean="0"/>
              <a:t> включаются, в том числе: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дисциплины, указанные во  ФГОС ВО;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дисциплины по физической культуре и спорту (по физической подготовке), реализуемые в рамках </a:t>
            </a:r>
            <a:r>
              <a:rPr lang="ru-RU" dirty="0" smtClean="0">
                <a:hlinkClick r:id="" action="ppaction://noaction"/>
              </a:rPr>
              <a:t>блока 1</a:t>
            </a:r>
            <a:r>
              <a:rPr lang="ru-RU" dirty="0" smtClean="0"/>
              <a:t> «Дисциплины (модули)».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Объем обязательной части, без учета объема государственной итоговой аттестации, должен составлять не менее </a:t>
            </a:r>
            <a:r>
              <a:rPr lang="ru-RU" b="1" dirty="0" smtClean="0">
                <a:solidFill>
                  <a:srgbClr val="FF0000"/>
                </a:solidFill>
              </a:rPr>
              <a:t>60 %</a:t>
            </a:r>
            <a:r>
              <a:rPr lang="ru-RU" dirty="0" smtClean="0"/>
              <a:t> общего объема программы </a:t>
            </a:r>
            <a:r>
              <a:rPr lang="ru-RU" dirty="0" err="1" smtClean="0"/>
              <a:t>бакалавриата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410675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14415262"/>
              </p:ext>
            </p:extLst>
          </p:nvPr>
        </p:nvGraphicFramePr>
        <p:xfrm>
          <a:off x="428498" y="188639"/>
          <a:ext cx="9127012" cy="54368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4300"/>
                <a:gridCol w="1430159"/>
                <a:gridCol w="1638182"/>
                <a:gridCol w="1794199"/>
                <a:gridCol w="1560172"/>
              </a:tblGrid>
              <a:tr h="7157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18.03.01 </a:t>
                      </a: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«Химическая технология»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21.03.01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«Нефтегазовое дело»</a:t>
                      </a:r>
                    </a:p>
                    <a:p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3556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зачетных единиц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зачетных единиц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87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Дисциплина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ФГОС 3+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ФГОС 3++ примерная ООП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ФГОС 3+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ФГОС 3++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примерная ООП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90079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Общая и неорганическая химия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8-12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95300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Химия 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2337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Органическая химия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8-14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8483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Аналитическая химия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5-7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84838">
                <a:tc>
                  <a:txBody>
                    <a:bodyPr/>
                    <a:lstStyle/>
                    <a:p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ФХМА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8483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химия 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8-12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2337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Коллоидная химия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2-5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8164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4" y="200025"/>
            <a:ext cx="642937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ОПК-1 Способен использовать </a:t>
            </a:r>
            <a:r>
              <a:rPr lang="ru-RU" sz="2400" dirty="0" smtClean="0"/>
              <a:t>знания</a:t>
            </a:r>
          </a:p>
          <a:p>
            <a:pPr algn="just"/>
            <a:r>
              <a:rPr lang="ru-RU" sz="2400" dirty="0" smtClean="0"/>
              <a:t> </a:t>
            </a:r>
            <a:r>
              <a:rPr lang="ru-RU" sz="2400" dirty="0"/>
              <a:t>о строении вещества, </a:t>
            </a:r>
            <a:r>
              <a:rPr lang="ru-RU" sz="2400" dirty="0" smtClean="0"/>
              <a:t>природе </a:t>
            </a:r>
            <a:r>
              <a:rPr lang="ru-RU" sz="2400" dirty="0"/>
              <a:t>химической  связи </a:t>
            </a:r>
            <a:r>
              <a:rPr lang="ru-RU" sz="2400" dirty="0" smtClean="0"/>
              <a:t>и </a:t>
            </a:r>
            <a:r>
              <a:rPr lang="ru-RU" sz="2400" dirty="0"/>
              <a:t>свойствах различных классов химических элементов, соединений,  веществ и материалов для понимания механизма химических реакций, происходящих в технологических процессах и окружающем мире. Способен использовать математические и естественнонаучные знания для решения задач профессиональной деятельности.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572250" y="3429000"/>
            <a:ext cx="320992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Математика</a:t>
            </a:r>
          </a:p>
          <a:p>
            <a:r>
              <a:rPr lang="ru-RU" dirty="0"/>
              <a:t>Информатика</a:t>
            </a:r>
          </a:p>
          <a:p>
            <a:r>
              <a:rPr lang="ru-RU" dirty="0"/>
              <a:t>Вычислительная математика</a:t>
            </a:r>
          </a:p>
          <a:p>
            <a:r>
              <a:rPr lang="ru-RU" dirty="0"/>
              <a:t>Физика</a:t>
            </a:r>
          </a:p>
          <a:p>
            <a:r>
              <a:rPr lang="ru-RU" dirty="0"/>
              <a:t>Общая и неорганическая химия</a:t>
            </a:r>
          </a:p>
          <a:p>
            <a:r>
              <a:rPr lang="ru-RU" dirty="0"/>
              <a:t>Органическая химия</a:t>
            </a:r>
          </a:p>
          <a:p>
            <a:r>
              <a:rPr lang="ru-RU" dirty="0"/>
              <a:t>Физическая химия</a:t>
            </a:r>
          </a:p>
          <a:p>
            <a:r>
              <a:rPr lang="ru-RU" dirty="0"/>
              <a:t>Коллоидная химия</a:t>
            </a:r>
          </a:p>
        </p:txBody>
      </p:sp>
    </p:spTree>
    <p:extLst>
      <p:ext uri="{BB962C8B-B14F-4D97-AF65-F5344CB8AC3E}">
        <p14:creationId xmlns:p14="http://schemas.microsoft.com/office/powerpoint/2010/main" xmlns="" val="25040438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</TotalTime>
  <Words>1501</Words>
  <Application>Microsoft Office PowerPoint</Application>
  <PresentationFormat>Лист A4 (210x297 мм)</PresentationFormat>
  <Paragraphs>158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Структура и содержание дисциплин химического профиля в рамках направления "Химическая технология" при переходе на ФГОС 3++.</vt:lpstr>
      <vt:lpstr>Профили</vt:lpstr>
      <vt:lpstr>Типы профессиональной деятельности</vt:lpstr>
      <vt:lpstr>Структура и объем программы бакалавриата по ФГОС  3++</vt:lpstr>
      <vt:lpstr> </vt:lpstr>
      <vt:lpstr> </vt:lpstr>
      <vt:lpstr>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Профессиональные компетенции</vt:lpstr>
      <vt:lpstr>Компетенция в магистратуре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Модуль гуманитарных и социально-экономических дисциплин</dc:title>
  <dc:creator>Пользователь Windows</dc:creator>
  <cp:lastModifiedBy>ITCORP 4160</cp:lastModifiedBy>
  <cp:revision>27</cp:revision>
  <dcterms:created xsi:type="dcterms:W3CDTF">2017-12-07T10:36:44Z</dcterms:created>
  <dcterms:modified xsi:type="dcterms:W3CDTF">2019-04-26T08:23:42Z</dcterms:modified>
</cp:coreProperties>
</file>