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rawings/drawing2.xml" ContentType="application/vnd.openxmlformats-officedocument.drawingml.chartshape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xlsx" ContentType="application/vnd.openxmlformats-officedocument.spreadsheetml.sheet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0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6" r:id="rId9"/>
    <p:sldId id="262" r:id="rId10"/>
    <p:sldId id="264" r:id="rId11"/>
    <p:sldId id="265" r:id="rId12"/>
    <p:sldId id="271" r:id="rId13"/>
    <p:sldId id="267" r:id="rId14"/>
    <p:sldId id="272" r:id="rId15"/>
    <p:sldId id="273" r:id="rId16"/>
    <p:sldId id="274" r:id="rId17"/>
    <p:sldId id="275" r:id="rId18"/>
    <p:sldId id="276" r:id="rId19"/>
    <p:sldId id="277" r:id="rId20"/>
    <p:sldId id="279" r:id="rId21"/>
    <p:sldId id="280" r:id="rId22"/>
    <p:sldId id="281" r:id="rId23"/>
    <p:sldId id="282" r:id="rId24"/>
    <p:sldId id="287" r:id="rId25"/>
    <p:sldId id="283" r:id="rId26"/>
    <p:sldId id="284" r:id="rId27"/>
    <p:sldId id="285" r:id="rId28"/>
    <p:sldId id="290" r:id="rId29"/>
    <p:sldId id="288" r:id="rId30"/>
    <p:sldId id="289" r:id="rId31"/>
    <p:sldId id="294" r:id="rId32"/>
    <p:sldId id="295" r:id="rId33"/>
    <p:sldId id="291" r:id="rId34"/>
    <p:sldId id="296" r:id="rId35"/>
    <p:sldId id="293" r:id="rId36"/>
    <p:sldId id="297" r:id="rId37"/>
    <p:sldId id="300" r:id="rId38"/>
    <p:sldId id="299" r:id="rId39"/>
    <p:sldId id="301" r:id="rId40"/>
    <p:sldId id="302" r:id="rId41"/>
    <p:sldId id="303" r:id="rId42"/>
    <p:sldId id="304" r:id="rId43"/>
    <p:sldId id="305" r:id="rId44"/>
    <p:sldId id="306" r:id="rId45"/>
    <p:sldId id="307" r:id="rId46"/>
    <p:sldId id="308" r:id="rId47"/>
    <p:sldId id="310" r:id="rId48"/>
    <p:sldId id="311" r:id="rId4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8511"/>
    <a:srgbClr val="FF99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5449" autoAdjust="0"/>
  </p:normalViewPr>
  <p:slideViewPr>
    <p:cSldViewPr>
      <p:cViewPr>
        <p:scale>
          <a:sx n="100" d="100"/>
          <a:sy n="100" d="100"/>
        </p:scale>
        <p:origin x="-294" y="-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_____Microsoft_Office_Excel1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package" Target="../embeddings/_____Microsoft_Office_Excel2.xlsx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11"/>
  <c:clrMapOvr bg1="lt1" tx1="dk1" bg2="lt2" tx2="dk2" accent1="accent1" accent2="accent2" accent3="accent3" accent4="accent4" accent5="accent5" accent6="accent6" hlink="hlink" folHlink="folHlink"/>
  <c:chart>
    <c:autoTitleDeleted val="1"/>
    <c:view3D>
      <c:perspective val="30"/>
    </c:view3D>
    <c:plotArea>
      <c:layout>
        <c:manualLayout>
          <c:layoutTarget val="inner"/>
          <c:xMode val="edge"/>
          <c:yMode val="edge"/>
          <c:x val="0.40252202498743855"/>
          <c:y val="1.6610669186142572E-2"/>
          <c:w val="0.53846783144634247"/>
          <c:h val="0.94500671177927098"/>
        </c:manualLayout>
      </c:layout>
      <c:bar3D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тематическая структура</c:v>
                </c:pt>
              </c:strCache>
            </c:strRef>
          </c:tx>
          <c:spPr>
            <a:gradFill flip="none" rotWithShape="1">
              <a:gsLst>
                <a:gs pos="16000">
                  <a:schemeClr val="accent1">
                    <a:lumMod val="75000"/>
                  </a:schemeClr>
                </a:gs>
                <a:gs pos="45000">
                  <a:schemeClr val="accent1">
                    <a:lumMod val="40000"/>
                    <a:lumOff val="60000"/>
                    <a:alpha val="75000"/>
                  </a:schemeClr>
                </a:gs>
                <a:gs pos="83000">
                  <a:schemeClr val="bg1">
                    <a:lumMod val="95000"/>
                  </a:schemeClr>
                </a:gs>
              </a:gsLst>
              <a:lin ang="0" scaled="1"/>
              <a:tileRect/>
            </a:gradFill>
            <a:ln>
              <a:noFill/>
            </a:ln>
            <a:effectLst/>
          </c:spPr>
          <c:dLbls>
            <c:dLbl>
              <c:idx val="0"/>
              <c:layout>
                <c:manualLayout>
                  <c:x val="2.0404836235390196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9 432</a:t>
                    </a:r>
                    <a:endParaRPr lang="en-US" dirty="0"/>
                  </a:p>
                </c:rich>
              </c:tx>
              <c:showVal val="1"/>
            </c:dLbl>
            <c:dLbl>
              <c:idx val="1"/>
              <c:layout>
                <c:manualLayout>
                  <c:x val="2.4485803482468302E-2"/>
                  <c:y val="9.1654421568183497E-17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4 835</a:t>
                    </a:r>
                    <a:endParaRPr lang="en-US" dirty="0"/>
                  </a:p>
                </c:rich>
              </c:tx>
              <c:showVal val="1"/>
            </c:dLbl>
            <c:dLbl>
              <c:idx val="2"/>
              <c:layout>
                <c:manualLayout>
                  <c:x val="2.9927093145238937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2 297</a:t>
                    </a:r>
                    <a:endParaRPr lang="en-US" dirty="0"/>
                  </a:p>
                </c:rich>
              </c:tx>
              <c:showVal val="1"/>
            </c:dLbl>
            <c:dLbl>
              <c:idx val="3"/>
              <c:layout>
                <c:manualLayout>
                  <c:x val="2.9927093145238937E-2"/>
                  <c:y val="4.5827210784091594E-17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 </a:t>
                    </a:r>
                    <a:r>
                      <a:rPr lang="ru-RU" dirty="0" smtClean="0"/>
                      <a:t>820</a:t>
                    </a:r>
                    <a:endParaRPr lang="en-US" dirty="0"/>
                  </a:p>
                </c:rich>
              </c:tx>
              <c:showVal val="1"/>
            </c:dLbl>
            <c:dLbl>
              <c:idx val="4"/>
              <c:layout>
                <c:manualLayout>
                  <c:x val="2.5846125898160949E-2"/>
                  <c:y val="0"/>
                </c:manualLayout>
              </c:layout>
              <c:showVal val="1"/>
            </c:dLbl>
            <c:dLbl>
              <c:idx val="5"/>
              <c:layout>
                <c:manualLayout>
                  <c:x val="2.4485803482468302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630</a:t>
                    </a:r>
                    <a:endParaRPr lang="en-US" dirty="0"/>
                  </a:p>
                </c:rich>
              </c:tx>
              <c:showVal val="1"/>
            </c:dLbl>
            <c:numFmt formatCode="#,##0" sourceLinked="0"/>
            <c:txPr>
              <a:bodyPr/>
              <a:lstStyle/>
              <a:p>
                <a:pPr>
                  <a:defRPr>
                    <a:solidFill>
                      <a:schemeClr val="accent1">
                        <a:lumMod val="50000"/>
                      </a:schemeClr>
                    </a:solidFill>
                  </a:defRPr>
                </a:pPr>
                <a:endParaRPr lang="ru-RU"/>
              </a:p>
            </c:txPr>
            <c:showVal val="1"/>
          </c:dLbls>
          <c:cat>
            <c:strRef>
              <c:f>Лист1!$A$2:$A$7</c:f>
              <c:strCache>
                <c:ptCount val="6"/>
                <c:pt idx="0">
                  <c:v>общественные науки, 
экономика, право</c:v>
                </c:pt>
                <c:pt idx="1">
                  <c:v>прикладные науки, 
техника, медицина</c:v>
                </c:pt>
                <c:pt idx="2">
                  <c:v>гуманитарные науки, 
религия, искусство</c:v>
                </c:pt>
                <c:pt idx="3">
                  <c:v>естесственные науки, 
техника, математика</c:v>
                </c:pt>
                <c:pt idx="4">
                  <c:v>для средней школы 
и абитуриентов</c:v>
                </c:pt>
                <c:pt idx="5">
                  <c:v>художественная литература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8909</c:v>
                </c:pt>
                <c:pt idx="1">
                  <c:v>4246</c:v>
                </c:pt>
                <c:pt idx="2">
                  <c:v>2185</c:v>
                </c:pt>
                <c:pt idx="3">
                  <c:v>1664</c:v>
                </c:pt>
                <c:pt idx="4">
                  <c:v>736</c:v>
                </c:pt>
                <c:pt idx="5">
                  <c:v>627</c:v>
                </c:pt>
              </c:numCache>
            </c:numRef>
          </c:val>
        </c:ser>
        <c:gapWidth val="20"/>
        <c:gapDepth val="10"/>
        <c:shape val="box"/>
        <c:axId val="83685760"/>
        <c:axId val="83662720"/>
        <c:axId val="0"/>
      </c:bar3DChart>
      <c:valAx>
        <c:axId val="83662720"/>
        <c:scaling>
          <c:orientation val="minMax"/>
        </c:scaling>
        <c:delete val="1"/>
        <c:axPos val="b"/>
        <c:minorGridlines/>
        <c:numFmt formatCode="General" sourceLinked="1"/>
        <c:tickLblPos val="nextTo"/>
        <c:crossAx val="83685760"/>
        <c:crosses val="autoZero"/>
        <c:crossBetween val="between"/>
      </c:valAx>
      <c:catAx>
        <c:axId val="83685760"/>
        <c:scaling>
          <c:orientation val="minMax"/>
        </c:scaling>
        <c:delete val="1"/>
        <c:axPos val="l"/>
        <c:minorGridlines>
          <c:spPr>
            <a:ln>
              <a:noFill/>
            </a:ln>
          </c:spPr>
        </c:minorGridlines>
        <c:majorTickMark val="none"/>
        <c:tickLblPos val="nextTo"/>
        <c:crossAx val="83662720"/>
        <c:crosses val="autoZero"/>
        <c:auto val="1"/>
        <c:lblAlgn val="r"/>
        <c:lblOffset val="100"/>
      </c:catAx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2"/>
  <c:userShapes r:id="rId3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80"/>
      <c:depthPercent val="100"/>
      <c:perspective val="100"/>
    </c:view3D>
    <c:plotArea>
      <c:layout>
        <c:manualLayout>
          <c:layoutTarget val="inner"/>
          <c:xMode val="edge"/>
          <c:yMode val="edge"/>
          <c:x val="1.1548716809243419E-2"/>
          <c:y val="8.7695414795181545E-2"/>
          <c:w val="0.91419348467454264"/>
          <c:h val="0.88507864205564468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постоянный фонд</c:v>
                </c:pt>
              </c:strCache>
            </c:strRef>
          </c:tx>
          <c:explosion val="25"/>
          <c:dPt>
            <c:idx val="0"/>
            <c:explosion val="34"/>
            <c:spPr>
              <a:gradFill flip="none" rotWithShape="1"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10800000" scaled="1"/>
                <a:tileRect/>
              </a:gra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1"/>
            <c:spPr>
              <a:solidFill>
                <a:schemeClr val="accent3">
                  <a:lumMod val="40000"/>
                  <a:lumOff val="60000"/>
                </a:schemeClr>
              </a:solidFill>
              <a:scene3d>
                <a:camera prst="orthographicFront"/>
                <a:lightRig rig="threePt" dir="t"/>
              </a:scene3d>
              <a:sp3d>
                <a:bevelT w="165100" prst="coolSlant"/>
              </a:sp3d>
            </c:spPr>
          </c:dPt>
          <c:cat>
            <c:strRef>
              <c:f>Лист1!$A$2:$A$3</c:f>
              <c:strCache>
                <c:ptCount val="2"/>
                <c:pt idx="0">
                  <c:v>Литература ИНФРА-М</c:v>
                </c:pt>
                <c:pt idx="1">
                  <c:v>Партнёры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0.84000000000000064</c:v>
                </c:pt>
                <c:pt idx="1">
                  <c:v>0.16</c:v>
                </c:pt>
              </c:numCache>
            </c:numRef>
          </c:val>
        </c:ser>
      </c:pie3DChart>
    </c:plotArea>
    <c:plotVisOnly val="1"/>
    <c:dispBlanksAs val="zero"/>
  </c:chart>
  <c:spPr>
    <a:effectLst/>
  </c:spPr>
  <c:txPr>
    <a:bodyPr/>
    <a:lstStyle/>
    <a:p>
      <a:pPr>
        <a:defRPr sz="1800"/>
      </a:pPr>
      <a:endParaRPr lang="ru-RU"/>
    </a:p>
  </c:txPr>
  <c:externalData r:id="rId2"/>
  <c:userShapes r:id="rId3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0.03509</cdr:x>
      <cdr:y>0.07654</cdr:y>
    </cdr:from>
    <cdr:to>
      <cdr:x>0.63277</cdr:x>
      <cdr:y>0.94912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85752" y="357190"/>
          <a:ext cx="4867471" cy="407196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ru-RU" sz="1600" b="1" i="1" dirty="0">
              <a:solidFill>
                <a:schemeClr val="accent5">
                  <a:lumMod val="25000"/>
                </a:schemeClr>
              </a:solidFill>
              <a:latin typeface="CG Times" pitchFamily="18" charset="0"/>
            </a:rPr>
            <a:t>Художественная </a:t>
          </a:r>
          <a:r>
            <a:rPr lang="ru-RU" sz="1600" b="1" i="1" dirty="0" smtClean="0">
              <a:solidFill>
                <a:schemeClr val="accent5">
                  <a:lumMod val="25000"/>
                </a:schemeClr>
              </a:solidFill>
              <a:latin typeface="CG Times" pitchFamily="18" charset="0"/>
            </a:rPr>
            <a:t>литература</a:t>
          </a:r>
        </a:p>
        <a:p xmlns:a="http://schemas.openxmlformats.org/drawingml/2006/main">
          <a:endParaRPr lang="ru-RU" sz="1800" b="1" i="1" dirty="0">
            <a:solidFill>
              <a:schemeClr val="accent5">
                <a:lumMod val="25000"/>
              </a:schemeClr>
            </a:solidFill>
            <a:latin typeface="CG Times" pitchFamily="18" charset="0"/>
          </a:endParaRPr>
        </a:p>
        <a:p xmlns:a="http://schemas.openxmlformats.org/drawingml/2006/main">
          <a:r>
            <a:rPr lang="ru-RU" sz="1600" b="1" i="1" dirty="0">
              <a:solidFill>
                <a:schemeClr val="accent5">
                  <a:lumMod val="25000"/>
                </a:schemeClr>
              </a:solidFill>
              <a:latin typeface="CG Times" pitchFamily="18" charset="0"/>
            </a:rPr>
            <a:t>Для средней школы и </a:t>
          </a:r>
          <a:endParaRPr lang="ru-RU" sz="1600" b="1" i="1" dirty="0" smtClean="0">
            <a:solidFill>
              <a:schemeClr val="accent5">
                <a:lumMod val="25000"/>
              </a:schemeClr>
            </a:solidFill>
            <a:latin typeface="CG Times" pitchFamily="18" charset="0"/>
          </a:endParaRPr>
        </a:p>
        <a:p xmlns:a="http://schemas.openxmlformats.org/drawingml/2006/main">
          <a:r>
            <a:rPr lang="ru-RU" sz="1600" b="1" i="1" dirty="0" smtClean="0">
              <a:solidFill>
                <a:schemeClr val="accent5">
                  <a:lumMod val="25000"/>
                </a:schemeClr>
              </a:solidFill>
              <a:latin typeface="CG Times" pitchFamily="18" charset="0"/>
            </a:rPr>
            <a:t>абитуриентов</a:t>
          </a:r>
          <a:endParaRPr lang="ru-RU" sz="1600" b="1" i="1" dirty="0">
            <a:solidFill>
              <a:schemeClr val="accent5">
                <a:lumMod val="25000"/>
              </a:schemeClr>
            </a:solidFill>
            <a:latin typeface="CG Times" pitchFamily="18" charset="0"/>
          </a:endParaRPr>
        </a:p>
        <a:p xmlns:a="http://schemas.openxmlformats.org/drawingml/2006/main">
          <a:endParaRPr lang="ru-RU" sz="1400" b="1" i="1" dirty="0">
            <a:solidFill>
              <a:schemeClr val="accent5">
                <a:lumMod val="25000"/>
              </a:schemeClr>
            </a:solidFill>
            <a:latin typeface="CG Times" pitchFamily="18" charset="0"/>
          </a:endParaRPr>
        </a:p>
        <a:p xmlns:a="http://schemas.openxmlformats.org/drawingml/2006/main">
          <a:r>
            <a:rPr lang="ru-RU" sz="1600" b="1" i="1" dirty="0" smtClean="0">
              <a:solidFill>
                <a:schemeClr val="accent5">
                  <a:lumMod val="25000"/>
                </a:schemeClr>
              </a:solidFill>
              <a:latin typeface="CG Times" pitchFamily="18" charset="0"/>
            </a:rPr>
            <a:t>Естественные </a:t>
          </a:r>
          <a:r>
            <a:rPr lang="ru-RU" sz="1600" b="1" i="1" dirty="0">
              <a:solidFill>
                <a:schemeClr val="accent5">
                  <a:lumMod val="25000"/>
                </a:schemeClr>
              </a:solidFill>
              <a:latin typeface="CG Times" pitchFamily="18" charset="0"/>
            </a:rPr>
            <a:t>науки, </a:t>
          </a:r>
          <a:r>
            <a:rPr lang="ru-RU" sz="1600" b="1" i="1" dirty="0" smtClean="0">
              <a:solidFill>
                <a:schemeClr val="accent5">
                  <a:lumMod val="25000"/>
                </a:schemeClr>
              </a:solidFill>
              <a:latin typeface="CG Times" pitchFamily="18" charset="0"/>
            </a:rPr>
            <a:t>техника</a:t>
          </a:r>
          <a:r>
            <a:rPr lang="ru-RU" sz="1600" b="1" i="1" dirty="0">
              <a:solidFill>
                <a:schemeClr val="accent5">
                  <a:lumMod val="25000"/>
                </a:schemeClr>
              </a:solidFill>
              <a:latin typeface="CG Times" pitchFamily="18" charset="0"/>
            </a:rPr>
            <a:t>, </a:t>
          </a:r>
          <a:endParaRPr lang="ru-RU" sz="1600" b="1" i="1" dirty="0" smtClean="0">
            <a:solidFill>
              <a:schemeClr val="accent5">
                <a:lumMod val="25000"/>
              </a:schemeClr>
            </a:solidFill>
            <a:latin typeface="CG Times" pitchFamily="18" charset="0"/>
          </a:endParaRPr>
        </a:p>
        <a:p xmlns:a="http://schemas.openxmlformats.org/drawingml/2006/main">
          <a:r>
            <a:rPr lang="ru-RU" sz="1600" b="1" i="1" dirty="0" smtClean="0">
              <a:solidFill>
                <a:schemeClr val="accent5">
                  <a:lumMod val="25000"/>
                </a:schemeClr>
              </a:solidFill>
              <a:latin typeface="CG Times" pitchFamily="18" charset="0"/>
            </a:rPr>
            <a:t>математика</a:t>
          </a:r>
          <a:endParaRPr lang="ru-RU" sz="1600" b="1" i="1" dirty="0">
            <a:solidFill>
              <a:schemeClr val="accent5">
                <a:lumMod val="25000"/>
              </a:schemeClr>
            </a:solidFill>
            <a:latin typeface="CG Times" pitchFamily="18" charset="0"/>
          </a:endParaRPr>
        </a:p>
        <a:p xmlns:a="http://schemas.openxmlformats.org/drawingml/2006/main">
          <a:endParaRPr lang="ru-RU" sz="1000" b="1" i="1" dirty="0">
            <a:solidFill>
              <a:schemeClr val="accent5">
                <a:lumMod val="25000"/>
              </a:schemeClr>
            </a:solidFill>
            <a:latin typeface="CG Times" pitchFamily="18" charset="0"/>
          </a:endParaRPr>
        </a:p>
        <a:p xmlns:a="http://schemas.openxmlformats.org/drawingml/2006/main">
          <a:r>
            <a:rPr lang="ru-RU" sz="1600" b="1" i="1" dirty="0">
              <a:solidFill>
                <a:schemeClr val="accent5">
                  <a:lumMod val="25000"/>
                </a:schemeClr>
              </a:solidFill>
              <a:latin typeface="CG Times" pitchFamily="18" charset="0"/>
            </a:rPr>
            <a:t>Гуманитарные науки, </a:t>
          </a:r>
          <a:r>
            <a:rPr lang="ru-RU" sz="1600" b="1" i="1" dirty="0" smtClean="0">
              <a:solidFill>
                <a:schemeClr val="accent5">
                  <a:lumMod val="25000"/>
                </a:schemeClr>
              </a:solidFill>
              <a:latin typeface="CG Times" pitchFamily="18" charset="0"/>
            </a:rPr>
            <a:t>религия</a:t>
          </a:r>
          <a:r>
            <a:rPr lang="ru-RU" sz="1600" b="1" i="1" dirty="0">
              <a:solidFill>
                <a:schemeClr val="accent5">
                  <a:lumMod val="25000"/>
                </a:schemeClr>
              </a:solidFill>
              <a:latin typeface="CG Times" pitchFamily="18" charset="0"/>
            </a:rPr>
            <a:t>, </a:t>
          </a:r>
          <a:endParaRPr lang="ru-RU" sz="1600" b="1" i="1" dirty="0" smtClean="0">
            <a:solidFill>
              <a:schemeClr val="accent5">
                <a:lumMod val="25000"/>
              </a:schemeClr>
            </a:solidFill>
            <a:latin typeface="CG Times" pitchFamily="18" charset="0"/>
          </a:endParaRPr>
        </a:p>
        <a:p xmlns:a="http://schemas.openxmlformats.org/drawingml/2006/main">
          <a:r>
            <a:rPr lang="ru-RU" sz="1600" b="1" i="1" dirty="0" smtClean="0">
              <a:solidFill>
                <a:schemeClr val="accent5">
                  <a:lumMod val="25000"/>
                </a:schemeClr>
              </a:solidFill>
              <a:latin typeface="CG Times" pitchFamily="18" charset="0"/>
            </a:rPr>
            <a:t>искусство</a:t>
          </a:r>
          <a:endParaRPr lang="ru-RU" sz="1400" b="1" i="1" dirty="0">
            <a:solidFill>
              <a:schemeClr val="accent5">
                <a:lumMod val="25000"/>
              </a:schemeClr>
            </a:solidFill>
            <a:latin typeface="CG Times" pitchFamily="18" charset="0"/>
          </a:endParaRPr>
        </a:p>
        <a:p xmlns:a="http://schemas.openxmlformats.org/drawingml/2006/main">
          <a:endParaRPr lang="ru-RU" sz="800" b="1" i="1" dirty="0">
            <a:solidFill>
              <a:schemeClr val="accent5">
                <a:lumMod val="25000"/>
              </a:schemeClr>
            </a:solidFill>
            <a:latin typeface="CG Times" pitchFamily="18" charset="0"/>
          </a:endParaRPr>
        </a:p>
        <a:p xmlns:a="http://schemas.openxmlformats.org/drawingml/2006/main">
          <a:r>
            <a:rPr lang="ru-RU" sz="1600" b="1" i="1" dirty="0">
              <a:solidFill>
                <a:schemeClr val="accent5">
                  <a:lumMod val="25000"/>
                </a:schemeClr>
              </a:solidFill>
              <a:latin typeface="CG Times" pitchFamily="18" charset="0"/>
            </a:rPr>
            <a:t>Прикладные науки, </a:t>
          </a:r>
          <a:r>
            <a:rPr lang="ru-RU" sz="1600" b="1" i="1" dirty="0" smtClean="0">
              <a:solidFill>
                <a:schemeClr val="accent5">
                  <a:lumMod val="25000"/>
                </a:schemeClr>
              </a:solidFill>
              <a:latin typeface="CG Times" pitchFamily="18" charset="0"/>
            </a:rPr>
            <a:t>техника</a:t>
          </a:r>
          <a:r>
            <a:rPr lang="ru-RU" sz="1600" b="1" i="1" dirty="0">
              <a:solidFill>
                <a:schemeClr val="accent5">
                  <a:lumMod val="25000"/>
                </a:schemeClr>
              </a:solidFill>
              <a:latin typeface="CG Times" pitchFamily="18" charset="0"/>
            </a:rPr>
            <a:t>, </a:t>
          </a:r>
          <a:endParaRPr lang="ru-RU" sz="1600" b="1" i="1" dirty="0" smtClean="0">
            <a:solidFill>
              <a:schemeClr val="accent5">
                <a:lumMod val="25000"/>
              </a:schemeClr>
            </a:solidFill>
            <a:latin typeface="CG Times" pitchFamily="18" charset="0"/>
          </a:endParaRPr>
        </a:p>
        <a:p xmlns:a="http://schemas.openxmlformats.org/drawingml/2006/main">
          <a:r>
            <a:rPr lang="ru-RU" sz="1600" b="1" i="1" dirty="0" smtClean="0">
              <a:solidFill>
                <a:schemeClr val="accent5">
                  <a:lumMod val="25000"/>
                </a:schemeClr>
              </a:solidFill>
              <a:latin typeface="CG Times" pitchFamily="18" charset="0"/>
            </a:rPr>
            <a:t>медицина</a:t>
          </a:r>
          <a:endParaRPr lang="ru-RU" sz="1600" b="1" i="1" dirty="0">
            <a:solidFill>
              <a:schemeClr val="accent5">
                <a:lumMod val="25000"/>
              </a:schemeClr>
            </a:solidFill>
            <a:latin typeface="CG Times" pitchFamily="18" charset="0"/>
          </a:endParaRPr>
        </a:p>
        <a:p xmlns:a="http://schemas.openxmlformats.org/drawingml/2006/main">
          <a:endParaRPr lang="ru-RU" sz="1200" b="1" i="1" dirty="0">
            <a:solidFill>
              <a:schemeClr val="accent5">
                <a:lumMod val="25000"/>
              </a:schemeClr>
            </a:solidFill>
            <a:latin typeface="CG Times" pitchFamily="18" charset="0"/>
          </a:endParaRPr>
        </a:p>
        <a:p xmlns:a="http://schemas.openxmlformats.org/drawingml/2006/main">
          <a:r>
            <a:rPr lang="ru-RU" sz="1600" b="1" i="1" dirty="0">
              <a:solidFill>
                <a:schemeClr val="accent5">
                  <a:lumMod val="25000"/>
                </a:schemeClr>
              </a:solidFill>
              <a:latin typeface="CG Times" pitchFamily="18" charset="0"/>
            </a:rPr>
            <a:t>Общественные науки, экономика, </a:t>
          </a:r>
          <a:endParaRPr lang="ru-RU" sz="1600" b="1" i="1" dirty="0" smtClean="0">
            <a:solidFill>
              <a:schemeClr val="accent5">
                <a:lumMod val="25000"/>
              </a:schemeClr>
            </a:solidFill>
            <a:latin typeface="CG Times" pitchFamily="18" charset="0"/>
          </a:endParaRPr>
        </a:p>
        <a:p xmlns:a="http://schemas.openxmlformats.org/drawingml/2006/main">
          <a:r>
            <a:rPr lang="ru-RU" sz="1600" b="1" i="1" dirty="0" smtClean="0">
              <a:solidFill>
                <a:schemeClr val="accent5">
                  <a:lumMod val="25000"/>
                </a:schemeClr>
              </a:solidFill>
              <a:latin typeface="CG Times" pitchFamily="18" charset="0"/>
            </a:rPr>
            <a:t>право</a:t>
          </a:r>
          <a:endParaRPr lang="ru-RU" sz="1600" b="1" i="1" dirty="0">
            <a:solidFill>
              <a:schemeClr val="accent5">
                <a:lumMod val="25000"/>
              </a:schemeClr>
            </a:solidFill>
            <a:latin typeface="CG Times" pitchFamily="18" charset="0"/>
          </a:endParaRPr>
        </a:p>
        <a:p xmlns:a="http://schemas.openxmlformats.org/drawingml/2006/main">
          <a:endParaRPr lang="ru-RU" dirty="0">
            <a:solidFill>
              <a:schemeClr val="accent5">
                <a:lumMod val="50000"/>
              </a:schemeClr>
            </a:solidFill>
          </a:endParaRPr>
        </a:p>
        <a:p xmlns:a="http://schemas.openxmlformats.org/drawingml/2006/main">
          <a:endParaRPr lang="ru-RU" sz="1100" dirty="0">
            <a:solidFill>
              <a:schemeClr val="accent5">
                <a:lumMod val="50000"/>
              </a:schemeClr>
            </a:solidFill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0.37778</cdr:x>
      <cdr:y>0.65714</cdr:y>
    </cdr:from>
    <cdr:to>
      <cdr:x>0.9052</cdr:x>
      <cdr:y>0.82527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214447" y="1924736"/>
          <a:ext cx="1695506" cy="49244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lIns="0" tIns="0" rIns="0" bIns="0" rtlCol="0">
          <a:spAutoFit/>
        </a:bodyPr>
        <a:lstStyle xmlns:a="http://schemas.openxmlformats.org/drawingml/2006/main"/>
        <a:p xmlns:a="http://schemas.openxmlformats.org/drawingml/2006/main">
          <a:pPr algn="ctr" rtl="0"/>
          <a:r>
            <a:rPr lang="ru-RU" sz="1600" b="1" i="1" dirty="0">
              <a:solidFill>
                <a:schemeClr val="accent1">
                  <a:lumMod val="75000"/>
                </a:schemeClr>
              </a:solidFill>
              <a:latin typeface="CG Times" pitchFamily="18" charset="0"/>
            </a:rPr>
            <a:t>84% фонда </a:t>
          </a:r>
        </a:p>
        <a:p xmlns:a="http://schemas.openxmlformats.org/drawingml/2006/main">
          <a:pPr algn="ctr" rtl="0"/>
          <a:r>
            <a:rPr lang="ru-RU" sz="1600" b="1" i="1" dirty="0">
              <a:solidFill>
                <a:schemeClr val="accent1">
                  <a:lumMod val="75000"/>
                </a:schemeClr>
              </a:solidFill>
              <a:latin typeface="CG Times" pitchFamily="18" charset="0"/>
            </a:rPr>
            <a:t>издано ИНФРА-М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FEE1E0-8698-43F4-8F6B-ABC4EE128E37}" type="datetimeFigureOut">
              <a:rPr lang="ru-RU" smtClean="0"/>
              <a:pPr/>
              <a:t>20.05.2015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584F70-7DE9-4BB1-B1DA-09167700B90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F3601F8-04A0-40FB-B71D-0ED04EE7FB38}" type="slidenum">
              <a:rPr lang="ru-RU"/>
              <a:pPr/>
              <a:t>7</a:t>
            </a:fld>
            <a:endParaRPr lang="ru-RU"/>
          </a:p>
        </p:txBody>
      </p:sp>
      <p:sp>
        <p:nvSpPr>
          <p:cNvPr id="269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9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635D511-7B67-4024-973B-830EBF885928}" type="slidenum">
              <a:rPr lang="ru-RU"/>
              <a:pPr/>
              <a:t>8</a:t>
            </a:fld>
            <a:endParaRPr lang="ru-RU"/>
          </a:p>
        </p:txBody>
      </p:sp>
      <p:sp>
        <p:nvSpPr>
          <p:cNvPr id="268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8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dirty="0" smtClean="0"/>
              <a:t>Банк документов постоянно пополняется по мере индексации внешних ресурсов и роста внутренних фондов ЭБС </a:t>
            </a:r>
            <a:r>
              <a:rPr lang="en-US" sz="1200" dirty="0" smtClean="0">
                <a:latin typeface="Arial Rounded MT Bold" pitchFamily="34" charset="0"/>
              </a:rPr>
              <a:t>Znanium.com</a:t>
            </a:r>
            <a:endParaRPr lang="ru-RU" sz="1200" dirty="0" smtClean="0">
              <a:latin typeface="Arial Rounded MT Bold" pitchFamily="34" charset="0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584F70-7DE9-4BB1-B1DA-09167700B90E}" type="slidenum">
              <a:rPr lang="ru-RU" smtClean="0"/>
              <a:pPr/>
              <a:t>24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/>
              <a:t>«Похожие» - документы, относящиеся к той же или смежным тематикам и содержащие те же ключевые слова, что и исходный документ.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584F70-7DE9-4BB1-B1DA-09167700B90E}" type="slidenum">
              <a:rPr lang="ru-RU" smtClean="0"/>
              <a:pPr/>
              <a:t>26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584F70-7DE9-4BB1-B1DA-09167700B90E}" type="slidenum">
              <a:rPr lang="ru-RU" smtClean="0"/>
              <a:pPr/>
              <a:t>35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584F70-7DE9-4BB1-B1DA-09167700B90E}" type="slidenum">
              <a:rPr lang="ru-RU" smtClean="0"/>
              <a:pPr/>
              <a:t>42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584F70-7DE9-4BB1-B1DA-09167700B90E}" type="slidenum">
              <a:rPr lang="ru-RU" smtClean="0"/>
              <a:pPr/>
              <a:t>48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130051" name="Rectangle 3"/>
            <p:cNvSpPr>
              <a:spLocks noChangeArrowheads="1"/>
            </p:cNvSpPr>
            <p:nvPr/>
          </p:nvSpPr>
          <p:spPr bwMode="hidden">
            <a:xfrm>
              <a:off x="0" y="0"/>
              <a:ext cx="2208" cy="4320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130052" name="Rectangle 4"/>
            <p:cNvSpPr>
              <a:spLocks noChangeArrowheads="1"/>
            </p:cNvSpPr>
            <p:nvPr/>
          </p:nvSpPr>
          <p:spPr bwMode="hidden">
            <a:xfrm>
              <a:off x="1081" y="1065"/>
              <a:ext cx="4679" cy="1596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 sz="2400">
                <a:latin typeface="Times New Roman" pitchFamily="18" charset="0"/>
              </a:endParaRPr>
            </a:p>
          </p:txBody>
        </p:sp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0" y="672"/>
              <a:ext cx="1806" cy="1989"/>
              <a:chOff x="0" y="672"/>
              <a:chExt cx="1806" cy="1989"/>
            </a:xfrm>
          </p:grpSpPr>
          <p:sp>
            <p:nvSpPr>
              <p:cNvPr id="130054" name="Rectangle 6"/>
              <p:cNvSpPr>
                <a:spLocks noChangeArrowheads="1"/>
              </p:cNvSpPr>
              <p:nvPr userDrawn="1"/>
            </p:nvSpPr>
            <p:spPr bwMode="auto">
              <a:xfrm>
                <a:off x="361" y="2257"/>
                <a:ext cx="363" cy="404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30055" name="Rectangle 7"/>
              <p:cNvSpPr>
                <a:spLocks noChangeArrowheads="1"/>
              </p:cNvSpPr>
              <p:nvPr userDrawn="1"/>
            </p:nvSpPr>
            <p:spPr bwMode="auto">
              <a:xfrm>
                <a:off x="1081" y="1065"/>
                <a:ext cx="362" cy="405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30056" name="Rectangle 8"/>
              <p:cNvSpPr>
                <a:spLocks noChangeArrowheads="1"/>
              </p:cNvSpPr>
              <p:nvPr userDrawn="1"/>
            </p:nvSpPr>
            <p:spPr bwMode="auto">
              <a:xfrm>
                <a:off x="1437" y="672"/>
                <a:ext cx="369" cy="400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30057" name="Rectangle 9"/>
              <p:cNvSpPr>
                <a:spLocks noChangeArrowheads="1"/>
              </p:cNvSpPr>
              <p:nvPr userDrawn="1"/>
            </p:nvSpPr>
            <p:spPr bwMode="auto">
              <a:xfrm>
                <a:off x="719" y="2257"/>
                <a:ext cx="368" cy="404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30058" name="Rectangle 10"/>
              <p:cNvSpPr>
                <a:spLocks noChangeArrowheads="1"/>
              </p:cNvSpPr>
              <p:nvPr userDrawn="1"/>
            </p:nvSpPr>
            <p:spPr bwMode="auto">
              <a:xfrm>
                <a:off x="1437" y="1065"/>
                <a:ext cx="369" cy="405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30059" name="Rectangle 11"/>
              <p:cNvSpPr>
                <a:spLocks noChangeArrowheads="1"/>
              </p:cNvSpPr>
              <p:nvPr userDrawn="1"/>
            </p:nvSpPr>
            <p:spPr bwMode="auto">
              <a:xfrm>
                <a:off x="719" y="1464"/>
                <a:ext cx="368" cy="399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30060" name="Rectangle 12"/>
              <p:cNvSpPr>
                <a:spLocks noChangeArrowheads="1"/>
              </p:cNvSpPr>
              <p:nvPr userDrawn="1"/>
            </p:nvSpPr>
            <p:spPr bwMode="auto">
              <a:xfrm>
                <a:off x="0" y="1464"/>
                <a:ext cx="367" cy="399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30061" name="Rectangle 13"/>
              <p:cNvSpPr>
                <a:spLocks noChangeArrowheads="1"/>
              </p:cNvSpPr>
              <p:nvPr userDrawn="1"/>
            </p:nvSpPr>
            <p:spPr bwMode="auto">
              <a:xfrm>
                <a:off x="1081" y="1464"/>
                <a:ext cx="362" cy="399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30062" name="Rectangle 14"/>
              <p:cNvSpPr>
                <a:spLocks noChangeArrowheads="1"/>
              </p:cNvSpPr>
              <p:nvPr userDrawn="1"/>
            </p:nvSpPr>
            <p:spPr bwMode="auto">
              <a:xfrm>
                <a:off x="361" y="1857"/>
                <a:ext cx="363" cy="406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30063" name="Rectangle 15"/>
              <p:cNvSpPr>
                <a:spLocks noChangeArrowheads="1"/>
              </p:cNvSpPr>
              <p:nvPr userDrawn="1"/>
            </p:nvSpPr>
            <p:spPr bwMode="auto">
              <a:xfrm>
                <a:off x="719" y="1857"/>
                <a:ext cx="368" cy="406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2400">
                  <a:latin typeface="Times New Roman" pitchFamily="18" charset="0"/>
                </a:endParaRPr>
              </a:p>
            </p:txBody>
          </p:sp>
        </p:grpSp>
      </p:grpSp>
      <p:sp>
        <p:nvSpPr>
          <p:cNvPr id="130064" name="Rectangle 16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20.05.2015</a:t>
            </a:fld>
            <a:endParaRPr lang="ru-RU"/>
          </a:p>
        </p:txBody>
      </p:sp>
      <p:sp>
        <p:nvSpPr>
          <p:cNvPr id="130065" name="Rectangle 1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130066" name="Rectangle 1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30067" name="Rectangle 19"/>
          <p:cNvSpPr>
            <a:spLocks noGrp="1" noChangeArrowheads="1"/>
          </p:cNvSpPr>
          <p:nvPr>
            <p:ph type="ctrTitle"/>
          </p:nvPr>
        </p:nvSpPr>
        <p:spPr>
          <a:xfrm>
            <a:off x="2971800" y="1828800"/>
            <a:ext cx="6019800" cy="2209800"/>
          </a:xfrm>
        </p:spPr>
        <p:txBody>
          <a:bodyPr/>
          <a:lstStyle>
            <a:lvl1pPr>
              <a:defRPr sz="50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30068" name="Rectangle 20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267200"/>
            <a:ext cx="6019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3400"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20.05.2015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457200"/>
            <a:ext cx="2057400" cy="5410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457200"/>
            <a:ext cx="60198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20.05.2015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20.05.2015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20.05.2015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20.05.2015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Дата 8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20.05.2015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20.05.2015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20.05.2015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20.05.2015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20.05.2015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endParaRPr lang="ru-RU"/>
          </a:p>
        </p:txBody>
      </p:sp>
      <p:sp>
        <p:nvSpPr>
          <p:cNvPr id="129027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 Black" pitchFamily="34" charset="0"/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0" y="0"/>
            <a:ext cx="9144000" cy="546100"/>
            <a:chOff x="0" y="0"/>
            <a:chExt cx="5760" cy="344"/>
          </a:xfrm>
        </p:grpSpPr>
        <p:sp>
          <p:nvSpPr>
            <p:cNvPr id="129029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180" cy="336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129030" name="Rectangle 6"/>
            <p:cNvSpPr>
              <a:spLocks noChangeArrowheads="1"/>
            </p:cNvSpPr>
            <p:nvPr/>
          </p:nvSpPr>
          <p:spPr bwMode="auto">
            <a:xfrm>
              <a:off x="260" y="85"/>
              <a:ext cx="5500" cy="1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129031" name="Rectangle 7"/>
            <p:cNvSpPr>
              <a:spLocks noChangeArrowheads="1"/>
            </p:cNvSpPr>
            <p:nvPr/>
          </p:nvSpPr>
          <p:spPr bwMode="auto">
            <a:xfrm>
              <a:off x="258" y="85"/>
              <a:ext cx="87" cy="89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solidFill>
                  <a:schemeClr val="hlink"/>
                </a:solidFill>
              </a:endParaRPr>
            </a:p>
          </p:txBody>
        </p:sp>
        <p:sp>
          <p:nvSpPr>
            <p:cNvPr id="129032" name="Rectangle 8"/>
            <p:cNvSpPr>
              <a:spLocks noChangeArrowheads="1"/>
            </p:cNvSpPr>
            <p:nvPr/>
          </p:nvSpPr>
          <p:spPr bwMode="auto">
            <a:xfrm>
              <a:off x="345" y="0"/>
              <a:ext cx="88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solidFill>
                  <a:schemeClr val="hlink"/>
                </a:solidFill>
              </a:endParaRPr>
            </a:p>
          </p:txBody>
        </p:sp>
        <p:sp>
          <p:nvSpPr>
            <p:cNvPr id="129033" name="Rectangle 9"/>
            <p:cNvSpPr>
              <a:spLocks noChangeArrowheads="1"/>
            </p:cNvSpPr>
            <p:nvPr/>
          </p:nvSpPr>
          <p:spPr bwMode="auto">
            <a:xfrm>
              <a:off x="345" y="85"/>
              <a:ext cx="88" cy="89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solidFill>
                  <a:schemeClr val="accent2"/>
                </a:solidFill>
              </a:endParaRPr>
            </a:p>
          </p:txBody>
        </p:sp>
        <p:sp>
          <p:nvSpPr>
            <p:cNvPr id="129034" name="Rectangle 10"/>
            <p:cNvSpPr>
              <a:spLocks noChangeArrowheads="1"/>
            </p:cNvSpPr>
            <p:nvPr/>
          </p:nvSpPr>
          <p:spPr bwMode="auto">
            <a:xfrm>
              <a:off x="173" y="173"/>
              <a:ext cx="86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solidFill>
                  <a:schemeClr val="hlink"/>
                </a:solidFill>
              </a:endParaRPr>
            </a:p>
          </p:txBody>
        </p:sp>
        <p:sp>
          <p:nvSpPr>
            <p:cNvPr id="129035" name="Rectangle 11"/>
            <p:cNvSpPr>
              <a:spLocks noChangeArrowheads="1"/>
            </p:cNvSpPr>
            <p:nvPr/>
          </p:nvSpPr>
          <p:spPr bwMode="auto">
            <a:xfrm>
              <a:off x="83" y="86"/>
              <a:ext cx="89" cy="87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129036" name="Rectangle 12"/>
            <p:cNvSpPr>
              <a:spLocks noChangeArrowheads="1"/>
            </p:cNvSpPr>
            <p:nvPr/>
          </p:nvSpPr>
          <p:spPr bwMode="auto">
            <a:xfrm>
              <a:off x="258" y="171"/>
              <a:ext cx="87" cy="87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solidFill>
                  <a:schemeClr val="accent2"/>
                </a:solidFill>
              </a:endParaRPr>
            </a:p>
          </p:txBody>
        </p:sp>
        <p:sp>
          <p:nvSpPr>
            <p:cNvPr id="129037" name="Rectangle 13"/>
            <p:cNvSpPr>
              <a:spLocks noChangeArrowheads="1"/>
            </p:cNvSpPr>
            <p:nvPr/>
          </p:nvSpPr>
          <p:spPr bwMode="auto">
            <a:xfrm>
              <a:off x="173" y="258"/>
              <a:ext cx="86" cy="86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solidFill>
                  <a:schemeClr val="accent2"/>
                </a:solidFill>
              </a:endParaRPr>
            </a:p>
          </p:txBody>
        </p:sp>
      </p:grpSp>
      <p:sp>
        <p:nvSpPr>
          <p:cNvPr id="129038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572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29039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29040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fld id="{5B106E36-FD25-4E2D-B0AA-010F637433A0}" type="datetimeFigureOut">
              <a:rPr lang="ru-RU" smtClean="0"/>
              <a:pPr/>
              <a:t>20.05.2015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¨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¨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30.jpe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30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ebs_support@infra-m.ru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124200" y="4286256"/>
            <a:ext cx="6019800" cy="1752600"/>
          </a:xfrm>
        </p:spPr>
        <p:txBody>
          <a:bodyPr/>
          <a:lstStyle/>
          <a:p>
            <a:pPr algn="r"/>
            <a:r>
              <a:rPr lang="ru-RU" sz="3200" b="1" dirty="0" smtClean="0">
                <a:solidFill>
                  <a:schemeClr val="accent5">
                    <a:lumMod val="25000"/>
                  </a:schemeClr>
                </a:solidFill>
                <a:latin typeface="CG Times" pitchFamily="18" charset="0"/>
                <a:ea typeface="+mj-ea"/>
                <a:cs typeface="+mj-cs"/>
              </a:rPr>
              <a:t>«Научно-издательский центр ИНФРА-М»</a:t>
            </a:r>
          </a:p>
        </p:txBody>
      </p:sp>
      <p:pic>
        <p:nvPicPr>
          <p:cNvPr id="4" name="Picture 3" descr="D:\Инфра-М\лого_знаниум_эбс без фона и подписи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5374" y="2428868"/>
            <a:ext cx="6878626" cy="135732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2971800" y="3286124"/>
            <a:ext cx="1385886" cy="752476"/>
          </a:xfrm>
        </p:spPr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5400" b="1" i="1" dirty="0" smtClean="0">
                <a:solidFill>
                  <a:schemeClr val="accent5">
                    <a:lumMod val="25000"/>
                  </a:schemeClr>
                </a:solidFill>
                <a:latin typeface="CG Times" pitchFamily="18" charset="0"/>
                <a:ea typeface="+mn-ea"/>
                <a:cs typeface="+mn-cs"/>
              </a:rPr>
              <a:t>Полнотекстовый поиск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i="1" dirty="0" smtClean="0">
                <a:solidFill>
                  <a:schemeClr val="accent5">
                    <a:lumMod val="25000"/>
                  </a:schemeClr>
                </a:solidFill>
                <a:latin typeface="CG Times" pitchFamily="18" charset="0"/>
              </a:rPr>
              <a:t>		В единой строке поиска и в первой строке расширенного поиска используется новый алгоритм полнотекстового поиска. Он дает возможность быстро находить документы в ЭБС по поисковому слову или словосочетанию с учетом морфологии русского языка.</a:t>
            </a:r>
            <a:endParaRPr lang="ru-RU" dirty="0">
              <a:solidFill>
                <a:schemeClr val="accent5">
                  <a:lumMod val="25000"/>
                </a:schemeClr>
              </a:solidFill>
            </a:endParaRP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151" r="2310"/>
          <a:stretch>
            <a:fillRect/>
          </a:stretch>
        </p:blipFill>
        <p:spPr bwMode="auto">
          <a:xfrm>
            <a:off x="7000860" y="0"/>
            <a:ext cx="214314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b="1" i="1" dirty="0" smtClean="0">
                <a:solidFill>
                  <a:schemeClr val="accent5">
                    <a:lumMod val="25000"/>
                  </a:schemeClr>
                </a:solidFill>
                <a:latin typeface="CG Times" pitchFamily="18" charset="0"/>
                <a:ea typeface="+mn-ea"/>
                <a:cs typeface="+mn-cs"/>
              </a:rPr>
              <a:t>Результаты полнотекстового поиска</a:t>
            </a: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151" r="2310"/>
          <a:stretch>
            <a:fillRect/>
          </a:stretch>
        </p:blipFill>
        <p:spPr bwMode="auto">
          <a:xfrm>
            <a:off x="7000860" y="0"/>
            <a:ext cx="214314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18033" y="1886664"/>
            <a:ext cx="6107934" cy="4672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6072198" y="2143116"/>
            <a:ext cx="928694" cy="285752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643438" y="4429132"/>
            <a:ext cx="1214446" cy="142876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715008" y="5857892"/>
            <a:ext cx="1143008" cy="142876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6000" b="1" i="1" dirty="0" smtClean="0">
                <a:solidFill>
                  <a:schemeClr val="accent5">
                    <a:lumMod val="25000"/>
                  </a:schemeClr>
                </a:solidFill>
                <a:latin typeface="CG Times" pitchFamily="18" charset="0"/>
                <a:ea typeface="+mn-ea"/>
                <a:cs typeface="+mn-cs"/>
              </a:rPr>
              <a:t>Расширенный</a:t>
            </a:r>
            <a:r>
              <a:rPr lang="ru-RU" sz="6000" b="1" i="1" dirty="0" smtClean="0">
                <a:latin typeface="CG Times" pitchFamily="18" charset="0"/>
              </a:rPr>
              <a:t> </a:t>
            </a:r>
            <a:r>
              <a:rPr lang="ru-RU" sz="6000" b="1" i="1" dirty="0" smtClean="0">
                <a:solidFill>
                  <a:schemeClr val="accent5">
                    <a:lumMod val="25000"/>
                  </a:schemeClr>
                </a:solidFill>
                <a:latin typeface="CG Times" pitchFamily="18" charset="0"/>
                <a:ea typeface="+mn-ea"/>
                <a:cs typeface="+mn-cs"/>
              </a:rPr>
              <a:t>поиск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342900" algn="just">
              <a:buNone/>
            </a:pPr>
            <a:r>
              <a:rPr lang="ru-RU" sz="2800" i="1" dirty="0" smtClean="0">
                <a:solidFill>
                  <a:schemeClr val="accent1">
                    <a:lumMod val="25000"/>
                  </a:schemeClr>
                </a:solidFill>
                <a:latin typeface="CG Times" pitchFamily="18" charset="0"/>
              </a:rPr>
              <a:t>Наша система предлагает гибкий поиск по всем основным параметрам книги: авторы, название, год издания (или интервал издания, например 2013-2015), ISBN, издательство, вид издания (учебник, учебное пособие и т. п.), уровень образования (ВПО, СПО и пр.), поиск новинок ЭБС за определенный период, поиск по различным классификаторам</a:t>
            </a:r>
          </a:p>
          <a:p>
            <a:endParaRPr lang="ru-RU" dirty="0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151" r="2310"/>
          <a:stretch>
            <a:fillRect/>
          </a:stretch>
        </p:blipFill>
        <p:spPr bwMode="auto">
          <a:xfrm>
            <a:off x="7000860" y="0"/>
            <a:ext cx="214314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6000" b="1" i="1" dirty="0" smtClean="0">
                <a:solidFill>
                  <a:schemeClr val="accent5">
                    <a:lumMod val="25000"/>
                  </a:schemeClr>
                </a:solidFill>
                <a:latin typeface="CG Times" pitchFamily="18" charset="0"/>
                <a:ea typeface="+mn-ea"/>
                <a:cs typeface="+mn-cs"/>
              </a:rPr>
              <a:t>Расширенный</a:t>
            </a:r>
            <a:r>
              <a:rPr lang="ru-RU" sz="6000" b="1" i="1" dirty="0" smtClean="0">
                <a:latin typeface="CG Times" pitchFamily="18" charset="0"/>
              </a:rPr>
              <a:t> </a:t>
            </a:r>
            <a:r>
              <a:rPr lang="ru-RU" sz="6000" b="1" i="1" dirty="0" smtClean="0">
                <a:solidFill>
                  <a:schemeClr val="accent5">
                    <a:lumMod val="25000"/>
                  </a:schemeClr>
                </a:solidFill>
                <a:latin typeface="CG Times" pitchFamily="18" charset="0"/>
                <a:ea typeface="+mn-ea"/>
                <a:cs typeface="+mn-cs"/>
              </a:rPr>
              <a:t>поиск</a:t>
            </a: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151" r="2310"/>
          <a:stretch>
            <a:fillRect/>
          </a:stretch>
        </p:blipFill>
        <p:spPr bwMode="auto">
          <a:xfrm>
            <a:off x="7000860" y="22205"/>
            <a:ext cx="214314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00" y="1857364"/>
            <a:ext cx="7200900" cy="428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r="19105"/>
          <a:stretch>
            <a:fillRect/>
          </a:stretch>
        </p:blipFill>
        <p:spPr bwMode="auto">
          <a:xfrm>
            <a:off x="285720" y="2571744"/>
            <a:ext cx="3071834" cy="326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60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5400" b="1" i="1" dirty="0" smtClean="0">
                <a:solidFill>
                  <a:schemeClr val="accent5">
                    <a:lumMod val="25000"/>
                  </a:schemeClr>
                </a:solidFill>
                <a:latin typeface="CG Times" pitchFamily="18" charset="0"/>
                <a:ea typeface="+mn-ea"/>
                <a:cs typeface="+mn-cs"/>
              </a:rPr>
              <a:t>Поиск по структуре ЭБС</a:t>
            </a:r>
          </a:p>
        </p:txBody>
      </p:sp>
      <p:sp>
        <p:nvSpPr>
          <p:cNvPr id="216070" name="Rectangle 6"/>
          <p:cNvSpPr>
            <a:spLocks noChangeArrowheads="1"/>
          </p:cNvSpPr>
          <p:nvPr/>
        </p:nvSpPr>
        <p:spPr bwMode="auto">
          <a:xfrm>
            <a:off x="3563938" y="2349500"/>
            <a:ext cx="5400675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/>
            <a:r>
              <a:rPr lang="ru-RU" sz="1600" b="1" i="1" dirty="0" smtClean="0">
                <a:latin typeface="CG Times" pitchFamily="18" charset="0"/>
              </a:rPr>
              <a:t>   </a:t>
            </a:r>
            <a:r>
              <a:rPr lang="ru-RU" sz="1600" b="1" i="1" dirty="0" smtClean="0">
                <a:solidFill>
                  <a:schemeClr val="accent1">
                    <a:lumMod val="25000"/>
                  </a:schemeClr>
                </a:solidFill>
                <a:latin typeface="CG Times" pitchFamily="18" charset="0"/>
              </a:rPr>
              <a:t>Общероссийский </a:t>
            </a:r>
            <a:r>
              <a:rPr lang="ru-RU" sz="1600" b="1" i="1" dirty="0">
                <a:solidFill>
                  <a:schemeClr val="accent1">
                    <a:lumMod val="25000"/>
                  </a:schemeClr>
                </a:solidFill>
                <a:latin typeface="CG Times" pitchFamily="18" charset="0"/>
              </a:rPr>
              <a:t>классификатор специальностей</a:t>
            </a:r>
            <a:r>
              <a:rPr lang="ru-RU" sz="1600" i="1" dirty="0">
                <a:solidFill>
                  <a:schemeClr val="accent1">
                    <a:lumMod val="25000"/>
                  </a:schemeClr>
                </a:solidFill>
                <a:latin typeface="CG Times" pitchFamily="18" charset="0"/>
              </a:rPr>
              <a:t> – это совокупность кодов, наименований объектов и их дополнительных классификационных признаков, которые сведены в одну таблицу. При этом кодирование (идентификация объекта) имеет трехуровневую систему иерархии, используя для кодировки последовательный метод. Каждый последующий уровень конкретизирует предыдущий, который, в свою очередь, является некоторым обобщением для последующего. </a:t>
            </a:r>
            <a:r>
              <a:rPr lang="ru-RU" sz="1600" b="1" i="1" dirty="0">
                <a:solidFill>
                  <a:schemeClr val="accent1">
                    <a:lumMod val="25000"/>
                  </a:schemeClr>
                </a:solidFill>
                <a:latin typeface="CG Times" pitchFamily="18" charset="0"/>
              </a:rPr>
              <a:t>Коды ОКСО </a:t>
            </a:r>
            <a:r>
              <a:rPr lang="ru-RU" sz="1600" i="1" dirty="0">
                <a:solidFill>
                  <a:schemeClr val="accent1">
                    <a:lumMod val="25000"/>
                  </a:schemeClr>
                </a:solidFill>
                <a:latin typeface="CG Times" pitchFamily="18" charset="0"/>
              </a:rPr>
              <a:t>имеют следующий вид: ХХХХХХ – шесть цифровых значений, где первые два обозначают первый уровень иерархии, 4 и 5 – второй, а последние два – третий. На первом уровне выделяются укрупненные группы специальностей, которым соответствует более обширная предметная </a:t>
            </a:r>
            <a:r>
              <a:rPr lang="ru-RU" sz="1600" i="1" dirty="0" smtClean="0">
                <a:solidFill>
                  <a:schemeClr val="accent1">
                    <a:lumMod val="25000"/>
                  </a:schemeClr>
                </a:solidFill>
                <a:latin typeface="CG Times" pitchFamily="18" charset="0"/>
              </a:rPr>
              <a:t>область</a:t>
            </a:r>
            <a:r>
              <a:rPr lang="ru-RU" sz="1600" i="1" dirty="0">
                <a:solidFill>
                  <a:schemeClr val="accent1">
                    <a:lumMod val="25000"/>
                  </a:schemeClr>
                </a:solidFill>
                <a:latin typeface="CG Times" pitchFamily="18" charset="0"/>
              </a:rPr>
              <a:t>. Она сужается на втором уровне и конкретизируется на третьем, где выделяется сама специальность.</a:t>
            </a:r>
          </a:p>
        </p:txBody>
      </p:sp>
      <p:sp>
        <p:nvSpPr>
          <p:cNvPr id="216071" name="Rectangle 7"/>
          <p:cNvSpPr>
            <a:spLocks noChangeArrowheads="1"/>
          </p:cNvSpPr>
          <p:nvPr/>
        </p:nvSpPr>
        <p:spPr bwMode="auto">
          <a:xfrm>
            <a:off x="571472" y="1643050"/>
            <a:ext cx="1081088" cy="720725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/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 wrap="none" anchor="ctr"/>
          <a:lstStyle/>
          <a:p>
            <a:pPr algn="ctr"/>
            <a:r>
              <a:rPr lang="ru-RU" b="1" i="1" dirty="0">
                <a:solidFill>
                  <a:schemeClr val="accent1">
                    <a:lumMod val="25000"/>
                  </a:schemeClr>
                </a:solidFill>
                <a:latin typeface="CG Times" pitchFamily="18" charset="0"/>
                <a:ea typeface="+mj-ea"/>
                <a:cs typeface="+mj-cs"/>
              </a:rPr>
              <a:t>Поиск по</a:t>
            </a:r>
          </a:p>
          <a:p>
            <a:pPr algn="ctr"/>
            <a:r>
              <a:rPr lang="ru-RU" b="1" i="1" dirty="0">
                <a:solidFill>
                  <a:schemeClr val="accent1">
                    <a:lumMod val="25000"/>
                  </a:schemeClr>
                </a:solidFill>
                <a:latin typeface="CG Times" pitchFamily="18" charset="0"/>
                <a:ea typeface="+mj-ea"/>
                <a:cs typeface="+mj-cs"/>
              </a:rPr>
              <a:t>ОКСО</a:t>
            </a:r>
          </a:p>
        </p:txBody>
      </p:sp>
      <p:sp>
        <p:nvSpPr>
          <p:cNvPr id="216072" name="Line 8"/>
          <p:cNvSpPr>
            <a:spLocks noChangeShapeType="1"/>
          </p:cNvSpPr>
          <p:nvPr/>
        </p:nvSpPr>
        <p:spPr bwMode="auto">
          <a:xfrm flipH="1">
            <a:off x="1000099" y="2428868"/>
            <a:ext cx="71437" cy="64294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151" r="2310"/>
          <a:stretch>
            <a:fillRect/>
          </a:stretch>
        </p:blipFill>
        <p:spPr bwMode="auto">
          <a:xfrm>
            <a:off x="7000860" y="0"/>
            <a:ext cx="214314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571612"/>
            <a:ext cx="2357454" cy="5094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60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971536"/>
          </a:xfrm>
        </p:spPr>
        <p:txBody>
          <a:bodyPr/>
          <a:lstStyle/>
          <a:p>
            <a:r>
              <a:rPr lang="ru-RU" sz="5400" b="1" i="1" dirty="0" smtClean="0">
                <a:solidFill>
                  <a:schemeClr val="accent5">
                    <a:lumMod val="25000"/>
                  </a:schemeClr>
                </a:solidFill>
                <a:latin typeface="CG Times" pitchFamily="18" charset="0"/>
                <a:ea typeface="+mn-ea"/>
                <a:cs typeface="+mn-cs"/>
              </a:rPr>
              <a:t>Поиск по структуре ЭБС</a:t>
            </a:r>
          </a:p>
        </p:txBody>
      </p:sp>
      <p:sp>
        <p:nvSpPr>
          <p:cNvPr id="216070" name="Rectangle 6"/>
          <p:cNvSpPr>
            <a:spLocks noChangeArrowheads="1"/>
          </p:cNvSpPr>
          <p:nvPr/>
        </p:nvSpPr>
        <p:spPr bwMode="auto">
          <a:xfrm>
            <a:off x="3571868" y="3286124"/>
            <a:ext cx="5143536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/>
            <a:r>
              <a:rPr lang="ru-RU" sz="2000" b="1" i="1" dirty="0" smtClean="0">
                <a:solidFill>
                  <a:schemeClr val="accent5">
                    <a:lumMod val="25000"/>
                  </a:schemeClr>
                </a:solidFill>
                <a:latin typeface="CG Times" pitchFamily="18" charset="0"/>
              </a:rPr>
              <a:t>Тематика формируется в привязке к библиотечным классификаторам: ТБК и УДК. Пользователь видит только название основных тематических групп.</a:t>
            </a:r>
          </a:p>
          <a:p>
            <a:pPr algn="just"/>
            <a:endParaRPr lang="ru-RU" sz="2000" b="1" i="1" dirty="0" smtClean="0">
              <a:solidFill>
                <a:schemeClr val="accent5">
                  <a:lumMod val="25000"/>
                </a:schemeClr>
              </a:solidFill>
              <a:latin typeface="CG Times" pitchFamily="18" charset="0"/>
            </a:endParaRPr>
          </a:p>
          <a:p>
            <a:pPr algn="just"/>
            <a:r>
              <a:rPr lang="ru-RU" sz="2000" b="1" i="1" dirty="0" smtClean="0">
                <a:solidFill>
                  <a:schemeClr val="accent5">
                    <a:lumMod val="25000"/>
                  </a:schemeClr>
                </a:solidFill>
                <a:latin typeface="CG Times" pitchFamily="18" charset="0"/>
              </a:rPr>
              <a:t>   Обратите внимание, что в каждой строке указано кол-во литературы, которая присутствует в каждом разделе ЭБС.</a:t>
            </a:r>
          </a:p>
        </p:txBody>
      </p:sp>
      <p:sp>
        <p:nvSpPr>
          <p:cNvPr id="216071" name="Rectangle 7"/>
          <p:cNvSpPr>
            <a:spLocks noChangeArrowheads="1"/>
          </p:cNvSpPr>
          <p:nvPr/>
        </p:nvSpPr>
        <p:spPr bwMode="auto">
          <a:xfrm>
            <a:off x="3786182" y="2000240"/>
            <a:ext cx="1500198" cy="857256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/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 wrap="none" anchor="ctr"/>
          <a:lstStyle/>
          <a:p>
            <a:pPr algn="ctr"/>
            <a:r>
              <a:rPr lang="ru-RU" sz="2400" b="1" i="1" dirty="0">
                <a:solidFill>
                  <a:schemeClr val="accent1">
                    <a:lumMod val="25000"/>
                  </a:schemeClr>
                </a:solidFill>
                <a:latin typeface="CG Times" pitchFamily="18" charset="0"/>
                <a:ea typeface="+mj-ea"/>
                <a:cs typeface="+mj-cs"/>
              </a:rPr>
              <a:t>Поиск по</a:t>
            </a:r>
          </a:p>
          <a:p>
            <a:pPr algn="ctr"/>
            <a:r>
              <a:rPr lang="ru-RU" sz="2400" b="1" i="1" dirty="0" smtClean="0">
                <a:solidFill>
                  <a:schemeClr val="accent1">
                    <a:lumMod val="25000"/>
                  </a:schemeClr>
                </a:solidFill>
                <a:latin typeface="CG Times" pitchFamily="18" charset="0"/>
                <a:ea typeface="+mj-ea"/>
                <a:cs typeface="+mj-cs"/>
              </a:rPr>
              <a:t>Тематике</a:t>
            </a:r>
            <a:endParaRPr lang="ru-RU" sz="2400" b="1" i="1" dirty="0">
              <a:solidFill>
                <a:schemeClr val="accent1">
                  <a:lumMod val="25000"/>
                </a:schemeClr>
              </a:solidFill>
              <a:latin typeface="CG Times" pitchFamily="18" charset="0"/>
              <a:ea typeface="+mj-ea"/>
              <a:cs typeface="+mj-cs"/>
            </a:endParaRPr>
          </a:p>
        </p:txBody>
      </p:sp>
      <p:sp>
        <p:nvSpPr>
          <p:cNvPr id="216072" name="Line 8"/>
          <p:cNvSpPr>
            <a:spLocks noChangeShapeType="1"/>
          </p:cNvSpPr>
          <p:nvPr/>
        </p:nvSpPr>
        <p:spPr bwMode="auto">
          <a:xfrm flipH="1" flipV="1">
            <a:off x="1071538" y="2071678"/>
            <a:ext cx="2643206" cy="42862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151" r="2310"/>
          <a:stretch>
            <a:fillRect/>
          </a:stretch>
        </p:blipFill>
        <p:spPr bwMode="auto">
          <a:xfrm>
            <a:off x="7000860" y="0"/>
            <a:ext cx="214314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 b="1254"/>
          <a:stretch>
            <a:fillRect/>
          </a:stretch>
        </p:blipFill>
        <p:spPr bwMode="auto">
          <a:xfrm>
            <a:off x="571472" y="1357298"/>
            <a:ext cx="3313709" cy="500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60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971536"/>
          </a:xfrm>
        </p:spPr>
        <p:txBody>
          <a:bodyPr/>
          <a:lstStyle/>
          <a:p>
            <a:r>
              <a:rPr lang="ru-RU" sz="5400" b="1" i="1" dirty="0" smtClean="0">
                <a:solidFill>
                  <a:schemeClr val="accent5">
                    <a:lumMod val="25000"/>
                  </a:schemeClr>
                </a:solidFill>
                <a:latin typeface="CG Times" pitchFamily="18" charset="0"/>
                <a:ea typeface="+mn-ea"/>
                <a:cs typeface="+mn-cs"/>
              </a:rPr>
              <a:t>Поиск по структуре ЭБС</a:t>
            </a:r>
          </a:p>
        </p:txBody>
      </p:sp>
      <p:sp>
        <p:nvSpPr>
          <p:cNvPr id="216070" name="Rectangle 6"/>
          <p:cNvSpPr>
            <a:spLocks noChangeArrowheads="1"/>
          </p:cNvSpPr>
          <p:nvPr/>
        </p:nvSpPr>
        <p:spPr bwMode="auto">
          <a:xfrm>
            <a:off x="4857752" y="4214818"/>
            <a:ext cx="3857652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000" i="1" dirty="0" smtClean="0">
                <a:solidFill>
                  <a:schemeClr val="accent5">
                    <a:lumMod val="25000"/>
                  </a:schemeClr>
                </a:solidFill>
                <a:latin typeface="CG Times" pitchFamily="18" charset="0"/>
              </a:rPr>
              <a:t>   </a:t>
            </a:r>
            <a:r>
              <a:rPr lang="ru-RU" sz="2000" b="1" i="1" dirty="0" smtClean="0">
                <a:solidFill>
                  <a:schemeClr val="accent5">
                    <a:lumMod val="25000"/>
                  </a:schemeClr>
                </a:solidFill>
                <a:latin typeface="CG Times" pitchFamily="18" charset="0"/>
              </a:rPr>
              <a:t>Данный поиск позволяет дополнительно получить уточняющую справку по фамилии автора: учитываются однофамильцы и поиск по части фамилии.</a:t>
            </a:r>
          </a:p>
        </p:txBody>
      </p:sp>
      <p:sp>
        <p:nvSpPr>
          <p:cNvPr id="216071" name="Rectangle 7"/>
          <p:cNvSpPr>
            <a:spLocks noChangeArrowheads="1"/>
          </p:cNvSpPr>
          <p:nvPr/>
        </p:nvSpPr>
        <p:spPr bwMode="auto">
          <a:xfrm>
            <a:off x="5000628" y="2214554"/>
            <a:ext cx="1500198" cy="857256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/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 wrap="none" anchor="ctr"/>
          <a:lstStyle/>
          <a:p>
            <a:pPr algn="ctr"/>
            <a:r>
              <a:rPr lang="ru-RU" sz="2400" b="1" i="1" dirty="0">
                <a:solidFill>
                  <a:schemeClr val="accent1">
                    <a:lumMod val="25000"/>
                  </a:schemeClr>
                </a:solidFill>
                <a:latin typeface="CG Times" pitchFamily="18" charset="0"/>
                <a:ea typeface="+mj-ea"/>
                <a:cs typeface="+mj-cs"/>
              </a:rPr>
              <a:t>Поиск по</a:t>
            </a:r>
          </a:p>
          <a:p>
            <a:pPr algn="ctr"/>
            <a:r>
              <a:rPr lang="ru-RU" sz="2400" b="1" i="1" dirty="0" smtClean="0">
                <a:solidFill>
                  <a:schemeClr val="accent1">
                    <a:lumMod val="25000"/>
                  </a:schemeClr>
                </a:solidFill>
                <a:latin typeface="CG Times" pitchFamily="18" charset="0"/>
                <a:ea typeface="+mj-ea"/>
                <a:cs typeface="+mj-cs"/>
              </a:rPr>
              <a:t>Автору</a:t>
            </a:r>
            <a:endParaRPr lang="ru-RU" sz="2400" b="1" i="1" dirty="0" smtClean="0">
              <a:solidFill>
                <a:schemeClr val="accent1">
                  <a:lumMod val="25000"/>
                </a:schemeClr>
              </a:solidFill>
              <a:latin typeface="CG Times" pitchFamily="18" charset="0"/>
            </a:endParaRPr>
          </a:p>
        </p:txBody>
      </p:sp>
      <p:sp>
        <p:nvSpPr>
          <p:cNvPr id="216072" name="Line 8"/>
          <p:cNvSpPr>
            <a:spLocks noChangeShapeType="1"/>
          </p:cNvSpPr>
          <p:nvPr/>
        </p:nvSpPr>
        <p:spPr bwMode="auto">
          <a:xfrm flipH="1" flipV="1">
            <a:off x="1285852" y="2357430"/>
            <a:ext cx="3571901" cy="14287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151" r="2310"/>
          <a:stretch>
            <a:fillRect/>
          </a:stretch>
        </p:blipFill>
        <p:spPr bwMode="auto">
          <a:xfrm>
            <a:off x="7000860" y="0"/>
            <a:ext cx="214314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Содержимое 10" descr="грнти.jpg"/>
          <p:cNvPicPr>
            <a:picLocks noGrp="1" noChangeAspect="1"/>
          </p:cNvPicPr>
          <p:nvPr>
            <p:ph idx="1"/>
          </p:nvPr>
        </p:nvPicPr>
        <p:blipFill>
          <a:blip r:embed="rId2"/>
          <a:srcRect b="14864"/>
          <a:stretch>
            <a:fillRect/>
          </a:stretch>
        </p:blipFill>
        <p:spPr>
          <a:xfrm>
            <a:off x="571472" y="1428736"/>
            <a:ext cx="2714644" cy="4950234"/>
          </a:xfrm>
        </p:spPr>
      </p:pic>
      <p:sp>
        <p:nvSpPr>
          <p:cNvPr id="2160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971536"/>
          </a:xfrm>
        </p:spPr>
        <p:txBody>
          <a:bodyPr/>
          <a:lstStyle/>
          <a:p>
            <a:r>
              <a:rPr lang="ru-RU" sz="5400" b="1" i="1" dirty="0" smtClean="0">
                <a:solidFill>
                  <a:schemeClr val="accent5">
                    <a:lumMod val="25000"/>
                  </a:schemeClr>
                </a:solidFill>
                <a:latin typeface="CG Times" pitchFamily="18" charset="0"/>
                <a:ea typeface="+mn-ea"/>
                <a:cs typeface="+mn-cs"/>
              </a:rPr>
              <a:t>Поиск по структуре ЭБС</a:t>
            </a:r>
          </a:p>
        </p:txBody>
      </p:sp>
      <p:sp>
        <p:nvSpPr>
          <p:cNvPr id="216070" name="Rectangle 6"/>
          <p:cNvSpPr>
            <a:spLocks noChangeArrowheads="1"/>
          </p:cNvSpPr>
          <p:nvPr/>
        </p:nvSpPr>
        <p:spPr bwMode="auto">
          <a:xfrm>
            <a:off x="4000496" y="2643182"/>
            <a:ext cx="4857784" cy="409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/>
            <a:r>
              <a:rPr lang="ru-RU" sz="2000" b="1" i="1" dirty="0" smtClean="0">
                <a:solidFill>
                  <a:schemeClr val="accent5">
                    <a:lumMod val="25000"/>
                  </a:schemeClr>
                </a:solidFill>
                <a:latin typeface="CG Times" pitchFamily="18" charset="0"/>
              </a:rPr>
              <a:t>   ГРНТИ - Государственный рубрикатор научно-технической информации (прежнее наименование - Рубрикатор ГАСНТИ) представляет собой универсальную иерархическую классификацию областей знания, принятую для систематизации всего потока научно-технической информации. На основе Рубрикатора построена система локальных (отраслевых, тематических, проблемных) рубрикаторов в органах научно-технической информации.</a:t>
            </a:r>
          </a:p>
        </p:txBody>
      </p:sp>
      <p:sp>
        <p:nvSpPr>
          <p:cNvPr id="216071" name="Rectangle 7"/>
          <p:cNvSpPr>
            <a:spLocks noChangeArrowheads="1"/>
          </p:cNvSpPr>
          <p:nvPr/>
        </p:nvSpPr>
        <p:spPr bwMode="auto">
          <a:xfrm>
            <a:off x="4000496" y="1428736"/>
            <a:ext cx="1643074" cy="1071570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/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 wrap="none" anchor="ctr"/>
          <a:lstStyle/>
          <a:p>
            <a:pPr algn="ctr"/>
            <a:r>
              <a:rPr lang="ru-RU" sz="2400" b="1" i="1" dirty="0">
                <a:solidFill>
                  <a:schemeClr val="accent1">
                    <a:lumMod val="25000"/>
                  </a:schemeClr>
                </a:solidFill>
                <a:latin typeface="CG Times" pitchFamily="18" charset="0"/>
                <a:ea typeface="+mj-ea"/>
                <a:cs typeface="+mj-cs"/>
              </a:rPr>
              <a:t>Поиск по</a:t>
            </a:r>
          </a:p>
          <a:p>
            <a:pPr algn="ctr"/>
            <a:r>
              <a:rPr lang="ru-RU" sz="2400" b="1" i="1" dirty="0" smtClean="0">
                <a:solidFill>
                  <a:schemeClr val="accent1">
                    <a:lumMod val="25000"/>
                  </a:schemeClr>
                </a:solidFill>
                <a:latin typeface="CG Times" pitchFamily="18" charset="0"/>
                <a:ea typeface="+mj-ea"/>
                <a:cs typeface="+mj-cs"/>
              </a:rPr>
              <a:t>Научной </a:t>
            </a:r>
          </a:p>
          <a:p>
            <a:pPr algn="ctr"/>
            <a:r>
              <a:rPr lang="ru-RU" sz="2400" b="1" i="1" dirty="0" smtClean="0">
                <a:solidFill>
                  <a:schemeClr val="accent1">
                    <a:lumMod val="25000"/>
                  </a:schemeClr>
                </a:solidFill>
                <a:latin typeface="CG Times" pitchFamily="18" charset="0"/>
              </a:rPr>
              <a:t>периодике</a:t>
            </a:r>
          </a:p>
        </p:txBody>
      </p:sp>
      <p:sp>
        <p:nvSpPr>
          <p:cNvPr id="216072" name="Line 8"/>
          <p:cNvSpPr>
            <a:spLocks noChangeShapeType="1"/>
          </p:cNvSpPr>
          <p:nvPr/>
        </p:nvSpPr>
        <p:spPr bwMode="auto">
          <a:xfrm flipH="1">
            <a:off x="1928794" y="2000240"/>
            <a:ext cx="2000264" cy="50006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151" r="2310"/>
          <a:stretch>
            <a:fillRect/>
          </a:stretch>
        </p:blipFill>
        <p:spPr bwMode="auto">
          <a:xfrm>
            <a:off x="7000860" y="0"/>
            <a:ext cx="214314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7" name="Rectangle 5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4600" b="1" i="1" dirty="0">
                <a:latin typeface="CG Times" pitchFamily="18" charset="0"/>
              </a:rPr>
              <a:t>Основной инструмент чтения в ЭБС</a:t>
            </a: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151" r="2310"/>
          <a:stretch>
            <a:fillRect/>
          </a:stretch>
        </p:blipFill>
        <p:spPr bwMode="auto">
          <a:xfrm>
            <a:off x="7000860" y="0"/>
            <a:ext cx="214314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285860"/>
            <a:ext cx="8131066" cy="42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151" r="2310"/>
          <a:stretch>
            <a:fillRect/>
          </a:stretch>
        </p:blipFill>
        <p:spPr bwMode="auto">
          <a:xfrm>
            <a:off x="7000860" y="0"/>
            <a:ext cx="214314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2071670" y="2214554"/>
            <a:ext cx="2592388" cy="1079500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/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 wrap="none" anchor="ctr"/>
          <a:lstStyle/>
          <a:p>
            <a:pPr algn="ctr"/>
            <a:r>
              <a:rPr lang="ru-RU" b="1" i="1" dirty="0">
                <a:solidFill>
                  <a:schemeClr val="accent1">
                    <a:lumMod val="25000"/>
                  </a:schemeClr>
                </a:solidFill>
                <a:latin typeface="CG Times" pitchFamily="18" charset="0"/>
                <a:ea typeface="+mj-ea"/>
                <a:cs typeface="+mj-cs"/>
              </a:rPr>
              <a:t>Перемещение по </a:t>
            </a:r>
          </a:p>
          <a:p>
            <a:pPr algn="ctr"/>
            <a:r>
              <a:rPr lang="ru-RU" b="1" i="1" dirty="0">
                <a:solidFill>
                  <a:schemeClr val="accent1">
                    <a:lumMod val="25000"/>
                  </a:schemeClr>
                </a:solidFill>
                <a:latin typeface="CG Times" pitchFamily="18" charset="0"/>
                <a:ea typeface="+mj-ea"/>
                <a:cs typeface="+mj-cs"/>
              </a:rPr>
              <a:t>страницам книги.</a:t>
            </a:r>
          </a:p>
          <a:p>
            <a:pPr algn="ctr"/>
            <a:r>
              <a:rPr lang="ru-RU" b="1" i="1" dirty="0">
                <a:solidFill>
                  <a:schemeClr val="accent1">
                    <a:lumMod val="25000"/>
                  </a:schemeClr>
                </a:solidFill>
                <a:latin typeface="CG Times" pitchFamily="18" charset="0"/>
                <a:ea typeface="+mj-ea"/>
                <a:cs typeface="+mj-cs"/>
              </a:rPr>
              <a:t>можно перейти </a:t>
            </a:r>
          </a:p>
          <a:p>
            <a:pPr algn="ctr"/>
            <a:r>
              <a:rPr lang="ru-RU" b="1" i="1" dirty="0">
                <a:solidFill>
                  <a:schemeClr val="accent1">
                    <a:lumMod val="25000"/>
                  </a:schemeClr>
                </a:solidFill>
                <a:latin typeface="CG Times" pitchFamily="18" charset="0"/>
                <a:ea typeface="+mj-ea"/>
                <a:cs typeface="+mj-cs"/>
              </a:rPr>
              <a:t>к конкретной странице</a:t>
            </a:r>
          </a:p>
        </p:txBody>
      </p:sp>
      <p:sp>
        <p:nvSpPr>
          <p:cNvPr id="12" name="Rectangle 10"/>
          <p:cNvSpPr>
            <a:spLocks noChangeArrowheads="1"/>
          </p:cNvSpPr>
          <p:nvPr/>
        </p:nvSpPr>
        <p:spPr bwMode="auto">
          <a:xfrm>
            <a:off x="714348" y="3714752"/>
            <a:ext cx="2232025" cy="720725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/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 wrap="none" anchor="ctr"/>
          <a:lstStyle/>
          <a:p>
            <a:pPr algn="ctr"/>
            <a:r>
              <a:rPr lang="ru-RU" b="1" i="1" dirty="0">
                <a:solidFill>
                  <a:schemeClr val="accent1">
                    <a:lumMod val="25000"/>
                  </a:schemeClr>
                </a:solidFill>
                <a:latin typeface="CG Times" pitchFamily="18" charset="0"/>
                <a:ea typeface="+mj-ea"/>
                <a:cs typeface="+mj-cs"/>
              </a:rPr>
              <a:t>Масштабирование,</a:t>
            </a:r>
          </a:p>
          <a:p>
            <a:pPr algn="ctr"/>
            <a:r>
              <a:rPr lang="ru-RU" b="1" i="1" dirty="0">
                <a:solidFill>
                  <a:schemeClr val="accent1">
                    <a:lumMod val="25000"/>
                  </a:schemeClr>
                </a:solidFill>
                <a:latin typeface="CG Times" pitchFamily="18" charset="0"/>
                <a:ea typeface="+mj-ea"/>
                <a:cs typeface="+mj-cs"/>
              </a:rPr>
              <a:t> поворот страницы</a:t>
            </a:r>
          </a:p>
        </p:txBody>
      </p:sp>
      <p:sp>
        <p:nvSpPr>
          <p:cNvPr id="14" name="Line 14"/>
          <p:cNvSpPr>
            <a:spLocks noChangeShapeType="1"/>
          </p:cNvSpPr>
          <p:nvPr/>
        </p:nvSpPr>
        <p:spPr bwMode="auto">
          <a:xfrm flipH="1" flipV="1">
            <a:off x="1285850" y="2000240"/>
            <a:ext cx="45719" cy="157163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5" name="Line 15"/>
          <p:cNvSpPr>
            <a:spLocks noChangeShapeType="1"/>
          </p:cNvSpPr>
          <p:nvPr/>
        </p:nvSpPr>
        <p:spPr bwMode="auto">
          <a:xfrm flipH="1" flipV="1">
            <a:off x="2428860" y="1928802"/>
            <a:ext cx="74611" cy="21431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6" name="Line 16"/>
          <p:cNvSpPr>
            <a:spLocks noChangeShapeType="1"/>
          </p:cNvSpPr>
          <p:nvPr/>
        </p:nvSpPr>
        <p:spPr bwMode="auto">
          <a:xfrm flipV="1">
            <a:off x="3643306" y="1855778"/>
            <a:ext cx="84127" cy="2873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0" name="Rectangle 10"/>
          <p:cNvSpPr>
            <a:spLocks noChangeArrowheads="1"/>
          </p:cNvSpPr>
          <p:nvPr/>
        </p:nvSpPr>
        <p:spPr bwMode="auto">
          <a:xfrm>
            <a:off x="5857885" y="2071679"/>
            <a:ext cx="1500197" cy="357189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/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 wrap="none" anchor="ctr"/>
          <a:lstStyle/>
          <a:p>
            <a:pPr algn="ctr"/>
            <a:r>
              <a:rPr lang="ru-RU" b="1" i="1" dirty="0" smtClean="0">
                <a:solidFill>
                  <a:schemeClr val="accent1">
                    <a:lumMod val="25000"/>
                  </a:schemeClr>
                </a:solidFill>
                <a:latin typeface="CG Times" pitchFamily="18" charset="0"/>
                <a:ea typeface="+mj-ea"/>
                <a:cs typeface="+mj-cs"/>
              </a:rPr>
              <a:t>Оглавление</a:t>
            </a:r>
            <a:endParaRPr lang="ru-RU" b="1" i="1" dirty="0">
              <a:solidFill>
                <a:schemeClr val="accent1">
                  <a:lumMod val="25000"/>
                </a:schemeClr>
              </a:solidFill>
              <a:latin typeface="CG Times" pitchFamily="18" charset="0"/>
              <a:ea typeface="+mj-ea"/>
              <a:cs typeface="+mj-cs"/>
            </a:endParaRPr>
          </a:p>
        </p:txBody>
      </p:sp>
      <p:sp>
        <p:nvSpPr>
          <p:cNvPr id="21" name="Line 16"/>
          <p:cNvSpPr>
            <a:spLocks noChangeShapeType="1"/>
          </p:cNvSpPr>
          <p:nvPr/>
        </p:nvSpPr>
        <p:spPr bwMode="auto">
          <a:xfrm flipH="1" flipV="1">
            <a:off x="5357817" y="1785926"/>
            <a:ext cx="428628" cy="42862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642918"/>
            <a:ext cx="8229600" cy="1371600"/>
          </a:xfrm>
        </p:spPr>
        <p:txBody>
          <a:bodyPr/>
          <a:lstStyle/>
          <a:p>
            <a:r>
              <a:rPr lang="ru-RU" sz="6000" b="1" i="1" dirty="0" smtClean="0">
                <a:solidFill>
                  <a:schemeClr val="accent5">
                    <a:lumMod val="25000"/>
                  </a:schemeClr>
                </a:solidFill>
                <a:latin typeface="CG Times" pitchFamily="18" charset="0"/>
                <a:ea typeface="+mn-ea"/>
                <a:cs typeface="+mn-cs"/>
              </a:rPr>
              <a:t>ЭБС </a:t>
            </a:r>
            <a:r>
              <a:rPr lang="en-US" sz="6000" b="1" i="1" dirty="0" smtClean="0">
                <a:solidFill>
                  <a:schemeClr val="accent5">
                    <a:lumMod val="25000"/>
                  </a:schemeClr>
                </a:solidFill>
                <a:latin typeface="CG Times" pitchFamily="18" charset="0"/>
                <a:ea typeface="+mn-ea"/>
                <a:cs typeface="+mn-cs"/>
              </a:rPr>
              <a:t>ZNANIUM</a:t>
            </a:r>
            <a:r>
              <a:rPr lang="en-US" sz="6000" b="1" i="1" dirty="0" smtClean="0">
                <a:solidFill>
                  <a:srgbClr val="EF8511"/>
                </a:solidFill>
                <a:latin typeface="CG Times" pitchFamily="18" charset="0"/>
                <a:ea typeface="+mn-ea"/>
                <a:cs typeface="+mn-cs"/>
              </a:rPr>
              <a:t>.</a:t>
            </a:r>
            <a:r>
              <a:rPr lang="en-US" sz="6000" b="1" i="1" dirty="0" smtClean="0">
                <a:solidFill>
                  <a:schemeClr val="accent5">
                    <a:lumMod val="25000"/>
                  </a:schemeClr>
                </a:solidFill>
                <a:latin typeface="CG Times" pitchFamily="18" charset="0"/>
                <a:ea typeface="+mn-ea"/>
                <a:cs typeface="+mn-cs"/>
              </a:rPr>
              <a:t>COM</a:t>
            </a:r>
            <a:r>
              <a:rPr lang="ru-RU" sz="6000" b="1" i="1" dirty="0" smtClean="0">
                <a:solidFill>
                  <a:schemeClr val="accent5">
                    <a:lumMod val="25000"/>
                  </a:schemeClr>
                </a:solidFill>
                <a:latin typeface="CG Times" pitchFamily="18" charset="0"/>
                <a:ea typeface="+mn-ea"/>
                <a:cs typeface="+mn-cs"/>
              </a:rPr>
              <a:t> –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143116"/>
            <a:ext cx="8258204" cy="3162312"/>
          </a:xfrm>
        </p:spPr>
        <p:txBody>
          <a:bodyPr/>
          <a:lstStyle/>
          <a:p>
            <a:pPr lvl="0">
              <a:spcBef>
                <a:spcPct val="0"/>
              </a:spcBef>
              <a:buClr>
                <a:srgbClr val="00007D"/>
              </a:buClr>
              <a:buNone/>
            </a:pPr>
            <a:r>
              <a:rPr lang="ru-RU" sz="4800" i="1" dirty="0" smtClean="0">
                <a:solidFill>
                  <a:srgbClr val="000000"/>
                </a:solidFill>
                <a:latin typeface="CG Times" pitchFamily="18" charset="0"/>
              </a:rPr>
              <a:t>	</a:t>
            </a:r>
            <a:r>
              <a:rPr lang="ru-RU" sz="6600" i="1" dirty="0" smtClean="0">
                <a:solidFill>
                  <a:srgbClr val="000000"/>
                </a:solidFill>
                <a:latin typeface="CG Times" pitchFamily="18" charset="0"/>
              </a:rPr>
              <a:t>	</a:t>
            </a:r>
            <a:r>
              <a:rPr lang="ru-RU" sz="6000" b="1" i="1" dirty="0" smtClean="0">
                <a:solidFill>
                  <a:schemeClr val="accent5">
                    <a:lumMod val="25000"/>
                  </a:schemeClr>
                </a:solidFill>
                <a:latin typeface="CG Times" pitchFamily="18" charset="0"/>
              </a:rPr>
              <a:t>Доступ к учебной и научной</a:t>
            </a:r>
            <a:r>
              <a:rPr lang="en-US" sz="6000" b="1" i="1" dirty="0" smtClean="0">
                <a:solidFill>
                  <a:schemeClr val="accent5">
                    <a:lumMod val="25000"/>
                  </a:schemeClr>
                </a:solidFill>
                <a:latin typeface="CG Times" pitchFamily="18" charset="0"/>
              </a:rPr>
              <a:t> </a:t>
            </a:r>
            <a:r>
              <a:rPr lang="ru-RU" sz="6000" b="1" i="1" dirty="0" smtClean="0">
                <a:solidFill>
                  <a:schemeClr val="accent5">
                    <a:lumMod val="25000"/>
                  </a:schemeClr>
                </a:solidFill>
                <a:latin typeface="CG Times" pitchFamily="18" charset="0"/>
              </a:rPr>
              <a:t>литературе в режиме</a:t>
            </a:r>
            <a:r>
              <a:rPr lang="en-US" sz="6000" b="1" i="1" dirty="0" smtClean="0">
                <a:solidFill>
                  <a:schemeClr val="accent5">
                    <a:lumMod val="25000"/>
                  </a:schemeClr>
                </a:solidFill>
                <a:latin typeface="CG Times" pitchFamily="18" charset="0"/>
              </a:rPr>
              <a:t> </a:t>
            </a:r>
            <a:r>
              <a:rPr lang="ru-RU" sz="6000" b="1" i="1" dirty="0" err="1" smtClean="0">
                <a:solidFill>
                  <a:schemeClr val="accent5">
                    <a:lumMod val="25000"/>
                  </a:schemeClr>
                </a:solidFill>
                <a:latin typeface="CG Times" pitchFamily="18" charset="0"/>
              </a:rPr>
              <a:t>on-line</a:t>
            </a:r>
            <a:r>
              <a:rPr lang="ru-RU" sz="6000" b="1" i="1" dirty="0" smtClean="0">
                <a:solidFill>
                  <a:schemeClr val="accent5">
                    <a:lumMod val="25000"/>
                  </a:schemeClr>
                </a:solidFill>
                <a:latin typeface="CG Times" pitchFamily="18" charset="0"/>
              </a:rPr>
              <a:t>.</a:t>
            </a:r>
            <a:endParaRPr lang="ru-RU" sz="6000" b="1" dirty="0" smtClean="0">
              <a:solidFill>
                <a:schemeClr val="accent5">
                  <a:lumMod val="25000"/>
                </a:schemeClr>
              </a:solidFill>
              <a:latin typeface="CG Times" pitchFamily="18" charset="0"/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151" r="2310"/>
          <a:stretch>
            <a:fillRect/>
          </a:stretch>
        </p:blipFill>
        <p:spPr bwMode="auto">
          <a:xfrm>
            <a:off x="7000860" y="0"/>
            <a:ext cx="214314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7" name="Rectangle 5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6600" b="1" i="1" dirty="0" smtClean="0">
                <a:latin typeface="CG Times" pitchFamily="18" charset="0"/>
              </a:rPr>
              <a:t>Научный поиск</a:t>
            </a:r>
            <a:endParaRPr lang="ru-RU" sz="6600" b="1" i="1" dirty="0">
              <a:latin typeface="CG Times" pitchFamily="18" charset="0"/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151" r="2310"/>
          <a:stretch>
            <a:fillRect/>
          </a:stretch>
        </p:blipFill>
        <p:spPr bwMode="auto">
          <a:xfrm>
            <a:off x="7000860" y="0"/>
            <a:ext cx="214314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5400" b="1" i="1" dirty="0" smtClean="0">
                <a:solidFill>
                  <a:schemeClr val="accent5">
                    <a:lumMod val="25000"/>
                  </a:schemeClr>
                </a:solidFill>
                <a:latin typeface="CG Times" pitchFamily="18" charset="0"/>
                <a:ea typeface="+mn-ea"/>
                <a:cs typeface="+mn-cs"/>
              </a:rPr>
              <a:t>Стартовая страница</a:t>
            </a: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151" r="2310"/>
          <a:stretch>
            <a:fillRect/>
          </a:stretch>
        </p:blipFill>
        <p:spPr bwMode="auto">
          <a:xfrm>
            <a:off x="7000860" y="0"/>
            <a:ext cx="214314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 descr="C:\Documents and Settings\medvedeva_ae\Рабочий стол\презентации 2014\Копия prnt scrn ex\Новый рисунок.bmp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57200" y="2806538"/>
            <a:ext cx="8229600" cy="2235523"/>
          </a:xfrm>
          <a:prstGeom prst="rect">
            <a:avLst/>
          </a:prstGeom>
          <a:noFill/>
        </p:spPr>
      </p:pic>
      <p:sp>
        <p:nvSpPr>
          <p:cNvPr id="6" name="Выноска 2 (с границей) 5"/>
          <p:cNvSpPr/>
          <p:nvPr/>
        </p:nvSpPr>
        <p:spPr>
          <a:xfrm>
            <a:off x="2857488" y="4929198"/>
            <a:ext cx="3240182" cy="738664"/>
          </a:xfrm>
          <a:prstGeom prst="accentCallout2">
            <a:avLst>
              <a:gd name="adj1" fmla="val 45729"/>
              <a:gd name="adj2" fmla="val -2264"/>
              <a:gd name="adj3" fmla="val 45729"/>
              <a:gd name="adj4" fmla="val -12337"/>
              <a:gd name="adj5" fmla="val -118972"/>
              <a:gd name="adj6" fmla="val -27428"/>
            </a:avLst>
          </a:prstGeom>
          <a:noFill/>
          <a:ln>
            <a:solidFill>
              <a:schemeClr val="accent1">
                <a:lumMod val="25000"/>
              </a:schemeClr>
            </a:solidFill>
            <a:tailEnd type="stealt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spAutoFit/>
          </a:bodyPr>
          <a:lstStyle/>
          <a:p>
            <a:r>
              <a:rPr lang="ru-RU" sz="2400" b="1" i="1" dirty="0" smtClean="0">
                <a:solidFill>
                  <a:schemeClr val="accent1">
                    <a:lumMod val="25000"/>
                  </a:schemeClr>
                </a:solidFill>
                <a:latin typeface="CG Times" pitchFamily="18" charset="0"/>
                <a:ea typeface="+mj-ea"/>
                <a:cs typeface="+mj-cs"/>
              </a:rPr>
              <a:t>Введите логин</a:t>
            </a:r>
            <a:r>
              <a:rPr lang="en-US" sz="2400" b="1" i="1" dirty="0" smtClean="0">
                <a:solidFill>
                  <a:schemeClr val="accent1">
                    <a:lumMod val="25000"/>
                  </a:schemeClr>
                </a:solidFill>
                <a:latin typeface="CG Times" pitchFamily="18" charset="0"/>
                <a:ea typeface="+mj-ea"/>
                <a:cs typeface="+mj-cs"/>
              </a:rPr>
              <a:t> </a:t>
            </a:r>
            <a:r>
              <a:rPr lang="ru-RU" sz="2400" b="1" i="1" dirty="0" smtClean="0">
                <a:solidFill>
                  <a:schemeClr val="accent1">
                    <a:lumMod val="25000"/>
                  </a:schemeClr>
                </a:solidFill>
                <a:latin typeface="CG Times" pitchFamily="18" charset="0"/>
                <a:ea typeface="+mj-ea"/>
                <a:cs typeface="+mj-cs"/>
              </a:rPr>
              <a:t>: </a:t>
            </a:r>
            <a:r>
              <a:rPr lang="en-US" sz="2400" b="1" i="1" u="sng" dirty="0" smtClean="0">
                <a:solidFill>
                  <a:schemeClr val="accent1">
                    <a:lumMod val="25000"/>
                  </a:schemeClr>
                </a:solidFill>
                <a:latin typeface="CG Times" pitchFamily="18" charset="0"/>
                <a:ea typeface="+mj-ea"/>
                <a:cs typeface="+mj-cs"/>
              </a:rPr>
              <a:t>infra-m</a:t>
            </a:r>
          </a:p>
          <a:p>
            <a:r>
              <a:rPr lang="ru-RU" sz="2400" b="1" i="1" dirty="0" smtClean="0">
                <a:solidFill>
                  <a:schemeClr val="accent1">
                    <a:lumMod val="25000"/>
                  </a:schemeClr>
                </a:solidFill>
                <a:latin typeface="CG Times" pitchFamily="18" charset="0"/>
                <a:ea typeface="+mj-ea"/>
                <a:cs typeface="+mj-cs"/>
              </a:rPr>
              <a:t>и пароль : </a:t>
            </a:r>
            <a:r>
              <a:rPr lang="en-US" sz="2400" b="1" i="1" u="sng" dirty="0" smtClean="0">
                <a:solidFill>
                  <a:schemeClr val="accent1">
                    <a:lumMod val="25000"/>
                  </a:schemeClr>
                </a:solidFill>
                <a:latin typeface="CG Times" pitchFamily="18" charset="0"/>
                <a:ea typeface="+mj-ea"/>
                <a:cs typeface="+mj-cs"/>
              </a:rPr>
              <a:t>demo</a:t>
            </a:r>
            <a:endParaRPr lang="ru-RU" sz="2400" b="1" i="1" u="sng" dirty="0" smtClean="0">
              <a:solidFill>
                <a:schemeClr val="accent1">
                  <a:lumMod val="25000"/>
                </a:schemeClr>
              </a:solidFill>
              <a:latin typeface="CG Times" pitchFamily="18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5400" b="1" i="1" dirty="0" smtClean="0">
                <a:solidFill>
                  <a:schemeClr val="accent5">
                    <a:lumMod val="25000"/>
                  </a:schemeClr>
                </a:solidFill>
                <a:latin typeface="CG Times" pitchFamily="18" charset="0"/>
                <a:ea typeface="+mn-ea"/>
                <a:cs typeface="+mn-cs"/>
              </a:rPr>
              <a:t>Поиск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785926"/>
            <a:ext cx="8229600" cy="1876428"/>
          </a:xfrm>
        </p:spPr>
        <p:txBody>
          <a:bodyPr/>
          <a:lstStyle/>
          <a:p>
            <a:pPr marL="0" lvl="0" indent="252000" fontAlgn="auto">
              <a:spcBef>
                <a:spcPts val="0"/>
              </a:spcBef>
              <a:spcAft>
                <a:spcPts val="600"/>
              </a:spcAft>
              <a:buClrTx/>
              <a:buSzTx/>
              <a:buNone/>
            </a:pPr>
            <a:r>
              <a:rPr lang="ru-RU" sz="1800" b="1" i="1" kern="1200" dirty="0" smtClean="0">
                <a:solidFill>
                  <a:schemeClr val="accent1">
                    <a:lumMod val="25000"/>
                  </a:schemeClr>
                </a:solidFill>
                <a:latin typeface="CG Times" pitchFamily="18" charset="0"/>
                <a:ea typeface="+mj-ea"/>
                <a:cs typeface="+mj-cs"/>
              </a:rPr>
              <a:t>Первый раздел – «Поиск»: семантический или расширенный по метаданным, ресурсам или тематикам. </a:t>
            </a:r>
          </a:p>
          <a:p>
            <a:pPr marL="0" lvl="0" indent="252000" fontAlgn="auto">
              <a:spcBef>
                <a:spcPts val="0"/>
              </a:spcBef>
              <a:spcAft>
                <a:spcPts val="600"/>
              </a:spcAft>
              <a:buClrTx/>
              <a:buSzTx/>
              <a:buNone/>
            </a:pPr>
            <a:r>
              <a:rPr lang="ru-RU" sz="1800" b="1" i="1" kern="1200" dirty="0" smtClean="0">
                <a:solidFill>
                  <a:schemeClr val="accent1">
                    <a:lumMod val="25000"/>
                  </a:schemeClr>
                </a:solidFill>
                <a:latin typeface="CG Times" pitchFamily="18" charset="0"/>
                <a:ea typeface="+mj-ea"/>
                <a:cs typeface="+mj-cs"/>
              </a:rPr>
              <a:t>В поисковую строку можно ввести ключевые слова, фразу из искомого текста, название публикации и пр. 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151" r="2310"/>
          <a:stretch>
            <a:fillRect/>
          </a:stretch>
        </p:blipFill>
        <p:spPr bwMode="auto">
          <a:xfrm>
            <a:off x="7000860" y="-24"/>
            <a:ext cx="214314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1" name="Группа 10"/>
          <p:cNvGrpSpPr/>
          <p:nvPr/>
        </p:nvGrpSpPr>
        <p:grpSpPr>
          <a:xfrm>
            <a:off x="642910" y="3357562"/>
            <a:ext cx="7846916" cy="2786082"/>
            <a:chOff x="743454" y="4536245"/>
            <a:chExt cx="7098740" cy="2217754"/>
          </a:xfrm>
        </p:grpSpPr>
        <p:pic>
          <p:nvPicPr>
            <p:cNvPr id="12" name="Picture 2" descr="C:\Documents and Settings\medvedeva_ae\Рабочий стол\презентации 2014\prnt scrn ex\Новый рисунок (5).bmp"/>
            <p:cNvPicPr>
              <a:picLocks noChangeAspect="1" noChangeArrowheads="1"/>
            </p:cNvPicPr>
            <p:nvPr/>
          </p:nvPicPr>
          <p:blipFill>
            <a:blip r:embed="rId3"/>
            <a:srcRect b="61496"/>
            <a:stretch>
              <a:fillRect/>
            </a:stretch>
          </p:blipFill>
          <p:spPr bwMode="auto">
            <a:xfrm>
              <a:off x="743454" y="4536245"/>
              <a:ext cx="7098740" cy="2217754"/>
            </a:xfrm>
            <a:prstGeom prst="rect">
              <a:avLst/>
            </a:prstGeom>
            <a:noFill/>
          </p:spPr>
        </p:pic>
        <p:sp>
          <p:nvSpPr>
            <p:cNvPr id="13" name="TextBox 12"/>
            <p:cNvSpPr txBox="1"/>
            <p:nvPr/>
          </p:nvSpPr>
          <p:spPr>
            <a:xfrm>
              <a:off x="2229867" y="6274485"/>
              <a:ext cx="4006851" cy="2582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b="1" i="1" dirty="0" smtClean="0">
                  <a:solidFill>
                    <a:schemeClr val="accent1">
                      <a:lumMod val="25000"/>
                    </a:schemeClr>
                  </a:solidFill>
                  <a:latin typeface="CG Times" pitchFamily="18" charset="0"/>
                  <a:ea typeface="+mj-ea"/>
                  <a:cs typeface="+mj-cs"/>
                </a:rPr>
                <a:t>Ключевые слова, фраза, название публикации и пр.</a:t>
              </a:r>
              <a:endParaRPr lang="ru-RU" sz="1400" b="1" i="1" dirty="0">
                <a:solidFill>
                  <a:schemeClr val="accent1">
                    <a:lumMod val="25000"/>
                  </a:schemeClr>
                </a:solidFill>
                <a:latin typeface="CG Times" pitchFamily="18" charset="0"/>
                <a:ea typeface="+mj-ea"/>
                <a:cs typeface="+mj-cs"/>
              </a:endParaRPr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5400" b="1" i="1" dirty="0" smtClean="0">
                <a:solidFill>
                  <a:schemeClr val="accent5">
                    <a:lumMod val="25000"/>
                  </a:schemeClr>
                </a:solidFill>
                <a:latin typeface="CG Times" pitchFamily="18" charset="0"/>
                <a:ea typeface="+mn-ea"/>
                <a:cs typeface="+mn-cs"/>
              </a:rPr>
              <a:t>Расширенный поиск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500826" y="2000240"/>
            <a:ext cx="2286016" cy="4429156"/>
          </a:xfrm>
        </p:spPr>
        <p:txBody>
          <a:bodyPr/>
          <a:lstStyle/>
          <a:p>
            <a:pPr marL="0" lvl="0" indent="252000" algn="just" fontAlgn="auto">
              <a:spcBef>
                <a:spcPts val="0"/>
              </a:spcBef>
              <a:spcAft>
                <a:spcPts val="600"/>
              </a:spcAft>
              <a:buClrTx/>
              <a:buSzTx/>
              <a:buNone/>
            </a:pPr>
            <a:r>
              <a:rPr lang="ru-RU" sz="1800" b="1" i="1" kern="1200" dirty="0" smtClean="0">
                <a:solidFill>
                  <a:schemeClr val="accent1">
                    <a:lumMod val="25000"/>
                  </a:schemeClr>
                </a:solidFill>
                <a:latin typeface="CG Times" pitchFamily="18" charset="0"/>
                <a:ea typeface="+mj-ea"/>
                <a:cs typeface="+mj-cs"/>
              </a:rPr>
              <a:t>Вы можете уточнить характеристики публикации, раскрыв вкладку «расширенный поиск» (справа). </a:t>
            </a:r>
          </a:p>
          <a:p>
            <a:pPr marL="0" lvl="0" indent="252000" algn="just" fontAlgn="auto">
              <a:spcBef>
                <a:spcPts val="0"/>
              </a:spcBef>
              <a:spcAft>
                <a:spcPts val="600"/>
              </a:spcAft>
              <a:buClrTx/>
              <a:buSzTx/>
              <a:buNone/>
            </a:pPr>
            <a:r>
              <a:rPr lang="ru-RU" sz="1800" b="1" i="1" kern="1200" dirty="0" smtClean="0">
                <a:solidFill>
                  <a:schemeClr val="accent1">
                    <a:lumMod val="25000"/>
                  </a:schemeClr>
                </a:solidFill>
                <a:latin typeface="CG Times" pitchFamily="18" charset="0"/>
                <a:ea typeface="+mj-ea"/>
                <a:cs typeface="+mj-cs"/>
              </a:rPr>
              <a:t>Поля "Авторы" и "Заглавие" – текстовые, заполняются вручную.</a:t>
            </a: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151" r="2310"/>
          <a:stretch>
            <a:fillRect/>
          </a:stretch>
        </p:blipFill>
        <p:spPr bwMode="auto">
          <a:xfrm>
            <a:off x="7000860" y="0"/>
            <a:ext cx="214314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8" name="Группа 7"/>
          <p:cNvGrpSpPr/>
          <p:nvPr/>
        </p:nvGrpSpPr>
        <p:grpSpPr>
          <a:xfrm>
            <a:off x="428596" y="1857364"/>
            <a:ext cx="5929354" cy="4643470"/>
            <a:chOff x="1000100" y="2000240"/>
            <a:chExt cx="5929354" cy="4643470"/>
          </a:xfrm>
        </p:grpSpPr>
        <p:grpSp>
          <p:nvGrpSpPr>
            <p:cNvPr id="9" name="Группа 9"/>
            <p:cNvGrpSpPr/>
            <p:nvPr/>
          </p:nvGrpSpPr>
          <p:grpSpPr>
            <a:xfrm>
              <a:off x="1000100" y="2000240"/>
              <a:ext cx="5929354" cy="4643470"/>
              <a:chOff x="1000100" y="2000240"/>
              <a:chExt cx="5929354" cy="4643470"/>
            </a:xfrm>
          </p:grpSpPr>
          <p:pic>
            <p:nvPicPr>
              <p:cNvPr id="12" name="Picture 2" descr="C:\Documents and Settings\medvedeva_ae\Рабочий стол\презентации 2014\prnt scrn ex\Новый рисунок (6).bmp"/>
              <p:cNvPicPr>
                <a:picLocks noChangeAspect="1" noChangeArrowheads="1"/>
              </p:cNvPicPr>
              <p:nvPr/>
            </p:nvPicPr>
            <p:blipFill>
              <a:blip r:embed="rId3"/>
              <a:srcRect l="7054" r="9306" b="19273"/>
              <a:stretch>
                <a:fillRect/>
              </a:stretch>
            </p:blipFill>
            <p:spPr bwMode="auto">
              <a:xfrm>
                <a:off x="1000100" y="2000240"/>
                <a:ext cx="5929354" cy="4643470"/>
              </a:xfrm>
              <a:prstGeom prst="rect">
                <a:avLst/>
              </a:prstGeom>
              <a:noFill/>
            </p:spPr>
          </p:pic>
          <p:sp>
            <p:nvSpPr>
              <p:cNvPr id="13" name="Прямоугольник 12"/>
              <p:cNvSpPr/>
              <p:nvPr/>
            </p:nvSpPr>
            <p:spPr>
              <a:xfrm>
                <a:off x="6072198" y="3143248"/>
                <a:ext cx="857256" cy="142876"/>
              </a:xfrm>
              <a:prstGeom prst="rect">
                <a:avLst/>
              </a:prstGeom>
              <a:noFill/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0" name="TextBox 9"/>
            <p:cNvSpPr txBox="1"/>
            <p:nvPr/>
          </p:nvSpPr>
          <p:spPr>
            <a:xfrm>
              <a:off x="2285984" y="3714752"/>
              <a:ext cx="1143008" cy="138499"/>
            </a:xfrm>
            <a:prstGeom prst="rect">
              <a:avLst/>
            </a:prstGeom>
            <a:noFill/>
          </p:spPr>
          <p:txBody>
            <a:bodyPr wrap="square" lIns="0" tIns="0" rIns="0" bIns="0" rtlCol="0" anchor="b">
              <a:spAutoFit/>
            </a:bodyPr>
            <a:lstStyle/>
            <a:p>
              <a:r>
                <a:rPr lang="ru-RU" sz="900" dirty="0" smtClean="0"/>
                <a:t>Иванов, Сидоров</a:t>
              </a:r>
              <a:endParaRPr lang="ru-RU" sz="900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4643438" y="3714752"/>
              <a:ext cx="1143008" cy="1428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ru-RU" sz="900" dirty="0" smtClean="0"/>
                <a:t>Искусство находить</a:t>
              </a:r>
              <a:endParaRPr lang="ru-RU" sz="900" dirty="0"/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685784"/>
          </a:xfrm>
        </p:spPr>
        <p:txBody>
          <a:bodyPr/>
          <a:lstStyle/>
          <a:p>
            <a:r>
              <a:rPr lang="ru-RU" sz="5400" b="1" i="1" dirty="0" smtClean="0">
                <a:solidFill>
                  <a:schemeClr val="accent5">
                    <a:lumMod val="25000"/>
                  </a:schemeClr>
                </a:solidFill>
                <a:latin typeface="CG Times" pitchFamily="18" charset="0"/>
                <a:ea typeface="+mn-ea"/>
                <a:cs typeface="+mn-cs"/>
              </a:rPr>
              <a:t>Расширенный поиск</a:t>
            </a: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151" r="2310"/>
          <a:stretch>
            <a:fillRect/>
          </a:stretch>
        </p:blipFill>
        <p:spPr bwMode="auto">
          <a:xfrm>
            <a:off x="7000860" y="0"/>
            <a:ext cx="214314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Содержимое 13"/>
          <p:cNvSpPr>
            <a:spLocks noGrp="1"/>
          </p:cNvSpPr>
          <p:nvPr>
            <p:ph idx="1"/>
          </p:nvPr>
        </p:nvSpPr>
        <p:spPr>
          <a:xfrm>
            <a:off x="285720" y="1285860"/>
            <a:ext cx="8215370" cy="2786082"/>
          </a:xfrm>
        </p:spPr>
        <p:txBody>
          <a:bodyPr/>
          <a:lstStyle/>
          <a:p>
            <a:pPr marL="0" lvl="0" indent="252000" fontAlgn="auto">
              <a:spcBef>
                <a:spcPts val="0"/>
              </a:spcBef>
              <a:spcAft>
                <a:spcPts val="600"/>
              </a:spcAft>
              <a:buClrTx/>
              <a:buSzTx/>
              <a:buNone/>
            </a:pPr>
            <a:r>
              <a:rPr lang="ru-RU" sz="1600" b="1" i="1" kern="1200" dirty="0" smtClean="0">
                <a:solidFill>
                  <a:schemeClr val="accent1">
                    <a:lumMod val="25000"/>
                  </a:schemeClr>
                </a:solidFill>
                <a:latin typeface="CG Times" pitchFamily="18" charset="0"/>
                <a:ea typeface="+mj-ea"/>
                <a:cs typeface="+mj-cs"/>
              </a:rPr>
              <a:t>Уточнить источник публикации можно, раскрыв вкладку «настройки поиска» (справа). </a:t>
            </a:r>
          </a:p>
          <a:p>
            <a:pPr marL="0" lvl="0" indent="252000" fontAlgn="auto">
              <a:spcBef>
                <a:spcPts val="0"/>
              </a:spcBef>
              <a:spcAft>
                <a:spcPts val="600"/>
              </a:spcAft>
              <a:buClrTx/>
              <a:buSzTx/>
              <a:buNone/>
            </a:pPr>
            <a:r>
              <a:rPr lang="ru-RU" sz="1600" b="1" i="1" kern="1200" dirty="0" smtClean="0">
                <a:solidFill>
                  <a:schemeClr val="accent1">
                    <a:lumMod val="25000"/>
                  </a:schemeClr>
                </a:solidFill>
                <a:latin typeface="CG Times" pitchFamily="18" charset="0"/>
                <a:ea typeface="+mj-ea"/>
                <a:cs typeface="+mj-cs"/>
              </a:rPr>
              <a:t>Документы сгруппированы в коллекции по источникам (в скобках - количество документов на 1.09.14):</a:t>
            </a:r>
          </a:p>
          <a:p>
            <a:pPr marL="0" lvl="0" indent="252000" fontAlgn="auto">
              <a:spcBef>
                <a:spcPts val="0"/>
              </a:spcBef>
              <a:spcAft>
                <a:spcPts val="600"/>
              </a:spcAft>
              <a:buClrTx/>
              <a:buSzTx/>
              <a:buFont typeface="Wingdings" pitchFamily="2" charset="2"/>
              <a:buChar char="ü"/>
            </a:pPr>
            <a:r>
              <a:rPr lang="ru-RU" sz="1600" b="1" i="1" kern="1200" dirty="0" smtClean="0">
                <a:solidFill>
                  <a:schemeClr val="accent1">
                    <a:lumMod val="25000"/>
                  </a:schemeClr>
                </a:solidFill>
                <a:latin typeface="CG Times" pitchFamily="18" charset="0"/>
                <a:ea typeface="+mj-ea"/>
                <a:cs typeface="+mj-cs"/>
              </a:rPr>
              <a:t>коллекция ИНФРА-М – ЭБС </a:t>
            </a:r>
            <a:r>
              <a:rPr lang="en-US" sz="1600" b="1" i="1" kern="1200" dirty="0" smtClean="0">
                <a:solidFill>
                  <a:schemeClr val="accent1">
                    <a:lumMod val="25000"/>
                  </a:schemeClr>
                </a:solidFill>
                <a:latin typeface="CG Times" pitchFamily="18" charset="0"/>
                <a:ea typeface="+mj-ea"/>
                <a:cs typeface="+mj-cs"/>
              </a:rPr>
              <a:t>Znanium.com</a:t>
            </a:r>
            <a:r>
              <a:rPr lang="ru-RU" sz="1600" b="1" i="1" kern="1200" dirty="0" smtClean="0">
                <a:solidFill>
                  <a:schemeClr val="accent1">
                    <a:lumMod val="25000"/>
                  </a:schemeClr>
                </a:solidFill>
                <a:latin typeface="CG Times" pitchFamily="18" charset="0"/>
                <a:ea typeface="+mj-ea"/>
                <a:cs typeface="+mj-cs"/>
              </a:rPr>
              <a:t> (более 20 000 документов) </a:t>
            </a:r>
          </a:p>
          <a:p>
            <a:pPr marL="0" lvl="0" indent="252000" fontAlgn="auto">
              <a:spcBef>
                <a:spcPts val="0"/>
              </a:spcBef>
              <a:spcAft>
                <a:spcPts val="600"/>
              </a:spcAft>
              <a:buClrTx/>
              <a:buSzTx/>
              <a:buFont typeface="Wingdings" pitchFamily="2" charset="2"/>
              <a:buChar char="ü"/>
            </a:pPr>
            <a:r>
              <a:rPr lang="ru-RU" sz="1600" b="1" i="1" kern="1200" dirty="0" smtClean="0">
                <a:solidFill>
                  <a:schemeClr val="accent1">
                    <a:lumMod val="25000"/>
                  </a:schemeClr>
                </a:solidFill>
                <a:latin typeface="CG Times" pitchFamily="18" charset="0"/>
                <a:ea typeface="+mj-ea"/>
                <a:cs typeface="+mj-cs"/>
              </a:rPr>
              <a:t> внешние коллекции вузов (6 195);</a:t>
            </a:r>
          </a:p>
          <a:p>
            <a:pPr marL="0" lvl="0" indent="252000" fontAlgn="auto">
              <a:spcBef>
                <a:spcPts val="0"/>
              </a:spcBef>
              <a:spcAft>
                <a:spcPts val="600"/>
              </a:spcAft>
              <a:buClrTx/>
              <a:buSzTx/>
              <a:buFont typeface="Wingdings" pitchFamily="2" charset="2"/>
              <a:buChar char="ü"/>
            </a:pPr>
            <a:r>
              <a:rPr lang="ru-RU" sz="1600" b="1" i="1" kern="1200" dirty="0" smtClean="0">
                <a:solidFill>
                  <a:schemeClr val="accent1">
                    <a:lumMod val="25000"/>
                  </a:schemeClr>
                </a:solidFill>
                <a:latin typeface="CG Times" pitchFamily="18" charset="0"/>
                <a:ea typeface="+mj-ea"/>
                <a:cs typeface="+mj-cs"/>
              </a:rPr>
              <a:t> журналы из списка ВАК (259);</a:t>
            </a:r>
          </a:p>
          <a:p>
            <a:pPr marL="0" lvl="0" indent="252000" fontAlgn="auto">
              <a:spcBef>
                <a:spcPts val="0"/>
              </a:spcBef>
              <a:spcAft>
                <a:spcPts val="600"/>
              </a:spcAft>
              <a:buClrTx/>
              <a:buSzTx/>
              <a:buFont typeface="Wingdings" pitchFamily="2" charset="2"/>
              <a:buChar char="ü"/>
            </a:pPr>
            <a:r>
              <a:rPr lang="ru-RU" sz="1600" b="1" i="1" kern="1200" dirty="0" smtClean="0">
                <a:solidFill>
                  <a:schemeClr val="accent1">
                    <a:lumMod val="25000"/>
                  </a:schemeClr>
                </a:solidFill>
                <a:latin typeface="CG Times" pitchFamily="18" charset="0"/>
                <a:ea typeface="+mj-ea"/>
                <a:cs typeface="+mj-cs"/>
              </a:rPr>
              <a:t>  иностранные научные журналы в открытом доступе (74 056);</a:t>
            </a:r>
          </a:p>
          <a:p>
            <a:pPr marL="0" lvl="0" indent="252000" fontAlgn="auto">
              <a:spcBef>
                <a:spcPts val="0"/>
              </a:spcBef>
              <a:spcAft>
                <a:spcPts val="600"/>
              </a:spcAft>
              <a:buClrTx/>
              <a:buSzTx/>
              <a:buFont typeface="Wingdings" pitchFamily="2" charset="2"/>
              <a:buChar char="ü"/>
            </a:pPr>
            <a:r>
              <a:rPr lang="ru-RU" sz="1600" b="1" i="1" kern="1200" dirty="0" smtClean="0">
                <a:solidFill>
                  <a:schemeClr val="accent1">
                    <a:lumMod val="25000"/>
                  </a:schemeClr>
                </a:solidFill>
                <a:latin typeface="CG Times" pitchFamily="18" charset="0"/>
                <a:ea typeface="+mj-ea"/>
                <a:cs typeface="+mj-cs"/>
              </a:rPr>
              <a:t>  авторефераты докторских и кандидатских диссертаций (45 781);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6786578" y="5286388"/>
            <a:ext cx="857256" cy="214314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57290" y="4143380"/>
            <a:ext cx="6429420" cy="23687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Прямоугольник 8"/>
          <p:cNvSpPr/>
          <p:nvPr/>
        </p:nvSpPr>
        <p:spPr>
          <a:xfrm>
            <a:off x="6858016" y="5214950"/>
            <a:ext cx="857256" cy="214314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971536"/>
          </a:xfrm>
        </p:spPr>
        <p:txBody>
          <a:bodyPr/>
          <a:lstStyle/>
          <a:p>
            <a:r>
              <a:rPr lang="ru-RU" sz="5400" b="1" i="1" dirty="0" smtClean="0">
                <a:solidFill>
                  <a:schemeClr val="accent5">
                    <a:lumMod val="25000"/>
                  </a:schemeClr>
                </a:solidFill>
                <a:latin typeface="CG Times" pitchFamily="18" charset="0"/>
                <a:ea typeface="+mn-ea"/>
                <a:cs typeface="+mn-cs"/>
              </a:rPr>
              <a:t>Аналитические функции</a:t>
            </a: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151" r="2310"/>
          <a:stretch>
            <a:fillRect/>
          </a:stretch>
        </p:blipFill>
        <p:spPr bwMode="auto">
          <a:xfrm>
            <a:off x="7000860" y="0"/>
            <a:ext cx="214314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2" descr="C:\Documents and Settings\medvedeva_ae\Рабочий стол\презентации 2014\Копия prnt scrn ex\Новый рисунок (29).bmp"/>
          <p:cNvPicPr>
            <a:picLocks noChangeAspect="1" noChangeArrowheads="1"/>
          </p:cNvPicPr>
          <p:nvPr/>
        </p:nvPicPr>
        <p:blipFill>
          <a:blip r:embed="rId3"/>
          <a:srcRect r="1398"/>
          <a:stretch>
            <a:fillRect/>
          </a:stretch>
        </p:blipFill>
        <p:spPr bwMode="auto">
          <a:xfrm>
            <a:off x="357158" y="1500174"/>
            <a:ext cx="5429288" cy="4714908"/>
          </a:xfrm>
          <a:prstGeom prst="rect">
            <a:avLst/>
          </a:prstGeom>
          <a:noFill/>
        </p:spPr>
      </p:pic>
      <p:sp>
        <p:nvSpPr>
          <p:cNvPr id="12" name="Выноска 3 (с границей) 11"/>
          <p:cNvSpPr/>
          <p:nvPr/>
        </p:nvSpPr>
        <p:spPr>
          <a:xfrm>
            <a:off x="6143636" y="1500174"/>
            <a:ext cx="3000364" cy="4920184"/>
          </a:xfrm>
          <a:prstGeom prst="accentCallout3">
            <a:avLst>
              <a:gd name="adj1" fmla="val 84286"/>
              <a:gd name="adj2" fmla="val -42"/>
              <a:gd name="adj3" fmla="val 84281"/>
              <a:gd name="adj4" fmla="val -7355"/>
              <a:gd name="adj5" fmla="val 96423"/>
              <a:gd name="adj6" fmla="val -7309"/>
              <a:gd name="adj7" fmla="val 96332"/>
              <a:gd name="adj8" fmla="val -180494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36000" rIns="432000" bIns="36000" rtlCol="0" anchor="ctr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400" b="1" i="1" dirty="0" smtClean="0">
                <a:solidFill>
                  <a:schemeClr val="accent1">
                    <a:lumMod val="25000"/>
                  </a:schemeClr>
                </a:solidFill>
                <a:latin typeface="CG Times" pitchFamily="18" charset="0"/>
                <a:ea typeface="+mj-ea"/>
                <a:cs typeface="+mj-cs"/>
              </a:rPr>
              <a:t>Для каждого документа в результатах поиска доступны функции:  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400" b="1" i="1" dirty="0" smtClean="0">
                <a:solidFill>
                  <a:schemeClr val="accent1">
                    <a:lumMod val="25000"/>
                  </a:schemeClr>
                </a:solidFill>
                <a:latin typeface="CG Times" pitchFamily="18" charset="0"/>
                <a:ea typeface="+mj-ea"/>
                <a:cs typeface="+mj-cs"/>
              </a:rPr>
              <a:t>  «Похожие» - поиск близких по содержанию документов;  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400" b="1" i="1" dirty="0" smtClean="0">
                <a:solidFill>
                  <a:schemeClr val="accent1">
                    <a:lumMod val="25000"/>
                  </a:schemeClr>
                </a:solidFill>
                <a:latin typeface="CG Times" pitchFamily="18" charset="0"/>
                <a:ea typeface="+mj-ea"/>
                <a:cs typeface="+mj-cs"/>
              </a:rPr>
              <a:t>  «Резюме» - автоматическое составление реферата документа для быстрого ознакомления с его содержанием;  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400" b="1" i="1" dirty="0" smtClean="0">
                <a:solidFill>
                  <a:schemeClr val="accent1">
                    <a:lumMod val="25000"/>
                  </a:schemeClr>
                </a:solidFill>
                <a:latin typeface="CG Times" pitchFamily="18" charset="0"/>
                <a:ea typeface="+mj-ea"/>
                <a:cs typeface="+mj-cs"/>
              </a:rPr>
              <a:t>  «Ключевые слова» - определение наиболее значимых слов текста ;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400" b="1" i="1" dirty="0" smtClean="0">
                <a:solidFill>
                  <a:schemeClr val="accent1">
                    <a:lumMod val="25000"/>
                  </a:schemeClr>
                </a:solidFill>
                <a:latin typeface="CG Times" pitchFamily="18" charset="0"/>
                <a:ea typeface="+mj-ea"/>
                <a:cs typeface="+mj-cs"/>
              </a:rPr>
              <a:t> «HTML-копия» - выделение текстовой части документа .</a:t>
            </a:r>
            <a:endParaRPr lang="ru-RU" sz="1400" b="1" i="1" dirty="0">
              <a:solidFill>
                <a:schemeClr val="accent1">
                  <a:lumMod val="25000"/>
                </a:schemeClr>
              </a:solidFill>
              <a:latin typeface="CG Times" pitchFamily="18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757222"/>
          </a:xfrm>
        </p:spPr>
        <p:txBody>
          <a:bodyPr/>
          <a:lstStyle/>
          <a:p>
            <a:r>
              <a:rPr lang="ru-RU" sz="5400" b="1" i="1" dirty="0" smtClean="0">
                <a:solidFill>
                  <a:schemeClr val="accent5">
                    <a:lumMod val="25000"/>
                  </a:schemeClr>
                </a:solidFill>
                <a:latin typeface="CG Times" pitchFamily="18" charset="0"/>
                <a:ea typeface="+mn-ea"/>
                <a:cs typeface="+mn-cs"/>
              </a:rPr>
              <a:t>Похожие документы</a:t>
            </a: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151" r="2310"/>
          <a:stretch>
            <a:fillRect/>
          </a:stretch>
        </p:blipFill>
        <p:spPr bwMode="auto">
          <a:xfrm>
            <a:off x="7000860" y="0"/>
            <a:ext cx="214314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 descr="C:\Documents and Settings\medvedeva_ae\Рабочий стол\презентации 2014\Копия prnt scrn ex\Новый рисунок (12).bmp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500034" y="1357298"/>
            <a:ext cx="4357718" cy="5222566"/>
          </a:xfrm>
          <a:prstGeom prst="rect">
            <a:avLst/>
          </a:prstGeom>
          <a:noFill/>
        </p:spPr>
      </p:pic>
      <p:sp>
        <p:nvSpPr>
          <p:cNvPr id="6" name="Выноска 2 (с границей) 5"/>
          <p:cNvSpPr/>
          <p:nvPr/>
        </p:nvSpPr>
        <p:spPr>
          <a:xfrm>
            <a:off x="5715008" y="1785926"/>
            <a:ext cx="1817607" cy="719034"/>
          </a:xfrm>
          <a:prstGeom prst="accentCallout2">
            <a:avLst>
              <a:gd name="adj1" fmla="val 18750"/>
              <a:gd name="adj2" fmla="val -8333"/>
              <a:gd name="adj3" fmla="val 22034"/>
              <a:gd name="adj4" fmla="val -29444"/>
              <a:gd name="adj5" fmla="val 208387"/>
              <a:gd name="adj6" fmla="val -219631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36000" rtlCol="0" anchor="ctr">
            <a:spAutoFit/>
          </a:bodyPr>
          <a:lstStyle/>
          <a:p>
            <a:r>
              <a:rPr lang="ru-RU" sz="1400" b="1" i="1" dirty="0" smtClean="0">
                <a:solidFill>
                  <a:schemeClr val="accent1">
                    <a:lumMod val="25000"/>
                  </a:schemeClr>
                </a:solidFill>
                <a:latin typeface="CG Times" pitchFamily="18" charset="0"/>
                <a:ea typeface="+mj-ea"/>
                <a:cs typeface="+mj-cs"/>
              </a:rPr>
              <a:t>Вы можете указать область поиска похожих документов</a:t>
            </a:r>
            <a:endParaRPr lang="ru-RU" sz="1400" b="1" i="1" dirty="0">
              <a:solidFill>
                <a:schemeClr val="accent1">
                  <a:lumMod val="25000"/>
                </a:schemeClr>
              </a:solidFill>
              <a:latin typeface="CG Times" pitchFamily="18" charset="0"/>
              <a:ea typeface="+mj-ea"/>
              <a:cs typeface="+mj-cs"/>
            </a:endParaRPr>
          </a:p>
        </p:txBody>
      </p:sp>
      <p:sp>
        <p:nvSpPr>
          <p:cNvPr id="7" name="Выноска 2 (с границей) 6"/>
          <p:cNvSpPr/>
          <p:nvPr/>
        </p:nvSpPr>
        <p:spPr>
          <a:xfrm>
            <a:off x="5715008" y="4929198"/>
            <a:ext cx="1817607" cy="719034"/>
          </a:xfrm>
          <a:prstGeom prst="accentCallout2">
            <a:avLst>
              <a:gd name="adj1" fmla="val 18750"/>
              <a:gd name="adj2" fmla="val -8333"/>
              <a:gd name="adj3" fmla="val 73103"/>
              <a:gd name="adj4" fmla="val -8482"/>
              <a:gd name="adj5" fmla="val 75666"/>
              <a:gd name="adj6" fmla="val -269939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36000" rtlCol="0" anchor="ctr">
            <a:spAutoFit/>
          </a:bodyPr>
          <a:lstStyle/>
          <a:p>
            <a:r>
              <a:rPr lang="ru-RU" sz="1400" b="1" i="1" dirty="0" smtClean="0">
                <a:solidFill>
                  <a:schemeClr val="accent1">
                    <a:lumMod val="25000"/>
                  </a:schemeClr>
                </a:solidFill>
                <a:latin typeface="CG Times" pitchFamily="18" charset="0"/>
                <a:ea typeface="+mj-ea"/>
                <a:cs typeface="+mj-cs"/>
              </a:rPr>
              <a:t>Вы можете указать область поиска похожих документов</a:t>
            </a:r>
            <a:endParaRPr lang="ru-RU" sz="1400" b="1" i="1" dirty="0">
              <a:solidFill>
                <a:schemeClr val="accent1">
                  <a:lumMod val="25000"/>
                </a:schemeClr>
              </a:solidFill>
              <a:latin typeface="CG Times" pitchFamily="18" charset="0"/>
              <a:ea typeface="+mj-ea"/>
              <a:cs typeface="+mj-cs"/>
            </a:endParaRPr>
          </a:p>
        </p:txBody>
      </p:sp>
      <p:sp>
        <p:nvSpPr>
          <p:cNvPr id="8" name="Выноска 2 (с границей) 7"/>
          <p:cNvSpPr/>
          <p:nvPr/>
        </p:nvSpPr>
        <p:spPr>
          <a:xfrm>
            <a:off x="5715008" y="3929066"/>
            <a:ext cx="1817607" cy="719034"/>
          </a:xfrm>
          <a:prstGeom prst="accentCallout2">
            <a:avLst>
              <a:gd name="adj1" fmla="val 81541"/>
              <a:gd name="adj2" fmla="val -9171"/>
              <a:gd name="adj3" fmla="val 81490"/>
              <a:gd name="adj4" fmla="val -41183"/>
              <a:gd name="adj5" fmla="val 79346"/>
              <a:gd name="adj6" fmla="val -267843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36000" rtlCol="0" anchor="ctr">
            <a:spAutoFit/>
          </a:bodyPr>
          <a:lstStyle/>
          <a:p>
            <a:r>
              <a:rPr lang="ru-RU" sz="1400" b="1" i="1" dirty="0" smtClean="0">
                <a:solidFill>
                  <a:schemeClr val="accent1">
                    <a:lumMod val="25000"/>
                  </a:schemeClr>
                </a:solidFill>
                <a:latin typeface="CG Times" pitchFamily="18" charset="0"/>
                <a:ea typeface="+mj-ea"/>
                <a:cs typeface="+mj-cs"/>
              </a:rPr>
              <a:t>Вы можете указать область поиска похожих документов</a:t>
            </a:r>
            <a:endParaRPr lang="ru-RU" sz="1400" b="1" i="1" dirty="0">
              <a:solidFill>
                <a:schemeClr val="accent1">
                  <a:lumMod val="25000"/>
                </a:schemeClr>
              </a:solidFill>
              <a:latin typeface="CG Times" pitchFamily="18" charset="0"/>
              <a:ea typeface="+mj-ea"/>
              <a:cs typeface="+mj-cs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57224" y="4500570"/>
            <a:ext cx="1714512" cy="214314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071538" y="6429396"/>
            <a:ext cx="428628" cy="142876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Documents and Settings\medvedeva_ae\Рабочий стол\презентации 2014\prnt scrn ex\Новый рисунок (13).bmp"/>
          <p:cNvPicPr>
            <a:picLocks noChangeAspect="1" noChangeArrowheads="1"/>
          </p:cNvPicPr>
          <p:nvPr/>
        </p:nvPicPr>
        <p:blipFill>
          <a:blip r:embed="rId2"/>
          <a:srcRect l="4091" r="1822" b="1754"/>
          <a:stretch>
            <a:fillRect/>
          </a:stretch>
        </p:blipFill>
        <p:spPr bwMode="auto">
          <a:xfrm>
            <a:off x="571472" y="2500306"/>
            <a:ext cx="4929222" cy="400052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757222"/>
          </a:xfrm>
        </p:spPr>
        <p:txBody>
          <a:bodyPr/>
          <a:lstStyle/>
          <a:p>
            <a:r>
              <a:rPr lang="ru-RU" sz="5400" b="1" i="1" dirty="0" smtClean="0">
                <a:solidFill>
                  <a:schemeClr val="accent5">
                    <a:lumMod val="25000"/>
                  </a:schemeClr>
                </a:solidFill>
                <a:latin typeface="CG Times" pitchFamily="18" charset="0"/>
                <a:ea typeface="+mn-ea"/>
                <a:cs typeface="+mn-cs"/>
              </a:rPr>
              <a:t>Резюме</a:t>
            </a: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151" r="2310"/>
          <a:stretch>
            <a:fillRect/>
          </a:stretch>
        </p:blipFill>
        <p:spPr bwMode="auto">
          <a:xfrm>
            <a:off x="7000860" y="0"/>
            <a:ext cx="214314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5857884" y="2500306"/>
            <a:ext cx="3071834" cy="33720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252000" algn="just">
              <a:lnSpc>
                <a:spcPct val="150000"/>
              </a:lnSpc>
            </a:pPr>
            <a:r>
              <a:rPr lang="ru-RU" sz="1600" b="1" i="1" dirty="0" smtClean="0">
                <a:solidFill>
                  <a:schemeClr val="accent1">
                    <a:lumMod val="25000"/>
                  </a:schemeClr>
                </a:solidFill>
                <a:latin typeface="CG Times" pitchFamily="18" charset="0"/>
                <a:ea typeface="+mj-ea"/>
                <a:cs typeface="+mj-cs"/>
              </a:rPr>
              <a:t>С помощью «ползунка» объем и детализацию резюме можно регулировать.</a:t>
            </a:r>
          </a:p>
          <a:p>
            <a:pPr lvl="0" indent="252000" algn="just">
              <a:lnSpc>
                <a:spcPct val="150000"/>
              </a:lnSpc>
            </a:pPr>
            <a:r>
              <a:rPr lang="ru-RU" sz="1600" b="1" i="1" dirty="0" err="1" smtClean="0">
                <a:solidFill>
                  <a:schemeClr val="accent1">
                    <a:lumMod val="25000"/>
                  </a:schemeClr>
                </a:solidFill>
                <a:latin typeface="CG Times" pitchFamily="18" charset="0"/>
                <a:ea typeface="+mj-ea"/>
                <a:cs typeface="+mj-cs"/>
              </a:rPr>
              <a:t>Автособираемое</a:t>
            </a:r>
            <a:r>
              <a:rPr lang="ru-RU" sz="1600" b="1" i="1" dirty="0" smtClean="0">
                <a:solidFill>
                  <a:schemeClr val="accent1">
                    <a:lumMod val="25000"/>
                  </a:schemeClr>
                </a:solidFill>
                <a:latin typeface="CG Times" pitchFamily="18" charset="0"/>
                <a:ea typeface="+mj-ea"/>
                <a:cs typeface="+mj-cs"/>
              </a:rPr>
              <a:t> резюме позволяет быстро оценить, насколько содержание документа отвечает информационным потребностям.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28596" y="1285860"/>
            <a:ext cx="792961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252000" algn="just"/>
            <a:r>
              <a:rPr lang="ru-RU" sz="2000" b="1" i="1" dirty="0" smtClean="0">
                <a:solidFill>
                  <a:schemeClr val="accent1">
                    <a:lumMod val="25000"/>
                  </a:schemeClr>
                </a:solidFill>
                <a:latin typeface="CG Times" pitchFamily="18" charset="0"/>
              </a:rPr>
              <a:t>Автоматически собираемое резюме представляет собой реферат текста из предложений, содержащих ключевую лексику этого документа.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428728" y="6286520"/>
            <a:ext cx="357190" cy="142876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828660"/>
          </a:xfrm>
        </p:spPr>
        <p:txBody>
          <a:bodyPr/>
          <a:lstStyle/>
          <a:p>
            <a:r>
              <a:rPr lang="ru-RU" sz="4800" b="1" i="1" dirty="0" smtClean="0">
                <a:solidFill>
                  <a:schemeClr val="accent5">
                    <a:lumMod val="25000"/>
                  </a:schemeClr>
                </a:solidFill>
                <a:latin typeface="CG Times" pitchFamily="18" charset="0"/>
                <a:ea typeface="+mn-ea"/>
                <a:cs typeface="+mn-cs"/>
              </a:rPr>
              <a:t>Ключевые слова документа</a:t>
            </a: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151" r="2310"/>
          <a:stretch>
            <a:fillRect/>
          </a:stretch>
        </p:blipFill>
        <p:spPr bwMode="auto">
          <a:xfrm>
            <a:off x="7000860" y="0"/>
            <a:ext cx="214314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 descr="C:\Documents and Settings\medvedeva_ae\Рабочий стол\презентации 2014\prnt scrn ex\Новый рисунок (14).bmp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 l="4285" r="2878" b="2573"/>
          <a:stretch>
            <a:fillRect/>
          </a:stretch>
        </p:blipFill>
        <p:spPr bwMode="auto">
          <a:xfrm>
            <a:off x="500034" y="2571744"/>
            <a:ext cx="4643470" cy="378621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572132" y="2500306"/>
            <a:ext cx="3143240" cy="3770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52000" algn="just">
              <a:spcAft>
                <a:spcPts val="600"/>
              </a:spcAft>
            </a:pPr>
            <a:r>
              <a:rPr lang="ru-RU" b="1" i="1" dirty="0" smtClean="0">
                <a:solidFill>
                  <a:schemeClr val="accent1">
                    <a:lumMod val="25000"/>
                  </a:schemeClr>
                </a:solidFill>
                <a:latin typeface="CG Times" pitchFamily="18" charset="0"/>
                <a:ea typeface="+mj-ea"/>
                <a:cs typeface="+mj-cs"/>
              </a:rPr>
              <a:t>Размер шрифта показывает семантическую значимость  и частотность соответствующих слов в тексте этого документа (более значимым словам соответствует больший размер шрифта). </a:t>
            </a:r>
          </a:p>
          <a:p>
            <a:pPr indent="252000" algn="just">
              <a:spcAft>
                <a:spcPts val="600"/>
              </a:spcAft>
            </a:pPr>
            <a:r>
              <a:rPr lang="ru-RU" b="1" i="1" dirty="0" smtClean="0">
                <a:solidFill>
                  <a:schemeClr val="accent1">
                    <a:lumMod val="25000"/>
                  </a:schemeClr>
                </a:solidFill>
                <a:latin typeface="CG Times" pitchFamily="18" charset="0"/>
                <a:ea typeface="+mj-ea"/>
                <a:cs typeface="+mj-cs"/>
              </a:rPr>
              <a:t>Чем более уникальным для массива похожих документов является ключевое слово, тем более значимым оно считается.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28596" y="1500174"/>
            <a:ext cx="764386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52000">
              <a:spcAft>
                <a:spcPts val="600"/>
              </a:spcAft>
            </a:pPr>
            <a:r>
              <a:rPr lang="ru-RU" sz="2000" b="1" i="1" dirty="0" smtClean="0">
                <a:solidFill>
                  <a:schemeClr val="accent1">
                    <a:lumMod val="25000"/>
                  </a:schemeClr>
                </a:solidFill>
                <a:latin typeface="CG Times" pitchFamily="18" charset="0"/>
              </a:rPr>
              <a:t>Для быстрого ознакомления со смысловой направленностью документа полезна будет функция извлечения ключевой лексики. 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042974"/>
          </a:xfrm>
        </p:spPr>
        <p:txBody>
          <a:bodyPr/>
          <a:lstStyle/>
          <a:p>
            <a:r>
              <a:rPr lang="ru-RU" sz="4000" b="1" i="1" dirty="0" smtClean="0">
                <a:solidFill>
                  <a:schemeClr val="accent5">
                    <a:lumMod val="25000"/>
                  </a:schemeClr>
                </a:solidFill>
                <a:latin typeface="CG Times" pitchFamily="18" charset="0"/>
                <a:ea typeface="+mn-ea"/>
                <a:cs typeface="+mn-cs"/>
              </a:rPr>
              <a:t>Работа с </a:t>
            </a:r>
            <a:r>
              <a:rPr lang="en-US" sz="4000" b="1" i="1" dirty="0" smtClean="0">
                <a:solidFill>
                  <a:schemeClr val="accent5">
                    <a:lumMod val="25000"/>
                  </a:schemeClr>
                </a:solidFill>
                <a:latin typeface="CG Times" pitchFamily="18" charset="0"/>
                <a:ea typeface="+mn-ea"/>
                <a:cs typeface="+mn-cs"/>
              </a:rPr>
              <a:t>html-</a:t>
            </a:r>
            <a:r>
              <a:rPr lang="ru-RU" sz="4000" b="1" i="1" dirty="0" smtClean="0">
                <a:solidFill>
                  <a:schemeClr val="accent5">
                    <a:lumMod val="25000"/>
                  </a:schemeClr>
                </a:solidFill>
                <a:latin typeface="CG Times" pitchFamily="18" charset="0"/>
                <a:ea typeface="+mn-ea"/>
                <a:cs typeface="+mn-cs"/>
              </a:rPr>
              <a:t>копией документа</a:t>
            </a: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151" r="2310"/>
          <a:stretch>
            <a:fillRect/>
          </a:stretch>
        </p:blipFill>
        <p:spPr bwMode="auto">
          <a:xfrm>
            <a:off x="7000860" y="0"/>
            <a:ext cx="214314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 descr="C:\Documents and Settings\medvedeva_ae\Рабочий стол\презентации 2014\prnt scrn ex\Новый рисунок (15).bmp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357158" y="1714488"/>
            <a:ext cx="5741788" cy="4572032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6215074" y="1785926"/>
            <a:ext cx="2714644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52000">
              <a:spcAft>
                <a:spcPts val="600"/>
              </a:spcAft>
            </a:pPr>
            <a:r>
              <a:rPr lang="ru-RU" sz="2000" b="1" i="1" dirty="0" smtClean="0">
                <a:solidFill>
                  <a:schemeClr val="accent1">
                    <a:lumMod val="25000"/>
                  </a:schemeClr>
                </a:solidFill>
                <a:latin typeface="CG Times" pitchFamily="18" charset="0"/>
              </a:rPr>
              <a:t>Для любого документа доступно создание текстового представления для облегчения работы с содержанием и корректного цитирования.          Обратите внимание, что этот формат не сохраняет иллюстрации, оформление формул, оригинальную верстку и пр.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00042"/>
            <a:ext cx="8229600" cy="785818"/>
          </a:xfrm>
        </p:spPr>
        <p:txBody>
          <a:bodyPr/>
          <a:lstStyle/>
          <a:p>
            <a:r>
              <a:rPr lang="ru-RU" sz="4800" b="1" i="1" dirty="0" smtClean="0">
                <a:solidFill>
                  <a:schemeClr val="accent5">
                    <a:lumMod val="25000"/>
                  </a:schemeClr>
                </a:solidFill>
                <a:latin typeface="CG Times" pitchFamily="18" charset="0"/>
                <a:ea typeface="+mn-ea"/>
                <a:cs typeface="+mn-cs"/>
              </a:rPr>
              <a:t>Современные критерии ЭБС: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1571612"/>
            <a:ext cx="8358246" cy="4643470"/>
          </a:xfrm>
        </p:spPr>
        <p:txBody>
          <a:bodyPr/>
          <a:lstStyle/>
          <a:p>
            <a:pPr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ru-RU" sz="1600" b="1" i="1" dirty="0" smtClean="0">
                <a:solidFill>
                  <a:schemeClr val="accent5">
                    <a:lumMod val="25000"/>
                  </a:schemeClr>
                </a:solidFill>
                <a:latin typeface="CG Times" pitchFamily="18" charset="0"/>
              </a:rPr>
              <a:t>Соответствие ФГОС и требованиям, предъявляемым к ЭБС Приказами Министерства образования и науки РФ № 588 и № 1975</a:t>
            </a:r>
            <a:endParaRPr lang="en-US" sz="1600" b="1" i="1" dirty="0" smtClean="0">
              <a:solidFill>
                <a:schemeClr val="accent5">
                  <a:lumMod val="25000"/>
                </a:schemeClr>
              </a:solidFill>
              <a:latin typeface="CG Times" pitchFamily="18" charset="0"/>
            </a:endParaRPr>
          </a:p>
          <a:p>
            <a:pPr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ru-RU" sz="1600" b="1" i="1" dirty="0" smtClean="0">
                <a:solidFill>
                  <a:schemeClr val="accent5">
                    <a:lumMod val="25000"/>
                  </a:schemeClr>
                </a:solidFill>
                <a:latin typeface="CG Times" pitchFamily="18" charset="0"/>
              </a:rPr>
              <a:t>Ассортимент литературы с грифами МО, УМО и ФИРО</a:t>
            </a:r>
          </a:p>
          <a:p>
            <a:pPr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ru-RU" sz="1600" b="1" i="1" dirty="0" smtClean="0">
                <a:solidFill>
                  <a:schemeClr val="accent5">
                    <a:lumMod val="25000"/>
                  </a:schemeClr>
                </a:solidFill>
                <a:latin typeface="CG Times" pitchFamily="18" charset="0"/>
              </a:rPr>
              <a:t>Ежедневное пополнение и обновление фонда в период подписки </a:t>
            </a:r>
          </a:p>
          <a:p>
            <a:pPr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ru-RU" sz="1600" b="1" i="1" dirty="0" smtClean="0">
                <a:solidFill>
                  <a:schemeClr val="accent5">
                    <a:lumMod val="25000"/>
                  </a:schemeClr>
                </a:solidFill>
                <a:latin typeface="CG Times" pitchFamily="18" charset="0"/>
              </a:rPr>
              <a:t>Сотрудничество с ведущими издательствами, библиотеками, вузами, авторами</a:t>
            </a:r>
          </a:p>
          <a:p>
            <a:pPr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ru-RU" sz="1600" b="1" i="1" dirty="0" smtClean="0">
                <a:solidFill>
                  <a:schemeClr val="accent5">
                    <a:lumMod val="25000"/>
                  </a:schemeClr>
                </a:solidFill>
                <a:latin typeface="CG Times" pitchFamily="18" charset="0"/>
              </a:rPr>
              <a:t>Гибкая ценовая политика, подписка по коллекциям, темам или </a:t>
            </a:r>
            <a:r>
              <a:rPr lang="ru-RU" sz="1600" b="1" i="1" dirty="0" err="1" smtClean="0">
                <a:solidFill>
                  <a:schemeClr val="accent5">
                    <a:lumMod val="25000"/>
                  </a:schemeClr>
                </a:solidFill>
                <a:latin typeface="CG Times" pitchFamily="18" charset="0"/>
              </a:rPr>
              <a:t>покнижная</a:t>
            </a:r>
            <a:endParaRPr lang="ru-RU" sz="1600" b="1" i="1" dirty="0" smtClean="0">
              <a:solidFill>
                <a:schemeClr val="accent5">
                  <a:lumMod val="25000"/>
                </a:schemeClr>
              </a:solidFill>
              <a:latin typeface="CG Times" pitchFamily="18" charset="0"/>
            </a:endParaRPr>
          </a:p>
          <a:p>
            <a:pPr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ru-RU" sz="1600" b="1" i="1" dirty="0" smtClean="0">
                <a:solidFill>
                  <a:schemeClr val="accent5">
                    <a:lumMod val="25000"/>
                  </a:schemeClr>
                </a:solidFill>
                <a:latin typeface="CG Times" pitchFamily="18" charset="0"/>
              </a:rPr>
              <a:t>Круглосуточный </a:t>
            </a:r>
            <a:r>
              <a:rPr lang="ru-RU" sz="1600" b="1" i="1" dirty="0" err="1" smtClean="0">
                <a:solidFill>
                  <a:schemeClr val="accent5">
                    <a:lumMod val="25000"/>
                  </a:schemeClr>
                </a:solidFill>
                <a:latin typeface="CG Times" pitchFamily="18" charset="0"/>
              </a:rPr>
              <a:t>онлайн-доступ</a:t>
            </a:r>
            <a:r>
              <a:rPr lang="ru-RU" sz="1600" b="1" i="1" dirty="0" smtClean="0">
                <a:solidFill>
                  <a:schemeClr val="accent5">
                    <a:lumMod val="25000"/>
                  </a:schemeClr>
                </a:solidFill>
                <a:latin typeface="CG Times" pitchFamily="18" charset="0"/>
              </a:rPr>
              <a:t> по </a:t>
            </a:r>
            <a:r>
              <a:rPr lang="en-US" sz="1600" b="1" i="1" dirty="0" smtClean="0">
                <a:solidFill>
                  <a:schemeClr val="accent5">
                    <a:lumMod val="25000"/>
                  </a:schemeClr>
                </a:solidFill>
                <a:latin typeface="CG Times" pitchFamily="18" charset="0"/>
              </a:rPr>
              <a:t>IP-</a:t>
            </a:r>
            <a:r>
              <a:rPr lang="ru-RU" sz="1600" b="1" i="1" dirty="0" smtClean="0">
                <a:solidFill>
                  <a:schemeClr val="accent5">
                    <a:lumMod val="25000"/>
                  </a:schemeClr>
                </a:solidFill>
                <a:latin typeface="CG Times" pitchFamily="18" charset="0"/>
              </a:rPr>
              <a:t>адресам или логину-паролю без дополнительного оборудования, ПО и специальных знаний</a:t>
            </a:r>
          </a:p>
          <a:p>
            <a:pPr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ru-RU" sz="1600" b="1" i="1" dirty="0" smtClean="0">
                <a:solidFill>
                  <a:schemeClr val="accent5">
                    <a:lumMod val="25000"/>
                  </a:schemeClr>
                </a:solidFill>
                <a:latin typeface="CG Times" pitchFamily="18" charset="0"/>
              </a:rPr>
              <a:t>Статистика посещений и книговыдачи, совместимость с </a:t>
            </a:r>
            <a:r>
              <a:rPr lang="en-US" sz="1600" b="1" i="1" dirty="0" smtClean="0">
                <a:solidFill>
                  <a:schemeClr val="accent5">
                    <a:lumMod val="25000"/>
                  </a:schemeClr>
                </a:solidFill>
                <a:latin typeface="CG Times" pitchFamily="18" charset="0"/>
              </a:rPr>
              <a:t>MARC-</a:t>
            </a:r>
            <a:r>
              <a:rPr lang="ru-RU" sz="1600" b="1" i="1" dirty="0" smtClean="0">
                <a:solidFill>
                  <a:schemeClr val="accent5">
                    <a:lumMod val="25000"/>
                  </a:schemeClr>
                </a:solidFill>
                <a:latin typeface="CG Times" pitchFamily="18" charset="0"/>
              </a:rPr>
              <a:t>форматами</a:t>
            </a:r>
          </a:p>
          <a:p>
            <a:pPr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ru-RU" sz="1600" b="1" i="1" dirty="0" smtClean="0">
                <a:solidFill>
                  <a:schemeClr val="accent5">
                    <a:lumMod val="25000"/>
                  </a:schemeClr>
                </a:solidFill>
                <a:latin typeface="CG Times" pitchFamily="18" charset="0"/>
              </a:rPr>
              <a:t>Кабинеты пользователя и преподавателя, рекомендательные списки, комментарии и пр.</a:t>
            </a:r>
          </a:p>
          <a:p>
            <a:pPr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ru-RU" sz="1600" b="1" i="1" dirty="0" smtClean="0">
                <a:solidFill>
                  <a:schemeClr val="accent5">
                    <a:lumMod val="25000"/>
                  </a:schemeClr>
                </a:solidFill>
                <a:latin typeface="CG Times" pitchFamily="18" charset="0"/>
              </a:rPr>
              <a:t>Современные цифровые технологии и инструменты чтения</a:t>
            </a:r>
          </a:p>
          <a:p>
            <a:pPr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ru-RU" sz="1600" b="1" i="1" dirty="0" smtClean="0">
                <a:solidFill>
                  <a:schemeClr val="accent5">
                    <a:lumMod val="25000"/>
                  </a:schemeClr>
                </a:solidFill>
                <a:latin typeface="CG Times" pitchFamily="18" charset="0"/>
              </a:rPr>
              <a:t>Копирование и выгрузка текста в установленных законом рамках </a:t>
            </a:r>
          </a:p>
          <a:p>
            <a:endParaRPr lang="ru-RU" sz="1200" b="1" i="1" dirty="0" smtClean="0">
              <a:solidFill>
                <a:schemeClr val="accent5">
                  <a:lumMod val="25000"/>
                </a:schemeClr>
              </a:solidFill>
              <a:latin typeface="CG Times" pitchFamily="18" charset="0"/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151" r="2310"/>
          <a:stretch>
            <a:fillRect/>
          </a:stretch>
        </p:blipFill>
        <p:spPr bwMode="auto">
          <a:xfrm>
            <a:off x="7000860" y="0"/>
            <a:ext cx="214314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757222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ru-RU" sz="4800" b="1" i="1" dirty="0" smtClean="0">
                <a:solidFill>
                  <a:schemeClr val="accent5">
                    <a:lumMod val="25000"/>
                  </a:schemeClr>
                </a:solidFill>
                <a:latin typeface="CG Times" pitchFamily="18" charset="0"/>
                <a:ea typeface="+mn-ea"/>
                <a:cs typeface="+mn-cs"/>
              </a:rPr>
              <a:t>Пользовательские коллекции</a:t>
            </a: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151" r="2310"/>
          <a:stretch>
            <a:fillRect/>
          </a:stretch>
        </p:blipFill>
        <p:spPr bwMode="auto">
          <a:xfrm>
            <a:off x="7000860" y="0"/>
            <a:ext cx="214314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1" name="Группа 10"/>
          <p:cNvGrpSpPr>
            <a:grpSpLocks noChangeAspect="1"/>
          </p:cNvGrpSpPr>
          <p:nvPr/>
        </p:nvGrpSpPr>
        <p:grpSpPr>
          <a:xfrm>
            <a:off x="500034" y="1643050"/>
            <a:ext cx="6286544" cy="4876928"/>
            <a:chOff x="-9588" y="1968500"/>
            <a:chExt cx="10240806" cy="7944536"/>
          </a:xfrm>
        </p:grpSpPr>
        <p:pic>
          <p:nvPicPr>
            <p:cNvPr id="12" name="Picture 3" descr="C:\Documents and Settings\medvedeva_ae\Рабочий стол\презентации 2014\prnt scrn ex\Новый рисунок (10).bmp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-9588" y="1968500"/>
              <a:ext cx="7098740" cy="7944536"/>
            </a:xfrm>
            <a:prstGeom prst="rect">
              <a:avLst/>
            </a:prstGeom>
            <a:noFill/>
          </p:spPr>
        </p:pic>
        <p:sp>
          <p:nvSpPr>
            <p:cNvPr id="13" name="Выноска 2 (с границей) 12"/>
            <p:cNvSpPr/>
            <p:nvPr/>
          </p:nvSpPr>
          <p:spPr>
            <a:xfrm>
              <a:off x="7321898" y="1968500"/>
              <a:ext cx="2909320" cy="2005477"/>
            </a:xfrm>
            <a:prstGeom prst="accentCallout2">
              <a:avLst>
                <a:gd name="adj1" fmla="val 39545"/>
                <a:gd name="adj2" fmla="val -2436"/>
                <a:gd name="adj3" fmla="val 40746"/>
                <a:gd name="adj4" fmla="val -8227"/>
                <a:gd name="adj5" fmla="val 159761"/>
                <a:gd name="adj6" fmla="val -77842"/>
              </a:avLst>
            </a:prstGeom>
            <a:noFill/>
            <a:ln>
              <a:tailEnd type="stealt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spAutoFit/>
            </a:bodyPr>
            <a:lstStyle/>
            <a:p>
              <a:pPr algn="just"/>
              <a:r>
                <a:rPr lang="ru-RU" sz="1600" b="1" i="1" dirty="0" smtClean="0">
                  <a:solidFill>
                    <a:schemeClr val="accent1">
                      <a:lumMod val="25000"/>
                    </a:schemeClr>
                  </a:solidFill>
                  <a:latin typeface="CG Times" pitchFamily="18" charset="0"/>
                </a:rPr>
                <a:t>документ можно добавить в подборку, </a:t>
              </a:r>
            </a:p>
            <a:p>
              <a:pPr algn="just"/>
              <a:r>
                <a:rPr lang="ru-RU" sz="1600" b="1" i="1" dirty="0" smtClean="0">
                  <a:solidFill>
                    <a:schemeClr val="accent1">
                      <a:lumMod val="25000"/>
                    </a:schemeClr>
                  </a:solidFill>
                  <a:latin typeface="CG Times" pitchFamily="18" charset="0"/>
                </a:rPr>
                <a:t>выделив галочкой и нажав кнопку </a:t>
              </a:r>
              <a:endParaRPr lang="ru-RU" sz="1600" b="1" i="1" dirty="0">
                <a:solidFill>
                  <a:schemeClr val="accent1">
                    <a:lumMod val="25000"/>
                  </a:schemeClr>
                </a:solidFill>
                <a:latin typeface="CG Times" pitchFamily="18" charset="0"/>
              </a:endParaRPr>
            </a:p>
          </p:txBody>
        </p:sp>
        <p:pic>
          <p:nvPicPr>
            <p:cNvPr id="14" name="Picture 2" descr="C:\Documents and Settings\medvedeva_ae\Рабочий стол\презентации 2014\prnt scrn ex\Копия Новый рисунок (16).bmp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59200" y="5816600"/>
              <a:ext cx="4340387" cy="2705100"/>
            </a:xfrm>
            <a:prstGeom prst="rect">
              <a:avLst/>
            </a:prstGeom>
            <a:noFill/>
            <a:ln w="3175" cmpd="sng">
              <a:solidFill>
                <a:schemeClr val="tx2"/>
              </a:solidFill>
            </a:ln>
            <a:effectLst>
              <a:outerShdw blurRad="76200" dist="38100" dir="2700000" algn="tl" rotWithShape="0">
                <a:prstClr val="black">
                  <a:alpha val="40000"/>
                </a:prstClr>
              </a:outerShdw>
            </a:effectLst>
          </p:spPr>
        </p:pic>
        <p:cxnSp>
          <p:nvCxnSpPr>
            <p:cNvPr id="15" name="Прямая со стрелкой 14"/>
            <p:cNvCxnSpPr/>
            <p:nvPr/>
          </p:nvCxnSpPr>
          <p:spPr>
            <a:xfrm rot="5400000">
              <a:off x="2517375" y="5729790"/>
              <a:ext cx="1025230" cy="585845"/>
            </a:xfrm>
            <a:prstGeom prst="straightConnector1">
              <a:avLst/>
            </a:prstGeom>
            <a:ln w="19050">
              <a:solidFill>
                <a:schemeClr val="accent6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 стрелкой 15"/>
            <p:cNvCxnSpPr/>
            <p:nvPr/>
          </p:nvCxnSpPr>
          <p:spPr>
            <a:xfrm rot="16200000" flipV="1">
              <a:off x="-680364" y="5461277"/>
              <a:ext cx="3710353" cy="488205"/>
            </a:xfrm>
            <a:prstGeom prst="straightConnector1">
              <a:avLst/>
            </a:prstGeom>
            <a:ln w="19050">
              <a:solidFill>
                <a:schemeClr val="accent6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Прямоугольник 22"/>
          <p:cNvSpPr/>
          <p:nvPr/>
        </p:nvSpPr>
        <p:spPr>
          <a:xfrm>
            <a:off x="5072066" y="3214687"/>
            <a:ext cx="3714776" cy="21082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252000">
              <a:spcAft>
                <a:spcPts val="600"/>
              </a:spcAft>
            </a:pPr>
            <a:r>
              <a:rPr lang="ru-RU" b="1" i="1" dirty="0" smtClean="0">
                <a:solidFill>
                  <a:schemeClr val="accent1">
                    <a:lumMod val="25000"/>
                  </a:schemeClr>
                </a:solidFill>
                <a:latin typeface="CG Times" pitchFamily="18" charset="0"/>
              </a:rPr>
              <a:t>Вы можете создавать неограниченное количество коллекций, добавляя публикации из результатов поиска. </a:t>
            </a:r>
          </a:p>
          <a:p>
            <a:pPr lvl="0" indent="252000">
              <a:spcAft>
                <a:spcPts val="600"/>
              </a:spcAft>
            </a:pPr>
            <a:r>
              <a:rPr lang="ru-RU" b="1" i="1" dirty="0" smtClean="0">
                <a:solidFill>
                  <a:schemeClr val="accent1">
                    <a:lumMod val="25000"/>
                  </a:schemeClr>
                </a:solidFill>
                <a:latin typeface="CG Times" pitchFamily="18" charset="0"/>
              </a:rPr>
              <a:t>Для работы с коллекциями нужно перейти по ссылке «Мои коллекции» в левом меню.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757222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ru-RU" sz="4800" b="1" i="1" dirty="0" smtClean="0">
                <a:solidFill>
                  <a:schemeClr val="accent5">
                    <a:lumMod val="25000"/>
                  </a:schemeClr>
                </a:solidFill>
                <a:latin typeface="CG Times" pitchFamily="18" charset="0"/>
                <a:ea typeface="+mn-ea"/>
                <a:cs typeface="+mn-cs"/>
              </a:rPr>
              <a:t>Пользовательские коллекции</a:t>
            </a: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151" r="2310"/>
          <a:stretch>
            <a:fillRect/>
          </a:stretch>
        </p:blipFill>
        <p:spPr bwMode="auto">
          <a:xfrm>
            <a:off x="7000860" y="0"/>
            <a:ext cx="214314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Прямоугольник 10"/>
          <p:cNvSpPr/>
          <p:nvPr/>
        </p:nvSpPr>
        <p:spPr>
          <a:xfrm>
            <a:off x="357158" y="1285860"/>
            <a:ext cx="85011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52000">
              <a:spcAft>
                <a:spcPts val="600"/>
              </a:spcAft>
            </a:pPr>
            <a:r>
              <a:rPr lang="ru-RU" b="1" i="1" dirty="0" smtClean="0">
                <a:solidFill>
                  <a:schemeClr val="accent1">
                    <a:lumMod val="25000"/>
                  </a:schemeClr>
                </a:solidFill>
                <a:latin typeface="CG Times" pitchFamily="18" charset="0"/>
              </a:rPr>
              <a:t>С массивами документов коллекции, в свою очередь, также можно работать.</a:t>
            </a:r>
          </a:p>
        </p:txBody>
      </p:sp>
      <p:pic>
        <p:nvPicPr>
          <p:cNvPr id="17" name="Picture 2" descr="C:\Documents and Settings\medvedeva_ae\Рабочий стол\презентации 2014\Копия prnt scrn ex\Новый рисунок (231).bm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00" y="1785926"/>
            <a:ext cx="7108327" cy="1966589"/>
          </a:xfrm>
          <a:prstGeom prst="rect">
            <a:avLst/>
          </a:prstGeom>
          <a:noFill/>
        </p:spPr>
      </p:pic>
      <p:sp>
        <p:nvSpPr>
          <p:cNvPr id="27" name="TextBox 26"/>
          <p:cNvSpPr txBox="1"/>
          <p:nvPr/>
        </p:nvSpPr>
        <p:spPr>
          <a:xfrm>
            <a:off x="-142908" y="4071942"/>
            <a:ext cx="2786082" cy="1000132"/>
          </a:xfrm>
          <a:prstGeom prst="rect">
            <a:avLst/>
          </a:prstGeom>
          <a:noFill/>
        </p:spPr>
        <p:txBody>
          <a:bodyPr wrap="square" lIns="612000" tIns="0" rIns="0" bIns="0" rtlCol="0">
            <a:spAutoFit/>
          </a:bodyPr>
          <a:lstStyle/>
          <a:p>
            <a:pPr algn="ctr"/>
            <a:r>
              <a:rPr lang="ru-RU" sz="1600" b="1" i="1" dirty="0" smtClean="0">
                <a:solidFill>
                  <a:schemeClr val="accent1">
                    <a:lumMod val="25000"/>
                  </a:schemeClr>
                </a:solidFill>
                <a:latin typeface="CG Times" pitchFamily="18" charset="0"/>
              </a:rPr>
              <a:t>Извлечение общих ключевых слов и понятий из всех документов коллекции</a:t>
            </a:r>
            <a:endParaRPr lang="ru-RU" sz="1600" b="1" i="1" dirty="0">
              <a:solidFill>
                <a:schemeClr val="accent1">
                  <a:lumMod val="25000"/>
                </a:schemeClr>
              </a:solidFill>
              <a:latin typeface="CG Times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-214346" y="5643578"/>
            <a:ext cx="3214710" cy="738664"/>
          </a:xfrm>
          <a:prstGeom prst="rect">
            <a:avLst/>
          </a:prstGeom>
          <a:noFill/>
        </p:spPr>
        <p:txBody>
          <a:bodyPr wrap="square" lIns="612000" tIns="0" rIns="0" bIns="0" rtlCol="0">
            <a:spAutoFit/>
          </a:bodyPr>
          <a:lstStyle/>
          <a:p>
            <a:pPr algn="ctr"/>
            <a:r>
              <a:rPr lang="ru-RU" sz="1600" b="1" i="1" dirty="0" smtClean="0">
                <a:solidFill>
                  <a:schemeClr val="accent1">
                    <a:lumMod val="25000"/>
                  </a:schemeClr>
                </a:solidFill>
                <a:latin typeface="CG Times" pitchFamily="18" charset="0"/>
              </a:rPr>
              <a:t>Например, определение тематических направлений научной мысли</a:t>
            </a:r>
            <a:endParaRPr lang="ru-RU" sz="1600" b="1" i="1" dirty="0">
              <a:solidFill>
                <a:schemeClr val="accent1">
                  <a:lumMod val="25000"/>
                </a:schemeClr>
              </a:solidFill>
              <a:latin typeface="CG Times" pitchFamily="18" charset="0"/>
            </a:endParaRPr>
          </a:p>
        </p:txBody>
      </p:sp>
      <p:cxnSp>
        <p:nvCxnSpPr>
          <p:cNvPr id="30" name="Прямая со стрелкой 29"/>
          <p:cNvCxnSpPr/>
          <p:nvPr/>
        </p:nvCxnSpPr>
        <p:spPr>
          <a:xfrm rot="5400000">
            <a:off x="1679554" y="3892554"/>
            <a:ext cx="357192" cy="1588"/>
          </a:xfrm>
          <a:prstGeom prst="straightConnector1">
            <a:avLst/>
          </a:prstGeom>
          <a:ln w="1905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 rot="5400000">
            <a:off x="1608114" y="5392754"/>
            <a:ext cx="500068" cy="1585"/>
          </a:xfrm>
          <a:prstGeom prst="straightConnector1">
            <a:avLst/>
          </a:prstGeom>
          <a:ln w="1905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2857488" y="4071942"/>
            <a:ext cx="2879161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600" b="1" i="1" dirty="0" smtClean="0">
                <a:solidFill>
                  <a:schemeClr val="accent1">
                    <a:lumMod val="25000"/>
                  </a:schemeClr>
                </a:solidFill>
                <a:latin typeface="CG Times" pitchFamily="18" charset="0"/>
              </a:rPr>
              <a:t>Группировка наиболее схожих документов коллекции в  блоки </a:t>
            </a:r>
          </a:p>
          <a:p>
            <a:pPr algn="ctr"/>
            <a:r>
              <a:rPr lang="ru-RU" sz="1600" b="1" i="1" dirty="0" smtClean="0">
                <a:solidFill>
                  <a:schemeClr val="accent1">
                    <a:lumMod val="25000"/>
                  </a:schemeClr>
                </a:solidFill>
                <a:latin typeface="CG Times" pitchFamily="18" charset="0"/>
              </a:rPr>
              <a:t>(для больших подборок из более !!!!! документов)</a:t>
            </a:r>
            <a:endParaRPr lang="ru-RU" sz="1600" b="1" i="1" dirty="0">
              <a:solidFill>
                <a:schemeClr val="accent1">
                  <a:lumMod val="25000"/>
                </a:schemeClr>
              </a:solidFill>
              <a:latin typeface="CG Times" pitchFamily="18" charset="0"/>
            </a:endParaRPr>
          </a:p>
        </p:txBody>
      </p:sp>
      <p:cxnSp>
        <p:nvCxnSpPr>
          <p:cNvPr id="39" name="Прямая со стрелкой 38"/>
          <p:cNvCxnSpPr/>
          <p:nvPr/>
        </p:nvCxnSpPr>
        <p:spPr>
          <a:xfrm rot="5400000">
            <a:off x="4108446" y="3892554"/>
            <a:ext cx="357192" cy="1588"/>
          </a:xfrm>
          <a:prstGeom prst="straightConnector1">
            <a:avLst/>
          </a:prstGeom>
          <a:ln w="1905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3214678" y="5643578"/>
            <a:ext cx="2297687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rtl="0"/>
            <a:r>
              <a:rPr lang="ru-RU" sz="1600" b="1" i="1" dirty="0" smtClean="0">
                <a:solidFill>
                  <a:schemeClr val="accent1">
                    <a:lumMod val="25000"/>
                  </a:schemeClr>
                </a:solidFill>
                <a:latin typeface="CG Times" pitchFamily="18" charset="0"/>
              </a:rPr>
              <a:t>Выделение </a:t>
            </a:r>
            <a:r>
              <a:rPr lang="ru-RU" sz="1600" b="1" i="1" dirty="0" err="1" smtClean="0">
                <a:solidFill>
                  <a:schemeClr val="accent1">
                    <a:lumMod val="25000"/>
                  </a:schemeClr>
                </a:solidFill>
                <a:latin typeface="CG Times" pitchFamily="18" charset="0"/>
              </a:rPr>
              <a:t>подтемкластеров</a:t>
            </a:r>
            <a:r>
              <a:rPr lang="ru-RU" sz="1600" b="1" i="1" dirty="0" smtClean="0">
                <a:solidFill>
                  <a:schemeClr val="accent1">
                    <a:lumMod val="25000"/>
                  </a:schemeClr>
                </a:solidFill>
                <a:latin typeface="CG Times" pitchFamily="18" charset="0"/>
              </a:rPr>
              <a:t> для детальной проработки</a:t>
            </a:r>
            <a:endParaRPr lang="ru-RU" sz="1600" b="1" i="1" dirty="0">
              <a:solidFill>
                <a:schemeClr val="accent1">
                  <a:lumMod val="25000"/>
                </a:schemeClr>
              </a:solidFill>
              <a:latin typeface="CG Times" pitchFamily="18" charset="0"/>
            </a:endParaRPr>
          </a:p>
        </p:txBody>
      </p:sp>
      <p:cxnSp>
        <p:nvCxnSpPr>
          <p:cNvPr id="42" name="Прямая со стрелкой 41"/>
          <p:cNvCxnSpPr/>
          <p:nvPr/>
        </p:nvCxnSpPr>
        <p:spPr>
          <a:xfrm rot="5400000">
            <a:off x="4072728" y="5357032"/>
            <a:ext cx="428628" cy="1588"/>
          </a:xfrm>
          <a:prstGeom prst="straightConnector1">
            <a:avLst/>
          </a:prstGeom>
          <a:ln w="1905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6000760" y="4071942"/>
            <a:ext cx="3143240" cy="1231106"/>
          </a:xfrm>
          <a:prstGeom prst="rect">
            <a:avLst/>
          </a:prstGeom>
          <a:noFill/>
        </p:spPr>
        <p:txBody>
          <a:bodyPr wrap="square" lIns="0" tIns="0" rIns="432000" bIns="0" rtlCol="0">
            <a:spAutoFit/>
          </a:bodyPr>
          <a:lstStyle/>
          <a:p>
            <a:pPr algn="ctr"/>
            <a:r>
              <a:rPr lang="ru-RU" sz="1600" b="1" i="1" dirty="0" smtClean="0">
                <a:solidFill>
                  <a:schemeClr val="accent1">
                    <a:lumMod val="25000"/>
                  </a:schemeClr>
                </a:solidFill>
                <a:latin typeface="CG Times" pitchFamily="18" charset="0"/>
              </a:rPr>
              <a:t>Определение общих и уникальных ключевых слов и понятий двух уже созданных коллекций и оценка их тематического сходства</a:t>
            </a:r>
            <a:endParaRPr lang="ru-RU" sz="1600" b="1" i="1" dirty="0">
              <a:solidFill>
                <a:schemeClr val="accent1">
                  <a:lumMod val="25000"/>
                </a:schemeClr>
              </a:solidFill>
              <a:latin typeface="CG Times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6143636" y="5643578"/>
            <a:ext cx="2786082" cy="738664"/>
          </a:xfrm>
          <a:prstGeom prst="rect">
            <a:avLst/>
          </a:prstGeom>
          <a:noFill/>
        </p:spPr>
        <p:txBody>
          <a:bodyPr wrap="square" lIns="0" tIns="0" rIns="432000" bIns="0" rtlCol="0">
            <a:spAutoFit/>
          </a:bodyPr>
          <a:lstStyle/>
          <a:p>
            <a:pPr algn="ctr"/>
            <a:r>
              <a:rPr lang="ru-RU" sz="1600" b="1" i="1" dirty="0" smtClean="0">
                <a:solidFill>
                  <a:schemeClr val="accent1">
                    <a:lumMod val="25000"/>
                  </a:schemeClr>
                </a:solidFill>
                <a:latin typeface="CG Times" pitchFamily="18" charset="0"/>
              </a:rPr>
              <a:t>Например, для сравнения трудов двух авторов или научный течений</a:t>
            </a:r>
            <a:endParaRPr lang="ru-RU" sz="1600" b="1" i="1" dirty="0">
              <a:solidFill>
                <a:schemeClr val="accent1">
                  <a:lumMod val="25000"/>
                </a:schemeClr>
              </a:solidFill>
              <a:latin typeface="CG Times" pitchFamily="18" charset="0"/>
            </a:endParaRPr>
          </a:p>
        </p:txBody>
      </p:sp>
      <p:cxnSp>
        <p:nvCxnSpPr>
          <p:cNvPr id="45" name="Прямая со стрелкой 44"/>
          <p:cNvCxnSpPr/>
          <p:nvPr/>
        </p:nvCxnSpPr>
        <p:spPr>
          <a:xfrm rot="5400000">
            <a:off x="6680214" y="5464190"/>
            <a:ext cx="357192" cy="1588"/>
          </a:xfrm>
          <a:prstGeom prst="straightConnector1">
            <a:avLst/>
          </a:prstGeom>
          <a:ln w="1905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>
          <a:xfrm rot="5400000">
            <a:off x="6680214" y="3892554"/>
            <a:ext cx="357192" cy="1588"/>
          </a:xfrm>
          <a:prstGeom prst="straightConnector1">
            <a:avLst/>
          </a:prstGeom>
          <a:ln w="1905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14412"/>
          </a:xfrm>
        </p:spPr>
        <p:txBody>
          <a:bodyPr/>
          <a:lstStyle/>
          <a:p>
            <a:r>
              <a:rPr lang="ru-RU" sz="5400" b="1" i="1" dirty="0" smtClean="0">
                <a:solidFill>
                  <a:schemeClr val="accent5">
                    <a:lumMod val="25000"/>
                  </a:schemeClr>
                </a:solidFill>
                <a:latin typeface="CG Times" pitchFamily="18" charset="0"/>
                <a:ea typeface="+mn-ea"/>
                <a:cs typeface="+mn-cs"/>
              </a:rPr>
              <a:t>Тематический анализ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252000" fontAlgn="auto">
              <a:spcBef>
                <a:spcPts val="0"/>
              </a:spcBef>
              <a:spcAft>
                <a:spcPts val="600"/>
              </a:spcAft>
              <a:buClrTx/>
              <a:buSzTx/>
              <a:buNone/>
            </a:pPr>
            <a:r>
              <a:rPr lang="ru-RU" sz="2000" b="1" i="1" kern="1200" dirty="0" smtClean="0">
                <a:solidFill>
                  <a:schemeClr val="accent1">
                    <a:lumMod val="25000"/>
                  </a:schemeClr>
                </a:solidFill>
                <a:latin typeface="CG Times" pitchFamily="18" charset="0"/>
              </a:rPr>
              <a:t>Результаты представляют собой статистику количества документов: </a:t>
            </a:r>
          </a:p>
          <a:p>
            <a:pPr marL="0" lvl="0" indent="252000" fontAlgn="auto">
              <a:spcBef>
                <a:spcPts val="0"/>
              </a:spcBef>
              <a:spcAft>
                <a:spcPts val="600"/>
              </a:spcAft>
              <a:buClrTx/>
              <a:buSzTx/>
              <a:buFont typeface="Arial" pitchFamily="34" charset="0"/>
              <a:buChar char="•"/>
            </a:pPr>
            <a:r>
              <a:rPr lang="ru-RU" sz="2000" b="1" i="1" kern="1200" dirty="0" smtClean="0">
                <a:solidFill>
                  <a:schemeClr val="accent1">
                    <a:lumMod val="25000"/>
                  </a:schemeClr>
                </a:solidFill>
                <a:latin typeface="CG Times" pitchFamily="18" charset="0"/>
              </a:rPr>
              <a:t> график отображает публикационную активность для каждого источников во времени, </a:t>
            </a:r>
          </a:p>
          <a:p>
            <a:pPr marL="0" lvl="0" indent="252000" fontAlgn="auto">
              <a:spcBef>
                <a:spcPts val="0"/>
              </a:spcBef>
              <a:spcAft>
                <a:spcPts val="600"/>
              </a:spcAft>
              <a:buClrTx/>
              <a:buSzTx/>
              <a:buFont typeface="Arial" pitchFamily="34" charset="0"/>
              <a:buChar char="•"/>
            </a:pPr>
            <a:r>
              <a:rPr lang="ru-RU" sz="2000" b="1" i="1" kern="1200" dirty="0" smtClean="0">
                <a:solidFill>
                  <a:schemeClr val="accent1">
                    <a:lumMod val="25000"/>
                  </a:schemeClr>
                </a:solidFill>
                <a:latin typeface="CG Times" pitchFamily="18" charset="0"/>
              </a:rPr>
              <a:t> круговая диаграмма показывает распределение публикаций  по группам источников, </a:t>
            </a:r>
          </a:p>
          <a:p>
            <a:pPr marL="0" lvl="0" indent="252000" fontAlgn="auto">
              <a:spcBef>
                <a:spcPts val="0"/>
              </a:spcBef>
              <a:spcAft>
                <a:spcPts val="600"/>
              </a:spcAft>
              <a:buClrTx/>
              <a:buSzTx/>
              <a:buFont typeface="Arial" pitchFamily="34" charset="0"/>
              <a:buChar char="•"/>
            </a:pPr>
            <a:r>
              <a:rPr lang="ru-RU" sz="2000" b="1" i="1" kern="1200" dirty="0" smtClean="0">
                <a:solidFill>
                  <a:schemeClr val="accent1">
                    <a:lumMod val="25000"/>
                  </a:schemeClr>
                </a:solidFill>
                <a:latin typeface="CG Times" pitchFamily="18" charset="0"/>
              </a:rPr>
              <a:t> таблица под диаграммой отображает число документов по источникам за каждый год из выбранного диапазона. </a:t>
            </a:r>
          </a:p>
          <a:p>
            <a:pPr marL="0" lvl="0" indent="252000" fontAlgn="auto">
              <a:spcBef>
                <a:spcPts val="0"/>
              </a:spcBef>
              <a:spcAft>
                <a:spcPts val="600"/>
              </a:spcAft>
              <a:buClrTx/>
              <a:buSzTx/>
              <a:buNone/>
            </a:pPr>
            <a:r>
              <a:rPr lang="ru-RU" sz="2000" b="1" i="1" kern="1200" dirty="0" smtClean="0">
                <a:solidFill>
                  <a:schemeClr val="accent1">
                    <a:lumMod val="25000"/>
                  </a:schemeClr>
                </a:solidFill>
                <a:latin typeface="CG Times" pitchFamily="18" charset="0"/>
              </a:rPr>
              <a:t>Опция «Отобразить тренды», расположенная под полем «Поисковый запрос», включает отображение среднего количества опубликованных за год документов (пунктир на графике).</a:t>
            </a:r>
          </a:p>
          <a:p>
            <a:endParaRPr lang="ru-RU" sz="2000" dirty="0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151" r="2310"/>
          <a:stretch>
            <a:fillRect/>
          </a:stretch>
        </p:blipFill>
        <p:spPr bwMode="auto">
          <a:xfrm>
            <a:off x="7000860" y="0"/>
            <a:ext cx="214314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042974"/>
          </a:xfrm>
        </p:spPr>
        <p:txBody>
          <a:bodyPr/>
          <a:lstStyle/>
          <a:p>
            <a:r>
              <a:rPr lang="ru-RU" sz="5400" b="1" i="1" dirty="0" smtClean="0">
                <a:solidFill>
                  <a:schemeClr val="accent5">
                    <a:lumMod val="25000"/>
                  </a:schemeClr>
                </a:solidFill>
                <a:latin typeface="CG Times" pitchFamily="18" charset="0"/>
                <a:ea typeface="+mn-ea"/>
                <a:cs typeface="+mn-cs"/>
              </a:rPr>
              <a:t>Тематический анализ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500174"/>
            <a:ext cx="8229600" cy="4171952"/>
          </a:xfrm>
        </p:spPr>
        <p:txBody>
          <a:bodyPr/>
          <a:lstStyle/>
          <a:p>
            <a:pPr marL="0" lvl="0" indent="252000" fontAlgn="auto">
              <a:spcBef>
                <a:spcPts val="0"/>
              </a:spcBef>
              <a:spcAft>
                <a:spcPts val="600"/>
              </a:spcAft>
              <a:buClrTx/>
              <a:buSzTx/>
              <a:buNone/>
            </a:pPr>
            <a:r>
              <a:rPr lang="ru-RU" sz="2000" b="1" i="1" kern="1200" dirty="0" smtClean="0">
                <a:solidFill>
                  <a:schemeClr val="accent1">
                    <a:lumMod val="25000"/>
                  </a:schemeClr>
                </a:solidFill>
                <a:latin typeface="CG Times" pitchFamily="18" charset="0"/>
              </a:rPr>
              <a:t>На этой странице выполняется анализ публикационной активности по заданной теме. </a:t>
            </a:r>
          </a:p>
        </p:txBody>
      </p:sp>
      <p:pic>
        <p:nvPicPr>
          <p:cNvPr id="4" name="Picture 2" descr="C:\Documents and Settings\medvedeva_ae\Рабочий стол\презентации 2014\prnt scrn ex\Новый рисунок (18).bm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50199" y="2357430"/>
            <a:ext cx="5643602" cy="41624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151" r="2310"/>
          <a:stretch>
            <a:fillRect/>
          </a:stretch>
        </p:blipFill>
        <p:spPr bwMode="auto">
          <a:xfrm>
            <a:off x="7000860" y="-24"/>
            <a:ext cx="214314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5400" b="1" i="1" dirty="0" smtClean="0">
                <a:solidFill>
                  <a:srgbClr val="CACAFF">
                    <a:lumMod val="25000"/>
                  </a:srgbClr>
                </a:solidFill>
                <a:latin typeface="CG Times" pitchFamily="18" charset="0"/>
              </a:rPr>
              <a:t>Анализ научных текстов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252000" fontAlgn="auto">
              <a:spcBef>
                <a:spcPts val="0"/>
              </a:spcBef>
              <a:spcAft>
                <a:spcPts val="600"/>
              </a:spcAft>
              <a:buClrTx/>
              <a:buSzTx/>
              <a:buNone/>
            </a:pPr>
            <a:r>
              <a:rPr lang="ru-RU" sz="1800" b="1" i="1" kern="1200" dirty="0" smtClean="0">
                <a:solidFill>
                  <a:schemeClr val="accent1">
                    <a:lumMod val="25000"/>
                  </a:schemeClr>
                </a:solidFill>
                <a:latin typeface="CG Times" pitchFamily="18" charset="0"/>
              </a:rPr>
              <a:t>На этой странице оценивается качество текста научной публикации и определяется его соответствие формальным требованиям. </a:t>
            </a:r>
          </a:p>
          <a:p>
            <a:pPr marL="0" lvl="0" indent="252000" fontAlgn="auto">
              <a:spcBef>
                <a:spcPts val="0"/>
              </a:spcBef>
              <a:spcAft>
                <a:spcPts val="600"/>
              </a:spcAft>
              <a:buClrTx/>
              <a:buSzTx/>
              <a:buNone/>
            </a:pPr>
            <a:r>
              <a:rPr lang="ru-RU" sz="1800" b="1" i="1" kern="1200" dirty="0" smtClean="0">
                <a:solidFill>
                  <a:schemeClr val="accent1">
                    <a:lumMod val="25000"/>
                  </a:schemeClr>
                </a:solidFill>
                <a:latin typeface="CG Times" pitchFamily="18" charset="0"/>
              </a:rPr>
              <a:t>Кроме того, в ходе анализа осуществляется поиск документов, тематически похожих на документ-образец, для чего предлагается возможность выбрать коллекции, среди которых будет производиться поиск и указать годы публикации.</a:t>
            </a:r>
          </a:p>
          <a:p>
            <a:pPr marL="0" lvl="0" indent="252000" fontAlgn="auto"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ru-RU" sz="1800" b="1" i="1" kern="1200" dirty="0" smtClean="0">
                <a:solidFill>
                  <a:schemeClr val="accent1">
                    <a:lumMod val="25000"/>
                  </a:schemeClr>
                </a:solidFill>
                <a:latin typeface="CG Times" pitchFamily="18" charset="0"/>
              </a:rPr>
              <a:t>Система оценивает документ на основе наличия необходимых разделов (постановки проблемы, описания методов, выводов и списка литературы), наличия общенаучной и ненаучной лексики. </a:t>
            </a:r>
          </a:p>
          <a:p>
            <a:pPr marL="0" lvl="0" indent="252000" fontAlgn="auto"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ru-RU" sz="1800" b="1" i="1" kern="1200" dirty="0" smtClean="0">
                <a:solidFill>
                  <a:schemeClr val="accent1">
                    <a:lumMod val="25000"/>
                  </a:schemeClr>
                </a:solidFill>
                <a:latin typeface="CG Times" pitchFamily="18" charset="0"/>
              </a:rPr>
              <a:t>Кроме того, система анализирует семантическую и синтаксическую связность предложений в тексте документа и наличие плеоназмов. </a:t>
            </a:r>
          </a:p>
          <a:p>
            <a:pPr marL="0" lvl="0" indent="252000" fontAlgn="auto"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ru-RU" sz="1800" b="1" i="1" kern="1200" dirty="0" smtClean="0">
                <a:solidFill>
                  <a:schemeClr val="accent1">
                    <a:lumMod val="25000"/>
                  </a:schemeClr>
                </a:solidFill>
                <a:latin typeface="CG Times" pitchFamily="18" charset="0"/>
              </a:rPr>
              <a:t>Далее на странице приводятся все формулировки, потенциально содержащие результаты исследования, выводы, определения понятий и терминов.</a:t>
            </a: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151" r="2310"/>
          <a:stretch>
            <a:fillRect/>
          </a:stretch>
        </p:blipFill>
        <p:spPr bwMode="auto">
          <a:xfrm>
            <a:off x="7000860" y="0"/>
            <a:ext cx="214314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971536"/>
          </a:xfrm>
        </p:spPr>
        <p:txBody>
          <a:bodyPr/>
          <a:lstStyle/>
          <a:p>
            <a:r>
              <a:rPr lang="ru-RU" sz="5400" b="1" i="1" dirty="0" smtClean="0">
                <a:solidFill>
                  <a:schemeClr val="accent5">
                    <a:lumMod val="25000"/>
                  </a:schemeClr>
                </a:solidFill>
                <a:latin typeface="CG Times" pitchFamily="18" charset="0"/>
                <a:ea typeface="+mn-ea"/>
                <a:cs typeface="+mn-cs"/>
              </a:rPr>
              <a:t>Анализ научных текстов</a:t>
            </a: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151" r="2310"/>
          <a:stretch>
            <a:fillRect/>
          </a:stretch>
        </p:blipFill>
        <p:spPr bwMode="auto">
          <a:xfrm>
            <a:off x="7000860" y="0"/>
            <a:ext cx="214314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7" name="Содержимое 6"/>
          <p:cNvGrpSpPr>
            <a:grpSpLocks noGrp="1" noChangeAspect="1"/>
          </p:cNvGrpSpPr>
          <p:nvPr>
            <p:ph idx="1"/>
          </p:nvPr>
        </p:nvGrpSpPr>
        <p:grpSpPr>
          <a:xfrm>
            <a:off x="457200" y="1981200"/>
            <a:ext cx="8229600" cy="3886200"/>
            <a:chOff x="42263" y="2768599"/>
            <a:chExt cx="6989310" cy="4590521"/>
          </a:xfrm>
        </p:grpSpPr>
        <p:pic>
          <p:nvPicPr>
            <p:cNvPr id="8" name="Picture 2" descr="C:\Documents and Settings\medvedeva_ae\Рабочий стол\презентации 2014\prnt scrn ex\Новый рисунок (19).bmp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2263" y="2768599"/>
              <a:ext cx="6989310" cy="4590521"/>
            </a:xfrm>
            <a:prstGeom prst="rect">
              <a:avLst/>
            </a:prstGeom>
            <a:noFill/>
          </p:spPr>
        </p:pic>
        <p:sp>
          <p:nvSpPr>
            <p:cNvPr id="9" name="TextBox 8"/>
            <p:cNvSpPr txBox="1"/>
            <p:nvPr/>
          </p:nvSpPr>
          <p:spPr>
            <a:xfrm>
              <a:off x="1474086" y="4310023"/>
              <a:ext cx="5022850" cy="3635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ru-RU" sz="1400" b="1" i="1" dirty="0">
                <a:latin typeface="CG Times" pitchFamily="18" charset="0"/>
              </a:endParaRPr>
            </a:p>
          </p:txBody>
        </p:sp>
      </p:grp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971536"/>
          </a:xfrm>
        </p:spPr>
        <p:txBody>
          <a:bodyPr/>
          <a:lstStyle/>
          <a:p>
            <a:r>
              <a:rPr lang="ru-RU" b="1" i="1" dirty="0" smtClean="0">
                <a:solidFill>
                  <a:srgbClr val="CACAFF">
                    <a:lumMod val="25000"/>
                  </a:srgbClr>
                </a:solidFill>
                <a:latin typeface="CG Times" pitchFamily="18" charset="0"/>
              </a:rPr>
              <a:t>Проанализированная статья</a:t>
            </a:r>
          </a:p>
        </p:txBody>
      </p:sp>
      <p:grpSp>
        <p:nvGrpSpPr>
          <p:cNvPr id="4" name="Группа 3"/>
          <p:cNvGrpSpPr>
            <a:grpSpLocks noChangeAspect="1"/>
          </p:cNvGrpSpPr>
          <p:nvPr/>
        </p:nvGrpSpPr>
        <p:grpSpPr>
          <a:xfrm>
            <a:off x="1560979" y="1785926"/>
            <a:ext cx="6022042" cy="4037169"/>
            <a:chOff x="260107" y="146050"/>
            <a:chExt cx="6572735" cy="4406353"/>
          </a:xfrm>
        </p:grpSpPr>
        <p:pic>
          <p:nvPicPr>
            <p:cNvPr id="5" name="Picture 2" descr="C:\Documents and Settings\medvedeva_ae\Рабочий стол\презентации 2014\Копия prnt scrn ex\Новый рисунок (24).bmp"/>
            <p:cNvPicPr>
              <a:picLocks noChangeAspect="1" noChangeArrowheads="1"/>
            </p:cNvPicPr>
            <p:nvPr/>
          </p:nvPicPr>
          <p:blipFill>
            <a:blip r:embed="rId2"/>
            <a:srcRect b="55207"/>
            <a:stretch>
              <a:fillRect/>
            </a:stretch>
          </p:blipFill>
          <p:spPr bwMode="auto">
            <a:xfrm>
              <a:off x="260107" y="146050"/>
              <a:ext cx="6572735" cy="4406353"/>
            </a:xfrm>
            <a:prstGeom prst="rect">
              <a:avLst/>
            </a:prstGeom>
            <a:noFill/>
          </p:spPr>
        </p:pic>
        <p:sp>
          <p:nvSpPr>
            <p:cNvPr id="6" name="Прямоугольник 5"/>
            <p:cNvSpPr/>
            <p:nvPr/>
          </p:nvSpPr>
          <p:spPr>
            <a:xfrm>
              <a:off x="5808582" y="3213100"/>
              <a:ext cx="849393" cy="355600"/>
            </a:xfrm>
            <a:prstGeom prst="rect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260107" y="4191000"/>
              <a:ext cx="2175118" cy="355600"/>
            </a:xfrm>
            <a:prstGeom prst="rect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260107" y="3568700"/>
              <a:ext cx="2175118" cy="355600"/>
            </a:xfrm>
            <a:prstGeom prst="rect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260107" y="3035300"/>
              <a:ext cx="2175118" cy="355600"/>
            </a:xfrm>
            <a:prstGeom prst="rect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5808582" y="3835400"/>
              <a:ext cx="849393" cy="355600"/>
            </a:xfrm>
            <a:prstGeom prst="rect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151" r="2310"/>
          <a:stretch>
            <a:fillRect/>
          </a:stretch>
        </p:blipFill>
        <p:spPr bwMode="auto">
          <a:xfrm>
            <a:off x="7000860" y="0"/>
            <a:ext cx="214314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971536"/>
          </a:xfrm>
        </p:spPr>
        <p:txBody>
          <a:bodyPr/>
          <a:lstStyle/>
          <a:p>
            <a:r>
              <a:rPr lang="ru-RU" b="1" i="1" dirty="0" smtClean="0">
                <a:solidFill>
                  <a:srgbClr val="CACAFF">
                    <a:lumMod val="25000"/>
                  </a:srgbClr>
                </a:solidFill>
                <a:latin typeface="CG Times" pitchFamily="18" charset="0"/>
              </a:rPr>
              <a:t>Проанализированная статья</a:t>
            </a:r>
          </a:p>
        </p:txBody>
      </p:sp>
      <p:pic>
        <p:nvPicPr>
          <p:cNvPr id="13" name="Picture 2" descr="C:\Documents and Settings\medvedeva_ae\Рабочий стол\презентации 2014\Копия prnt scrn ex\Новый рисунок (24).bmp"/>
          <p:cNvPicPr>
            <a:picLocks noChangeAspect="1" noChangeArrowheads="1"/>
          </p:cNvPicPr>
          <p:nvPr/>
        </p:nvPicPr>
        <p:blipFill>
          <a:blip r:embed="rId2"/>
          <a:srcRect t="44794" r="1539"/>
          <a:stretch>
            <a:fillRect/>
          </a:stretch>
        </p:blipFill>
        <p:spPr bwMode="auto">
          <a:xfrm>
            <a:off x="1607323" y="1500174"/>
            <a:ext cx="5929354" cy="4975633"/>
          </a:xfrm>
          <a:prstGeom prst="rect">
            <a:avLst/>
          </a:prstGeom>
          <a:noFill/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151" r="2310"/>
          <a:stretch>
            <a:fillRect/>
          </a:stretch>
        </p:blipFill>
        <p:spPr bwMode="auto">
          <a:xfrm>
            <a:off x="7000860" y="0"/>
            <a:ext cx="214314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5400" b="1" i="1" dirty="0" smtClean="0">
                <a:solidFill>
                  <a:srgbClr val="CACAFF">
                    <a:lumMod val="25000"/>
                  </a:srgbClr>
                </a:solidFill>
                <a:latin typeface="CG Times" pitchFamily="18" charset="0"/>
              </a:rPr>
              <a:t>Поиск заимствований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714488"/>
            <a:ext cx="7786742" cy="1214446"/>
          </a:xfrm>
        </p:spPr>
        <p:txBody>
          <a:bodyPr/>
          <a:lstStyle/>
          <a:p>
            <a:pPr indent="342900">
              <a:buNone/>
            </a:pPr>
            <a:r>
              <a:rPr lang="ru-RU" sz="2400" b="1" i="1" kern="1200" dirty="0" smtClean="0">
                <a:solidFill>
                  <a:schemeClr val="accent1">
                    <a:lumMod val="25000"/>
                  </a:schemeClr>
                </a:solidFill>
                <a:latin typeface="CG Times" pitchFamily="18" charset="0"/>
              </a:rPr>
              <a:t>Для поиска заимствований и оценки уникальности текста нужно скопировать его в поле или загрузить файл.</a:t>
            </a:r>
          </a:p>
          <a:p>
            <a:endParaRPr lang="ru-RU" dirty="0"/>
          </a:p>
        </p:txBody>
      </p:sp>
      <p:pic>
        <p:nvPicPr>
          <p:cNvPr id="13" name="Picture 2" descr="C:\Documents and Settings\medvedeva_ae\Рабочий стол\презентации 2014\Копия prnt scrn ex\Новый рисунок (24).bmp"/>
          <p:cNvPicPr>
            <a:picLocks noChangeAspect="1" noChangeArrowheads="1"/>
          </p:cNvPicPr>
          <p:nvPr/>
        </p:nvPicPr>
        <p:blipFill>
          <a:blip r:embed="rId2"/>
          <a:srcRect b="51569"/>
          <a:stretch>
            <a:fillRect/>
          </a:stretch>
        </p:blipFill>
        <p:spPr bwMode="auto">
          <a:xfrm>
            <a:off x="2323545" y="2857496"/>
            <a:ext cx="4496910" cy="3426412"/>
          </a:xfrm>
          <a:prstGeom prst="rect">
            <a:avLst/>
          </a:prstGeom>
          <a:noFill/>
        </p:spPr>
      </p:pic>
      <p:pic>
        <p:nvPicPr>
          <p:cNvPr id="20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151" r="2310"/>
          <a:stretch>
            <a:fillRect/>
          </a:stretch>
        </p:blipFill>
        <p:spPr bwMode="auto">
          <a:xfrm>
            <a:off x="7000860" y="0"/>
            <a:ext cx="214314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971536"/>
          </a:xfrm>
        </p:spPr>
        <p:txBody>
          <a:bodyPr/>
          <a:lstStyle/>
          <a:p>
            <a:r>
              <a:rPr lang="ru-RU" b="1" i="1" dirty="0" smtClean="0">
                <a:solidFill>
                  <a:srgbClr val="CACAFF">
                    <a:lumMod val="25000"/>
                  </a:srgbClr>
                </a:solidFill>
                <a:latin typeface="CG Times" pitchFamily="18" charset="0"/>
              </a:rPr>
              <a:t>Поиск заимствований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500174"/>
            <a:ext cx="8072494" cy="1357322"/>
          </a:xfrm>
        </p:spPr>
        <p:txBody>
          <a:bodyPr/>
          <a:lstStyle/>
          <a:p>
            <a:pPr indent="342900">
              <a:buNone/>
            </a:pPr>
            <a:r>
              <a:rPr lang="ru-RU" sz="2000" b="1" i="1" kern="1200" dirty="0" smtClean="0">
                <a:solidFill>
                  <a:schemeClr val="accent1">
                    <a:lumMod val="25000"/>
                  </a:schemeClr>
                </a:solidFill>
                <a:latin typeface="CG Times" pitchFamily="18" charset="0"/>
              </a:rPr>
              <a:t>Система сравнит его с проиндексированными публикациями (включая базы готовых учебных работ, не участвующие в основном поиске), определит процент уникальности, значимые оригинальные и заимствованные фрагменты.</a:t>
            </a:r>
          </a:p>
        </p:txBody>
      </p:sp>
      <p:grpSp>
        <p:nvGrpSpPr>
          <p:cNvPr id="4" name="Группа 3"/>
          <p:cNvGrpSpPr/>
          <p:nvPr/>
        </p:nvGrpSpPr>
        <p:grpSpPr>
          <a:xfrm>
            <a:off x="2323545" y="2928934"/>
            <a:ext cx="4496911" cy="3576997"/>
            <a:chOff x="1996050" y="3798956"/>
            <a:chExt cx="4469606" cy="3464689"/>
          </a:xfrm>
        </p:grpSpPr>
        <p:pic>
          <p:nvPicPr>
            <p:cNvPr id="5" name="Picture 2" descr="C:\Documents and Settings\medvedeva_ae\Рабочий стол\презентации 2014\Копия prnt scrn ex\Новый рисунок (24).bmp"/>
            <p:cNvPicPr>
              <a:picLocks noChangeAspect="1" noChangeArrowheads="1"/>
            </p:cNvPicPr>
            <p:nvPr/>
          </p:nvPicPr>
          <p:blipFill>
            <a:blip r:embed="rId2"/>
            <a:srcRect t="49441"/>
            <a:stretch>
              <a:fillRect/>
            </a:stretch>
          </p:blipFill>
          <p:spPr bwMode="auto">
            <a:xfrm>
              <a:off x="1996050" y="3798956"/>
              <a:ext cx="4469606" cy="3464689"/>
            </a:xfrm>
            <a:prstGeom prst="rect">
              <a:avLst/>
            </a:prstGeom>
            <a:noFill/>
          </p:spPr>
        </p:pic>
        <p:sp>
          <p:nvSpPr>
            <p:cNvPr id="6" name="Прямоугольник 5"/>
            <p:cNvSpPr/>
            <p:nvPr/>
          </p:nvSpPr>
          <p:spPr>
            <a:xfrm>
              <a:off x="2171730" y="4490906"/>
              <a:ext cx="994059" cy="158095"/>
            </a:xfrm>
            <a:prstGeom prst="rect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2187369" y="5003018"/>
              <a:ext cx="907416" cy="110643"/>
            </a:xfrm>
            <a:prstGeom prst="rect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2187370" y="5491967"/>
              <a:ext cx="907415" cy="106060"/>
            </a:xfrm>
            <a:prstGeom prst="rect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1997266" y="7092168"/>
              <a:ext cx="990203" cy="140766"/>
            </a:xfrm>
            <a:prstGeom prst="rect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5863950" y="3798956"/>
              <a:ext cx="497030" cy="138390"/>
            </a:xfrm>
            <a:prstGeom prst="rect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5721942" y="6912733"/>
              <a:ext cx="639038" cy="138390"/>
            </a:xfrm>
            <a:prstGeom prst="rect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151" r="2310"/>
          <a:stretch>
            <a:fillRect/>
          </a:stretch>
        </p:blipFill>
        <p:spPr bwMode="auto">
          <a:xfrm>
            <a:off x="7000860" y="0"/>
            <a:ext cx="214314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1042974"/>
          </a:xfrm>
        </p:spPr>
        <p:txBody>
          <a:bodyPr anchor="t"/>
          <a:lstStyle/>
          <a:p>
            <a:pPr>
              <a:lnSpc>
                <a:spcPct val="150000"/>
              </a:lnSpc>
            </a:pPr>
            <a:r>
              <a:rPr lang="ru-RU" b="1" i="1" dirty="0" smtClean="0">
                <a:solidFill>
                  <a:schemeClr val="accent5">
                    <a:lumMod val="25000"/>
                  </a:schemeClr>
                </a:solidFill>
                <a:latin typeface="CG Times" pitchFamily="18" charset="0"/>
                <a:ea typeface="+mn-ea"/>
                <a:cs typeface="+mn-cs"/>
              </a:rPr>
              <a:t>Ценности ЭБС</a:t>
            </a:r>
            <a:r>
              <a:rPr lang="en-US" b="1" i="1" dirty="0" smtClean="0">
                <a:solidFill>
                  <a:schemeClr val="accent5">
                    <a:lumMod val="25000"/>
                  </a:schemeClr>
                </a:solidFill>
                <a:latin typeface="CG Times" pitchFamily="18" charset="0"/>
                <a:ea typeface="+mn-ea"/>
                <a:cs typeface="+mn-cs"/>
              </a:rPr>
              <a:t> Znanium</a:t>
            </a:r>
            <a:r>
              <a:rPr lang="en-US" b="1" i="1" dirty="0" smtClean="0">
                <a:solidFill>
                  <a:srgbClr val="EF8511"/>
                </a:solidFill>
                <a:latin typeface="CG Times" pitchFamily="18" charset="0"/>
                <a:ea typeface="+mn-ea"/>
                <a:cs typeface="+mn-cs"/>
              </a:rPr>
              <a:t>.</a:t>
            </a:r>
            <a:r>
              <a:rPr lang="en-US" b="1" i="1" dirty="0" smtClean="0">
                <a:solidFill>
                  <a:schemeClr val="accent5">
                    <a:lumMod val="25000"/>
                  </a:schemeClr>
                </a:solidFill>
                <a:latin typeface="CG Times" pitchFamily="18" charset="0"/>
                <a:ea typeface="+mn-ea"/>
                <a:cs typeface="+mn-cs"/>
              </a:rPr>
              <a:t>com</a:t>
            </a:r>
            <a:r>
              <a:rPr lang="ru-RU" b="1" i="1" dirty="0" smtClean="0">
                <a:solidFill>
                  <a:schemeClr val="accent5">
                    <a:lumMod val="25000"/>
                  </a:schemeClr>
                </a:solidFill>
                <a:latin typeface="CG Times" pitchFamily="18" charset="0"/>
                <a:ea typeface="+mn-ea"/>
                <a:cs typeface="+mn-cs"/>
              </a:rPr>
              <a:t>:</a:t>
            </a:r>
            <a:r>
              <a:rPr lang="ru-RU" b="1" spc="300" dirty="0" smtClean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b="1" spc="300" dirty="0" smtClean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571612"/>
            <a:ext cx="8429684" cy="4572032"/>
          </a:xfrm>
        </p:spPr>
        <p:txBody>
          <a:bodyPr/>
          <a:lstStyle/>
          <a:p>
            <a:r>
              <a:rPr lang="ru-RU" sz="1600" b="1" i="1" dirty="0" smtClean="0">
                <a:solidFill>
                  <a:schemeClr val="accent5">
                    <a:lumMod val="25000"/>
                  </a:schemeClr>
                </a:solidFill>
                <a:latin typeface="CG Times" pitchFamily="18" charset="0"/>
              </a:rPr>
              <a:t>Качество:</a:t>
            </a:r>
          </a:p>
          <a:p>
            <a:pPr marL="990600" indent="261938">
              <a:buNone/>
            </a:pPr>
            <a:r>
              <a:rPr lang="ru-RU" sz="1600" b="1" i="1" dirty="0" smtClean="0">
                <a:solidFill>
                  <a:schemeClr val="accent5">
                    <a:lumMod val="25000"/>
                  </a:schemeClr>
                </a:solidFill>
                <a:latin typeface="CG Times" pitchFamily="18" charset="0"/>
              </a:rPr>
              <a:t>Мы проводим чёткую политику создания и пополнения фонда для соответствия высшим стандартам и традициям образования.</a:t>
            </a:r>
          </a:p>
          <a:p>
            <a:pPr>
              <a:spcBef>
                <a:spcPts val="1200"/>
              </a:spcBef>
            </a:pPr>
            <a:r>
              <a:rPr lang="ru-RU" sz="1600" b="1" i="1" dirty="0" smtClean="0">
                <a:solidFill>
                  <a:schemeClr val="accent5">
                    <a:lumMod val="25000"/>
                  </a:schemeClr>
                </a:solidFill>
                <a:latin typeface="CG Times" pitchFamily="18" charset="0"/>
              </a:rPr>
              <a:t>Развитие:</a:t>
            </a:r>
          </a:p>
          <a:p>
            <a:pPr marL="990600" indent="261938">
              <a:buNone/>
            </a:pPr>
            <a:r>
              <a:rPr lang="ru-RU" sz="1600" b="1" i="1" dirty="0" smtClean="0">
                <a:solidFill>
                  <a:schemeClr val="accent5">
                    <a:lumMod val="25000"/>
                  </a:schemeClr>
                </a:solidFill>
                <a:latin typeface="CG Times" pitchFamily="18" charset="0"/>
              </a:rPr>
              <a:t>Мы определяем и разрабатываем новые механизмы поиска, анализа и проверки научной информации. </a:t>
            </a:r>
          </a:p>
          <a:p>
            <a:pPr>
              <a:spcBef>
                <a:spcPts val="1200"/>
              </a:spcBef>
            </a:pPr>
            <a:r>
              <a:rPr lang="ru-RU" sz="1600" b="1" i="1" dirty="0" smtClean="0">
                <a:solidFill>
                  <a:schemeClr val="accent5">
                    <a:lumMod val="25000"/>
                  </a:schemeClr>
                </a:solidFill>
                <a:latin typeface="CG Times" pitchFamily="18" charset="0"/>
              </a:rPr>
              <a:t>Интеграция:</a:t>
            </a:r>
          </a:p>
          <a:p>
            <a:pPr marL="990600" indent="261938">
              <a:buNone/>
            </a:pPr>
            <a:r>
              <a:rPr lang="ru-RU" sz="1600" b="1" i="1" dirty="0" smtClean="0">
                <a:solidFill>
                  <a:schemeClr val="accent5">
                    <a:lumMod val="25000"/>
                  </a:schemeClr>
                </a:solidFill>
                <a:latin typeface="CG Times" pitchFamily="18" charset="0"/>
              </a:rPr>
              <a:t>Мы создаём единое поле взаимодействия библиотек, преподавателей, научных работников, студентов, издателей и авторов. </a:t>
            </a:r>
          </a:p>
          <a:p>
            <a:pPr>
              <a:spcBef>
                <a:spcPts val="1200"/>
              </a:spcBef>
            </a:pPr>
            <a:r>
              <a:rPr lang="ru-RU" sz="1600" b="1" i="1" dirty="0" smtClean="0">
                <a:solidFill>
                  <a:schemeClr val="accent5">
                    <a:lumMod val="25000"/>
                  </a:schemeClr>
                </a:solidFill>
                <a:latin typeface="CG Times" pitchFamily="18" charset="0"/>
              </a:rPr>
              <a:t>Этика:</a:t>
            </a:r>
          </a:p>
          <a:p>
            <a:pPr marL="990600" indent="261938">
              <a:buNone/>
            </a:pPr>
            <a:r>
              <a:rPr lang="ru-RU" sz="1600" b="1" i="1" dirty="0" smtClean="0">
                <a:solidFill>
                  <a:schemeClr val="accent5">
                    <a:lumMod val="25000"/>
                  </a:schemeClr>
                </a:solidFill>
                <a:latin typeface="CG Times" pitchFamily="18" charset="0"/>
              </a:rPr>
              <a:t>Мы уважаем интеллектуальную собственность и право на честное партнёрство.</a:t>
            </a:r>
          </a:p>
          <a:p>
            <a:pPr>
              <a:spcBef>
                <a:spcPts val="1200"/>
              </a:spcBef>
            </a:pPr>
            <a:r>
              <a:rPr lang="ru-RU" sz="1600" b="1" i="1" dirty="0" smtClean="0">
                <a:solidFill>
                  <a:schemeClr val="accent5">
                    <a:lumMod val="25000"/>
                  </a:schemeClr>
                </a:solidFill>
                <a:latin typeface="CG Times" pitchFamily="18" charset="0"/>
              </a:rPr>
              <a:t>Открытость:</a:t>
            </a:r>
          </a:p>
          <a:p>
            <a:pPr marL="990600" indent="261938">
              <a:buNone/>
            </a:pPr>
            <a:r>
              <a:rPr lang="ru-RU" sz="1600" b="1" i="1" dirty="0" smtClean="0">
                <a:solidFill>
                  <a:schemeClr val="accent5">
                    <a:lumMod val="25000"/>
                  </a:schemeClr>
                </a:solidFill>
                <a:latin typeface="CG Times" pitchFamily="18" charset="0"/>
              </a:rPr>
              <a:t>Мы развиваемся, опираясь на пожелания и потребности наших клиентов.</a:t>
            </a:r>
          </a:p>
          <a:p>
            <a:endParaRPr lang="ru-RU" sz="1600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151" r="2310"/>
          <a:stretch>
            <a:fillRect/>
          </a:stretch>
        </p:blipFill>
        <p:spPr bwMode="auto">
          <a:xfrm>
            <a:off x="7000860" y="0"/>
            <a:ext cx="214314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900098"/>
          </a:xfrm>
        </p:spPr>
        <p:txBody>
          <a:bodyPr/>
          <a:lstStyle/>
          <a:p>
            <a:r>
              <a:rPr lang="ru-RU" sz="3600" b="1" i="1" dirty="0" smtClean="0">
                <a:solidFill>
                  <a:srgbClr val="CACAFF">
                    <a:lumMod val="25000"/>
                  </a:srgbClr>
                </a:solidFill>
                <a:latin typeface="CG Times" pitchFamily="18" charset="0"/>
              </a:rPr>
              <a:t>Пример детализации заимствований</a:t>
            </a: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151" r="2310"/>
          <a:stretch>
            <a:fillRect/>
          </a:stretch>
        </p:blipFill>
        <p:spPr bwMode="auto">
          <a:xfrm>
            <a:off x="7000860" y="0"/>
            <a:ext cx="214314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5" descr="C:\Documents and Settings\medvedeva_ae\Рабочий стол\презентации 2014\Копия prnt scrn ex\Новый рисунок (28).bm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1285861"/>
            <a:ext cx="4572032" cy="4796142"/>
          </a:xfrm>
          <a:prstGeom prst="rect">
            <a:avLst/>
          </a:prstGeom>
          <a:noFill/>
        </p:spPr>
      </p:pic>
      <p:pic>
        <p:nvPicPr>
          <p:cNvPr id="6" name="Picture 2" descr="C:\Documents and Settings\medvedeva_ae\Рабочий стол\презентации 2014\Копия prnt scrn ex\Новый рисунок (27).bmp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6248" y="1643050"/>
            <a:ext cx="4427347" cy="4840418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071538" y="5072074"/>
            <a:ext cx="857256" cy="142876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928662" y="5929330"/>
            <a:ext cx="928694" cy="142876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 стрелкой 8"/>
          <p:cNvCxnSpPr/>
          <p:nvPr/>
        </p:nvCxnSpPr>
        <p:spPr>
          <a:xfrm flipV="1">
            <a:off x="1785918" y="3714752"/>
            <a:ext cx="3071834" cy="21204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6000" b="1" i="1" dirty="0" smtClean="0">
                <a:latin typeface="CG Times" pitchFamily="18" charset="0"/>
              </a:rPr>
              <a:t>Гибридная</a:t>
            </a:r>
            <a:r>
              <a:rPr lang="ru-RU" sz="6000" dirty="0" smtClean="0"/>
              <a:t> </a:t>
            </a:r>
            <a:r>
              <a:rPr lang="ru-RU" sz="6000" b="1" i="1" dirty="0" smtClean="0">
                <a:latin typeface="CG Times" pitchFamily="18" charset="0"/>
              </a:rPr>
              <a:t>книга</a:t>
            </a: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151" r="2310"/>
          <a:stretch>
            <a:fillRect/>
          </a:stretch>
        </p:blipFill>
        <p:spPr bwMode="auto">
          <a:xfrm>
            <a:off x="7000860" y="0"/>
            <a:ext cx="214314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http://znanium.com/pics/style2/cloud_w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00826" y="2714620"/>
            <a:ext cx="2286016" cy="1348587"/>
          </a:xfrm>
          <a:prstGeom prst="rect">
            <a:avLst/>
          </a:prstGeom>
          <a:noFill/>
        </p:spPr>
      </p:pic>
      <p:pic>
        <p:nvPicPr>
          <p:cNvPr id="9218" name="Picture 2" descr="http://znanium.com/images/0477/47736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2285992"/>
            <a:ext cx="1643042" cy="2645297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257288"/>
          </a:xfrm>
        </p:spPr>
        <p:txBody>
          <a:bodyPr/>
          <a:lstStyle/>
          <a:p>
            <a:r>
              <a:rPr lang="ru-RU" b="1" i="1" dirty="0" smtClean="0">
                <a:solidFill>
                  <a:srgbClr val="CACAFF">
                    <a:lumMod val="25000"/>
                  </a:srgbClr>
                </a:solidFill>
                <a:latin typeface="CG Times" pitchFamily="18" charset="0"/>
              </a:rPr>
              <a:t>Что такое «Гибридная книга»?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857364"/>
            <a:ext cx="7858180" cy="4000528"/>
          </a:xfrm>
        </p:spPr>
        <p:txBody>
          <a:bodyPr/>
          <a:lstStyle/>
          <a:p>
            <a:pPr lvl="0" algn="ctr">
              <a:buClrTx/>
              <a:buSzTx/>
              <a:buNone/>
            </a:pPr>
            <a:r>
              <a:rPr lang="ru-RU" sz="3600" b="1" i="1" kern="1200" dirty="0" smtClean="0">
                <a:solidFill>
                  <a:schemeClr val="accent1">
                    <a:lumMod val="25000"/>
                  </a:schemeClr>
                </a:solidFill>
                <a:latin typeface="CG Times" pitchFamily="18" charset="0"/>
              </a:rPr>
              <a:t>Традиционное печатное издание</a:t>
            </a:r>
            <a:endParaRPr lang="ru-RU" b="1" i="1" kern="1200" dirty="0" smtClean="0">
              <a:solidFill>
                <a:schemeClr val="accent1">
                  <a:lumMod val="25000"/>
                </a:schemeClr>
              </a:solidFill>
              <a:latin typeface="CG Times" pitchFamily="18" charset="0"/>
            </a:endParaRPr>
          </a:p>
          <a:p>
            <a:pPr lvl="0" algn="ctr">
              <a:buClrTx/>
              <a:buSzTx/>
              <a:buNone/>
            </a:pPr>
            <a:endParaRPr lang="ru-RU" b="1" i="1" kern="1200" dirty="0" smtClean="0">
              <a:solidFill>
                <a:schemeClr val="accent1">
                  <a:lumMod val="25000"/>
                </a:schemeClr>
              </a:solidFill>
              <a:latin typeface="CG Times" pitchFamily="18" charset="0"/>
            </a:endParaRPr>
          </a:p>
          <a:p>
            <a:pPr lvl="0" algn="ctr">
              <a:buClrTx/>
              <a:buSzTx/>
              <a:buNone/>
            </a:pPr>
            <a:r>
              <a:rPr lang="ru-RU" b="1" i="1" kern="1200" dirty="0" smtClean="0">
                <a:solidFill>
                  <a:schemeClr val="accent1">
                    <a:lumMod val="25000"/>
                  </a:schemeClr>
                </a:solidFill>
                <a:latin typeface="CG Times" pitchFamily="18" charset="0"/>
              </a:rPr>
              <a:t>+</a:t>
            </a:r>
          </a:p>
          <a:p>
            <a:pPr lvl="0" algn="ctr">
              <a:buClrTx/>
              <a:buSzTx/>
              <a:buNone/>
            </a:pPr>
            <a:endParaRPr lang="ru-RU" b="1" i="1" kern="1200" dirty="0" smtClean="0">
              <a:solidFill>
                <a:schemeClr val="accent1">
                  <a:lumMod val="25000"/>
                </a:schemeClr>
              </a:solidFill>
              <a:latin typeface="CG Times" pitchFamily="18" charset="0"/>
            </a:endParaRPr>
          </a:p>
          <a:p>
            <a:pPr lvl="0" algn="ctr">
              <a:buClrTx/>
              <a:buSzTx/>
              <a:buNone/>
            </a:pPr>
            <a:r>
              <a:rPr lang="ru-RU" b="1" i="1" kern="1200" dirty="0" smtClean="0">
                <a:solidFill>
                  <a:schemeClr val="accent1">
                    <a:lumMod val="25000"/>
                  </a:schemeClr>
                </a:solidFill>
                <a:latin typeface="CG Times" pitchFamily="18" charset="0"/>
              </a:rPr>
              <a:t>Дополнительная информация, размещенная в </a:t>
            </a:r>
            <a:r>
              <a:rPr lang="ru-RU" b="1" i="1" kern="1200" dirty="0" err="1" smtClean="0">
                <a:solidFill>
                  <a:schemeClr val="accent1">
                    <a:lumMod val="25000"/>
                  </a:schemeClr>
                </a:solidFill>
                <a:latin typeface="CG Times" pitchFamily="18" charset="0"/>
              </a:rPr>
              <a:t>электронно</a:t>
            </a:r>
            <a:r>
              <a:rPr lang="en-US" b="1" i="1" kern="1200" dirty="0" smtClean="0">
                <a:solidFill>
                  <a:schemeClr val="accent1">
                    <a:lumMod val="25000"/>
                  </a:schemeClr>
                </a:solidFill>
                <a:latin typeface="CG Times" pitchFamily="18" charset="0"/>
              </a:rPr>
              <a:t>-</a:t>
            </a:r>
            <a:r>
              <a:rPr lang="ru-RU" b="1" i="1" kern="1200" dirty="0" smtClean="0">
                <a:solidFill>
                  <a:schemeClr val="accent1">
                    <a:lumMod val="25000"/>
                  </a:schemeClr>
                </a:solidFill>
                <a:latin typeface="CG Times" pitchFamily="18" charset="0"/>
              </a:rPr>
              <a:t>библиотечной системе </a:t>
            </a:r>
            <a:r>
              <a:rPr lang="en-US" b="1" i="1" kern="1200" dirty="0" smtClean="0">
                <a:solidFill>
                  <a:schemeClr val="accent1">
                    <a:lumMod val="25000"/>
                  </a:schemeClr>
                </a:solidFill>
                <a:latin typeface="CG Times" pitchFamily="18" charset="0"/>
              </a:rPr>
              <a:t>ZNANIUM</a:t>
            </a:r>
            <a:r>
              <a:rPr lang="en-US" b="1" i="1" kern="1200" dirty="0" smtClean="0">
                <a:solidFill>
                  <a:srgbClr val="EF8511"/>
                </a:solidFill>
                <a:latin typeface="CG Times" pitchFamily="18" charset="0"/>
              </a:rPr>
              <a:t>.</a:t>
            </a:r>
            <a:r>
              <a:rPr lang="en-US" b="1" i="1" kern="1200" dirty="0" smtClean="0">
                <a:solidFill>
                  <a:schemeClr val="accent1">
                    <a:lumMod val="25000"/>
                  </a:schemeClr>
                </a:solidFill>
                <a:latin typeface="CG Times" pitchFamily="18" charset="0"/>
              </a:rPr>
              <a:t>COM</a:t>
            </a: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151" r="2310"/>
          <a:stretch>
            <a:fillRect/>
          </a:stretch>
        </p:blipFill>
        <p:spPr bwMode="auto">
          <a:xfrm>
            <a:off x="7000860" y="-24"/>
            <a:ext cx="214314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5400" b="1" i="1" dirty="0" smtClean="0">
                <a:solidFill>
                  <a:srgbClr val="CACAFF">
                    <a:lumMod val="25000"/>
                  </a:srgbClr>
                </a:solidFill>
                <a:latin typeface="CG Times" pitchFamily="18" charset="0"/>
              </a:rPr>
              <a:t>Как это работает?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b="1" i="1" kern="1200" dirty="0" smtClean="0">
                <a:solidFill>
                  <a:schemeClr val="accent1">
                    <a:lumMod val="25000"/>
                  </a:schemeClr>
                </a:solidFill>
                <a:latin typeface="CG Times" pitchFamily="18" charset="0"/>
              </a:rPr>
              <a:t>Покупаете подобную книгу…</a:t>
            </a:r>
          </a:p>
          <a:p>
            <a:r>
              <a:rPr lang="ru-RU" sz="2800" b="1" i="1" kern="1200" dirty="0" smtClean="0">
                <a:solidFill>
                  <a:schemeClr val="accent1">
                    <a:lumMod val="25000"/>
                  </a:schemeClr>
                </a:solidFill>
                <a:latin typeface="CG Times" pitchFamily="18" charset="0"/>
              </a:rPr>
              <a:t>переходите на сайт</a:t>
            </a:r>
          </a:p>
          <a:p>
            <a:r>
              <a:rPr lang="ru-RU" sz="2800" b="1" i="1" kern="1200" dirty="0" smtClean="0">
                <a:solidFill>
                  <a:schemeClr val="accent1">
                    <a:lumMod val="25000"/>
                  </a:schemeClr>
                </a:solidFill>
                <a:latin typeface="CG Times" pitchFamily="18" charset="0"/>
              </a:rPr>
              <a:t>находите книгу в «расширенном поиске» и…</a:t>
            </a:r>
          </a:p>
          <a:p>
            <a:r>
              <a:rPr lang="ru-RU" sz="2800" b="1" i="1" kern="1200" dirty="0" smtClean="0">
                <a:solidFill>
                  <a:schemeClr val="accent1">
                    <a:lumMod val="25000"/>
                  </a:schemeClr>
                </a:solidFill>
                <a:latin typeface="CG Times" pitchFamily="18" charset="0"/>
              </a:rPr>
              <a:t>следуя инструкциям</a:t>
            </a:r>
          </a:p>
          <a:p>
            <a:r>
              <a:rPr lang="ru-RU" sz="2800" b="1" i="1" kern="1200" dirty="0" smtClean="0">
                <a:solidFill>
                  <a:schemeClr val="accent1">
                    <a:lumMod val="25000"/>
                  </a:schemeClr>
                </a:solidFill>
                <a:latin typeface="CG Times" pitchFamily="18" charset="0"/>
              </a:rPr>
              <a:t>вводите код, связанный с содержанием книги…</a:t>
            </a:r>
          </a:p>
          <a:p>
            <a:r>
              <a:rPr lang="ru-RU" sz="2800" b="1" i="1" kern="1200" dirty="0" smtClean="0">
                <a:solidFill>
                  <a:schemeClr val="accent1">
                    <a:lumMod val="25000"/>
                  </a:schemeClr>
                </a:solidFill>
                <a:latin typeface="CG Times" pitchFamily="18" charset="0"/>
              </a:rPr>
              <a:t>получаете бесплатный доступ к дополнительной информации!</a:t>
            </a: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151" r="2310"/>
          <a:stretch>
            <a:fillRect/>
          </a:stretch>
        </p:blipFill>
        <p:spPr bwMode="auto">
          <a:xfrm>
            <a:off x="7000860" y="0"/>
            <a:ext cx="214314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151" r="2310"/>
          <a:stretch>
            <a:fillRect/>
          </a:stretch>
        </p:blipFill>
        <p:spPr bwMode="auto">
          <a:xfrm>
            <a:off x="4286248" y="2500306"/>
            <a:ext cx="214314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00694" y="2500306"/>
            <a:ext cx="321945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042974"/>
          </a:xfrm>
        </p:spPr>
        <p:txBody>
          <a:bodyPr/>
          <a:lstStyle/>
          <a:p>
            <a:r>
              <a:rPr lang="ru-RU" sz="5400" b="1" i="1" dirty="0" smtClean="0">
                <a:solidFill>
                  <a:srgbClr val="CACAFF">
                    <a:lumMod val="25000"/>
                  </a:srgbClr>
                </a:solidFill>
                <a:latin typeface="CG Times" pitchFamily="18" charset="0"/>
              </a:rPr>
              <a:t>Нагляднее…</a:t>
            </a: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151" r="2310"/>
          <a:stretch>
            <a:fillRect/>
          </a:stretch>
        </p:blipFill>
        <p:spPr bwMode="auto">
          <a:xfrm>
            <a:off x="7000860" y="0"/>
            <a:ext cx="214314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Рисунок 9" descr="123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596" y="1357298"/>
            <a:ext cx="2972886" cy="4786346"/>
          </a:xfrm>
          <a:prstGeom prst="rect">
            <a:avLst/>
          </a:prstGeom>
        </p:spPr>
      </p:pic>
      <p:pic>
        <p:nvPicPr>
          <p:cNvPr id="8" name="Picture 17" descr="QR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86248" y="1643050"/>
            <a:ext cx="1555150" cy="25271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64447" y="1657325"/>
            <a:ext cx="6215106" cy="4915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5400" b="1" i="1" dirty="0" smtClean="0">
                <a:solidFill>
                  <a:srgbClr val="CACAFF">
                    <a:lumMod val="25000"/>
                  </a:srgbClr>
                </a:solidFill>
                <a:latin typeface="CG Times" pitchFamily="18" charset="0"/>
              </a:rPr>
              <a:t>Нагляднее…</a:t>
            </a:r>
            <a:endParaRPr lang="ru-RU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151" r="2310"/>
          <a:stretch>
            <a:fillRect/>
          </a:stretch>
        </p:blipFill>
        <p:spPr bwMode="auto">
          <a:xfrm>
            <a:off x="7000860" y="0"/>
            <a:ext cx="214314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Прямоугольник 10"/>
          <p:cNvSpPr/>
          <p:nvPr/>
        </p:nvSpPr>
        <p:spPr>
          <a:xfrm>
            <a:off x="3571868" y="4000504"/>
            <a:ext cx="2286016" cy="285752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428992" y="6072206"/>
            <a:ext cx="642942" cy="214314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5400" b="1" i="1" dirty="0" smtClean="0">
                <a:solidFill>
                  <a:srgbClr val="CACAFF">
                    <a:lumMod val="25000"/>
                  </a:srgbClr>
                </a:solidFill>
                <a:latin typeface="CG Times" pitchFamily="18" charset="0"/>
              </a:rPr>
              <a:t>Нагляднее</a:t>
            </a:r>
            <a:r>
              <a:rPr lang="ru-RU" b="1" i="1" dirty="0" smtClean="0">
                <a:solidFill>
                  <a:srgbClr val="CACAFF">
                    <a:lumMod val="25000"/>
                  </a:srgbClr>
                </a:solidFill>
                <a:latin typeface="CG Times" pitchFamily="18" charset="0"/>
              </a:rPr>
              <a:t>…</a:t>
            </a:r>
            <a:endParaRPr lang="ru-RU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151" r="2310"/>
          <a:stretch>
            <a:fillRect/>
          </a:stretch>
        </p:blipFill>
        <p:spPr bwMode="auto">
          <a:xfrm>
            <a:off x="7000860" y="0"/>
            <a:ext cx="214314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1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500562" y="1928802"/>
            <a:ext cx="4214842" cy="455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2143116"/>
            <a:ext cx="4143403" cy="131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Прямоугольник 8"/>
          <p:cNvSpPr/>
          <p:nvPr/>
        </p:nvSpPr>
        <p:spPr>
          <a:xfrm>
            <a:off x="4572000" y="5786454"/>
            <a:ext cx="4143404" cy="714380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900098"/>
          </a:xfrm>
        </p:spPr>
        <p:txBody>
          <a:bodyPr/>
          <a:lstStyle/>
          <a:p>
            <a:r>
              <a:rPr lang="ru-RU" sz="5400" b="1" i="1" dirty="0" smtClean="0">
                <a:solidFill>
                  <a:srgbClr val="CACAFF">
                    <a:lumMod val="25000"/>
                  </a:srgbClr>
                </a:solidFill>
                <a:latin typeface="CG Times" pitchFamily="18" charset="0"/>
              </a:rPr>
              <a:t>Преимущества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714488"/>
            <a:ext cx="8229600" cy="4714908"/>
          </a:xfrm>
        </p:spPr>
        <p:txBody>
          <a:bodyPr/>
          <a:lstStyle/>
          <a:p>
            <a:pPr lvl="0">
              <a:lnSpc>
                <a:spcPct val="80000"/>
              </a:lnSpc>
              <a:buClrTx/>
              <a:buSzTx/>
              <a:buFont typeface="Wingdings" pitchFamily="2" charset="2"/>
              <a:buChar char="§"/>
            </a:pPr>
            <a:r>
              <a:rPr lang="ru-RU" sz="2400" b="1" i="1" kern="1200" dirty="0" smtClean="0">
                <a:solidFill>
                  <a:schemeClr val="accent1">
                    <a:lumMod val="25000"/>
                  </a:schemeClr>
                </a:solidFill>
                <a:latin typeface="CG Times" pitchFamily="18" charset="0"/>
              </a:rPr>
              <a:t>Цена книги для покупателя снижается</a:t>
            </a:r>
          </a:p>
          <a:p>
            <a:pPr lvl="0">
              <a:lnSpc>
                <a:spcPct val="80000"/>
              </a:lnSpc>
              <a:buClrTx/>
              <a:buSzTx/>
              <a:buFont typeface="Wingdings" pitchFamily="2" charset="2"/>
              <a:buChar char="§"/>
            </a:pPr>
            <a:r>
              <a:rPr lang="ru-RU" sz="2400" b="1" i="1" kern="1200" dirty="0" smtClean="0">
                <a:solidFill>
                  <a:schemeClr val="accent1">
                    <a:lumMod val="25000"/>
                  </a:schemeClr>
                </a:solidFill>
                <a:latin typeface="CG Times" pitchFamily="18" charset="0"/>
              </a:rPr>
              <a:t>Все необходимые дополнительные материалы доступны из любой точки при наличии доступа к Интернету.</a:t>
            </a:r>
          </a:p>
          <a:p>
            <a:pPr lvl="0">
              <a:lnSpc>
                <a:spcPct val="80000"/>
              </a:lnSpc>
              <a:buClrTx/>
              <a:buSzTx/>
              <a:buFont typeface="Wingdings" pitchFamily="2" charset="2"/>
              <a:buChar char="§"/>
            </a:pPr>
            <a:r>
              <a:rPr lang="ru-RU" sz="2400" b="1" i="1" kern="1200" dirty="0" smtClean="0">
                <a:solidFill>
                  <a:schemeClr val="accent1">
                    <a:lumMod val="25000"/>
                  </a:schemeClr>
                </a:solidFill>
                <a:latin typeface="CG Times" pitchFamily="18" charset="0"/>
              </a:rPr>
              <a:t>Возможность простого обновления дополнительных материалов.</a:t>
            </a:r>
          </a:p>
          <a:p>
            <a:pPr lvl="0">
              <a:lnSpc>
                <a:spcPct val="80000"/>
              </a:lnSpc>
              <a:buClrTx/>
              <a:buSzTx/>
              <a:buFont typeface="Wingdings" pitchFamily="2" charset="2"/>
              <a:buChar char="§"/>
            </a:pPr>
            <a:r>
              <a:rPr lang="ru-RU" sz="2400" b="1" i="1" kern="1200" dirty="0" smtClean="0">
                <a:solidFill>
                  <a:schemeClr val="accent1">
                    <a:lumMod val="25000"/>
                  </a:schemeClr>
                </a:solidFill>
                <a:latin typeface="CG Times" pitchFamily="18" charset="0"/>
              </a:rPr>
              <a:t>Дополнительными материалами могут быть не только файлы в текстовом формате, но и в формате аудио- видео; цветные иллюстрации в высоком разрешении.</a:t>
            </a:r>
          </a:p>
          <a:p>
            <a:pPr lvl="0">
              <a:lnSpc>
                <a:spcPct val="80000"/>
              </a:lnSpc>
              <a:buClrTx/>
              <a:buSzTx/>
              <a:buFont typeface="Wingdings" pitchFamily="2" charset="2"/>
              <a:buChar char="§"/>
            </a:pPr>
            <a:r>
              <a:rPr lang="ru-RU" sz="2400" b="1" i="1" kern="1200" dirty="0" smtClean="0">
                <a:solidFill>
                  <a:schemeClr val="accent1">
                    <a:lumMod val="25000"/>
                  </a:schemeClr>
                </a:solidFill>
                <a:latin typeface="CG Times" pitchFamily="18" charset="0"/>
              </a:rPr>
              <a:t>Читатель получает качественный авторский </a:t>
            </a:r>
            <a:r>
              <a:rPr lang="ru-RU" sz="2400" b="1" i="1" kern="1200" dirty="0" err="1" smtClean="0">
                <a:solidFill>
                  <a:schemeClr val="accent1">
                    <a:lumMod val="25000"/>
                  </a:schemeClr>
                </a:solidFill>
                <a:latin typeface="CG Times" pitchFamily="18" charset="0"/>
              </a:rPr>
              <a:t>контент</a:t>
            </a:r>
            <a:r>
              <a:rPr lang="ru-RU" sz="2400" b="1" i="1" kern="1200" dirty="0" smtClean="0">
                <a:solidFill>
                  <a:schemeClr val="accent1">
                    <a:lumMod val="25000"/>
                  </a:schemeClr>
                </a:solidFill>
                <a:latin typeface="CG Times" pitchFamily="18" charset="0"/>
              </a:rPr>
              <a:t>, обработанный профессиональными редакторами, без дополнительной оплаты.</a:t>
            </a:r>
            <a:endParaRPr lang="ru-RU" sz="2800" b="1" i="1" kern="1200" dirty="0" smtClean="0">
              <a:solidFill>
                <a:schemeClr val="accent1">
                  <a:lumMod val="25000"/>
                </a:schemeClr>
              </a:solidFill>
              <a:latin typeface="CG Times" pitchFamily="18" charset="0"/>
            </a:endParaRPr>
          </a:p>
          <a:p>
            <a:endParaRPr lang="ru-RU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151" r="2310"/>
          <a:stretch>
            <a:fillRect/>
          </a:stretch>
        </p:blipFill>
        <p:spPr bwMode="auto">
          <a:xfrm>
            <a:off x="7000860" y="0"/>
            <a:ext cx="214314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2928926" y="1857364"/>
            <a:ext cx="6019800" cy="2209800"/>
          </a:xfrm>
        </p:spPr>
        <p:txBody>
          <a:bodyPr/>
          <a:lstStyle/>
          <a:p>
            <a:r>
              <a:rPr lang="ru-RU" sz="6600" b="1" i="1" dirty="0" smtClean="0">
                <a:solidFill>
                  <a:schemeClr val="bg1"/>
                </a:solidFill>
                <a:latin typeface="CG Times" pitchFamily="18" charset="0"/>
              </a:rPr>
              <a:t>Спасибо за внимание!</a:t>
            </a: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151" r="2310"/>
          <a:stretch>
            <a:fillRect/>
          </a:stretch>
        </p:blipFill>
        <p:spPr bwMode="auto">
          <a:xfrm>
            <a:off x="7000860" y="0"/>
            <a:ext cx="214314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2071670" y="4500570"/>
            <a:ext cx="507209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 smtClean="0">
                <a:solidFill>
                  <a:schemeClr val="accent1">
                    <a:lumMod val="25000"/>
                  </a:schemeClr>
                </a:solidFill>
                <a:latin typeface="CG Times" pitchFamily="18" charset="0"/>
                <a:hlinkClick r:id="rId4"/>
              </a:rPr>
              <a:t>ebs_support@infra-m.ru</a:t>
            </a:r>
            <a:endParaRPr lang="ru-RU" sz="3200" b="1" i="1" dirty="0" smtClean="0">
              <a:solidFill>
                <a:schemeClr val="accent1">
                  <a:lumMod val="25000"/>
                </a:schemeClr>
              </a:solidFill>
              <a:latin typeface="CG Times" pitchFamily="18" charset="0"/>
            </a:endParaRPr>
          </a:p>
          <a:p>
            <a:r>
              <a:rPr lang="ru-RU" sz="3200" b="1" i="1" dirty="0" smtClean="0">
                <a:solidFill>
                  <a:schemeClr val="accent1">
                    <a:lumMod val="25000"/>
                  </a:schemeClr>
                </a:solidFill>
                <a:latin typeface="CG Times" pitchFamily="18" charset="0"/>
              </a:rPr>
              <a:t>Телефон: 8 (495) 280-15-96 </a:t>
            </a:r>
          </a:p>
          <a:p>
            <a:r>
              <a:rPr lang="ru-RU" sz="3200" b="1" i="1" dirty="0" err="1" smtClean="0">
                <a:solidFill>
                  <a:schemeClr val="accent1">
                    <a:lumMod val="25000"/>
                  </a:schemeClr>
                </a:solidFill>
                <a:latin typeface="CG Times" pitchFamily="18" charset="0"/>
              </a:rPr>
              <a:t>доб</a:t>
            </a:r>
            <a:r>
              <a:rPr lang="ru-RU" sz="3200" b="1" i="1" dirty="0" smtClean="0">
                <a:solidFill>
                  <a:schemeClr val="accent1">
                    <a:lumMod val="25000"/>
                  </a:schemeClr>
                </a:solidFill>
                <a:latin typeface="CG Times" pitchFamily="18" charset="0"/>
              </a:rPr>
              <a:t>. </a:t>
            </a:r>
            <a:r>
              <a:rPr lang="ru-RU" sz="3200" b="1" i="1" dirty="0" smtClean="0">
                <a:solidFill>
                  <a:schemeClr val="accent1">
                    <a:lumMod val="25000"/>
                  </a:schemeClr>
                </a:solidFill>
                <a:latin typeface="CG Times" pitchFamily="18" charset="0"/>
              </a:rPr>
              <a:t>293</a:t>
            </a:r>
            <a:endParaRPr lang="ru-RU" sz="3200" b="1" i="1" dirty="0" smtClean="0">
              <a:solidFill>
                <a:schemeClr val="accent1">
                  <a:lumMod val="25000"/>
                </a:schemeClr>
              </a:solidFill>
              <a:latin typeface="CG Times" pitchFamily="18" charset="0"/>
            </a:endParaRPr>
          </a:p>
          <a:p>
            <a:r>
              <a:rPr lang="en-US" sz="3200" b="1" i="1" dirty="0" smtClean="0">
                <a:solidFill>
                  <a:schemeClr val="accent1">
                    <a:lumMod val="25000"/>
                  </a:schemeClr>
                </a:solidFill>
                <a:latin typeface="CG Times" pitchFamily="18" charset="0"/>
              </a:rPr>
              <a:t>http://znanium.com/</a:t>
            </a:r>
            <a:endParaRPr lang="ru-RU" sz="3200" b="1" i="1" dirty="0" smtClean="0">
              <a:solidFill>
                <a:schemeClr val="accent1">
                  <a:lumMod val="25000"/>
                </a:schemeClr>
              </a:solidFill>
              <a:latin typeface="CG Times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971536"/>
          </a:xfrm>
        </p:spPr>
        <p:txBody>
          <a:bodyPr/>
          <a:lstStyle/>
          <a:p>
            <a:r>
              <a:rPr lang="ru-RU" sz="4800" b="1" i="1" dirty="0" smtClean="0">
                <a:solidFill>
                  <a:schemeClr val="accent5">
                    <a:lumMod val="25000"/>
                  </a:schemeClr>
                </a:solidFill>
                <a:latin typeface="CG Times" pitchFamily="18" charset="0"/>
                <a:ea typeface="+mn-ea"/>
                <a:cs typeface="+mn-cs"/>
              </a:rPr>
              <a:t>ЭБС </a:t>
            </a:r>
            <a:r>
              <a:rPr lang="en-US" sz="4800" b="1" i="1" dirty="0" smtClean="0">
                <a:solidFill>
                  <a:schemeClr val="accent5">
                    <a:lumMod val="25000"/>
                  </a:schemeClr>
                </a:solidFill>
                <a:latin typeface="CG Times" pitchFamily="18" charset="0"/>
                <a:ea typeface="+mn-ea"/>
                <a:cs typeface="+mn-cs"/>
              </a:rPr>
              <a:t>Znanium</a:t>
            </a:r>
            <a:r>
              <a:rPr lang="en-US" sz="4800" b="1" i="1" dirty="0" smtClean="0">
                <a:solidFill>
                  <a:srgbClr val="EF8511"/>
                </a:solidFill>
                <a:latin typeface="CG Times" pitchFamily="18" charset="0"/>
                <a:ea typeface="+mn-ea"/>
                <a:cs typeface="+mn-cs"/>
              </a:rPr>
              <a:t>.</a:t>
            </a:r>
            <a:r>
              <a:rPr lang="en-US" sz="4800" b="1" i="1" dirty="0" smtClean="0">
                <a:solidFill>
                  <a:schemeClr val="accent5">
                    <a:lumMod val="25000"/>
                  </a:schemeClr>
                </a:solidFill>
                <a:latin typeface="CG Times" pitchFamily="18" charset="0"/>
                <a:ea typeface="+mn-ea"/>
                <a:cs typeface="+mn-cs"/>
              </a:rPr>
              <a:t>com</a:t>
            </a:r>
            <a:r>
              <a:rPr lang="ru-RU" sz="4800" b="1" i="1" dirty="0" smtClean="0">
                <a:solidFill>
                  <a:schemeClr val="accent5">
                    <a:lumMod val="25000"/>
                  </a:schemeClr>
                </a:solidFill>
                <a:latin typeface="CG Times" pitchFamily="18" charset="0"/>
                <a:ea typeface="+mn-ea"/>
                <a:cs typeface="+mn-cs"/>
              </a:rPr>
              <a:t> в цифрах: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571612"/>
            <a:ext cx="8429684" cy="4714908"/>
          </a:xfrm>
        </p:spPr>
        <p:txBody>
          <a:bodyPr/>
          <a:lstStyle/>
          <a:p>
            <a:pPr>
              <a:spcAft>
                <a:spcPts val="800"/>
              </a:spcAft>
              <a:buNone/>
            </a:pPr>
            <a:r>
              <a:rPr lang="ru-RU" sz="1800" b="1" i="1" dirty="0" smtClean="0">
                <a:solidFill>
                  <a:schemeClr val="accent5">
                    <a:lumMod val="25000"/>
                  </a:schemeClr>
                </a:solidFill>
                <a:latin typeface="CG Times" pitchFamily="18" charset="0"/>
              </a:rPr>
              <a:t>91,6</a:t>
            </a:r>
            <a:r>
              <a:rPr lang="ru-RU" sz="1600" b="1" i="1" dirty="0" smtClean="0">
                <a:solidFill>
                  <a:schemeClr val="accent5">
                    <a:lumMod val="25000"/>
                  </a:schemeClr>
                </a:solidFill>
                <a:latin typeface="CG Times" pitchFamily="18" charset="0"/>
              </a:rPr>
              <a:t> – коэффициент соответствия ЭБС</a:t>
            </a:r>
          </a:p>
          <a:p>
            <a:pPr>
              <a:spcAft>
                <a:spcPts val="800"/>
              </a:spcAft>
              <a:buNone/>
            </a:pPr>
            <a:r>
              <a:rPr lang="ru-RU" sz="1800" b="1" i="1" dirty="0" smtClean="0">
                <a:solidFill>
                  <a:schemeClr val="accent5">
                    <a:lumMod val="25000"/>
                  </a:schemeClr>
                </a:solidFill>
                <a:latin typeface="CG Times" pitchFamily="18" charset="0"/>
              </a:rPr>
              <a:t>1 000 </a:t>
            </a:r>
            <a:r>
              <a:rPr lang="ru-RU" sz="1600" b="1" i="1" dirty="0" smtClean="0">
                <a:solidFill>
                  <a:schemeClr val="accent5">
                    <a:lumMod val="25000"/>
                  </a:schemeClr>
                </a:solidFill>
                <a:latin typeface="CG Times" pitchFamily="18" charset="0"/>
              </a:rPr>
              <a:t>действующих подписок</a:t>
            </a:r>
          </a:p>
          <a:p>
            <a:pPr>
              <a:spcAft>
                <a:spcPts val="800"/>
              </a:spcAft>
              <a:buNone/>
            </a:pPr>
            <a:r>
              <a:rPr lang="ru-RU" sz="1800" b="1" i="1" dirty="0" smtClean="0">
                <a:solidFill>
                  <a:schemeClr val="accent5">
                    <a:lumMod val="25000"/>
                  </a:schemeClr>
                </a:solidFill>
                <a:latin typeface="CG Times" pitchFamily="18" charset="0"/>
              </a:rPr>
              <a:t>2</a:t>
            </a:r>
            <a:r>
              <a:rPr lang="en-US" sz="1800" b="1" i="1" dirty="0" smtClean="0">
                <a:solidFill>
                  <a:schemeClr val="accent5">
                    <a:lumMod val="25000"/>
                  </a:schemeClr>
                </a:solidFill>
                <a:latin typeface="CG Times" pitchFamily="18" charset="0"/>
              </a:rPr>
              <a:t>2</a:t>
            </a:r>
            <a:r>
              <a:rPr lang="ru-RU" sz="1800" b="1" i="1" dirty="0" smtClean="0">
                <a:solidFill>
                  <a:schemeClr val="accent5">
                    <a:lumMod val="25000"/>
                  </a:schemeClr>
                </a:solidFill>
                <a:latin typeface="CG Times" pitchFamily="18" charset="0"/>
              </a:rPr>
              <a:t> 000 </a:t>
            </a:r>
            <a:r>
              <a:rPr lang="ru-RU" sz="1600" b="1" i="1" dirty="0" smtClean="0">
                <a:solidFill>
                  <a:schemeClr val="accent5">
                    <a:lumMod val="25000"/>
                  </a:schemeClr>
                </a:solidFill>
                <a:latin typeface="CG Times" pitchFamily="18" charset="0"/>
              </a:rPr>
              <a:t>учебных и научных документов</a:t>
            </a:r>
          </a:p>
          <a:p>
            <a:pPr>
              <a:spcAft>
                <a:spcPts val="800"/>
              </a:spcAft>
              <a:buNone/>
            </a:pPr>
            <a:r>
              <a:rPr lang="ru-RU" sz="1800" b="1" i="1" dirty="0" smtClean="0">
                <a:solidFill>
                  <a:schemeClr val="accent5">
                    <a:lumMod val="25000"/>
                  </a:schemeClr>
                </a:solidFill>
                <a:latin typeface="CG Times" pitchFamily="18" charset="0"/>
              </a:rPr>
              <a:t>5</a:t>
            </a:r>
            <a:r>
              <a:rPr lang="en-US" sz="1800" b="1" i="1" dirty="0" smtClean="0">
                <a:solidFill>
                  <a:schemeClr val="accent5">
                    <a:lumMod val="25000"/>
                  </a:schemeClr>
                </a:solidFill>
                <a:latin typeface="CG Times" pitchFamily="18" charset="0"/>
              </a:rPr>
              <a:t>56</a:t>
            </a:r>
            <a:r>
              <a:rPr lang="ru-RU" sz="1800" b="1" i="1" dirty="0" smtClean="0">
                <a:solidFill>
                  <a:schemeClr val="accent5">
                    <a:lumMod val="25000"/>
                  </a:schemeClr>
                </a:solidFill>
                <a:latin typeface="CG Times" pitchFamily="18" charset="0"/>
              </a:rPr>
              <a:t> </a:t>
            </a:r>
            <a:r>
              <a:rPr lang="ru-RU" sz="1600" b="1" i="1" dirty="0" smtClean="0">
                <a:solidFill>
                  <a:schemeClr val="accent5">
                    <a:lumMod val="25000"/>
                  </a:schemeClr>
                </a:solidFill>
                <a:latin typeface="CG Times" pitchFamily="18" charset="0"/>
              </a:rPr>
              <a:t>журналов</a:t>
            </a:r>
          </a:p>
          <a:p>
            <a:pPr>
              <a:spcAft>
                <a:spcPts val="800"/>
              </a:spcAft>
              <a:buNone/>
            </a:pPr>
            <a:r>
              <a:rPr lang="ru-RU" sz="1800" b="1" i="1" dirty="0" smtClean="0">
                <a:solidFill>
                  <a:schemeClr val="accent5">
                    <a:lumMod val="25000"/>
                  </a:schemeClr>
                </a:solidFill>
                <a:latin typeface="CG Times" pitchFamily="18" charset="0"/>
              </a:rPr>
              <a:t>2</a:t>
            </a:r>
            <a:r>
              <a:rPr lang="en-US" sz="1800" b="1" i="1" dirty="0" smtClean="0">
                <a:solidFill>
                  <a:schemeClr val="accent5">
                    <a:lumMod val="25000"/>
                  </a:schemeClr>
                </a:solidFill>
                <a:latin typeface="CG Times" pitchFamily="18" charset="0"/>
              </a:rPr>
              <a:t>91</a:t>
            </a:r>
            <a:r>
              <a:rPr lang="ru-RU" sz="1800" b="1" i="1" dirty="0" smtClean="0">
                <a:solidFill>
                  <a:schemeClr val="accent5">
                    <a:lumMod val="25000"/>
                  </a:schemeClr>
                </a:solidFill>
                <a:latin typeface="CG Times" pitchFamily="18" charset="0"/>
              </a:rPr>
              <a:t> </a:t>
            </a:r>
            <a:r>
              <a:rPr lang="ru-RU" sz="1600" b="1" i="1" dirty="0" smtClean="0">
                <a:solidFill>
                  <a:schemeClr val="accent5">
                    <a:lumMod val="25000"/>
                  </a:schemeClr>
                </a:solidFill>
                <a:latin typeface="CG Times" pitchFamily="18" charset="0"/>
              </a:rPr>
              <a:t>журнал из Перечня ВАК</a:t>
            </a:r>
          </a:p>
          <a:p>
            <a:pPr>
              <a:spcAft>
                <a:spcPts val="800"/>
              </a:spcAft>
              <a:buNone/>
            </a:pPr>
            <a:r>
              <a:rPr lang="ru-RU" sz="1800" b="1" i="1" dirty="0" smtClean="0">
                <a:solidFill>
                  <a:schemeClr val="accent5">
                    <a:lumMod val="25000"/>
                  </a:schemeClr>
                </a:solidFill>
                <a:latin typeface="CG Times" pitchFamily="18" charset="0"/>
              </a:rPr>
              <a:t>2 4</a:t>
            </a:r>
            <a:r>
              <a:rPr lang="en-US" sz="1800" b="1" i="1" dirty="0" smtClean="0">
                <a:solidFill>
                  <a:schemeClr val="accent5">
                    <a:lumMod val="25000"/>
                  </a:schemeClr>
                </a:solidFill>
                <a:latin typeface="CG Times" pitchFamily="18" charset="0"/>
              </a:rPr>
              <a:t>8</a:t>
            </a:r>
            <a:r>
              <a:rPr lang="ru-RU" sz="1800" b="1" i="1" dirty="0" smtClean="0">
                <a:solidFill>
                  <a:schemeClr val="accent5">
                    <a:lumMod val="25000"/>
                  </a:schemeClr>
                </a:solidFill>
                <a:latin typeface="CG Times" pitchFamily="18" charset="0"/>
              </a:rPr>
              <a:t>0</a:t>
            </a:r>
            <a:r>
              <a:rPr lang="ru-RU" sz="1600" b="1" i="1" dirty="0" smtClean="0">
                <a:solidFill>
                  <a:schemeClr val="accent5">
                    <a:lumMod val="25000"/>
                  </a:schemeClr>
                </a:solidFill>
                <a:latin typeface="CG Times" pitchFamily="18" charset="0"/>
              </a:rPr>
              <a:t> монографий</a:t>
            </a:r>
          </a:p>
          <a:p>
            <a:pPr>
              <a:spcAft>
                <a:spcPts val="800"/>
              </a:spcAft>
              <a:buNone/>
            </a:pPr>
            <a:r>
              <a:rPr lang="ru-RU" sz="1800" b="1" i="1" dirty="0" smtClean="0">
                <a:solidFill>
                  <a:schemeClr val="accent5">
                    <a:lumMod val="25000"/>
                  </a:schemeClr>
                </a:solidFill>
                <a:latin typeface="CG Times" pitchFamily="18" charset="0"/>
              </a:rPr>
              <a:t>7 5</a:t>
            </a:r>
            <a:r>
              <a:rPr lang="en-US" sz="1800" b="1" i="1" dirty="0" smtClean="0">
                <a:solidFill>
                  <a:schemeClr val="accent5">
                    <a:lumMod val="25000"/>
                  </a:schemeClr>
                </a:solidFill>
                <a:latin typeface="CG Times" pitchFamily="18" charset="0"/>
              </a:rPr>
              <a:t>39</a:t>
            </a:r>
            <a:r>
              <a:rPr lang="ru-RU" sz="1800" b="1" i="1" dirty="0" smtClean="0">
                <a:solidFill>
                  <a:schemeClr val="accent5">
                    <a:lumMod val="25000"/>
                  </a:schemeClr>
                </a:solidFill>
                <a:latin typeface="CG Times" pitchFamily="18" charset="0"/>
              </a:rPr>
              <a:t> </a:t>
            </a:r>
            <a:r>
              <a:rPr lang="ru-RU" sz="1600" b="1" i="1" dirty="0" smtClean="0">
                <a:solidFill>
                  <a:schemeClr val="accent5">
                    <a:lumMod val="25000"/>
                  </a:schemeClr>
                </a:solidFill>
                <a:latin typeface="CG Times" pitchFamily="18" charset="0"/>
              </a:rPr>
              <a:t>учебников и учебных пособий за последние 5 лет</a:t>
            </a:r>
          </a:p>
          <a:p>
            <a:pPr>
              <a:spcAft>
                <a:spcPts val="800"/>
              </a:spcAft>
              <a:buNone/>
            </a:pPr>
            <a:r>
              <a:rPr lang="ru-RU" sz="1800" b="1" i="1" dirty="0" smtClean="0">
                <a:solidFill>
                  <a:schemeClr val="accent5">
                    <a:lumMod val="25000"/>
                  </a:schemeClr>
                </a:solidFill>
                <a:latin typeface="CG Times" pitchFamily="18" charset="0"/>
              </a:rPr>
              <a:t>700</a:t>
            </a:r>
            <a:r>
              <a:rPr lang="ru-RU" sz="1600" b="1" i="1" dirty="0" smtClean="0">
                <a:solidFill>
                  <a:schemeClr val="accent5">
                    <a:lumMod val="25000"/>
                  </a:schemeClr>
                </a:solidFill>
                <a:latin typeface="CG Times" pitchFamily="18" charset="0"/>
              </a:rPr>
              <a:t> документов в открытых коллекциях МГУ, НИУ ВШЭ, МГИМО (У) МИД РФ, МАТИ и др.</a:t>
            </a:r>
          </a:p>
          <a:p>
            <a:pPr marL="533400" indent="-533400">
              <a:spcAft>
                <a:spcPts val="800"/>
              </a:spcAft>
              <a:buNone/>
            </a:pPr>
            <a:r>
              <a:rPr lang="ru-RU" sz="1800" b="1" i="1" dirty="0" smtClean="0">
                <a:solidFill>
                  <a:schemeClr val="accent5">
                    <a:lumMod val="25000"/>
                  </a:schemeClr>
                </a:solidFill>
                <a:latin typeface="CG Times" pitchFamily="18" charset="0"/>
              </a:rPr>
              <a:t>6 000 </a:t>
            </a:r>
            <a:r>
              <a:rPr lang="ru-RU" sz="1600" b="1" i="1" dirty="0" smtClean="0">
                <a:solidFill>
                  <a:schemeClr val="accent5">
                    <a:lumMod val="25000"/>
                  </a:schemeClr>
                </a:solidFill>
                <a:latin typeface="CG Times" pitchFamily="18" charset="0"/>
              </a:rPr>
              <a:t>документов востребованных издательств помимо группы ИНФРА-М</a:t>
            </a:r>
          </a:p>
          <a:p>
            <a:pPr>
              <a:spcAft>
                <a:spcPts val="800"/>
              </a:spcAft>
              <a:buNone/>
            </a:pPr>
            <a:r>
              <a:rPr lang="ru-RU" sz="1800" b="1" i="1" dirty="0" smtClean="0">
                <a:solidFill>
                  <a:schemeClr val="accent5">
                    <a:lumMod val="25000"/>
                  </a:schemeClr>
                </a:solidFill>
                <a:latin typeface="CG Times" pitchFamily="18" charset="0"/>
              </a:rPr>
              <a:t>свыше </a:t>
            </a:r>
            <a:r>
              <a:rPr lang="en-US" sz="1800" b="1" i="1" dirty="0" smtClean="0">
                <a:solidFill>
                  <a:schemeClr val="accent5">
                    <a:lumMod val="25000"/>
                  </a:schemeClr>
                </a:solidFill>
                <a:latin typeface="CG Times" pitchFamily="18" charset="0"/>
              </a:rPr>
              <a:t>5</a:t>
            </a:r>
            <a:r>
              <a:rPr lang="ru-RU" sz="1800" b="1" i="1" dirty="0" smtClean="0">
                <a:solidFill>
                  <a:schemeClr val="accent5">
                    <a:lumMod val="25000"/>
                  </a:schemeClr>
                </a:solidFill>
                <a:latin typeface="CG Times" pitchFamily="18" charset="0"/>
              </a:rPr>
              <a:t>00 000 </a:t>
            </a:r>
            <a:r>
              <a:rPr lang="ru-RU" sz="1600" b="1" i="1" dirty="0" smtClean="0">
                <a:solidFill>
                  <a:schemeClr val="accent5">
                    <a:lumMod val="25000"/>
                  </a:schemeClr>
                </a:solidFill>
                <a:latin typeface="CG Times" pitchFamily="18" charset="0"/>
              </a:rPr>
              <a:t>квалификационных и научных работ</a:t>
            </a:r>
            <a:r>
              <a:rPr lang="en-US" sz="1600" b="1" i="1" dirty="0" smtClean="0">
                <a:solidFill>
                  <a:schemeClr val="accent5">
                    <a:lumMod val="25000"/>
                  </a:schemeClr>
                </a:solidFill>
                <a:latin typeface="CG Times" pitchFamily="18" charset="0"/>
              </a:rPr>
              <a:t> </a:t>
            </a:r>
            <a:r>
              <a:rPr lang="ru-RU" sz="1600" b="1" i="1" dirty="0" smtClean="0">
                <a:solidFill>
                  <a:schemeClr val="accent5">
                    <a:lumMod val="25000"/>
                  </a:schemeClr>
                </a:solidFill>
                <a:latin typeface="CG Times" pitchFamily="18" charset="0"/>
              </a:rPr>
              <a:t>и публикаций в свободном доступе через модуль внешнего поиска</a:t>
            </a: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151" r="2310"/>
          <a:stretch>
            <a:fillRect/>
          </a:stretch>
        </p:blipFill>
        <p:spPr bwMode="auto">
          <a:xfrm>
            <a:off x="7000860" y="0"/>
            <a:ext cx="214314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b="1" i="1" dirty="0" smtClean="0">
                <a:solidFill>
                  <a:schemeClr val="accent5">
                    <a:lumMod val="25000"/>
                  </a:schemeClr>
                </a:solidFill>
                <a:latin typeface="CG Times" pitchFamily="18" charset="0"/>
                <a:ea typeface="+mn-ea"/>
                <a:cs typeface="+mn-cs"/>
              </a:rPr>
              <a:t>Структура фонда ЭБС </a:t>
            </a:r>
            <a:r>
              <a:rPr lang="en-US" sz="4800" b="1" i="1" dirty="0" smtClean="0">
                <a:solidFill>
                  <a:schemeClr val="accent5">
                    <a:lumMod val="25000"/>
                  </a:schemeClr>
                </a:solidFill>
                <a:latin typeface="CG Times" pitchFamily="18" charset="0"/>
                <a:ea typeface="+mn-ea"/>
                <a:cs typeface="+mn-cs"/>
              </a:rPr>
              <a:t>Znanium</a:t>
            </a:r>
            <a:r>
              <a:rPr lang="en-US" sz="4800" b="1" i="1" dirty="0" smtClean="0">
                <a:solidFill>
                  <a:srgbClr val="EF8511"/>
                </a:solidFill>
                <a:latin typeface="CG Times" pitchFamily="18" charset="0"/>
                <a:ea typeface="+mn-ea"/>
                <a:cs typeface="+mn-cs"/>
              </a:rPr>
              <a:t>.</a:t>
            </a:r>
            <a:r>
              <a:rPr lang="en-US" sz="4800" b="1" i="1" dirty="0" smtClean="0">
                <a:solidFill>
                  <a:schemeClr val="accent5">
                    <a:lumMod val="25000"/>
                  </a:schemeClr>
                </a:solidFill>
                <a:latin typeface="CG Times" pitchFamily="18" charset="0"/>
                <a:ea typeface="+mn-ea"/>
                <a:cs typeface="+mn-cs"/>
              </a:rPr>
              <a:t>com</a:t>
            </a:r>
            <a:r>
              <a:rPr lang="ru-RU" sz="4800" b="1" i="1" dirty="0" smtClean="0">
                <a:solidFill>
                  <a:schemeClr val="accent5">
                    <a:lumMod val="25000"/>
                  </a:schemeClr>
                </a:solidFill>
                <a:latin typeface="CG Times" pitchFamily="18" charset="0"/>
                <a:ea typeface="+mn-ea"/>
                <a:cs typeface="+mn-cs"/>
              </a:rPr>
              <a:t>:</a:t>
            </a: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151" r="2310"/>
          <a:stretch>
            <a:fillRect/>
          </a:stretch>
        </p:blipFill>
        <p:spPr bwMode="auto">
          <a:xfrm>
            <a:off x="7000860" y="0"/>
            <a:ext cx="214314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15" name="Диаграмма 14"/>
          <p:cNvGraphicFramePr/>
          <p:nvPr>
            <p:extLst>
              <p:ext uri="{D42A27DB-BD31-4B8C-83A1-F6EECF244321}">
                <p14:modId xmlns="" xmlns:p14="http://schemas.microsoft.com/office/powerpoint/2010/main" val="3093208413"/>
              </p:ext>
            </p:extLst>
          </p:nvPr>
        </p:nvGraphicFramePr>
        <p:xfrm>
          <a:off x="142844" y="2071678"/>
          <a:ext cx="8143932" cy="46665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7" name="Диаграмма 16"/>
          <p:cNvGraphicFramePr/>
          <p:nvPr>
            <p:extLst>
              <p:ext uri="{D42A27DB-BD31-4B8C-83A1-F6EECF244321}">
                <p14:modId xmlns="" xmlns:p14="http://schemas.microsoft.com/office/powerpoint/2010/main" val="2929140133"/>
              </p:ext>
            </p:extLst>
          </p:nvPr>
        </p:nvGraphicFramePr>
        <p:xfrm>
          <a:off x="5572132" y="1571612"/>
          <a:ext cx="3286148" cy="2857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Содержимое 14" descr="123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71472" y="1714488"/>
            <a:ext cx="7929618" cy="4643471"/>
          </a:xfrm>
          <a:ln>
            <a:noFill/>
          </a:ln>
          <a:effectLst>
            <a:outerShdw blurRad="50800" dist="50800" dir="5400000" algn="ctr" rotWithShape="0">
              <a:srgbClr val="000000"/>
            </a:outerShdw>
          </a:effectLst>
        </p:spPr>
      </p:pic>
      <p:sp>
        <p:nvSpPr>
          <p:cNvPr id="207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b="1" i="1" dirty="0" smtClean="0">
                <a:solidFill>
                  <a:schemeClr val="accent5">
                    <a:lumMod val="25000"/>
                  </a:schemeClr>
                </a:solidFill>
                <a:latin typeface="CG Times" pitchFamily="18" charset="0"/>
                <a:ea typeface="+mn-ea"/>
                <a:cs typeface="+mn-cs"/>
              </a:rPr>
              <a:t>Главная страница ЭБС</a:t>
            </a:r>
          </a:p>
        </p:txBody>
      </p:sp>
      <p:sp>
        <p:nvSpPr>
          <p:cNvPr id="207881" name="Rectangle 9"/>
          <p:cNvSpPr>
            <a:spLocks noChangeArrowheads="1"/>
          </p:cNvSpPr>
          <p:nvPr/>
        </p:nvSpPr>
        <p:spPr bwMode="auto">
          <a:xfrm>
            <a:off x="3929058" y="3357562"/>
            <a:ext cx="1785950" cy="719138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/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 wrap="none" anchor="ctr"/>
          <a:lstStyle/>
          <a:p>
            <a:pPr algn="ctr"/>
            <a:r>
              <a:rPr lang="ru-RU" b="1" i="1" dirty="0">
                <a:solidFill>
                  <a:schemeClr val="accent1">
                    <a:lumMod val="25000"/>
                  </a:schemeClr>
                </a:solidFill>
                <a:latin typeface="CG Times" pitchFamily="18" charset="0"/>
                <a:ea typeface="+mj-ea"/>
                <a:cs typeface="+mj-cs"/>
              </a:rPr>
              <a:t>Единая </a:t>
            </a:r>
          </a:p>
          <a:p>
            <a:pPr algn="ctr"/>
            <a:r>
              <a:rPr lang="ru-RU" b="1" i="1" dirty="0">
                <a:solidFill>
                  <a:schemeClr val="accent1">
                    <a:lumMod val="25000"/>
                  </a:schemeClr>
                </a:solidFill>
                <a:latin typeface="CG Times" pitchFamily="18" charset="0"/>
                <a:ea typeface="+mj-ea"/>
                <a:cs typeface="+mj-cs"/>
              </a:rPr>
              <a:t>строка поиска</a:t>
            </a:r>
          </a:p>
        </p:txBody>
      </p:sp>
      <p:sp>
        <p:nvSpPr>
          <p:cNvPr id="207882" name="Rectangle 10"/>
          <p:cNvSpPr>
            <a:spLocks noChangeArrowheads="1"/>
          </p:cNvSpPr>
          <p:nvPr/>
        </p:nvSpPr>
        <p:spPr bwMode="auto">
          <a:xfrm>
            <a:off x="3214678" y="2000240"/>
            <a:ext cx="1728788" cy="647700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/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 wrap="none" anchor="ctr"/>
          <a:lstStyle/>
          <a:p>
            <a:pPr algn="ctr"/>
            <a:r>
              <a:rPr lang="ru-RU" b="1" i="1" dirty="0">
                <a:solidFill>
                  <a:schemeClr val="accent1">
                    <a:lumMod val="25000"/>
                  </a:schemeClr>
                </a:solidFill>
                <a:latin typeface="CG Times" pitchFamily="18" charset="0"/>
              </a:rPr>
              <a:t>Поиск по </a:t>
            </a:r>
          </a:p>
          <a:p>
            <a:pPr algn="ctr"/>
            <a:r>
              <a:rPr lang="ru-RU" b="1" i="1" dirty="0">
                <a:solidFill>
                  <a:schemeClr val="accent1">
                    <a:lumMod val="25000"/>
                  </a:schemeClr>
                </a:solidFill>
                <a:latin typeface="CG Times" pitchFamily="18" charset="0"/>
              </a:rPr>
              <a:t>структуре ЭБС</a:t>
            </a:r>
          </a:p>
        </p:txBody>
      </p:sp>
      <p:sp>
        <p:nvSpPr>
          <p:cNvPr id="207884" name="Line 12"/>
          <p:cNvSpPr>
            <a:spLocks noChangeShapeType="1"/>
          </p:cNvSpPr>
          <p:nvPr/>
        </p:nvSpPr>
        <p:spPr bwMode="auto">
          <a:xfrm>
            <a:off x="3071802" y="5929330"/>
            <a:ext cx="2928958" cy="21431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 b="1" dirty="0"/>
          </a:p>
        </p:txBody>
      </p:sp>
      <p:sp>
        <p:nvSpPr>
          <p:cNvPr id="207886" name="Line 14"/>
          <p:cNvSpPr>
            <a:spLocks noChangeShapeType="1"/>
          </p:cNvSpPr>
          <p:nvPr/>
        </p:nvSpPr>
        <p:spPr bwMode="auto">
          <a:xfrm flipV="1">
            <a:off x="5000628" y="2428866"/>
            <a:ext cx="1500198" cy="85725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07887" name="Line 15"/>
          <p:cNvSpPr>
            <a:spLocks noChangeShapeType="1"/>
          </p:cNvSpPr>
          <p:nvPr/>
        </p:nvSpPr>
        <p:spPr bwMode="auto">
          <a:xfrm flipH="1">
            <a:off x="2987674" y="2714620"/>
            <a:ext cx="869945" cy="78581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151" r="2310"/>
          <a:stretch>
            <a:fillRect/>
          </a:stretch>
        </p:blipFill>
        <p:spPr bwMode="auto">
          <a:xfrm>
            <a:off x="7000860" y="0"/>
            <a:ext cx="214314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7880" name="Rectangle 8"/>
          <p:cNvSpPr>
            <a:spLocks noChangeArrowheads="1"/>
          </p:cNvSpPr>
          <p:nvPr/>
        </p:nvSpPr>
        <p:spPr bwMode="auto">
          <a:xfrm>
            <a:off x="1000100" y="5643578"/>
            <a:ext cx="1944687" cy="647700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/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 wrap="none" anchor="ctr"/>
          <a:lstStyle/>
          <a:p>
            <a:pPr algn="ctr"/>
            <a:r>
              <a:rPr lang="ru-RU" b="1" i="1" dirty="0">
                <a:solidFill>
                  <a:schemeClr val="accent1">
                    <a:lumMod val="25000"/>
                  </a:schemeClr>
                </a:solidFill>
                <a:latin typeface="CG Times" pitchFamily="18" charset="0"/>
                <a:ea typeface="+mj-ea"/>
                <a:cs typeface="+mj-cs"/>
              </a:rPr>
              <a:t>Адрес поддержки</a:t>
            </a:r>
          </a:p>
          <a:p>
            <a:pPr algn="ctr"/>
            <a:r>
              <a:rPr lang="ru-RU" b="1" i="1" dirty="0">
                <a:solidFill>
                  <a:schemeClr val="accent1">
                    <a:lumMod val="25000"/>
                  </a:schemeClr>
                </a:solidFill>
                <a:latin typeface="CG Times" pitchFamily="18" charset="0"/>
                <a:ea typeface="+mj-ea"/>
                <a:cs typeface="+mj-cs"/>
              </a:rPr>
              <a:t>пользователя</a:t>
            </a:r>
          </a:p>
        </p:txBody>
      </p:sp>
      <p:sp>
        <p:nvSpPr>
          <p:cNvPr id="16" name="Rectangle 9"/>
          <p:cNvSpPr>
            <a:spLocks noChangeArrowheads="1"/>
          </p:cNvSpPr>
          <p:nvPr/>
        </p:nvSpPr>
        <p:spPr bwMode="auto">
          <a:xfrm>
            <a:off x="6572264" y="3286124"/>
            <a:ext cx="1714512" cy="357190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/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 wrap="none" anchor="ctr"/>
          <a:lstStyle/>
          <a:p>
            <a:pPr algn="ctr"/>
            <a:r>
              <a:rPr lang="ru-RU" b="1" i="1" dirty="0" smtClean="0">
                <a:solidFill>
                  <a:schemeClr val="accent1">
                    <a:lumMod val="25000"/>
                  </a:schemeClr>
                </a:solidFill>
                <a:latin typeface="CG Times" pitchFamily="18" charset="0"/>
              </a:rPr>
              <a:t>Научный поиск</a:t>
            </a:r>
            <a:endParaRPr lang="ru-RU" b="1" i="1" dirty="0">
              <a:solidFill>
                <a:schemeClr val="accent1">
                  <a:lumMod val="25000"/>
                </a:schemeClr>
              </a:solidFill>
              <a:latin typeface="CG Times" pitchFamily="18" charset="0"/>
              <a:ea typeface="+mj-ea"/>
              <a:cs typeface="+mj-cs"/>
            </a:endParaRPr>
          </a:p>
        </p:txBody>
      </p:sp>
      <p:sp>
        <p:nvSpPr>
          <p:cNvPr id="17" name="Line 14"/>
          <p:cNvSpPr>
            <a:spLocks noChangeShapeType="1"/>
          </p:cNvSpPr>
          <p:nvPr/>
        </p:nvSpPr>
        <p:spPr bwMode="auto">
          <a:xfrm flipV="1">
            <a:off x="7526677" y="2571744"/>
            <a:ext cx="45719" cy="64294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900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77050" y="0"/>
            <a:ext cx="226695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8915" name="Rectangle 19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b="1" i="1" dirty="0" smtClean="0">
                <a:latin typeface="CG Times" pitchFamily="18" charset="0"/>
              </a:rPr>
              <a:t>Сервисы ЭБС</a:t>
            </a:r>
            <a:r>
              <a:rPr lang="en-US" b="1" i="1" dirty="0" smtClean="0">
                <a:latin typeface="CG Times" pitchFamily="18" charset="0"/>
              </a:rPr>
              <a:t/>
            </a:r>
            <a:br>
              <a:rPr lang="en-US" b="1" i="1" dirty="0" smtClean="0">
                <a:latin typeface="CG Times" pitchFamily="18" charset="0"/>
              </a:rPr>
            </a:br>
            <a:endParaRPr lang="ru-RU" b="1" i="1" dirty="0">
              <a:latin typeface="CG Times" pitchFamily="18" charset="0"/>
            </a:endParaRPr>
          </a:p>
        </p:txBody>
      </p:sp>
      <p:pic>
        <p:nvPicPr>
          <p:cNvPr id="4" name="Picture 3" descr="D:\Инфра-М\лого_знаниум_эбс без фона и подписи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992" y="3071810"/>
            <a:ext cx="5072098" cy="92869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971536"/>
          </a:xfrm>
        </p:spPr>
        <p:txBody>
          <a:bodyPr/>
          <a:lstStyle/>
          <a:p>
            <a:r>
              <a:rPr lang="ru-RU" sz="4800" b="1" i="1" dirty="0" smtClean="0">
                <a:solidFill>
                  <a:schemeClr val="accent5">
                    <a:lumMod val="25000"/>
                  </a:schemeClr>
                </a:solidFill>
                <a:latin typeface="CG Times" pitchFamily="18" charset="0"/>
                <a:ea typeface="+mn-ea"/>
                <a:cs typeface="+mn-cs"/>
              </a:rPr>
              <a:t>Поиск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28596" y="1500174"/>
            <a:ext cx="8229600" cy="4643470"/>
          </a:xfrm>
        </p:spPr>
        <p:txBody>
          <a:bodyPr/>
          <a:lstStyle/>
          <a:p>
            <a:pPr indent="0" algn="just">
              <a:buNone/>
            </a:pPr>
            <a:r>
              <a:rPr lang="ru-RU" i="1" dirty="0" smtClean="0">
                <a:solidFill>
                  <a:schemeClr val="accent1">
                    <a:lumMod val="25000"/>
                  </a:schemeClr>
                </a:solidFill>
                <a:latin typeface="CG Times" pitchFamily="18" charset="0"/>
              </a:rPr>
              <a:t>В настоящее время в системе существуют следующие поисковые возможности:</a:t>
            </a:r>
          </a:p>
          <a:p>
            <a:pPr algn="just"/>
            <a:r>
              <a:rPr lang="ru-RU" i="1" dirty="0" smtClean="0">
                <a:solidFill>
                  <a:schemeClr val="accent1">
                    <a:lumMod val="25000"/>
                  </a:schemeClr>
                </a:solidFill>
                <a:latin typeface="CG Times" pitchFamily="18" charset="0"/>
              </a:rPr>
              <a:t>Единая строка поиска;</a:t>
            </a:r>
          </a:p>
          <a:p>
            <a:pPr algn="just"/>
            <a:r>
              <a:rPr lang="ru-RU" i="1" dirty="0" smtClean="0">
                <a:solidFill>
                  <a:schemeClr val="accent1">
                    <a:lumMod val="25000"/>
                  </a:schemeClr>
                </a:solidFill>
                <a:latin typeface="CG Times" pitchFamily="18" charset="0"/>
              </a:rPr>
              <a:t>Расширенный поиск, объединяющий поиск по данным из библиографического описания и полнотекстовый поиск;</a:t>
            </a:r>
          </a:p>
          <a:p>
            <a:pPr algn="just"/>
            <a:r>
              <a:rPr lang="ru-RU" i="1" dirty="0" smtClean="0">
                <a:solidFill>
                  <a:schemeClr val="accent1">
                    <a:lumMod val="25000"/>
                  </a:schemeClr>
                </a:solidFill>
                <a:latin typeface="CG Times" pitchFamily="18" charset="0"/>
              </a:rPr>
              <a:t>Поиск по структуре ЭБС – в каталоге;</a:t>
            </a:r>
          </a:p>
          <a:p>
            <a:pPr algn="just"/>
            <a:r>
              <a:rPr lang="ru-RU" i="1" dirty="0" smtClean="0">
                <a:solidFill>
                  <a:schemeClr val="accent1">
                    <a:lumMod val="25000"/>
                  </a:schemeClr>
                </a:solidFill>
                <a:latin typeface="CG Times" pitchFamily="18" charset="0"/>
              </a:rPr>
              <a:t>Научный поиск;</a:t>
            </a:r>
            <a:endParaRPr lang="ru-RU" i="1" dirty="0">
              <a:solidFill>
                <a:schemeClr val="accent1">
                  <a:lumMod val="25000"/>
                </a:schemeClr>
              </a:solidFill>
              <a:latin typeface="CG Times" pitchFamily="18" charset="0"/>
            </a:endParaRP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151" r="2310"/>
          <a:stretch>
            <a:fillRect/>
          </a:stretch>
        </p:blipFill>
        <p:spPr bwMode="auto">
          <a:xfrm>
            <a:off x="7000860" y="0"/>
            <a:ext cx="214314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1">
  <a:themeElements>
    <a:clrScheme name="Пиксел 12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Пиксел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Пиксел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570</TotalTime>
  <Words>1600</Words>
  <PresentationFormat>Экран (4:3)</PresentationFormat>
  <Paragraphs>224</Paragraphs>
  <Slides>48</Slides>
  <Notes>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48</vt:i4>
      </vt:variant>
    </vt:vector>
  </HeadingPairs>
  <TitlesOfParts>
    <vt:vector size="49" baseType="lpstr">
      <vt:lpstr>Тема1</vt:lpstr>
      <vt:lpstr> </vt:lpstr>
      <vt:lpstr>ЭБС ZNANIUM.COM –</vt:lpstr>
      <vt:lpstr>Современные критерии ЭБС:</vt:lpstr>
      <vt:lpstr>Ценности ЭБС Znanium.com: </vt:lpstr>
      <vt:lpstr>ЭБС Znanium.com в цифрах:</vt:lpstr>
      <vt:lpstr>Структура фонда ЭБС Znanium.com:</vt:lpstr>
      <vt:lpstr>Главная страница ЭБС</vt:lpstr>
      <vt:lpstr>Сервисы ЭБС </vt:lpstr>
      <vt:lpstr>Поиск</vt:lpstr>
      <vt:lpstr>Полнотекстовый поиск</vt:lpstr>
      <vt:lpstr>Результаты полнотекстового поиска</vt:lpstr>
      <vt:lpstr>Расширенный поиск</vt:lpstr>
      <vt:lpstr>Расширенный поиск</vt:lpstr>
      <vt:lpstr>Поиск по структуре ЭБС</vt:lpstr>
      <vt:lpstr>Поиск по структуре ЭБС</vt:lpstr>
      <vt:lpstr>Поиск по структуре ЭБС</vt:lpstr>
      <vt:lpstr>Поиск по структуре ЭБС</vt:lpstr>
      <vt:lpstr>Основной инструмент чтения в ЭБС</vt:lpstr>
      <vt:lpstr>Слайд 19</vt:lpstr>
      <vt:lpstr>Научный поиск</vt:lpstr>
      <vt:lpstr>Стартовая страница</vt:lpstr>
      <vt:lpstr>Поиск</vt:lpstr>
      <vt:lpstr>Расширенный поиск</vt:lpstr>
      <vt:lpstr>Расширенный поиск</vt:lpstr>
      <vt:lpstr>Аналитические функции</vt:lpstr>
      <vt:lpstr>Похожие документы</vt:lpstr>
      <vt:lpstr>Резюме</vt:lpstr>
      <vt:lpstr>Ключевые слова документа</vt:lpstr>
      <vt:lpstr>Работа с html-копией документа</vt:lpstr>
      <vt:lpstr>Пользовательские коллекции</vt:lpstr>
      <vt:lpstr>Пользовательские коллекции</vt:lpstr>
      <vt:lpstr>Тематический анализ</vt:lpstr>
      <vt:lpstr>Тематический анализ</vt:lpstr>
      <vt:lpstr>Анализ научных текстов</vt:lpstr>
      <vt:lpstr>Анализ научных текстов</vt:lpstr>
      <vt:lpstr>Проанализированная статья</vt:lpstr>
      <vt:lpstr>Проанализированная статья</vt:lpstr>
      <vt:lpstr>Поиск заимствований</vt:lpstr>
      <vt:lpstr>Поиск заимствований</vt:lpstr>
      <vt:lpstr>Пример детализации заимствований</vt:lpstr>
      <vt:lpstr>Гибридная книга</vt:lpstr>
      <vt:lpstr>Что такое «Гибридная книга»?</vt:lpstr>
      <vt:lpstr>Как это работает?</vt:lpstr>
      <vt:lpstr>Нагляднее…</vt:lpstr>
      <vt:lpstr>Нагляднее…</vt:lpstr>
      <vt:lpstr>Нагляднее…</vt:lpstr>
      <vt:lpstr>Преимущества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ZNANIUM.COM</dc:title>
  <cp:lastModifiedBy>uspanova_eg</cp:lastModifiedBy>
  <cp:revision>154</cp:revision>
  <dcterms:modified xsi:type="dcterms:W3CDTF">2015-05-20T13:31:19Z</dcterms:modified>
</cp:coreProperties>
</file>