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313" r:id="rId3"/>
    <p:sldId id="295" r:id="rId4"/>
    <p:sldId id="301" r:id="rId5"/>
    <p:sldId id="303" r:id="rId6"/>
    <p:sldId id="306" r:id="rId7"/>
    <p:sldId id="310" r:id="rId8"/>
    <p:sldId id="304" r:id="rId9"/>
    <p:sldId id="29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DC3E6"/>
    <a:srgbClr val="FF3300"/>
    <a:srgbClr val="00459A"/>
    <a:srgbClr val="143043"/>
    <a:srgbClr val="FDC22A"/>
    <a:srgbClr val="D9D9D9"/>
    <a:srgbClr val="0260A4"/>
    <a:srgbClr val="B120A1"/>
    <a:srgbClr val="1B4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C036-FC42-4EB3-991D-E473EAD2D94F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9A47-6171-4701-A05C-E3B5C5D6B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33B2-E2F2-49E9-869E-263C5493A8B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75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33B2-E2F2-49E9-869E-263C5493A8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33B2-E2F2-49E9-869E-263C5493A8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7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33B2-E2F2-49E9-869E-263C5493A8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4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33B2-E2F2-49E9-869E-263C5493A8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0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Цели ГРИНТ: подготовить первоклассных инженеров, которые способны мыслить глобально, решать сложные инженерные задачи и таким образом укреплять экономические, торговые и культурные связи между Россией и Германий. Как мы достигаем поставленные задачи: Через образование, науку и связь с промышленностью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33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6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8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3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3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6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7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8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9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22F9-2733-4EFF-A678-C6ED531409D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E797-B94A-43F4-BD29-20EE1DEBC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2" name="Прямоугольник 1"/>
          <p:cNvSpPr/>
          <p:nvPr/>
        </p:nvSpPr>
        <p:spPr>
          <a:xfrm>
            <a:off x="10390281" y="0"/>
            <a:ext cx="1800000" cy="1692590"/>
          </a:xfrm>
          <a:prstGeom prst="rect">
            <a:avLst/>
          </a:prstGeom>
          <a:solidFill>
            <a:srgbClr val="DF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90" t="3254" r="747" b="2000"/>
          <a:stretch/>
        </p:blipFill>
        <p:spPr>
          <a:xfrm>
            <a:off x="10477703" y="558022"/>
            <a:ext cx="1678234" cy="512607"/>
          </a:xfrm>
          <a:prstGeom prst="flowChartAlternateProcess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80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8770995" y="1922928"/>
            <a:ext cx="2782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Казанский Национальный Исследовательский Технический Университет им. А. Н. Туполева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lang="ru-RU" sz="2400" dirty="0" smtClean="0">
                <a:solidFill>
                  <a:schemeClr val="bg1"/>
                </a:solidFill>
              </a:rPr>
              <a:t> КАИ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КНИТУ-КАИ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8097" y="5942734"/>
            <a:ext cx="9621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5050"/>
                </a:solidFill>
                <a:latin typeface="Arial Narrow" panose="020B0606020202030204" pitchFamily="34" charset="0"/>
              </a:rPr>
              <a:t>Самый крупный научно-образовательный проект</a:t>
            </a:r>
            <a:r>
              <a:rPr lang="en-US" sz="2400" dirty="0" smtClean="0">
                <a:solidFill>
                  <a:srgbClr val="FF505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FF5050"/>
                </a:solidFill>
                <a:latin typeface="Arial Narrow" panose="020B0606020202030204" pitchFamily="34" charset="0"/>
              </a:rPr>
              <a:t>между Россией и Германией</a:t>
            </a:r>
            <a:endParaRPr lang="ru-RU" sz="2400" dirty="0">
              <a:solidFill>
                <a:srgbClr val="FF505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1213" y="1819023"/>
            <a:ext cx="503740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Германо-Российский институт новых технологий 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ГРИНТ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" y="542020"/>
            <a:ext cx="1635967" cy="679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t="591" r="8325" b="-591"/>
          <a:stretch/>
        </p:blipFill>
        <p:spPr>
          <a:xfrm>
            <a:off x="1796562" y="1800000"/>
            <a:ext cx="1800000" cy="1799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4" r="5147"/>
          <a:stretch/>
        </p:blipFill>
        <p:spPr>
          <a:xfrm>
            <a:off x="0" y="3581523"/>
            <a:ext cx="1800000" cy="179105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504692" y="1762087"/>
            <a:ext cx="14468" cy="290135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7395" y="-43836"/>
            <a:ext cx="900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Опыт реализации программ 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double degree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араллелограмм 2"/>
          <p:cNvSpPr/>
          <p:nvPr/>
        </p:nvSpPr>
        <p:spPr>
          <a:xfrm rot="6644426">
            <a:off x="10005527" y="2748104"/>
            <a:ext cx="382097" cy="973008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  <a:gd name="connsiteX0" fmla="*/ 0 w 628159"/>
              <a:gd name="connsiteY0" fmla="*/ 1079015 h 1576301"/>
              <a:gd name="connsiteX1" fmla="*/ 385063 w 628159"/>
              <a:gd name="connsiteY1" fmla="*/ 0 h 1576301"/>
              <a:gd name="connsiteX2" fmla="*/ 628159 w 628159"/>
              <a:gd name="connsiteY2" fmla="*/ 545705 h 1576301"/>
              <a:gd name="connsiteX3" fmla="*/ 220916 w 628159"/>
              <a:gd name="connsiteY3" fmla="*/ 1576301 h 1576301"/>
              <a:gd name="connsiteX4" fmla="*/ 0 w 628159"/>
              <a:gd name="connsiteY4" fmla="*/ 1079015 h 1576301"/>
              <a:gd name="connsiteX0" fmla="*/ 0 w 515125"/>
              <a:gd name="connsiteY0" fmla="*/ 1079015 h 1576301"/>
              <a:gd name="connsiteX1" fmla="*/ 385063 w 515125"/>
              <a:gd name="connsiteY1" fmla="*/ 0 h 1576301"/>
              <a:gd name="connsiteX2" fmla="*/ 515125 w 515125"/>
              <a:gd name="connsiteY2" fmla="*/ 832574 h 1576301"/>
              <a:gd name="connsiteX3" fmla="*/ 220916 w 515125"/>
              <a:gd name="connsiteY3" fmla="*/ 1576301 h 1576301"/>
              <a:gd name="connsiteX4" fmla="*/ 0 w 515125"/>
              <a:gd name="connsiteY4" fmla="*/ 1079015 h 1576301"/>
              <a:gd name="connsiteX0" fmla="*/ 0 w 515125"/>
              <a:gd name="connsiteY0" fmla="*/ 784509 h 1281795"/>
              <a:gd name="connsiteX1" fmla="*/ 279214 w 515125"/>
              <a:gd name="connsiteY1" fmla="*/ 0 h 1281795"/>
              <a:gd name="connsiteX2" fmla="*/ 515125 w 515125"/>
              <a:gd name="connsiteY2" fmla="*/ 538068 h 1281795"/>
              <a:gd name="connsiteX3" fmla="*/ 220916 w 515125"/>
              <a:gd name="connsiteY3" fmla="*/ 1281795 h 1281795"/>
              <a:gd name="connsiteX4" fmla="*/ 0 w 515125"/>
              <a:gd name="connsiteY4" fmla="*/ 784509 h 1281795"/>
              <a:gd name="connsiteX0" fmla="*/ 0 w 515125"/>
              <a:gd name="connsiteY0" fmla="*/ 750988 h 1248274"/>
              <a:gd name="connsiteX1" fmla="*/ 293873 w 515125"/>
              <a:gd name="connsiteY1" fmla="*/ 0 h 1248274"/>
              <a:gd name="connsiteX2" fmla="*/ 515125 w 515125"/>
              <a:gd name="connsiteY2" fmla="*/ 504547 h 1248274"/>
              <a:gd name="connsiteX3" fmla="*/ 220916 w 515125"/>
              <a:gd name="connsiteY3" fmla="*/ 1248274 h 1248274"/>
              <a:gd name="connsiteX4" fmla="*/ 0 w 515125"/>
              <a:gd name="connsiteY4" fmla="*/ 750988 h 1248274"/>
              <a:gd name="connsiteX0" fmla="*/ 0 w 515125"/>
              <a:gd name="connsiteY0" fmla="*/ 638557 h 1135843"/>
              <a:gd name="connsiteX1" fmla="*/ 249842 w 515125"/>
              <a:gd name="connsiteY1" fmla="*/ 0 h 1135843"/>
              <a:gd name="connsiteX2" fmla="*/ 515125 w 515125"/>
              <a:gd name="connsiteY2" fmla="*/ 392116 h 1135843"/>
              <a:gd name="connsiteX3" fmla="*/ 220916 w 515125"/>
              <a:gd name="connsiteY3" fmla="*/ 1135843 h 1135843"/>
              <a:gd name="connsiteX4" fmla="*/ 0 w 515125"/>
              <a:gd name="connsiteY4" fmla="*/ 638557 h 11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25" h="1135843">
                <a:moveTo>
                  <a:pt x="0" y="638557"/>
                </a:moveTo>
                <a:lnTo>
                  <a:pt x="249842" y="0"/>
                </a:lnTo>
                <a:lnTo>
                  <a:pt x="515125" y="392116"/>
                </a:lnTo>
                <a:lnTo>
                  <a:pt x="220916" y="1135843"/>
                </a:lnTo>
                <a:lnTo>
                  <a:pt x="0" y="63855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7" name="Параллелограмм 2"/>
          <p:cNvSpPr/>
          <p:nvPr/>
        </p:nvSpPr>
        <p:spPr>
          <a:xfrm rot="6644426">
            <a:off x="8694529" y="2664354"/>
            <a:ext cx="465940" cy="1349778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9" h="1575666">
                <a:moveTo>
                  <a:pt x="0" y="1078380"/>
                </a:moveTo>
                <a:lnTo>
                  <a:pt x="392254" y="0"/>
                </a:lnTo>
                <a:lnTo>
                  <a:pt x="628159" y="545070"/>
                </a:lnTo>
                <a:lnTo>
                  <a:pt x="220916" y="1575666"/>
                </a:lnTo>
                <a:lnTo>
                  <a:pt x="0" y="107838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8" name="Параллелограмм 2"/>
          <p:cNvSpPr/>
          <p:nvPr/>
        </p:nvSpPr>
        <p:spPr>
          <a:xfrm rot="6644426">
            <a:off x="7251147" y="2662091"/>
            <a:ext cx="465940" cy="1349778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9" h="1575666">
                <a:moveTo>
                  <a:pt x="0" y="1078380"/>
                </a:moveTo>
                <a:lnTo>
                  <a:pt x="392254" y="0"/>
                </a:lnTo>
                <a:lnTo>
                  <a:pt x="628159" y="545070"/>
                </a:lnTo>
                <a:lnTo>
                  <a:pt x="220916" y="1575666"/>
                </a:lnTo>
                <a:lnTo>
                  <a:pt x="0" y="107838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5" name="Параллелограмм 2"/>
          <p:cNvSpPr/>
          <p:nvPr/>
        </p:nvSpPr>
        <p:spPr>
          <a:xfrm rot="6644426">
            <a:off x="5832580" y="2662091"/>
            <a:ext cx="465940" cy="1349778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9" h="1575666">
                <a:moveTo>
                  <a:pt x="0" y="1078380"/>
                </a:moveTo>
                <a:lnTo>
                  <a:pt x="392254" y="0"/>
                </a:lnTo>
                <a:lnTo>
                  <a:pt x="628159" y="545070"/>
                </a:lnTo>
                <a:lnTo>
                  <a:pt x="220916" y="1575666"/>
                </a:lnTo>
                <a:lnTo>
                  <a:pt x="0" y="107838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1" name="Параллелограмм 2"/>
          <p:cNvSpPr/>
          <p:nvPr/>
        </p:nvSpPr>
        <p:spPr>
          <a:xfrm rot="6644426">
            <a:off x="4396335" y="2662091"/>
            <a:ext cx="465940" cy="1349778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9" h="1575666">
                <a:moveTo>
                  <a:pt x="0" y="1078380"/>
                </a:moveTo>
                <a:lnTo>
                  <a:pt x="392254" y="0"/>
                </a:lnTo>
                <a:lnTo>
                  <a:pt x="628159" y="545070"/>
                </a:lnTo>
                <a:lnTo>
                  <a:pt x="220916" y="1575666"/>
                </a:lnTo>
                <a:lnTo>
                  <a:pt x="0" y="107838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0" name="Параллелограмм 2"/>
          <p:cNvSpPr/>
          <p:nvPr/>
        </p:nvSpPr>
        <p:spPr>
          <a:xfrm rot="6644426">
            <a:off x="2964556" y="2665463"/>
            <a:ext cx="465940" cy="1350321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535573"/>
              <a:gd name="connsiteY0" fmla="*/ 1260486 h 1758528"/>
              <a:gd name="connsiteX1" fmla="*/ 315665 w 535573"/>
              <a:gd name="connsiteY1" fmla="*/ 0 h 1758528"/>
              <a:gd name="connsiteX2" fmla="*/ 535573 w 535573"/>
              <a:gd name="connsiteY2" fmla="*/ 546676 h 1758528"/>
              <a:gd name="connsiteX3" fmla="*/ 229607 w 535573"/>
              <a:gd name="connsiteY3" fmla="*/ 1758528 h 1758528"/>
              <a:gd name="connsiteX4" fmla="*/ 0 w 535573"/>
              <a:gd name="connsiteY4" fmla="*/ 1260486 h 1758528"/>
              <a:gd name="connsiteX0" fmla="*/ 0 w 535573"/>
              <a:gd name="connsiteY0" fmla="*/ 1260486 h 1763586"/>
              <a:gd name="connsiteX1" fmla="*/ 315665 w 535573"/>
              <a:gd name="connsiteY1" fmla="*/ 0 h 1763586"/>
              <a:gd name="connsiteX2" fmla="*/ 535573 w 535573"/>
              <a:gd name="connsiteY2" fmla="*/ 546676 h 1763586"/>
              <a:gd name="connsiteX3" fmla="*/ 236027 w 535573"/>
              <a:gd name="connsiteY3" fmla="*/ 1763586 h 1763586"/>
              <a:gd name="connsiteX4" fmla="*/ 0 w 535573"/>
              <a:gd name="connsiteY4" fmla="*/ 1260486 h 1763586"/>
              <a:gd name="connsiteX0" fmla="*/ 0 w 514928"/>
              <a:gd name="connsiteY0" fmla="*/ 1278778 h 1763586"/>
              <a:gd name="connsiteX1" fmla="*/ 295020 w 514928"/>
              <a:gd name="connsiteY1" fmla="*/ 0 h 1763586"/>
              <a:gd name="connsiteX2" fmla="*/ 514928 w 514928"/>
              <a:gd name="connsiteY2" fmla="*/ 546676 h 1763586"/>
              <a:gd name="connsiteX3" fmla="*/ 215382 w 514928"/>
              <a:gd name="connsiteY3" fmla="*/ 1763586 h 1763586"/>
              <a:gd name="connsiteX4" fmla="*/ 0 w 514928"/>
              <a:gd name="connsiteY4" fmla="*/ 1278778 h 1763586"/>
              <a:gd name="connsiteX0" fmla="*/ 0 w 520462"/>
              <a:gd name="connsiteY0" fmla="*/ 1266300 h 1763586"/>
              <a:gd name="connsiteX1" fmla="*/ 300554 w 520462"/>
              <a:gd name="connsiteY1" fmla="*/ 0 h 1763586"/>
              <a:gd name="connsiteX2" fmla="*/ 520462 w 520462"/>
              <a:gd name="connsiteY2" fmla="*/ 546676 h 1763586"/>
              <a:gd name="connsiteX3" fmla="*/ 220916 w 520462"/>
              <a:gd name="connsiteY3" fmla="*/ 1763586 h 1763586"/>
              <a:gd name="connsiteX4" fmla="*/ 0 w 520462"/>
              <a:gd name="connsiteY4" fmla="*/ 1266300 h 1763586"/>
              <a:gd name="connsiteX0" fmla="*/ 0 w 582007"/>
              <a:gd name="connsiteY0" fmla="*/ 1266300 h 1763586"/>
              <a:gd name="connsiteX1" fmla="*/ 300554 w 582007"/>
              <a:gd name="connsiteY1" fmla="*/ 0 h 1763586"/>
              <a:gd name="connsiteX2" fmla="*/ 582007 w 582007"/>
              <a:gd name="connsiteY2" fmla="*/ 619510 h 1763586"/>
              <a:gd name="connsiteX3" fmla="*/ 220916 w 582007"/>
              <a:gd name="connsiteY3" fmla="*/ 1763586 h 1763586"/>
              <a:gd name="connsiteX4" fmla="*/ 0 w 582007"/>
              <a:gd name="connsiteY4" fmla="*/ 1266300 h 1763586"/>
              <a:gd name="connsiteX0" fmla="*/ 0 w 543874"/>
              <a:gd name="connsiteY0" fmla="*/ 1266300 h 1763586"/>
              <a:gd name="connsiteX1" fmla="*/ 300554 w 543874"/>
              <a:gd name="connsiteY1" fmla="*/ 0 h 1763586"/>
              <a:gd name="connsiteX2" fmla="*/ 543873 w 543874"/>
              <a:gd name="connsiteY2" fmla="*/ 571206 h 1763586"/>
              <a:gd name="connsiteX3" fmla="*/ 220916 w 543874"/>
              <a:gd name="connsiteY3" fmla="*/ 1763586 h 1763586"/>
              <a:gd name="connsiteX4" fmla="*/ 0 w 543874"/>
              <a:gd name="connsiteY4" fmla="*/ 1266300 h 1763586"/>
              <a:gd name="connsiteX0" fmla="*/ 0 w 542382"/>
              <a:gd name="connsiteY0" fmla="*/ 1266300 h 1763586"/>
              <a:gd name="connsiteX1" fmla="*/ 300554 w 542382"/>
              <a:gd name="connsiteY1" fmla="*/ 0 h 1763586"/>
              <a:gd name="connsiteX2" fmla="*/ 542382 w 542382"/>
              <a:gd name="connsiteY2" fmla="*/ 539589 h 1763586"/>
              <a:gd name="connsiteX3" fmla="*/ 220916 w 542382"/>
              <a:gd name="connsiteY3" fmla="*/ 1763586 h 1763586"/>
              <a:gd name="connsiteX4" fmla="*/ 0 w 542382"/>
              <a:gd name="connsiteY4" fmla="*/ 1266300 h 1763586"/>
              <a:gd name="connsiteX0" fmla="*/ 0 w 587258"/>
              <a:gd name="connsiteY0" fmla="*/ 1266300 h 1763586"/>
              <a:gd name="connsiteX1" fmla="*/ 300554 w 587258"/>
              <a:gd name="connsiteY1" fmla="*/ 0 h 1763586"/>
              <a:gd name="connsiteX2" fmla="*/ 587258 w 587258"/>
              <a:gd name="connsiteY2" fmla="*/ 678447 h 1763586"/>
              <a:gd name="connsiteX3" fmla="*/ 220916 w 587258"/>
              <a:gd name="connsiteY3" fmla="*/ 1763586 h 1763586"/>
              <a:gd name="connsiteX4" fmla="*/ 0 w 587258"/>
              <a:gd name="connsiteY4" fmla="*/ 1266300 h 1763586"/>
              <a:gd name="connsiteX0" fmla="*/ 0 w 603753"/>
              <a:gd name="connsiteY0" fmla="*/ 1266300 h 1763586"/>
              <a:gd name="connsiteX1" fmla="*/ 300554 w 603753"/>
              <a:gd name="connsiteY1" fmla="*/ 0 h 1763586"/>
              <a:gd name="connsiteX2" fmla="*/ 603753 w 603753"/>
              <a:gd name="connsiteY2" fmla="*/ 687381 h 1763586"/>
              <a:gd name="connsiteX3" fmla="*/ 220916 w 603753"/>
              <a:gd name="connsiteY3" fmla="*/ 1763586 h 1763586"/>
              <a:gd name="connsiteX4" fmla="*/ 0 w 603753"/>
              <a:gd name="connsiteY4" fmla="*/ 1266300 h 1763586"/>
              <a:gd name="connsiteX0" fmla="*/ 0 w 603753"/>
              <a:gd name="connsiteY0" fmla="*/ 1113450 h 1610736"/>
              <a:gd name="connsiteX1" fmla="*/ 368345 w 603753"/>
              <a:gd name="connsiteY1" fmla="*/ 0 h 1610736"/>
              <a:gd name="connsiteX2" fmla="*/ 603753 w 603753"/>
              <a:gd name="connsiteY2" fmla="*/ 534531 h 1610736"/>
              <a:gd name="connsiteX3" fmla="*/ 220916 w 603753"/>
              <a:gd name="connsiteY3" fmla="*/ 1610736 h 1610736"/>
              <a:gd name="connsiteX4" fmla="*/ 0 w 603753"/>
              <a:gd name="connsiteY4" fmla="*/ 1113450 h 1610736"/>
              <a:gd name="connsiteX0" fmla="*/ 0 w 628159"/>
              <a:gd name="connsiteY0" fmla="*/ 1113450 h 1610736"/>
              <a:gd name="connsiteX1" fmla="*/ 368345 w 628159"/>
              <a:gd name="connsiteY1" fmla="*/ 0 h 1610736"/>
              <a:gd name="connsiteX2" fmla="*/ 628159 w 628159"/>
              <a:gd name="connsiteY2" fmla="*/ 580140 h 1610736"/>
              <a:gd name="connsiteX3" fmla="*/ 220916 w 628159"/>
              <a:gd name="connsiteY3" fmla="*/ 1610736 h 1610736"/>
              <a:gd name="connsiteX4" fmla="*/ 0 w 628159"/>
              <a:gd name="connsiteY4" fmla="*/ 1113450 h 1610736"/>
              <a:gd name="connsiteX0" fmla="*/ 0 w 628159"/>
              <a:gd name="connsiteY0" fmla="*/ 1078380 h 1575666"/>
              <a:gd name="connsiteX1" fmla="*/ 392254 w 628159"/>
              <a:gd name="connsiteY1" fmla="*/ 0 h 1575666"/>
              <a:gd name="connsiteX2" fmla="*/ 628159 w 628159"/>
              <a:gd name="connsiteY2" fmla="*/ 545070 h 1575666"/>
              <a:gd name="connsiteX3" fmla="*/ 220916 w 628159"/>
              <a:gd name="connsiteY3" fmla="*/ 1575666 h 1575666"/>
              <a:gd name="connsiteX4" fmla="*/ 0 w 628159"/>
              <a:gd name="connsiteY4" fmla="*/ 1078380 h 1575666"/>
              <a:gd name="connsiteX0" fmla="*/ 0 w 628159"/>
              <a:gd name="connsiteY0" fmla="*/ 1079015 h 1576301"/>
              <a:gd name="connsiteX1" fmla="*/ 385063 w 628159"/>
              <a:gd name="connsiteY1" fmla="*/ 0 h 1576301"/>
              <a:gd name="connsiteX2" fmla="*/ 628159 w 628159"/>
              <a:gd name="connsiteY2" fmla="*/ 545705 h 1576301"/>
              <a:gd name="connsiteX3" fmla="*/ 220916 w 628159"/>
              <a:gd name="connsiteY3" fmla="*/ 1576301 h 1576301"/>
              <a:gd name="connsiteX4" fmla="*/ 0 w 628159"/>
              <a:gd name="connsiteY4" fmla="*/ 1079015 h 15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59" h="1576301">
                <a:moveTo>
                  <a:pt x="0" y="1079015"/>
                </a:moveTo>
                <a:lnTo>
                  <a:pt x="385063" y="0"/>
                </a:lnTo>
                <a:lnTo>
                  <a:pt x="628159" y="545705"/>
                </a:lnTo>
                <a:lnTo>
                  <a:pt x="220916" y="1576301"/>
                </a:lnTo>
                <a:lnTo>
                  <a:pt x="0" y="107901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8" name="Параллелограмм 2"/>
          <p:cNvSpPr/>
          <p:nvPr/>
        </p:nvSpPr>
        <p:spPr>
          <a:xfrm rot="6644426">
            <a:off x="1845463" y="3201391"/>
            <a:ext cx="211116" cy="686591"/>
          </a:xfrm>
          <a:custGeom>
            <a:avLst/>
            <a:gdLst>
              <a:gd name="connsiteX0" fmla="*/ 0 w 468279"/>
              <a:gd name="connsiteY0" fmla="*/ 695062 h 695062"/>
              <a:gd name="connsiteX1" fmla="*/ 148519 w 468279"/>
              <a:gd name="connsiteY1" fmla="*/ 0 h 695062"/>
              <a:gd name="connsiteX2" fmla="*/ 468279 w 468279"/>
              <a:gd name="connsiteY2" fmla="*/ 0 h 695062"/>
              <a:gd name="connsiteX3" fmla="*/ 319760 w 468279"/>
              <a:gd name="connsiteY3" fmla="*/ 695062 h 695062"/>
              <a:gd name="connsiteX4" fmla="*/ 0 w 468279"/>
              <a:gd name="connsiteY4" fmla="*/ 695062 h 695062"/>
              <a:gd name="connsiteX0" fmla="*/ 0 w 483552"/>
              <a:gd name="connsiteY0" fmla="*/ 520121 h 695062"/>
              <a:gd name="connsiteX1" fmla="*/ 163792 w 483552"/>
              <a:gd name="connsiteY1" fmla="*/ 0 h 695062"/>
              <a:gd name="connsiteX2" fmla="*/ 483552 w 483552"/>
              <a:gd name="connsiteY2" fmla="*/ 0 h 695062"/>
              <a:gd name="connsiteX3" fmla="*/ 335033 w 483552"/>
              <a:gd name="connsiteY3" fmla="*/ 695062 h 695062"/>
              <a:gd name="connsiteX4" fmla="*/ 0 w 483552"/>
              <a:gd name="connsiteY4" fmla="*/ 520121 h 695062"/>
              <a:gd name="connsiteX0" fmla="*/ 0 w 481973"/>
              <a:gd name="connsiteY0" fmla="*/ 695613 h 695613"/>
              <a:gd name="connsiteX1" fmla="*/ 162213 w 481973"/>
              <a:gd name="connsiteY1" fmla="*/ 0 h 695613"/>
              <a:gd name="connsiteX2" fmla="*/ 481973 w 481973"/>
              <a:gd name="connsiteY2" fmla="*/ 0 h 695613"/>
              <a:gd name="connsiteX3" fmla="*/ 333454 w 481973"/>
              <a:gd name="connsiteY3" fmla="*/ 695062 h 695613"/>
              <a:gd name="connsiteX4" fmla="*/ 0 w 481973"/>
              <a:gd name="connsiteY4" fmla="*/ 695613 h 695613"/>
              <a:gd name="connsiteX0" fmla="*/ 0 w 484491"/>
              <a:gd name="connsiteY0" fmla="*/ 701201 h 701201"/>
              <a:gd name="connsiteX1" fmla="*/ 164731 w 484491"/>
              <a:gd name="connsiteY1" fmla="*/ 0 h 701201"/>
              <a:gd name="connsiteX2" fmla="*/ 484491 w 484491"/>
              <a:gd name="connsiteY2" fmla="*/ 0 h 701201"/>
              <a:gd name="connsiteX3" fmla="*/ 335972 w 484491"/>
              <a:gd name="connsiteY3" fmla="*/ 695062 h 701201"/>
              <a:gd name="connsiteX4" fmla="*/ 0 w 484491"/>
              <a:gd name="connsiteY4" fmla="*/ 701201 h 701201"/>
              <a:gd name="connsiteX0" fmla="*/ 0 w 484491"/>
              <a:gd name="connsiteY0" fmla="*/ 701201 h 1014771"/>
              <a:gd name="connsiteX1" fmla="*/ 164731 w 484491"/>
              <a:gd name="connsiteY1" fmla="*/ 0 h 1014771"/>
              <a:gd name="connsiteX2" fmla="*/ 484491 w 484491"/>
              <a:gd name="connsiteY2" fmla="*/ 0 h 1014771"/>
              <a:gd name="connsiteX3" fmla="*/ 128027 w 484491"/>
              <a:gd name="connsiteY3" fmla="*/ 1014771 h 1014771"/>
              <a:gd name="connsiteX4" fmla="*/ 0 w 484491"/>
              <a:gd name="connsiteY4" fmla="*/ 701201 h 1014771"/>
              <a:gd name="connsiteX0" fmla="*/ 0 w 480438"/>
              <a:gd name="connsiteY0" fmla="*/ 699666 h 1014771"/>
              <a:gd name="connsiteX1" fmla="*/ 160678 w 480438"/>
              <a:gd name="connsiteY1" fmla="*/ 0 h 1014771"/>
              <a:gd name="connsiteX2" fmla="*/ 480438 w 480438"/>
              <a:gd name="connsiteY2" fmla="*/ 0 h 1014771"/>
              <a:gd name="connsiteX3" fmla="*/ 123974 w 480438"/>
              <a:gd name="connsiteY3" fmla="*/ 1014771 h 1014771"/>
              <a:gd name="connsiteX4" fmla="*/ 0 w 480438"/>
              <a:gd name="connsiteY4" fmla="*/ 699666 h 1014771"/>
              <a:gd name="connsiteX0" fmla="*/ 0 w 487678"/>
              <a:gd name="connsiteY0" fmla="*/ 699666 h 1014771"/>
              <a:gd name="connsiteX1" fmla="*/ 160678 w 487678"/>
              <a:gd name="connsiteY1" fmla="*/ 0 h 1014771"/>
              <a:gd name="connsiteX2" fmla="*/ 487678 w 487678"/>
              <a:gd name="connsiteY2" fmla="*/ 43598 h 1014771"/>
              <a:gd name="connsiteX3" fmla="*/ 123974 w 487678"/>
              <a:gd name="connsiteY3" fmla="*/ 1014771 h 1014771"/>
              <a:gd name="connsiteX4" fmla="*/ 0 w 487678"/>
              <a:gd name="connsiteY4" fmla="*/ 699666 h 1014771"/>
              <a:gd name="connsiteX0" fmla="*/ 0 w 487678"/>
              <a:gd name="connsiteY0" fmla="*/ 1040624 h 1355729"/>
              <a:gd name="connsiteX1" fmla="*/ 351309 w 487678"/>
              <a:gd name="connsiteY1" fmla="*/ 0 h 1355729"/>
              <a:gd name="connsiteX2" fmla="*/ 487678 w 487678"/>
              <a:gd name="connsiteY2" fmla="*/ 384556 h 1355729"/>
              <a:gd name="connsiteX3" fmla="*/ 123974 w 487678"/>
              <a:gd name="connsiteY3" fmla="*/ 1355729 h 1355729"/>
              <a:gd name="connsiteX4" fmla="*/ 0 w 487678"/>
              <a:gd name="connsiteY4" fmla="*/ 1040624 h 1355729"/>
              <a:gd name="connsiteX0" fmla="*/ 0 w 479886"/>
              <a:gd name="connsiteY0" fmla="*/ 1040624 h 1355729"/>
              <a:gd name="connsiteX1" fmla="*/ 351309 w 479886"/>
              <a:gd name="connsiteY1" fmla="*/ 0 h 1355729"/>
              <a:gd name="connsiteX2" fmla="*/ 479886 w 479886"/>
              <a:gd name="connsiteY2" fmla="*/ 327266 h 1355729"/>
              <a:gd name="connsiteX3" fmla="*/ 123974 w 479886"/>
              <a:gd name="connsiteY3" fmla="*/ 1355729 h 1355729"/>
              <a:gd name="connsiteX4" fmla="*/ 0 w 479886"/>
              <a:gd name="connsiteY4" fmla="*/ 1040624 h 1355729"/>
              <a:gd name="connsiteX0" fmla="*/ 0 w 492714"/>
              <a:gd name="connsiteY0" fmla="*/ 1040624 h 1355729"/>
              <a:gd name="connsiteX1" fmla="*/ 351309 w 492714"/>
              <a:gd name="connsiteY1" fmla="*/ 0 h 1355729"/>
              <a:gd name="connsiteX2" fmla="*/ 492714 w 492714"/>
              <a:gd name="connsiteY2" fmla="*/ 373381 h 1355729"/>
              <a:gd name="connsiteX3" fmla="*/ 123974 w 492714"/>
              <a:gd name="connsiteY3" fmla="*/ 1355729 h 1355729"/>
              <a:gd name="connsiteX4" fmla="*/ 0 w 492714"/>
              <a:gd name="connsiteY4" fmla="*/ 1040624 h 1355729"/>
              <a:gd name="connsiteX0" fmla="*/ 0 w 492714"/>
              <a:gd name="connsiteY0" fmla="*/ 991990 h 1307095"/>
              <a:gd name="connsiteX1" fmla="*/ 369726 w 492714"/>
              <a:gd name="connsiteY1" fmla="*/ 0 h 1307095"/>
              <a:gd name="connsiteX2" fmla="*/ 492714 w 492714"/>
              <a:gd name="connsiteY2" fmla="*/ 324747 h 1307095"/>
              <a:gd name="connsiteX3" fmla="*/ 123974 w 492714"/>
              <a:gd name="connsiteY3" fmla="*/ 1307095 h 1307095"/>
              <a:gd name="connsiteX4" fmla="*/ 0 w 492714"/>
              <a:gd name="connsiteY4" fmla="*/ 991990 h 1307095"/>
              <a:gd name="connsiteX0" fmla="*/ 0 w 492714"/>
              <a:gd name="connsiteY0" fmla="*/ 991990 h 1438726"/>
              <a:gd name="connsiteX1" fmla="*/ 369726 w 492714"/>
              <a:gd name="connsiteY1" fmla="*/ 0 h 1438726"/>
              <a:gd name="connsiteX2" fmla="*/ 492714 w 492714"/>
              <a:gd name="connsiteY2" fmla="*/ 324747 h 1438726"/>
              <a:gd name="connsiteX3" fmla="*/ 177047 w 492714"/>
              <a:gd name="connsiteY3" fmla="*/ 1438726 h 1438726"/>
              <a:gd name="connsiteX4" fmla="*/ 0 w 492714"/>
              <a:gd name="connsiteY4" fmla="*/ 991990 h 1438726"/>
              <a:gd name="connsiteX0" fmla="*/ 0 w 492714"/>
              <a:gd name="connsiteY0" fmla="*/ 1222344 h 1669080"/>
              <a:gd name="connsiteX1" fmla="*/ 276849 w 492714"/>
              <a:gd name="connsiteY1" fmla="*/ 0 h 1669080"/>
              <a:gd name="connsiteX2" fmla="*/ 492714 w 492714"/>
              <a:gd name="connsiteY2" fmla="*/ 555101 h 1669080"/>
              <a:gd name="connsiteX3" fmla="*/ 177047 w 492714"/>
              <a:gd name="connsiteY3" fmla="*/ 1669080 h 1669080"/>
              <a:gd name="connsiteX4" fmla="*/ 0 w 492714"/>
              <a:gd name="connsiteY4" fmla="*/ 1222344 h 1669080"/>
              <a:gd name="connsiteX0" fmla="*/ 0 w 505729"/>
              <a:gd name="connsiteY0" fmla="*/ 1226974 h 1669080"/>
              <a:gd name="connsiteX1" fmla="*/ 289864 w 505729"/>
              <a:gd name="connsiteY1" fmla="*/ 0 h 1669080"/>
              <a:gd name="connsiteX2" fmla="*/ 505729 w 505729"/>
              <a:gd name="connsiteY2" fmla="*/ 555101 h 1669080"/>
              <a:gd name="connsiteX3" fmla="*/ 190062 w 505729"/>
              <a:gd name="connsiteY3" fmla="*/ 1669080 h 1669080"/>
              <a:gd name="connsiteX4" fmla="*/ 0 w 505729"/>
              <a:gd name="connsiteY4" fmla="*/ 1226974 h 1669080"/>
              <a:gd name="connsiteX0" fmla="*/ 0 w 505729"/>
              <a:gd name="connsiteY0" fmla="*/ 1226974 h 1678663"/>
              <a:gd name="connsiteX1" fmla="*/ 289864 w 505729"/>
              <a:gd name="connsiteY1" fmla="*/ 0 h 1678663"/>
              <a:gd name="connsiteX2" fmla="*/ 505729 w 505729"/>
              <a:gd name="connsiteY2" fmla="*/ 555101 h 1678663"/>
              <a:gd name="connsiteX3" fmla="*/ 182765 w 505729"/>
              <a:gd name="connsiteY3" fmla="*/ 1678663 h 1678663"/>
              <a:gd name="connsiteX4" fmla="*/ 0 w 505729"/>
              <a:gd name="connsiteY4" fmla="*/ 1226974 h 1678663"/>
              <a:gd name="connsiteX0" fmla="*/ 0 w 512583"/>
              <a:gd name="connsiteY0" fmla="*/ 1226974 h 1678663"/>
              <a:gd name="connsiteX1" fmla="*/ 289864 w 512583"/>
              <a:gd name="connsiteY1" fmla="*/ 0 h 1678663"/>
              <a:gd name="connsiteX2" fmla="*/ 512583 w 512583"/>
              <a:gd name="connsiteY2" fmla="*/ 535194 h 1678663"/>
              <a:gd name="connsiteX3" fmla="*/ 182765 w 512583"/>
              <a:gd name="connsiteY3" fmla="*/ 1678663 h 1678663"/>
              <a:gd name="connsiteX4" fmla="*/ 0 w 512583"/>
              <a:gd name="connsiteY4" fmla="*/ 1226974 h 1678663"/>
              <a:gd name="connsiteX0" fmla="*/ 0 w 518300"/>
              <a:gd name="connsiteY0" fmla="*/ 1226974 h 1678663"/>
              <a:gd name="connsiteX1" fmla="*/ 289864 w 518300"/>
              <a:gd name="connsiteY1" fmla="*/ 0 h 1678663"/>
              <a:gd name="connsiteX2" fmla="*/ 518300 w 518300"/>
              <a:gd name="connsiteY2" fmla="*/ 540148 h 1678663"/>
              <a:gd name="connsiteX3" fmla="*/ 182765 w 518300"/>
              <a:gd name="connsiteY3" fmla="*/ 1678663 h 1678663"/>
              <a:gd name="connsiteX4" fmla="*/ 0 w 518300"/>
              <a:gd name="connsiteY4" fmla="*/ 1226974 h 1678663"/>
              <a:gd name="connsiteX0" fmla="*/ 0 w 518300"/>
              <a:gd name="connsiteY0" fmla="*/ 1233502 h 1685191"/>
              <a:gd name="connsiteX1" fmla="*/ 298392 w 518300"/>
              <a:gd name="connsiteY1" fmla="*/ 0 h 1685191"/>
              <a:gd name="connsiteX2" fmla="*/ 518300 w 518300"/>
              <a:gd name="connsiteY2" fmla="*/ 546676 h 1685191"/>
              <a:gd name="connsiteX3" fmla="*/ 182765 w 518300"/>
              <a:gd name="connsiteY3" fmla="*/ 1685191 h 1685191"/>
              <a:gd name="connsiteX4" fmla="*/ 0 w 518300"/>
              <a:gd name="connsiteY4" fmla="*/ 1233502 h 1685191"/>
              <a:gd name="connsiteX0" fmla="*/ 0 w 518300"/>
              <a:gd name="connsiteY0" fmla="*/ 1233502 h 1758528"/>
              <a:gd name="connsiteX1" fmla="*/ 298392 w 518300"/>
              <a:gd name="connsiteY1" fmla="*/ 0 h 1758528"/>
              <a:gd name="connsiteX2" fmla="*/ 518300 w 518300"/>
              <a:gd name="connsiteY2" fmla="*/ 546676 h 1758528"/>
              <a:gd name="connsiteX3" fmla="*/ 212334 w 518300"/>
              <a:gd name="connsiteY3" fmla="*/ 1758528 h 1758528"/>
              <a:gd name="connsiteX4" fmla="*/ 0 w 518300"/>
              <a:gd name="connsiteY4" fmla="*/ 1233502 h 1758528"/>
              <a:gd name="connsiteX0" fmla="*/ 0 w 428471"/>
              <a:gd name="connsiteY0" fmla="*/ 866597 h 1758528"/>
              <a:gd name="connsiteX1" fmla="*/ 208563 w 428471"/>
              <a:gd name="connsiteY1" fmla="*/ 0 h 1758528"/>
              <a:gd name="connsiteX2" fmla="*/ 428471 w 428471"/>
              <a:gd name="connsiteY2" fmla="*/ 546676 h 1758528"/>
              <a:gd name="connsiteX3" fmla="*/ 122505 w 428471"/>
              <a:gd name="connsiteY3" fmla="*/ 1758528 h 1758528"/>
              <a:gd name="connsiteX4" fmla="*/ 0 w 428471"/>
              <a:gd name="connsiteY4" fmla="*/ 866597 h 1758528"/>
              <a:gd name="connsiteX0" fmla="*/ 0 w 428471"/>
              <a:gd name="connsiteY0" fmla="*/ 866597 h 1389649"/>
              <a:gd name="connsiteX1" fmla="*/ 208563 w 428471"/>
              <a:gd name="connsiteY1" fmla="*/ 0 h 1389649"/>
              <a:gd name="connsiteX2" fmla="*/ 428471 w 428471"/>
              <a:gd name="connsiteY2" fmla="*/ 546676 h 1389649"/>
              <a:gd name="connsiteX3" fmla="*/ 191724 w 428471"/>
              <a:gd name="connsiteY3" fmla="*/ 1389649 h 1389649"/>
              <a:gd name="connsiteX4" fmla="*/ 0 w 428471"/>
              <a:gd name="connsiteY4" fmla="*/ 866597 h 1389649"/>
              <a:gd name="connsiteX0" fmla="*/ 0 w 428471"/>
              <a:gd name="connsiteY0" fmla="*/ 866597 h 891198"/>
              <a:gd name="connsiteX1" fmla="*/ 208563 w 428471"/>
              <a:gd name="connsiteY1" fmla="*/ 0 h 891198"/>
              <a:gd name="connsiteX2" fmla="*/ 428471 w 428471"/>
              <a:gd name="connsiteY2" fmla="*/ 546676 h 891198"/>
              <a:gd name="connsiteX3" fmla="*/ 337491 w 428471"/>
              <a:gd name="connsiteY3" fmla="*/ 891198 h 891198"/>
              <a:gd name="connsiteX4" fmla="*/ 0 w 428471"/>
              <a:gd name="connsiteY4" fmla="*/ 866597 h 891198"/>
              <a:gd name="connsiteX0" fmla="*/ 0 w 300033"/>
              <a:gd name="connsiteY0" fmla="*/ 374310 h 891198"/>
              <a:gd name="connsiteX1" fmla="*/ 80125 w 300033"/>
              <a:gd name="connsiteY1" fmla="*/ 0 h 891198"/>
              <a:gd name="connsiteX2" fmla="*/ 300033 w 300033"/>
              <a:gd name="connsiteY2" fmla="*/ 546676 h 891198"/>
              <a:gd name="connsiteX3" fmla="*/ 209053 w 300033"/>
              <a:gd name="connsiteY3" fmla="*/ 891198 h 891198"/>
              <a:gd name="connsiteX4" fmla="*/ 0 w 300033"/>
              <a:gd name="connsiteY4" fmla="*/ 374310 h 891198"/>
              <a:gd name="connsiteX0" fmla="*/ 0 w 308615"/>
              <a:gd name="connsiteY0" fmla="*/ 374310 h 891198"/>
              <a:gd name="connsiteX1" fmla="*/ 80125 w 308615"/>
              <a:gd name="connsiteY1" fmla="*/ 0 h 891198"/>
              <a:gd name="connsiteX2" fmla="*/ 308615 w 308615"/>
              <a:gd name="connsiteY2" fmla="*/ 518934 h 891198"/>
              <a:gd name="connsiteX3" fmla="*/ 209053 w 308615"/>
              <a:gd name="connsiteY3" fmla="*/ 891198 h 891198"/>
              <a:gd name="connsiteX4" fmla="*/ 0 w 308615"/>
              <a:gd name="connsiteY4" fmla="*/ 374310 h 891198"/>
              <a:gd name="connsiteX0" fmla="*/ 0 w 308615"/>
              <a:gd name="connsiteY0" fmla="*/ 284605 h 801493"/>
              <a:gd name="connsiteX1" fmla="*/ 111556 w 308615"/>
              <a:gd name="connsiteY1" fmla="*/ 0 h 801493"/>
              <a:gd name="connsiteX2" fmla="*/ 308615 w 308615"/>
              <a:gd name="connsiteY2" fmla="*/ 429229 h 801493"/>
              <a:gd name="connsiteX3" fmla="*/ 209053 w 308615"/>
              <a:gd name="connsiteY3" fmla="*/ 801493 h 801493"/>
              <a:gd name="connsiteX4" fmla="*/ 0 w 308615"/>
              <a:gd name="connsiteY4" fmla="*/ 284605 h 801493"/>
              <a:gd name="connsiteX0" fmla="*/ 0 w 289529"/>
              <a:gd name="connsiteY0" fmla="*/ 374735 h 801493"/>
              <a:gd name="connsiteX1" fmla="*/ 92470 w 289529"/>
              <a:gd name="connsiteY1" fmla="*/ 0 h 801493"/>
              <a:gd name="connsiteX2" fmla="*/ 289529 w 289529"/>
              <a:gd name="connsiteY2" fmla="*/ 429229 h 801493"/>
              <a:gd name="connsiteX3" fmla="*/ 189967 w 289529"/>
              <a:gd name="connsiteY3" fmla="*/ 801493 h 801493"/>
              <a:gd name="connsiteX4" fmla="*/ 0 w 289529"/>
              <a:gd name="connsiteY4" fmla="*/ 374735 h 801493"/>
              <a:gd name="connsiteX0" fmla="*/ 0 w 288643"/>
              <a:gd name="connsiteY0" fmla="*/ 374735 h 801493"/>
              <a:gd name="connsiteX1" fmla="*/ 92470 w 288643"/>
              <a:gd name="connsiteY1" fmla="*/ 0 h 801493"/>
              <a:gd name="connsiteX2" fmla="*/ 288643 w 288643"/>
              <a:gd name="connsiteY2" fmla="*/ 436649 h 801493"/>
              <a:gd name="connsiteX3" fmla="*/ 189967 w 288643"/>
              <a:gd name="connsiteY3" fmla="*/ 801493 h 801493"/>
              <a:gd name="connsiteX4" fmla="*/ 0 w 288643"/>
              <a:gd name="connsiteY4" fmla="*/ 374735 h 8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43" h="801493">
                <a:moveTo>
                  <a:pt x="0" y="374735"/>
                </a:moveTo>
                <a:lnTo>
                  <a:pt x="92470" y="0"/>
                </a:lnTo>
                <a:lnTo>
                  <a:pt x="288643" y="436649"/>
                </a:lnTo>
                <a:lnTo>
                  <a:pt x="189967" y="801493"/>
                </a:lnTo>
                <a:lnTo>
                  <a:pt x="0" y="3747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241" y="3207027"/>
            <a:ext cx="9143519" cy="267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 dirty="0"/>
          </a:p>
        </p:txBody>
      </p:sp>
      <p:sp>
        <p:nvSpPr>
          <p:cNvPr id="10" name="TextBox 9"/>
          <p:cNvSpPr txBox="1"/>
          <p:nvPr/>
        </p:nvSpPr>
        <p:spPr>
          <a:xfrm>
            <a:off x="1880181" y="3015168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1865125" y="2002196"/>
            <a:ext cx="13646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latin typeface="Arial Narrow" panose="020B0606020202030204" pitchFamily="34" charset="0"/>
              </a:rPr>
              <a:t>Инфраструктура и документация</a:t>
            </a:r>
            <a:endParaRPr lang="en-US" sz="680" b="1" dirty="0">
              <a:latin typeface="Arial Narrow" panose="020B0606020202030204" pitchFamily="34" charset="0"/>
            </a:endParaRPr>
          </a:p>
          <a:p>
            <a:pPr lvl="0" algn="ctr"/>
            <a:r>
              <a:rPr lang="ru-RU" sz="1500" b="1" dirty="0">
                <a:solidFill>
                  <a:srgbClr val="FF5050"/>
                </a:solidFill>
                <a:latin typeface="Arial Narrow" panose="020B0606020202030204" pitchFamily="34" charset="0"/>
              </a:rPr>
              <a:t>ИДЕЯ</a:t>
            </a:r>
            <a:endParaRPr lang="en-US" sz="1500" b="1" dirty="0">
              <a:solidFill>
                <a:srgbClr val="FF505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82942" y="4015623"/>
            <a:ext cx="1901497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1" b="1" dirty="0">
                <a:latin typeface="Arial Narrow" panose="020B0606020202030204" pitchFamily="34" charset="0"/>
              </a:rPr>
              <a:t>Открытие ГРИНТ</a:t>
            </a:r>
          </a:p>
        </p:txBody>
      </p:sp>
      <p:sp>
        <p:nvSpPr>
          <p:cNvPr id="37" name="Textfeld 21"/>
          <p:cNvSpPr txBox="1"/>
          <p:nvPr/>
        </p:nvSpPr>
        <p:spPr>
          <a:xfrm>
            <a:off x="2779105" y="4263873"/>
            <a:ext cx="2581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Первые 4 программы: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Инфокоммуникационные технологии и системы</a:t>
            </a:r>
          </a:p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Информатика и вычислительная техника</a:t>
            </a:r>
          </a:p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Электроэнергетика и Электротехника</a:t>
            </a:r>
          </a:p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Теплоэнергетика и Теплотехника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38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52" y="1165273"/>
            <a:ext cx="824957" cy="245389"/>
          </a:xfrm>
          <a:prstGeom prst="rect">
            <a:avLst/>
          </a:prstGeom>
        </p:spPr>
      </p:pic>
      <p:pic>
        <p:nvPicPr>
          <p:cNvPr id="39" name="Bild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59" y="1166834"/>
            <a:ext cx="824957" cy="2869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338872" y="2378629"/>
            <a:ext cx="22701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25" b="1" dirty="0">
                <a:latin typeface="Arial Narrow" panose="020B0606020202030204" pitchFamily="34" charset="0"/>
              </a:rPr>
              <a:t>+2 </a:t>
            </a:r>
            <a:r>
              <a:rPr lang="ru-RU" sz="1225" b="1" dirty="0">
                <a:latin typeface="Arial Narrow" panose="020B0606020202030204" pitchFamily="34" charset="0"/>
              </a:rPr>
              <a:t>Программы магистратуры</a:t>
            </a:r>
            <a:endParaRPr lang="en-US" sz="1225" b="1" dirty="0">
              <a:latin typeface="Arial Narrow" panose="020B0606020202030204" pitchFamily="34" charset="0"/>
            </a:endParaRPr>
          </a:p>
        </p:txBody>
      </p:sp>
      <p:sp>
        <p:nvSpPr>
          <p:cNvPr id="46" name="Textfeld 27"/>
          <p:cNvSpPr txBox="1"/>
          <p:nvPr/>
        </p:nvSpPr>
        <p:spPr>
          <a:xfrm>
            <a:off x="4408039" y="1582627"/>
            <a:ext cx="2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Управление в технических системах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233304" indent="-233304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Автомобилестроение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75864" y="4006171"/>
            <a:ext cx="203981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25" b="1" dirty="0">
                <a:latin typeface="Arial Narrow" panose="020B0606020202030204" pitchFamily="34" charset="0"/>
              </a:rPr>
              <a:t>+1 </a:t>
            </a:r>
            <a:r>
              <a:rPr lang="ru-RU" sz="1225" b="1" dirty="0">
                <a:latin typeface="Arial Narrow" panose="020B0606020202030204" pitchFamily="34" charset="0"/>
              </a:rPr>
              <a:t>Программа магистратуры</a:t>
            </a:r>
            <a:r>
              <a:rPr lang="en-US" sz="1225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3" name="Textfeld 27"/>
          <p:cNvSpPr txBox="1"/>
          <p:nvPr/>
        </p:nvSpPr>
        <p:spPr>
          <a:xfrm>
            <a:off x="5943776" y="4289099"/>
            <a:ext cx="150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419" indent="-194419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Радиотехника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54" name="Bild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98" y="4619485"/>
            <a:ext cx="1227595" cy="366185"/>
          </a:xfrm>
          <a:prstGeom prst="rect">
            <a:avLst/>
          </a:prstGeom>
        </p:spPr>
      </p:pic>
      <p:pic>
        <p:nvPicPr>
          <p:cNvPr id="56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15" y="4962308"/>
            <a:ext cx="824957" cy="245389"/>
          </a:xfrm>
          <a:prstGeom prst="rect">
            <a:avLst/>
          </a:prstGeom>
        </p:spPr>
      </p:pic>
      <p:pic>
        <p:nvPicPr>
          <p:cNvPr id="57" name="Bild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45" y="4557511"/>
            <a:ext cx="824957" cy="286941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331070" y="1590000"/>
            <a:ext cx="2499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419" indent="-194419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Интеллектуальная обработка данных</a:t>
            </a:r>
          </a:p>
          <a:p>
            <a:pPr marL="194419" indent="-194419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Современные квантовые технологии</a:t>
            </a:r>
          </a:p>
        </p:txBody>
      </p:sp>
      <p:sp>
        <p:nvSpPr>
          <p:cNvPr id="67" name="TextBox 3"/>
          <p:cNvSpPr txBox="1"/>
          <p:nvPr/>
        </p:nvSpPr>
        <p:spPr>
          <a:xfrm>
            <a:off x="8428459" y="4015623"/>
            <a:ext cx="2211894" cy="1595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1225" b="1" dirty="0">
                <a:solidFill>
                  <a:srgbClr val="FF5050"/>
                </a:solidFill>
                <a:latin typeface="Arial Narrow" panose="020B0606020202030204" pitchFamily="34" charset="0"/>
              </a:rPr>
              <a:t>Финальная цель</a:t>
            </a:r>
            <a:endParaRPr lang="en-US" sz="1225" b="1" dirty="0">
              <a:solidFill>
                <a:srgbClr val="FF505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ГРИ</a:t>
            </a: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Н</a:t>
            </a: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Т </a:t>
            </a: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как  полноценный международный </a:t>
            </a: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институт</a:t>
            </a: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/>
            </a:r>
            <a:b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</a:br>
            <a:r>
              <a:rPr lang="ru-RU" sz="1225" b="1" dirty="0">
                <a:solidFill>
                  <a:srgbClr val="1B4E9B"/>
                </a:solidFill>
                <a:latin typeface="Arial Narrow" panose="020B0606020202030204" pitchFamily="34" charset="0"/>
              </a:rPr>
              <a:t>в Казани</a:t>
            </a:r>
          </a:p>
          <a:p>
            <a:pPr lvl="0"/>
            <a:endParaRPr lang="x-none" sz="787" b="1" dirty="0">
              <a:latin typeface="Arial Narrow" panose="020B0606020202030204" pitchFamily="34" charset="0"/>
            </a:endParaRPr>
          </a:p>
          <a:p>
            <a:pPr marL="194419" indent="-194419">
              <a:buFont typeface="Wingdings" panose="05000000000000000000" pitchFamily="2" charset="2"/>
              <a:buChar char="ü"/>
            </a:pPr>
            <a:r>
              <a:rPr lang="ru-RU" sz="1361" b="1" dirty="0">
                <a:latin typeface="Arial Narrow" panose="020B0606020202030204" pitchFamily="34" charset="0"/>
              </a:rPr>
              <a:t>1</a:t>
            </a:r>
            <a:r>
              <a:rPr lang="x-none" sz="1361" b="1" dirty="0">
                <a:latin typeface="Arial Narrow" panose="020B0606020202030204" pitchFamily="34" charset="0"/>
              </a:rPr>
              <a:t>5</a:t>
            </a:r>
            <a:r>
              <a:rPr lang="x-none" sz="1225" dirty="0">
                <a:latin typeface="Arial Narrow" panose="020B0606020202030204" pitchFamily="34" charset="0"/>
              </a:rPr>
              <a:t> </a:t>
            </a:r>
            <a:r>
              <a:rPr lang="x-none" sz="1225" dirty="0">
                <a:latin typeface="Arial Narrow" panose="020B0606020202030204" pitchFamily="34" charset="0"/>
              </a:rPr>
              <a:t>MSc/PhDPrograms</a:t>
            </a:r>
          </a:p>
          <a:p>
            <a:pPr marL="194419" indent="-194419">
              <a:buFont typeface="Wingdings" panose="05000000000000000000" pitchFamily="2" charset="2"/>
              <a:buChar char="ü"/>
            </a:pPr>
            <a:r>
              <a:rPr lang="ru-RU" sz="1361" b="1" dirty="0">
                <a:latin typeface="Arial Narrow" panose="020B0606020202030204" pitchFamily="34" charset="0"/>
              </a:rPr>
              <a:t>5</a:t>
            </a:r>
            <a:r>
              <a:rPr lang="x-none" sz="1361" b="1" dirty="0">
                <a:latin typeface="Arial Narrow" panose="020B0606020202030204" pitchFamily="34" charset="0"/>
              </a:rPr>
              <a:t>-</a:t>
            </a:r>
            <a:r>
              <a:rPr lang="ru-RU" sz="1361" b="1" dirty="0">
                <a:latin typeface="Arial Narrow" panose="020B0606020202030204" pitchFamily="34" charset="0"/>
              </a:rPr>
              <a:t>7</a:t>
            </a:r>
            <a:r>
              <a:rPr lang="x-none" sz="1225" dirty="0">
                <a:latin typeface="Arial Narrow" panose="020B0606020202030204" pitchFamily="34" charset="0"/>
              </a:rPr>
              <a:t> R&amp;D Centers</a:t>
            </a:r>
          </a:p>
          <a:p>
            <a:pPr marL="194419" indent="-194419">
              <a:buFont typeface="Wingdings" panose="05000000000000000000" pitchFamily="2" charset="2"/>
              <a:buChar char="ü"/>
            </a:pPr>
            <a:r>
              <a:rPr lang="ru-RU" sz="1361" b="1" dirty="0">
                <a:latin typeface="Arial Narrow" panose="020B0606020202030204" pitchFamily="34" charset="0"/>
              </a:rPr>
              <a:t>500</a:t>
            </a:r>
            <a:r>
              <a:rPr lang="x-none" sz="1225" dirty="0">
                <a:latin typeface="Arial Narrow" panose="020B0606020202030204" pitchFamily="34" charset="0"/>
              </a:rPr>
              <a:t> Students</a:t>
            </a:r>
            <a:endParaRPr lang="ru-RU" sz="1225" dirty="0">
              <a:latin typeface="Arial Narrow" panose="020B0606020202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9586153" y="3583290"/>
            <a:ext cx="0" cy="36739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08035" y="3120253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21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05086" y="3015168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42808" y="3015168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76791" y="3015168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11201" y="3015168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042874" y="3017477"/>
            <a:ext cx="1165524" cy="634015"/>
          </a:xfrm>
          <a:prstGeom prst="parallelogram">
            <a:avLst>
              <a:gd name="adj" fmla="val 36468"/>
            </a:avLst>
          </a:prstGeom>
          <a:gradFill flip="none" rotWithShape="1">
            <a:gsLst>
              <a:gs pos="64000">
                <a:srgbClr val="04447B"/>
              </a:gs>
              <a:gs pos="100000">
                <a:srgbClr val="1B4E9B">
                  <a:shade val="30000"/>
                  <a:satMod val="115000"/>
                </a:srgbClr>
              </a:gs>
              <a:gs pos="0">
                <a:srgbClr val="00B0F0"/>
              </a:gs>
            </a:gsLst>
            <a:lin ang="12000000" scaled="0"/>
            <a:tileRect/>
          </a:gra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17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20328" y="3115491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63167" y="3120253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400778" y="3115491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841520" y="3120253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286659" y="3115491"/>
            <a:ext cx="77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98020" y="3948047"/>
            <a:ext cx="1616256" cy="0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2552463" y="2743741"/>
            <a:ext cx="0" cy="294876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2078984" y="2743741"/>
            <a:ext cx="937670" cy="0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3806147" y="3629840"/>
            <a:ext cx="0" cy="318207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5426508" y="2743741"/>
            <a:ext cx="0" cy="294876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703140" y="2743741"/>
            <a:ext cx="1443540" cy="0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886214" y="3933485"/>
            <a:ext cx="1616256" cy="0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6694340" y="3615278"/>
            <a:ext cx="0" cy="318207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8224397" y="2736866"/>
            <a:ext cx="0" cy="294876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444904" y="2736866"/>
            <a:ext cx="1544034" cy="0"/>
          </a:xfrm>
          <a:prstGeom prst="line">
            <a:avLst/>
          </a:prstGeom>
          <a:ln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Bild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01" y="1149442"/>
            <a:ext cx="1227595" cy="366185"/>
          </a:xfrm>
          <a:prstGeom prst="rect">
            <a:avLst/>
          </a:prstGeom>
        </p:spPr>
      </p:pic>
      <p:cxnSp>
        <p:nvCxnSpPr>
          <p:cNvPr id="148" name="Прямая соединительная линия 147"/>
          <p:cNvCxnSpPr/>
          <p:nvPr/>
        </p:nvCxnSpPr>
        <p:spPr>
          <a:xfrm>
            <a:off x="8776725" y="3948047"/>
            <a:ext cx="1616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05810" y="2376125"/>
            <a:ext cx="22701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25" b="1" dirty="0">
                <a:latin typeface="Arial Narrow" panose="020B0606020202030204" pitchFamily="34" charset="0"/>
              </a:rPr>
              <a:t>+2 </a:t>
            </a:r>
            <a:r>
              <a:rPr lang="ru-RU" sz="1225" b="1" dirty="0">
                <a:latin typeface="Arial Narrow" panose="020B0606020202030204" pitchFamily="34" charset="0"/>
              </a:rPr>
              <a:t>Программы магистратуры</a:t>
            </a:r>
            <a:endParaRPr lang="en-US" sz="1225" b="1" dirty="0">
              <a:latin typeface="Arial Narrow" panose="020B0606020202030204" pitchFamily="34" charset="0"/>
            </a:endParaRPr>
          </a:p>
        </p:txBody>
      </p:sp>
      <p:pic>
        <p:nvPicPr>
          <p:cNvPr id="6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1295" y="243996"/>
            <a:ext cx="1653309" cy="460860"/>
          </a:xfrm>
          <a:prstGeom prst="rect">
            <a:avLst/>
          </a:prstGeom>
          <a:effectLst>
            <a:outerShdw blurRad="127000" sx="105000" sy="105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63" name="Прямоугольник 62"/>
          <p:cNvSpPr/>
          <p:nvPr/>
        </p:nvSpPr>
        <p:spPr>
          <a:xfrm>
            <a:off x="-3335" y="1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6599" y="175210"/>
            <a:ext cx="1375499" cy="383420"/>
          </a:xfrm>
          <a:prstGeom prst="rect">
            <a:avLst/>
          </a:prstGeom>
          <a:effectLst/>
        </p:spPr>
      </p:pic>
      <p:sp>
        <p:nvSpPr>
          <p:cNvPr id="68" name="AutoShape 2"/>
          <p:cNvSpPr/>
          <p:nvPr/>
        </p:nvSpPr>
        <p:spPr>
          <a:xfrm>
            <a:off x="1872032" y="0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69" name="TextBox 6"/>
          <p:cNvSpPr txBox="1"/>
          <p:nvPr/>
        </p:nvSpPr>
        <p:spPr>
          <a:xfrm>
            <a:off x="2294109" y="118688"/>
            <a:ext cx="97535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7827"/>
          <a:stretch/>
        </p:blipFill>
        <p:spPr>
          <a:xfrm>
            <a:off x="9193799" y="1228761"/>
            <a:ext cx="2769601" cy="1656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>
          <a:xfrm>
            <a:off x="9199260" y="4641740"/>
            <a:ext cx="2764140" cy="16965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4365" y="1204953"/>
            <a:ext cx="8782303" cy="16567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1" y="1346200"/>
            <a:ext cx="2462973" cy="81893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396578" y="1346200"/>
            <a:ext cx="0" cy="1358900"/>
          </a:xfrm>
          <a:prstGeom prst="line">
            <a:avLst/>
          </a:prstGeom>
          <a:ln w="19050">
            <a:solidFill>
              <a:srgbClr val="249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519171" y="1308799"/>
            <a:ext cx="54939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Clr>
                <a:srgbClr val="249B9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Инфокоммуникационные технологии и системы связи</a:t>
            </a:r>
            <a:endParaRPr lang="en-US" sz="2000" dirty="0"/>
          </a:p>
          <a:p>
            <a:pPr marL="216000" indent="-216000">
              <a:spcAft>
                <a:spcPts val="600"/>
              </a:spcAft>
              <a:buClr>
                <a:srgbClr val="249B9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Информатика и вычислительная </a:t>
            </a:r>
            <a:r>
              <a:rPr lang="ru-RU" sz="2000" dirty="0" smtClean="0"/>
              <a:t>техника</a:t>
            </a:r>
          </a:p>
          <a:p>
            <a:pPr marL="216000" indent="-216000">
              <a:spcAft>
                <a:spcPts val="600"/>
              </a:spcAft>
              <a:buClr>
                <a:srgbClr val="249B95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Автомобилестроение</a:t>
            </a:r>
            <a:endParaRPr lang="en-US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4364" y="2952279"/>
            <a:ext cx="8782303" cy="16567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7" y="3070195"/>
            <a:ext cx="2770220" cy="99790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396578" y="3071569"/>
            <a:ext cx="0" cy="1358900"/>
          </a:xfrm>
          <a:prstGeom prst="line">
            <a:avLst/>
          </a:prstGeom>
          <a:ln w="19050">
            <a:solidFill>
              <a:srgbClr val="92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19171" y="3173940"/>
            <a:ext cx="60115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Электроэнергетика и электротехника</a:t>
            </a:r>
            <a:endParaRPr lang="en-US" sz="2000" dirty="0"/>
          </a:p>
          <a:p>
            <a:pPr marL="216000" indent="-216000">
              <a:spcAft>
                <a:spcPts val="600"/>
              </a:spcAft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Теплоэнергетика и теплотехника</a:t>
            </a:r>
            <a:endParaRPr lang="en-US" sz="2000" dirty="0"/>
          </a:p>
          <a:p>
            <a:pPr marL="216000" indent="-216000">
              <a:spcAft>
                <a:spcPts val="600"/>
              </a:spcAft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Управление в технических системах</a:t>
            </a:r>
            <a:endParaRPr lang="en-US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4365" y="4665871"/>
            <a:ext cx="8782303" cy="16567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96578" y="4807118"/>
            <a:ext cx="0" cy="1358900"/>
          </a:xfrm>
          <a:prstGeom prst="line">
            <a:avLst/>
          </a:prstGeom>
          <a:ln w="19050">
            <a:solidFill>
              <a:srgbClr val="1B4E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61" y="4820394"/>
            <a:ext cx="2578465" cy="68693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19171" y="4901792"/>
            <a:ext cx="5319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Clr>
                <a:srgbClr val="1B4E9B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Встроенные системы и робототехника</a:t>
            </a:r>
            <a:endParaRPr lang="en-US" sz="2000" dirty="0"/>
          </a:p>
          <a:p>
            <a:pPr marL="216000" indent="-216000">
              <a:spcAft>
                <a:spcPts val="600"/>
              </a:spcAft>
              <a:buClr>
                <a:srgbClr val="1B4E9B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Современные квантовые технологии </a:t>
            </a:r>
            <a:endParaRPr lang="ru-RU" sz="2000" dirty="0" smtClean="0"/>
          </a:p>
          <a:p>
            <a:pPr marL="216000" indent="-216000">
              <a:spcAft>
                <a:spcPts val="600"/>
              </a:spcAft>
              <a:buClr>
                <a:srgbClr val="1B4E9B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Интеллектуальная обработка данных</a:t>
            </a:r>
            <a:endParaRPr lang="en-US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 b="7010"/>
          <a:stretch/>
        </p:blipFill>
        <p:spPr>
          <a:xfrm>
            <a:off x="9189782" y="2946399"/>
            <a:ext cx="2779443" cy="1643741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1295" y="243996"/>
            <a:ext cx="1653309" cy="460860"/>
          </a:xfrm>
          <a:prstGeom prst="rect">
            <a:avLst/>
          </a:prstGeom>
          <a:effectLst>
            <a:outerShdw blurRad="127000" sx="105000" sy="105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-3335" y="1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46599" y="175210"/>
            <a:ext cx="1375499" cy="383420"/>
          </a:xfrm>
          <a:prstGeom prst="rect">
            <a:avLst/>
          </a:prstGeom>
          <a:effectLst/>
        </p:spPr>
      </p:pic>
      <p:sp>
        <p:nvSpPr>
          <p:cNvPr id="25" name="AutoShape 2"/>
          <p:cNvSpPr/>
          <p:nvPr/>
        </p:nvSpPr>
        <p:spPr>
          <a:xfrm>
            <a:off x="1872032" y="0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28" name="TextBox 6"/>
          <p:cNvSpPr txBox="1"/>
          <p:nvPr/>
        </p:nvSpPr>
        <p:spPr>
          <a:xfrm>
            <a:off x="2294109" y="118688"/>
            <a:ext cx="97535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подготовки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0823" y="4040925"/>
            <a:ext cx="274340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ts val="1600"/>
              </a:lnSpc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Университет Отто фон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err="1" smtClean="0"/>
              <a:t>Гёрике</a:t>
            </a:r>
            <a:r>
              <a:rPr lang="ru-RU" sz="1200" dirty="0" smtClean="0"/>
              <a:t> в Магдебурге</a:t>
            </a:r>
            <a:endParaRPr lang="en-US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4301" y="2487379"/>
            <a:ext cx="1967229" cy="2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ts val="1600"/>
              </a:lnSpc>
              <a:spcAft>
                <a:spcPts val="600"/>
              </a:spcAft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ТУ </a:t>
            </a:r>
            <a:r>
              <a:rPr lang="ru-RU" sz="1200" dirty="0" err="1"/>
              <a:t>Ильменау</a:t>
            </a:r>
            <a:endParaRPr lang="en-US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04301" y="5879145"/>
            <a:ext cx="2629925" cy="2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ts val="1600"/>
              </a:lnSpc>
              <a:spcAft>
                <a:spcPts val="600"/>
              </a:spcAft>
              <a:buClr>
                <a:srgbClr val="922F6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ТУ </a:t>
            </a:r>
            <a:r>
              <a:rPr lang="ru-RU" sz="1200" dirty="0" err="1"/>
              <a:t>Кайзерслаутерн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31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-1298300" y="3030745"/>
            <a:ext cx="1254615" cy="530154"/>
            <a:chOff x="7618973" y="178363"/>
            <a:chExt cx="1254615" cy="530154"/>
          </a:xfrm>
        </p:grpSpPr>
        <p:sp>
          <p:nvSpPr>
            <p:cNvPr id="4" name="object 18"/>
            <p:cNvSpPr/>
            <p:nvPr/>
          </p:nvSpPr>
          <p:spPr>
            <a:xfrm>
              <a:off x="7634873" y="591733"/>
              <a:ext cx="1158641" cy="116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" name="object 19"/>
            <p:cNvSpPr/>
            <p:nvPr/>
          </p:nvSpPr>
          <p:spPr>
            <a:xfrm>
              <a:off x="8103179" y="178363"/>
              <a:ext cx="219213" cy="375385"/>
            </a:xfrm>
            <a:custGeom>
              <a:avLst/>
              <a:gdLst/>
              <a:ahLst/>
              <a:cxnLst/>
              <a:rect l="l" t="t" r="r" b="b"/>
              <a:pathLst>
                <a:path w="481965" h="825500">
                  <a:moveTo>
                    <a:pt x="240749" y="0"/>
                  </a:moveTo>
                  <a:lnTo>
                    <a:pt x="0" y="412653"/>
                  </a:lnTo>
                  <a:lnTo>
                    <a:pt x="70091" y="532820"/>
                  </a:lnTo>
                  <a:lnTo>
                    <a:pt x="82142" y="498675"/>
                  </a:lnTo>
                  <a:lnTo>
                    <a:pt x="31998" y="412653"/>
                  </a:lnTo>
                  <a:lnTo>
                    <a:pt x="240749" y="54785"/>
                  </a:lnTo>
                  <a:lnTo>
                    <a:pt x="272711" y="54785"/>
                  </a:lnTo>
                  <a:lnTo>
                    <a:pt x="240749" y="0"/>
                  </a:lnTo>
                  <a:close/>
                </a:path>
                <a:path w="481965" h="825500">
                  <a:moveTo>
                    <a:pt x="272711" y="54785"/>
                  </a:moveTo>
                  <a:lnTo>
                    <a:pt x="240749" y="54785"/>
                  </a:lnTo>
                  <a:lnTo>
                    <a:pt x="449500" y="412653"/>
                  </a:lnTo>
                  <a:lnTo>
                    <a:pt x="400879" y="496043"/>
                  </a:lnTo>
                  <a:lnTo>
                    <a:pt x="412930" y="530258"/>
                  </a:lnTo>
                  <a:lnTo>
                    <a:pt x="481498" y="412653"/>
                  </a:lnTo>
                  <a:lnTo>
                    <a:pt x="272711" y="54785"/>
                  </a:lnTo>
                  <a:close/>
                </a:path>
                <a:path w="481965" h="825500">
                  <a:moveTo>
                    <a:pt x="160060" y="632140"/>
                  </a:moveTo>
                  <a:lnTo>
                    <a:pt x="128062" y="632140"/>
                  </a:lnTo>
                  <a:lnTo>
                    <a:pt x="240749" y="825307"/>
                  </a:lnTo>
                  <a:lnTo>
                    <a:pt x="272709" y="770522"/>
                  </a:lnTo>
                  <a:lnTo>
                    <a:pt x="240749" y="770522"/>
                  </a:lnTo>
                  <a:lnTo>
                    <a:pt x="160060" y="632140"/>
                  </a:lnTo>
                  <a:close/>
                </a:path>
                <a:path w="481965" h="825500">
                  <a:moveTo>
                    <a:pt x="353436" y="632140"/>
                  </a:moveTo>
                  <a:lnTo>
                    <a:pt x="321437" y="632140"/>
                  </a:lnTo>
                  <a:lnTo>
                    <a:pt x="240749" y="770522"/>
                  </a:lnTo>
                  <a:lnTo>
                    <a:pt x="272709" y="770522"/>
                  </a:lnTo>
                  <a:lnTo>
                    <a:pt x="353436" y="632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20"/>
            <p:cNvSpPr/>
            <p:nvPr/>
          </p:nvSpPr>
          <p:spPr>
            <a:xfrm>
              <a:off x="8132883" y="226677"/>
              <a:ext cx="160006" cy="278363"/>
            </a:xfrm>
            <a:custGeom>
              <a:avLst/>
              <a:gdLst/>
              <a:ahLst/>
              <a:cxnLst/>
              <a:rect l="l" t="t" r="r" b="b"/>
              <a:pathLst>
                <a:path w="351790" h="612140">
                  <a:moveTo>
                    <a:pt x="175436" y="0"/>
                  </a:moveTo>
                  <a:lnTo>
                    <a:pt x="0" y="305923"/>
                  </a:lnTo>
                  <a:lnTo>
                    <a:pt x="29297" y="357037"/>
                  </a:lnTo>
                  <a:lnTo>
                    <a:pt x="96756" y="165601"/>
                  </a:lnTo>
                  <a:lnTo>
                    <a:pt x="270891" y="165601"/>
                  </a:lnTo>
                  <a:lnTo>
                    <a:pt x="175436" y="0"/>
                  </a:lnTo>
                  <a:close/>
                </a:path>
                <a:path w="351790" h="612140">
                  <a:moveTo>
                    <a:pt x="270891" y="165601"/>
                  </a:moveTo>
                  <a:lnTo>
                    <a:pt x="256540" y="165601"/>
                  </a:lnTo>
                  <a:lnTo>
                    <a:pt x="323377" y="355237"/>
                  </a:lnTo>
                  <a:lnTo>
                    <a:pt x="351773" y="305923"/>
                  </a:lnTo>
                  <a:lnTo>
                    <a:pt x="270891" y="165601"/>
                  </a:lnTo>
                  <a:close/>
                </a:path>
                <a:path w="351790" h="612140">
                  <a:moveTo>
                    <a:pt x="211105" y="450539"/>
                  </a:moveTo>
                  <a:lnTo>
                    <a:pt x="137689" y="450539"/>
                  </a:lnTo>
                  <a:lnTo>
                    <a:pt x="117535" y="510865"/>
                  </a:lnTo>
                  <a:lnTo>
                    <a:pt x="175436" y="611916"/>
                  </a:lnTo>
                  <a:lnTo>
                    <a:pt x="232161" y="513497"/>
                  </a:lnTo>
                  <a:lnTo>
                    <a:pt x="211105" y="450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" name="object 21"/>
            <p:cNvSpPr/>
            <p:nvPr/>
          </p:nvSpPr>
          <p:spPr>
            <a:xfrm>
              <a:off x="7952852" y="293662"/>
              <a:ext cx="532293" cy="180474"/>
            </a:xfrm>
            <a:custGeom>
              <a:avLst/>
              <a:gdLst/>
              <a:ahLst/>
              <a:cxnLst/>
              <a:rect l="l" t="t" r="r" b="b"/>
              <a:pathLst>
                <a:path w="1170305" h="396875">
                  <a:moveTo>
                    <a:pt x="150225" y="9142"/>
                  </a:moveTo>
                  <a:lnTo>
                    <a:pt x="0" y="9142"/>
                  </a:lnTo>
                  <a:lnTo>
                    <a:pt x="0" y="396862"/>
                  </a:lnTo>
                  <a:lnTo>
                    <a:pt x="150156" y="396862"/>
                  </a:lnTo>
                  <a:lnTo>
                    <a:pt x="150156" y="378577"/>
                  </a:lnTo>
                  <a:lnTo>
                    <a:pt x="18215" y="378577"/>
                  </a:lnTo>
                  <a:lnTo>
                    <a:pt x="18215" y="27357"/>
                  </a:lnTo>
                  <a:lnTo>
                    <a:pt x="150225" y="27357"/>
                  </a:lnTo>
                  <a:lnTo>
                    <a:pt x="150225" y="9142"/>
                  </a:lnTo>
                  <a:close/>
                </a:path>
                <a:path w="1170305" h="396875">
                  <a:moveTo>
                    <a:pt x="171704" y="352397"/>
                  </a:moveTo>
                  <a:lnTo>
                    <a:pt x="150156" y="352397"/>
                  </a:lnTo>
                  <a:lnTo>
                    <a:pt x="175229" y="392568"/>
                  </a:lnTo>
                  <a:lnTo>
                    <a:pt x="177930" y="396862"/>
                  </a:lnTo>
                  <a:lnTo>
                    <a:pt x="501238" y="396862"/>
                  </a:lnTo>
                  <a:lnTo>
                    <a:pt x="490571" y="378577"/>
                  </a:lnTo>
                  <a:lnTo>
                    <a:pt x="188042" y="378577"/>
                  </a:lnTo>
                  <a:lnTo>
                    <a:pt x="171704" y="352397"/>
                  </a:lnTo>
                  <a:close/>
                </a:path>
                <a:path w="1170305" h="396875">
                  <a:moveTo>
                    <a:pt x="1043686" y="230845"/>
                  </a:moveTo>
                  <a:lnTo>
                    <a:pt x="945197" y="378577"/>
                  </a:lnTo>
                  <a:lnTo>
                    <a:pt x="651948" y="378577"/>
                  </a:lnTo>
                  <a:lnTo>
                    <a:pt x="641282" y="396862"/>
                  </a:lnTo>
                  <a:lnTo>
                    <a:pt x="954963" y="396862"/>
                  </a:lnTo>
                  <a:lnTo>
                    <a:pt x="957664" y="392776"/>
                  </a:lnTo>
                  <a:lnTo>
                    <a:pt x="1025470" y="291101"/>
                  </a:lnTo>
                  <a:lnTo>
                    <a:pt x="1043686" y="291101"/>
                  </a:lnTo>
                  <a:lnTo>
                    <a:pt x="1043686" y="230845"/>
                  </a:lnTo>
                  <a:close/>
                </a:path>
                <a:path w="1170305" h="396875">
                  <a:moveTo>
                    <a:pt x="1043686" y="291101"/>
                  </a:moveTo>
                  <a:lnTo>
                    <a:pt x="1025470" y="291101"/>
                  </a:lnTo>
                  <a:lnTo>
                    <a:pt x="1025470" y="396862"/>
                  </a:lnTo>
                  <a:lnTo>
                    <a:pt x="1170017" y="396862"/>
                  </a:lnTo>
                  <a:lnTo>
                    <a:pt x="1170017" y="378577"/>
                  </a:lnTo>
                  <a:lnTo>
                    <a:pt x="1043686" y="378577"/>
                  </a:lnTo>
                  <a:lnTo>
                    <a:pt x="1043686" y="291101"/>
                  </a:lnTo>
                  <a:close/>
                </a:path>
                <a:path w="1170305" h="396875">
                  <a:moveTo>
                    <a:pt x="613004" y="321507"/>
                  </a:moveTo>
                  <a:lnTo>
                    <a:pt x="593839" y="321507"/>
                  </a:lnTo>
                  <a:lnTo>
                    <a:pt x="614963" y="385019"/>
                  </a:lnTo>
                  <a:lnTo>
                    <a:pt x="617110" y="385019"/>
                  </a:lnTo>
                  <a:lnTo>
                    <a:pt x="627915" y="366457"/>
                  </a:lnTo>
                  <a:lnTo>
                    <a:pt x="613004" y="321507"/>
                  </a:lnTo>
                  <a:close/>
                </a:path>
                <a:path w="1170305" h="396875">
                  <a:moveTo>
                    <a:pt x="606929" y="303222"/>
                  </a:moveTo>
                  <a:lnTo>
                    <a:pt x="533513" y="303222"/>
                  </a:lnTo>
                  <a:lnTo>
                    <a:pt x="513358" y="363548"/>
                  </a:lnTo>
                  <a:lnTo>
                    <a:pt x="525479" y="384395"/>
                  </a:lnTo>
                  <a:lnTo>
                    <a:pt x="527626" y="378162"/>
                  </a:lnTo>
                  <a:lnTo>
                    <a:pt x="546603" y="321507"/>
                  </a:lnTo>
                  <a:lnTo>
                    <a:pt x="613004" y="321507"/>
                  </a:lnTo>
                  <a:lnTo>
                    <a:pt x="606929" y="303222"/>
                  </a:lnTo>
                  <a:close/>
                </a:path>
                <a:path w="1170305" h="396875">
                  <a:moveTo>
                    <a:pt x="132010" y="288816"/>
                  </a:moveTo>
                  <a:lnTo>
                    <a:pt x="132010" y="378577"/>
                  </a:lnTo>
                  <a:lnTo>
                    <a:pt x="150156" y="378577"/>
                  </a:lnTo>
                  <a:lnTo>
                    <a:pt x="150156" y="352397"/>
                  </a:lnTo>
                  <a:lnTo>
                    <a:pt x="171704" y="352397"/>
                  </a:lnTo>
                  <a:lnTo>
                    <a:pt x="132010" y="288816"/>
                  </a:lnTo>
                  <a:close/>
                </a:path>
                <a:path w="1170305" h="396875">
                  <a:moveTo>
                    <a:pt x="352418" y="27357"/>
                  </a:moveTo>
                  <a:lnTo>
                    <a:pt x="330026" y="27357"/>
                  </a:lnTo>
                  <a:lnTo>
                    <a:pt x="215400" y="186033"/>
                  </a:lnTo>
                  <a:lnTo>
                    <a:pt x="211729" y="191158"/>
                  </a:lnTo>
                  <a:lnTo>
                    <a:pt x="215192" y="196422"/>
                  </a:lnTo>
                  <a:lnTo>
                    <a:pt x="336328" y="378577"/>
                  </a:lnTo>
                  <a:lnTo>
                    <a:pt x="365626" y="378577"/>
                  </a:lnTo>
                  <a:lnTo>
                    <a:pt x="370019" y="366942"/>
                  </a:lnTo>
                  <a:lnTo>
                    <a:pt x="350458" y="366942"/>
                  </a:lnTo>
                  <a:lnTo>
                    <a:pt x="233892" y="191574"/>
                  </a:lnTo>
                  <a:lnTo>
                    <a:pt x="352418" y="27357"/>
                  </a:lnTo>
                  <a:close/>
                </a:path>
                <a:path w="1170305" h="396875">
                  <a:moveTo>
                    <a:pt x="662908" y="18284"/>
                  </a:moveTo>
                  <a:lnTo>
                    <a:pt x="643291" y="18284"/>
                  </a:lnTo>
                  <a:lnTo>
                    <a:pt x="779318" y="378577"/>
                  </a:lnTo>
                  <a:lnTo>
                    <a:pt x="798504" y="378577"/>
                  </a:lnTo>
                  <a:lnTo>
                    <a:pt x="662908" y="18284"/>
                  </a:lnTo>
                  <a:close/>
                </a:path>
                <a:path w="1170305" h="396875">
                  <a:moveTo>
                    <a:pt x="960573" y="9142"/>
                  </a:moveTo>
                  <a:lnTo>
                    <a:pt x="809447" y="9142"/>
                  </a:lnTo>
                  <a:lnTo>
                    <a:pt x="809447" y="378577"/>
                  </a:lnTo>
                  <a:lnTo>
                    <a:pt x="827732" y="378577"/>
                  </a:lnTo>
                  <a:lnTo>
                    <a:pt x="827732" y="27357"/>
                  </a:lnTo>
                  <a:lnTo>
                    <a:pt x="960573" y="27357"/>
                  </a:lnTo>
                  <a:lnTo>
                    <a:pt x="960573" y="9142"/>
                  </a:lnTo>
                  <a:close/>
                </a:path>
                <a:path w="1170305" h="396875">
                  <a:moveTo>
                    <a:pt x="1170017" y="27357"/>
                  </a:moveTo>
                  <a:lnTo>
                    <a:pt x="1151801" y="27357"/>
                  </a:lnTo>
                  <a:lnTo>
                    <a:pt x="1151801" y="378577"/>
                  </a:lnTo>
                  <a:lnTo>
                    <a:pt x="1170017" y="378577"/>
                  </a:lnTo>
                  <a:lnTo>
                    <a:pt x="1170017" y="27357"/>
                  </a:lnTo>
                  <a:close/>
                </a:path>
                <a:path w="1170305" h="396875">
                  <a:moveTo>
                    <a:pt x="656173" y="0"/>
                  </a:moveTo>
                  <a:lnTo>
                    <a:pt x="488771" y="0"/>
                  </a:lnTo>
                  <a:lnTo>
                    <a:pt x="486624" y="6094"/>
                  </a:lnTo>
                  <a:lnTo>
                    <a:pt x="350458" y="366942"/>
                  </a:lnTo>
                  <a:lnTo>
                    <a:pt x="370019" y="366942"/>
                  </a:lnTo>
                  <a:lnTo>
                    <a:pt x="501653" y="18284"/>
                  </a:lnTo>
                  <a:lnTo>
                    <a:pt x="662908" y="18284"/>
                  </a:lnTo>
                  <a:lnTo>
                    <a:pt x="658320" y="6094"/>
                  </a:lnTo>
                  <a:lnTo>
                    <a:pt x="656173" y="0"/>
                  </a:lnTo>
                  <a:close/>
                </a:path>
                <a:path w="1170305" h="396875">
                  <a:moveTo>
                    <a:pt x="960573" y="27357"/>
                  </a:moveTo>
                  <a:lnTo>
                    <a:pt x="942288" y="27357"/>
                  </a:lnTo>
                  <a:lnTo>
                    <a:pt x="942288" y="171696"/>
                  </a:lnTo>
                  <a:lnTo>
                    <a:pt x="982112" y="109223"/>
                  </a:lnTo>
                  <a:lnTo>
                    <a:pt x="960573" y="109223"/>
                  </a:lnTo>
                  <a:lnTo>
                    <a:pt x="960573" y="27357"/>
                  </a:lnTo>
                  <a:close/>
                </a:path>
                <a:path w="1170305" h="396875">
                  <a:moveTo>
                    <a:pt x="150225" y="27357"/>
                  </a:moveTo>
                  <a:lnTo>
                    <a:pt x="131941" y="27357"/>
                  </a:lnTo>
                  <a:lnTo>
                    <a:pt x="131941" y="112409"/>
                  </a:lnTo>
                  <a:lnTo>
                    <a:pt x="172479" y="55200"/>
                  </a:lnTo>
                  <a:lnTo>
                    <a:pt x="150225" y="55200"/>
                  </a:lnTo>
                  <a:lnTo>
                    <a:pt x="150225" y="27357"/>
                  </a:lnTo>
                  <a:close/>
                </a:path>
                <a:path w="1170305" h="396875">
                  <a:moveTo>
                    <a:pt x="1170017" y="9142"/>
                  </a:moveTo>
                  <a:lnTo>
                    <a:pt x="1024362" y="9142"/>
                  </a:lnTo>
                  <a:lnTo>
                    <a:pt x="960573" y="109223"/>
                  </a:lnTo>
                  <a:lnTo>
                    <a:pt x="982112" y="109223"/>
                  </a:lnTo>
                  <a:lnTo>
                    <a:pt x="1034336" y="27357"/>
                  </a:lnTo>
                  <a:lnTo>
                    <a:pt x="1170017" y="27357"/>
                  </a:lnTo>
                  <a:lnTo>
                    <a:pt x="1170017" y="9142"/>
                  </a:lnTo>
                  <a:close/>
                </a:path>
                <a:path w="1170305" h="396875">
                  <a:moveTo>
                    <a:pt x="365626" y="9142"/>
                  </a:moveTo>
                  <a:lnTo>
                    <a:pt x="182847" y="9142"/>
                  </a:lnTo>
                  <a:lnTo>
                    <a:pt x="150225" y="55200"/>
                  </a:lnTo>
                  <a:lnTo>
                    <a:pt x="172479" y="55200"/>
                  </a:lnTo>
                  <a:lnTo>
                    <a:pt x="192197" y="27357"/>
                  </a:lnTo>
                  <a:lnTo>
                    <a:pt x="352418" y="27357"/>
                  </a:lnTo>
                  <a:lnTo>
                    <a:pt x="365626" y="9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22"/>
            <p:cNvSpPr/>
            <p:nvPr/>
          </p:nvSpPr>
          <p:spPr>
            <a:xfrm>
              <a:off x="7969262" y="317289"/>
              <a:ext cx="498790" cy="137449"/>
            </a:xfrm>
            <a:custGeom>
              <a:avLst/>
              <a:gdLst/>
              <a:ahLst/>
              <a:cxnLst/>
              <a:rect l="l" t="t" r="r" b="b"/>
              <a:pathLst>
                <a:path w="1096644" h="302259">
                  <a:moveTo>
                    <a:pt x="581926" y="0"/>
                  </a:moveTo>
                  <a:lnTo>
                    <a:pt x="487593" y="0"/>
                  </a:lnTo>
                  <a:lnTo>
                    <a:pt x="367219" y="302114"/>
                  </a:lnTo>
                  <a:lnTo>
                    <a:pt x="455041" y="302114"/>
                  </a:lnTo>
                  <a:lnTo>
                    <a:pt x="478589" y="231745"/>
                  </a:lnTo>
                  <a:lnTo>
                    <a:pt x="674316" y="231745"/>
                  </a:lnTo>
                  <a:lnTo>
                    <a:pt x="646483" y="161931"/>
                  </a:lnTo>
                  <a:lnTo>
                    <a:pt x="499229" y="161931"/>
                  </a:lnTo>
                  <a:lnTo>
                    <a:pt x="535175" y="63927"/>
                  </a:lnTo>
                  <a:lnTo>
                    <a:pt x="607412" y="63927"/>
                  </a:lnTo>
                  <a:lnTo>
                    <a:pt x="581926" y="0"/>
                  </a:lnTo>
                  <a:close/>
                </a:path>
                <a:path w="1096644" h="302259">
                  <a:moveTo>
                    <a:pt x="674316" y="231745"/>
                  </a:moveTo>
                  <a:lnTo>
                    <a:pt x="590999" y="231745"/>
                  </a:lnTo>
                  <a:lnTo>
                    <a:pt x="614478" y="302114"/>
                  </a:lnTo>
                  <a:lnTo>
                    <a:pt x="702370" y="302114"/>
                  </a:lnTo>
                  <a:lnTo>
                    <a:pt x="674316" y="231745"/>
                  </a:lnTo>
                  <a:close/>
                </a:path>
                <a:path w="1096644" h="302259">
                  <a:moveTo>
                    <a:pt x="607412" y="63927"/>
                  </a:moveTo>
                  <a:lnTo>
                    <a:pt x="535175" y="63927"/>
                  </a:lnTo>
                  <a:lnTo>
                    <a:pt x="570360" y="161931"/>
                  </a:lnTo>
                  <a:lnTo>
                    <a:pt x="646483" y="161931"/>
                  </a:lnTo>
                  <a:lnTo>
                    <a:pt x="607412" y="63927"/>
                  </a:lnTo>
                  <a:close/>
                </a:path>
                <a:path w="1096644" h="302259">
                  <a:moveTo>
                    <a:pt x="78887" y="0"/>
                  </a:moveTo>
                  <a:lnTo>
                    <a:pt x="0" y="0"/>
                  </a:lnTo>
                  <a:lnTo>
                    <a:pt x="0" y="302114"/>
                  </a:lnTo>
                  <a:lnTo>
                    <a:pt x="78887" y="302114"/>
                  </a:lnTo>
                  <a:lnTo>
                    <a:pt x="78887" y="178207"/>
                  </a:lnTo>
                  <a:lnTo>
                    <a:pt x="173460" y="178207"/>
                  </a:lnTo>
                  <a:lnTo>
                    <a:pt x="149464" y="143092"/>
                  </a:lnTo>
                  <a:lnTo>
                    <a:pt x="167082" y="118296"/>
                  </a:lnTo>
                  <a:lnTo>
                    <a:pt x="78887" y="118296"/>
                  </a:lnTo>
                  <a:lnTo>
                    <a:pt x="78887" y="0"/>
                  </a:lnTo>
                  <a:close/>
                </a:path>
                <a:path w="1096644" h="302259">
                  <a:moveTo>
                    <a:pt x="173460" y="178207"/>
                  </a:moveTo>
                  <a:lnTo>
                    <a:pt x="78887" y="178207"/>
                  </a:lnTo>
                  <a:lnTo>
                    <a:pt x="159645" y="302114"/>
                  </a:lnTo>
                  <a:lnTo>
                    <a:pt x="258133" y="302114"/>
                  </a:lnTo>
                  <a:lnTo>
                    <a:pt x="173460" y="178207"/>
                  </a:lnTo>
                  <a:close/>
                </a:path>
                <a:path w="1096644" h="302259">
                  <a:moveTo>
                    <a:pt x="251138" y="0"/>
                  </a:moveTo>
                  <a:lnTo>
                    <a:pt x="161723" y="0"/>
                  </a:lnTo>
                  <a:lnTo>
                    <a:pt x="78887" y="118296"/>
                  </a:lnTo>
                  <a:lnTo>
                    <a:pt x="167082" y="118296"/>
                  </a:lnTo>
                  <a:lnTo>
                    <a:pt x="251138" y="0"/>
                  </a:lnTo>
                  <a:close/>
                </a:path>
                <a:path w="1096644" h="302259">
                  <a:moveTo>
                    <a:pt x="886464" y="0"/>
                  </a:moveTo>
                  <a:lnTo>
                    <a:pt x="811455" y="0"/>
                  </a:lnTo>
                  <a:lnTo>
                    <a:pt x="811455" y="302114"/>
                  </a:lnTo>
                  <a:lnTo>
                    <a:pt x="895745" y="302114"/>
                  </a:lnTo>
                  <a:lnTo>
                    <a:pt x="969513" y="194483"/>
                  </a:lnTo>
                  <a:lnTo>
                    <a:pt x="886464" y="194483"/>
                  </a:lnTo>
                  <a:lnTo>
                    <a:pt x="886464" y="0"/>
                  </a:lnTo>
                  <a:close/>
                </a:path>
                <a:path w="1096644" h="302259">
                  <a:moveTo>
                    <a:pt x="1096531" y="110816"/>
                  </a:moveTo>
                  <a:lnTo>
                    <a:pt x="1026855" y="110816"/>
                  </a:lnTo>
                  <a:lnTo>
                    <a:pt x="1026855" y="302114"/>
                  </a:lnTo>
                  <a:lnTo>
                    <a:pt x="1096531" y="302114"/>
                  </a:lnTo>
                  <a:lnTo>
                    <a:pt x="1096531" y="110816"/>
                  </a:lnTo>
                  <a:close/>
                </a:path>
                <a:path w="1096644" h="302259">
                  <a:moveTo>
                    <a:pt x="1096531" y="0"/>
                  </a:moveTo>
                  <a:lnTo>
                    <a:pt x="1010648" y="0"/>
                  </a:lnTo>
                  <a:lnTo>
                    <a:pt x="886464" y="194483"/>
                  </a:lnTo>
                  <a:lnTo>
                    <a:pt x="969513" y="194483"/>
                  </a:lnTo>
                  <a:lnTo>
                    <a:pt x="1026855" y="110816"/>
                  </a:lnTo>
                  <a:lnTo>
                    <a:pt x="1096531" y="110816"/>
                  </a:lnTo>
                  <a:lnTo>
                    <a:pt x="1096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object 23"/>
            <p:cNvSpPr/>
            <p:nvPr/>
          </p:nvSpPr>
          <p:spPr>
            <a:xfrm>
              <a:off x="8274867" y="297983"/>
              <a:ext cx="598721" cy="223787"/>
            </a:xfrm>
            <a:custGeom>
              <a:avLst/>
              <a:gdLst/>
              <a:ahLst/>
              <a:cxnLst/>
              <a:rect l="l" t="t" r="r" b="b"/>
              <a:pathLst>
                <a:path w="1316355" h="492125">
                  <a:moveTo>
                    <a:pt x="614063" y="412099"/>
                  </a:moveTo>
                  <a:lnTo>
                    <a:pt x="0" y="412099"/>
                  </a:lnTo>
                  <a:lnTo>
                    <a:pt x="89346" y="491887"/>
                  </a:lnTo>
                  <a:lnTo>
                    <a:pt x="553945" y="491887"/>
                  </a:lnTo>
                  <a:lnTo>
                    <a:pt x="614063" y="412099"/>
                  </a:lnTo>
                  <a:close/>
                </a:path>
                <a:path w="1316355" h="492125">
                  <a:moveTo>
                    <a:pt x="846363" y="274825"/>
                  </a:moveTo>
                  <a:lnTo>
                    <a:pt x="517098" y="274825"/>
                  </a:lnTo>
                  <a:lnTo>
                    <a:pt x="509216" y="308787"/>
                  </a:lnTo>
                  <a:lnTo>
                    <a:pt x="500735" y="339566"/>
                  </a:lnTo>
                  <a:lnTo>
                    <a:pt x="492437" y="366165"/>
                  </a:lnTo>
                  <a:lnTo>
                    <a:pt x="485100" y="387581"/>
                  </a:lnTo>
                  <a:lnTo>
                    <a:pt x="761241" y="387581"/>
                  </a:lnTo>
                  <a:lnTo>
                    <a:pt x="846363" y="274825"/>
                  </a:lnTo>
                  <a:close/>
                </a:path>
                <a:path w="1316355" h="492125">
                  <a:moveTo>
                    <a:pt x="1212127" y="137551"/>
                  </a:moveTo>
                  <a:lnTo>
                    <a:pt x="528526" y="137551"/>
                  </a:lnTo>
                  <a:lnTo>
                    <a:pt x="528665" y="138867"/>
                  </a:lnTo>
                  <a:lnTo>
                    <a:pt x="528803" y="141499"/>
                  </a:lnTo>
                  <a:lnTo>
                    <a:pt x="529219" y="147040"/>
                  </a:lnTo>
                  <a:lnTo>
                    <a:pt x="529357" y="151195"/>
                  </a:lnTo>
                  <a:lnTo>
                    <a:pt x="529427" y="156390"/>
                  </a:lnTo>
                  <a:lnTo>
                    <a:pt x="529634" y="162900"/>
                  </a:lnTo>
                  <a:lnTo>
                    <a:pt x="529634" y="169341"/>
                  </a:lnTo>
                  <a:lnTo>
                    <a:pt x="529496" y="175783"/>
                  </a:lnTo>
                  <a:lnTo>
                    <a:pt x="529099" y="192374"/>
                  </a:lnTo>
                  <a:lnTo>
                    <a:pt x="527929" y="211322"/>
                  </a:lnTo>
                  <a:lnTo>
                    <a:pt x="526019" y="231114"/>
                  </a:lnTo>
                  <a:lnTo>
                    <a:pt x="523401" y="250238"/>
                  </a:lnTo>
                  <a:lnTo>
                    <a:pt x="1127075" y="250238"/>
                  </a:lnTo>
                  <a:lnTo>
                    <a:pt x="1212127" y="137551"/>
                  </a:lnTo>
                  <a:close/>
                </a:path>
                <a:path w="1316355" h="492125">
                  <a:moveTo>
                    <a:pt x="1315879" y="0"/>
                  </a:moveTo>
                  <a:lnTo>
                    <a:pt x="502138" y="0"/>
                  </a:lnTo>
                  <a:lnTo>
                    <a:pt x="509137" y="25205"/>
                  </a:lnTo>
                  <a:lnTo>
                    <a:pt x="515791" y="52819"/>
                  </a:lnTo>
                  <a:lnTo>
                    <a:pt x="521627" y="82213"/>
                  </a:lnTo>
                  <a:lnTo>
                    <a:pt x="526171" y="112756"/>
                  </a:lnTo>
                  <a:lnTo>
                    <a:pt x="1230828" y="112756"/>
                  </a:lnTo>
                  <a:lnTo>
                    <a:pt x="1315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object 24"/>
            <p:cNvSpPr/>
            <p:nvPr/>
          </p:nvSpPr>
          <p:spPr>
            <a:xfrm>
              <a:off x="7618973" y="297983"/>
              <a:ext cx="593811" cy="223787"/>
            </a:xfrm>
            <a:custGeom>
              <a:avLst/>
              <a:gdLst/>
              <a:ahLst/>
              <a:cxnLst/>
              <a:rect l="l" t="t" r="r" b="b"/>
              <a:pathLst>
                <a:path w="1305559" h="492125">
                  <a:moveTo>
                    <a:pt x="1305144" y="412099"/>
                  </a:moveTo>
                  <a:lnTo>
                    <a:pt x="689280" y="412099"/>
                  </a:lnTo>
                  <a:lnTo>
                    <a:pt x="749398" y="491887"/>
                  </a:lnTo>
                  <a:lnTo>
                    <a:pt x="1215798" y="491887"/>
                  </a:lnTo>
                  <a:lnTo>
                    <a:pt x="1305144" y="412099"/>
                  </a:lnTo>
                  <a:close/>
                </a:path>
                <a:path w="1305559" h="492125">
                  <a:moveTo>
                    <a:pt x="805914" y="274825"/>
                  </a:moveTo>
                  <a:lnTo>
                    <a:pt x="469516" y="274825"/>
                  </a:lnTo>
                  <a:lnTo>
                    <a:pt x="554637" y="387581"/>
                  </a:lnTo>
                  <a:lnTo>
                    <a:pt x="837982" y="387581"/>
                  </a:lnTo>
                  <a:lnTo>
                    <a:pt x="830614" y="366165"/>
                  </a:lnTo>
                  <a:lnTo>
                    <a:pt x="822312" y="339566"/>
                  </a:lnTo>
                  <a:lnTo>
                    <a:pt x="813827" y="308787"/>
                  </a:lnTo>
                  <a:lnTo>
                    <a:pt x="805914" y="274825"/>
                  </a:lnTo>
                  <a:close/>
                </a:path>
                <a:path w="1305559" h="492125">
                  <a:moveTo>
                    <a:pt x="794486" y="137551"/>
                  </a:moveTo>
                  <a:lnTo>
                    <a:pt x="103752" y="137551"/>
                  </a:lnTo>
                  <a:lnTo>
                    <a:pt x="188734" y="250238"/>
                  </a:lnTo>
                  <a:lnTo>
                    <a:pt x="799612" y="250238"/>
                  </a:lnTo>
                  <a:lnTo>
                    <a:pt x="797005" y="231114"/>
                  </a:lnTo>
                  <a:lnTo>
                    <a:pt x="795118" y="211322"/>
                  </a:lnTo>
                  <a:lnTo>
                    <a:pt x="793972" y="192374"/>
                  </a:lnTo>
                  <a:lnTo>
                    <a:pt x="793586" y="175783"/>
                  </a:lnTo>
                  <a:lnTo>
                    <a:pt x="793378" y="169341"/>
                  </a:lnTo>
                  <a:lnTo>
                    <a:pt x="793378" y="162900"/>
                  </a:lnTo>
                  <a:lnTo>
                    <a:pt x="793586" y="156390"/>
                  </a:lnTo>
                  <a:lnTo>
                    <a:pt x="793655" y="151195"/>
                  </a:lnTo>
                  <a:lnTo>
                    <a:pt x="793794" y="147040"/>
                  </a:lnTo>
                  <a:lnTo>
                    <a:pt x="794209" y="141499"/>
                  </a:lnTo>
                  <a:lnTo>
                    <a:pt x="794279" y="140183"/>
                  </a:lnTo>
                  <a:lnTo>
                    <a:pt x="794417" y="138867"/>
                  </a:lnTo>
                  <a:lnTo>
                    <a:pt x="794486" y="137551"/>
                  </a:lnTo>
                  <a:close/>
                </a:path>
                <a:path w="1305559" h="492125">
                  <a:moveTo>
                    <a:pt x="820875" y="0"/>
                  </a:moveTo>
                  <a:lnTo>
                    <a:pt x="0" y="0"/>
                  </a:lnTo>
                  <a:lnTo>
                    <a:pt x="85051" y="112756"/>
                  </a:lnTo>
                  <a:lnTo>
                    <a:pt x="796911" y="112756"/>
                  </a:lnTo>
                  <a:lnTo>
                    <a:pt x="801454" y="82213"/>
                  </a:lnTo>
                  <a:lnTo>
                    <a:pt x="807282" y="52819"/>
                  </a:lnTo>
                  <a:lnTo>
                    <a:pt x="813916" y="25205"/>
                  </a:lnTo>
                  <a:lnTo>
                    <a:pt x="82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608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83681" y="6377945"/>
            <a:ext cx="2103120" cy="27991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object 25"/>
          <p:cNvSpPr txBox="1">
            <a:spLocks/>
          </p:cNvSpPr>
          <p:nvPr/>
        </p:nvSpPr>
        <p:spPr>
          <a:xfrm>
            <a:off x="417253" y="505040"/>
            <a:ext cx="805080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154EA3"/>
                </a:solidFill>
                <a:latin typeface="Franklin Gothic Demi"/>
                <a:ea typeface="+mj-ea"/>
                <a:cs typeface="Franklin Gothic Demi"/>
              </a:defRPr>
            </a:lvl1pPr>
          </a:lstStyle>
          <a:p>
            <a:pPr defTabSz="914400"/>
            <a:r>
              <a:rPr lang="ru-RU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ГРИНТ:</a:t>
            </a:r>
          </a:p>
          <a:p>
            <a:pPr defTabSz="914400"/>
            <a:r>
              <a:rPr lang="ru-RU" sz="2000" kern="0" dirty="0" smtClean="0">
                <a:solidFill>
                  <a:srgbClr val="00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с обязательной практикой</a:t>
            </a:r>
            <a:br>
              <a:rPr lang="ru-RU" sz="2000" kern="0" dirty="0" smtClean="0">
                <a:solidFill>
                  <a:srgbClr val="004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 smtClean="0">
                <a:solidFill>
                  <a:srgbClr val="00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в Германии</a:t>
            </a:r>
            <a:endParaRPr lang="ru-RU" sz="2000" kern="0" dirty="0">
              <a:solidFill>
                <a:srgbClr val="004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2" descr="Image result for Dream job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1295" y="243996"/>
            <a:ext cx="1653309" cy="460860"/>
          </a:xfrm>
          <a:prstGeom prst="rect">
            <a:avLst/>
          </a:prstGeom>
          <a:effectLst>
            <a:outerShdw blurRad="127000" sx="105000" sy="105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-3335" y="1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6599" y="175210"/>
            <a:ext cx="1375499" cy="383420"/>
          </a:xfrm>
          <a:prstGeom prst="rect">
            <a:avLst/>
          </a:prstGeom>
          <a:effectLst/>
        </p:spPr>
      </p:pic>
      <p:sp>
        <p:nvSpPr>
          <p:cNvPr id="28" name="AutoShape 2"/>
          <p:cNvSpPr/>
          <p:nvPr/>
        </p:nvSpPr>
        <p:spPr>
          <a:xfrm>
            <a:off x="1872032" y="0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29" name="TextBox 6"/>
          <p:cNvSpPr txBox="1"/>
          <p:nvPr/>
        </p:nvSpPr>
        <p:spPr>
          <a:xfrm>
            <a:off x="2294109" y="118688"/>
            <a:ext cx="97535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Уникальная модель обучения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8201465" y="1527974"/>
            <a:ext cx="3798277" cy="5129001"/>
          </a:xfrm>
          <a:custGeom>
            <a:avLst/>
            <a:gdLst>
              <a:gd name="connsiteX0" fmla="*/ 0 w 1890572"/>
              <a:gd name="connsiteY0" fmla="*/ 0 h 2172416"/>
              <a:gd name="connsiteX1" fmla="*/ 1890572 w 1890572"/>
              <a:gd name="connsiteY1" fmla="*/ 0 h 2172416"/>
              <a:gd name="connsiteX2" fmla="*/ 1890572 w 1890572"/>
              <a:gd name="connsiteY2" fmla="*/ 2172416 h 2172416"/>
              <a:gd name="connsiteX3" fmla="*/ 0 w 1890572"/>
              <a:gd name="connsiteY3" fmla="*/ 2172416 h 2172416"/>
              <a:gd name="connsiteX4" fmla="*/ 0 w 1890572"/>
              <a:gd name="connsiteY4" fmla="*/ 0 h 217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572" h="2172416">
                <a:moveTo>
                  <a:pt x="0" y="0"/>
                </a:moveTo>
                <a:lnTo>
                  <a:pt x="1890572" y="0"/>
                </a:lnTo>
                <a:lnTo>
                  <a:pt x="1890572" y="2172416"/>
                </a:lnTo>
                <a:lnTo>
                  <a:pt x="0" y="21724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1" name="Google Shape;98;p14"/>
          <p:cNvSpPr txBox="1"/>
          <p:nvPr/>
        </p:nvSpPr>
        <p:spPr>
          <a:xfrm>
            <a:off x="199324" y="1803730"/>
            <a:ext cx="4785730" cy="45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Язык обучения</a:t>
            </a:r>
            <a:r>
              <a:rPr lang="ru-RU" sz="2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lang="ru-RU"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английский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295" y="1546105"/>
            <a:ext cx="8128000" cy="5418667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01295" y="2123806"/>
            <a:ext cx="8128000" cy="1183314"/>
          </a:xfrm>
          <a:custGeom>
            <a:avLst/>
            <a:gdLst>
              <a:gd name="connsiteX0" fmla="*/ 0 w 8128000"/>
              <a:gd name="connsiteY0" fmla="*/ 295829 h 1183314"/>
              <a:gd name="connsiteX1" fmla="*/ 7536343 w 8128000"/>
              <a:gd name="connsiteY1" fmla="*/ 295829 h 1183314"/>
              <a:gd name="connsiteX2" fmla="*/ 7536343 w 8128000"/>
              <a:gd name="connsiteY2" fmla="*/ 0 h 1183314"/>
              <a:gd name="connsiteX3" fmla="*/ 8128000 w 8128000"/>
              <a:gd name="connsiteY3" fmla="*/ 591657 h 1183314"/>
              <a:gd name="connsiteX4" fmla="*/ 7536343 w 8128000"/>
              <a:gd name="connsiteY4" fmla="*/ 1183314 h 1183314"/>
              <a:gd name="connsiteX5" fmla="*/ 7536343 w 8128000"/>
              <a:gd name="connsiteY5" fmla="*/ 887486 h 1183314"/>
              <a:gd name="connsiteX6" fmla="*/ 0 w 8128000"/>
              <a:gd name="connsiteY6" fmla="*/ 887486 h 1183314"/>
              <a:gd name="connsiteX7" fmla="*/ 0 w 8128000"/>
              <a:gd name="connsiteY7" fmla="*/ 295829 h 1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8000" h="1183314">
                <a:moveTo>
                  <a:pt x="0" y="295829"/>
                </a:moveTo>
                <a:lnTo>
                  <a:pt x="7536343" y="295829"/>
                </a:lnTo>
                <a:lnTo>
                  <a:pt x="7536343" y="0"/>
                </a:lnTo>
                <a:lnTo>
                  <a:pt x="8128000" y="591657"/>
                </a:lnTo>
                <a:lnTo>
                  <a:pt x="7536343" y="1183314"/>
                </a:lnTo>
                <a:lnTo>
                  <a:pt x="7536343" y="887486"/>
                </a:lnTo>
                <a:lnTo>
                  <a:pt x="0" y="887486"/>
                </a:lnTo>
                <a:lnTo>
                  <a:pt x="0" y="2958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379649" rIns="549828" bIns="483679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Семестр </a:t>
            </a:r>
            <a:r>
              <a:rPr lang="ru-RU" sz="2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301295" y="2918383"/>
            <a:ext cx="1873504" cy="2188775"/>
          </a:xfrm>
          <a:custGeom>
            <a:avLst/>
            <a:gdLst>
              <a:gd name="connsiteX0" fmla="*/ 0 w 1873504"/>
              <a:gd name="connsiteY0" fmla="*/ 0 h 2188775"/>
              <a:gd name="connsiteX1" fmla="*/ 1873504 w 1873504"/>
              <a:gd name="connsiteY1" fmla="*/ 0 h 2188775"/>
              <a:gd name="connsiteX2" fmla="*/ 1873504 w 1873504"/>
              <a:gd name="connsiteY2" fmla="*/ 2188775 h 2188775"/>
              <a:gd name="connsiteX3" fmla="*/ 0 w 1873504"/>
              <a:gd name="connsiteY3" fmla="*/ 2188775 h 2188775"/>
              <a:gd name="connsiteX4" fmla="*/ 0 w 1873504"/>
              <a:gd name="connsiteY4" fmla="*/ 0 h 218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504" h="2188775">
                <a:moveTo>
                  <a:pt x="0" y="0"/>
                </a:moveTo>
                <a:lnTo>
                  <a:pt x="1873504" y="0"/>
                </a:lnTo>
                <a:lnTo>
                  <a:pt x="1873504" y="2188775"/>
                </a:lnTo>
                <a:lnTo>
                  <a:pt x="0" y="21887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В КНИТУ-КАИ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Немецкий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к 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IELTS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Уроки  лидерства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2174798" y="2514862"/>
            <a:ext cx="6254496" cy="1183314"/>
          </a:xfrm>
          <a:custGeom>
            <a:avLst/>
            <a:gdLst>
              <a:gd name="connsiteX0" fmla="*/ 0 w 6254496"/>
              <a:gd name="connsiteY0" fmla="*/ 295829 h 1183314"/>
              <a:gd name="connsiteX1" fmla="*/ 5662839 w 6254496"/>
              <a:gd name="connsiteY1" fmla="*/ 295829 h 1183314"/>
              <a:gd name="connsiteX2" fmla="*/ 5662839 w 6254496"/>
              <a:gd name="connsiteY2" fmla="*/ 0 h 1183314"/>
              <a:gd name="connsiteX3" fmla="*/ 6254496 w 6254496"/>
              <a:gd name="connsiteY3" fmla="*/ 591657 h 1183314"/>
              <a:gd name="connsiteX4" fmla="*/ 5662839 w 6254496"/>
              <a:gd name="connsiteY4" fmla="*/ 1183314 h 1183314"/>
              <a:gd name="connsiteX5" fmla="*/ 5662839 w 6254496"/>
              <a:gd name="connsiteY5" fmla="*/ 887486 h 1183314"/>
              <a:gd name="connsiteX6" fmla="*/ 0 w 6254496"/>
              <a:gd name="connsiteY6" fmla="*/ 887486 h 1183314"/>
              <a:gd name="connsiteX7" fmla="*/ 0 w 6254496"/>
              <a:gd name="connsiteY7" fmla="*/ 295829 h 1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4496" h="1183314">
                <a:moveTo>
                  <a:pt x="0" y="295829"/>
                </a:moveTo>
                <a:lnTo>
                  <a:pt x="5662839" y="295829"/>
                </a:lnTo>
                <a:lnTo>
                  <a:pt x="5662839" y="0"/>
                </a:lnTo>
                <a:lnTo>
                  <a:pt x="6254496" y="591657"/>
                </a:lnTo>
                <a:lnTo>
                  <a:pt x="5662839" y="1183314"/>
                </a:lnTo>
                <a:lnTo>
                  <a:pt x="5662839" y="887486"/>
                </a:lnTo>
                <a:lnTo>
                  <a:pt x="0" y="887486"/>
                </a:lnTo>
                <a:lnTo>
                  <a:pt x="0" y="2958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379649" rIns="549828" bIns="483679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Семестр 2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2174798" y="3393620"/>
            <a:ext cx="1873504" cy="2132986"/>
          </a:xfrm>
          <a:custGeom>
            <a:avLst/>
            <a:gdLst>
              <a:gd name="connsiteX0" fmla="*/ 0 w 1873504"/>
              <a:gd name="connsiteY0" fmla="*/ 0 h 2132986"/>
              <a:gd name="connsiteX1" fmla="*/ 1873504 w 1873504"/>
              <a:gd name="connsiteY1" fmla="*/ 0 h 2132986"/>
              <a:gd name="connsiteX2" fmla="*/ 1873504 w 1873504"/>
              <a:gd name="connsiteY2" fmla="*/ 2132986 h 2132986"/>
              <a:gd name="connsiteX3" fmla="*/ 0 w 1873504"/>
              <a:gd name="connsiteY3" fmla="*/ 2132986 h 2132986"/>
              <a:gd name="connsiteX4" fmla="*/ 0 w 1873504"/>
              <a:gd name="connsiteY4" fmla="*/ 0 h 21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504" h="2132986">
                <a:moveTo>
                  <a:pt x="0" y="0"/>
                </a:moveTo>
                <a:lnTo>
                  <a:pt x="1873504" y="0"/>
                </a:lnTo>
                <a:lnTo>
                  <a:pt x="1873504" y="2132986"/>
                </a:lnTo>
                <a:lnTo>
                  <a:pt x="0" y="213298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В КНИТУ-КАИ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Немецкий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Сдача </a:t>
            </a:r>
            <a:r>
              <a:rPr lang="en-US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IELTS</a:t>
            </a:r>
            <a:endParaRPr lang="ru-RU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Мастер-классы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4048303" y="2909161"/>
            <a:ext cx="4380992" cy="1183314"/>
          </a:xfrm>
          <a:custGeom>
            <a:avLst/>
            <a:gdLst>
              <a:gd name="connsiteX0" fmla="*/ 0 w 4380992"/>
              <a:gd name="connsiteY0" fmla="*/ 295829 h 1183314"/>
              <a:gd name="connsiteX1" fmla="*/ 3789335 w 4380992"/>
              <a:gd name="connsiteY1" fmla="*/ 295829 h 1183314"/>
              <a:gd name="connsiteX2" fmla="*/ 3789335 w 4380992"/>
              <a:gd name="connsiteY2" fmla="*/ 0 h 1183314"/>
              <a:gd name="connsiteX3" fmla="*/ 4380992 w 4380992"/>
              <a:gd name="connsiteY3" fmla="*/ 591657 h 1183314"/>
              <a:gd name="connsiteX4" fmla="*/ 3789335 w 4380992"/>
              <a:gd name="connsiteY4" fmla="*/ 1183314 h 1183314"/>
              <a:gd name="connsiteX5" fmla="*/ 3789335 w 4380992"/>
              <a:gd name="connsiteY5" fmla="*/ 887486 h 1183314"/>
              <a:gd name="connsiteX6" fmla="*/ 0 w 4380992"/>
              <a:gd name="connsiteY6" fmla="*/ 887486 h 1183314"/>
              <a:gd name="connsiteX7" fmla="*/ 0 w 4380992"/>
              <a:gd name="connsiteY7" fmla="*/ 295829 h 1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0992" h="1183314">
                <a:moveTo>
                  <a:pt x="0" y="295829"/>
                </a:moveTo>
                <a:lnTo>
                  <a:pt x="3789335" y="295829"/>
                </a:lnTo>
                <a:lnTo>
                  <a:pt x="3789335" y="0"/>
                </a:lnTo>
                <a:lnTo>
                  <a:pt x="4380992" y="591657"/>
                </a:lnTo>
                <a:lnTo>
                  <a:pt x="3789335" y="1183314"/>
                </a:lnTo>
                <a:lnTo>
                  <a:pt x="3789335" y="887486"/>
                </a:lnTo>
                <a:lnTo>
                  <a:pt x="0" y="887486"/>
                </a:lnTo>
                <a:lnTo>
                  <a:pt x="0" y="295829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379649" rIns="549828" bIns="483679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Семестр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048302" y="3776640"/>
            <a:ext cx="1873504" cy="2147248"/>
          </a:xfrm>
          <a:custGeom>
            <a:avLst/>
            <a:gdLst>
              <a:gd name="connsiteX0" fmla="*/ 0 w 1873504"/>
              <a:gd name="connsiteY0" fmla="*/ 0 h 2147248"/>
              <a:gd name="connsiteX1" fmla="*/ 1873504 w 1873504"/>
              <a:gd name="connsiteY1" fmla="*/ 0 h 2147248"/>
              <a:gd name="connsiteX2" fmla="*/ 1873504 w 1873504"/>
              <a:gd name="connsiteY2" fmla="*/ 2147248 h 2147248"/>
              <a:gd name="connsiteX3" fmla="*/ 0 w 1873504"/>
              <a:gd name="connsiteY3" fmla="*/ 2147248 h 2147248"/>
              <a:gd name="connsiteX4" fmla="*/ 0 w 1873504"/>
              <a:gd name="connsiteY4" fmla="*/ 0 h 214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504" h="2147248">
                <a:moveTo>
                  <a:pt x="0" y="0"/>
                </a:moveTo>
                <a:lnTo>
                  <a:pt x="1873504" y="0"/>
                </a:lnTo>
                <a:lnTo>
                  <a:pt x="1873504" y="2147248"/>
                </a:lnTo>
                <a:lnTo>
                  <a:pt x="0" y="214724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5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В Германии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Студенческая конференция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5921807" y="3303459"/>
            <a:ext cx="2495782" cy="1183314"/>
          </a:xfrm>
          <a:custGeom>
            <a:avLst/>
            <a:gdLst>
              <a:gd name="connsiteX0" fmla="*/ 0 w 2507488"/>
              <a:gd name="connsiteY0" fmla="*/ 295829 h 1183314"/>
              <a:gd name="connsiteX1" fmla="*/ 1915831 w 2507488"/>
              <a:gd name="connsiteY1" fmla="*/ 295829 h 1183314"/>
              <a:gd name="connsiteX2" fmla="*/ 1915831 w 2507488"/>
              <a:gd name="connsiteY2" fmla="*/ 0 h 1183314"/>
              <a:gd name="connsiteX3" fmla="*/ 2507488 w 2507488"/>
              <a:gd name="connsiteY3" fmla="*/ 591657 h 1183314"/>
              <a:gd name="connsiteX4" fmla="*/ 1915831 w 2507488"/>
              <a:gd name="connsiteY4" fmla="*/ 1183314 h 1183314"/>
              <a:gd name="connsiteX5" fmla="*/ 1915831 w 2507488"/>
              <a:gd name="connsiteY5" fmla="*/ 887486 h 1183314"/>
              <a:gd name="connsiteX6" fmla="*/ 0 w 2507488"/>
              <a:gd name="connsiteY6" fmla="*/ 887486 h 1183314"/>
              <a:gd name="connsiteX7" fmla="*/ 0 w 2507488"/>
              <a:gd name="connsiteY7" fmla="*/ 295829 h 1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7488" h="1183314">
                <a:moveTo>
                  <a:pt x="0" y="295829"/>
                </a:moveTo>
                <a:lnTo>
                  <a:pt x="1915831" y="295829"/>
                </a:lnTo>
                <a:lnTo>
                  <a:pt x="1915831" y="0"/>
                </a:lnTo>
                <a:lnTo>
                  <a:pt x="2507488" y="591657"/>
                </a:lnTo>
                <a:lnTo>
                  <a:pt x="1915831" y="1183314"/>
                </a:lnTo>
                <a:lnTo>
                  <a:pt x="1915831" y="887486"/>
                </a:lnTo>
                <a:lnTo>
                  <a:pt x="0" y="887486"/>
                </a:lnTo>
                <a:lnTo>
                  <a:pt x="0" y="2958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9DC3E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379649" rIns="549828" bIns="483679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Семестр </a:t>
            </a:r>
            <a:r>
              <a:rPr lang="ru-RU" sz="2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5920192" y="4182206"/>
            <a:ext cx="1948815" cy="2172416"/>
          </a:xfrm>
          <a:custGeom>
            <a:avLst/>
            <a:gdLst>
              <a:gd name="connsiteX0" fmla="*/ 0 w 1890572"/>
              <a:gd name="connsiteY0" fmla="*/ 0 h 2172416"/>
              <a:gd name="connsiteX1" fmla="*/ 1890572 w 1890572"/>
              <a:gd name="connsiteY1" fmla="*/ 0 h 2172416"/>
              <a:gd name="connsiteX2" fmla="*/ 1890572 w 1890572"/>
              <a:gd name="connsiteY2" fmla="*/ 2172416 h 2172416"/>
              <a:gd name="connsiteX3" fmla="*/ 0 w 1890572"/>
              <a:gd name="connsiteY3" fmla="*/ 2172416 h 2172416"/>
              <a:gd name="connsiteX4" fmla="*/ 0 w 1890572"/>
              <a:gd name="connsiteY4" fmla="*/ 0 h 217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572" h="2172416">
                <a:moveTo>
                  <a:pt x="0" y="0"/>
                </a:moveTo>
                <a:lnTo>
                  <a:pt x="1890572" y="0"/>
                </a:lnTo>
                <a:lnTo>
                  <a:pt x="1890572" y="2172416"/>
                </a:lnTo>
                <a:lnTo>
                  <a:pt x="0" y="217241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/>
              <a:t>В КНИТУ-КАИ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/>
              <a:t>Магистерская работа</a:t>
            </a: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C85EEF47-4925-4330-8E0D-E20329EF3D2E}"/>
              </a:ext>
            </a:extLst>
          </p:cNvPr>
          <p:cNvSpPr txBox="1"/>
          <p:nvPr/>
        </p:nvSpPr>
        <p:spPr>
          <a:xfrm>
            <a:off x="8767658" y="2666857"/>
            <a:ext cx="190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highlight>
                  <a:srgbClr val="FF00FF"/>
                </a:highlight>
              </a:rPr>
              <a:t> </a:t>
            </a:r>
            <a:r>
              <a:rPr lang="ru-RU" sz="4400" b="1" dirty="0">
                <a:solidFill>
                  <a:srgbClr val="003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42" name="Google Shape;98;p14">
            <a:extLst>
              <a:ext uri="{FF2B5EF4-FFF2-40B4-BE49-F238E27FC236}">
                <a16:creationId xmlns:a16="http://schemas.microsoft.com/office/drawing/2014/main" id="{AFB76C63-E1D3-46E1-9DDE-3F17C3404303}"/>
              </a:ext>
            </a:extLst>
          </p:cNvPr>
          <p:cNvSpPr txBox="1"/>
          <p:nvPr/>
        </p:nvSpPr>
        <p:spPr>
          <a:xfrm>
            <a:off x="4204657" y="1803729"/>
            <a:ext cx="3504423" cy="41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Немецкий учебный план</a:t>
            </a:r>
            <a:endParaRPr lang="ru-RU" sz="2100" dirty="0">
              <a:solidFill>
                <a:srgbClr val="FF000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B96D7F0-7B76-4EF6-BD0F-EAF3E330E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02" y="3540616"/>
            <a:ext cx="1909314" cy="6348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A928EBB-DCCF-4F0D-84DC-C24302B75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802" y="5553498"/>
            <a:ext cx="1909314" cy="50866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BA91919-719E-4E38-8F5A-46496B394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99" y="4560691"/>
            <a:ext cx="2190917" cy="7892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E617573-C3F7-4AC3-A76B-E975C4495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4"/>
          <a:stretch/>
        </p:blipFill>
        <p:spPr>
          <a:xfrm>
            <a:off x="9667199" y="1934406"/>
            <a:ext cx="2037917" cy="57974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8466" r="73947" b="73003"/>
          <a:stretch/>
        </p:blipFill>
        <p:spPr>
          <a:xfrm>
            <a:off x="8706385" y="1919244"/>
            <a:ext cx="683724" cy="67126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8466" r="73947" b="73003"/>
          <a:stretch/>
        </p:blipFill>
        <p:spPr>
          <a:xfrm>
            <a:off x="8742908" y="3699659"/>
            <a:ext cx="683724" cy="671261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7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61" y="2732848"/>
            <a:ext cx="3007061" cy="2000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8"/>
          <a:stretch/>
        </p:blipFill>
        <p:spPr>
          <a:xfrm>
            <a:off x="9185361" y="933670"/>
            <a:ext cx="3007061" cy="18950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61" y="4637154"/>
            <a:ext cx="3007061" cy="200171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1295" y="247941"/>
            <a:ext cx="1653309" cy="460860"/>
          </a:xfrm>
          <a:prstGeom prst="rect">
            <a:avLst/>
          </a:prstGeom>
          <a:effectLst>
            <a:outerShdw blurRad="127000" sx="105000" sy="105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54009" y="921969"/>
            <a:ext cx="8390446" cy="2145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79601" y="991433"/>
            <a:ext cx="678788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1B4E9B"/>
                </a:solidFill>
              </a:rPr>
              <a:t>Инженерное образование по </a:t>
            </a:r>
            <a:r>
              <a:rPr lang="ru-RU" sz="1700" b="1" dirty="0">
                <a:solidFill>
                  <a:srgbClr val="FF5050"/>
                </a:solidFill>
              </a:rPr>
              <a:t>немецким</a:t>
            </a:r>
            <a:r>
              <a:rPr lang="ru-RU" sz="1700" b="1" dirty="0">
                <a:solidFill>
                  <a:srgbClr val="1B4E9B"/>
                </a:solidFill>
              </a:rPr>
              <a:t> стандартам: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Немецкий учебный план как основа магистратуры</a:t>
            </a:r>
            <a:endParaRPr lang="ru-RU" sz="1600" dirty="0"/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2 семестра в ТУ Казань, 1-2 семестра в ВУЗах Германии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Двойной </a:t>
            </a:r>
            <a:r>
              <a:rPr lang="ru-RU" sz="1600" dirty="0" smtClean="0"/>
              <a:t>диплом</a:t>
            </a:r>
            <a:endParaRPr lang="ru-RU" sz="1600" dirty="0"/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Английский + основы немецкого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Flying Faculty</a:t>
            </a:r>
            <a:r>
              <a:rPr lang="ru-RU" sz="1600" dirty="0" smtClean="0"/>
              <a:t>: </a:t>
            </a:r>
            <a:r>
              <a:rPr lang="ru-RU" sz="1600" dirty="0"/>
              <a:t>немецкие профессора читают лекции </a:t>
            </a:r>
            <a:r>
              <a:rPr lang="ru-RU" sz="1600" dirty="0" smtClean="0"/>
              <a:t>10-14 </a:t>
            </a:r>
            <a:r>
              <a:rPr lang="ru-RU" sz="1600" dirty="0"/>
              <a:t>дней в году.</a:t>
            </a:r>
            <a:endParaRPr lang="en-US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4009" y="3286691"/>
            <a:ext cx="8390446" cy="1698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79600" y="3425642"/>
            <a:ext cx="6697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1B4E9B"/>
                </a:solidFill>
              </a:rPr>
              <a:t>Исследования с немецкими </a:t>
            </a:r>
            <a:r>
              <a:rPr lang="ru-RU" sz="1700" b="1" dirty="0">
                <a:solidFill>
                  <a:srgbClr val="FF5050"/>
                </a:solidFill>
              </a:rPr>
              <a:t>университетами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Программы двойного диплома </a:t>
            </a:r>
            <a:r>
              <a:rPr lang="ru-RU" sz="1600" dirty="0" err="1"/>
              <a:t>PhD</a:t>
            </a:r>
            <a:endParaRPr lang="ru-RU" sz="1600" dirty="0"/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Академическая </a:t>
            </a:r>
            <a:r>
              <a:rPr lang="ru-RU" sz="1600" dirty="0" smtClean="0"/>
              <a:t>мобильность </a:t>
            </a:r>
            <a:r>
              <a:rPr lang="ru-RU" sz="1600" dirty="0"/>
              <a:t>с </a:t>
            </a:r>
            <a:r>
              <a:rPr lang="ru-RU" sz="1600" dirty="0" smtClean="0"/>
              <a:t>грантами</a:t>
            </a:r>
            <a:r>
              <a:rPr lang="en-US" sz="1600" dirty="0" smtClean="0"/>
              <a:t> </a:t>
            </a:r>
            <a:r>
              <a:rPr lang="ru-RU" sz="1600" dirty="0" err="1" smtClean="0"/>
              <a:t>Алгарыш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/>
              <a:t>Эразмус</a:t>
            </a:r>
            <a:r>
              <a:rPr lang="ru-RU" sz="1600" dirty="0"/>
              <a:t> +</a:t>
            </a:r>
            <a:endParaRPr lang="en-US" sz="1600" dirty="0"/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Совместные исследования с университетами в Германии</a:t>
            </a:r>
            <a:endParaRPr lang="en-US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4009" y="5204802"/>
            <a:ext cx="8390446" cy="1423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76200" dir="9060000" sx="99000" sy="99000" algn="ctr" rotWithShape="0">
              <a:srgbClr val="1B4E9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8466" r="71086" b="73003"/>
          <a:stretch/>
        </p:blipFill>
        <p:spPr>
          <a:xfrm>
            <a:off x="557604" y="1302928"/>
            <a:ext cx="1397000" cy="11049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29243" r="73465" b="50310"/>
          <a:stretch/>
        </p:blipFill>
        <p:spPr>
          <a:xfrm>
            <a:off x="678254" y="3572131"/>
            <a:ext cx="1155700" cy="12192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54604" y="5304513"/>
            <a:ext cx="6516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700" b="1" dirty="0">
                <a:solidFill>
                  <a:srgbClr val="1B4E9B"/>
                </a:solidFill>
              </a:rPr>
              <a:t>Сотрудничество с немецкой и российской </a:t>
            </a:r>
            <a:r>
              <a:rPr lang="ru-RU" sz="1700" b="1" dirty="0">
                <a:solidFill>
                  <a:srgbClr val="FF5050"/>
                </a:solidFill>
              </a:rPr>
              <a:t>промышленностью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Передовые инженерные центры (</a:t>
            </a:r>
            <a:r>
              <a:rPr lang="ru-RU" sz="1600" dirty="0" err="1"/>
              <a:t>Siemens</a:t>
            </a:r>
            <a:r>
              <a:rPr lang="ru-RU" sz="1600" dirty="0"/>
              <a:t> и </a:t>
            </a:r>
            <a:r>
              <a:rPr lang="ru-RU" sz="1600" dirty="0" err="1"/>
              <a:t>Kuka</a:t>
            </a:r>
            <a:r>
              <a:rPr lang="ru-RU" sz="1600" dirty="0"/>
              <a:t> </a:t>
            </a:r>
            <a:r>
              <a:rPr lang="ru-RU" sz="1600" dirty="0" err="1"/>
              <a:t>Robotics</a:t>
            </a:r>
            <a:r>
              <a:rPr lang="ru-RU" sz="1600" dirty="0"/>
              <a:t>, Татарстан-Тюрингия, </a:t>
            </a:r>
            <a:r>
              <a:rPr lang="ru-RU" sz="1600" dirty="0" err="1"/>
              <a:t>Keysight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)</a:t>
            </a:r>
          </a:p>
          <a:p>
            <a:pPr marL="345537" indent="-3455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Стипендии студентов на полное </a:t>
            </a:r>
            <a:r>
              <a:rPr lang="ru-RU" sz="1600" dirty="0" smtClean="0"/>
              <a:t>обучение</a:t>
            </a: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6" t="33138" r="27556" b="34387"/>
          <a:stretch/>
        </p:blipFill>
        <p:spPr>
          <a:xfrm>
            <a:off x="617929" y="5284379"/>
            <a:ext cx="1276350" cy="13544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3335" y="3946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6599" y="179155"/>
            <a:ext cx="1375499" cy="383420"/>
          </a:xfrm>
          <a:prstGeom prst="rect">
            <a:avLst/>
          </a:prstGeom>
          <a:effectLst/>
        </p:spPr>
      </p:pic>
      <p:sp>
        <p:nvSpPr>
          <p:cNvPr id="28" name="AutoShape 2"/>
          <p:cNvSpPr/>
          <p:nvPr/>
        </p:nvSpPr>
        <p:spPr>
          <a:xfrm>
            <a:off x="1872032" y="3945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29" name="TextBox 6"/>
          <p:cNvSpPr txBox="1"/>
          <p:nvPr/>
        </p:nvSpPr>
        <p:spPr>
          <a:xfrm>
            <a:off x="2294109" y="48523"/>
            <a:ext cx="97535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в сфере образования,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43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1220" y="4690426"/>
            <a:ext cx="6581707" cy="19543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Меморандум о взаимопонимании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endParaRPr lang="en-US" sz="9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Научные исследования и разработки </a:t>
            </a:r>
            <a:r>
              <a:rPr lang="ru-RU" sz="1600" dirty="0" smtClean="0"/>
              <a:t>+стажировки </a:t>
            </a:r>
            <a:r>
              <a:rPr lang="ru-RU" sz="1600" dirty="0"/>
              <a:t>в офисах SIEMENS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лабораторного оборудования, технической поддержки, учебных материалов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Программы обучения и переподготовки специалистов разного уровня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Совместно выполнять проекты НИОКР с другими партнерами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1221" y="3378107"/>
            <a:ext cx="658170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Лаборатории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endParaRPr lang="ru-RU" sz="9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Лаборатория автоматики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Лаборатория теплотехники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Центр компетенций по управлению жизненным циклом продукции</a:t>
            </a:r>
            <a:endParaRPr lang="en-US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81221" y="2065788"/>
            <a:ext cx="57445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Стипендии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marL="228600" indent="-228600">
              <a:buFont typeface="+mj-lt"/>
              <a:buAutoNum type="arabicPeriod"/>
            </a:pPr>
            <a:endParaRPr lang="ru-RU" sz="9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4-6 </a:t>
            </a:r>
            <a:r>
              <a:rPr lang="ru-RU" sz="1600" dirty="0" smtClean="0"/>
              <a:t>ежегодных стипендий студентам</a:t>
            </a:r>
            <a:r>
              <a:rPr lang="en-US" sz="1600" dirty="0" smtClean="0"/>
              <a:t>: </a:t>
            </a:r>
            <a:r>
              <a:rPr lang="en-US" sz="1600" dirty="0"/>
              <a:t>650 000 </a:t>
            </a:r>
            <a:r>
              <a:rPr lang="ru-RU" sz="1600" dirty="0" smtClean="0"/>
              <a:t>руб. каждая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2 полные стипендии </a:t>
            </a:r>
            <a:r>
              <a:rPr lang="en-US" sz="1600" dirty="0" smtClean="0"/>
              <a:t>PhD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Финансирование </a:t>
            </a:r>
            <a:r>
              <a:rPr lang="en-US" sz="1600" dirty="0" smtClean="0"/>
              <a:t>R&amp;D </a:t>
            </a:r>
            <a:r>
              <a:rPr lang="ru-RU" sz="1600" dirty="0" smtClean="0"/>
              <a:t>проектов в лазерных технологиях</a:t>
            </a:r>
            <a:r>
              <a:rPr lang="en-US" sz="1600" dirty="0" smtClean="0"/>
              <a:t>, </a:t>
            </a:r>
            <a:r>
              <a:rPr lang="en-US" sz="1600" dirty="0"/>
              <a:t>IT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81221" y="852454"/>
            <a:ext cx="57445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Спонсорство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endParaRPr lang="ru-RU" sz="900" b="1" dirty="0"/>
          </a:p>
          <a:p>
            <a:pPr marL="342900" indent="-342900">
              <a:buAutoNum type="arabicPeriod"/>
            </a:pPr>
            <a:r>
              <a:rPr lang="ru-RU" sz="1600" dirty="0" smtClean="0"/>
              <a:t>Поддержка </a:t>
            </a:r>
            <a:r>
              <a:rPr lang="en-US" sz="1600" dirty="0" smtClean="0"/>
              <a:t>“Flying Faculty”</a:t>
            </a:r>
            <a:r>
              <a:rPr lang="ru-RU" sz="1600" dirty="0" smtClean="0"/>
              <a:t> (поддержка проведения лекций профессоров из Германии в ГРИНТ для студентов 1го курса)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Фестиваль немецкого кино</a:t>
            </a:r>
            <a:endParaRPr lang="en-US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0" y="977762"/>
            <a:ext cx="434927" cy="526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4" y="3431204"/>
            <a:ext cx="537614" cy="600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9" y="2117250"/>
            <a:ext cx="540938" cy="693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" y="4690426"/>
            <a:ext cx="817230" cy="510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8525" b="7312"/>
          <a:stretch/>
        </p:blipFill>
        <p:spPr>
          <a:xfrm>
            <a:off x="7662930" y="1569143"/>
            <a:ext cx="4529070" cy="30138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/>
          <a:srcRect l="37780" t="27654" r="30269" b="15732"/>
          <a:stretch/>
        </p:blipFill>
        <p:spPr>
          <a:xfrm>
            <a:off x="7662929" y="4575214"/>
            <a:ext cx="2284965" cy="22774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/>
          <a:srcRect l="49105" t="18988" r="9022" b="6744"/>
          <a:stretch/>
        </p:blipFill>
        <p:spPr>
          <a:xfrm>
            <a:off x="9903854" y="4575213"/>
            <a:ext cx="2288146" cy="2282787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1295" y="247941"/>
            <a:ext cx="1653309" cy="460860"/>
          </a:xfrm>
          <a:prstGeom prst="rect">
            <a:avLst/>
          </a:prstGeom>
          <a:effectLst>
            <a:outerShdw blurRad="127000" sx="105000" sy="105000" algn="ctr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-3335" y="3946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46599" y="179155"/>
            <a:ext cx="1375499" cy="383420"/>
          </a:xfrm>
          <a:prstGeom prst="rect">
            <a:avLst/>
          </a:prstGeom>
          <a:effectLst/>
        </p:spPr>
      </p:pic>
      <p:sp>
        <p:nvSpPr>
          <p:cNvPr id="17" name="AutoShape 2"/>
          <p:cNvSpPr/>
          <p:nvPr/>
        </p:nvSpPr>
        <p:spPr>
          <a:xfrm>
            <a:off x="1872032" y="3945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18" name="TextBox 6"/>
          <p:cNvSpPr txBox="1"/>
          <p:nvPr/>
        </p:nvSpPr>
        <p:spPr>
          <a:xfrm>
            <a:off x="2294109" y="122633"/>
            <a:ext cx="97535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партнер: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SIEMENS</a:t>
            </a:r>
          </a:p>
        </p:txBody>
      </p:sp>
    </p:spTree>
    <p:extLst>
      <p:ext uri="{BB962C8B-B14F-4D97-AF65-F5344CB8AC3E}">
        <p14:creationId xmlns:p14="http://schemas.microsoft.com/office/powerpoint/2010/main" val="7220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13402" y="5266486"/>
            <a:ext cx="9841645" cy="1003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524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6" name="Прямоугольник 35"/>
          <p:cNvSpPr/>
          <p:nvPr/>
        </p:nvSpPr>
        <p:spPr>
          <a:xfrm>
            <a:off x="1513402" y="4057608"/>
            <a:ext cx="9841645" cy="1003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524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"/>
            <a:ext cx="1412127" cy="547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7441" y="131401"/>
            <a:ext cx="1031570" cy="287550"/>
          </a:xfrm>
          <a:prstGeom prst="rect">
            <a:avLst/>
          </a:prstGeom>
          <a:effectLst/>
        </p:spPr>
      </p:pic>
      <p:sp>
        <p:nvSpPr>
          <p:cNvPr id="16" name="AutoShape 2"/>
          <p:cNvSpPr/>
          <p:nvPr/>
        </p:nvSpPr>
        <p:spPr>
          <a:xfrm>
            <a:off x="1406452" y="1"/>
            <a:ext cx="10785547" cy="547337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17" name="TextBox 6"/>
          <p:cNvSpPr txBox="1"/>
          <p:nvPr/>
        </p:nvSpPr>
        <p:spPr>
          <a:xfrm>
            <a:off x="1753683" y="89012"/>
            <a:ext cx="73147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Сотрудничество с компаниями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5275" y="5344902"/>
            <a:ext cx="4185870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D4F00"/>
                </a:solidFill>
                <a:latin typeface="Calibri" panose="020F0502020204030204" pitchFamily="34" charset="0"/>
              </a:rPr>
              <a:t>1 стипендия </a:t>
            </a:r>
            <a:r>
              <a:rPr lang="ru-RU" sz="1600" dirty="0">
                <a:latin typeface="Calibri" panose="020F0502020204030204" pitchFamily="34" charset="0"/>
              </a:rPr>
              <a:t>для студентов программ: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Research in Computer and System Engineering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Intelligent Data Processing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7" y="5481967"/>
            <a:ext cx="3509620" cy="452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3402" y="1302034"/>
            <a:ext cx="9841645" cy="1173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524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7" y="1535977"/>
            <a:ext cx="2446827" cy="65046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355275" y="1426142"/>
            <a:ext cx="4194469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0E3"/>
                </a:solidFill>
                <a:latin typeface="Calibri" panose="020F0502020204030204" pitchFamily="34" charset="0"/>
              </a:rPr>
              <a:t>5 стипендий </a:t>
            </a:r>
            <a:r>
              <a:rPr lang="ru-RU" sz="1600" dirty="0">
                <a:latin typeface="Calibri" panose="020F0502020204030204" pitchFamily="34" charset="0"/>
              </a:rPr>
              <a:t>для студентов программ: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Research in Computer and System Engineering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Intelligent Data Processing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13403" y="2673422"/>
            <a:ext cx="9841644" cy="118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524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18429" t="14984" r="51500" b="77397"/>
          <a:stretch/>
        </p:blipFill>
        <p:spPr>
          <a:xfrm>
            <a:off x="1694127" y="2860399"/>
            <a:ext cx="4472950" cy="63747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355275" y="4261668"/>
            <a:ext cx="4458578" cy="59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стипендии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для студентов программы</a:t>
            </a:r>
            <a:br>
              <a:rPr lang="ru-RU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Electrical Engineering and Information Technology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7" y="4290262"/>
            <a:ext cx="2206987" cy="593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06452" y="798066"/>
            <a:ext cx="5744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Партнерами ГРИНТ являются: </a:t>
            </a:r>
            <a:endParaRPr lang="en-US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55275" y="2815527"/>
            <a:ext cx="4520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стипендии </a:t>
            </a:r>
            <a:r>
              <a:rPr lang="ru-RU" sz="1600" dirty="0" smtClean="0">
                <a:latin typeface="Calibri" panose="020F0502020204030204" pitchFamily="34" charset="0"/>
              </a:rPr>
              <a:t>для студентов программ: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Research in Computer and System Engineering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Communication and Signal Processing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3335" y="733766"/>
            <a:ext cx="12192000" cy="61242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Google Shape;109;p15"/>
          <p:cNvSpPr txBox="1"/>
          <p:nvPr/>
        </p:nvSpPr>
        <p:spPr>
          <a:xfrm>
            <a:off x="160102" y="1263756"/>
            <a:ext cx="11632367" cy="50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Aft>
                <a:spcPts val="12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обучающихся – работодатели, по большей части, не готовы доплачивать за уровень образования, тем более за «зарубежный диплом».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Законодательные и административные барьеры. </a:t>
            </a:r>
          </a:p>
          <a:p>
            <a:pPr marL="571500" indent="-571500">
              <a:spcAft>
                <a:spcPts val="12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односторонность программ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degree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  <a:buClr>
                <a:srgbClr val="FF5050"/>
              </a:buClr>
            </a:pP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доступ в ведущие журналы.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участия в международных исследовательских проектах.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доступ к </a:t>
            </a: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поддержке.</a:t>
            </a:r>
          </a:p>
          <a:p>
            <a:pPr marL="571500" lvl="0" indent="-571500"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привлечение в университет ведущих преподавателей-исследователей.</a:t>
            </a:r>
          </a:p>
          <a:p>
            <a:pPr marL="571500" lvl="0" indent="-571500"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актуальные исследовательские тематики.</a:t>
            </a:r>
            <a:endParaRPr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335" y="0"/>
            <a:ext cx="1882935" cy="72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6599" y="175209"/>
            <a:ext cx="1375499" cy="383420"/>
          </a:xfrm>
          <a:prstGeom prst="rect">
            <a:avLst/>
          </a:prstGeom>
          <a:effectLst/>
        </p:spPr>
      </p:pic>
      <p:sp>
        <p:nvSpPr>
          <p:cNvPr id="11" name="AutoShape 2"/>
          <p:cNvSpPr/>
          <p:nvPr/>
        </p:nvSpPr>
        <p:spPr>
          <a:xfrm>
            <a:off x="1872032" y="-1"/>
            <a:ext cx="10319968" cy="729821"/>
          </a:xfrm>
          <a:prstGeom prst="rect">
            <a:avLst/>
          </a:prstGeom>
          <a:solidFill>
            <a:srgbClr val="00459A"/>
          </a:solidFill>
        </p:spPr>
      </p:sp>
      <p:sp>
        <p:nvSpPr>
          <p:cNvPr id="12" name="TextBox 6"/>
          <p:cNvSpPr txBox="1"/>
          <p:nvPr/>
        </p:nvSpPr>
        <p:spPr>
          <a:xfrm>
            <a:off x="2262160" y="-171338"/>
            <a:ext cx="8942460" cy="762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возможности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5989" y="3373395"/>
            <a:ext cx="11446480" cy="864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4813"/>
            <a:ext cx="3587015" cy="2134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2"/>
          <p:cNvSpPr/>
          <p:nvPr/>
        </p:nvSpPr>
        <p:spPr>
          <a:xfrm>
            <a:off x="0" y="2129426"/>
            <a:ext cx="3587015" cy="4728574"/>
          </a:xfrm>
          <a:prstGeom prst="rect">
            <a:avLst/>
          </a:prstGeom>
          <a:solidFill>
            <a:srgbClr val="0260A4"/>
          </a:solidFill>
        </p:spPr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3523"/>
          <a:stretch/>
        </p:blipFill>
        <p:spPr>
          <a:xfrm>
            <a:off x="3587015" y="-4813"/>
            <a:ext cx="8604985" cy="6862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6" y="1188748"/>
            <a:ext cx="359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ongolian Baiti" pitchFamily="66" charset="0"/>
              </a:rPr>
              <a:t>GERMAN-RUSSIAN INSTITUTE OF ADVANCED TECHNOLOGIES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840111" y="2621787"/>
            <a:ext cx="5744128" cy="26106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8">
              <a:spcBef>
                <a:spcPts val="116"/>
              </a:spcBef>
            </a:pPr>
            <a:r>
              <a:rPr sz="1600" spc="-11" dirty="0">
                <a:solidFill>
                  <a:schemeClr val="bg1"/>
                </a:solidFill>
                <a:cs typeface="Calibri"/>
              </a:rPr>
              <a:t>https://</a:t>
            </a:r>
            <a:r>
              <a:rPr sz="1600" spc="-11" dirty="0" smtClean="0">
                <a:solidFill>
                  <a:schemeClr val="bg1"/>
                </a:solidFill>
                <a:cs typeface="Calibri"/>
              </a:rPr>
              <a:t>griat.kai.ru/</a:t>
            </a:r>
            <a:endParaRPr sz="1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5" y="2614222"/>
            <a:ext cx="324000" cy="3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5" y="3281768"/>
            <a:ext cx="324000" cy="32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" y="3909865"/>
            <a:ext cx="324000" cy="324000"/>
          </a:xfrm>
          <a:prstGeom prst="rect">
            <a:avLst/>
          </a:prstGeom>
        </p:spPr>
      </p:pic>
      <p:sp>
        <p:nvSpPr>
          <p:cNvPr id="14" name="object 11"/>
          <p:cNvSpPr txBox="1"/>
          <p:nvPr/>
        </p:nvSpPr>
        <p:spPr>
          <a:xfrm>
            <a:off x="840111" y="3210904"/>
            <a:ext cx="5744128" cy="48933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8">
              <a:spcBef>
                <a:spcPts val="116"/>
              </a:spcBef>
            </a:pPr>
            <a:r>
              <a:rPr lang="en-US" sz="1500" spc="-11" dirty="0">
                <a:solidFill>
                  <a:schemeClr val="bg1"/>
                </a:solidFill>
                <a:cs typeface="Calibri"/>
              </a:rPr>
              <a:t>+7 (843) 231 16 </a:t>
            </a:r>
            <a:r>
              <a:rPr lang="en-US" sz="1500" spc="-11" dirty="0" smtClean="0">
                <a:solidFill>
                  <a:schemeClr val="bg1"/>
                </a:solidFill>
                <a:cs typeface="Calibri"/>
              </a:rPr>
              <a:t>20</a:t>
            </a:r>
            <a:endParaRPr lang="ru-RU" sz="1500" spc="-11" dirty="0" smtClean="0">
              <a:solidFill>
                <a:schemeClr val="bg1"/>
              </a:solidFill>
              <a:cs typeface="Calibri"/>
            </a:endParaRPr>
          </a:p>
          <a:p>
            <a:pPr marL="13998">
              <a:spcBef>
                <a:spcPts val="116"/>
              </a:spcBef>
            </a:pPr>
            <a:r>
              <a:rPr lang="en-US" sz="1500" spc="-11" dirty="0">
                <a:solidFill>
                  <a:schemeClr val="bg1"/>
                </a:solidFill>
                <a:cs typeface="Calibri"/>
              </a:rPr>
              <a:t>+7 (937) 009 00 77</a:t>
            </a:r>
            <a:endParaRPr sz="1500" spc="-1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863878" y="3920761"/>
            <a:ext cx="5744128" cy="26106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8">
              <a:spcBef>
                <a:spcPts val="116"/>
              </a:spcBef>
            </a:pPr>
            <a:r>
              <a:rPr lang="en-US" sz="1600" spc="-11" dirty="0">
                <a:solidFill>
                  <a:schemeClr val="bg1"/>
                </a:solidFill>
                <a:cs typeface="Calibri"/>
              </a:rPr>
              <a:t>info@griat.kai.ru</a:t>
            </a:r>
            <a:endParaRPr sz="1600" spc="-1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840111" y="5041896"/>
            <a:ext cx="5937253" cy="26106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8">
              <a:spcBef>
                <a:spcPts val="116"/>
              </a:spcBef>
            </a:pPr>
            <a:r>
              <a:rPr sz="1600" spc="-11" dirty="0">
                <a:solidFill>
                  <a:schemeClr val="bg1"/>
                </a:solidFill>
                <a:cs typeface="Calibri"/>
              </a:rPr>
              <a:t>www.facebook.com/griatKAI</a:t>
            </a:r>
            <a:endParaRPr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840111" y="4452779"/>
            <a:ext cx="5620336" cy="26106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8">
              <a:spcBef>
                <a:spcPts val="116"/>
              </a:spcBef>
            </a:pPr>
            <a:r>
              <a:rPr sz="1600" spc="-11" dirty="0">
                <a:solidFill>
                  <a:schemeClr val="bg1"/>
                </a:solidFill>
                <a:cs typeface="Calibri"/>
              </a:rPr>
              <a:t>www.instagram.com/griatKAI</a:t>
            </a:r>
            <a:endParaRPr sz="1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4" y="4441560"/>
            <a:ext cx="288000" cy="28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5" y="5027847"/>
            <a:ext cx="288000" cy="28800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3520" y="340369"/>
            <a:ext cx="2130480" cy="59387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92100" y="1055144"/>
            <a:ext cx="3073400" cy="1270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92100" y="5977364"/>
            <a:ext cx="3073400" cy="12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11" y="244115"/>
            <a:ext cx="3871296" cy="1286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2974" y="6163031"/>
            <a:ext cx="1732526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13"/>
              </a:lnSpc>
            </a:pPr>
            <a:r>
              <a:rPr lang="ru-RU" b="1" spc="205" dirty="0">
                <a:solidFill>
                  <a:srgbClr val="F2EF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КНИТУ-КАИ</a:t>
            </a:r>
            <a:endParaRPr lang="en-US" b="1" spc="205" dirty="0">
              <a:solidFill>
                <a:srgbClr val="F2EF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9" y="6163031"/>
            <a:ext cx="1132857" cy="4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599</Words>
  <Application>Microsoft Office PowerPoint</Application>
  <PresentationFormat>Широкоэкранный</PresentationFormat>
  <Paragraphs>147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Mongolian Baiti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Следь Айша Алимовна</dc:creator>
  <cp:lastModifiedBy>Лопатин А А</cp:lastModifiedBy>
  <cp:revision>175</cp:revision>
  <dcterms:created xsi:type="dcterms:W3CDTF">2020-10-21T12:27:45Z</dcterms:created>
  <dcterms:modified xsi:type="dcterms:W3CDTF">2021-08-31T18:26:21Z</dcterms:modified>
</cp:coreProperties>
</file>