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7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30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17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9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28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7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08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91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3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3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1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309-2639-481B-AA7E-191CA81D636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A6D2-24DD-478E-9DF9-0512F185D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1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94363" y="1122363"/>
            <a:ext cx="760614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24130" indent="215900" algn="just">
              <a:lnSpc>
                <a:spcPct val="95000"/>
              </a:lnSpc>
              <a:spcBef>
                <a:spcPts val="102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spc="1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имею честь принадлежать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spc="1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Казанской </a:t>
            </a:r>
            <a:r>
              <a:rPr lang="ru-RU" sz="2400" b="1" spc="2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школе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химиков, устои которой создавали ещё Зинин и</a:t>
            </a:r>
            <a:r>
              <a:rPr lang="ru-RU" sz="2400" b="1" spc="-20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Бутлеров.</a:t>
            </a:r>
            <a:r>
              <a:rPr lang="ru-RU" sz="2400" b="1" spc="-1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От</a:t>
            </a:r>
            <a:r>
              <a:rPr lang="ru-RU" sz="2400" b="1" spc="-16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поколения</a:t>
            </a:r>
            <a:r>
              <a:rPr lang="ru-RU" sz="2400" b="1" spc="-1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1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поколению</a:t>
            </a:r>
            <a:r>
              <a:rPr lang="ru-RU" sz="2400" b="1" spc="-16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spc="-1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нас</a:t>
            </a:r>
            <a:r>
              <a:rPr lang="ru-RU" sz="2400" b="1" spc="-16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принято</a:t>
            </a:r>
            <a:r>
              <a:rPr lang="ru-RU" sz="2400" b="1" spc="-1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пере­ давать</a:t>
            </a:r>
            <a:r>
              <a:rPr lang="ru-RU" sz="2400" b="1" spc="-9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spc="-9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400" b="1" spc="-9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знания,</a:t>
            </a:r>
            <a:r>
              <a:rPr lang="ru-RU" sz="2400" b="1" spc="-9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spc="-9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400" b="1" spc="-9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фундаментальность</a:t>
            </a:r>
            <a:r>
              <a:rPr lang="ru-RU" sz="2400" b="1" spc="-9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6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подходе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любым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проблемам,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но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культуру,</a:t>
            </a:r>
            <a:r>
              <a:rPr lang="ru-RU" sz="2400" b="1" spc="-7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понимание ответственности</a:t>
            </a:r>
            <a:r>
              <a:rPr lang="ru-RU" sz="2400" b="1" spc="-14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за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будущее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своей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страны,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своего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города, своих</a:t>
            </a:r>
            <a:r>
              <a:rPr lang="ru-RU" sz="2400" b="1" spc="-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учеников...</a:t>
            </a:r>
            <a:endParaRPr lang="ru-RU" b="1" dirty="0" smtClean="0">
              <a:effectLst/>
              <a:latin typeface="Times New Roman" panose="02020603050405020304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442595" marR="26035" indent="215900" algn="just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…Будущее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научной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школы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spc="-13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её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молодая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смена.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Забота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spc="-13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ней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требует</a:t>
            </a:r>
            <a:r>
              <a:rPr lang="ru-RU" sz="2400" b="1" spc="-13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затраты</a:t>
            </a:r>
            <a:r>
              <a:rPr lang="ru-RU" sz="2400" b="1" spc="-13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сил,</a:t>
            </a:r>
            <a:r>
              <a:rPr lang="ru-RU" sz="2400" b="1" spc="-13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материальных</a:t>
            </a:r>
            <a:r>
              <a:rPr lang="ru-RU" sz="2400" b="1" spc="-130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средств, наконец, душевной</a:t>
            </a:r>
            <a:r>
              <a:rPr lang="ru-RU" sz="2400" b="1" spc="-115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щедрости</a:t>
            </a:r>
            <a:r>
              <a:rPr lang="ru-RU" sz="2400" b="1" dirty="0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…</a:t>
            </a:r>
            <a:endParaRPr lang="en-US" sz="2400" b="1" dirty="0" smtClean="0">
              <a:latin typeface="Times New Roman" panose="02020603050405020304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442595" marR="26035" indent="215900" algn="just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</a:pPr>
            <a:endParaRPr lang="en-US" sz="2400" b="1" dirty="0" smtClean="0">
              <a:latin typeface="Times New Roman" panose="02020603050405020304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Из беседы П. А. </a:t>
            </a:r>
            <a:r>
              <a:rPr lang="ru-RU" b="1" dirty="0" err="1"/>
              <a:t>Кирпичникова</a:t>
            </a:r>
            <a:r>
              <a:rPr lang="ru-RU" b="1" dirty="0"/>
              <a:t> с  </a:t>
            </a:r>
            <a:r>
              <a:rPr lang="ru-RU" b="1" dirty="0" err="1"/>
              <a:t>корресп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В. Полищуком </a:t>
            </a:r>
            <a:r>
              <a:rPr lang="ru-RU" b="1" i="1" dirty="0"/>
              <a:t>(Журнал «Химия и жизнь» № 11, 1983 г. )</a:t>
            </a:r>
            <a:endParaRPr lang="ru-RU" dirty="0"/>
          </a:p>
          <a:p>
            <a:pPr marL="442595" marR="26035" indent="215900" algn="just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</a:pPr>
            <a:endParaRPr lang="ru-RU" b="1" dirty="0">
              <a:effectLst/>
              <a:latin typeface="Times New Roman" panose="02020603050405020304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377"/>
          <p:cNvGrpSpPr>
            <a:grpSpLocks/>
          </p:cNvGrpSpPr>
          <p:nvPr/>
        </p:nvGrpSpPr>
        <p:grpSpPr bwMode="auto">
          <a:xfrm>
            <a:off x="752791" y="1566156"/>
            <a:ext cx="2641572" cy="3406601"/>
            <a:chOff x="3" y="3"/>
            <a:chExt cx="2676" cy="3451"/>
          </a:xfrm>
        </p:grpSpPr>
        <p:pic>
          <p:nvPicPr>
            <p:cNvPr id="19" name="Picture 37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2676" cy="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378"/>
            <p:cNvSpPr>
              <a:spLocks noChangeArrowheads="1"/>
            </p:cNvSpPr>
            <p:nvPr/>
          </p:nvSpPr>
          <p:spPr bwMode="auto">
            <a:xfrm>
              <a:off x="3" y="3"/>
              <a:ext cx="2676" cy="3451"/>
            </a:xfrm>
            <a:prstGeom prst="rect">
              <a:avLst/>
            </a:prstGeom>
            <a:noFill/>
            <a:ln w="4191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587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8959"/>
            <a:ext cx="6096000" cy="2668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2255" marR="26670" indent="215900" algn="just">
              <a:lnSpc>
                <a:spcPct val="90000"/>
              </a:lnSpc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Много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раз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Орбитали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читал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лекции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замечательный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человек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Д. М. </a:t>
            </a:r>
            <a:r>
              <a:rPr lang="ru-RU" b="1" i="1" spc="1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Менделевич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заведующий кафедрой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психиатрии Казанского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медицинского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института.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одной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лекций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ему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ребята передали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более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90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записок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вопросами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2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это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свидетельство</a:t>
            </a:r>
            <a:r>
              <a:rPr lang="ru-RU" b="1" spc="-1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того,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что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поднимаемые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вопросы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глубоко</a:t>
            </a:r>
            <a:r>
              <a:rPr lang="ru-RU" b="1" spc="-1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заинтересовали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слушателей.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Оба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сына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Давыда</a:t>
            </a:r>
            <a:r>
              <a:rPr lang="ru-RU" b="1" i="1" spc="-19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Моисеевича</a:t>
            </a:r>
            <a:r>
              <a:rPr lang="ru-RU" b="1" i="1" spc="-19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занимались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Орбитали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 </a:t>
            </a:r>
            <a:r>
              <a:rPr lang="ru-RU" sz="1600" b="1" dirty="0" smtClean="0"/>
              <a:t>пошли</a:t>
            </a:r>
            <a:r>
              <a:rPr lang="ru-RU" sz="1600" dirty="0" smtClean="0"/>
              <a:t> </a:t>
            </a:r>
            <a:r>
              <a:rPr lang="ru-RU" sz="1600" b="1" dirty="0" smtClean="0"/>
              <a:t> </a:t>
            </a:r>
            <a:r>
              <a:rPr lang="ru-RU" sz="1600" b="1" dirty="0"/>
              <a:t>по стопам отца.</a:t>
            </a:r>
            <a:endParaRPr lang="ru-RU" sz="16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6109" y="1272031"/>
            <a:ext cx="5915891" cy="208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8090" marR="24130" indent="215900" algn="just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Многократный</a:t>
            </a:r>
            <a:r>
              <a:rPr lang="ru-RU" i="1" spc="-90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участник</a:t>
            </a:r>
            <a:r>
              <a:rPr lang="ru-RU" i="1" spc="-8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i="1" spc="-8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лектор</a:t>
            </a:r>
            <a:r>
              <a:rPr lang="ru-RU" i="1" spc="-90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Школы</a:t>
            </a:r>
            <a:r>
              <a:rPr lang="ru-RU" i="1" spc="-8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i="1" dirty="0" err="1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». Прошёл путь от слушателя до</a:t>
            </a:r>
            <a:r>
              <a:rPr lang="ru-RU" i="1" spc="-15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преподавателя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 Доктор медицинских наук, профессор, </a:t>
            </a:r>
            <a:r>
              <a:rPr lang="ru-RU" spc="-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заве­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дующий</a:t>
            </a:r>
            <a:r>
              <a:rPr lang="ru-RU" spc="-12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кафедрой</a:t>
            </a:r>
            <a:r>
              <a:rPr lang="ru-RU" spc="-1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медицинской</a:t>
            </a:r>
            <a:r>
              <a:rPr lang="ru-RU" spc="-1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spc="-12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общей</a:t>
            </a:r>
            <a:r>
              <a:rPr lang="ru-RU" spc="-1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психологии Казанского государственного медицинского универси­тета,</a:t>
            </a:r>
            <a:r>
              <a:rPr lang="ru-RU" spc="-5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директор</a:t>
            </a:r>
            <a:r>
              <a:rPr lang="ru-RU" spc="-5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</a:t>
            </a:r>
            <a:r>
              <a:rPr lang="ru-RU" spc="-5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исследований</a:t>
            </a:r>
            <a:r>
              <a:rPr lang="ru-RU" spc="-5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проблем</a:t>
            </a:r>
            <a:r>
              <a:rPr lang="ru-RU" spc="-5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pc="-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пси­</a:t>
            </a:r>
            <a:r>
              <a:rPr lang="ru-RU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хического</a:t>
            </a:r>
            <a:r>
              <a:rPr lang="ru-RU" spc="-14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здоровья и много </a:t>
            </a:r>
            <a:r>
              <a:rPr lang="ru-RU" dirty="0" err="1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другово</a:t>
            </a:r>
            <a:r>
              <a:rPr lang="ru-RU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endParaRPr lang="ru-RU" dirty="0"/>
          </a:p>
        </p:txBody>
      </p:sp>
      <p:grpSp>
        <p:nvGrpSpPr>
          <p:cNvPr id="9" name="Group 262"/>
          <p:cNvGrpSpPr>
            <a:grpSpLocks/>
          </p:cNvGrpSpPr>
          <p:nvPr/>
        </p:nvGrpSpPr>
        <p:grpSpPr bwMode="auto">
          <a:xfrm>
            <a:off x="6174754" y="1030288"/>
            <a:ext cx="1366492" cy="1589831"/>
            <a:chOff x="1133" y="205"/>
            <a:chExt cx="1291" cy="1502"/>
          </a:xfrm>
        </p:grpSpPr>
        <p:pic>
          <p:nvPicPr>
            <p:cNvPr id="10" name="Picture 26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05"/>
              <a:ext cx="1291" cy="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63"/>
            <p:cNvSpPr>
              <a:spLocks noChangeArrowheads="1"/>
            </p:cNvSpPr>
            <p:nvPr/>
          </p:nvSpPr>
          <p:spPr bwMode="auto">
            <a:xfrm>
              <a:off x="1133" y="205"/>
              <a:ext cx="1291" cy="1502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096000" y="900159"/>
            <a:ext cx="5959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3990">
              <a:spcBef>
                <a:spcPts val="495"/>
              </a:spcBef>
              <a:spcAft>
                <a:spcPts val="0"/>
              </a:spcAft>
            </a:pPr>
            <a:r>
              <a:rPr lang="ru-RU" b="1" i="1" dirty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</a:t>
            </a:r>
            <a:r>
              <a:rPr lang="ru-RU" b="1" i="1" dirty="0" smtClean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енделевич Владимир Давыдович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78754" y="3213594"/>
            <a:ext cx="6096000" cy="3370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2890" marR="1416685" indent="215265" algn="just">
              <a:lnSpc>
                <a:spcPct val="91000"/>
              </a:lnSpc>
              <a:spcBef>
                <a:spcPts val="805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Младший</a:t>
            </a:r>
            <a:r>
              <a:rPr lang="ru-RU" b="1" spc="-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Борис</a:t>
            </a:r>
            <a:r>
              <a:rPr lang="ru-RU" b="1" i="1" spc="-12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Менделевич</a:t>
            </a:r>
            <a:r>
              <a:rPr lang="ru-RU" b="1" i="1" spc="-12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студентом</a:t>
            </a:r>
            <a:r>
              <a:rPr lang="ru-RU" b="1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3</a:t>
            </a:r>
            <a:r>
              <a:rPr lang="ru-RU" b="1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курса был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призван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армию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служил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Афганистане.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Борис Давыдович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3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доктор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медицинских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наук,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был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началь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 </a:t>
            </a:r>
            <a:r>
              <a:rPr lang="ru-RU" b="1" spc="10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ником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отдела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вопросам здравоохранения,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спорта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формирования здорового образа жизни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Аппарата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Правительства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РТ. В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последнее время работал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на­</a:t>
            </a:r>
            <a:r>
              <a:rPr lang="ru-RU" b="1" spc="1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чальником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департамента Управления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внутренней политике Администрации Президента </a:t>
            </a:r>
            <a:r>
              <a:rPr lang="ru-RU" b="1" spc="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Российской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Федерации,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сейчас</a:t>
            </a:r>
            <a:r>
              <a:rPr lang="ru-RU" b="1" spc="-135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депутат</a:t>
            </a:r>
            <a:r>
              <a:rPr lang="ru-RU" b="1" spc="-135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Государственной</a:t>
            </a:r>
            <a:r>
              <a:rPr lang="ru-RU" b="1" spc="-135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Думы</a:t>
            </a:r>
          </a:p>
        </p:txBody>
      </p:sp>
      <p:grpSp>
        <p:nvGrpSpPr>
          <p:cNvPr id="34" name="Group 268"/>
          <p:cNvGrpSpPr>
            <a:grpSpLocks/>
          </p:cNvGrpSpPr>
          <p:nvPr/>
        </p:nvGrpSpPr>
        <p:grpSpPr bwMode="auto">
          <a:xfrm>
            <a:off x="4902253" y="3790786"/>
            <a:ext cx="1351255" cy="1742983"/>
            <a:chOff x="14237" y="246"/>
            <a:chExt cx="1297" cy="1673"/>
          </a:xfrm>
        </p:grpSpPr>
        <p:pic>
          <p:nvPicPr>
            <p:cNvPr id="35" name="Picture 2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7" y="246"/>
              <a:ext cx="1297" cy="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269"/>
            <p:cNvSpPr>
              <a:spLocks noChangeArrowheads="1"/>
            </p:cNvSpPr>
            <p:nvPr/>
          </p:nvSpPr>
          <p:spPr bwMode="auto">
            <a:xfrm>
              <a:off x="14237" y="246"/>
              <a:ext cx="1297" cy="167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952575" y="3461169"/>
            <a:ext cx="42394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</a:t>
            </a:r>
            <a:r>
              <a:rPr lang="ru-RU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Визель</a:t>
            </a:r>
            <a:r>
              <a:rPr lang="ru-RU" b="1" i="1" spc="-17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Александр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Андреевич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заведующий кафедрой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фтизиопульмонологии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Казанского государственного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медицинского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университета.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Папа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6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Андрей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Оскарович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крупный учёный химик, ученик академика</a:t>
            </a:r>
            <a:r>
              <a:rPr lang="ru-RU" b="1" i="1" spc="-1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Б.</a:t>
            </a:r>
            <a:r>
              <a:rPr lang="ru-RU" b="1" i="1" spc="-1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b="1" i="1" spc="-1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Арбузова,</a:t>
            </a:r>
            <a:r>
              <a:rPr lang="ru-RU" b="1" i="1" spc="-1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мама</a:t>
            </a:r>
            <a:r>
              <a:rPr lang="ru-RU" b="1" i="1" spc="-1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i="1" spc="-18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профессор,</a:t>
            </a:r>
            <a:r>
              <a:rPr lang="ru-RU" b="1" i="1" spc="-1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заведовала кафедрой фармакологии КГМУ. Родители </a:t>
            </a:r>
            <a:r>
              <a:rPr lang="ru-RU" b="1" i="1" spc="-25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битальца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Саши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много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раз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выступали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перед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участ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никами</a:t>
            </a:r>
            <a:r>
              <a:rPr lang="ru-RU" b="1" i="1" spc="-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школы.</a:t>
            </a:r>
            <a:endParaRPr lang="ru-RU" dirty="0"/>
          </a:p>
        </p:txBody>
      </p:sp>
      <p:grpSp>
        <p:nvGrpSpPr>
          <p:cNvPr id="38" name="Group 271"/>
          <p:cNvGrpSpPr>
            <a:grpSpLocks/>
          </p:cNvGrpSpPr>
          <p:nvPr/>
        </p:nvGrpSpPr>
        <p:grpSpPr bwMode="auto">
          <a:xfrm>
            <a:off x="6557205" y="3732167"/>
            <a:ext cx="1316616" cy="1903065"/>
            <a:chOff x="14237" y="1302"/>
            <a:chExt cx="1297" cy="1728"/>
          </a:xfrm>
        </p:grpSpPr>
        <p:pic>
          <p:nvPicPr>
            <p:cNvPr id="39" name="Picture 27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7" y="1302"/>
              <a:ext cx="1297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272"/>
            <p:cNvSpPr>
              <a:spLocks noChangeArrowheads="1"/>
            </p:cNvSpPr>
            <p:nvPr/>
          </p:nvSpPr>
          <p:spPr bwMode="auto">
            <a:xfrm>
              <a:off x="14237" y="1302"/>
              <a:ext cx="1297" cy="1728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210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259"/>
          <p:cNvGrpSpPr>
            <a:grpSpLocks/>
          </p:cNvGrpSpPr>
          <p:nvPr/>
        </p:nvGrpSpPr>
        <p:grpSpPr bwMode="auto">
          <a:xfrm>
            <a:off x="408421" y="993487"/>
            <a:ext cx="5362888" cy="3024331"/>
            <a:chOff x="3" y="3"/>
            <a:chExt cx="6350" cy="3581"/>
          </a:xfrm>
        </p:grpSpPr>
        <p:pic>
          <p:nvPicPr>
            <p:cNvPr id="7" name="Picture 2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6350" cy="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60"/>
            <p:cNvSpPr>
              <a:spLocks noChangeArrowheads="1"/>
            </p:cNvSpPr>
            <p:nvPr/>
          </p:nvSpPr>
          <p:spPr bwMode="auto">
            <a:xfrm>
              <a:off x="3" y="3"/>
              <a:ext cx="6350" cy="3581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08421" y="4075976"/>
            <a:ext cx="536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>
              <a:spcBef>
                <a:spcPts val="365"/>
              </a:spcBef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Международная школа «</a:t>
            </a:r>
            <a:r>
              <a:rPr lang="ru-RU" sz="2000" b="1" i="1" dirty="0" err="1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Орбиталь</a:t>
            </a:r>
            <a:r>
              <a:rPr lang="ru-RU" sz="2000" b="1" i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» с участием ребят из Болгарии и</a:t>
            </a:r>
            <a:r>
              <a:rPr lang="ru-RU" sz="2000" i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ФРГ</a:t>
            </a:r>
            <a:endParaRPr lang="ru-RU" sz="3200" dirty="0">
              <a:effectLst/>
              <a:latin typeface="Times New Roman" panose="02020603050405020304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56"/>
          <p:cNvGrpSpPr>
            <a:grpSpLocks/>
          </p:cNvGrpSpPr>
          <p:nvPr/>
        </p:nvGrpSpPr>
        <p:grpSpPr bwMode="auto">
          <a:xfrm>
            <a:off x="5979274" y="993486"/>
            <a:ext cx="2956907" cy="2011403"/>
            <a:chOff x="3" y="3"/>
            <a:chExt cx="3684" cy="2506"/>
          </a:xfrm>
        </p:grpSpPr>
        <p:pic>
          <p:nvPicPr>
            <p:cNvPr id="11" name="Picture 2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3684" cy="2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57"/>
            <p:cNvSpPr>
              <a:spLocks noChangeArrowheads="1"/>
            </p:cNvSpPr>
            <p:nvPr/>
          </p:nvSpPr>
          <p:spPr bwMode="auto">
            <a:xfrm>
              <a:off x="3" y="3"/>
              <a:ext cx="3684" cy="2506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3" name="Group 253"/>
          <p:cNvGrpSpPr>
            <a:grpSpLocks/>
          </p:cNvGrpSpPr>
          <p:nvPr/>
        </p:nvGrpSpPr>
        <p:grpSpPr bwMode="auto">
          <a:xfrm>
            <a:off x="9144145" y="993486"/>
            <a:ext cx="2410545" cy="2011403"/>
            <a:chOff x="3" y="3"/>
            <a:chExt cx="2531" cy="2523"/>
          </a:xfrm>
        </p:grpSpPr>
        <p:pic>
          <p:nvPicPr>
            <p:cNvPr id="14" name="Picture 2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2531" cy="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3" y="3"/>
              <a:ext cx="2531" cy="252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979274" y="3133765"/>
            <a:ext cx="3164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Школа «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 Всесоюзный слет юных</a:t>
            </a:r>
            <a:r>
              <a:rPr lang="ru-RU" b="1" i="1" spc="-14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химиков,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77 регионов страны, академик Александра Васильевна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Новосёлова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с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орбитальцами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, 1977</a:t>
            </a:r>
            <a:r>
              <a:rPr lang="ru-RU" b="1" i="1" spc="-13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44145" y="3205835"/>
            <a:ext cx="2410545" cy="201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160" indent="-133985" algn="ctr">
              <a:lnSpc>
                <a:spcPct val="81000"/>
              </a:lnSpc>
              <a:spcAft>
                <a:spcPts val="0"/>
              </a:spcAft>
            </a:pP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</a:t>
            </a: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Борис</a:t>
            </a:r>
            <a:endParaRPr lang="en-US" b="1" i="1" dirty="0" smtClean="0">
              <a:latin typeface="Calibri" panose="020F0502020204030204" pitchFamily="34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64160" indent="-133985" algn="ctr">
              <a:lnSpc>
                <a:spcPct val="81000"/>
              </a:lnSpc>
              <a:spcAft>
                <a:spcPts val="0"/>
              </a:spcAft>
            </a:pP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Дмитриевич</a:t>
            </a:r>
            <a:endParaRPr lang="en-US" b="1" i="1" dirty="0" smtClean="0">
              <a:latin typeface="Calibri" panose="020F0502020204030204" pitchFamily="34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64160" indent="-133985" algn="ctr">
              <a:lnSpc>
                <a:spcPct val="81000"/>
              </a:lnSpc>
              <a:spcAft>
                <a:spcPts val="0"/>
              </a:spcAft>
            </a:pPr>
            <a:r>
              <a:rPr lang="ru-RU" b="1" i="1" dirty="0" err="1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Чернокальский</a:t>
            </a:r>
            <a:endParaRPr lang="en-US" b="1" i="1" dirty="0">
              <a:latin typeface="Calibri" panose="020F0502020204030204" pitchFamily="34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64160" indent="-133985" algn="ctr">
              <a:lnSpc>
                <a:spcPct val="81000"/>
              </a:lnSpc>
              <a:spcAft>
                <a:spcPts val="0"/>
              </a:spcAft>
            </a:pP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беседует</a:t>
            </a:r>
            <a:r>
              <a:rPr lang="en-US" sz="28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орбитальцами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после прочитанной лекции</a:t>
            </a:r>
            <a:endParaRPr lang="ru-RU" sz="2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214"/>
          <p:cNvGrpSpPr>
            <a:grpSpLocks/>
          </p:cNvGrpSpPr>
          <p:nvPr/>
        </p:nvGrpSpPr>
        <p:grpSpPr bwMode="auto">
          <a:xfrm>
            <a:off x="190570" y="879995"/>
            <a:ext cx="1333430" cy="1877059"/>
            <a:chOff x="1133" y="308"/>
            <a:chExt cx="1300" cy="1830"/>
          </a:xfrm>
        </p:grpSpPr>
        <p:pic>
          <p:nvPicPr>
            <p:cNvPr id="7" name="Picture 2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308"/>
              <a:ext cx="1300" cy="1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15"/>
            <p:cNvSpPr>
              <a:spLocks noChangeArrowheads="1"/>
            </p:cNvSpPr>
            <p:nvPr/>
          </p:nvSpPr>
          <p:spPr bwMode="auto">
            <a:xfrm>
              <a:off x="1133" y="308"/>
              <a:ext cx="1300" cy="1830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18655" y="1300121"/>
            <a:ext cx="6096000" cy="2452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33805" marR="25400" indent="215900" algn="just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</a:pPr>
            <a:r>
              <a:rPr lang="ru-RU" b="1" i="1" dirty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Алексей</a:t>
            </a:r>
            <a:r>
              <a:rPr lang="ru-RU" b="1" i="1" spc="-120" dirty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Ильич</a:t>
            </a:r>
            <a:r>
              <a:rPr lang="ru-RU" b="1" i="1" spc="-120" dirty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Хацринов</a:t>
            </a:r>
            <a:r>
              <a:rPr lang="ru-RU" b="1" i="1" spc="-115" dirty="0">
                <a:solidFill>
                  <a:srgbClr val="231F20"/>
                </a:solidFill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spc="-35" dirty="0">
                <a:solidFill>
                  <a:srgbClr val="231F20"/>
                </a:solidFill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“</a:t>
            </a:r>
            <a:r>
              <a:rPr lang="ru-RU" b="1" dirty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dirty="0" smtClean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­-77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”,</a:t>
            </a:r>
            <a:r>
              <a:rPr lang="ru-RU" b="1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доктор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технических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наук,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профессор,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заведующий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кафедрой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технологии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неорганических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веществ и</a:t>
            </a:r>
            <a:r>
              <a:rPr lang="ru-RU" b="1" spc="-12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материалов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КНИТУ-­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КХТИ, заместитель директора</a:t>
            </a:r>
            <a:r>
              <a:rPr lang="ru-RU" b="1" spc="1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НИИ.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школу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я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приехал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1977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году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на третий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всесоюзный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слёт</a:t>
            </a:r>
            <a:r>
              <a:rPr lang="ru-RU" b="1" i="1" spc="-11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юных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химиков.».</a:t>
            </a:r>
            <a:r>
              <a:rPr lang="ru-RU" b="1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Я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был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7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2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составе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2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делегации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2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Узбекистана…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25491" y="3714346"/>
            <a:ext cx="49045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1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Комиссаров Николай Алексеевич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spc="15" dirty="0" err="1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Орбита­</a:t>
            </a:r>
            <a:r>
              <a:rPr lang="ru-RU" b="1" spc="15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</a:t>
            </a:r>
            <a:r>
              <a:rPr lang="ru-RU" b="1" dirty="0" err="1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 2010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 2012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2017» с ребятами делился воспоминаниями выпускник КХТИ 1975 года, заместитель секретаря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комитета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ВЛКСМ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 и района,</a:t>
            </a:r>
            <a:r>
              <a:rPr lang="ru-RU" b="1" spc="-13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ветеран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вой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ны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Афганистане,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участник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ликвидации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последствий аварии на Чернобыльской АЭС, зам. председателя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Всероссийского Союза ветеранов локальных </a:t>
            </a:r>
            <a:r>
              <a:rPr lang="ru-RU" b="1" spc="2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войн.</a:t>
            </a:r>
            <a:endParaRPr lang="ru-RU" dirty="0"/>
          </a:p>
        </p:txBody>
      </p:sp>
      <p:grpSp>
        <p:nvGrpSpPr>
          <p:cNvPr id="11" name="Group 205"/>
          <p:cNvGrpSpPr>
            <a:grpSpLocks/>
          </p:cNvGrpSpPr>
          <p:nvPr/>
        </p:nvGrpSpPr>
        <p:grpSpPr bwMode="auto">
          <a:xfrm>
            <a:off x="4709897" y="3777140"/>
            <a:ext cx="1757276" cy="2281755"/>
            <a:chOff x="1136" y="210"/>
            <a:chExt cx="1300" cy="1688"/>
          </a:xfrm>
        </p:grpSpPr>
        <p:pic>
          <p:nvPicPr>
            <p:cNvPr id="12" name="Picture 2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210"/>
              <a:ext cx="1300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06"/>
            <p:cNvSpPr>
              <a:spLocks noChangeArrowheads="1"/>
            </p:cNvSpPr>
            <p:nvPr/>
          </p:nvSpPr>
          <p:spPr bwMode="auto">
            <a:xfrm>
              <a:off x="1136" y="210"/>
              <a:ext cx="1300" cy="1688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522590" y="825037"/>
            <a:ext cx="4866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Александр</a:t>
            </a:r>
            <a:r>
              <a:rPr lang="ru-RU" b="1" i="1" spc="-175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Матвеевич</a:t>
            </a:r>
            <a:r>
              <a:rPr lang="ru-RU" b="1" i="1" spc="-175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Понятов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spc="-8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русский</a:t>
            </a:r>
            <a:r>
              <a:rPr lang="ru-RU" b="1" spc="-8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инженер и американский бизнесмен </a:t>
            </a:r>
            <a:r>
              <a:rPr lang="ru-RU" b="1" dirty="0" smtClean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изобретатель и создатель первого в</a:t>
            </a:r>
            <a:r>
              <a:rPr lang="ru-RU" b="1" spc="-12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мире 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видеомагнитофона</a:t>
            </a:r>
            <a:r>
              <a:rPr lang="ru-RU" b="1" spc="-7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7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основатель</a:t>
            </a:r>
            <a:r>
              <a:rPr lang="ru-RU" b="1" spc="-6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знаменитой</a:t>
            </a:r>
            <a:r>
              <a:rPr lang="ru-RU" b="1" spc="-7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фирмы.</a:t>
            </a:r>
            <a:r>
              <a:rPr lang="ru-RU" b="1" spc="-6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Он</a:t>
            </a:r>
            <a:r>
              <a:rPr lang="ru-RU" b="1" spc="-7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двоюродный дед Комиссарова Н.А., родился в Высокогорском районе, Н. А.</a:t>
            </a:r>
            <a:r>
              <a:rPr lang="ru-RU" b="1" spc="-2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собрал материал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был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создан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документальный</a:t>
            </a:r>
            <a:r>
              <a:rPr lang="ru-RU" b="1" spc="-7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фильм,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который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2012</a:t>
            </a:r>
            <a:r>
              <a:rPr lang="ru-RU" b="1" spc="-5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г.</a:t>
            </a:r>
            <a:r>
              <a:rPr lang="ru-RU" b="1" spc="-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полу­ </a:t>
            </a:r>
            <a:r>
              <a:rPr lang="ru-RU" b="1" dirty="0" err="1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чил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гран­при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на международном</a:t>
            </a:r>
            <a:r>
              <a:rPr lang="ru-RU" b="1" spc="-19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конкурсе.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8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69"/>
          <p:cNvGrpSpPr>
            <a:grpSpLocks/>
          </p:cNvGrpSpPr>
          <p:nvPr/>
        </p:nvGrpSpPr>
        <p:grpSpPr bwMode="auto">
          <a:xfrm>
            <a:off x="575628" y="1030288"/>
            <a:ext cx="3035284" cy="2272144"/>
            <a:chOff x="9184" y="-2380"/>
            <a:chExt cx="2987" cy="2236"/>
          </a:xfrm>
        </p:grpSpPr>
        <p:pic>
          <p:nvPicPr>
            <p:cNvPr id="7" name="Picture 1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4" y="-2380"/>
              <a:ext cx="2987" cy="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70"/>
            <p:cNvSpPr>
              <a:spLocks noChangeArrowheads="1"/>
            </p:cNvSpPr>
            <p:nvPr/>
          </p:nvSpPr>
          <p:spPr bwMode="auto">
            <a:xfrm>
              <a:off x="9184" y="-2380"/>
              <a:ext cx="2987" cy="2236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62912" y="3394507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Зав. кафедрой аналитической химии </a:t>
            </a: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К(П)ФУ профессор Геннадий</a:t>
            </a:r>
          </a:p>
          <a:p>
            <a:r>
              <a:rPr lang="ru-RU" b="1" i="1" dirty="0" smtClean="0"/>
              <a:t>Артурович </a:t>
            </a:r>
            <a:r>
              <a:rPr lang="ru-RU" b="1" i="1" dirty="0"/>
              <a:t>Евтюгин с удовольствием бывал</a:t>
            </a:r>
            <a:endParaRPr lang="ru-RU" dirty="0"/>
          </a:p>
          <a:p>
            <a:r>
              <a:rPr lang="ru-RU" b="1" i="1" dirty="0"/>
              <a:t>в «</a:t>
            </a:r>
            <a:r>
              <a:rPr lang="ru-RU" b="1" i="1" dirty="0" err="1"/>
              <a:t>Орбитали</a:t>
            </a:r>
            <a:r>
              <a:rPr lang="ru-RU" b="1" i="1" dirty="0" smtClean="0"/>
              <a:t>» (</a:t>
            </a:r>
            <a:r>
              <a:rPr lang="ru-RU" b="1" i="1" dirty="0" err="1" smtClean="0"/>
              <a:t>Орбиталец</a:t>
            </a:r>
            <a:r>
              <a:rPr lang="ru-RU" b="1" i="1" dirty="0" smtClean="0"/>
              <a:t>)</a:t>
            </a:r>
            <a:endParaRPr lang="ru-RU" dirty="0"/>
          </a:p>
          <a:p>
            <a:r>
              <a:rPr lang="ru-RU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endParaRPr lang="ru-RU" dirty="0"/>
          </a:p>
        </p:txBody>
      </p:sp>
      <p:pic>
        <p:nvPicPr>
          <p:cNvPr id="10" name="Picture 1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226" y="1035051"/>
            <a:ext cx="2812610" cy="21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05600" y="842941"/>
            <a:ext cx="5411365" cy="297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350" marR="24130" indent="215900" algn="just">
              <a:lnSpc>
                <a:spcPct val="88000"/>
              </a:lnSpc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Гимн</a:t>
            </a:r>
            <a:r>
              <a:rPr lang="ru-RU" b="1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студентов</a:t>
            </a:r>
            <a:r>
              <a:rPr lang="ru-RU" b="1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Guadeamus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26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</a:t>
            </a:r>
            <a:r>
              <a:rPr lang="ru-RU" b="1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орбитальцами</a:t>
            </a:r>
            <a:r>
              <a:rPr lang="ru-RU" b="1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разучивает</a:t>
            </a:r>
            <a:r>
              <a:rPr lang="ru-RU" b="1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неугомонная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Дергунова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Дина Иосифовна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проректор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Энергоуниверситета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1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боль­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шой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друг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Орбитали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».</a:t>
            </a:r>
            <a:endParaRPr lang="ru-RU" sz="1600" dirty="0" smtClean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76885" algn="just">
              <a:spcAft>
                <a:spcPts val="0"/>
              </a:spcAft>
            </a:pP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Текст песни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Орбитальцев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написал главный редактор</a:t>
            </a:r>
            <a:r>
              <a:rPr lang="ru-RU" b="1" i="1" spc="-1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журнала «Чаян»</a:t>
            </a:r>
            <a:r>
              <a:rPr lang="ru-RU" b="1" i="1" spc="-9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Борис</a:t>
            </a:r>
            <a:r>
              <a:rPr lang="ru-RU" b="1" i="1" spc="-9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Ларин</a:t>
            </a:r>
            <a:r>
              <a:rPr lang="ru-RU" b="1" i="1" spc="-9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(Бронштейн),</a:t>
            </a:r>
            <a:r>
              <a:rPr lang="ru-RU" b="1" i="1" spc="-9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первый</a:t>
            </a:r>
            <a:r>
              <a:rPr lang="ru-RU" b="1" i="1" spc="-9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вариант</a:t>
            </a:r>
            <a:r>
              <a:rPr lang="ru-RU" b="1" i="1" spc="-9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музыки</a:t>
            </a:r>
            <a:r>
              <a:rPr lang="ru-RU" b="1" i="1" spc="-9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i="1" spc="-12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2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вы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пускник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физфака</a:t>
            </a:r>
            <a:r>
              <a:rPr lang="ru-RU" b="1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КГУ</a:t>
            </a:r>
            <a:r>
              <a:rPr lang="ru-RU" b="1" i="1" spc="-14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Борис</a:t>
            </a:r>
            <a:r>
              <a:rPr lang="ru-RU" b="1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Львович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(ныне</a:t>
            </a:r>
            <a:r>
              <a:rPr lang="ru-RU" b="1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Заслуженный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артист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РФ),</a:t>
            </a:r>
            <a:r>
              <a:rPr lang="ru-RU" b="1" i="1" spc="-12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второй</a:t>
            </a:r>
            <a:r>
              <a:rPr lang="ru-RU" b="1" i="1" spc="-10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вариант</a:t>
            </a:r>
            <a:r>
              <a:rPr lang="ru-RU" b="1" i="1" spc="-10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i="1" spc="-12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Ленинградский</a:t>
            </a:r>
            <a:r>
              <a:rPr lang="ru-RU" b="1" i="1" spc="-9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бард</a:t>
            </a:r>
            <a:r>
              <a:rPr lang="ru-RU" b="1" i="1" spc="-10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Евгений</a:t>
            </a:r>
            <a:r>
              <a:rPr lang="ru-RU" b="1" i="1" spc="-10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Клячкин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: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2131" y="3389744"/>
            <a:ext cx="6137564" cy="251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8390" marR="912495">
              <a:lnSpc>
                <a:spcPct val="86000"/>
              </a:lnSpc>
              <a:spcBef>
                <a:spcPts val="1225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Лишь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солнца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луч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над</a:t>
            </a:r>
            <a:r>
              <a:rPr lang="ru-RU" b="1" spc="-1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хвойными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аллеями,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 мы уже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приветствуем его</a:t>
            </a:r>
            <a:r>
              <a:rPr lang="ru-RU" b="1" spc="-2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088390" marR="817880">
              <a:lnSpc>
                <a:spcPct val="92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Зарядкой по системе Менделеева, Прыжками в ледяную Н</a:t>
            </a:r>
            <a:r>
              <a:rPr lang="ru-RU" b="1" baseline="-25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 (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аш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два О). </a:t>
            </a:r>
            <a:endParaRPr lang="ru-RU" b="1" dirty="0" smtClean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088390" marR="817880">
              <a:lnSpc>
                <a:spcPct val="92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Здесь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встретят Вас приветливыми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лицами.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станет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Вам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родным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Зеленый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бор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…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088390">
              <a:lnSpc>
                <a:spcPts val="1170"/>
              </a:lnSpc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мы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8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замечательной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традиции…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ru-RU" sz="1600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                   Гостям выносим хлеб и натрий хлор</a:t>
            </a:r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42651" y="5495289"/>
            <a:ext cx="5737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780" marR="1443355">
              <a:spcBef>
                <a:spcPts val="690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Здесь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постоянно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споры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полемики… Идеи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сверхнаучные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кишат.</a:t>
            </a:r>
          </a:p>
          <a:p>
            <a:pPr marL="1160780"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Отсюда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 мы выйдем в академики…</a:t>
            </a:r>
          </a:p>
          <a:p>
            <a:pPr marL="1160780"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Конечно, если мамы разрешат!</a:t>
            </a:r>
          </a:p>
        </p:txBody>
      </p:sp>
    </p:spTree>
    <p:extLst>
      <p:ext uri="{BB962C8B-B14F-4D97-AF65-F5344CB8AC3E}">
        <p14:creationId xmlns:p14="http://schemas.microsoft.com/office/powerpoint/2010/main" xmlns="" val="8775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29"/>
          <p:cNvGrpSpPr>
            <a:grpSpLocks/>
          </p:cNvGrpSpPr>
          <p:nvPr/>
        </p:nvGrpSpPr>
        <p:grpSpPr bwMode="auto">
          <a:xfrm>
            <a:off x="277090" y="913883"/>
            <a:ext cx="4807528" cy="3056260"/>
            <a:chOff x="9184" y="207"/>
            <a:chExt cx="6350" cy="2814"/>
          </a:xfrm>
        </p:grpSpPr>
        <p:pic>
          <p:nvPicPr>
            <p:cNvPr id="7" name="Picture 1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4" y="207"/>
              <a:ext cx="6350" cy="2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30"/>
            <p:cNvSpPr>
              <a:spLocks noChangeArrowheads="1"/>
            </p:cNvSpPr>
            <p:nvPr/>
          </p:nvSpPr>
          <p:spPr bwMode="auto">
            <a:xfrm>
              <a:off x="9184" y="207"/>
              <a:ext cx="6350" cy="2814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088245" y="694027"/>
            <a:ext cx="6979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marR="57150" algn="ctr">
              <a:spcBef>
                <a:spcPts val="795"/>
              </a:spcBef>
              <a:spcAft>
                <a:spcPts val="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ХИМИЧЕСКИЕ ОЛИМПИАДЫ</a:t>
            </a:r>
          </a:p>
          <a:p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1966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год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3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Казань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стала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центром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2­ой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Всероссийской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олимпиады школьников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Первая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(1965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год)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проводилась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 МГУ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М.В.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Ломоносова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ней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участвовали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250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учащихся.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Ка­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зань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приехали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уже</a:t>
            </a:r>
            <a:r>
              <a:rPr lang="ru-RU" b="1" spc="-1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400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ребят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не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только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России;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здесь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юные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химики Армении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Грузии,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Латвии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Таджикистана,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Белоруссии,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Якутии,</a:t>
            </a:r>
            <a:r>
              <a:rPr lang="ru-RU" b="1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2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Са­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халина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Чувашии,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Мордовии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других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территорий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страны.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Казань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не случайно</a:t>
            </a:r>
            <a:r>
              <a:rPr lang="ru-RU" b="1" spc="-1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была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выбрана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местом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проведения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Всероссийской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олимпиады</a:t>
            </a:r>
            <a:r>
              <a:rPr lang="ru-RU" b="1" spc="-1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традиции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Казанской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химической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школы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её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основатели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последователи развивали во всех регионах</a:t>
            </a:r>
            <a:r>
              <a:rPr lang="ru-RU" b="1" spc="-1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страны</a:t>
            </a:r>
            <a:endParaRPr lang="ru-RU" dirty="0"/>
          </a:p>
        </p:txBody>
      </p: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277090" y="4320869"/>
            <a:ext cx="2206501" cy="1827328"/>
            <a:chOff x="3" y="3"/>
            <a:chExt cx="2479" cy="2053"/>
          </a:xfrm>
        </p:grpSpPr>
        <p:pic>
          <p:nvPicPr>
            <p:cNvPr id="12" name="Picture 9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2479" cy="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94"/>
            <p:cNvSpPr>
              <a:spLocks noChangeArrowheads="1"/>
            </p:cNvSpPr>
            <p:nvPr/>
          </p:nvSpPr>
          <p:spPr bwMode="auto">
            <a:xfrm>
              <a:off x="3" y="3"/>
              <a:ext cx="2479" cy="205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483591" y="4285833"/>
            <a:ext cx="41250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Президент РФ В. В. Путин награждает победителя Международной олимпиады школьников по химии (2000 г.) Михаила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Кабешова</a:t>
            </a:r>
            <a:r>
              <a:rPr lang="ru-RU" b="1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(3</a:t>
            </a:r>
            <a:r>
              <a:rPr lang="ru-RU" b="1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раза</a:t>
            </a:r>
            <a:r>
              <a:rPr lang="ru-RU" b="1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был</a:t>
            </a:r>
            <a:r>
              <a:rPr lang="ru-RU" b="1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10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Орбитали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 и на учебно-тренировочных сборах в КГТУ, сейчас </a:t>
            </a:r>
            <a:r>
              <a:rPr lang="ru-RU" b="1" i="1" spc="-14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преподаватель университета в Кембридже</a:t>
            </a:r>
            <a:endParaRPr lang="ru-RU" dirty="0"/>
          </a:p>
        </p:txBody>
      </p: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5961843" y="4100953"/>
            <a:ext cx="2839675" cy="1827328"/>
            <a:chOff x="3" y="3"/>
            <a:chExt cx="3677" cy="2053"/>
          </a:xfrm>
        </p:grpSpPr>
        <p:pic>
          <p:nvPicPr>
            <p:cNvPr id="16" name="Picture 9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3677" cy="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3" y="3"/>
              <a:ext cx="3677" cy="205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8821919" y="3864125"/>
            <a:ext cx="33768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Абсолютный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победитель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33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34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Международных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школьников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i="1" spc="-7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(готовился к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участию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олимпиадах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на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зимних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учебно-тренировочных сборах КГТУ); сейчас к.х.н. Игорь Алексеевич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Седов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ст.н.с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каф.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физической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2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химии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химического</a:t>
            </a:r>
            <a:r>
              <a:rPr lang="ru-RU" b="1" i="1" spc="-13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</a:t>
            </a:r>
            <a:r>
              <a:rPr lang="ru-RU" b="1" i="1" spc="-1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b="1" i="1" spc="-1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b="1" i="1" spc="-1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М.</a:t>
            </a:r>
            <a:r>
              <a:rPr lang="ru-RU" b="1" i="1" spc="-1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Бутлерова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5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40229" y="938213"/>
            <a:ext cx="4340368" cy="2571750"/>
            <a:chOff x="1795" y="715"/>
            <a:chExt cx="5026" cy="2978"/>
          </a:xfrm>
        </p:grpSpPr>
        <p:pic>
          <p:nvPicPr>
            <p:cNvPr id="7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715"/>
              <a:ext cx="5026" cy="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2"/>
            <p:cNvSpPr>
              <a:spLocks noChangeArrowheads="1"/>
            </p:cNvSpPr>
            <p:nvPr/>
          </p:nvSpPr>
          <p:spPr bwMode="auto">
            <a:xfrm>
              <a:off x="1795" y="715"/>
              <a:ext cx="5026" cy="2978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40229" y="3694113"/>
            <a:ext cx="434036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30">
              <a:lnSpc>
                <a:spcPct val="85000"/>
              </a:lnSpc>
            </a:pP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Сборная команда школьников России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абсолютный победитель Международной олимпиады </a:t>
            </a:r>
            <a:r>
              <a:rPr lang="ru-RU" b="1" spc="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школь­ников</a:t>
            </a:r>
            <a:r>
              <a:rPr lang="ru-RU" b="1" spc="-9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2000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года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(тренер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сборной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команды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9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первом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ряду крайний справа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Андрей Николаевич Ведерников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spc="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орбиталец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 1976 и 1977. Профессор химического факультета Казанского государственного университета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</a:p>
          <a:p>
            <a:pPr marL="474980">
              <a:lnSpc>
                <a:spcPts val="1215"/>
              </a:lnSpc>
              <a:spcAft>
                <a:spcPts val="0"/>
              </a:spcAft>
            </a:pP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74980">
              <a:lnSpc>
                <a:spcPts val="1215"/>
              </a:lnSpc>
              <a:spcAft>
                <a:spcPts val="0"/>
              </a:spcAft>
            </a:pP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</a:t>
            </a:r>
            <a:r>
              <a:rPr lang="ru-RU" b="1" spc="-19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2003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9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</a:t>
            </a:r>
            <a:r>
              <a:rPr lang="ru-RU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Университета</a:t>
            </a:r>
            <a:r>
              <a:rPr lang="ru-RU" b="1" spc="-1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</a:p>
          <a:p>
            <a:pPr marL="474980">
              <a:lnSpc>
                <a:spcPts val="1215"/>
              </a:lnSpc>
              <a:spcAft>
                <a:spcPts val="0"/>
              </a:spcAft>
            </a:pP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штата</a:t>
            </a:r>
            <a:r>
              <a:rPr lang="ru-RU" b="1" spc="-19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Мэриленд,</a:t>
            </a:r>
            <a:r>
              <a:rPr lang="ru-RU" b="1" spc="-1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США.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5312092" y="938213"/>
            <a:ext cx="2003108" cy="2369006"/>
            <a:chOff x="1133" y="206"/>
            <a:chExt cx="2469" cy="2920"/>
          </a:xfrm>
        </p:grpSpPr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06"/>
              <a:ext cx="2469" cy="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133" y="206"/>
              <a:ext cx="2469" cy="2920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099155" y="1058142"/>
            <a:ext cx="4652616" cy="111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55" marR="28575" indent="215900" algn="just">
              <a:lnSpc>
                <a:spcPct val="92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Айдар </a:t>
            </a:r>
            <a:r>
              <a:rPr lang="ru-RU" b="1" dirty="0" err="1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Фаритович</a:t>
            </a:r>
            <a:r>
              <a:rPr lang="ru-RU" b="1" dirty="0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Акмалов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– Исполнительный директор АНО «Казанский Открытый Университет Талантов 2.0» - </a:t>
            </a:r>
            <a:r>
              <a:rPr lang="ru-RU" b="1" dirty="0" err="1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орбиталец</a:t>
            </a:r>
            <a:r>
              <a:rPr lang="ru-RU" b="1" dirty="0" smtClean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2005 года.</a:t>
            </a:r>
            <a:endParaRPr lang="ru-RU" b="1" dirty="0">
              <a:latin typeface="Times New Roman" panose="02020603050405020304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11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2092" y="3389628"/>
            <a:ext cx="5993217" cy="32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5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32079" y="79157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Заслуженный</a:t>
            </a:r>
            <a:r>
              <a:rPr lang="ru-RU" sz="2000" b="1" i="1" spc="-6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работник</a:t>
            </a:r>
            <a:r>
              <a:rPr lang="ru-RU" sz="2000" b="1" i="1" spc="-6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высшей</a:t>
            </a:r>
            <a:r>
              <a:rPr lang="ru-RU" sz="2000" b="1" i="1" spc="-6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школы</a:t>
            </a:r>
            <a:r>
              <a:rPr lang="ru-RU" sz="2000" b="1" i="1" spc="-6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Российской</a:t>
            </a:r>
            <a:r>
              <a:rPr lang="ru-RU" sz="2000" b="1" i="1" spc="-6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Федерации; Заслуженный</a:t>
            </a:r>
            <a:r>
              <a:rPr lang="ru-RU" sz="2000" b="1" i="1" spc="-10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деятель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науки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Республики</a:t>
            </a:r>
            <a:r>
              <a:rPr lang="ru-RU" sz="2000" b="1" i="1" spc="-10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Татарстан;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доктор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химических</a:t>
            </a:r>
            <a:r>
              <a:rPr lang="ru-RU" sz="2000" b="1" i="1" spc="-13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наук,</a:t>
            </a:r>
            <a:r>
              <a:rPr lang="ru-RU" sz="2000" b="1" i="1" spc="-12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профессор;</a:t>
            </a:r>
            <a:r>
              <a:rPr lang="ru-RU" sz="2000" b="1" i="1" spc="-13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Заслуженный</a:t>
            </a:r>
            <a:r>
              <a:rPr lang="ru-RU" sz="2000" b="1" i="1" spc="-12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</a:t>
            </a:r>
            <a:r>
              <a:rPr lang="ru-RU" sz="2000" b="1" i="1" spc="-13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КГТУ,</a:t>
            </a:r>
            <a:r>
              <a:rPr lang="ru-RU" sz="2000" b="1" i="1" spc="-12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ветеран КНИТУ­-КХТИ. Награждён: нагрудным знаком Министерства общего</a:t>
            </a:r>
            <a:r>
              <a:rPr lang="ru-RU" sz="2000" b="1" i="1" spc="-5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sz="2000" b="1" i="1" spc="-5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среднего</a:t>
            </a:r>
            <a:r>
              <a:rPr lang="ru-RU" sz="2000" b="1" i="1" spc="-5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образования</a:t>
            </a:r>
            <a:r>
              <a:rPr lang="ru-RU" sz="2000" b="1" i="1" spc="-4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Российской</a:t>
            </a:r>
            <a:r>
              <a:rPr lang="ru-RU" sz="2000" b="1" i="1" spc="-5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Федерации</a:t>
            </a:r>
            <a:r>
              <a:rPr lang="ru-RU" sz="2000" b="1" i="1" spc="-5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«Почётный работник</a:t>
            </a:r>
            <a:r>
              <a:rPr lang="ru-RU" sz="2000" b="1" i="1" spc="-8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высшего</a:t>
            </a:r>
            <a:r>
              <a:rPr lang="ru-RU" sz="2000" b="1" i="1" spc="-8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образования</a:t>
            </a:r>
            <a:r>
              <a:rPr lang="ru-RU" sz="2000" b="1" i="1" spc="-8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России»;</a:t>
            </a:r>
            <a:r>
              <a:rPr lang="ru-RU" sz="2000" b="1" i="1" spc="-7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нагрудным</a:t>
            </a:r>
            <a:r>
              <a:rPr lang="ru-RU" sz="2000" b="1" i="1" spc="-8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значком</a:t>
            </a:r>
            <a:r>
              <a:rPr lang="ru-RU" sz="2000" b="1" i="1" spc="-8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Министерства просвещения РСФСР «Отличник народного просвещения РСФСР»;</a:t>
            </a:r>
            <a:r>
              <a:rPr lang="ru-RU" sz="2000" b="1" i="1" spc="-4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нагрудным</a:t>
            </a:r>
            <a:r>
              <a:rPr lang="ru-RU" sz="2000" b="1" i="1" spc="-4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значком</a:t>
            </a:r>
            <a:r>
              <a:rPr lang="ru-RU" sz="2000" b="1" i="1" spc="-4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Министерства</a:t>
            </a:r>
            <a:r>
              <a:rPr lang="ru-RU" sz="2000" b="1" i="1" spc="-4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высшего</a:t>
            </a:r>
            <a:r>
              <a:rPr lang="ru-RU" sz="2000" b="1" i="1" spc="-3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sz="2000" b="1" i="1" spc="-4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среднего специального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образования</a:t>
            </a:r>
            <a:r>
              <a:rPr lang="ru-RU" sz="2000" b="1" i="1" spc="-9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СССР</a:t>
            </a:r>
            <a:r>
              <a:rPr lang="ru-RU" sz="2000" b="1" i="1" spc="-9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«За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отличные</a:t>
            </a:r>
            <a:r>
              <a:rPr lang="ru-RU" sz="2000" b="1" i="1" spc="-9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успехи</a:t>
            </a:r>
            <a:r>
              <a:rPr lang="ru-RU" sz="2000" b="1" i="1" spc="-9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sz="2000" b="1" i="1" spc="-1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работе»; ЦК ВЛКСМ нагрудным знаком А. П.</a:t>
            </a:r>
            <a:r>
              <a:rPr lang="ru-RU" sz="2000" b="1" i="1" spc="-8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2000" b="1" i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Гайдара. Награждён благодарственным письмом Председателя Государственного Совета РТ (22.01.2020) за существенный вклад в социально-экономическое развитие Республики Татарстан</a:t>
            </a:r>
            <a:r>
              <a:rPr lang="en-US" sz="2000" b="1" i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endParaRPr lang="ru-RU" sz="2000" dirty="0"/>
          </a:p>
        </p:txBody>
      </p:sp>
      <p:pic>
        <p:nvPicPr>
          <p:cNvPr id="7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2" y="1122363"/>
            <a:ext cx="5350187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8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image15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2763" y="0"/>
            <a:ext cx="6371475" cy="6858001"/>
          </a:xfrm>
          <a:prstGeom prst="rect">
            <a:avLst/>
          </a:prstGeom>
        </p:spPr>
      </p:pic>
      <p:pic>
        <p:nvPicPr>
          <p:cNvPr id="7" name="image14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48574" y="-429491"/>
            <a:ext cx="6081337" cy="72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2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4439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370"/>
          <p:cNvGrpSpPr>
            <a:grpSpLocks/>
          </p:cNvGrpSpPr>
          <p:nvPr/>
        </p:nvGrpSpPr>
        <p:grpSpPr bwMode="auto">
          <a:xfrm>
            <a:off x="930695" y="1564481"/>
            <a:ext cx="2764383" cy="3693319"/>
            <a:chOff x="1131" y="204"/>
            <a:chExt cx="2342" cy="3129"/>
          </a:xfrm>
        </p:grpSpPr>
        <p:pic>
          <p:nvPicPr>
            <p:cNvPr id="8" name="Picture 3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07"/>
              <a:ext cx="2336" cy="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71"/>
            <p:cNvSpPr>
              <a:spLocks noChangeArrowheads="1"/>
            </p:cNvSpPr>
            <p:nvPr/>
          </p:nvSpPr>
          <p:spPr bwMode="auto">
            <a:xfrm>
              <a:off x="1133" y="207"/>
              <a:ext cx="2336" cy="312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25772" y="753033"/>
            <a:ext cx="6764889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Дорогие друзья!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В современной жизни сложно найти хоть одну область, где не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применяются химические вещества и материалы. Вся наша жизнь в той или иной мере свя­зана с химией.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дерзайте, покоряйте вершины знаний, путь, раскрыть возможности, открывающиеся перед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химиком­учёным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химиком­инженером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 то же время позволить Вам окунуться в увлекательный и познавательный мир химии…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Вам, предстоит выполнить ответственную миссию – сделать химическую индустрию Республики Татарстан процветающей составляющей российской экономики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1855" tIns="0" rIns="230749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623413" y="5242173"/>
            <a:ext cx="37117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7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7100" algn="l"/>
              </a:tabLst>
            </a:pP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директор</a:t>
            </a:r>
            <a:r>
              <a:rPr kumimoji="0" lang="en-US" altLang="ru-RU" i="1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</a:t>
            </a:r>
            <a:r>
              <a:rPr kumimoji="0" lang="ru-RU" altLang="ru-RU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Татнефтехиминвест</a:t>
            </a: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холдинг»	Р. С. </a:t>
            </a:r>
            <a:r>
              <a:rPr kumimoji="0" lang="ru-RU" altLang="ru-RU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Яруллин</a:t>
            </a:r>
            <a:endParaRPr kumimoji="0" lang="ru-RU" alt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7100" algn="l"/>
              </a:tabLst>
            </a:pP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Академик АН РТ</a:t>
            </a:r>
            <a:endParaRPr kumimoji="0" lang="ru-RU" alt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6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8546" y="731848"/>
            <a:ext cx="12192001" cy="610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3525" marR="909320" indent="-597535">
              <a:lnSpc>
                <a:spcPct val="81000"/>
              </a:lnSpc>
              <a:spcBef>
                <a:spcPts val="985"/>
              </a:spcBef>
              <a:spcAft>
                <a:spcPts val="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Из истории работы КХТИ-КГТУ-КНИТУ с одарённой молодёжью</a:t>
            </a:r>
            <a:endParaRPr lang="ru-RU" sz="1600" b="1" dirty="0" smtClean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78790" algn="just">
              <a:spcBef>
                <a:spcPts val="1020"/>
              </a:spcBef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1948 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организован клуб «Юный химик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».</a:t>
            </a:r>
            <a:endParaRPr lang="ru-RU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78790"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1968 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Малый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химико­технологический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институт (МАХТИ).</a:t>
            </a:r>
          </a:p>
          <a:p>
            <a:pPr marL="262890" marR="448945" indent="215900" algn="just">
              <a:spcBef>
                <a:spcPts val="5"/>
              </a:spcBef>
              <a:spcAft>
                <a:spcPts val="0"/>
              </a:spcAft>
            </a:pPr>
            <a:r>
              <a:rPr lang="ru-RU" b="1" spc="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1969</a:t>
            </a:r>
            <a:r>
              <a:rPr lang="ru-RU" b="1" spc="1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1990 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Республиканские заочные олимпиады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школь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ников по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(газета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«Комсомолец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Татарии»)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4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свыше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9</a:t>
            </a:r>
            <a:r>
              <a:rPr lang="ru-RU" b="1" spc="-2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200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школьников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Татарстана,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Марийской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АССР,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Чувашии,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Мордовии.</a:t>
            </a:r>
          </a:p>
          <a:p>
            <a:pPr marL="478790"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1970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1980 гг.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Татарская республиканская заочная школа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юных</a:t>
            </a:r>
            <a:r>
              <a:rPr lang="en-US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химиков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(более 5 000 учащихся Татарстана и соседних республик).</a:t>
            </a:r>
          </a:p>
          <a:p>
            <a:pPr marL="262890" marR="451485" indent="215900" algn="just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1972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2020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гг.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5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Профильная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старшеклассников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spc="-15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spc="-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b="1" spc="-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П.</a:t>
            </a:r>
            <a:r>
              <a:rPr lang="ru-RU" b="1" spc="-2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b="1" spc="-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Кирпичникова</a:t>
            </a:r>
            <a:r>
              <a:rPr lang="ru-RU" b="1" spc="-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(летняя</a:t>
            </a:r>
            <a:r>
              <a:rPr lang="ru-RU" b="1" spc="-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смена</a:t>
            </a:r>
            <a:r>
              <a:rPr lang="ru-RU" b="1" spc="-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4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более</a:t>
            </a:r>
            <a:r>
              <a:rPr lang="ru-RU" b="1" spc="-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12</a:t>
            </a:r>
            <a:r>
              <a:rPr lang="ru-RU" b="1" spc="-2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500</a:t>
            </a:r>
            <a:r>
              <a:rPr lang="ru-RU" b="1" spc="-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участников</a:t>
            </a:r>
            <a:r>
              <a:rPr lang="ru-RU" b="1" spc="-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 всех регионов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страны).</a:t>
            </a:r>
          </a:p>
          <a:p>
            <a:pPr marL="262890" marR="451485" indent="215900"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1980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1989 гг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 Зимняя школа 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256 учащихся сельских</a:t>
            </a:r>
            <a:r>
              <a:rPr lang="ru-RU" b="1" spc="-1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</a:t>
            </a:r>
            <a:r>
              <a:rPr lang="ru-RU" b="1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7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освоение</a:t>
            </a:r>
            <a:r>
              <a:rPr lang="ru-RU" b="1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экспериментальных</a:t>
            </a:r>
            <a:r>
              <a:rPr lang="ru-RU" b="1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навыков</a:t>
            </a:r>
            <a:r>
              <a:rPr lang="ru-RU" b="1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работы</a:t>
            </a:r>
            <a:r>
              <a:rPr lang="ru-RU" b="1" spc="-1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химической лаборатории и решение задач химических олимпиад.</a:t>
            </a:r>
          </a:p>
          <a:p>
            <a:pPr marL="262890" marR="451485" indent="215900"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1995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2007</a:t>
            </a:r>
            <a:r>
              <a:rPr lang="ru-RU" b="1" spc="-4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гг.</a:t>
            </a:r>
            <a:r>
              <a:rPr lang="ru-RU" b="1" spc="-4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6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Зимний</a:t>
            </a:r>
            <a:r>
              <a:rPr lang="ru-RU" b="1" spc="-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этап</a:t>
            </a:r>
            <a:r>
              <a:rPr lang="ru-RU" b="1" spc="-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подготовки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сборной</a:t>
            </a:r>
            <a:r>
              <a:rPr lang="ru-RU" b="1" spc="-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команды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России к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Международным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олимпиадам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школьников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(5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раз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8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абсолютные</a:t>
            </a:r>
            <a:r>
              <a:rPr lang="ru-RU" b="1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победители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!).</a:t>
            </a:r>
            <a:endParaRPr lang="ru-RU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78790"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1952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2019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Республиканские химические олимпиады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школь­ников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(экспериментальный тур).</a:t>
            </a:r>
          </a:p>
          <a:p>
            <a:pPr marL="262255" marR="448310" indent="215900" algn="just">
              <a:spcBef>
                <a:spcPts val="20"/>
              </a:spcBef>
              <a:spcAft>
                <a:spcPts val="0"/>
              </a:spcAft>
            </a:pP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Проведение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Казани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Всесоюзных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Всероссийских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школьников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2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1966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г.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2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2­ая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Всесоюзная,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2014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г.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2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50­ая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Всероссийская</a:t>
            </a:r>
            <a:r>
              <a:rPr lang="ru-RU" b="1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Олимпиада.</a:t>
            </a:r>
          </a:p>
          <a:p>
            <a:pPr marL="478155" marR="819150" indent="367030" algn="just">
              <a:spcBef>
                <a:spcPts val="675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Малый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химико­технологический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институт (МАХТИ) 1976 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Премия Мусы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Джалиля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комсомола Татарии.</a:t>
            </a:r>
          </a:p>
          <a:p>
            <a:pPr marL="478155"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1987 г.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Премия Ленинского комсомола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32410" algn="ctr">
              <a:spcBef>
                <a:spcPts val="52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lang="ru-RU" sz="16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ru-RU" sz="1600" dirty="0" smtClean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2619" y="1192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28376" tIns="28566" rIns="96807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361"/>
          <p:cNvGrpSpPr>
            <a:grpSpLocks/>
          </p:cNvGrpSpPr>
          <p:nvPr/>
        </p:nvGrpSpPr>
        <p:grpSpPr bwMode="auto">
          <a:xfrm>
            <a:off x="473762" y="797313"/>
            <a:ext cx="1440390" cy="1758289"/>
            <a:chOff x="1147" y="151"/>
            <a:chExt cx="1024" cy="1250"/>
          </a:xfrm>
        </p:grpSpPr>
        <p:pic>
          <p:nvPicPr>
            <p:cNvPr id="7" name="Picture 3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154"/>
              <a:ext cx="1018" cy="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62"/>
            <p:cNvSpPr>
              <a:spLocks noChangeArrowheads="1"/>
            </p:cNvSpPr>
            <p:nvPr/>
          </p:nvSpPr>
          <p:spPr bwMode="auto">
            <a:xfrm>
              <a:off x="1150" y="154"/>
              <a:ext cx="1018" cy="1244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12619" y="1464747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9932" y="879099"/>
            <a:ext cx="3375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Лауреат Нобелевской премии по химии академик Н. Н. Семёнов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049" tIns="69828" rIns="96807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272534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6859" y="2594580"/>
            <a:ext cx="3368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349"/>
          <p:cNvGrpSpPr>
            <a:grpSpLocks/>
          </p:cNvGrpSpPr>
          <p:nvPr/>
        </p:nvGrpSpPr>
        <p:grpSpPr bwMode="auto">
          <a:xfrm>
            <a:off x="484909" y="4715446"/>
            <a:ext cx="1431950" cy="2029675"/>
            <a:chOff x="1150" y="-225"/>
            <a:chExt cx="884" cy="1253"/>
          </a:xfrm>
        </p:grpSpPr>
        <p:pic>
          <p:nvPicPr>
            <p:cNvPr id="18" name="Picture 35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-225"/>
              <a:ext cx="884" cy="1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350"/>
            <p:cNvSpPr>
              <a:spLocks noChangeArrowheads="1"/>
            </p:cNvSpPr>
            <p:nvPr/>
          </p:nvSpPr>
          <p:spPr bwMode="auto">
            <a:xfrm>
              <a:off x="1150" y="-225"/>
              <a:ext cx="884" cy="125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926727" y="4768977"/>
            <a:ext cx="3358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Президент АН СССР академик А. Н. Несмеянов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346"/>
          <p:cNvGrpSpPr>
            <a:grpSpLocks/>
          </p:cNvGrpSpPr>
          <p:nvPr/>
        </p:nvGrpSpPr>
        <p:grpSpPr bwMode="auto">
          <a:xfrm>
            <a:off x="473048" y="2645203"/>
            <a:ext cx="1441818" cy="1982607"/>
            <a:chOff x="1150" y="239"/>
            <a:chExt cx="936" cy="1277"/>
          </a:xfrm>
        </p:grpSpPr>
        <p:pic>
          <p:nvPicPr>
            <p:cNvPr id="22" name="Picture 3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239"/>
              <a:ext cx="936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347"/>
            <p:cNvSpPr>
              <a:spLocks noChangeArrowheads="1"/>
            </p:cNvSpPr>
            <p:nvPr/>
          </p:nvSpPr>
          <p:spPr bwMode="auto">
            <a:xfrm>
              <a:off x="1150" y="239"/>
              <a:ext cx="936" cy="1277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881928" y="2726821"/>
            <a:ext cx="34035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 М. И. </a:t>
            </a:r>
            <a:r>
              <a:rPr lang="ru-RU" altLang="ru-RU" b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Кабачник</a:t>
            </a:r>
            <a:r>
              <a:rPr lang="ru-RU" alt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altLang="ru-RU" b="1" dirty="0">
                <a:ea typeface="Garamond" panose="02020404030301010803" pitchFamily="18" charset="0"/>
                <a:cs typeface="Garamond" panose="02020404030301010803" pitchFamily="18" charset="0"/>
              </a:rPr>
              <a:t>(дважды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выступал в «</a:t>
            </a:r>
            <a:r>
              <a:rPr lang="ru-RU" altLang="ru-RU" b="1" dirty="0" err="1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Ор­битали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»).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oup 340"/>
          <p:cNvGrpSpPr>
            <a:grpSpLocks/>
          </p:cNvGrpSpPr>
          <p:nvPr/>
        </p:nvGrpSpPr>
        <p:grpSpPr bwMode="auto">
          <a:xfrm>
            <a:off x="8634656" y="2772859"/>
            <a:ext cx="2701326" cy="1801478"/>
            <a:chOff x="12529" y="157"/>
            <a:chExt cx="3032" cy="2022"/>
          </a:xfrm>
        </p:grpSpPr>
        <p:pic>
          <p:nvPicPr>
            <p:cNvPr id="30" name="Picture 34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1" y="159"/>
              <a:ext cx="3026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41"/>
            <p:cNvSpPr>
              <a:spLocks noChangeArrowheads="1"/>
            </p:cNvSpPr>
            <p:nvPr/>
          </p:nvSpPr>
          <p:spPr bwMode="auto">
            <a:xfrm>
              <a:off x="12531" y="159"/>
              <a:ext cx="3026" cy="2016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32" name="Group 343"/>
          <p:cNvGrpSpPr>
            <a:grpSpLocks/>
          </p:cNvGrpSpPr>
          <p:nvPr/>
        </p:nvGrpSpPr>
        <p:grpSpPr bwMode="auto">
          <a:xfrm>
            <a:off x="5616021" y="2770289"/>
            <a:ext cx="2620934" cy="1732438"/>
            <a:chOff x="9175" y="708"/>
            <a:chExt cx="3059" cy="2022"/>
          </a:xfrm>
        </p:grpSpPr>
        <p:pic>
          <p:nvPicPr>
            <p:cNvPr id="33" name="Picture 34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" y="711"/>
              <a:ext cx="3053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44"/>
            <p:cNvSpPr>
              <a:spLocks noChangeArrowheads="1"/>
            </p:cNvSpPr>
            <p:nvPr/>
          </p:nvSpPr>
          <p:spPr bwMode="auto">
            <a:xfrm>
              <a:off x="9177" y="711"/>
              <a:ext cx="3053" cy="2016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-40704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002702" y="703720"/>
            <a:ext cx="1865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85508" y="4540860"/>
            <a:ext cx="2948020" cy="147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algn="ctr">
              <a:lnSpc>
                <a:spcPct val="81000"/>
              </a:lnSpc>
              <a:spcAft>
                <a:spcPts val="0"/>
              </a:spcAft>
            </a:pP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Лекцию читает академик </a:t>
            </a:r>
            <a:r>
              <a:rPr lang="ru-RU" b="1" i="1" dirty="0">
                <a:solidFill>
                  <a:schemeClr val="tx2"/>
                </a:solidFill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Мартин </a:t>
            </a:r>
            <a:r>
              <a:rPr lang="ru-RU" b="1" i="1" dirty="0" err="1">
                <a:solidFill>
                  <a:schemeClr val="tx2"/>
                </a:solidFill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Израильевич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Кабачник</a:t>
            </a:r>
            <a:endParaRPr lang="ru-RU" sz="2800" dirty="0" smtClean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ru-RU" sz="28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lang="ru-RU" sz="28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143452" y="6132424"/>
            <a:ext cx="3703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Лекцию читает академик </a:t>
            </a:r>
            <a:r>
              <a:rPr lang="ru-RU" alt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А. В. </a:t>
            </a:r>
            <a:r>
              <a:rPr lang="ru-RU" altLang="ru-RU" b="1" i="1" dirty="0" err="1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Новосёлова</a:t>
            </a:r>
            <a:r>
              <a:rPr lang="ru-RU" altLang="ru-RU" sz="2800" dirty="0"/>
              <a:t> </a:t>
            </a:r>
            <a:r>
              <a:rPr lang="ru-RU" alt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Орбиталь-1977»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pSp>
        <p:nvGrpSpPr>
          <p:cNvPr id="47" name="Group 355"/>
          <p:cNvGrpSpPr>
            <a:grpSpLocks/>
          </p:cNvGrpSpPr>
          <p:nvPr/>
        </p:nvGrpSpPr>
        <p:grpSpPr bwMode="auto">
          <a:xfrm>
            <a:off x="5620102" y="5340805"/>
            <a:ext cx="2523350" cy="1583239"/>
            <a:chOff x="9177" y="151"/>
            <a:chExt cx="3053" cy="1863"/>
          </a:xfrm>
        </p:grpSpPr>
        <p:pic>
          <p:nvPicPr>
            <p:cNvPr id="48" name="Picture 35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" y="151"/>
              <a:ext cx="3053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356"/>
            <p:cNvSpPr>
              <a:spLocks noChangeArrowheads="1"/>
            </p:cNvSpPr>
            <p:nvPr/>
          </p:nvSpPr>
          <p:spPr bwMode="auto">
            <a:xfrm>
              <a:off x="9177" y="151"/>
              <a:ext cx="3053" cy="186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547425" y="4715446"/>
            <a:ext cx="2784993" cy="143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110" marR="468630" indent="1270" algn="ctr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Б. А. Арбузов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рассказывает </a:t>
            </a:r>
            <a:r>
              <a:rPr lang="ru-RU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юным</a:t>
            </a:r>
            <a:r>
              <a:rPr lang="ru-RU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химикам</a:t>
            </a:r>
            <a:r>
              <a:rPr lang="ru-RU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</a:t>
            </a:r>
            <a:r>
              <a:rPr lang="ru-RU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Казанской</a:t>
            </a:r>
            <a:r>
              <a:rPr lang="ru-RU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школе</a:t>
            </a:r>
            <a:r>
              <a:rPr lang="ru-RU" i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химиков</a:t>
            </a:r>
            <a:endParaRPr lang="ru-RU" sz="2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51" name="Group 352"/>
          <p:cNvGrpSpPr>
            <a:grpSpLocks/>
          </p:cNvGrpSpPr>
          <p:nvPr/>
        </p:nvGrpSpPr>
        <p:grpSpPr bwMode="auto">
          <a:xfrm>
            <a:off x="5617735" y="864960"/>
            <a:ext cx="2615793" cy="1686422"/>
            <a:chOff x="12531" y="151"/>
            <a:chExt cx="2996" cy="1863"/>
          </a:xfrm>
        </p:grpSpPr>
        <p:pic>
          <p:nvPicPr>
            <p:cNvPr id="52" name="Picture 35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1" y="151"/>
              <a:ext cx="2996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353"/>
            <p:cNvSpPr>
              <a:spLocks noChangeArrowheads="1"/>
            </p:cNvSpPr>
            <p:nvPr/>
          </p:nvSpPr>
          <p:spPr bwMode="auto">
            <a:xfrm>
              <a:off x="12531" y="151"/>
              <a:ext cx="2996" cy="186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8143452" y="872799"/>
            <a:ext cx="40485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915" marR="438785" algn="ctr">
              <a:spcAft>
                <a:spcPts val="0"/>
              </a:spcAft>
            </a:pP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 гостях у </a:t>
            </a:r>
            <a:r>
              <a:rPr lang="ru-RU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орбитальцев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П. А. </a:t>
            </a:r>
          </a:p>
          <a:p>
            <a:pPr marL="208915" marR="438785" algn="ctr">
              <a:spcAft>
                <a:spcPts val="0"/>
              </a:spcAft>
            </a:pP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Кирпичников,</a:t>
            </a:r>
          </a:p>
          <a:p>
            <a:pPr marL="208915" marR="438785" algn="ctr">
              <a:spcAft>
                <a:spcPts val="0"/>
              </a:spcAft>
            </a:pP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гл. ред.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Журнала «Химия</a:t>
            </a:r>
            <a:r>
              <a:rPr lang="ru-RU" sz="280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i="1" spc="-11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жизнь»</a:t>
            </a:r>
            <a:r>
              <a:rPr lang="ru-RU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</a:t>
            </a:r>
            <a:r>
              <a:rPr lang="ru-RU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И.В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r>
              <a:rPr lang="ru-RU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 err="1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Петрянов</a:t>
            </a:r>
            <a:r>
              <a:rPr 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-Соколов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</a:t>
            </a:r>
            <a:r>
              <a:rPr lang="ru-RU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И.</a:t>
            </a:r>
            <a:r>
              <a:rPr lang="ru-RU" i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Коновалов</a:t>
            </a:r>
            <a:endParaRPr lang="ru-RU" sz="2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0436" y="1388438"/>
            <a:ext cx="1011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34629" tIns="45720" rIns="2539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325"/>
          <p:cNvGrpSpPr>
            <a:grpSpLocks/>
          </p:cNvGrpSpPr>
          <p:nvPr/>
        </p:nvGrpSpPr>
        <p:grpSpPr bwMode="auto">
          <a:xfrm>
            <a:off x="720436" y="995363"/>
            <a:ext cx="1898073" cy="2479675"/>
            <a:chOff x="1131" y="125"/>
            <a:chExt cx="1725" cy="2480"/>
          </a:xfrm>
        </p:grpSpPr>
        <p:pic>
          <p:nvPicPr>
            <p:cNvPr id="7" name="Picture 3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128"/>
              <a:ext cx="1719" cy="2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26"/>
            <p:cNvSpPr>
              <a:spLocks noChangeArrowheads="1"/>
            </p:cNvSpPr>
            <p:nvPr/>
          </p:nvSpPr>
          <p:spPr bwMode="auto">
            <a:xfrm>
              <a:off x="1133" y="128"/>
              <a:ext cx="1719" cy="2474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14109" y="889844"/>
            <a:ext cx="9231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Член-корр. АНТ, профессор Вильям </a:t>
            </a:r>
            <a:r>
              <a:rPr lang="ru-RU" alt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Петрович </a:t>
            </a:r>
            <a:r>
              <a:rPr lang="ru-RU" altLang="ru-RU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Барабанов, советник при ректорате КНИТУ</a:t>
            </a: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alt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…“</a:t>
            </a:r>
            <a:r>
              <a:rPr lang="ru-RU" altLang="ru-RU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alt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” сегодня носит имя Петра Анатольевича и самую положительную роль в работе школы играет её тесный контакт с технологическим университетом. “</a:t>
            </a:r>
            <a:r>
              <a:rPr lang="ru-RU" altLang="ru-RU" i="1" dirty="0" err="1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alt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” стала как бы структурным </a:t>
            </a:r>
            <a:r>
              <a:rPr lang="ru-RU" altLang="ru-RU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подразделением </a:t>
            </a:r>
            <a:r>
              <a:rPr lang="ru-RU" altLang="ru-RU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ВУЗа, органически связанным с его жизнью…</a:t>
            </a:r>
            <a:r>
              <a:rPr lang="ru-RU" altLang="ru-RU" dirty="0">
                <a:ea typeface="Garamond" panose="02020404030301010803" pitchFamily="18" charset="0"/>
                <a:cs typeface="Garamond" panose="02020404030301010803" pitchFamily="18" charset="0"/>
              </a:rPr>
              <a:t>»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 Казанском государственном </a:t>
            </a:r>
            <a:r>
              <a:rPr lang="ru-RU" altLang="ru-RU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технологическом 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университете (бывшем </a:t>
            </a:r>
            <a:r>
              <a:rPr lang="ru-RU" altLang="ru-RU" dirty="0" err="1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химико­технологиче­ском</a:t>
            </a:r>
            <a:r>
              <a:rPr lang="ru-RU" altLang="ru-RU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институте) накоплен более чем полувековой опыт работы с одарён­ ной молодежью. Это созданный в 1948 году 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Клуб юных химиков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, </a:t>
            </a:r>
            <a:r>
              <a:rPr lang="ru-RU" altLang="ru-RU" dirty="0" err="1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реор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­ </a:t>
            </a:r>
            <a:r>
              <a:rPr lang="ru-RU" altLang="ru-RU" dirty="0" err="1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ганизованный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в 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Малый </a:t>
            </a:r>
            <a:r>
              <a:rPr lang="ru-RU" altLang="ru-RU" b="1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химико-­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технологический институт, 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организация и проведение заочных школ, олимпиад, лекториев, </a:t>
            </a:r>
            <a:r>
              <a:rPr lang="ru-RU" altLang="ru-RU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научно-­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практических конференций и, наконец, 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единственная в стране профильная школа юных химиков «</a:t>
            </a:r>
            <a:r>
              <a:rPr lang="ru-RU" altLang="ru-RU" b="1" dirty="0" err="1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». 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Все эти ребята и есть то, что составляет будущее страны.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9274" tIns="49197" rIns="266616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077403" y="4134555"/>
            <a:ext cx="2418702" cy="278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710976" rIns="266616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indent="215900"/>
            <a:r>
              <a:rPr lang="ru-RU" altLang="ru-RU" dirty="0"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lang="ru-RU" altLang="ru-RU" dirty="0"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ru-RU" altLang="ru-RU" dirty="0"/>
          </a:p>
          <a:p>
            <a:pPr lvl="0" indent="215900"/>
            <a:endParaRPr lang="ru-RU" altLang="ru-RU" sz="32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68372" y="47845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3980" marR="24130" indent="215900" algn="just">
              <a:lnSpc>
                <a:spcPct val="90000"/>
              </a:lnSpc>
              <a:spcBef>
                <a:spcPts val="1270"/>
              </a:spcBef>
              <a:spcAft>
                <a:spcPts val="0"/>
              </a:spcAft>
            </a:pPr>
            <a:r>
              <a:rPr lang="ru-RU" sz="2000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Куратор КГТУ-КНИТУ </a:t>
            </a:r>
            <a:r>
              <a:rPr lang="ru-RU" sz="20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 непрерывному </a:t>
            </a:r>
            <a:r>
              <a:rPr lang="ru-RU" sz="2000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образова­нию </a:t>
            </a:r>
            <a:r>
              <a:rPr lang="ru-RU" sz="20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</a:t>
            </a:r>
            <a:r>
              <a:rPr lang="ru-RU" sz="2000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Любовь Васильевна Овсиенко </a:t>
            </a:r>
            <a:r>
              <a:rPr lang="ru-RU" sz="2000" b="1" spc="-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воз</a:t>
            </a:r>
            <a:r>
              <a:rPr lang="ru-RU" sz="2000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главляет работу технологического университета </a:t>
            </a:r>
            <a:r>
              <a:rPr lang="ru-RU" sz="2000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 </a:t>
            </a:r>
            <a:r>
              <a:rPr lang="ru-RU" sz="20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одарённой молодёжью</a:t>
            </a:r>
            <a:endParaRPr lang="ru-RU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1040674" y="4675238"/>
            <a:ext cx="1854926" cy="1909446"/>
            <a:chOff x="1142" y="-957"/>
            <a:chExt cx="1497" cy="1541"/>
          </a:xfrm>
        </p:grpSpPr>
        <p:pic>
          <p:nvPicPr>
            <p:cNvPr id="25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-957"/>
              <a:ext cx="1497" cy="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1142" y="-957"/>
              <a:ext cx="1497" cy="1541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0184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7163" y="6732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Орбитальцы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разных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лет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6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академическом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институте занимаются фундаментальной</a:t>
            </a:r>
            <a:r>
              <a:rPr lang="ru-RU" b="1" spc="-2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наукой</a:t>
            </a:r>
            <a:endParaRPr lang="ru-RU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191491" y="10668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328"/>
          <p:cNvGrpSpPr>
            <a:grpSpLocks/>
          </p:cNvGrpSpPr>
          <p:nvPr/>
        </p:nvGrpSpPr>
        <p:grpSpPr bwMode="auto">
          <a:xfrm>
            <a:off x="332509" y="1319584"/>
            <a:ext cx="1512281" cy="1894672"/>
            <a:chOff x="14290" y="260"/>
            <a:chExt cx="1247" cy="1601"/>
          </a:xfrm>
        </p:grpSpPr>
        <p:pic>
          <p:nvPicPr>
            <p:cNvPr id="8" name="Picture 3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2" y="262"/>
              <a:ext cx="1241" cy="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29"/>
            <p:cNvSpPr>
              <a:spLocks noChangeArrowheads="1"/>
            </p:cNvSpPr>
            <p:nvPr/>
          </p:nvSpPr>
          <p:spPr bwMode="auto">
            <a:xfrm>
              <a:off x="14292" y="262"/>
              <a:ext cx="1241" cy="1595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22074" y="1761496"/>
            <a:ext cx="4411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9939" y="1474560"/>
            <a:ext cx="4544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Синяшин</a:t>
            </a:r>
            <a:r>
              <a:rPr lang="ru-RU" alt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Олег </a:t>
            </a:r>
            <a:r>
              <a:rPr lang="ru-RU" alt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Герольдович</a:t>
            </a:r>
            <a:r>
              <a:rPr lang="ru-RU" alt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ea typeface="Garamond" panose="02020404030301010803" pitchFamily="18" charset="0"/>
                <a:cs typeface="Garamond" panose="02020404030301010803" pitchFamily="18" charset="0"/>
              </a:rPr>
              <a:t>Директор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ФИЦ </a:t>
            </a:r>
            <a:r>
              <a:rPr lang="ru-RU" altLang="ru-RU" dirty="0" err="1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КазНЦ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РАН, доктор химических наук, академик РАН </a:t>
            </a:r>
            <a:r>
              <a:rPr lang="ru-RU" altLang="ru-RU" dirty="0">
                <a:latin typeface="Times New Roman" panose="02020603050405020304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ea typeface="Garamond" panose="02020404030301010803" pitchFamily="18" charset="0"/>
                <a:cs typeface="Garamond" panose="02020404030301010803" pitchFamily="18" charset="0"/>
              </a:rPr>
              <a:t>«Орбиталь­1972»</a:t>
            </a:r>
            <a:r>
              <a:rPr lang="ru-RU" altLang="ru-RU" b="1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(заведующий кафедрой </a:t>
            </a:r>
            <a:r>
              <a:rPr lang="ru-RU" altLang="ru-RU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ор­ганической 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химии </a:t>
            </a:r>
            <a:r>
              <a:rPr lang="ru-RU" altLang="ru-RU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КГТУ-­</a:t>
            </a:r>
            <a:r>
              <a:rPr lang="ru-RU" altLang="ru-RU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КНИТУ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0063" y="3453522"/>
            <a:ext cx="5458980" cy="289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55" marR="1383665" indent="215900" algn="just">
              <a:lnSpc>
                <a:spcPct val="92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b="1" i="1" spc="1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Миронов</a:t>
            </a:r>
            <a:r>
              <a:rPr lang="ru-RU" b="1" i="1" spc="-9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1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Владимир</a:t>
            </a:r>
            <a:r>
              <a:rPr lang="ru-RU" b="1" i="1" spc="-9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1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Фёдорович</a:t>
            </a:r>
            <a:r>
              <a:rPr lang="ru-RU" b="1" i="1" spc="-9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Заведующий</a:t>
            </a:r>
            <a:r>
              <a:rPr lang="ru-RU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лабораторией </a:t>
            </a:r>
            <a:r>
              <a:rPr lang="ru-RU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фосфоросодержащих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аналогов природных соединений, доктор химических наук, </a:t>
            </a:r>
            <a:r>
              <a:rPr lang="ru-RU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член­корреспондент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РАН, профессор химического института им.</a:t>
            </a:r>
            <a:r>
              <a:rPr lang="ru-RU" spc="-1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spc="-1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М.</a:t>
            </a:r>
            <a:r>
              <a:rPr lang="ru-RU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Бутлерова,</a:t>
            </a:r>
            <a:r>
              <a:rPr lang="ru-RU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председатель</a:t>
            </a:r>
            <a:r>
              <a:rPr lang="ru-RU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Республиканского правления</a:t>
            </a:r>
            <a:r>
              <a:rPr lang="ru-RU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химического</a:t>
            </a:r>
            <a:r>
              <a:rPr lang="ru-RU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общества</a:t>
            </a:r>
            <a:r>
              <a:rPr lang="ru-RU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spc="-1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Д.И.</a:t>
            </a:r>
            <a:r>
              <a:rPr lang="ru-RU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Менделеева (</a:t>
            </a:r>
            <a:r>
              <a:rPr lang="ru-RU" b="1" dirty="0" err="1" smtClean="0">
                <a:solidFill>
                  <a:schemeClr val="tx2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Орбиталец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).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13" name="Group 322"/>
          <p:cNvGrpSpPr>
            <a:grpSpLocks/>
          </p:cNvGrpSpPr>
          <p:nvPr/>
        </p:nvGrpSpPr>
        <p:grpSpPr bwMode="auto">
          <a:xfrm>
            <a:off x="304511" y="3396735"/>
            <a:ext cx="1521575" cy="2060080"/>
            <a:chOff x="14283" y="-1847"/>
            <a:chExt cx="1251" cy="1598"/>
          </a:xfrm>
        </p:grpSpPr>
        <p:pic>
          <p:nvPicPr>
            <p:cNvPr id="14" name="Picture 3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3" y="-1847"/>
              <a:ext cx="1251" cy="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23"/>
            <p:cNvSpPr>
              <a:spLocks noChangeArrowheads="1"/>
            </p:cNvSpPr>
            <p:nvPr/>
          </p:nvSpPr>
          <p:spPr bwMode="auto">
            <a:xfrm>
              <a:off x="14283" y="-1847"/>
              <a:ext cx="1251" cy="1598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561276" y="1433854"/>
            <a:ext cx="572387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55" marR="1397000" indent="215900" algn="just">
              <a:lnSpc>
                <a:spcPct val="90000"/>
              </a:lnSpc>
              <a:spcBef>
                <a:spcPts val="1185"/>
              </a:spcBef>
              <a:spcAft>
                <a:spcPts val="0"/>
              </a:spcAft>
            </a:pPr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Карасик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Андрей</a:t>
            </a:r>
            <a:r>
              <a:rPr lang="ru-RU" b="1" i="1" spc="-180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Анатольевич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spc="-9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орбиталец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во­жатый</a:t>
            </a:r>
            <a:r>
              <a:rPr lang="ru-RU" spc="-3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spc="-3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Директор</a:t>
            </a:r>
            <a:r>
              <a:rPr lang="ru-RU" spc="-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ИОФХ</a:t>
            </a:r>
            <a:r>
              <a:rPr lang="ru-RU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spc="-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spc="-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Е.</a:t>
            </a:r>
            <a:r>
              <a:rPr lang="ru-RU" spc="-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Арбузова,</a:t>
            </a:r>
            <a:r>
              <a:rPr lang="ru-RU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в.н.с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 лаборатории металлоорганических и координационных соединений, доктор химических</a:t>
            </a:r>
            <a:r>
              <a:rPr lang="ru-RU" spc="-2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наук.</a:t>
            </a:r>
          </a:p>
        </p:txBody>
      </p:sp>
      <p:grpSp>
        <p:nvGrpSpPr>
          <p:cNvPr id="17" name="Group 319"/>
          <p:cNvGrpSpPr>
            <a:grpSpLocks/>
          </p:cNvGrpSpPr>
          <p:nvPr/>
        </p:nvGrpSpPr>
        <p:grpSpPr bwMode="auto">
          <a:xfrm>
            <a:off x="6409224" y="1357423"/>
            <a:ext cx="1380926" cy="1910281"/>
            <a:chOff x="14274" y="166"/>
            <a:chExt cx="1260" cy="1743"/>
          </a:xfrm>
        </p:grpSpPr>
        <p:pic>
          <p:nvPicPr>
            <p:cNvPr id="18" name="Picture 3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4" y="166"/>
              <a:ext cx="1260" cy="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320"/>
            <p:cNvSpPr>
              <a:spLocks noChangeArrowheads="1"/>
            </p:cNvSpPr>
            <p:nvPr/>
          </p:nvSpPr>
          <p:spPr bwMode="auto">
            <a:xfrm>
              <a:off x="14274" y="166"/>
              <a:ext cx="1260" cy="174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25" name="Group 316"/>
          <p:cNvGrpSpPr>
            <a:grpSpLocks/>
          </p:cNvGrpSpPr>
          <p:nvPr/>
        </p:nvGrpSpPr>
        <p:grpSpPr bwMode="auto">
          <a:xfrm>
            <a:off x="5785599" y="3483960"/>
            <a:ext cx="2425773" cy="2146415"/>
            <a:chOff x="1133" y="207"/>
            <a:chExt cx="1971" cy="1475"/>
          </a:xfrm>
        </p:grpSpPr>
        <p:pic>
          <p:nvPicPr>
            <p:cNvPr id="26" name="Picture 3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07"/>
              <a:ext cx="1971" cy="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317"/>
            <p:cNvSpPr>
              <a:spLocks noChangeArrowheads="1"/>
            </p:cNvSpPr>
            <p:nvPr/>
          </p:nvSpPr>
          <p:spPr bwMode="auto">
            <a:xfrm>
              <a:off x="1133" y="207"/>
              <a:ext cx="1971" cy="1475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608618" y="3453522"/>
            <a:ext cx="5126181" cy="272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5790">
              <a:lnSpc>
                <a:spcPts val="1270"/>
              </a:lnSpc>
              <a:spcBef>
                <a:spcPts val="805"/>
              </a:spcBef>
              <a:spcAft>
                <a:spcPts val="0"/>
              </a:spcAft>
            </a:pPr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Губайдуллин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Айдар </a:t>
            </a:r>
          </a:p>
          <a:p>
            <a:pPr marL="1875790">
              <a:lnSpc>
                <a:spcPts val="1270"/>
              </a:lnSpc>
              <a:spcBef>
                <a:spcPts val="805"/>
              </a:spcBef>
              <a:spcAft>
                <a:spcPts val="0"/>
              </a:spcAft>
            </a:pPr>
            <a:r>
              <a:rPr lang="ru-RU" b="1" i="1" dirty="0" err="1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Тимергалиевич</a:t>
            </a:r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endParaRPr lang="ru-RU" sz="1600" dirty="0" smtClean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659255" marR="27940" algn="just">
              <a:lnSpc>
                <a:spcPct val="88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»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это счастье общения с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еди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- </a:t>
            </a:r>
            <a:r>
              <a:rPr lang="ru-RU" b="1" i="1" spc="15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номышленниками</a:t>
            </a:r>
            <a:r>
              <a:rPr lang="ru-RU" b="1" i="1" spc="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, </a:t>
            </a:r>
            <a:r>
              <a:rPr lang="ru-RU" b="1" i="1" spc="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это </a:t>
            </a:r>
            <a:r>
              <a:rPr lang="ru-RU" b="1" i="1" spc="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радость </a:t>
            </a:r>
            <a:r>
              <a:rPr lang="ru-RU" b="1" i="1" spc="2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познания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нового и это яркие воспоминания</a:t>
            </a:r>
            <a:r>
              <a:rPr lang="ru-RU" b="1" i="1" spc="-1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навсегда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 Лаборатория дифракционных методов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иссле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дований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spc="-10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в.н.с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.,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доктор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химических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наук.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6400" y="875579"/>
            <a:ext cx="360218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10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Камалтынов</a:t>
            </a:r>
            <a:r>
              <a:rPr lang="ru-RU" b="1" i="1" spc="-15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1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Юрий</a:t>
            </a:r>
            <a:r>
              <a:rPr lang="ru-RU" b="1" i="1" spc="-15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10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Зимелевич</a:t>
            </a:r>
            <a:r>
              <a:rPr lang="ru-RU" b="1" i="1" spc="-14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spc="-6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sz="2000" b="1" spc="10" dirty="0" err="1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sz="2000" b="1" spc="1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1972»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Заместитель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Председателя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Государственного Совета Республики Татарстан, депутат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Государствен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ного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совета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Республики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Татарстан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5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­-го</a:t>
            </a:r>
            <a:r>
              <a:rPr lang="ru-RU" b="1" spc="-9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созыва</a:t>
            </a:r>
            <a:endParaRPr lang="ru-RU" dirty="0"/>
          </a:p>
        </p:txBody>
      </p:sp>
      <p:grpSp>
        <p:nvGrpSpPr>
          <p:cNvPr id="6" name="Group 309"/>
          <p:cNvGrpSpPr>
            <a:grpSpLocks/>
          </p:cNvGrpSpPr>
          <p:nvPr/>
        </p:nvGrpSpPr>
        <p:grpSpPr bwMode="auto">
          <a:xfrm>
            <a:off x="241524" y="875579"/>
            <a:ext cx="1434876" cy="1950748"/>
            <a:chOff x="14274" y="131"/>
            <a:chExt cx="1260" cy="1713"/>
          </a:xfrm>
        </p:grpSpPr>
        <p:pic>
          <p:nvPicPr>
            <p:cNvPr id="7" name="Picture 3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4" y="131"/>
              <a:ext cx="1260" cy="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10"/>
            <p:cNvSpPr>
              <a:spLocks noChangeArrowheads="1"/>
            </p:cNvSpPr>
            <p:nvPr/>
          </p:nvSpPr>
          <p:spPr bwMode="auto">
            <a:xfrm>
              <a:off x="14274" y="131"/>
              <a:ext cx="1260" cy="171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13650" y="3263356"/>
            <a:ext cx="36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Сабиров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Ринат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Касимович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endParaRPr lang="ru-RU" dirty="0"/>
          </a:p>
        </p:txBody>
      </p:sp>
      <p:grpSp>
        <p:nvGrpSpPr>
          <p:cNvPr id="10" name="Group 302"/>
          <p:cNvGrpSpPr>
            <a:grpSpLocks/>
          </p:cNvGrpSpPr>
          <p:nvPr/>
        </p:nvGrpSpPr>
        <p:grpSpPr bwMode="auto">
          <a:xfrm>
            <a:off x="241523" y="3244334"/>
            <a:ext cx="1472127" cy="2063462"/>
            <a:chOff x="14274" y="-1079"/>
            <a:chExt cx="1260" cy="1840"/>
          </a:xfrm>
        </p:grpSpPr>
        <p:pic>
          <p:nvPicPr>
            <p:cNvPr id="11" name="Picture 3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4" y="-1079"/>
              <a:ext cx="1260" cy="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303"/>
            <p:cNvSpPr>
              <a:spLocks noChangeArrowheads="1"/>
            </p:cNvSpPr>
            <p:nvPr/>
          </p:nvSpPr>
          <p:spPr bwMode="auto">
            <a:xfrm>
              <a:off x="14274" y="-1079"/>
              <a:ext cx="1260" cy="1840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13650" y="3594719"/>
            <a:ext cx="3564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Передаю самые добрые слова в адрес</a:t>
            </a:r>
            <a:r>
              <a:rPr lang="ru-RU" b="1" i="1" spc="-14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бессменных </a:t>
            </a:r>
            <a:r>
              <a:rPr lang="ru-RU" b="1" i="1" spc="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организаторов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 </a:t>
            </a:r>
            <a:r>
              <a:rPr lang="ru-RU" b="1" i="1" spc="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научных руководителей</a:t>
            </a:r>
            <a:r>
              <a:rPr lang="ru-RU" b="1" i="1" spc="-1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летней химической</a:t>
            </a:r>
            <a:r>
              <a:rPr lang="ru-RU" b="1" i="1" spc="-6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школы</a:t>
            </a:r>
            <a:r>
              <a:rPr lang="ru-RU" b="1" i="1" spc="-5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“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”</a:t>
            </a:r>
            <a:r>
              <a:rPr lang="ru-RU" b="1" i="1" spc="-5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от</a:t>
            </a:r>
            <a:r>
              <a:rPr lang="ru-RU" b="1" i="1" spc="-5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участника</a:t>
            </a:r>
            <a:r>
              <a:rPr lang="ru-RU" b="1" i="1" spc="-5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“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1983”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42709" y="801742"/>
            <a:ext cx="5958754" cy="162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9255" indent="215900" algn="just">
              <a:lnSpc>
                <a:spcPct val="92000"/>
              </a:lnSpc>
              <a:spcAft>
                <a:spcPts val="0"/>
              </a:spcAft>
            </a:pPr>
            <a:r>
              <a:rPr lang="ru-RU" b="1" dirty="0" err="1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Лисичкин</a:t>
            </a:r>
            <a:r>
              <a:rPr lang="ru-RU" b="1" spc="-110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Георгий</a:t>
            </a:r>
            <a:r>
              <a:rPr lang="ru-RU" b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Васильевич</a:t>
            </a:r>
            <a:r>
              <a:rPr lang="ru-RU" b="1" spc="-11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spc="-13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Московского государственного университета, главный редактор “Российского химического журнала” приезжал в 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 с 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циклом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лекций.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20" name="Group 305"/>
          <p:cNvGrpSpPr>
            <a:grpSpLocks/>
          </p:cNvGrpSpPr>
          <p:nvPr/>
        </p:nvGrpSpPr>
        <p:grpSpPr bwMode="auto">
          <a:xfrm>
            <a:off x="5550997" y="851738"/>
            <a:ext cx="1866626" cy="1974589"/>
            <a:chOff x="1133" y="-763"/>
            <a:chExt cx="1971" cy="2085"/>
          </a:xfrm>
        </p:grpSpPr>
        <p:pic>
          <p:nvPicPr>
            <p:cNvPr id="21" name="Picture 3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-763"/>
              <a:ext cx="1971" cy="2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306"/>
            <p:cNvSpPr>
              <a:spLocks noChangeArrowheads="1"/>
            </p:cNvSpPr>
            <p:nvPr/>
          </p:nvSpPr>
          <p:spPr bwMode="auto">
            <a:xfrm>
              <a:off x="1133" y="-763"/>
              <a:ext cx="1971" cy="2085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6000750" y="3224697"/>
            <a:ext cx="6139377" cy="255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 marR="24130" indent="215900" algn="just">
              <a:lnSpc>
                <a:spcPct val="92000"/>
              </a:lnSpc>
              <a:spcBef>
                <a:spcPts val="805"/>
              </a:spcBef>
              <a:spcAft>
                <a:spcPts val="0"/>
              </a:spcAft>
            </a:pPr>
            <a:r>
              <a:rPr lang="ru-RU" b="1" i="1" dirty="0" err="1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Стойков</a:t>
            </a:r>
            <a:r>
              <a:rPr lang="ru-RU" b="1" i="1" spc="-235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Иван</a:t>
            </a:r>
            <a:r>
              <a:rPr lang="ru-RU" b="1" i="1" spc="-23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Иванович</a:t>
            </a:r>
            <a:r>
              <a:rPr lang="ru-RU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кафедры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ганической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Химического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b="1" spc="-1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М. Бутлерова Казанского (Приволжского) </a:t>
            </a:r>
            <a:r>
              <a:rPr lang="ru-RU" b="1" spc="-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федерального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университета (КФУ), д.х.н.,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</a:p>
          <a:p>
            <a:pPr marL="1208405" marR="24130" indent="215900" algn="just">
              <a:lnSpc>
                <a:spcPct val="92000"/>
              </a:lnSpc>
              <a:spcBef>
                <a:spcPts val="805"/>
              </a:spcBef>
              <a:spcAft>
                <a:spcPts val="0"/>
              </a:spcAft>
            </a:pP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ru-RU" sz="1600" b="1" spc="-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Лето</a:t>
            </a:r>
            <a:r>
              <a:rPr lang="ru-RU" b="1" spc="-18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1988</a:t>
            </a:r>
            <a:r>
              <a:rPr lang="ru-RU" b="1" spc="-18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года,</a:t>
            </a:r>
            <a:r>
              <a:rPr lang="ru-RU" b="1" spc="-18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лагерь</a:t>
            </a:r>
            <a:r>
              <a:rPr lang="ru-RU" b="1" spc="-18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«Солнышко»,</a:t>
            </a:r>
            <a:r>
              <a:rPr lang="ru-RU" b="1" spc="-18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летняя</a:t>
            </a:r>
            <a:r>
              <a:rPr lang="ru-RU" b="1" spc="-18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школа юных</a:t>
            </a:r>
            <a:r>
              <a:rPr lang="ru-RU" b="1" spc="-13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химиков</a:t>
            </a:r>
            <a:r>
              <a:rPr lang="ru-RU" b="1" spc="-13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«Орбиталь­88»,</a:t>
            </a:r>
            <a:r>
              <a:rPr lang="ru-RU" b="1" spc="-13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</a:t>
            </a:r>
            <a:r>
              <a:rPr lang="ru-RU" b="1" i="1" spc="-15" dirty="0" smtClean="0">
                <a:effectLst/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25</a:t>
            </a:r>
            <a:r>
              <a:rPr lang="ru-RU" b="1" spc="-13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августа</a:t>
            </a:r>
            <a:r>
              <a:rPr lang="ru-RU" b="1" spc="-13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1988</a:t>
            </a:r>
            <a:r>
              <a:rPr lang="ru-RU" b="1" spc="-13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года. Летние</a:t>
            </a:r>
            <a:r>
              <a:rPr lang="ru-RU" b="1" spc="-1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каникулы</a:t>
            </a:r>
            <a:r>
              <a:rPr lang="ru-RU" b="1" spc="-9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после</a:t>
            </a:r>
            <a:r>
              <a:rPr lang="ru-RU" b="1" spc="-1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окончания</a:t>
            </a:r>
            <a:r>
              <a:rPr lang="ru-RU" b="1" spc="-9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9</a:t>
            </a:r>
            <a:r>
              <a:rPr lang="ru-RU" b="1" spc="-100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1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класса.</a:t>
            </a:r>
            <a:r>
              <a:rPr lang="ru-RU" spc="-95" dirty="0" smtClean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endParaRPr lang="ru-RU" sz="2000" dirty="0"/>
          </a:p>
        </p:txBody>
      </p:sp>
      <p:grpSp>
        <p:nvGrpSpPr>
          <p:cNvPr id="24" name="Group 299"/>
          <p:cNvGrpSpPr>
            <a:grpSpLocks/>
          </p:cNvGrpSpPr>
          <p:nvPr/>
        </p:nvGrpSpPr>
        <p:grpSpPr bwMode="auto">
          <a:xfrm>
            <a:off x="5600869" y="3174032"/>
            <a:ext cx="1585744" cy="1624808"/>
            <a:chOff x="1133" y="261"/>
            <a:chExt cx="1260" cy="1617"/>
          </a:xfrm>
        </p:grpSpPr>
        <p:pic>
          <p:nvPicPr>
            <p:cNvPr id="25" name="Picture 3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61"/>
              <a:ext cx="1260" cy="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300"/>
            <p:cNvSpPr>
              <a:spLocks noChangeArrowheads="1"/>
            </p:cNvSpPr>
            <p:nvPr/>
          </p:nvSpPr>
          <p:spPr bwMode="auto">
            <a:xfrm>
              <a:off x="1133" y="261"/>
              <a:ext cx="1260" cy="1617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05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938" y="1116013"/>
            <a:ext cx="6096000" cy="47792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355" marR="171450" indent="215900" algn="just">
              <a:lnSpc>
                <a:spcPct val="90000"/>
              </a:lnSpc>
              <a:spcBef>
                <a:spcPts val="295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Я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пишу,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чтобы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поздравить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от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имени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Международного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</a:t>
            </a:r>
            <a:r>
              <a:rPr lang="ru-RU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юза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теоретической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прикладной химии профильную</a:t>
            </a:r>
            <a:r>
              <a:rPr lang="ru-RU" b="1" spc="2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школу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«ORBITAL» с юбилеем. Нельзя переоценить важность повышающегося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интереса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молодых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людей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науке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и,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частности,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химии. Такие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программы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как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ORBITAL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играют</a:t>
            </a:r>
            <a:r>
              <a:rPr lang="ru-RU" b="1" spc="-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важную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ощутимую роль в этом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процессе.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73355" marR="170815" indent="215900" algn="just">
              <a:lnSpc>
                <a:spcPct val="90000"/>
              </a:lnSpc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Качественное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химическое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образование</a:t>
            </a:r>
            <a:r>
              <a:rPr lang="ru-RU" b="1" spc="-8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молодых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людей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i="1" spc="-8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spc="-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это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главная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задача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деятельности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ИЮПАК.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Я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приглашаю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Вас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посетить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веб­сайт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ИЮПАК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изучить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деятельность</a:t>
            </a:r>
            <a:r>
              <a:rPr lang="ru-RU" b="1" spc="-1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нашего</a:t>
            </a:r>
            <a:r>
              <a:rPr lang="ru-RU" b="1" spc="-1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Комитета химического образования. Достижение юных химиков в рамках программы ORBITAL были впечатляющими. Пожалуйста, передайте мои наилучшие пожелания этим учащимся и</a:t>
            </a:r>
            <a:r>
              <a:rPr lang="ru-RU" b="1" spc="-1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студентам. Я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надеюсь,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что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они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будут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продолжать</a:t>
            </a:r>
            <a:r>
              <a:rPr lang="ru-RU" b="1" spc="-9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изучение</a:t>
            </a:r>
            <a:r>
              <a:rPr lang="ru-RU" b="1" spc="-1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</a:p>
          <a:p>
            <a:pPr marL="173355" marR="170815" indent="215900" algn="just">
              <a:lnSpc>
                <a:spcPct val="90000"/>
              </a:lnSpc>
              <a:spcAft>
                <a:spcPts val="0"/>
              </a:spcAft>
            </a:pPr>
            <a:endParaRPr lang="ru-RU" dirty="0" smtClean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>
              <a:lnSpc>
                <a:spcPts val="1145"/>
              </a:lnSpc>
              <a:spcAft>
                <a:spcPts val="0"/>
              </a:spcAft>
            </a:pP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уважением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Брайн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Р.</a:t>
            </a:r>
            <a:r>
              <a:rPr lang="ru-RU" b="1" i="1" spc="-20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smtClean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Генри</a:t>
            </a:r>
          </a:p>
          <a:p>
            <a:pPr>
              <a:lnSpc>
                <a:spcPts val="1145"/>
              </a:lnSpc>
              <a:spcAft>
                <a:spcPts val="0"/>
              </a:spcAft>
            </a:pPr>
            <a:endParaRPr lang="ru-RU" sz="1600" dirty="0" smtClean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Президент ИЮПАК 9 июня 2006</a:t>
            </a:r>
            <a:r>
              <a:rPr lang="ru-RU" b="1" i="1" spc="18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г.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7739" y="1116013"/>
            <a:ext cx="6096000" cy="11005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54100" marR="1393825" indent="215900" algn="just">
              <a:lnSpc>
                <a:spcPct val="91000"/>
              </a:lnSpc>
              <a:spcAft>
                <a:spcPts val="0"/>
              </a:spcAft>
            </a:pPr>
            <a:r>
              <a:rPr lang="ru-RU" b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Тарчевский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Игорь Анатольевич </a:t>
            </a:r>
            <a:r>
              <a:rPr lang="ru-RU" b="1" i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 АН СССР, РАН и Академии наук Татарстана, профессор: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7" name="Group 295"/>
          <p:cNvGrpSpPr>
            <a:grpSpLocks/>
          </p:cNvGrpSpPr>
          <p:nvPr/>
        </p:nvGrpSpPr>
        <p:grpSpPr bwMode="auto">
          <a:xfrm>
            <a:off x="6679088" y="1116013"/>
            <a:ext cx="1400390" cy="1989619"/>
            <a:chOff x="14272" y="-671"/>
            <a:chExt cx="1262" cy="1793"/>
          </a:xfrm>
        </p:grpSpPr>
        <p:pic>
          <p:nvPicPr>
            <p:cNvPr id="8" name="Picture 2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" y="-671"/>
              <a:ext cx="1262" cy="1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96"/>
            <p:cNvSpPr>
              <a:spLocks noChangeArrowheads="1"/>
            </p:cNvSpPr>
            <p:nvPr/>
          </p:nvSpPr>
          <p:spPr bwMode="auto">
            <a:xfrm>
              <a:off x="14272" y="-671"/>
              <a:ext cx="1262" cy="1793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64105" y="2185502"/>
            <a:ext cx="39436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55" marR="24130" indent="215900" algn="just">
              <a:lnSpc>
                <a:spcPct val="85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Я читал лекции на конференциях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Соросовских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профессоров</a:t>
            </a:r>
            <a:r>
              <a:rPr lang="ru-RU" b="1" i="1" spc="-6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для 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Соросовских</a:t>
            </a:r>
            <a:r>
              <a:rPr lang="ru-RU" b="1" i="1" spc="-8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учителей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Москве,</a:t>
            </a:r>
            <a:r>
              <a:rPr lang="ru-RU" b="1" i="1" spc="-8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Омске,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Казани,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но</a:t>
            </a:r>
            <a:r>
              <a:rPr lang="ru-RU" b="1" i="1" spc="-8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нигде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не</a:t>
            </a:r>
            <a:r>
              <a:rPr lang="ru-RU" b="1" i="1" spc="-8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1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ощущал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у</a:t>
            </a:r>
            <a:r>
              <a:rPr lang="ru-RU" b="1" i="1" spc="-3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слушателей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такой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жажды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познания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самых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“свежих”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научных</a:t>
            </a:r>
            <a:r>
              <a:rPr lang="ru-RU" b="1" i="1" spc="-3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25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ре</a:t>
            </a:r>
            <a:r>
              <a:rPr lang="ru-RU" b="1" i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зультатов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новых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идей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планов,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как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</a:t>
            </a:r>
            <a:r>
              <a:rPr lang="ru-RU" b="1" i="1" spc="-5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“</a:t>
            </a:r>
            <a:r>
              <a:rPr lang="ru-RU" b="1" i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Орбитали</a:t>
            </a:r>
            <a:r>
              <a:rPr lang="ru-RU" b="1" i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”…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grpSp>
        <p:nvGrpSpPr>
          <p:cNvPr id="11" name="Group 289"/>
          <p:cNvGrpSpPr>
            <a:grpSpLocks/>
          </p:cNvGrpSpPr>
          <p:nvPr/>
        </p:nvGrpSpPr>
        <p:grpSpPr bwMode="auto">
          <a:xfrm>
            <a:off x="4856479" y="5067595"/>
            <a:ext cx="1239521" cy="1692402"/>
            <a:chOff x="1136" y="434"/>
            <a:chExt cx="1322" cy="1661"/>
          </a:xfrm>
        </p:grpSpPr>
        <p:pic>
          <p:nvPicPr>
            <p:cNvPr id="12" name="Picture 29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434"/>
              <a:ext cx="1322" cy="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90"/>
            <p:cNvSpPr>
              <a:spLocks noChangeArrowheads="1"/>
            </p:cNvSpPr>
            <p:nvPr/>
          </p:nvSpPr>
          <p:spPr bwMode="auto">
            <a:xfrm>
              <a:off x="1136" y="434"/>
              <a:ext cx="1322" cy="1661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4" name="Picture 2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4957997"/>
            <a:ext cx="1290389" cy="18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6194776" y="4712258"/>
            <a:ext cx="4473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Володя</a:t>
            </a:r>
            <a:r>
              <a:rPr lang="ru-RU" sz="1600" b="1" spc="-4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Галкин</a:t>
            </a:r>
            <a:r>
              <a:rPr lang="ru-RU" sz="1600" b="1" spc="-40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(1969</a:t>
            </a:r>
            <a:r>
              <a:rPr lang="ru-RU" sz="1600" b="1" spc="-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г.)</a:t>
            </a:r>
            <a:r>
              <a:rPr lang="ru-RU" sz="1600" b="1" spc="-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sz="1600" b="1" spc="-4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spc="-15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побе­</a:t>
            </a:r>
            <a:r>
              <a:rPr lang="ru-RU" sz="1600" b="1" spc="10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дитель </a:t>
            </a:r>
            <a:r>
              <a:rPr lang="ru-RU" sz="1600" b="1" spc="1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1­ой заочной Республикан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ской</a:t>
            </a:r>
            <a:r>
              <a:rPr lang="ru-RU" sz="1600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олимпиады</a:t>
            </a:r>
            <a:r>
              <a:rPr lang="ru-RU" sz="1600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юных</a:t>
            </a:r>
            <a:r>
              <a:rPr lang="ru-RU" sz="1600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химиков,</a:t>
            </a:r>
            <a:r>
              <a:rPr lang="ru-RU" sz="1600" b="1" spc="-1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spc="-2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водимой</a:t>
            </a:r>
            <a:r>
              <a:rPr lang="ru-RU" sz="1600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совместно</a:t>
            </a:r>
            <a:r>
              <a:rPr lang="ru-RU" sz="1600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</a:t>
            </a:r>
            <a:r>
              <a:rPr lang="ru-RU" sz="1600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газетой</a:t>
            </a:r>
            <a:r>
              <a:rPr lang="ru-RU" sz="1600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sz="1600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Ком­сомолец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Татарии». </a:t>
            </a:r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986338" y="5760556"/>
            <a:ext cx="5681660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9680" marR="24130" algn="just">
              <a:lnSpc>
                <a:spcPct val="92000"/>
              </a:lnSpc>
            </a:pPr>
            <a:r>
              <a:rPr lang="ru-RU" sz="1600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Владимир</a:t>
            </a:r>
            <a:r>
              <a:rPr lang="ru-RU" sz="1600" dirty="0"/>
              <a:t> </a:t>
            </a:r>
            <a:r>
              <a:rPr lang="ru-RU" sz="1600" b="1" dirty="0" smtClean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Иванович </a:t>
            </a:r>
            <a:r>
              <a:rPr lang="ru-RU" sz="1600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был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 АН РТ,</a:t>
            </a:r>
            <a:r>
              <a:rPr lang="ru-RU" sz="1600" b="1" spc="-1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директор</a:t>
            </a:r>
            <a:r>
              <a:rPr lang="ru-RU" sz="1600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химического</a:t>
            </a:r>
            <a:r>
              <a:rPr lang="ru-RU" sz="1600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</a:t>
            </a:r>
            <a:r>
              <a:rPr lang="ru-RU" sz="1600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sz="1600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sz="1600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spc="-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М. </a:t>
            </a:r>
            <a:r>
              <a:rPr lang="ru-RU" sz="1600" b="1" spc="1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Бутлерова Казанского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(Приволжского) федерального</a:t>
            </a:r>
            <a:r>
              <a:rPr lang="ru-RU" sz="1600" spc="-16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sz="1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университета</a:t>
            </a:r>
            <a:r>
              <a:rPr lang="ru-RU" sz="1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38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676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Group 283"/>
          <p:cNvGrpSpPr>
            <a:grpSpLocks/>
          </p:cNvGrpSpPr>
          <p:nvPr/>
        </p:nvGrpSpPr>
        <p:grpSpPr bwMode="auto">
          <a:xfrm>
            <a:off x="466263" y="905596"/>
            <a:ext cx="1556501" cy="1782186"/>
            <a:chOff x="3" y="3"/>
            <a:chExt cx="1273" cy="1720"/>
          </a:xfrm>
        </p:grpSpPr>
        <p:pic>
          <p:nvPicPr>
            <p:cNvPr id="12" name="Picture 28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"/>
              <a:ext cx="1273" cy="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84"/>
            <p:cNvSpPr>
              <a:spLocks noChangeArrowheads="1"/>
            </p:cNvSpPr>
            <p:nvPr/>
          </p:nvSpPr>
          <p:spPr bwMode="auto">
            <a:xfrm>
              <a:off x="3" y="3"/>
              <a:ext cx="1273" cy="1720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49360" y="905596"/>
            <a:ext cx="2299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Проректор </a:t>
            </a:r>
            <a:r>
              <a:rPr lang="ru-RU" b="1" spc="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КНИТУ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Валерий</a:t>
            </a:r>
            <a:r>
              <a:rPr lang="ru-RU" b="1" i="1" spc="-23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Алексеевич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Аляев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8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орбиталец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1975</a:t>
            </a:r>
            <a:r>
              <a:rPr lang="en-US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года.</a:t>
            </a:r>
            <a:endParaRPr lang="ru-RU" dirty="0"/>
          </a:p>
        </p:txBody>
      </p:sp>
      <p:grpSp>
        <p:nvGrpSpPr>
          <p:cNvPr id="15" name="Group 280"/>
          <p:cNvGrpSpPr>
            <a:grpSpLocks/>
          </p:cNvGrpSpPr>
          <p:nvPr/>
        </p:nvGrpSpPr>
        <p:grpSpPr bwMode="auto">
          <a:xfrm>
            <a:off x="466263" y="2904549"/>
            <a:ext cx="1556501" cy="2031325"/>
            <a:chOff x="3" y="2"/>
            <a:chExt cx="1267" cy="1753"/>
          </a:xfrm>
        </p:grpSpPr>
        <p:pic>
          <p:nvPicPr>
            <p:cNvPr id="16" name="Picture 2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2"/>
              <a:ext cx="1267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81"/>
            <p:cNvSpPr>
              <a:spLocks noChangeArrowheads="1"/>
            </p:cNvSpPr>
            <p:nvPr/>
          </p:nvSpPr>
          <p:spPr bwMode="auto">
            <a:xfrm>
              <a:off x="3" y="3"/>
              <a:ext cx="1267" cy="1752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149360" y="2904549"/>
            <a:ext cx="2741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Проректор </a:t>
            </a:r>
            <a:r>
              <a:rPr lang="ru-RU" b="1" spc="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КНИТУ </a:t>
            </a:r>
            <a:r>
              <a:rPr lang="ru-RU" b="1" spc="3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Ильнур</a:t>
            </a:r>
            <a:r>
              <a:rPr lang="ru-RU" b="1" i="1" spc="-20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Абдулович</a:t>
            </a:r>
            <a:r>
              <a:rPr lang="ru-RU" b="1" i="1" spc="-19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Абдуллин</a:t>
            </a:r>
            <a:r>
              <a:rPr lang="ru-RU" b="1" i="1" spc="-19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110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занимался в Татарской республиканской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за­ очной химической</a:t>
            </a:r>
            <a:r>
              <a:rPr lang="ru-RU" b="1" spc="-1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 smtClean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школе.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7708" y="939774"/>
            <a:ext cx="5001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Орбитальцы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доктора химических наук,</a:t>
            </a:r>
            <a:r>
              <a:rPr lang="ru-RU" b="1" spc="-14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профессора</a:t>
            </a:r>
            <a:r>
              <a:rPr lang="ru-RU" b="1" spc="-6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химического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института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им.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Бутлерова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20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Гор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бачук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Валерий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Виленович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(на фото справа) и</a:t>
            </a:r>
            <a:r>
              <a:rPr lang="ru-RU" b="1" spc="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spc="-15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Чевела</a:t>
            </a:r>
            <a:r>
              <a:rPr lang="ru-RU" b="1" i="1" spc="-1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Владимир</a:t>
            </a:r>
            <a:r>
              <a:rPr lang="ru-RU" b="1" i="1" spc="-17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Всеволодович.  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Орбитальцы-77</a:t>
            </a:r>
            <a:r>
              <a:rPr lang="ru-RU" b="1" spc="-105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</a:t>
            </a:r>
            <a:r>
              <a:rPr lang="ru-RU" b="1" spc="-13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78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: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Олег</a:t>
            </a:r>
            <a:r>
              <a:rPr lang="ru-RU" b="1" i="1" spc="-22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Бутенко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ru-RU" b="1" spc="-12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технический директор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Экофарма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»;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Андрей</a:t>
            </a:r>
            <a:r>
              <a:rPr lang="ru-RU" b="1" i="1" spc="-15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Ведерников</a:t>
            </a:r>
            <a:r>
              <a:rPr lang="ru-RU" b="1" i="1" spc="-15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endParaRPr lang="ru-RU" dirty="0"/>
          </a:p>
        </p:txBody>
      </p:sp>
      <p:grpSp>
        <p:nvGrpSpPr>
          <p:cNvPr id="20" name="Group 274"/>
          <p:cNvGrpSpPr>
            <a:grpSpLocks/>
          </p:cNvGrpSpPr>
          <p:nvPr/>
        </p:nvGrpSpPr>
        <p:grpSpPr bwMode="auto">
          <a:xfrm>
            <a:off x="5313708" y="979444"/>
            <a:ext cx="1447424" cy="1991655"/>
            <a:chOff x="14287" y="-854"/>
            <a:chExt cx="1250" cy="1720"/>
          </a:xfrm>
        </p:grpSpPr>
        <p:pic>
          <p:nvPicPr>
            <p:cNvPr id="21" name="Picture 2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" y="-854"/>
              <a:ext cx="1250" cy="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75"/>
            <p:cNvSpPr>
              <a:spLocks noChangeArrowheads="1"/>
            </p:cNvSpPr>
            <p:nvPr/>
          </p:nvSpPr>
          <p:spPr bwMode="auto">
            <a:xfrm>
              <a:off x="14287" y="-854"/>
              <a:ext cx="1250" cy="1720"/>
            </a:xfrm>
            <a:prstGeom prst="rect">
              <a:avLst/>
            </a:prstGeom>
            <a:noFill/>
            <a:ln w="3810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603831" y="3729478"/>
            <a:ext cx="6037695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265" marR="1389380" indent="215900" algn="just">
              <a:lnSpc>
                <a:spcPct val="85000"/>
              </a:lnSpc>
              <a:spcBef>
                <a:spcPts val="675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(профессор университета</a:t>
            </a:r>
            <a:r>
              <a:rPr lang="ru-RU" b="1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штата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Мэриленд),</a:t>
            </a:r>
            <a:r>
              <a:rPr lang="ru-RU" b="1" spc="-8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Геннадий</a:t>
            </a:r>
            <a:r>
              <a:rPr lang="ru-RU" b="1" i="1" spc="-18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Евтюгин</a:t>
            </a:r>
            <a:endParaRPr lang="ru-RU" sz="16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43199" y="4247780"/>
            <a:ext cx="6096000" cy="20200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2255" marR="24130" algn="just">
              <a:lnSpc>
                <a:spcPct val="87000"/>
              </a:lnSpc>
              <a:spcBef>
                <a:spcPts val="930"/>
              </a:spcBef>
              <a:spcAft>
                <a:spcPts val="0"/>
              </a:spcAft>
            </a:pP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(зав.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кафедрой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аналитической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химии),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Олег</a:t>
            </a:r>
            <a:r>
              <a:rPr lang="ru-RU" b="1" i="1" spc="-15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Киселёв</a:t>
            </a:r>
            <a:r>
              <a:rPr lang="ru-RU" b="1" i="1" spc="-14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(программист, Калифорния),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Михаил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Борисовер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(Аграрный университет, </a:t>
            </a:r>
            <a:r>
              <a:rPr lang="ru-RU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Рэховот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 Израиль);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Гриша Макаров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, коммерческий директор фармацевтической компании,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Лёша</a:t>
            </a:r>
            <a:r>
              <a:rPr lang="ru-RU" b="1" i="1" spc="-175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Ионкин</a:t>
            </a:r>
            <a:r>
              <a:rPr lang="ru-RU" b="1" i="1" spc="-170" dirty="0">
                <a:latin typeface="Bookman Old Style" panose="020506040505050202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доктор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наук,</a:t>
            </a:r>
            <a:r>
              <a:rPr lang="ru-RU" b="1" spc="-7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последний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ученик</a:t>
            </a:r>
            <a:r>
              <a:rPr lang="ru-RU" b="1" spc="-7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академика Б.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А.</a:t>
            </a:r>
            <a:r>
              <a:rPr lang="ru-RU" b="1" spc="-5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Арбузова,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lang="ru-RU" b="1" spc="-55" dirty="0">
                <a:latin typeface="Times New Roman" panose="020206030504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начальник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отдела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крупной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фармацевтической</a:t>
            </a:r>
            <a:r>
              <a:rPr lang="ru-RU" b="1" spc="-5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компании в</a:t>
            </a:r>
            <a:r>
              <a:rPr lang="ru-RU" b="1" spc="-45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США.</a:t>
            </a:r>
            <a:endParaRPr lang="ru-RU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2248</Words>
  <Application>Microsoft Office PowerPoint</Application>
  <PresentationFormat>Произвольный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</dc:creator>
  <cp:lastModifiedBy>ITCORP 4160</cp:lastModifiedBy>
  <cp:revision>18</cp:revision>
  <dcterms:created xsi:type="dcterms:W3CDTF">2021-04-20T07:40:47Z</dcterms:created>
  <dcterms:modified xsi:type="dcterms:W3CDTF">2021-04-29T08:09:42Z</dcterms:modified>
</cp:coreProperties>
</file>