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81" r:id="rId2"/>
    <p:sldId id="263" r:id="rId3"/>
    <p:sldId id="289" r:id="rId4"/>
    <p:sldId id="288" r:id="rId5"/>
    <p:sldId id="287" r:id="rId6"/>
    <p:sldId id="291" r:id="rId7"/>
    <p:sldId id="267" r:id="rId8"/>
  </p:sldIdLst>
  <p:sldSz cx="18288000" cy="10287000"/>
  <p:notesSz cx="6858000" cy="9144000"/>
  <p:embeddedFontLst>
    <p:embeddedFont>
      <p:font typeface="Aileron Heavy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Aileron Heavy" panose="020B0604020202020204" charset="0"/>
      <p:regular r:id="rId15"/>
    </p:embeddedFont>
    <p:embeddedFont>
      <p:font typeface="Nirmala UI" panose="020B0502040204020203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35D"/>
    <a:srgbClr val="FFCC00"/>
    <a:srgbClr val="FEE9B4"/>
    <a:srgbClr val="FEFBC6"/>
    <a:srgbClr val="1C2327"/>
    <a:srgbClr val="FFFCF6"/>
    <a:srgbClr val="FDD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22" autoAdjust="0"/>
  </p:normalViewPr>
  <p:slideViewPr>
    <p:cSldViewPr>
      <p:cViewPr varScale="1">
        <p:scale>
          <a:sx n="43" d="100"/>
          <a:sy n="43" d="100"/>
        </p:scale>
        <p:origin x="30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0BA2F-9274-41D3-9946-688EFA2F7D80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54C71-AE8F-43E4-B7A5-EE5E88783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24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ctrTitle"/>
          </p:nvPr>
        </p:nvSpPr>
        <p:spPr>
          <a:xfrm>
            <a:off x="9144000" y="2664300"/>
            <a:ext cx="7801200" cy="3163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FFFFFF"/>
                </a:solidFill>
              </a:rPr>
              <a:t>СНТО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1"/>
          </p:nvPr>
        </p:nvSpPr>
        <p:spPr>
          <a:xfrm>
            <a:off x="9144000" y="5828100"/>
            <a:ext cx="7809000" cy="1036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FFFFFF"/>
                </a:solidFill>
              </a:rPr>
              <a:t>Студенческие научное технологическое общество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58256" y="0"/>
            <a:ext cx="10515600" cy="10287000"/>
          </a:xfrm>
          <a:prstGeom prst="rect">
            <a:avLst/>
          </a:prstGeom>
          <a:solidFill>
            <a:srgbClr val="FBF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" name="Google Shape;173;p34"/>
          <p:cNvSpPr txBox="1">
            <a:spLocks/>
          </p:cNvSpPr>
          <p:nvPr/>
        </p:nvSpPr>
        <p:spPr>
          <a:xfrm>
            <a:off x="9296400" y="-1065246"/>
            <a:ext cx="7801200" cy="31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ru-RU" sz="10000" dirty="0">
                <a:solidFill>
                  <a:schemeClr val="tx1"/>
                </a:solidFill>
                <a:ea typeface="Nirmala UI" panose="020B0502040204020203" pitchFamily="34" charset="0"/>
                <a:cs typeface="Nirmala UI" panose="020B0502040204020203" pitchFamily="34" charset="0"/>
              </a:rPr>
              <a:t>СНТО</a:t>
            </a:r>
            <a:r>
              <a:rPr lang="ru-RU" sz="10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Google Shape;174;p34"/>
          <p:cNvSpPr txBox="1">
            <a:spLocks/>
          </p:cNvSpPr>
          <p:nvPr/>
        </p:nvSpPr>
        <p:spPr>
          <a:xfrm>
            <a:off x="9301976" y="3296226"/>
            <a:ext cx="7809000" cy="10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ru-RU" sz="3600" dirty="0" smtClean="0">
                <a:solidFill>
                  <a:schemeClr val="tx1"/>
                </a:solidFill>
              </a:rPr>
              <a:t>Основано в 2019 </a:t>
            </a:r>
            <a:endParaRPr lang="ru-RU" sz="3600" dirty="0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157429" y="265922"/>
            <a:ext cx="1596171" cy="1769641"/>
            <a:chOff x="15398999" y="7277100"/>
            <a:chExt cx="2117127" cy="2284384"/>
          </a:xfrm>
        </p:grpSpPr>
        <p:sp>
          <p:nvSpPr>
            <p:cNvPr id="9" name="Овал 8"/>
            <p:cNvSpPr/>
            <p:nvPr/>
          </p:nvSpPr>
          <p:spPr>
            <a:xfrm>
              <a:off x="15509998" y="7505700"/>
              <a:ext cx="1895126" cy="1905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8999" y="7277100"/>
              <a:ext cx="2117127" cy="2284384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448" y="1045845"/>
            <a:ext cx="4062878" cy="5866102"/>
          </a:xfrm>
          <a:prstGeom prst="rect">
            <a:avLst/>
          </a:prstGeom>
        </p:spPr>
      </p:pic>
      <p:sp>
        <p:nvSpPr>
          <p:cNvPr id="12" name="Google Shape;174;p34"/>
          <p:cNvSpPr txBox="1">
            <a:spLocks/>
          </p:cNvSpPr>
          <p:nvPr/>
        </p:nvSpPr>
        <p:spPr>
          <a:xfrm>
            <a:off x="9136200" y="6393846"/>
            <a:ext cx="7809000" cy="10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7" name="Google Shape;174;p34"/>
          <p:cNvSpPr txBox="1">
            <a:spLocks/>
          </p:cNvSpPr>
          <p:nvPr/>
        </p:nvSpPr>
        <p:spPr>
          <a:xfrm>
            <a:off x="8742648" y="4276866"/>
            <a:ext cx="8596103" cy="36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ru-RU" sz="3600" b="1" dirty="0">
                <a:solidFill>
                  <a:schemeClr val="tx1"/>
                </a:solidFill>
              </a:rPr>
              <a:t>Город</a:t>
            </a:r>
            <a:r>
              <a:rPr lang="ru-RU" sz="3600" dirty="0">
                <a:solidFill>
                  <a:schemeClr val="tx1"/>
                </a:solidFill>
              </a:rPr>
              <a:t>: </a:t>
            </a:r>
            <a:r>
              <a:rPr lang="ru-RU" sz="3600" dirty="0" smtClean="0">
                <a:solidFill>
                  <a:schemeClr val="tx1"/>
                </a:solidFill>
              </a:rPr>
              <a:t>Республика Татарстан, Казань 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0" indent="0" algn="l"/>
            <a:endParaRPr lang="ru-RU" sz="3600" dirty="0">
              <a:solidFill>
                <a:schemeClr val="tx1"/>
              </a:solidFill>
            </a:endParaRPr>
          </a:p>
          <a:p>
            <a:pPr marL="0" indent="0" algn="l"/>
            <a:r>
              <a:rPr lang="ru-RU" sz="3600" b="1" dirty="0">
                <a:solidFill>
                  <a:schemeClr val="tx1"/>
                </a:solidFill>
              </a:rPr>
              <a:t>ВУЗ: </a:t>
            </a:r>
            <a:r>
              <a:rPr lang="ru-RU" sz="3600" dirty="0">
                <a:solidFill>
                  <a:schemeClr val="tx1"/>
                </a:solidFill>
              </a:rPr>
              <a:t>КНИТУ (Казанский Национальный Исследовательский Технологический Университет</a:t>
            </a:r>
            <a:r>
              <a:rPr lang="ru-RU" sz="3600" dirty="0" smtClean="0">
                <a:solidFill>
                  <a:schemeClr val="tx1"/>
                </a:solidFill>
              </a:rPr>
              <a:t>)</a:t>
            </a:r>
          </a:p>
          <a:p>
            <a:pPr marL="0" indent="0" algn="l"/>
            <a:endParaRPr lang="ru-RU" sz="3600" dirty="0">
              <a:solidFill>
                <a:schemeClr val="tx1"/>
              </a:solidFill>
            </a:endParaRPr>
          </a:p>
          <a:p>
            <a:pPr marL="0" indent="0" algn="l"/>
            <a:r>
              <a:rPr lang="ru-RU" sz="3600" b="1" dirty="0" smtClean="0">
                <a:solidFill>
                  <a:schemeClr val="tx1"/>
                </a:solidFill>
              </a:rPr>
              <a:t>Руководитель: </a:t>
            </a:r>
            <a:r>
              <a:rPr lang="ru-RU" sz="3600" dirty="0" smtClean="0">
                <a:solidFill>
                  <a:schemeClr val="tx1"/>
                </a:solidFill>
              </a:rPr>
              <a:t>Литвинова Ева Дмитриевна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6" y="0"/>
            <a:ext cx="6635938" cy="95811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58001" y="1757688"/>
            <a:ext cx="10477997" cy="1255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000"/>
              </a:lnSpc>
            </a:pPr>
            <a:r>
              <a:rPr lang="ru-RU" sz="3200" b="1" spc="200" dirty="0">
                <a:solidFill>
                  <a:srgbClr val="1C2529"/>
                </a:solidFill>
                <a:latin typeface="Aileron Heavy Bold"/>
              </a:rPr>
              <a:t>Студенческое Научное </a:t>
            </a:r>
            <a:r>
              <a:rPr lang="ru-RU" sz="3200" b="1" spc="200" dirty="0" smtClean="0">
                <a:solidFill>
                  <a:srgbClr val="1C2529"/>
                </a:solidFill>
                <a:latin typeface="Aileron Heavy Bold"/>
              </a:rPr>
              <a:t>Технологическое </a:t>
            </a:r>
            <a:r>
              <a:rPr lang="ru-RU" sz="3200" b="1" spc="200" dirty="0">
                <a:solidFill>
                  <a:srgbClr val="1C2529"/>
                </a:solidFill>
                <a:latin typeface="Aileron Heavy Bold"/>
              </a:rPr>
              <a:t>Общество  </a:t>
            </a:r>
            <a:endParaRPr lang="en-US" sz="3200" b="1" spc="200" dirty="0">
              <a:solidFill>
                <a:srgbClr val="1C2529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37738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809187" y="0"/>
            <a:ext cx="10788271" cy="10674775"/>
          </a:xfrm>
          <a:prstGeom prst="rect">
            <a:avLst/>
          </a:prstGeom>
          <a:solidFill>
            <a:srgbClr val="FBF35D"/>
          </a:solidFill>
        </p:spPr>
      </p:sp>
      <p:sp>
        <p:nvSpPr>
          <p:cNvPr id="13" name="TextBox 7"/>
          <p:cNvSpPr txBox="1"/>
          <p:nvPr/>
        </p:nvSpPr>
        <p:spPr>
          <a:xfrm>
            <a:off x="8310515" y="2552700"/>
            <a:ext cx="9846691" cy="9202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spc="179" dirty="0" smtClean="0">
                <a:solidFill>
                  <a:srgbClr val="1C2529"/>
                </a:solidFill>
                <a:latin typeface="Aileron Heavy"/>
              </a:rPr>
              <a:t>Цель: </a:t>
            </a:r>
            <a:r>
              <a:rPr lang="ru-RU" sz="3600" spc="179" dirty="0">
                <a:solidFill>
                  <a:srgbClr val="1C2529"/>
                </a:solidFill>
                <a:latin typeface="Aileron Heavy"/>
              </a:rPr>
              <a:t>проведение</a:t>
            </a:r>
            <a:r>
              <a:rPr lang="ru-RU" sz="3600" b="1" spc="179" dirty="0" smtClean="0">
                <a:solidFill>
                  <a:srgbClr val="1C2529"/>
                </a:solidFill>
                <a:latin typeface="Aileron Heavy"/>
              </a:rPr>
              <a:t> </a:t>
            </a:r>
            <a:r>
              <a:rPr lang="ru-RU" sz="3600" spc="179" dirty="0" smtClean="0">
                <a:solidFill>
                  <a:srgbClr val="1C2529"/>
                </a:solidFill>
                <a:latin typeface="Aileron Heavy"/>
              </a:rPr>
              <a:t>мастер-классов </a:t>
            </a:r>
            <a:r>
              <a:rPr lang="ru-RU" sz="3600" spc="179" dirty="0">
                <a:solidFill>
                  <a:srgbClr val="1C2529"/>
                </a:solidFill>
                <a:latin typeface="Aileron Heavy"/>
              </a:rPr>
              <a:t>на получение базовых знаний, </a:t>
            </a:r>
            <a:r>
              <a:rPr lang="ru-RU" sz="3600" spc="179" dirty="0">
                <a:solidFill>
                  <a:srgbClr val="1C2529"/>
                </a:solidFill>
                <a:latin typeface="Aileron Heavy"/>
              </a:rPr>
              <a:t>касающиеся формальной части анализа, обобщения, оформления и презентации результатов научных </a:t>
            </a:r>
            <a:r>
              <a:rPr lang="ru-RU" sz="3600" spc="179" dirty="0" smtClean="0">
                <a:solidFill>
                  <a:srgbClr val="1C2529"/>
                </a:solidFill>
                <a:latin typeface="Aileron Heavy"/>
              </a:rPr>
              <a:t>работ. </a:t>
            </a:r>
          </a:p>
          <a:p>
            <a:endParaRPr lang="ru-RU" sz="3600" spc="179" dirty="0" smtClean="0">
              <a:solidFill>
                <a:srgbClr val="1C2529"/>
              </a:solidFill>
              <a:latin typeface="Aileron Heavy"/>
            </a:endParaRPr>
          </a:p>
          <a:p>
            <a:r>
              <a:rPr lang="ru-RU" sz="3600" b="1" spc="179" dirty="0" smtClean="0">
                <a:solidFill>
                  <a:srgbClr val="1C2529"/>
                </a:solidFill>
                <a:latin typeface="Aileron Heavy"/>
              </a:rPr>
              <a:t>Наполнение проектов: </a:t>
            </a:r>
            <a:endParaRPr lang="ru-RU" sz="3600" b="1" spc="179" dirty="0">
              <a:solidFill>
                <a:srgbClr val="1C2529"/>
              </a:solidFill>
              <a:latin typeface="Aileron Heavy"/>
            </a:endParaRPr>
          </a:p>
          <a:p>
            <a:r>
              <a:rPr lang="ru-RU" sz="3600" spc="179" dirty="0">
                <a:solidFill>
                  <a:srgbClr val="1C2529"/>
                </a:solidFill>
                <a:latin typeface="Aileron Heavy"/>
              </a:rPr>
              <a:t>- решение кейсов </a:t>
            </a:r>
          </a:p>
          <a:p>
            <a:r>
              <a:rPr lang="ru-RU" sz="3600" spc="179" dirty="0" smtClean="0">
                <a:solidFill>
                  <a:srgbClr val="1C2529"/>
                </a:solidFill>
                <a:latin typeface="Aileron Heavy"/>
              </a:rPr>
              <a:t>-«Введение </a:t>
            </a:r>
            <a:r>
              <a:rPr lang="ru-RU" sz="3600" spc="179" dirty="0">
                <a:solidFill>
                  <a:srgbClr val="1C2529"/>
                </a:solidFill>
                <a:latin typeface="Aileron Heavy"/>
              </a:rPr>
              <a:t>в науку» </a:t>
            </a:r>
            <a:endParaRPr lang="ru-RU" sz="3600" spc="179" dirty="0" smtClean="0">
              <a:solidFill>
                <a:srgbClr val="1C2529"/>
              </a:solidFill>
              <a:latin typeface="Aileron Heavy"/>
            </a:endParaRPr>
          </a:p>
          <a:p>
            <a:r>
              <a:rPr lang="ru-RU" sz="3600" spc="179" dirty="0" smtClean="0">
                <a:solidFill>
                  <a:srgbClr val="1C2529"/>
                </a:solidFill>
                <a:latin typeface="Aileron Heavy"/>
              </a:rPr>
              <a:t>- </a:t>
            </a:r>
            <a:r>
              <a:rPr lang="ru-RU" sz="3600" spc="179" dirty="0">
                <a:solidFill>
                  <a:srgbClr val="1C2529"/>
                </a:solidFill>
                <a:latin typeface="Aileron Heavy"/>
              </a:rPr>
              <a:t>«Проба пера</a:t>
            </a:r>
            <a:r>
              <a:rPr lang="ru-RU" sz="3600" spc="179" dirty="0" smtClean="0">
                <a:solidFill>
                  <a:srgbClr val="1C2529"/>
                </a:solidFill>
                <a:latin typeface="Aileron Heavy"/>
              </a:rPr>
              <a:t>» (написание и публикация тезисов в сборнике «Жить </a:t>
            </a:r>
            <a:r>
              <a:rPr lang="ru-RU" sz="3600" spc="179" dirty="0">
                <a:solidFill>
                  <a:srgbClr val="1C2529"/>
                </a:solidFill>
                <a:latin typeface="Aileron Heavy"/>
              </a:rPr>
              <a:t>в XXI </a:t>
            </a:r>
            <a:r>
              <a:rPr lang="ru-RU" sz="3600" spc="179" dirty="0" smtClean="0">
                <a:solidFill>
                  <a:srgbClr val="1C2529"/>
                </a:solidFill>
                <a:latin typeface="Aileron Heavy"/>
              </a:rPr>
              <a:t>веке»)</a:t>
            </a:r>
          </a:p>
          <a:p>
            <a:pPr marL="571500" indent="-571500">
              <a:buFontTx/>
              <a:buChar char="-"/>
            </a:pPr>
            <a:r>
              <a:rPr lang="ru-RU" sz="3600" spc="179" dirty="0" smtClean="0">
                <a:solidFill>
                  <a:srgbClr val="1C2529"/>
                </a:solidFill>
                <a:latin typeface="Aileron Heavy"/>
              </a:rPr>
              <a:t>Мастер-классы</a:t>
            </a:r>
            <a:r>
              <a:rPr lang="ru-RU" sz="1400" dirty="0" smtClean="0"/>
              <a:t> </a:t>
            </a:r>
            <a:endParaRPr lang="ru-RU" sz="1400" dirty="0"/>
          </a:p>
          <a:p>
            <a:endParaRPr lang="ru-RU" sz="3200" dirty="0"/>
          </a:p>
          <a:p>
            <a:pPr>
              <a:lnSpc>
                <a:spcPts val="7200"/>
              </a:lnSpc>
            </a:pPr>
            <a:endParaRPr lang="ru-RU" sz="8000" b="1" spc="179" dirty="0" smtClean="0">
              <a:solidFill>
                <a:srgbClr val="1C2529"/>
              </a:solidFill>
              <a:latin typeface="Aileron Heavy"/>
            </a:endParaRPr>
          </a:p>
          <a:p>
            <a:pPr>
              <a:lnSpc>
                <a:spcPts val="7200"/>
              </a:lnSpc>
            </a:pPr>
            <a:endParaRPr lang="en-US" sz="8000" b="1" spc="179" dirty="0">
              <a:solidFill>
                <a:srgbClr val="1C2529"/>
              </a:solidFill>
              <a:latin typeface="Aileron Heavy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58731" y="723900"/>
            <a:ext cx="98891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pc="179" dirty="0">
                <a:solidFill>
                  <a:srgbClr val="1C2529"/>
                </a:solidFill>
                <a:latin typeface="Aileron Heavy"/>
              </a:rPr>
              <a:t>«</a:t>
            </a:r>
            <a:r>
              <a:rPr lang="ru-RU" sz="4400" b="1" spc="179" dirty="0">
                <a:solidFill>
                  <a:srgbClr val="1C2529"/>
                </a:solidFill>
                <a:latin typeface="Aileron Heavy"/>
              </a:rPr>
              <a:t>Научи ученого</a:t>
            </a:r>
            <a:r>
              <a:rPr lang="ru-RU" sz="4400" b="1" spc="179" dirty="0" smtClean="0">
                <a:solidFill>
                  <a:srgbClr val="1C2529"/>
                </a:solidFill>
                <a:latin typeface="Aileron Heavy"/>
              </a:rPr>
              <a:t>», «</a:t>
            </a:r>
            <a:r>
              <a:rPr lang="ru-RU" sz="4400" b="1" spc="179" dirty="0" err="1">
                <a:solidFill>
                  <a:srgbClr val="1C2529"/>
                </a:solidFill>
                <a:latin typeface="Aileron Heavy"/>
              </a:rPr>
              <a:t>Интенсив</a:t>
            </a:r>
            <a:r>
              <a:rPr lang="ru-RU" sz="4400" b="1" spc="179" dirty="0">
                <a:solidFill>
                  <a:srgbClr val="1C2529"/>
                </a:solidFill>
                <a:latin typeface="Aileron Heavy"/>
              </a:rPr>
              <a:t> </a:t>
            </a:r>
            <a:r>
              <a:rPr lang="en-US" sz="4400" spc="179" dirty="0" smtClean="0">
                <a:solidFill>
                  <a:srgbClr val="1C2529"/>
                </a:solidFill>
                <a:latin typeface="Aileron Heavy"/>
              </a:rPr>
              <a:t>PRO</a:t>
            </a:r>
            <a:r>
              <a:rPr lang="ru-RU" sz="4400" spc="179" dirty="0" smtClean="0">
                <a:solidFill>
                  <a:srgbClr val="1C2529"/>
                </a:solidFill>
                <a:latin typeface="Aileron Heavy"/>
              </a:rPr>
              <a:t>»,</a:t>
            </a:r>
          </a:p>
          <a:p>
            <a:pPr algn="ctr"/>
            <a:r>
              <a:rPr lang="ru-RU" sz="4400" b="1" spc="179" dirty="0" smtClean="0">
                <a:solidFill>
                  <a:srgbClr val="1C2529"/>
                </a:solidFill>
                <a:latin typeface="Aileron Heavy"/>
              </a:rPr>
              <a:t>«Жить в</a:t>
            </a:r>
            <a:r>
              <a:rPr lang="en-US" sz="4400" b="1" spc="179" dirty="0" smtClean="0">
                <a:solidFill>
                  <a:srgbClr val="1C2529"/>
                </a:solidFill>
                <a:latin typeface="Aileron Heavy"/>
              </a:rPr>
              <a:t> XXI </a:t>
            </a:r>
            <a:r>
              <a:rPr lang="ru-RU" sz="4400" b="1" spc="179" dirty="0" smtClean="0">
                <a:solidFill>
                  <a:srgbClr val="1C2529"/>
                </a:solidFill>
                <a:latin typeface="Aileron Heavy"/>
              </a:rPr>
              <a:t>веке» </a:t>
            </a:r>
            <a:endParaRPr lang="ru-RU" sz="4400" b="1" spc="179" dirty="0">
              <a:solidFill>
                <a:srgbClr val="1C2529"/>
              </a:solidFill>
              <a:latin typeface="Aileron Heavy"/>
            </a:endParaRPr>
          </a:p>
        </p:txBody>
      </p:sp>
      <p:pic>
        <p:nvPicPr>
          <p:cNvPr id="19" name="Picture 2" descr="https://sun9-north.userapi.com/sun9-78/s/v1/ig2/ZtSY6s7QKeQxp7MADkjw0HSmrhHB_7EA5yV9sIwhq4LV_UQEvbKZdhgKhn-wMyZZKeYi1f5PiPFjy7MSKsP3sK9s.jpg?size=1280x1280&amp;quality=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52700"/>
            <a:ext cx="5562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19991" y="766663"/>
            <a:ext cx="4766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BF35D"/>
                </a:solidFill>
              </a:rPr>
              <a:t>Проекты СНТО:</a:t>
            </a:r>
            <a:endParaRPr lang="ru-RU" sz="5400" b="1" dirty="0">
              <a:solidFill>
                <a:srgbClr val="FBF35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809187" y="0"/>
            <a:ext cx="10788271" cy="10674775"/>
          </a:xfrm>
          <a:prstGeom prst="rect">
            <a:avLst/>
          </a:prstGeom>
          <a:solidFill>
            <a:srgbClr val="FBF35D"/>
          </a:solidFill>
        </p:spPr>
      </p:sp>
      <p:sp>
        <p:nvSpPr>
          <p:cNvPr id="13" name="TextBox 7"/>
          <p:cNvSpPr txBox="1"/>
          <p:nvPr/>
        </p:nvSpPr>
        <p:spPr>
          <a:xfrm>
            <a:off x="8404138" y="1943100"/>
            <a:ext cx="9846691" cy="8586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spc="179" dirty="0" smtClean="0">
                <a:solidFill>
                  <a:srgbClr val="1C2529"/>
                </a:solidFill>
                <a:latin typeface="Aileron Heavy"/>
              </a:rPr>
              <a:t>Цель: </a:t>
            </a:r>
            <a:r>
              <a:rPr lang="ru-RU" sz="3600" dirty="0" smtClean="0"/>
              <a:t>У</a:t>
            </a:r>
            <a:r>
              <a:rPr lang="ru-RU" sz="3600" dirty="0" smtClean="0"/>
              <a:t>величение </a:t>
            </a:r>
            <a:r>
              <a:rPr lang="ru-RU" sz="3600" dirty="0"/>
              <a:t>вовлеченности молодежи на решение экологических вопросов Республики </a:t>
            </a:r>
            <a:r>
              <a:rPr lang="ru-RU" sz="3600" dirty="0" smtClean="0"/>
              <a:t>Татарстан путем проведения </a:t>
            </a:r>
            <a:r>
              <a:rPr lang="ru-RU" sz="3600" b="1" dirty="0" smtClean="0"/>
              <a:t>экологического кейс-чемпионата </a:t>
            </a:r>
            <a:r>
              <a:rPr lang="ru-RU" sz="3600" dirty="0" smtClean="0"/>
              <a:t>среди школьников и студентов РТ  </a:t>
            </a:r>
            <a:endParaRPr lang="ru-RU" sz="3600" dirty="0"/>
          </a:p>
          <a:p>
            <a:endParaRPr lang="ru-RU" sz="3600" dirty="0"/>
          </a:p>
          <a:p>
            <a:r>
              <a:rPr lang="ru-RU" sz="3600" b="1" dirty="0"/>
              <a:t>Грант от </a:t>
            </a:r>
            <a:r>
              <a:rPr lang="ru-RU" sz="3600" b="1" dirty="0" smtClean="0"/>
              <a:t>БФ «Татнефть</a:t>
            </a:r>
            <a:r>
              <a:rPr lang="ru-RU" sz="3600" b="1" dirty="0"/>
              <a:t>»: </a:t>
            </a:r>
            <a:r>
              <a:rPr lang="ru-RU" sz="3600" dirty="0"/>
              <a:t>221 490 </a:t>
            </a:r>
            <a:r>
              <a:rPr lang="ru-RU" sz="3600" dirty="0" smtClean="0"/>
              <a:t>руб.</a:t>
            </a:r>
          </a:p>
          <a:p>
            <a:r>
              <a:rPr lang="ru-RU" sz="3600" b="1" dirty="0"/>
              <a:t>П</a:t>
            </a:r>
            <a:r>
              <a:rPr lang="ru-RU" sz="3600" b="1" dirty="0" smtClean="0"/>
              <a:t>оддержка от «</a:t>
            </a:r>
            <a:r>
              <a:rPr lang="ru-RU" sz="3600" b="1" dirty="0"/>
              <a:t>Будет чисто» </a:t>
            </a:r>
            <a:r>
              <a:rPr lang="ru-RU" sz="3600" b="1" dirty="0" smtClean="0"/>
              <a:t>РТ: </a:t>
            </a:r>
            <a:r>
              <a:rPr lang="ru-RU" sz="3600" dirty="0" smtClean="0"/>
              <a:t>81 000 руб.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  <a:p>
            <a:r>
              <a:rPr lang="ru-RU" sz="1400" dirty="0"/>
              <a:t> </a:t>
            </a:r>
          </a:p>
          <a:p>
            <a:r>
              <a:rPr lang="ru-RU" sz="3600" b="1" spc="179" dirty="0" smtClean="0">
                <a:latin typeface="Aileron Heavy"/>
              </a:rPr>
              <a:t>Место проведения: </a:t>
            </a:r>
            <a:r>
              <a:rPr lang="ru-RU" sz="3600" dirty="0" smtClean="0"/>
              <a:t>Республика </a:t>
            </a:r>
            <a:r>
              <a:rPr lang="ru-RU" sz="3600" dirty="0" smtClean="0"/>
              <a:t>Т</a:t>
            </a:r>
            <a:r>
              <a:rPr lang="ru-RU" sz="3600" dirty="0" smtClean="0"/>
              <a:t>атарстан, г. Альметьевск </a:t>
            </a:r>
            <a:endParaRPr lang="ru-RU" sz="3600" dirty="0" smtClean="0"/>
          </a:p>
          <a:p>
            <a:endParaRPr lang="ru-RU" sz="3200" dirty="0"/>
          </a:p>
          <a:p>
            <a:pPr>
              <a:lnSpc>
                <a:spcPts val="7200"/>
              </a:lnSpc>
            </a:pPr>
            <a:endParaRPr lang="ru-RU" sz="7200" b="1" spc="179" dirty="0" smtClean="0">
              <a:solidFill>
                <a:srgbClr val="1C2529"/>
              </a:solidFill>
              <a:latin typeface="Aileron Heavy"/>
            </a:endParaRPr>
          </a:p>
          <a:p>
            <a:pPr>
              <a:lnSpc>
                <a:spcPts val="7200"/>
              </a:lnSpc>
            </a:pPr>
            <a:endParaRPr lang="en-US" sz="7200" b="1" spc="179" dirty="0">
              <a:solidFill>
                <a:srgbClr val="1C2529"/>
              </a:solidFill>
              <a:latin typeface="Aileron Heavy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85843" y="136602"/>
            <a:ext cx="66349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600" b="1" spc="179" dirty="0" smtClean="0">
              <a:solidFill>
                <a:srgbClr val="1C2529"/>
              </a:solidFill>
              <a:latin typeface="Aileron Heavy"/>
            </a:endParaRPr>
          </a:p>
          <a:p>
            <a:pPr algn="ctr"/>
            <a:r>
              <a:rPr lang="ru-RU" sz="4800" b="1" spc="179" dirty="0" smtClean="0">
                <a:solidFill>
                  <a:srgbClr val="1C2529"/>
                </a:solidFill>
                <a:latin typeface="Aileron Heavy"/>
              </a:rPr>
              <a:t>«Зеленый </a:t>
            </a:r>
            <a:r>
              <a:rPr lang="ru-RU" sz="4800" b="1" spc="179" dirty="0" err="1" smtClean="0">
                <a:solidFill>
                  <a:srgbClr val="1C2529"/>
                </a:solidFill>
                <a:latin typeface="Aileron Heavy"/>
              </a:rPr>
              <a:t>Эчпочмак</a:t>
            </a:r>
            <a:r>
              <a:rPr lang="ru-RU" sz="4800" b="1" spc="179" dirty="0" smtClean="0">
                <a:solidFill>
                  <a:srgbClr val="1C2529"/>
                </a:solidFill>
                <a:latin typeface="Aileron Heavy"/>
              </a:rPr>
              <a:t>» </a:t>
            </a:r>
            <a:endParaRPr lang="ru-RU" sz="4800" b="1" spc="179" dirty="0">
              <a:solidFill>
                <a:srgbClr val="1C2529"/>
              </a:solidFill>
              <a:latin typeface="Aileron Heavy"/>
            </a:endParaRPr>
          </a:p>
        </p:txBody>
      </p:sp>
      <p:pic>
        <p:nvPicPr>
          <p:cNvPr id="15" name="Picture 2" descr="https://sun9-west.userapi.com/sun9-67/s/v1/ig2/o5HAsYBCDNRMSN4Aa7nvHsphdlTDT4N2ZASIPgcc1YYTaXQ56FuP1CJO_k26ju3GeSRXa9AITd4IwSqUIuYcyGij.jpg?size=1280x857&amp;quality=9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0"/>
          <a:stretch/>
        </p:blipFill>
        <p:spPr bwMode="auto">
          <a:xfrm>
            <a:off x="685800" y="2628900"/>
            <a:ext cx="6356449" cy="50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9991" y="766663"/>
            <a:ext cx="4766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BF35D"/>
                </a:solidFill>
              </a:rPr>
              <a:t>Проекты СНТО:</a:t>
            </a:r>
            <a:endParaRPr lang="ru-RU" sz="5400" b="1" dirty="0">
              <a:solidFill>
                <a:srgbClr val="FBF3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809187" y="1"/>
            <a:ext cx="10788271" cy="10287000"/>
          </a:xfrm>
          <a:prstGeom prst="rect">
            <a:avLst/>
          </a:prstGeom>
          <a:solidFill>
            <a:srgbClr val="FBF35D"/>
          </a:solidFill>
        </p:spPr>
      </p:sp>
      <p:sp>
        <p:nvSpPr>
          <p:cNvPr id="13" name="TextBox 7"/>
          <p:cNvSpPr txBox="1"/>
          <p:nvPr/>
        </p:nvSpPr>
        <p:spPr>
          <a:xfrm>
            <a:off x="8552716" y="2333546"/>
            <a:ext cx="9846691" cy="8248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spc="179" dirty="0" smtClean="0">
                <a:solidFill>
                  <a:srgbClr val="1C2529"/>
                </a:solidFill>
                <a:latin typeface="Aileron Heavy"/>
              </a:rPr>
              <a:t>Цель</a:t>
            </a:r>
            <a:r>
              <a:rPr lang="ru-RU" sz="3600" b="1" spc="179" dirty="0" smtClean="0">
                <a:solidFill>
                  <a:srgbClr val="1C2529"/>
                </a:solidFill>
                <a:latin typeface="Aileron Heavy"/>
              </a:rPr>
              <a:t>: </a:t>
            </a:r>
            <a:r>
              <a:rPr lang="ru-RU" sz="3200" dirty="0" smtClean="0"/>
              <a:t>Популяризация научной деятельности (НД) в учебном заведении в доступном, популярном и интересном для молодежи формате. </a:t>
            </a:r>
          </a:p>
          <a:p>
            <a:endParaRPr lang="ru-RU" sz="3200" dirty="0" smtClean="0"/>
          </a:p>
          <a:p>
            <a:r>
              <a:rPr lang="ru-RU" sz="3200" b="1" spc="179" dirty="0" smtClean="0">
                <a:solidFill>
                  <a:srgbClr val="1C2529"/>
                </a:solidFill>
                <a:latin typeface="Aileron Heavy"/>
              </a:rPr>
              <a:t>Основная концепция: </a:t>
            </a:r>
            <a:r>
              <a:rPr lang="ru-RU" sz="3200" dirty="0" smtClean="0"/>
              <a:t>Каждая </a:t>
            </a:r>
            <a:r>
              <a:rPr lang="ru-RU" sz="3200" dirty="0"/>
              <a:t>серия – это диалог между Ведущим и представителем одного из институтов «КНИТУ» занимающегося научной деятельностью в стенах </a:t>
            </a:r>
            <a:r>
              <a:rPr lang="ru-RU" sz="3200" dirty="0" smtClean="0"/>
              <a:t>ВУЗа. </a:t>
            </a:r>
          </a:p>
          <a:p>
            <a:endParaRPr lang="ru-RU" sz="3200" dirty="0"/>
          </a:p>
          <a:p>
            <a:r>
              <a:rPr lang="ru-RU" sz="3200" b="1" spc="179" dirty="0">
                <a:solidFill>
                  <a:srgbClr val="1C2529"/>
                </a:solidFill>
                <a:latin typeface="Aileron Heavy"/>
              </a:rPr>
              <a:t>Доп. рубрика: </a:t>
            </a:r>
            <a:r>
              <a:rPr lang="ru-RU" sz="3200" dirty="0" smtClean="0"/>
              <a:t>«На самом деле все просто»</a:t>
            </a:r>
          </a:p>
          <a:p>
            <a:endParaRPr lang="ru-RU" sz="3200" dirty="0" smtClean="0"/>
          </a:p>
          <a:p>
            <a:r>
              <a:rPr lang="ru-RU" sz="3200" b="1" spc="179" dirty="0">
                <a:solidFill>
                  <a:srgbClr val="1C2529"/>
                </a:solidFill>
                <a:latin typeface="Aileron Heavy"/>
              </a:rPr>
              <a:t>Длительность: </a:t>
            </a:r>
            <a:r>
              <a:rPr lang="en-US" sz="3200" dirty="0"/>
              <a:t>~</a:t>
            </a:r>
            <a:r>
              <a:rPr lang="ru-RU" sz="3200" dirty="0" smtClean="0"/>
              <a:t>15</a:t>
            </a:r>
            <a:r>
              <a:rPr lang="en-US" sz="3200" dirty="0" smtClean="0"/>
              <a:t>-</a:t>
            </a:r>
            <a:r>
              <a:rPr lang="ru-RU" sz="3200" dirty="0" smtClean="0"/>
              <a:t>20 минут</a:t>
            </a:r>
          </a:p>
          <a:p>
            <a:endParaRPr lang="ru-RU" sz="2800" dirty="0"/>
          </a:p>
          <a:p>
            <a:pPr>
              <a:lnSpc>
                <a:spcPts val="7200"/>
              </a:lnSpc>
            </a:pPr>
            <a:endParaRPr lang="ru-RU" sz="7200" b="1" spc="179" dirty="0" smtClean="0">
              <a:solidFill>
                <a:srgbClr val="1C2529"/>
              </a:solidFill>
              <a:latin typeface="Aileron Heavy"/>
            </a:endParaRPr>
          </a:p>
          <a:p>
            <a:pPr>
              <a:lnSpc>
                <a:spcPts val="7200"/>
              </a:lnSpc>
            </a:pPr>
            <a:endParaRPr lang="en-US" sz="7200" b="1" spc="179" dirty="0">
              <a:solidFill>
                <a:srgbClr val="1C2529"/>
              </a:solidFill>
              <a:latin typeface="Aileron Heavy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61" y="6166108"/>
            <a:ext cx="2839244" cy="213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227" y="6156654"/>
            <a:ext cx="2869023" cy="2152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8491835"/>
            <a:ext cx="1373709" cy="461665"/>
          </a:xfrm>
          <a:prstGeom prst="rect">
            <a:avLst/>
          </a:prstGeom>
          <a:solidFill>
            <a:srgbClr val="FEE9B4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Ведущий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3060" y="8491835"/>
            <a:ext cx="839140" cy="461665"/>
          </a:xfrm>
          <a:prstGeom prst="rect">
            <a:avLst/>
          </a:prstGeom>
          <a:solidFill>
            <a:srgbClr val="FEE9B4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Гость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92623" y="843608"/>
            <a:ext cx="86213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pc="179" dirty="0">
                <a:solidFill>
                  <a:srgbClr val="1C2529"/>
                </a:solidFill>
                <a:latin typeface="Aileron Heavy"/>
              </a:rPr>
              <a:t>«</a:t>
            </a:r>
            <a:r>
              <a:rPr lang="ru-RU" sz="4400" b="1" spc="179" dirty="0">
                <a:solidFill>
                  <a:srgbClr val="1C2529"/>
                </a:solidFill>
                <a:latin typeface="Aileron Heavy"/>
              </a:rPr>
              <a:t>Что ты оставишь потомкам?!»</a:t>
            </a:r>
          </a:p>
        </p:txBody>
      </p:sp>
      <p:pic>
        <p:nvPicPr>
          <p:cNvPr id="9" name="Заставка подкас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2199008"/>
            <a:ext cx="5847282" cy="3289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9991" y="766663"/>
            <a:ext cx="4766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BF35D"/>
                </a:solidFill>
              </a:rPr>
              <a:t>Проекты СНТО:</a:t>
            </a:r>
            <a:endParaRPr lang="ru-RU" sz="5400" b="1" dirty="0">
              <a:solidFill>
                <a:srgbClr val="FBF3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868" y="496229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Социальные сети: </a:t>
            </a:r>
            <a:endParaRPr lang="ru-RU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6591" y="1639229"/>
            <a:ext cx="7625998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750</a:t>
            </a:r>
            <a:r>
              <a:rPr lang="en-US" sz="4400" dirty="0" smtClean="0"/>
              <a:t>+</a:t>
            </a:r>
            <a:r>
              <a:rPr lang="ru-RU" sz="4400" dirty="0" smtClean="0"/>
              <a:t> подписчиков в </a:t>
            </a:r>
            <a:r>
              <a:rPr lang="ru-RU" sz="4400" dirty="0" err="1" smtClean="0"/>
              <a:t>Вконтакте</a:t>
            </a:r>
            <a:r>
              <a:rPr lang="ru-RU" sz="4400" dirty="0" smtClean="0"/>
              <a:t> </a:t>
            </a:r>
          </a:p>
          <a:p>
            <a:r>
              <a:rPr lang="ru-RU" sz="4400" dirty="0" smtClean="0"/>
              <a:t>10</a:t>
            </a:r>
            <a:r>
              <a:rPr lang="en-US" sz="4400" dirty="0" smtClean="0"/>
              <a:t>0+</a:t>
            </a:r>
            <a:r>
              <a:rPr lang="ru-RU" sz="4400" dirty="0" smtClean="0"/>
              <a:t> статей </a:t>
            </a:r>
          </a:p>
          <a:p>
            <a:pPr algn="ctr"/>
            <a:r>
              <a:rPr lang="ru-RU" sz="4400" b="1" dirty="0" smtClean="0"/>
              <a:t>Постоянные рубрики: </a:t>
            </a:r>
          </a:p>
          <a:p>
            <a:r>
              <a:rPr lang="ru-RU" sz="4400" dirty="0" smtClean="0"/>
              <a:t>- </a:t>
            </a:r>
            <a:r>
              <a:rPr lang="ru-RU" sz="4400" dirty="0" err="1" smtClean="0"/>
              <a:t>Дедлайны</a:t>
            </a:r>
            <a:r>
              <a:rPr lang="ru-RU" sz="4400" dirty="0" smtClean="0"/>
              <a:t> недели</a:t>
            </a:r>
          </a:p>
          <a:p>
            <a:r>
              <a:rPr lang="ru-RU" sz="4400" dirty="0" smtClean="0"/>
              <a:t>- Конкурсы недели от СНТО </a:t>
            </a:r>
          </a:p>
          <a:p>
            <a:r>
              <a:rPr lang="en-US" sz="4400" dirty="0" smtClean="0"/>
              <a:t>- </a:t>
            </a:r>
            <a:r>
              <a:rPr lang="ru-RU" sz="4400" dirty="0" smtClean="0"/>
              <a:t>Интересное из области науки </a:t>
            </a:r>
          </a:p>
          <a:p>
            <a:r>
              <a:rPr lang="en-US" sz="4400" dirty="0" smtClean="0"/>
              <a:t>- </a:t>
            </a:r>
            <a:r>
              <a:rPr lang="ru-RU" sz="4400" dirty="0" smtClean="0"/>
              <a:t>Жизнь ученых</a:t>
            </a:r>
          </a:p>
          <a:p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36" y="6411776"/>
            <a:ext cx="3266864" cy="32668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4266" y="461846"/>
            <a:ext cx="8712202" cy="9447871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5 секунд статьи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3475" b="10503"/>
          <a:stretch/>
        </p:blipFill>
        <p:spPr>
          <a:xfrm>
            <a:off x="13792200" y="1413881"/>
            <a:ext cx="4133559" cy="7543800"/>
          </a:xfrm>
        </p:spPr>
      </p:pic>
      <p:pic>
        <p:nvPicPr>
          <p:cNvPr id="11" name="сообщество 1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b="10741"/>
          <a:stretch/>
        </p:blipFill>
        <p:spPr>
          <a:xfrm>
            <a:off x="9631086" y="1400303"/>
            <a:ext cx="3810047" cy="75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892623" y="843608"/>
            <a:ext cx="86213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pc="179" dirty="0">
                <a:solidFill>
                  <a:srgbClr val="1C2529"/>
                </a:solidFill>
                <a:latin typeface="Aileron Heavy"/>
              </a:rPr>
              <a:t>«</a:t>
            </a:r>
            <a:r>
              <a:rPr lang="ru-RU" sz="4400" b="1" spc="179" dirty="0">
                <a:solidFill>
                  <a:srgbClr val="1C2529"/>
                </a:solidFill>
                <a:latin typeface="Aileron Heavy"/>
              </a:rPr>
              <a:t>Что ты оставишь потомкам?!»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7523" y="381251"/>
            <a:ext cx="15613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BF35D"/>
                </a:solidFill>
              </a:rPr>
              <a:t> </a:t>
            </a:r>
            <a:r>
              <a:rPr lang="ru-RU" sz="5400" b="1" dirty="0" smtClean="0">
                <a:solidFill>
                  <a:srgbClr val="FBF35D"/>
                </a:solidFill>
              </a:rPr>
              <a:t>Основные </a:t>
            </a:r>
            <a:r>
              <a:rPr lang="ru-RU" sz="5400" b="1" dirty="0">
                <a:solidFill>
                  <a:srgbClr val="FBF35D"/>
                </a:solidFill>
              </a:rPr>
              <a:t>результаты деятельности </a:t>
            </a:r>
            <a:r>
              <a:rPr lang="ru-RU" sz="5400" b="1" dirty="0" smtClean="0">
                <a:solidFill>
                  <a:srgbClr val="FBF35D"/>
                </a:solidFill>
              </a:rPr>
              <a:t>СНТО 2021-22:</a:t>
            </a:r>
            <a:endParaRPr lang="ru-RU" sz="5400" b="1" dirty="0">
              <a:solidFill>
                <a:srgbClr val="FBF35D"/>
              </a:solidFill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81000" y="1454039"/>
            <a:ext cx="17615129" cy="8590023"/>
          </a:xfrm>
          <a:prstGeom prst="rect">
            <a:avLst/>
          </a:prstGeom>
          <a:solidFill>
            <a:srgbClr val="FBF35D"/>
          </a:solidFill>
        </p:spPr>
      </p:sp>
      <p:sp>
        <p:nvSpPr>
          <p:cNvPr id="6" name="TextBox 5"/>
          <p:cNvSpPr txBox="1"/>
          <p:nvPr/>
        </p:nvSpPr>
        <p:spPr>
          <a:xfrm>
            <a:off x="990600" y="1919443"/>
            <a:ext cx="16687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ru-RU" sz="3600" dirty="0" smtClean="0"/>
              <a:t>С </a:t>
            </a:r>
            <a:r>
              <a:rPr lang="ru-RU" sz="3600" dirty="0"/>
              <a:t>11 по 15 октября 2021 г.  образовательный </a:t>
            </a:r>
            <a:r>
              <a:rPr lang="ru-RU" sz="3600" dirty="0" err="1"/>
              <a:t>интенсив</a:t>
            </a:r>
            <a:r>
              <a:rPr lang="ru-RU" sz="3600" dirty="0"/>
              <a:t> «Научи </a:t>
            </a:r>
            <a:r>
              <a:rPr lang="ru-RU" sz="3600" dirty="0" smtClean="0"/>
              <a:t>ученого»</a:t>
            </a:r>
          </a:p>
          <a:p>
            <a:pPr lvl="0"/>
            <a:endParaRPr lang="ru-RU" sz="3600" dirty="0" smtClean="0"/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ru-RU" sz="3600" dirty="0" smtClean="0"/>
              <a:t>Конкурс научных работ </a:t>
            </a:r>
            <a:r>
              <a:rPr lang="ru-RU" sz="3600" dirty="0"/>
              <a:t>студентов и аспирантов «Жить в 21 веке — 2022</a:t>
            </a:r>
            <a:r>
              <a:rPr lang="ru-RU" sz="3600" dirty="0" smtClean="0"/>
              <a:t>»</a:t>
            </a:r>
          </a:p>
          <a:p>
            <a:pPr lvl="0"/>
            <a:r>
              <a:rPr lang="ru-RU" sz="3600" b="1" dirty="0" smtClean="0"/>
              <a:t>Результат</a:t>
            </a:r>
            <a:r>
              <a:rPr lang="ru-RU" sz="3600" b="1" dirty="0"/>
              <a:t>: </a:t>
            </a:r>
            <a:r>
              <a:rPr lang="ru-RU" sz="3600" dirty="0"/>
              <a:t>189 конкурсных работ прошли во 2й </a:t>
            </a:r>
            <a:r>
              <a:rPr lang="ru-RU" sz="3600" dirty="0" smtClean="0"/>
              <a:t>тур, 89 победителей. </a:t>
            </a:r>
          </a:p>
          <a:p>
            <a:pPr lvl="0"/>
            <a:endParaRPr lang="ru-RU" sz="3600" dirty="0"/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ru-RU" sz="3600" dirty="0" smtClean="0"/>
              <a:t>Победа в конкурсе социальных </a:t>
            </a:r>
            <a:r>
              <a:rPr lang="ru-RU" sz="3600" dirty="0"/>
              <a:t>инициатив «Энергия добра» от </a:t>
            </a:r>
            <a:r>
              <a:rPr lang="ru-RU" sz="3600" dirty="0" smtClean="0"/>
              <a:t>БФ «Татнефть</a:t>
            </a:r>
            <a:r>
              <a:rPr lang="ru-RU" sz="3600" dirty="0"/>
              <a:t>»:  ₽ 221 490 </a:t>
            </a:r>
            <a:r>
              <a:rPr lang="ru-RU" sz="3600" dirty="0" smtClean="0"/>
              <a:t>+ </a:t>
            </a:r>
            <a:r>
              <a:rPr lang="ru-RU" sz="3600" dirty="0"/>
              <a:t>81 000 </a:t>
            </a:r>
            <a:r>
              <a:rPr lang="ru-RU" sz="3600" dirty="0" smtClean="0"/>
              <a:t>от «Будет </a:t>
            </a:r>
            <a:r>
              <a:rPr lang="ru-RU" sz="3600" dirty="0"/>
              <a:t>чисто» </a:t>
            </a:r>
            <a:r>
              <a:rPr lang="ru-RU" sz="3600" dirty="0" smtClean="0"/>
              <a:t>РТ с проектом «Зеленый </a:t>
            </a:r>
            <a:r>
              <a:rPr lang="ru-RU" sz="3600" dirty="0" err="1" smtClean="0"/>
              <a:t>эчпочмак</a:t>
            </a:r>
            <a:r>
              <a:rPr lang="ru-RU" sz="3600" dirty="0" smtClean="0"/>
              <a:t>».</a:t>
            </a:r>
          </a:p>
          <a:p>
            <a:pPr marL="571500" lvl="0" indent="-571500">
              <a:buFont typeface="Wingdings" panose="05000000000000000000" pitchFamily="2" charset="2"/>
              <a:buChar char="q"/>
            </a:pPr>
            <a:endParaRPr lang="ru-RU" sz="3600" dirty="0" smtClean="0"/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ru-RU" sz="3600" dirty="0" smtClean="0"/>
              <a:t>Участие </a:t>
            </a:r>
            <a:r>
              <a:rPr lang="ru-RU" sz="3600" dirty="0"/>
              <a:t>X-й Всероссийский съезд Советов </a:t>
            </a:r>
            <a:r>
              <a:rPr lang="ru-RU" sz="3600" dirty="0" smtClean="0"/>
              <a:t>молодых</a:t>
            </a:r>
          </a:p>
          <a:p>
            <a:pPr lvl="0"/>
            <a:endParaRPr lang="ru-RU" sz="3600" dirty="0"/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ru-RU" sz="3600" dirty="0" smtClean="0"/>
              <a:t>СНТО КНИТУ </a:t>
            </a:r>
            <a:r>
              <a:rPr lang="ru-RU" sz="3600" dirty="0"/>
              <a:t>стали лауреатами Всероссийского конкурса «Лучшее </a:t>
            </a:r>
            <a:r>
              <a:rPr lang="ru-RU" sz="3600" dirty="0" smtClean="0"/>
              <a:t>СНО нефтегазовой </a:t>
            </a:r>
            <a:r>
              <a:rPr lang="ru-RU" sz="3600" dirty="0"/>
              <a:t>отрасли</a:t>
            </a:r>
            <a:r>
              <a:rPr lang="ru-RU" sz="3600" dirty="0" smtClean="0"/>
              <a:t>» в </a:t>
            </a:r>
            <a:r>
              <a:rPr lang="ru-RU" sz="3600" dirty="0"/>
              <a:t>рамках </a:t>
            </a:r>
            <a:r>
              <a:rPr lang="ru-RU" sz="3600" dirty="0" smtClean="0"/>
              <a:t>второго Международного </a:t>
            </a:r>
            <a:r>
              <a:rPr lang="ru-RU" sz="3600" dirty="0"/>
              <a:t>форума «Нефть и газ-2022</a:t>
            </a:r>
            <a:r>
              <a:rPr lang="ru-RU" sz="3600" dirty="0" smtClean="0"/>
              <a:t>»</a:t>
            </a:r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1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81800" y="438022"/>
            <a:ext cx="9829800" cy="120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ru-RU" sz="7200" spc="215" dirty="0" smtClean="0">
                <a:solidFill>
                  <a:srgbClr val="000000"/>
                </a:solidFill>
                <a:latin typeface="Aileron Heavy Bold"/>
              </a:rPr>
              <a:t>Контакты </a:t>
            </a:r>
            <a:endParaRPr lang="en-US" sz="7200" spc="215" dirty="0">
              <a:solidFill>
                <a:srgbClr val="000000"/>
              </a:solidFill>
              <a:latin typeface="Aileron Heavy Bold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9296400" y="7090545"/>
            <a:ext cx="84963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3200" b="1" spc="215" dirty="0" smtClean="0">
                <a:solidFill>
                  <a:srgbClr val="000000"/>
                </a:solidFill>
                <a:latin typeface="Aileron Heavy Bold"/>
              </a:rPr>
              <a:t>Ева</a:t>
            </a:r>
            <a:r>
              <a:rPr lang="ru-RU" sz="3200" spc="215" dirty="0" smtClean="0">
                <a:solidFill>
                  <a:srgbClr val="000000"/>
                </a:solidFill>
                <a:latin typeface="Aileron Heavy Bold"/>
              </a:rPr>
              <a:t> </a:t>
            </a:r>
            <a:r>
              <a:rPr lang="en-US" sz="3200" spc="215" dirty="0" smtClean="0">
                <a:solidFill>
                  <a:srgbClr val="000000"/>
                </a:solidFill>
                <a:latin typeface="Aileron Heavy Bold"/>
              </a:rPr>
              <a:t>(</a:t>
            </a:r>
            <a:r>
              <a:rPr lang="ru-RU" sz="3200" spc="215" dirty="0" smtClean="0">
                <a:solidFill>
                  <a:srgbClr val="000000"/>
                </a:solidFill>
                <a:latin typeface="Aileron Heavy Bold"/>
              </a:rPr>
              <a:t>Руководитель СНТО КНИТУ)</a:t>
            </a:r>
            <a:endParaRPr lang="ru-RU" sz="3200" spc="215" dirty="0">
              <a:solidFill>
                <a:srgbClr val="000000"/>
              </a:solidFill>
              <a:latin typeface="Aileron Heavy Bold"/>
            </a:endParaRPr>
          </a:p>
          <a:p>
            <a:pPr>
              <a:spcBef>
                <a:spcPct val="0"/>
              </a:spcBef>
            </a:pPr>
            <a:r>
              <a:rPr lang="ru-RU" sz="3200" spc="215" dirty="0" smtClean="0">
                <a:solidFill>
                  <a:srgbClr val="000000"/>
                </a:solidFill>
                <a:latin typeface="Aileron Heavy Bold"/>
              </a:rPr>
              <a:t>Тел.: +7(962)552-88-17</a:t>
            </a:r>
          </a:p>
          <a:p>
            <a:pPr>
              <a:spcBef>
                <a:spcPct val="0"/>
              </a:spcBef>
            </a:pPr>
            <a:r>
              <a:rPr lang="ru-RU" sz="3200" spc="215" dirty="0" smtClean="0">
                <a:solidFill>
                  <a:srgbClr val="000000"/>
                </a:solidFill>
                <a:latin typeface="Aileron Heavy Bold"/>
              </a:rPr>
              <a:t>Почта: </a:t>
            </a:r>
            <a:r>
              <a:rPr lang="en-US" sz="3200" spc="215" dirty="0" smtClean="0">
                <a:solidFill>
                  <a:srgbClr val="000000"/>
                </a:solidFill>
                <a:latin typeface="Aileron Heavy Bold"/>
              </a:rPr>
              <a:t>litvinova.eva2000@gmail.com</a:t>
            </a:r>
            <a:endParaRPr lang="ru-RU" sz="3200" spc="215" dirty="0" smtClean="0">
              <a:solidFill>
                <a:srgbClr val="000000"/>
              </a:solidFill>
              <a:latin typeface="Aileron Heavy 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92813"/>
            <a:ext cx="4724400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7090545"/>
            <a:ext cx="4838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СНТО КНИТУ (</a:t>
            </a:r>
            <a:r>
              <a:rPr lang="en-US" sz="4000" dirty="0" smtClean="0"/>
              <a:t>vk.com)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992813"/>
            <a:ext cx="4727655" cy="472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8732</TotalTime>
  <Words>344</Words>
  <Application>Microsoft Office PowerPoint</Application>
  <PresentationFormat>Произвольный</PresentationFormat>
  <Paragraphs>68</Paragraphs>
  <Slides>7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Playfair Display</vt:lpstr>
      <vt:lpstr>Aileron Heavy Bold</vt:lpstr>
      <vt:lpstr>Calibri</vt:lpstr>
      <vt:lpstr>Wingdings</vt:lpstr>
      <vt:lpstr>Montserrat</vt:lpstr>
      <vt:lpstr>Aileron Heavy</vt:lpstr>
      <vt:lpstr>Nirmala UI</vt:lpstr>
      <vt:lpstr>Office Theme</vt:lpstr>
      <vt:lpstr>СНТО </vt:lpstr>
      <vt:lpstr>Презентация PowerPoint</vt:lpstr>
      <vt:lpstr>Презентация PowerPoint</vt:lpstr>
      <vt:lpstr>Презентация PowerPoint</vt:lpstr>
      <vt:lpstr>Социальные сети: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СНТО КНИТУ</dc:title>
  <dc:creator>Елизавета</dc:creator>
  <cp:lastModifiedBy>Ева</cp:lastModifiedBy>
  <cp:revision>96</cp:revision>
  <dcterms:created xsi:type="dcterms:W3CDTF">2006-08-16T00:00:00Z</dcterms:created>
  <dcterms:modified xsi:type="dcterms:W3CDTF">2022-08-28T15:25:46Z</dcterms:modified>
  <dc:identifier>DAENBPm8z84</dc:identifier>
</cp:coreProperties>
</file>