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71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6407061" cy="38884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43700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Внедрение цифровой лаборатории «Архимед» в образовательный процесс учащихся 9 классов на уроках химии.</a:t>
            </a:r>
            <a:endParaRPr lang="ru-RU" sz="32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86564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128792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Заключение</a:t>
            </a: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Современный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выпускник школы должен быть адаптированным в постоянно меняющемся мире, уметь самостоятельно критически мыслить и владеть информацией, быть коммуникабельным, контактным в различных социальных группах. А школа, в свою очередь должна создать условия для формирования у обучающихся современных ключевых компетенций: общенаучной, информационной, познавательной и коммуникативной. Я использую на уроках химии для организации проектной деятельности и урочные занятия, когда урок полностью посвящен выполнению проекта, когда обучающиеся выполняют проекты во внеурочное время и защищают их на специально отведенном уроке, а также занимаюсь проектной деятельностью с обучающимися во внеклассной работе. Такая работа с использованием метода проектов на уроке и внеурочное время имеет большое образовательное, воспитательное, а также развивающее значение.  </a:t>
            </a:r>
            <a:endParaRPr lang="ru-RU" sz="1400" dirty="0">
              <a:latin typeface="Times New Roman"/>
              <a:ea typeface="Times New Roman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 descr="Презентация цифровой лаборатории &quot;Архимед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9768"/>
            <a:ext cx="358599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0373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7133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684076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Актуальность проекта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Цифровая лаборатория Архимед по химии - это новое поколение школьных естественнонаучных лабораторий. Они обеспечивают автоматизированный сбор и обработку данных, позволяют отображать ход эксперимента в виде графиков, таблиц, показаний приборов. Проведенные эксперименты могут сохраняться в реальном масштабе времени и воспроизводиться синхронно с их видеозаписью. Лаборатории позволяют проводить опыты и учебные исследования как в классе, так и в походных условиях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448034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717" y="4077072"/>
            <a:ext cx="3541259" cy="259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98049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6048672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75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Преимущества использования цифровой лабораторий «Архимед» в образовательной деятельности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5271" y="1340768"/>
            <a:ext cx="7344816" cy="4398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675"/>
              </a:spcAft>
            </a:pPr>
            <a:r>
              <a:rPr lang="ru-RU" sz="1400" dirty="0">
                <a:latin typeface="Times New Roman"/>
                <a:ea typeface="Times New Roman"/>
              </a:rPr>
              <a:t>1.  Позволяет:</a:t>
            </a: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/>
                <a:ea typeface="Times New Roman"/>
              </a:rPr>
              <a:t> ·   </a:t>
            </a:r>
            <a:r>
              <a:rPr lang="ru-RU" sz="1400" dirty="0" smtClean="0">
                <a:latin typeface="Times New Roman"/>
                <a:ea typeface="Times New Roman"/>
              </a:rPr>
              <a:t>подключать </a:t>
            </a:r>
            <a:r>
              <a:rPr lang="ru-RU" sz="1400" dirty="0">
                <a:latin typeface="Times New Roman"/>
                <a:ea typeface="Times New Roman"/>
              </a:rPr>
              <a:t>цифровые датчики к демонстрационным и лабораторным установкам, т.е. повысить степень наглядности эксперимента и визуализации его результатов.</a:t>
            </a:r>
          </a:p>
          <a:p>
            <a:pPr algn="just">
              <a:spcAft>
                <a:spcPts val="1000"/>
              </a:spcAft>
            </a:pPr>
            <a:r>
              <a:rPr lang="ru-RU" sz="1400" dirty="0">
                <a:latin typeface="Times New Roman"/>
                <a:ea typeface="Times New Roman"/>
              </a:rPr>
              <a:t> ·  </a:t>
            </a:r>
            <a:r>
              <a:rPr lang="ru-RU" sz="1400" dirty="0" smtClean="0">
                <a:latin typeface="Times New Roman"/>
                <a:ea typeface="Times New Roman"/>
              </a:rPr>
              <a:t>модернизировать </a:t>
            </a:r>
            <a:r>
              <a:rPr lang="ru-RU" sz="1400" dirty="0">
                <a:latin typeface="Times New Roman"/>
                <a:ea typeface="Times New Roman"/>
              </a:rPr>
              <a:t>традиционные эксперименты, расширить их список, получить данные, недоступные в традиционных опытах;</a:t>
            </a:r>
          </a:p>
          <a:p>
            <a:pPr algn="just">
              <a:spcAft>
                <a:spcPts val="1000"/>
              </a:spcAft>
            </a:pPr>
            <a:r>
              <a:rPr lang="ru-RU" sz="1400" dirty="0">
                <a:latin typeface="Times New Roman"/>
                <a:ea typeface="Times New Roman"/>
              </a:rPr>
              <a:t> </a:t>
            </a:r>
            <a:r>
              <a:rPr lang="ru-RU" sz="1400" dirty="0" smtClean="0">
                <a:latin typeface="Times New Roman"/>
                <a:ea typeface="Times New Roman"/>
              </a:rPr>
              <a:t>·сократить </a:t>
            </a:r>
            <a:r>
              <a:rPr lang="ru-RU" sz="1400" dirty="0">
                <a:latin typeface="Times New Roman"/>
                <a:ea typeface="Times New Roman"/>
              </a:rPr>
              <a:t>время, которое затрачивается учителем и учащимся на подготовку и проведение фронтального и демонстрационного эксперимента</a:t>
            </a:r>
            <a:r>
              <a:rPr lang="ru-RU" sz="1400" dirty="0" smtClean="0">
                <a:latin typeface="Times New Roman"/>
                <a:ea typeface="Times New Roman"/>
              </a:rPr>
              <a:t>;</a:t>
            </a:r>
            <a:r>
              <a:rPr lang="ru-RU" sz="1400" dirty="0">
                <a:latin typeface="Times New Roman"/>
                <a:ea typeface="Times New Roman"/>
              </a:rPr>
              <a:t> 2. Широкий спектр датчиков перекрывает большинство тем школьной программы.</a:t>
            </a:r>
            <a:endParaRPr lang="ru-RU" sz="1200" dirty="0">
              <a:latin typeface="Times New Roman"/>
              <a:ea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400" dirty="0">
                <a:latin typeface="Times New Roman"/>
                <a:ea typeface="Times New Roman"/>
              </a:rPr>
              <a:t> 3. Программная среда позволяет быстро обработать результаты эксперимента и получить наглядную информацию о его ходе и результатах.</a:t>
            </a:r>
            <a:endParaRPr lang="ru-RU" sz="1200" dirty="0">
              <a:latin typeface="Times New Roman"/>
              <a:ea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400" dirty="0">
                <a:latin typeface="Times New Roman"/>
                <a:ea typeface="Times New Roman"/>
              </a:rPr>
              <a:t> 4. Качество самих лабораторий, датчиков, емкостей для хранения и раздачи в классе гарантирует долговременность использования при условиях постоянного применения.</a:t>
            </a:r>
            <a:endParaRPr lang="ru-RU" sz="1200" dirty="0">
              <a:latin typeface="Times New Roman"/>
              <a:ea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400" dirty="0">
                <a:latin typeface="Times New Roman"/>
                <a:ea typeface="Times New Roman"/>
              </a:rPr>
              <a:t> 5. Методические рекомендации с разработками уроков позволяют учителю быстро включить лаборатории в учебный процесс. </a:t>
            </a:r>
            <a:endParaRPr lang="ru-RU" sz="1200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http://svur-edu.ru/images/usblin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013176"/>
            <a:ext cx="284234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4464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0485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Цель : </a:t>
            </a:r>
            <a:r>
              <a:rPr lang="ru-RU" dirty="0" smtClean="0">
                <a:latin typeface="Times New Roman"/>
                <a:ea typeface="Times New Roman"/>
              </a:rPr>
              <a:t>реализация и внедрение цифровой лаборатории «Архимед» в 9 классах направленный на формирование исследовательской компетентности в условиях реализации ФГОС ООО.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Задачи :</a:t>
            </a:r>
            <a:endParaRPr lang="ru-RU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</a:rPr>
              <a:t>Изучить требования ФГОС к организации проектной деятельности обучающихся;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</a:rPr>
              <a:t>Рассмотреть структуру и содержание цифровой лаборатории «Архимед»;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</a:rPr>
              <a:t>Разработать план действий по организации проектной деятельности с учащимися 9 классов на уроках химии по теме «Нитраты»;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</a:rPr>
              <a:t>Разработать поурочный план мероприятий по организации проектно-исследовательской деятельности с использованием цифровой лаборатории «Архимед».</a:t>
            </a: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Целевая группа проекта: </a:t>
            </a:r>
            <a:endParaRPr lang="ru-RU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Учащиеся 9 классов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endParaRPr lang="ru-RU" sz="1400" b="1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910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698477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Проводится в рамках темы «Неметаллы» - 9 класса. При изучении темы «Азот и его соединения» в течение 3 часов учебного времени. Работа над проектом позволяет развивать у его участников специальные химические и </a:t>
            </a:r>
            <a:r>
              <a:rPr lang="ru-RU" dirty="0" err="1">
                <a:latin typeface="Times New Roman"/>
                <a:ea typeface="Times New Roman"/>
              </a:rPr>
              <a:t>общеучебные</a:t>
            </a:r>
            <a:r>
              <a:rPr lang="ru-RU" dirty="0">
                <a:latin typeface="Times New Roman"/>
                <a:ea typeface="Times New Roman"/>
              </a:rPr>
              <a:t> умения. Учащиеся выбирают нужную часть информации в ее большом объеме. Планируют химический эксперимент и проводят его, по ходу дела разрешая возникшие затруднения.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 descr="Курсы ХК ИППК ПК.Цифровая лаборатория Архимед - Khabawik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8200" y="3787321"/>
            <a:ext cx="382905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Реферат: Использование цифровой лаборатории &quot;Архимед&quot; в школьном химическом эксперименте - Xreferat.ru - Банк рефератов, сочине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4104456" cy="278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9863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416824" cy="5396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Программа проектных мероприятий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itchFamily="18" charset="0"/>
                <a:ea typeface="Times New Roman"/>
                <a:cs typeface="Times New Roman" pitchFamily="18" charset="0"/>
              </a:rPr>
              <a:t>Урок 1: мозговой штурм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Подготовительный этап: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групп;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Распределение обязанностей внутри группы;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плана действия каждого участника проекта;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Основной этап: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Формулировка проблем исследования;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Обсуждение источников информации;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Обсуждение предстоящих исследований;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Заключительный этап: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Обсуждение индивидуальных планов работы учащихся;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Обсуждение необходимого оборудования.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219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908720"/>
            <a:ext cx="583264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itchFamily="18" charset="0"/>
                <a:ea typeface="Times New Roman"/>
                <a:cs typeface="Times New Roman" pitchFamily="18" charset="0"/>
              </a:rPr>
              <a:t>Урок 2. « Консультация в группах»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Подготовительный этап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Подготовка рабочего места группы.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Основной этап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Обмен информацией, работа в группе;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общего плана и плана доклада;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эксперимента;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Общие выводы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u="sng" dirty="0" smtClean="0">
                <a:latin typeface="Times New Roman"/>
                <a:ea typeface="Times New Roman"/>
              </a:rPr>
              <a:t> </a:t>
            </a:r>
            <a:r>
              <a:rPr lang="ru-RU" u="sng" dirty="0">
                <a:latin typeface="Times New Roman"/>
                <a:ea typeface="Times New Roman"/>
              </a:rPr>
              <a:t>Заключительный этап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Консультации по сбору и обработке материала</a:t>
            </a:r>
            <a:r>
              <a:rPr lang="ru-RU" dirty="0"/>
              <a:t>.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Летняя школа &quot;Юный исследователь&quot; в Кашине - Новости - Министерство образования тверской област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13176"/>
            <a:ext cx="2880320" cy="174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НОВОСТ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736304" cy="219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1934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154" y="620688"/>
            <a:ext cx="72008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 pitchFamily="18" charset="0"/>
                <a:ea typeface="Times New Roman"/>
                <a:cs typeface="Times New Roman" pitchFamily="18" charset="0"/>
              </a:rPr>
              <a:t>Урок 3: « Защита проектов»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Подготовительный этап: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Подготовка материалов, оборудования к показу работ;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состава жюри.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Основной этап: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Демонстрация творческих разработок учащихся;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Ответы на вопросы;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Обсуждение, оценка актуальности;</a:t>
            </a: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Выступления членов жюри.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u="sng" dirty="0">
                <a:latin typeface="Times New Roman" pitchFamily="18" charset="0"/>
                <a:ea typeface="Times New Roman"/>
                <a:cs typeface="Times New Roman" pitchFamily="18" charset="0"/>
              </a:rPr>
              <a:t>Заключительный этап: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/>
              <a:buChar char="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Оценивание работы учащихся и подведение итогов.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2346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632848" cy="42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Можно оценивать: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 ·степень самостоятельности в выполнении различных этапов работы над проектом;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·степень включенности в групповую работу и чёткость выполнения отведённой роли;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·практическое использование предметных знаний и умений; · степень осмысления использованной информации;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·количество новой информации использованной для выполнения проекта;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·уровень сложности примененных методов работы;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 ·оригинальность идеи, способа решения проблемы;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 ·глубину осмысление проблемы проекта и формулирование цели проекта или исследования;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 ·уровень организации и проведения презентации: устного сообщения, письменного отчёта, обеспечения объектами наглядности;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· творческий подход в подготовке объектов наглядности презентации;</a:t>
            </a:r>
            <a:endParaRPr lang="ru-RU" sz="1400" dirty="0">
              <a:latin typeface="Times New Roman"/>
              <a:ea typeface="Times New Roman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 · социальное и прикладное значение полученных результатов.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146" name="Picture 2" descr="НОВОСТ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036" y="4728781"/>
            <a:ext cx="3312367" cy="212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2697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22</TotalTime>
  <Words>462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цифровой лаборатории «Архимед» в образовательный процесс учащихся 9 классов на уроках химии.</dc:title>
  <dc:creator>Алексей</dc:creator>
  <cp:lastModifiedBy>ITCORP 4160</cp:lastModifiedBy>
  <cp:revision>6</cp:revision>
  <dcterms:created xsi:type="dcterms:W3CDTF">2015-02-23T13:12:47Z</dcterms:created>
  <dcterms:modified xsi:type="dcterms:W3CDTF">2019-04-26T10:36:40Z</dcterms:modified>
</cp:coreProperties>
</file>