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8" r:id="rId3"/>
    <p:sldId id="266" r:id="rId4"/>
    <p:sldId id="260" r:id="rId5"/>
    <p:sldId id="263" r:id="rId6"/>
    <p:sldId id="264" r:id="rId7"/>
    <p:sldId id="262" r:id="rId8"/>
    <p:sldId id="261" r:id="rId9"/>
    <p:sldId id="267" r:id="rId10"/>
    <p:sldId id="270" r:id="rId11"/>
    <p:sldId id="269" r:id="rId12"/>
    <p:sldId id="268" r:id="rId13"/>
    <p:sldId id="271" r:id="rId14"/>
    <p:sldId id="272" r:id="rId15"/>
    <p:sldId id="273" r:id="rId16"/>
    <p:sldId id="289" r:id="rId17"/>
    <p:sldId id="290" r:id="rId18"/>
    <p:sldId id="274" r:id="rId19"/>
    <p:sldId id="275" r:id="rId20"/>
    <p:sldId id="282" r:id="rId21"/>
    <p:sldId id="284" r:id="rId22"/>
    <p:sldId id="285" r:id="rId23"/>
    <p:sldId id="286" r:id="rId24"/>
    <p:sldId id="288" r:id="rId25"/>
    <p:sldId id="287" r:id="rId26"/>
    <p:sldId id="278" r:id="rId27"/>
    <p:sldId id="277" r:id="rId28"/>
    <p:sldId id="276" r:id="rId29"/>
    <p:sldId id="281" r:id="rId30"/>
    <p:sldId id="279" r:id="rId31"/>
    <p:sldId id="291" r:id="rId32"/>
    <p:sldId id="293" r:id="rId33"/>
    <p:sldId id="294" r:id="rId34"/>
    <p:sldId id="295" r:id="rId35"/>
    <p:sldId id="296" r:id="rId36"/>
    <p:sldId id="299" r:id="rId37"/>
    <p:sldId id="298" r:id="rId38"/>
    <p:sldId id="297" r:id="rId39"/>
    <p:sldId id="300" r:id="rId40"/>
    <p:sldId id="301" r:id="rId41"/>
    <p:sldId id="292" r:id="rId42"/>
    <p:sldId id="283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68" autoAdjust="0"/>
    <p:restoredTop sz="94660"/>
  </p:normalViewPr>
  <p:slideViewPr>
    <p:cSldViewPr>
      <p:cViewPr varScale="1">
        <p:scale>
          <a:sx n="76" d="100"/>
          <a:sy n="76" d="100"/>
        </p:scale>
        <p:origin x="-2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7C039-2A0E-49ED-83FF-32B07A566510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EC2BD-3B6D-4190-B9FA-2E46113B7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8C08D-61F6-4B54-8531-296FD9377B60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4554B-AF56-488D-90C4-EA99E9660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D4B14-F97E-4832-8B87-3B164A54D347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5954C-5BE8-48C7-8C3A-58EECC17B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C2FC3-C061-4B40-8CC1-58CC8B372A5A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961D3-F2E8-433C-8B41-E3C0DEAAB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47A4B-2DEC-48CF-B1A5-DC1D3E991498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DE788-66A7-4ACC-A834-5C0A067E9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4FBA3-F6F6-49F3-9FA9-9494D8FB4771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DF2DE-9C78-4A89-AA69-A163FF2A6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9D3B5-B98E-468D-8C93-A4D4CDFB9407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9047C-19CB-4D95-8FA2-8168CC458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208C-D04A-42CE-BF67-A48EB706AF0D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396A0-2836-4327-ACF0-4C82466C5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D000-2AB5-43DA-8626-C35077F42A6B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C80E2-3368-4249-A556-FF45BB06E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089C7-3AEF-46D5-A273-21C1D8AAC2A1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C4825-AC59-4DA2-A554-872C91C74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6791-5382-4E4C-AFAE-3C5ED6F55CD7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1C240-38BB-4D77-AA84-BEA8F2AD6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A81C76-F203-4FF9-9C03-B35F9C6EDF47}" type="datetimeFigureOut">
              <a:rPr lang="ru-RU"/>
              <a:pPr>
                <a:defRPr/>
              </a:pPr>
              <a:t>05.06.2015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7D3CE3-38A1-4E8C-8FF4-4774318F8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2" r:id="rId2"/>
    <p:sldLayoutId id="2147483901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902" r:id="rId9"/>
    <p:sldLayoutId id="2147483898" r:id="rId10"/>
    <p:sldLayoutId id="214748389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7250" y="928688"/>
            <a:ext cx="8072438" cy="7143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latin typeface="+mn-lt"/>
              </a:rPr>
              <a:t>Профессиональный стандарт:</a:t>
            </a:r>
            <a:endParaRPr lang="ru-RU" sz="4000" b="1" dirty="0">
              <a:latin typeface="+mn-lt"/>
            </a:endParaRPr>
          </a:p>
        </p:txBody>
      </p:sp>
      <p:sp>
        <p:nvSpPr>
          <p:cNvPr id="13314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r>
              <a:rPr lang="ru-RU" smtClean="0"/>
              <a:t>Цели</a:t>
            </a:r>
          </a:p>
          <a:p>
            <a:r>
              <a:rPr lang="ru-RU" smtClean="0"/>
              <a:t>Структура</a:t>
            </a:r>
          </a:p>
          <a:p>
            <a:r>
              <a:rPr lang="ru-RU" smtClean="0"/>
              <a:t>Обсуждение </a:t>
            </a: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4643438" y="5715000"/>
            <a:ext cx="4286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1200" b="1">
                <a:latin typeface="Constantia" pitchFamily="18" charset="0"/>
                <a:ea typeface="Calibri" pitchFamily="34" charset="0"/>
                <a:cs typeface="Arial" charset="0"/>
              </a:rPr>
              <a:t>Королева Ларианна Юрьевна</a:t>
            </a:r>
          </a:p>
          <a:p>
            <a:pPr algn="r"/>
            <a:r>
              <a:rPr lang="ru-RU" sz="1200">
                <a:latin typeface="Constantia" pitchFamily="18" charset="0"/>
                <a:ea typeface="Calibri" pitchFamily="34" charset="0"/>
                <a:cs typeface="Arial" charset="0"/>
              </a:rPr>
              <a:t>Казанский национальный исследовательский технологический университет</a:t>
            </a:r>
          </a:p>
          <a:p>
            <a:pPr algn="r" eaLnBrk="0" hangingPunct="0"/>
            <a:endParaRPr lang="ru-RU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ChangeArrowheads="1"/>
          </p:cNvSpPr>
          <p:nvPr/>
        </p:nvSpPr>
        <p:spPr bwMode="auto">
          <a:xfrm>
            <a:off x="5286375" y="5500688"/>
            <a:ext cx="3214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r">
              <a:tabLst>
                <a:tab pos="2543175" algn="l"/>
              </a:tabLst>
            </a:pPr>
            <a:r>
              <a:rPr lang="ru-RU" altLang="ko-KR" sz="1600">
                <a:latin typeface="Constantia" pitchFamily="18" charset="0"/>
                <a:ea typeface="Batang"/>
                <a:cs typeface="Times New Roman" pitchFamily="18" charset="0"/>
              </a:rPr>
              <a:t>Раздел </a:t>
            </a:r>
            <a:r>
              <a:rPr lang="en-US" altLang="ko-KR" sz="1600">
                <a:latin typeface="Constantia" pitchFamily="18" charset="0"/>
                <a:ea typeface="Batang"/>
                <a:cs typeface="Times New Roman" pitchFamily="18" charset="0"/>
              </a:rPr>
              <a:t>I</a:t>
            </a:r>
            <a:r>
              <a:rPr lang="ru-RU" altLang="ko-KR" sz="1600">
                <a:latin typeface="Constantia" pitchFamily="18" charset="0"/>
                <a:ea typeface="Batang"/>
                <a:cs typeface="Times New Roman" pitchFamily="18" charset="0"/>
              </a:rPr>
              <a:t>.  Общие сведения</a:t>
            </a:r>
            <a:endParaRPr lang="ru-RU" altLang="ko-KR" sz="1600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6" name="Picture 4" descr="D:\материалы на совещание\Общие сведе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42875"/>
            <a:ext cx="4643438" cy="657066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D:\материалы на совещание\ОКВЭ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00063"/>
            <a:ext cx="8686800" cy="5429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86375" y="6000750"/>
            <a:ext cx="36639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http://profstandart.rosmintrud.ru/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Picture 1" descr="D:\материалы на совещание\ОК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571500"/>
            <a:ext cx="8515350" cy="5322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86375" y="6000750"/>
            <a:ext cx="36639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http://profstandart.rosmintrud.ru/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4"/>
          <p:cNvSpPr>
            <a:spLocks noChangeArrowheads="1"/>
          </p:cNvSpPr>
          <p:nvPr/>
        </p:nvSpPr>
        <p:spPr bwMode="auto">
          <a:xfrm>
            <a:off x="5500688" y="4857750"/>
            <a:ext cx="3286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 algn="r" eaLnBrk="0" hangingPunct="0">
              <a:tabLst>
                <a:tab pos="2543175" algn="l"/>
              </a:tabLst>
            </a:pPr>
            <a:r>
              <a:rPr lang="ru-RU" altLang="ko-KR" sz="1600">
                <a:latin typeface="Constantia" pitchFamily="18" charset="0"/>
                <a:ea typeface="Calibri" pitchFamily="34" charset="0"/>
                <a:cs typeface="Times New Roman" pitchFamily="18" charset="0"/>
              </a:rPr>
              <a:t>Раздел </a:t>
            </a:r>
            <a:r>
              <a:rPr lang="en-US" altLang="ko-KR" sz="1600">
                <a:latin typeface="Constantia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altLang="ko-KR" sz="1600">
                <a:latin typeface="Constantia" pitchFamily="18" charset="0"/>
                <a:ea typeface="Calibri" pitchFamily="34" charset="0"/>
                <a:cs typeface="Times New Roman" pitchFamily="18" charset="0"/>
              </a:rPr>
              <a:t>. Описание трудовых функций, входящих в профессиональный стандарт </a:t>
            </a:r>
            <a:endParaRPr lang="ru-RU" altLang="ko-KR" sz="1600">
              <a:latin typeface="Constantia" pitchFamily="18" charset="0"/>
              <a:cs typeface="Arial" charset="0"/>
            </a:endParaRPr>
          </a:p>
        </p:txBody>
      </p:sp>
      <p:pic>
        <p:nvPicPr>
          <p:cNvPr id="26626" name="Picture 2" descr="D:\материалы на совещание\2 разде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14313"/>
            <a:ext cx="4500563" cy="636905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00500" y="285750"/>
            <a:ext cx="4491038" cy="6354763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714375" y="1857375"/>
            <a:ext cx="30003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</a:rPr>
              <a:t>Приказ Министерства труда и социальной защиты от 12 апреля 2013 года № 148н об утверждении </a:t>
            </a:r>
            <a:r>
              <a:rPr lang="ru-RU" sz="1600" b="1">
                <a:latin typeface="Constantia" pitchFamily="18" charset="0"/>
              </a:rPr>
              <a:t>уровней квалификации в целях разработки проектов профессиональных стандартов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273050"/>
            <a:ext cx="4357688" cy="6167438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142875" y="6429375"/>
            <a:ext cx="8358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>
                <a:latin typeface="Constantia" pitchFamily="18" charset="0"/>
              </a:rPr>
              <a:t>Уровни квалификации в целях разработки проектов профессиональных стандартов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50"/>
            <a:ext cx="4357688" cy="6165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4341812" cy="6143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0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85750"/>
            <a:ext cx="4341813" cy="6143625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699" name="Прямоугольник 8"/>
          <p:cNvSpPr>
            <a:spLocks noChangeArrowheads="1"/>
          </p:cNvSpPr>
          <p:nvPr/>
        </p:nvSpPr>
        <p:spPr bwMode="auto">
          <a:xfrm>
            <a:off x="0" y="6429375"/>
            <a:ext cx="8643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>
                <a:latin typeface="Constantia" pitchFamily="18" charset="0"/>
              </a:rPr>
              <a:t>Уровни квалификации в целях разработки проектов профессиональных стандартов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86063" y="357188"/>
            <a:ext cx="4116387" cy="5824537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723" name="Прямоугольник 8"/>
          <p:cNvSpPr>
            <a:spLocks noChangeArrowheads="1"/>
          </p:cNvSpPr>
          <p:nvPr/>
        </p:nvSpPr>
        <p:spPr bwMode="auto">
          <a:xfrm>
            <a:off x="0" y="6429375"/>
            <a:ext cx="8643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>
                <a:latin typeface="Constantia" pitchFamily="18" charset="0"/>
              </a:rPr>
              <a:t>Уровни квалификации в целях разработки проектов профессиональных стандартов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3" descr="D:\материалы на совещание\3 разде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4237038" cy="599598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14313"/>
            <a:ext cx="4240212" cy="6000750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748" name="Прямоугольник 8"/>
          <p:cNvSpPr>
            <a:spLocks noChangeArrowheads="1"/>
          </p:cNvSpPr>
          <p:nvPr/>
        </p:nvSpPr>
        <p:spPr bwMode="auto">
          <a:xfrm>
            <a:off x="1500188" y="6286500"/>
            <a:ext cx="6286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</a:rPr>
              <a:t>Раздел </a:t>
            </a:r>
            <a:r>
              <a:rPr lang="en-US" sz="1600">
                <a:latin typeface="Constantia" pitchFamily="18" charset="0"/>
              </a:rPr>
              <a:t>III</a:t>
            </a:r>
            <a:r>
              <a:rPr lang="ru-RU" sz="1600">
                <a:latin typeface="Constantia" pitchFamily="18" charset="0"/>
              </a:rPr>
              <a:t>. «Характеристика обобщенных трудовых функций»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материалы на совещание\4 раздел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285750"/>
            <a:ext cx="4392612" cy="6215063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770" name="Прямоугольник 4"/>
          <p:cNvSpPr>
            <a:spLocks noChangeArrowheads="1"/>
          </p:cNvSpPr>
          <p:nvPr/>
        </p:nvSpPr>
        <p:spPr bwMode="auto">
          <a:xfrm>
            <a:off x="5500688" y="4143375"/>
            <a:ext cx="2857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>
                <a:latin typeface="Constantia" pitchFamily="18" charset="0"/>
              </a:rPr>
              <a:t>Раздел </a:t>
            </a:r>
            <a:r>
              <a:rPr lang="en-US" sz="1600">
                <a:latin typeface="Constantia" pitchFamily="18" charset="0"/>
              </a:rPr>
              <a:t>IV</a:t>
            </a:r>
            <a:r>
              <a:rPr lang="ru-RU" sz="1600">
                <a:latin typeface="Constantia" pitchFamily="18" charset="0"/>
              </a:rPr>
              <a:t>. «Сведения об организациях - разработчиках профессионального  стандарта»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41838" y="714375"/>
            <a:ext cx="4083050" cy="5772150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38" name="Прямоугольник 4"/>
          <p:cNvSpPr>
            <a:spLocks noChangeArrowheads="1"/>
          </p:cNvSpPr>
          <p:nvPr/>
        </p:nvSpPr>
        <p:spPr bwMode="auto">
          <a:xfrm>
            <a:off x="500063" y="2000250"/>
            <a:ext cx="378618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</a:rPr>
              <a:t>Правительством Российской  Федерации утвержден </a:t>
            </a:r>
            <a:r>
              <a:rPr lang="ru-RU" sz="1600" b="1">
                <a:latin typeface="Constantia" pitchFamily="18" charset="0"/>
              </a:rPr>
              <a:t>«Комплексный план мероприятий по разработке профессиональных стандартов, их независимой профессионально-общественной экспертизе и применению на 2014-2016 годы» </a:t>
            </a:r>
            <a:r>
              <a:rPr lang="ru-RU" sz="1600">
                <a:latin typeface="Constantia" pitchFamily="18" charset="0"/>
              </a:rPr>
              <a:t>(Распоряжение Правительства Российской Федерации от 31 марта 2014 г. №487-р)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625" y="1000125"/>
            <a:ext cx="3714750" cy="17145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latin typeface="+mn-lt"/>
              </a:rPr>
              <a:t>Пример профессионального стандарта</a:t>
            </a:r>
            <a:endParaRPr lang="ru-RU" sz="3200" dirty="0">
              <a:latin typeface="+mn-lt"/>
            </a:endParaRPr>
          </a:p>
        </p:txBody>
      </p:sp>
      <p:pic>
        <p:nvPicPr>
          <p:cNvPr id="7169" name="Picture 1" descr="D:\материалы на совещание\пример\im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214313"/>
            <a:ext cx="4487863" cy="634523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материалы на совещание\пример\image-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" y="398463"/>
            <a:ext cx="8524875" cy="60309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материалы на совещание\пример\image-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28625"/>
            <a:ext cx="8585200" cy="607218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материалы на совещание\пример\image-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85750"/>
            <a:ext cx="4446588" cy="62865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987" name="Picture 3" descr="D:\материалы на совещание\пример\image-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50"/>
            <a:ext cx="4446588" cy="62865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материалы на совещание\пример\image-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4446588" cy="62865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035" name="Picture 3" descr="D:\материалы на совещание\пример\image-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313"/>
            <a:ext cx="4446588" cy="62865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материалы на совещание\пример\image-0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285750"/>
            <a:ext cx="4395788" cy="6215063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+mn-lt"/>
              </a:rPr>
              <a:t>Обсуждение  проекта профессионального стандарта</a:t>
            </a:r>
            <a:endParaRPr lang="ru-RU" sz="2800" b="1" dirty="0">
              <a:latin typeface="+mn-lt"/>
            </a:endParaRPr>
          </a:p>
        </p:txBody>
      </p:sp>
      <p:sp>
        <p:nvSpPr>
          <p:cNvPr id="39938" name="Содержимое 7"/>
          <p:cNvSpPr>
            <a:spLocks noGrp="1"/>
          </p:cNvSpPr>
          <p:nvPr>
            <p:ph idx="1"/>
          </p:nvPr>
        </p:nvSpPr>
        <p:spPr>
          <a:xfrm>
            <a:off x="357188" y="2500313"/>
            <a:ext cx="8229600" cy="2922587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ru-RU" sz="1800" smtClean="0"/>
              <a:t>     Согласно </a:t>
            </a:r>
            <a:r>
              <a:rPr lang="ru-RU" sz="1800" b="1" smtClean="0"/>
              <a:t>методическим рекомендациям по разработке профессионального стандарта </a:t>
            </a:r>
            <a:r>
              <a:rPr lang="ru-RU" sz="1800" smtClean="0"/>
              <a:t>разработчик проекта профессионального стандарта организует обсуждение проекта профессионального стандарта с заинтересованными организациями (работодателями и их объединениями, профессиональными сообществами, саморегулируемыми организациями, профессиональными союзами и их объединениями, федеральными и региональными органами исполнительной власти и другими организациями).</a:t>
            </a:r>
          </a:p>
          <a:p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Содержимое 7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56102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000" b="1" smtClean="0">
                <a:solidFill>
                  <a:schemeClr val="tx2"/>
                </a:solidFill>
              </a:rPr>
              <a:t>Обсуждение проекта профессионального стандарта может проводиться по выбору его организатора путем:</a:t>
            </a:r>
          </a:p>
          <a:p>
            <a:pPr>
              <a:buFont typeface="Wingdings 2" pitchFamily="18" charset="2"/>
              <a:buNone/>
            </a:pPr>
            <a:endParaRPr lang="ru-RU" sz="1800" b="1" smtClean="0">
              <a:solidFill>
                <a:schemeClr val="tx2"/>
              </a:solidFill>
            </a:endParaRPr>
          </a:p>
          <a:p>
            <a:r>
              <a:rPr lang="ru-RU" sz="1800" smtClean="0"/>
              <a:t>размещения проекта профессионального стандарта на сайте разработчика проекта профессионального стандарта и сайтах участников его разработки;</a:t>
            </a:r>
          </a:p>
          <a:p>
            <a:endParaRPr lang="ru-RU" sz="1800" smtClean="0"/>
          </a:p>
          <a:p>
            <a:r>
              <a:rPr lang="ru-RU" sz="1800" smtClean="0"/>
              <a:t>организации  специальных форумов в сети Интернет;</a:t>
            </a:r>
          </a:p>
          <a:p>
            <a:endParaRPr lang="ru-RU" sz="1800" smtClean="0"/>
          </a:p>
          <a:p>
            <a:r>
              <a:rPr lang="ru-RU" sz="1800" smtClean="0"/>
              <a:t>проведения конференций (включая интернет-конференции), круглых столов, семинаров и других публичных мероприятий;</a:t>
            </a:r>
          </a:p>
          <a:p>
            <a:endParaRPr lang="ru-RU" sz="1800" smtClean="0"/>
          </a:p>
          <a:p>
            <a:r>
              <a:rPr lang="ru-RU" sz="1800" smtClean="0"/>
              <a:t>размещения информации о ходе разработки профессионального стандарта в средствах массовой информации.</a:t>
            </a:r>
          </a:p>
          <a:p>
            <a:endParaRPr lang="ru-RU" sz="1600" smtClean="0"/>
          </a:p>
          <a:p>
            <a:endParaRPr 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14813" y="285750"/>
            <a:ext cx="4378325" cy="6196013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642938" y="1928813"/>
            <a:ext cx="32146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>
                <a:latin typeface="Constantia" pitchFamily="18" charset="0"/>
                <a:ea typeface="Calibri" pitchFamily="34" charset="0"/>
                <a:cs typeface="Times New Roman" pitchFamily="18" charset="0"/>
              </a:rPr>
              <a:t>Приказом Министерства труда и социальной защиты от 30 сентября 2014 г. N 671н утверждены </a:t>
            </a:r>
            <a:r>
              <a:rPr lang="ru-RU" sz="1600" b="1">
                <a:latin typeface="Constantia" pitchFamily="18" charset="0"/>
                <a:ea typeface="Calibri" pitchFamily="34" charset="0"/>
                <a:cs typeface="Times New Roman" pitchFamily="18" charset="0"/>
              </a:rPr>
              <a:t>методические рекомендации по проведению профессионально-общественного обсуждения и организации экспертизы проектов профессиональных стандартов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1143000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 smtClean="0">
                <a:latin typeface="+mn-lt"/>
              </a:rPr>
              <a:t>       Согласно Методическим рекомендациям по проведению профессиоанально0общественного обсуждения и организации экспертизы проектов профессиональных стандартов (Утв. от 30 сентября 2014 г. N 671н) в ходе обсуждения проекта профессионального стандарта могут рассматриваться:</a:t>
            </a:r>
            <a:br>
              <a:rPr lang="ru-RU" sz="1600" b="1" dirty="0" smtClean="0">
                <a:latin typeface="+mn-lt"/>
              </a:rPr>
            </a:br>
            <a:endParaRPr lang="ru-RU" sz="1600" b="1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85750" y="1643063"/>
            <a:ext cx="8572500" cy="5214937"/>
          </a:xfrm>
        </p:spPr>
        <p:txBody>
          <a:bodyPr>
            <a:normAutofit fontScale="47500" lnSpcReduction="20000"/>
          </a:bodyPr>
          <a:lstStyle/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/>
              <a:t>а) полнота выделения и формулировки обобщенных трудовых функций и трудовых функций в профессиональном стандарте;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dirty="0" smtClean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/>
              <a:t>б) отнесение трудовых функций к уровням квалификации, требования к образованию и опыту профессиональной деятельности, другие параметры проекта профессионального стандарта;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dirty="0" smtClean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/>
              <a:t>в) обоснованность и достаточность необходимых умений и знаний для выполнения работником соответствующих трудовых функций и трудовых действий;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dirty="0" smtClean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/>
              <a:t>г) обоснованность требований к уровню образования и практическому опыту работников;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dirty="0" smtClean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err="1" smtClean="0"/>
              <a:t>д</a:t>
            </a:r>
            <a:r>
              <a:rPr lang="ru-RU" sz="3200" dirty="0" smtClean="0"/>
              <a:t>) корректность отнесения вида профессиональной деятельности и отдельных обобщенных трудовых функций к группам занятий, профессиям, должностям и специальностям общероссийских классификаторов (ОКЗ, ОКВЭД, ОКПДТР, ОКСО);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dirty="0" smtClean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200" dirty="0" smtClean="0"/>
              <a:t>е) соответствие профессионального стандарта нормативным правовым актам в данной сфере деятельности.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dirty="0" smtClean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200" dirty="0" smtClean="0"/>
              <a:t>      Рекомендуется в ходе обсуждения проекта профессионального стандарта оценить возможность его применения работодателями, а также при разработке или уточнении федеральных образовательных стандартов, основных профессиональных образовательных программ, основных и дополнительных программ профессионального обучения, сертификации квалификаций.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7250" y="714375"/>
            <a:ext cx="7858125" cy="1357313"/>
          </a:xfrm>
        </p:spPr>
        <p:txBody>
          <a:bodyPr>
            <a:normAutofit fontScale="9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2200" b="1" dirty="0" smtClean="0">
                <a:latin typeface="+mn-lt"/>
              </a:rPr>
              <a:t>Комплексный план </a:t>
            </a:r>
            <a:r>
              <a:rPr lang="ru-RU" sz="2200" dirty="0" smtClean="0">
                <a:latin typeface="+mn-lt"/>
              </a:rPr>
              <a:t>включает следующие мероприятия по разработке профессиональных стандартов, их независимой профессионально-общественной экспертизе и применению на период 2014–2016 годов:</a:t>
            </a:r>
            <a:endParaRPr lang="ru-RU" dirty="0">
              <a:latin typeface="+mn-lt"/>
            </a:endParaRPr>
          </a:p>
        </p:txBody>
      </p:sp>
      <p:sp>
        <p:nvSpPr>
          <p:cNvPr id="15362" name="Содержимое 7"/>
          <p:cNvSpPr>
            <a:spLocks noGrp="1"/>
          </p:cNvSpPr>
          <p:nvPr>
            <p:ph idx="1"/>
          </p:nvPr>
        </p:nvSpPr>
        <p:spPr>
          <a:xfrm>
            <a:off x="457200" y="2214563"/>
            <a:ext cx="8329613" cy="4110037"/>
          </a:xfrm>
        </p:spPr>
        <p:txBody>
          <a:bodyPr/>
          <a:lstStyle/>
          <a:p>
            <a:pPr algn="just"/>
            <a:r>
              <a:rPr lang="ru-RU" sz="1600" smtClean="0"/>
              <a:t>создание Национального совета профессиональных квалификаций при Президенте России;</a:t>
            </a:r>
          </a:p>
          <a:p>
            <a:pPr algn="just"/>
            <a:r>
              <a:rPr lang="ru-RU" sz="1600" smtClean="0"/>
              <a:t>подготовка законопроекта, регулирующего вопросы проведения независимой оценки </a:t>
            </a:r>
          </a:p>
          <a:p>
            <a:pPr algn="just"/>
            <a:r>
              <a:rPr lang="ru-RU" sz="1600" smtClean="0"/>
              <a:t>профессиональных квалификаций работников как одного из важнейших элементов системы профессиональных квалификаций;</a:t>
            </a:r>
          </a:p>
          <a:p>
            <a:pPr algn="just"/>
            <a:r>
              <a:rPr lang="ru-RU" sz="1600" smtClean="0"/>
              <a:t>формирование центров сертификации;</a:t>
            </a:r>
          </a:p>
          <a:p>
            <a:pPr algn="just"/>
            <a:r>
              <a:rPr lang="ru-RU" sz="1600" smtClean="0"/>
              <a:t>формирование информационной системы на базе действующих информационных ресурсов в сфере рынка труда;</a:t>
            </a:r>
          </a:p>
          <a:p>
            <a:pPr algn="just"/>
            <a:r>
              <a:rPr lang="ru-RU" sz="1600" smtClean="0"/>
              <a:t>мероприятия по методическому и информационному обеспечению, включая обучение разработчиков профессиональных стандартов.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800" smtClean="0"/>
              <a:t>Разработчик профессионального стандарта осуществляет сбор, обобщение и анализ замечаний и предложений по проекту профессионального стандарта и вносит в него необходимые изменения. </a:t>
            </a:r>
          </a:p>
          <a:p>
            <a:pPr algn="just"/>
            <a:endParaRPr lang="ru-RU" sz="1800" smtClean="0"/>
          </a:p>
          <a:p>
            <a:pPr algn="just"/>
            <a:r>
              <a:rPr lang="ru-RU" sz="1800" smtClean="0"/>
              <a:t>Результаты обсуждения проекта профессионального стандарта обобщаются организатором обсуждения и размещаются в сети Интернет. Информацию о завершении обсуждения проекта профессионального стандарта и его итогах рекомендуется довести до сведения участников обсуждения.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400" dirty="0" smtClean="0"/>
              <a:t>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00063" y="1214438"/>
            <a:ext cx="8429625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Constantia" pitchFamily="18" charset="0"/>
                <a:ea typeface="Calibri" pitchFamily="34" charset="0"/>
                <a:cs typeface="Times New Roman" pitchFamily="18" charset="0"/>
              </a:rPr>
              <a:t>Обсуждение профессиональных стандартов в области легкой промышленности на сайте </a:t>
            </a:r>
            <a:endParaRPr lang="ru-RU" sz="2000">
              <a:latin typeface="Constantia" pitchFamily="18" charset="0"/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sz="2000">
                <a:latin typeface="Constantia" pitchFamily="18" charset="0"/>
                <a:ea typeface="Calibri" pitchFamily="34" charset="0"/>
                <a:cs typeface="Times New Roman" pitchFamily="18" charset="0"/>
              </a:rPr>
              <a:t>Казанского национального исследовательского технологического университета</a:t>
            </a:r>
            <a:endParaRPr lang="ru-RU" sz="2000">
              <a:latin typeface="Constantia" pitchFamily="18" charset="0"/>
              <a:cs typeface="Arial" charset="0"/>
            </a:endParaRPr>
          </a:p>
          <a:p>
            <a:pPr algn="ctr" eaLnBrk="0" hangingPunct="0"/>
            <a:r>
              <a:rPr lang="ru-RU" sz="2400" b="1">
                <a:solidFill>
                  <a:srgbClr val="004E6D"/>
                </a:solidFill>
                <a:latin typeface="Constantia" pitchFamily="18" charset="0"/>
                <a:ea typeface="Calibri" pitchFamily="34" charset="0"/>
                <a:cs typeface="Calibri" pitchFamily="34" charset="0"/>
              </a:rPr>
              <a:t>http://www.kstu.ru/</a:t>
            </a:r>
          </a:p>
          <a:p>
            <a:pPr algn="ctr" eaLnBrk="0" hangingPunct="0"/>
            <a:endParaRPr lang="ru-RU" sz="2000">
              <a:latin typeface="Constantia" pitchFamily="18" charset="0"/>
              <a:cs typeface="Times New Roman" pitchFamily="18" charset="0"/>
            </a:endParaRPr>
          </a:p>
          <a:p>
            <a:pPr algn="ctr" eaLnBrk="0" hangingPunct="0"/>
            <a:endParaRPr lang="ru-RU" sz="2000">
              <a:latin typeface="Constantia" pitchFamily="18" charset="0"/>
              <a:cs typeface="Arial" charset="0"/>
            </a:endParaRPr>
          </a:p>
          <a:p>
            <a:pPr algn="ctr" eaLnBrk="0" hangingPunct="0"/>
            <a:r>
              <a:rPr lang="ru-RU" sz="2000">
                <a:latin typeface="Constantia" pitchFamily="18" charset="0"/>
                <a:ea typeface="Calibri" pitchFamily="34" charset="0"/>
                <a:cs typeface="Calibri" pitchFamily="34" charset="0"/>
              </a:rPr>
              <a:t>Страничка института технологии легкой промышленности, моды и дизайна</a:t>
            </a:r>
            <a:endParaRPr lang="ru-RU" sz="2000">
              <a:latin typeface="Constant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400" dirty="0" smtClean="0"/>
              <a:t>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Picture 2" descr="D:\материалы на совещание\обсуждение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00063"/>
            <a:ext cx="8786812" cy="549116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083" name="Прямоугольник 3"/>
          <p:cNvSpPr>
            <a:spLocks noChangeArrowheads="1"/>
          </p:cNvSpPr>
          <p:nvPr/>
        </p:nvSpPr>
        <p:spPr bwMode="auto">
          <a:xfrm>
            <a:off x="2428875" y="6215063"/>
            <a:ext cx="4286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</a:rPr>
              <a:t>1. Пройдите по ссылке «СТАНДАРТЫ»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2"/>
          <p:cNvSpPr>
            <a:spLocks noChangeArrowheads="1"/>
          </p:cNvSpPr>
          <p:nvPr/>
        </p:nvSpPr>
        <p:spPr bwMode="auto">
          <a:xfrm>
            <a:off x="2143125" y="614362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2. Список профессиональных стандартов</a:t>
            </a:r>
          </a:p>
        </p:txBody>
      </p:sp>
      <p:pic>
        <p:nvPicPr>
          <p:cNvPr id="3074" name="Picture 2" descr="D:\материалы на совещание\обсуждение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571500"/>
            <a:ext cx="8643938" cy="5402263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Прямоугольник 3"/>
          <p:cNvSpPr>
            <a:spLocks noChangeArrowheads="1"/>
          </p:cNvSpPr>
          <p:nvPr/>
        </p:nvSpPr>
        <p:spPr bwMode="auto">
          <a:xfrm>
            <a:off x="3214688" y="6215063"/>
            <a:ext cx="3060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3. Введите номер стандарта</a:t>
            </a:r>
          </a:p>
        </p:txBody>
      </p:sp>
      <p:pic>
        <p:nvPicPr>
          <p:cNvPr id="2050" name="Picture 2" descr="D:\материалы на совещание\обсуждение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500063"/>
            <a:ext cx="8801100" cy="5500687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Прямоугольник 3"/>
          <p:cNvSpPr>
            <a:spLocks noChangeArrowheads="1"/>
          </p:cNvSpPr>
          <p:nvPr/>
        </p:nvSpPr>
        <p:spPr bwMode="auto">
          <a:xfrm>
            <a:off x="2500313" y="6072188"/>
            <a:ext cx="4022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4. Введите фамилию, имя и отчество</a:t>
            </a:r>
          </a:p>
        </p:txBody>
      </p:sp>
      <p:pic>
        <p:nvPicPr>
          <p:cNvPr id="52226" name="Picture 2" descr="D:\материалы на совещание\обсуждение 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428625"/>
            <a:ext cx="8643937" cy="5402263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3"/>
          <p:cNvSpPr>
            <a:spLocks noChangeArrowheads="1"/>
          </p:cNvSpPr>
          <p:nvPr/>
        </p:nvSpPr>
        <p:spPr bwMode="auto">
          <a:xfrm>
            <a:off x="2714625" y="6072188"/>
            <a:ext cx="3690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5. Введите название организации</a:t>
            </a:r>
          </a:p>
        </p:txBody>
      </p:sp>
      <p:pic>
        <p:nvPicPr>
          <p:cNvPr id="53250" name="Picture 2" descr="D:\материалы на совещание\обсуждение 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500063"/>
            <a:ext cx="8643938" cy="5402262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Прямоугольник 3"/>
          <p:cNvSpPr>
            <a:spLocks noChangeArrowheads="1"/>
          </p:cNvSpPr>
          <p:nvPr/>
        </p:nvSpPr>
        <p:spPr bwMode="auto">
          <a:xfrm>
            <a:off x="2714625" y="6215063"/>
            <a:ext cx="3384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6. Оставьте свой комментарий</a:t>
            </a:r>
          </a:p>
        </p:txBody>
      </p:sp>
      <p:pic>
        <p:nvPicPr>
          <p:cNvPr id="54274" name="Picture 2" descr="D:\материалы на совещание\обсуждение 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571500"/>
            <a:ext cx="8786812" cy="5491163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Прямоугольник 3"/>
          <p:cNvSpPr>
            <a:spLocks noChangeArrowheads="1"/>
          </p:cNvSpPr>
          <p:nvPr/>
        </p:nvSpPr>
        <p:spPr bwMode="auto">
          <a:xfrm>
            <a:off x="2643188" y="6143625"/>
            <a:ext cx="3627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7. Нажмите кнопку «Отправить»</a:t>
            </a:r>
          </a:p>
        </p:txBody>
      </p:sp>
      <p:pic>
        <p:nvPicPr>
          <p:cNvPr id="55299" name="Picture 3" descr="D:\материалы на совещание\обсуждение 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571500"/>
            <a:ext cx="8666163" cy="5416550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Прямоугольник 3"/>
          <p:cNvSpPr>
            <a:spLocks noChangeArrowheads="1"/>
          </p:cNvSpPr>
          <p:nvPr/>
        </p:nvSpPr>
        <p:spPr bwMode="auto">
          <a:xfrm>
            <a:off x="571500" y="6000750"/>
            <a:ext cx="7929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nstantia" pitchFamily="18" charset="0"/>
              </a:rPr>
              <a:t>8. Пройдя по ссылке «Комментарии» можно увидеть комментарии </a:t>
            </a:r>
          </a:p>
          <a:p>
            <a:pPr algn="ctr"/>
            <a:r>
              <a:rPr lang="ru-RU">
                <a:latin typeface="Constantia" pitchFamily="18" charset="0"/>
              </a:rPr>
              <a:t>и ответы на них </a:t>
            </a:r>
          </a:p>
        </p:txBody>
      </p:sp>
      <p:pic>
        <p:nvPicPr>
          <p:cNvPr id="56322" name="Picture 2" descr="D:\материалы на совещание\обсуждение 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500063"/>
            <a:ext cx="8643938" cy="5402262"/>
          </a:xfr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6"/>
          <p:cNvSpPr>
            <a:spLocks noGrp="1"/>
          </p:cNvSpPr>
          <p:nvPr>
            <p:ph type="title"/>
          </p:nvPr>
        </p:nvSpPr>
        <p:spPr>
          <a:xfrm>
            <a:off x="785813" y="857250"/>
            <a:ext cx="7943850" cy="1143000"/>
          </a:xfrm>
        </p:spPr>
        <p:txBody>
          <a:bodyPr/>
          <a:lstStyle/>
          <a:p>
            <a:r>
              <a:rPr lang="ru-RU" sz="2000" b="1" smtClean="0">
                <a:latin typeface="Constantia" pitchFamily="18" charset="0"/>
              </a:rPr>
              <a:t>Институт технологии легкой промышленности, моды и дизайна (КНИТУ) планирует осуществить разработку двенадцати профессиональных стандартов в области легкой промышленности:</a:t>
            </a:r>
          </a:p>
        </p:txBody>
      </p:sp>
      <p:sp>
        <p:nvSpPr>
          <p:cNvPr id="17410" name="Содержимое 7"/>
          <p:cNvSpPr>
            <a:spLocks noGrp="1"/>
          </p:cNvSpPr>
          <p:nvPr>
            <p:ph idx="1"/>
          </p:nvPr>
        </p:nvSpPr>
        <p:spPr>
          <a:xfrm>
            <a:off x="714375" y="2286000"/>
            <a:ext cx="8229600" cy="4246563"/>
          </a:xfrm>
        </p:spPr>
        <p:txBody>
          <a:bodyPr/>
          <a:lstStyle/>
          <a:p>
            <a:r>
              <a:rPr lang="ru-RU" sz="1800" smtClean="0"/>
              <a:t>Аппаратчик кожевенного и кожсырьевого производства;</a:t>
            </a:r>
          </a:p>
          <a:p>
            <a:r>
              <a:rPr lang="ru-RU" sz="1800" smtClean="0"/>
              <a:t>Байер;</a:t>
            </a:r>
          </a:p>
          <a:p>
            <a:r>
              <a:rPr lang="ru-RU" sz="1800" smtClean="0"/>
              <a:t>Вышивальщица;</a:t>
            </a:r>
          </a:p>
          <a:p>
            <a:r>
              <a:rPr lang="ru-RU" sz="1800" smtClean="0"/>
              <a:t>Дессинатор;</a:t>
            </a:r>
          </a:p>
          <a:p>
            <a:r>
              <a:rPr lang="ru-RU" sz="1800" smtClean="0"/>
              <a:t>Инженер-технолог в производстве изделий легкой промышленности;</a:t>
            </a:r>
          </a:p>
          <a:p>
            <a:r>
              <a:rPr lang="ru-RU" sz="1800" smtClean="0"/>
              <a:t>Конструктор-модельер;</a:t>
            </a:r>
          </a:p>
          <a:p>
            <a:r>
              <a:rPr lang="ru-RU" sz="1800" smtClean="0"/>
              <a:t>Контролер материалов, лекал и изделий;</a:t>
            </a:r>
          </a:p>
          <a:p>
            <a:r>
              <a:rPr lang="ru-RU" sz="1800" smtClean="0"/>
              <a:t>Контролер ОТК;</a:t>
            </a:r>
          </a:p>
          <a:p>
            <a:r>
              <a:rPr lang="ru-RU" sz="1800" smtClean="0"/>
              <a:t>Портной, раскройщик, швея;</a:t>
            </a:r>
          </a:p>
          <a:p>
            <a:r>
              <a:rPr lang="ru-RU" sz="1800" smtClean="0"/>
              <a:t>Сборщик кожгалантерейных изделий;</a:t>
            </a:r>
          </a:p>
          <a:p>
            <a:r>
              <a:rPr lang="ru-RU" sz="1800" smtClean="0"/>
              <a:t>Сборщик обуви;</a:t>
            </a:r>
          </a:p>
          <a:p>
            <a:r>
              <a:rPr lang="ru-RU" sz="1800" smtClean="0"/>
              <a:t>Термоотделочник.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материалы на совещание\указ о нациоанльном совете\im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500063"/>
            <a:ext cx="4176713" cy="590708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395" name="Прямоугольник 8"/>
          <p:cNvSpPr>
            <a:spLocks noChangeArrowheads="1"/>
          </p:cNvSpPr>
          <p:nvPr/>
        </p:nvSpPr>
        <p:spPr bwMode="auto">
          <a:xfrm>
            <a:off x="571500" y="1143000"/>
            <a:ext cx="3357563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nstantia" pitchFamily="18" charset="0"/>
              </a:rPr>
              <a:t>В целях создания и развития системы профессиональных квалификаций в Российской Федерации  в соответствии с Указом Президента Российской Федерации от 16 апреля 2014 года № 249 образован </a:t>
            </a:r>
            <a:r>
              <a:rPr lang="ru-RU" sz="1600" b="1">
                <a:latin typeface="Constantia" pitchFamily="18" charset="0"/>
              </a:rPr>
              <a:t>Национальный совет по профессиональным квалификациям </a:t>
            </a:r>
            <a:r>
              <a:rPr lang="ru-RU" sz="1600">
                <a:latin typeface="Constantia" pitchFamily="18" charset="0"/>
              </a:rPr>
              <a:t>. </a:t>
            </a:r>
          </a:p>
          <a:p>
            <a:r>
              <a:rPr lang="ru-RU" sz="1600">
                <a:latin typeface="Constantia" pitchFamily="18" charset="0"/>
              </a:rPr>
              <a:t>Национальный совет </a:t>
            </a:r>
            <a:r>
              <a:rPr lang="ru-RU" sz="1600" b="1">
                <a:latin typeface="Constantia" pitchFamily="18" charset="0"/>
              </a:rPr>
              <a:t>рассматривает проекты профессиональных стандартов</a:t>
            </a:r>
            <a:r>
              <a:rPr lang="ru-RU" sz="1600">
                <a:latin typeface="Constantia" pitchFamily="18" charset="0"/>
              </a:rPr>
              <a:t>. На основании заключений Национального совета принимается решение об утверждении профессиональных стандартов.</a:t>
            </a:r>
          </a:p>
          <a:p>
            <a:endParaRPr lang="ru-RU" sz="1600">
              <a:latin typeface="Constantia" pitchFamily="18" charset="0"/>
            </a:endParaRPr>
          </a:p>
          <a:p>
            <a:endParaRPr lang="ru-RU" sz="1600">
              <a:latin typeface="Constantia" pitchFamily="18" charset="0"/>
            </a:endParaRPr>
          </a:p>
          <a:p>
            <a:endParaRPr lang="ru-RU" sz="1600">
              <a:latin typeface="Constantia" pitchFamily="18" charset="0"/>
            </a:endParaRPr>
          </a:p>
          <a:p>
            <a:endParaRPr lang="ru-RU" sz="160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400" dirty="0" smtClean="0"/>
              <a:t> </a:t>
            </a:r>
            <a:r>
              <a:rPr lang="ru-RU" sz="2400" dirty="0" smtClean="0"/>
              <a:t>Источник информации: </a:t>
            </a:r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http://profstandart.rosmintrud.r</a:t>
            </a:r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</a:rPr>
              <a:t>u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57313" y="2428875"/>
            <a:ext cx="6643687" cy="10001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Спасибо за внимание!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материалы на совещание\перечен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357188"/>
            <a:ext cx="8747125" cy="5467350"/>
          </a:xfr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286375" y="6000750"/>
            <a:ext cx="36639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http://profstandart.rosmintrud.ru/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1500" y="428625"/>
            <a:ext cx="8229600" cy="92868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+mn-lt"/>
              </a:rPr>
              <a:t>Профессиональные стандарты разрабатываются в целях: </a:t>
            </a:r>
            <a:endParaRPr lang="ru-RU" sz="2200" b="1" dirty="0"/>
          </a:p>
        </p:txBody>
      </p:sp>
      <p:sp>
        <p:nvSpPr>
          <p:cNvPr id="19458" name="Содержимое 7"/>
          <p:cNvSpPr>
            <a:spLocks noGrp="1"/>
          </p:cNvSpPr>
          <p:nvPr>
            <p:ph idx="1"/>
          </p:nvPr>
        </p:nvSpPr>
        <p:spPr>
          <a:xfrm>
            <a:off x="428625" y="1714500"/>
            <a:ext cx="8229600" cy="4389438"/>
          </a:xfrm>
        </p:spPr>
        <p:txBody>
          <a:bodyPr/>
          <a:lstStyle/>
          <a:p>
            <a:r>
              <a:rPr lang="ru-RU" sz="1600" smtClean="0"/>
              <a:t>обеспечения взаимодействия сферы труда и системы образования, поддержки непрерывности профессионального развития работников в течение всей трудовой деятельности, учета рынка труда при разработке образовательных стандартов и программ обучения, в том числе модульных, экзаменационных требований;</a:t>
            </a:r>
          </a:p>
          <a:p>
            <a:endParaRPr lang="ru-RU" sz="1600" smtClean="0"/>
          </a:p>
          <a:p>
            <a:r>
              <a:rPr lang="ru-RU" sz="1600" smtClean="0"/>
              <a:t>унификации, установления и поддержания единых требований к содержанию и качеству профессиональной деятельности, определения квалификационных требований к работникам, прозрачности подтверждения и оценки профессиональной квалификации работников, выпускников учреждений профессионального образования;</a:t>
            </a:r>
          </a:p>
          <a:p>
            <a:endParaRPr lang="ru-RU" sz="1600" smtClean="0"/>
          </a:p>
          <a:p>
            <a:r>
              <a:rPr lang="ru-RU" sz="1600" smtClean="0"/>
              <a:t>совершенствования деятельности по профессиональной ориентации населения;</a:t>
            </a:r>
          </a:p>
          <a:p>
            <a:endParaRPr lang="ru-RU" sz="1600" smtClean="0"/>
          </a:p>
          <a:p>
            <a:r>
              <a:rPr lang="ru-RU" sz="1600" smtClean="0"/>
              <a:t>оценки качественных и количественных изменений на рынке труда, регулирования трудовых ресурсов, согласования требований рынка труда и развития сферы профессионального образования и обучения.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5619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latin typeface="+mn-lt"/>
              </a:rPr>
              <a:t>Структура профессионального стандарта</a:t>
            </a:r>
            <a:endParaRPr lang="ru-RU" sz="2800" b="1" dirty="0">
              <a:latin typeface="+mn-lt"/>
            </a:endParaRPr>
          </a:p>
        </p:txBody>
      </p:sp>
      <p:sp>
        <p:nvSpPr>
          <p:cNvPr id="20482" name="Содержимое 7"/>
          <p:cNvSpPr>
            <a:spLocks noGrp="1"/>
          </p:cNvSpPr>
          <p:nvPr>
            <p:ph idx="1"/>
          </p:nvPr>
        </p:nvSpPr>
        <p:spPr>
          <a:xfrm>
            <a:off x="714375" y="2143125"/>
            <a:ext cx="3357563" cy="2857500"/>
          </a:xfrm>
        </p:spPr>
        <p:txBody>
          <a:bodyPr/>
          <a:lstStyle/>
          <a:p>
            <a:r>
              <a:rPr lang="ru-RU" sz="1600" smtClean="0"/>
              <a:t>Структура профессионального стандарта подробно изложена в </a:t>
            </a:r>
            <a:r>
              <a:rPr lang="ru-RU" sz="1600" b="1" smtClean="0"/>
              <a:t>методических рекомендациях по разработке профессионального стандарта </a:t>
            </a:r>
            <a:r>
              <a:rPr lang="ru-RU" sz="1600" smtClean="0"/>
              <a:t>(Утверждены 29 апр. 2013 г № 170н)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57313"/>
            <a:ext cx="3635375" cy="5143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7"/>
          <p:cNvSpPr>
            <a:spLocks noGrp="1"/>
          </p:cNvSpPr>
          <p:nvPr>
            <p:ph idx="1"/>
          </p:nvPr>
        </p:nvSpPr>
        <p:spPr>
          <a:xfrm>
            <a:off x="457200" y="1935163"/>
            <a:ext cx="3543300" cy="3208337"/>
          </a:xfrm>
        </p:spPr>
        <p:txBody>
          <a:bodyPr/>
          <a:lstStyle/>
          <a:p>
            <a:r>
              <a:rPr lang="ru-RU" sz="1600" smtClean="0"/>
              <a:t>Проект профессионального стандарта разрабатывается в соответствии с </a:t>
            </a:r>
            <a:r>
              <a:rPr lang="ru-RU" sz="1600" b="1" smtClean="0"/>
              <a:t>макетом профессионального стандарта</a:t>
            </a:r>
            <a:r>
              <a:rPr lang="ru-RU" sz="1600" smtClean="0"/>
              <a:t>, утвержденным приказом Министерства труда и социальной защиты Российской Федерации от 29 сентября 2014 г. №655н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495300"/>
            <a:ext cx="4143375" cy="58626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2938" y="1214438"/>
            <a:ext cx="7715250" cy="4191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dirty="0" smtClean="0">
                <a:latin typeface="+mn-lt"/>
              </a:rPr>
              <a:t>Профессиональный стандарт содержит следующие разделы:</a:t>
            </a:r>
            <a:endParaRPr lang="ru-RU" sz="2200" dirty="0"/>
          </a:p>
        </p:txBody>
      </p:sp>
      <p:sp>
        <p:nvSpPr>
          <p:cNvPr id="22530" name="Содержимое 7"/>
          <p:cNvSpPr>
            <a:spLocks noGrp="1"/>
          </p:cNvSpPr>
          <p:nvPr>
            <p:ph idx="1"/>
          </p:nvPr>
        </p:nvSpPr>
        <p:spPr>
          <a:xfrm>
            <a:off x="714375" y="2143125"/>
            <a:ext cx="8001000" cy="3929063"/>
          </a:xfrm>
        </p:spPr>
        <p:txBody>
          <a:bodyPr/>
          <a:lstStyle/>
          <a:p>
            <a:r>
              <a:rPr lang="ru-RU" sz="2000" smtClean="0"/>
              <a:t>1) раздел </a:t>
            </a:r>
            <a:r>
              <a:rPr lang="en-US" sz="2000" smtClean="0"/>
              <a:t>I</a:t>
            </a:r>
            <a:r>
              <a:rPr lang="ru-RU" sz="2000" smtClean="0"/>
              <a:t>.  Общие сведения;</a:t>
            </a:r>
          </a:p>
          <a:p>
            <a:endParaRPr lang="ru-RU" sz="2000" smtClean="0"/>
          </a:p>
          <a:p>
            <a:r>
              <a:rPr lang="ru-RU" sz="2000" smtClean="0"/>
              <a:t>2) раздел </a:t>
            </a:r>
            <a:r>
              <a:rPr lang="en-US" sz="2000" smtClean="0"/>
              <a:t>II</a:t>
            </a:r>
            <a:r>
              <a:rPr lang="ru-RU" sz="2000" smtClean="0"/>
              <a:t>. Описание трудовых функций, входящих в профессиональный стандарт (функциональная карта вида профессиональной деятельности);</a:t>
            </a:r>
          </a:p>
          <a:p>
            <a:endParaRPr lang="ru-RU" sz="2000" smtClean="0"/>
          </a:p>
          <a:p>
            <a:r>
              <a:rPr lang="ru-RU" sz="2000" smtClean="0"/>
              <a:t>3) раздел </a:t>
            </a:r>
            <a:r>
              <a:rPr lang="en-US" sz="2000" smtClean="0"/>
              <a:t>III</a:t>
            </a:r>
            <a:r>
              <a:rPr lang="ru-RU" sz="2000" smtClean="0"/>
              <a:t>. Характеристика обобщенных трудовых функций;</a:t>
            </a:r>
          </a:p>
          <a:p>
            <a:endParaRPr lang="ru-RU" sz="2000" smtClean="0"/>
          </a:p>
          <a:p>
            <a:r>
              <a:rPr lang="ru-RU" sz="2000" smtClean="0"/>
              <a:t>4) раздел </a:t>
            </a:r>
            <a:r>
              <a:rPr lang="en-US" sz="2000" smtClean="0"/>
              <a:t>IV</a:t>
            </a:r>
            <a:r>
              <a:rPr lang="ru-RU" sz="2000" smtClean="0"/>
              <a:t>. Сведения об организациях - разработчиках профессионального стандарта.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449</TotalTime>
  <Words>880</Words>
  <Application>Microsoft Office PowerPoint</Application>
  <PresentationFormat>Экран (4:3)</PresentationFormat>
  <Paragraphs>114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Constantia</vt:lpstr>
      <vt:lpstr>Arial</vt:lpstr>
      <vt:lpstr>Calibri</vt:lpstr>
      <vt:lpstr>Wingdings 2</vt:lpstr>
      <vt:lpstr>Batang</vt:lpstr>
      <vt:lpstr>Times New Roman</vt:lpstr>
      <vt:lpstr>HY신명조</vt:lpstr>
      <vt:lpstr>Поток</vt:lpstr>
      <vt:lpstr>Поток</vt:lpstr>
      <vt:lpstr>Поток</vt:lpstr>
      <vt:lpstr>Поток</vt:lpstr>
      <vt:lpstr>Профессиональный стандарт:</vt:lpstr>
      <vt:lpstr>Слайд 2</vt:lpstr>
      <vt:lpstr>Комплексный план включает следующие мероприятия по разработке профессиональных стандартов, их независимой профессионально-общественной экспертизе и применению на период 2014–2016 годов:</vt:lpstr>
      <vt:lpstr>Институт технологии легкой промышленности, моды и дизайна (КНИТУ) планирует осуществить разработку двенадцати профессиональных стандартов в области легкой промышленности:</vt:lpstr>
      <vt:lpstr>Слайд 5</vt:lpstr>
      <vt:lpstr>Профессиональные стандарты разрабатываются в целях: </vt:lpstr>
      <vt:lpstr>Структура профессионального стандарта</vt:lpstr>
      <vt:lpstr>Слайд 8</vt:lpstr>
      <vt:lpstr>Профессиональный стандарт содержит следующие разделы: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Пример профессионального стандарта</vt:lpstr>
      <vt:lpstr>Слайд 21</vt:lpstr>
      <vt:lpstr>Слайд 22</vt:lpstr>
      <vt:lpstr>Слайд 23</vt:lpstr>
      <vt:lpstr>Слайд 24</vt:lpstr>
      <vt:lpstr>Слайд 25</vt:lpstr>
      <vt:lpstr>Обсуждение  проекта профессионального стандарта</vt:lpstr>
      <vt:lpstr>Слайд 27</vt:lpstr>
      <vt:lpstr>Слайд 28</vt:lpstr>
      <vt:lpstr>       Согласно Методическим рекомендациям по проведению профессиоанально0общественного обсуждения и организации экспертизы проектов профессиональных стандартов (Утв. от 30 сентября 2014 г. N 671н) в ходе обсуждения проекта профессионального стандарта могут рассматриваться: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Профессиональный стандарт</dc:title>
  <dc:creator>LaQueen</dc:creator>
  <cp:lastModifiedBy>OTO</cp:lastModifiedBy>
  <cp:revision>75</cp:revision>
  <dcterms:created xsi:type="dcterms:W3CDTF">2015-05-30T13:26:01Z</dcterms:created>
  <dcterms:modified xsi:type="dcterms:W3CDTF">2015-06-05T08:27:54Z</dcterms:modified>
</cp:coreProperties>
</file>