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1" r:id="rId2"/>
    <p:sldId id="297" r:id="rId3"/>
    <p:sldId id="304" r:id="rId4"/>
    <p:sldId id="319" r:id="rId5"/>
    <p:sldId id="320" r:id="rId6"/>
    <p:sldId id="307" r:id="rId7"/>
    <p:sldId id="311" r:id="rId8"/>
    <p:sldId id="309" r:id="rId9"/>
    <p:sldId id="301" r:id="rId10"/>
    <p:sldId id="312" r:id="rId11"/>
    <p:sldId id="317" r:id="rId12"/>
    <p:sldId id="318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992832F5-EA01-48E5-B403-87E193F50680}">
          <p14:sldIdLst>
            <p14:sldId id="321"/>
            <p14:sldId id="297"/>
            <p14:sldId id="304"/>
            <p14:sldId id="319"/>
            <p14:sldId id="320"/>
            <p14:sldId id="307"/>
            <p14:sldId id="311"/>
            <p14:sldId id="309"/>
            <p14:sldId id="301"/>
            <p14:sldId id="312"/>
            <p14:sldId id="317"/>
            <p14:sldId id="318"/>
          </p14:sldIdLst>
        </p14:section>
        <p14:section name="Обзор проекта" id="{087866C3-7028-482C-8D34-6BF5363FBD75}">
          <p14:sldIdLst/>
        </p14:section>
        <p14:section name="Обновление состояния" id="{521DEF98-8796-4632-831A-16252E9A6054}">
          <p14:sldIdLst/>
        </p14:section>
        <p14:section name="Временная шкала" id="{CF24EBA6-C924-424D-AC31-A4B9992A87E0}">
          <p14:sldIdLst/>
        </p14:section>
        <p14:section name="Следующие шаги и действия" id="{C24C98EC-938D-4034-8DB8-5E8DBF16E3CB}">
          <p14:sldIdLst/>
        </p14:section>
        <p14:section name="Приложение" id="{E35CCD6A-2288-476E-BC93-C75323AE1F32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5" autoAdjust="0"/>
    <p:restoredTop sz="88187" autoAdjust="0"/>
  </p:normalViewPr>
  <p:slideViewPr>
    <p:cSldViewPr>
      <p:cViewPr varScale="1">
        <p:scale>
          <a:sx n="102" d="100"/>
          <a:sy n="102" d="100"/>
        </p:scale>
        <p:origin x="-2334" y="-96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5"/>
      <c:rotY val="34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888888888888886"/>
                  <c:y val="-8.33333333333333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Электронная микроскопия; </a:t>
                    </a:r>
                    <a:r>
                      <a:rPr lang="ru-RU" dirty="0" smtClean="0"/>
                      <a:t>83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027-452E-A7A1-5A5410F9CF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87226596675419E-7"/>
                  <c:y val="-0.388888888888889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Спектрометрия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1700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элементоопределений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027-452E-A7A1-5A5410F9CF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444444444444344E-2"/>
                  <c:y val="2.77777777777778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Хроматография</a:t>
                    </a:r>
                    <a:r>
                      <a:rPr lang="ru-RU" baseline="0" dirty="0" smtClean="0"/>
                      <a:t> 120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027-452E-A7A1-5A5410F9CF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666666666666671"/>
                  <c:y val="-4.6296296296296328E-3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027-452E-A7A1-5A5410F9CF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0833333333333336"/>
                  <c:y val="-1.3888888888888899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Ренгеновские</a:t>
                    </a:r>
                    <a:r>
                      <a:rPr lang="ru-RU" dirty="0"/>
                      <a:t> анализы; </a:t>
                    </a:r>
                    <a:r>
                      <a:rPr lang="ru-RU" dirty="0" smtClean="0"/>
                      <a:t>298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027-452E-A7A1-5A5410F9CF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777777777777809E-3"/>
                  <c:y val="-0.1527777777777777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Физико-хим. </a:t>
                    </a:r>
                    <a:r>
                      <a:rPr lang="ru-RU" dirty="0" smtClean="0"/>
                      <a:t>И </a:t>
                    </a:r>
                    <a:r>
                      <a:rPr lang="ru-RU" dirty="0" err="1" smtClean="0"/>
                      <a:t>мех.Методы</a:t>
                    </a:r>
                    <a:r>
                      <a:rPr lang="ru-RU" dirty="0" smtClean="0"/>
                      <a:t>,</a:t>
                    </a:r>
                    <a:r>
                      <a:rPr lang="ru-RU" baseline="0" dirty="0" smtClean="0"/>
                      <a:t> 461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027-452E-A7A1-5A5410F9CF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Georgia" panose="02040502050405020303" pitchFamily="18" charset="0"/>
                  </a:defRPr>
                </a:pPr>
                <a:endParaRPr lang="ru-RU"/>
              </a:p>
            </c:txPr>
            <c:dLblPos val="outEnd"/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Лист2!$B$3:$B$8</c:f>
              <c:strCache>
                <c:ptCount val="6"/>
                <c:pt idx="0">
                  <c:v>Электронная микроскопия</c:v>
                </c:pt>
                <c:pt idx="1">
                  <c:v>Спектрометрия</c:v>
                </c:pt>
                <c:pt idx="2">
                  <c:v>Хроматография</c:v>
                </c:pt>
                <c:pt idx="3">
                  <c:v>Порометрия</c:v>
                </c:pt>
                <c:pt idx="4">
                  <c:v>Ренгеновские анализы</c:v>
                </c:pt>
                <c:pt idx="5">
                  <c:v>Твердость</c:v>
                </c:pt>
              </c:strCache>
            </c:strRef>
          </c:cat>
          <c:val>
            <c:numRef>
              <c:f>Лист2!$C$3:$C$8</c:f>
              <c:numCache>
                <c:formatCode>General</c:formatCode>
                <c:ptCount val="6"/>
                <c:pt idx="0">
                  <c:v>5701</c:v>
                </c:pt>
                <c:pt idx="1">
                  <c:v>586</c:v>
                </c:pt>
                <c:pt idx="2">
                  <c:v>3271</c:v>
                </c:pt>
                <c:pt idx="3">
                  <c:v>275</c:v>
                </c:pt>
                <c:pt idx="4">
                  <c:v>2096</c:v>
                </c:pt>
                <c:pt idx="5">
                  <c:v>5578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027-452E-A7A1-5A5410F9CF44}"/>
            </c:ext>
          </c:extLst>
        </c:ser>
        <c:dLbls>
          <c:showVal val="1"/>
        </c:dLbls>
      </c:pie3D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Методы</a:t>
            </a:r>
          </a:p>
          <a:p>
            <a:pPr>
              <a:defRPr/>
            </a:pPr>
            <a:r>
              <a:rPr lang="ru-RU" dirty="0" smtClean="0"/>
              <a:t>исследований</a:t>
            </a:r>
            <a:endParaRPr lang="ru-RU" dirty="0"/>
          </a:p>
        </c:rich>
      </c:tx>
      <c:layout>
        <c:manualLayout>
          <c:xMode val="edge"/>
          <c:yMode val="edge"/>
          <c:x val="0.48371835076111175"/>
          <c:y val="7.8545601201310961E-2"/>
        </c:manualLayout>
      </c:layout>
    </c:title>
    <c:view3D>
      <c:rotX val="30"/>
      <c:rotY val="30"/>
      <c:perspective val="30"/>
    </c:view3D>
    <c:plotArea>
      <c:layout>
        <c:manualLayout>
          <c:layoutTarget val="inner"/>
          <c:xMode val="edge"/>
          <c:yMode val="edge"/>
          <c:x val="0.30372990700970326"/>
          <c:y val="0.1656049027519694"/>
          <c:w val="0.69627009299029718"/>
          <c:h val="0.834395097248030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5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Физико-химические методы</c:v>
                </c:pt>
                <c:pt idx="1">
                  <c:v>Хроматография</c:v>
                </c:pt>
                <c:pt idx="2">
                  <c:v>Гранулометрический анализ</c:v>
                </c:pt>
                <c:pt idx="3">
                  <c:v>Масс-спектрометрия с индуктивно связанной плазмой</c:v>
                </c:pt>
                <c:pt idx="4">
                  <c:v>Микроскопия</c:v>
                </c:pt>
                <c:pt idx="5">
                  <c:v>Спектрометрия</c:v>
                </c:pt>
                <c:pt idx="6">
                  <c:v>Порометрия</c:v>
                </c:pt>
                <c:pt idx="7">
                  <c:v>Рентгеновские методы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69</c:v>
                </c:pt>
                <c:pt idx="1">
                  <c:v>54</c:v>
                </c:pt>
                <c:pt idx="2">
                  <c:v>23</c:v>
                </c:pt>
                <c:pt idx="3">
                  <c:v>92</c:v>
                </c:pt>
                <c:pt idx="4">
                  <c:v>29</c:v>
                </c:pt>
                <c:pt idx="5">
                  <c:v>54</c:v>
                </c:pt>
                <c:pt idx="6">
                  <c:v>29</c:v>
                </c:pt>
                <c:pt idx="7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0F-4174-A97D-63BE355A5CD1}"/>
            </c:ext>
          </c:extLst>
        </c:ser>
      </c:pie3DChart>
    </c:plotArea>
    <c:legend>
      <c:legendPos val="l"/>
      <c:layout>
        <c:manualLayout>
          <c:xMode val="edge"/>
          <c:yMode val="edge"/>
          <c:x val="0"/>
          <c:y val="0.26598391715669489"/>
          <c:w val="0.34073410897766621"/>
          <c:h val="0.73401608284330522"/>
        </c:manualLayout>
      </c:layout>
      <c:spPr>
        <a:ln w="0">
          <a:noFill/>
        </a:ln>
        <a:effectLst>
          <a:softEdge rad="0"/>
        </a:effectLst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01306-A490-4F4B-B26B-2AA5CF9B2F9F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1FA86-E108-4310-880D-0606048CF6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1996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24506C0-3FFE-45A5-803D-9F4FC5464A70}" type="datetimeFigureOut">
              <a:rPr lang="ru-RU"/>
              <a:pPr/>
              <a:t>26.10.2018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F8646707-6BBD-41A9-B4DF-0C76A73A2D2A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528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ООО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Хеметалл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ПАО «КВАРТ»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ООО НПО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Ростар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ООО «ТИОКОМПОЗИТ»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ООО НПЦ «Поиск-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МарГТУ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ООО «УК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Эстейт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Казанский завод масел и смазок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Курынцев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ООО "Ойл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Энерджи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smtClean="0">
                <a:solidFill>
                  <a:prstClr val="black"/>
                </a:solidFill>
              </a:rPr>
              <a:pPr/>
              <a:t>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569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Аккредитация это командная цель,</a:t>
            </a:r>
            <a:r>
              <a:rPr lang="ru-RU" baseline="0" dirty="0"/>
              <a:t> с определённым набором задач и функций каждого сотрудника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448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ru-RU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/>
              <a:t>Щелкните для изменения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26.10.2018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26.10.2018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26.10.2018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188913"/>
            <a:ext cx="6696075" cy="11525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7E496F6-694A-4233-AF09-ABCE7D36CB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7771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ru-RU" sz="3600" b="0" cap="none">
                <a:latin typeface="Georgia" pitchFamily="18" charset="0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ru-RU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26.10.2018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ru-RU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>
                <a:latin typeface="Georgia" pitchFamily="18" charset="0"/>
              </a:defRPr>
            </a:lvl2pPr>
            <a:lvl3pPr eaLnBrk="1" latinLnBrk="0" hangingPunct="1">
              <a:defRPr kumimoji="0" lang="ru-RU" sz="2000">
                <a:latin typeface="Georgia" pitchFamily="18" charset="0"/>
              </a:defRPr>
            </a:lvl3pPr>
            <a:lvl4pPr eaLnBrk="1" latinLnBrk="0" hangingPunct="1">
              <a:defRPr kumimoji="0" lang="ru-RU" sz="2000">
                <a:latin typeface="Georgia" pitchFamily="18" charset="0"/>
              </a:defRPr>
            </a:lvl4pPr>
            <a:lvl5pPr eaLnBrk="1" latinLnBrk="0" hangingPunct="1">
              <a:defRPr kumimoji="0" lang="ru-RU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26.10.2018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26.10.2018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26.10.2018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ru-RU" sz="2800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26.10.2018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26.10.2018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26.10.2018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26.10.2018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ru-RU"/>
              <a:pPr/>
              <a:t>26.10.2018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kumimoji="0" lang="ru-RU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google.ru/url?sa=i&amp;rct=j&amp;q=&amp;esrc=s&amp;source=images&amp;cd=&amp;cad=rja&amp;uact=8&amp;ved=0CAcQjRxqFQoTCPDsn7f0vsgCFYYJLAodCGoHjA&amp;url=http://sharij.net/23148&amp;bvm=bv.104819420,d.bGQ&amp;psig=AFQjCNGW-KEu3i7V286CUWfbrk2vYq9Gxw&amp;ust=1444807202985763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google.ru/url?sa=i&amp;rct=j&amp;q=&amp;esrc=s&amp;source=images&amp;cd=&amp;cad=rja&amp;uact=8&amp;ved=0CAcQjRxqFQoTCJCaqYX1vsgCFaaYcgodD54NSg&amp;url=http://www.kalyakimalyaki.ru/paper299.html&amp;psig=AFQjCNGpwRld5MphuuybnGMdhgz0AFH0fA&amp;ust=1444807368246276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132856"/>
            <a:ext cx="5654952" cy="1584176"/>
          </a:xfrm>
        </p:spPr>
        <p:txBody>
          <a:bodyPr>
            <a:noAutofit/>
          </a:bodyPr>
          <a:lstStyle/>
          <a:p>
            <a:pPr algn="just"/>
            <a:r>
              <a:rPr lang="ru-RU" sz="2700" b="1" dirty="0" smtClean="0"/>
              <a:t>Научно-учебная </a:t>
            </a:r>
            <a:r>
              <a:rPr lang="ru-RU" sz="2700" b="1" dirty="0"/>
              <a:t>и химико-аналитическая лаборатория «</a:t>
            </a:r>
            <a:r>
              <a:rPr lang="ru-RU" sz="2700" b="1" dirty="0" err="1"/>
              <a:t>НаноАналитика</a:t>
            </a:r>
            <a:r>
              <a:rPr lang="ru-RU" sz="2700" b="1" dirty="0"/>
              <a:t>»</a:t>
            </a: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4941168"/>
            <a:ext cx="6300392" cy="1106416"/>
          </a:xfrm>
        </p:spPr>
        <p:txBody>
          <a:bodyPr>
            <a:noAutofit/>
          </a:bodyPr>
          <a:lstStyle/>
          <a:p>
            <a:r>
              <a:rPr lang="ru-RU" sz="1900" b="1" dirty="0" smtClean="0"/>
              <a:t>Проректор по научной работе</a:t>
            </a:r>
          </a:p>
          <a:p>
            <a:r>
              <a:rPr lang="ru-RU" sz="1900" b="1" dirty="0" err="1" smtClean="0"/>
              <a:t>Сабирзянов</a:t>
            </a:r>
            <a:r>
              <a:rPr lang="ru-RU" sz="1900" b="1" dirty="0" smtClean="0"/>
              <a:t> Айдар </a:t>
            </a:r>
            <a:r>
              <a:rPr lang="ru-RU" sz="1900" b="1" dirty="0" err="1" smtClean="0"/>
              <a:t>Назимович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700" dirty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184154699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27784" y="307776"/>
            <a:ext cx="590465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КАФЕДРА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ПЛАЗМОХИМИЧЕСКИХ И НАНОТЕХНОЛОГИЙ ВЫСОКОМОЛЕКУЛЯРНЫХ МАТЕРИАЛОВ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Учебный процесс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76872"/>
            <a:ext cx="7992888" cy="4226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Планируется применение лаборатории в рамках образовательного процесса по направлениям подготовки бакалавров, магистров и аспирантов: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- 28.03.02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Наноинженерия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профиль - Органические и неорганические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наноматериалы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бакалавриат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- 22.03.01 «Материаловедение и технологии материалов», профиль - Материаловедение и технологии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наноматериалов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наносистем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бакалавриат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- 29.03.01 «Технология изделий легкой промышленности», профиль - Технология кожи и меха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бакалавриат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- 29.04.01 «Технология изделий легкой промышленности», профиль - Методы электрофизической и химической модификации натуральных волокнистых материалов (магистратура);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- 28.04.02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Наноинженерия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профиль -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Наноструктурированные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натуральные и искусственные материалы» (магистратура);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- 22.04.01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Материаловение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технология материалов» (магистратура);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- 05.13.18 «Математическое моделирование, численные методы и комплексы программ» (аспирантура);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- 29.06.01 «Технологии легкой промышленности» (аспирантура);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том числе в научно-исследовательских работах в рамках подготовки ВКР магистров и аспирантов.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59490862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505" y="299837"/>
            <a:ext cx="2141234" cy="6441531"/>
            <a:chOff x="-223025" y="-315416"/>
            <a:chExt cx="2256134" cy="7094755"/>
          </a:xfrm>
        </p:grpSpPr>
        <p:sp>
          <p:nvSpPr>
            <p:cNvPr id="6" name="Блок-схема: процесс 5"/>
            <p:cNvSpPr/>
            <p:nvPr/>
          </p:nvSpPr>
          <p:spPr>
            <a:xfrm>
              <a:off x="-223025" y="116134"/>
              <a:ext cx="1194626" cy="1599432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50" dirty="0"/>
                <a:t>Ионно-плазменная обработка при пониженном давлении</a:t>
              </a:r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1046686" y="116134"/>
              <a:ext cx="986423" cy="1599432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50" dirty="0"/>
                <a:t>Плазменный синтез при атмосферном давлении</a:t>
              </a:r>
            </a:p>
          </p:txBody>
        </p:sp>
        <p:sp>
          <p:nvSpPr>
            <p:cNvPr id="11" name="Блок-схема: процесс 10"/>
            <p:cNvSpPr/>
            <p:nvPr/>
          </p:nvSpPr>
          <p:spPr>
            <a:xfrm rot="16200000">
              <a:off x="-2277688" y="4186150"/>
              <a:ext cx="4776235" cy="41014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Полимеры и </a:t>
              </a:r>
              <a:r>
                <a:rPr lang="ru-RU" sz="1200" dirty="0" smtClean="0"/>
                <a:t>олигомеры</a:t>
              </a:r>
              <a:endParaRPr lang="ru-RU" sz="1200" dirty="0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 flipH="1" flipV="1">
              <a:off x="971600" y="-315416"/>
              <a:ext cx="576064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Прямоугольник 53"/>
          <p:cNvSpPr/>
          <p:nvPr/>
        </p:nvSpPr>
        <p:spPr>
          <a:xfrm>
            <a:off x="2123728" y="-36862"/>
            <a:ext cx="7176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Научные направления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ПНР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Нанотехнологии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наноматериалы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лок-схема: процесс 58"/>
          <p:cNvSpPr/>
          <p:nvPr/>
        </p:nvSpPr>
        <p:spPr>
          <a:xfrm rot="16200000">
            <a:off x="-1090365" y="4409712"/>
            <a:ext cx="4336483" cy="326831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Природное </a:t>
            </a:r>
            <a:r>
              <a:rPr lang="ru-RU" sz="1200" dirty="0" smtClean="0"/>
              <a:t>сырь</a:t>
            </a:r>
            <a:r>
              <a:rPr lang="ru-RU" sz="1200" dirty="0"/>
              <a:t>е</a:t>
            </a:r>
          </a:p>
        </p:txBody>
      </p:sp>
      <p:sp>
        <p:nvSpPr>
          <p:cNvPr id="64" name="Блок-схема: процесс 63"/>
          <p:cNvSpPr/>
          <p:nvPr/>
        </p:nvSpPr>
        <p:spPr>
          <a:xfrm rot="16200000">
            <a:off x="-398115" y="4409711"/>
            <a:ext cx="4336484" cy="326831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Наночастицы</a:t>
            </a:r>
            <a:r>
              <a:rPr lang="ru-RU" sz="1200" dirty="0"/>
              <a:t> металлов и оксидов</a:t>
            </a:r>
          </a:p>
        </p:txBody>
      </p:sp>
      <p:sp>
        <p:nvSpPr>
          <p:cNvPr id="68" name="Блок-схема: процесс 67"/>
          <p:cNvSpPr/>
          <p:nvPr/>
        </p:nvSpPr>
        <p:spPr>
          <a:xfrm>
            <a:off x="2297929" y="691654"/>
            <a:ext cx="947766" cy="145217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Физикохимия тонки пленок </a:t>
            </a:r>
            <a:r>
              <a:rPr lang="ru-RU" sz="1050" dirty="0" err="1" smtClean="0"/>
              <a:t>пниктидов</a:t>
            </a:r>
            <a:endParaRPr lang="ru-RU" sz="1050" dirty="0"/>
          </a:p>
        </p:txBody>
      </p:sp>
      <p:sp>
        <p:nvSpPr>
          <p:cNvPr id="69" name="Блок-схема: процесс 68"/>
          <p:cNvSpPr/>
          <p:nvPr/>
        </p:nvSpPr>
        <p:spPr>
          <a:xfrm>
            <a:off x="3324819" y="691654"/>
            <a:ext cx="909601" cy="145217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Электрохимический синтез полиметаллических и </a:t>
            </a:r>
            <a:r>
              <a:rPr lang="ru-RU" sz="1050" dirty="0" err="1" smtClean="0"/>
              <a:t>полиметаллоксидных</a:t>
            </a:r>
            <a:r>
              <a:rPr lang="ru-RU" sz="1050" dirty="0" smtClean="0"/>
              <a:t> систем</a:t>
            </a:r>
            <a:endParaRPr lang="ru-RU" sz="1050" dirty="0"/>
          </a:p>
        </p:txBody>
      </p:sp>
      <p:sp>
        <p:nvSpPr>
          <p:cNvPr id="70" name="Блок-схема: процесс 69"/>
          <p:cNvSpPr/>
          <p:nvPr/>
        </p:nvSpPr>
        <p:spPr>
          <a:xfrm>
            <a:off x="4285828" y="691654"/>
            <a:ext cx="890918" cy="145217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Гибридные полифункциональные </a:t>
            </a:r>
            <a:r>
              <a:rPr lang="ru-RU" sz="800" dirty="0" err="1" smtClean="0"/>
              <a:t>нанокомпозиты</a:t>
            </a:r>
            <a:r>
              <a:rPr lang="ru-RU" sz="800" dirty="0" smtClean="0"/>
              <a:t> на основе природных и синтетических полимеров</a:t>
            </a:r>
            <a:endParaRPr lang="ru-RU" sz="800" dirty="0"/>
          </a:p>
        </p:txBody>
      </p:sp>
      <p:sp>
        <p:nvSpPr>
          <p:cNvPr id="72" name="Блок-схема: процесс 71"/>
          <p:cNvSpPr/>
          <p:nvPr/>
        </p:nvSpPr>
        <p:spPr>
          <a:xfrm>
            <a:off x="5228154" y="691654"/>
            <a:ext cx="928022" cy="145217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Новые электродные и мембранные материалы на основе металлических </a:t>
            </a:r>
            <a:r>
              <a:rPr lang="ru-RU" sz="800" dirty="0" err="1" smtClean="0"/>
              <a:t>наноструктур</a:t>
            </a:r>
            <a:endParaRPr lang="ru-RU" sz="800" dirty="0"/>
          </a:p>
        </p:txBody>
      </p:sp>
      <p:sp>
        <p:nvSpPr>
          <p:cNvPr id="73" name="Блок-схема: процесс 72"/>
          <p:cNvSpPr/>
          <p:nvPr/>
        </p:nvSpPr>
        <p:spPr>
          <a:xfrm>
            <a:off x="6209059" y="691654"/>
            <a:ext cx="854507" cy="145217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Модифицированные мембраны для разделения газовых и жидких смесей</a:t>
            </a:r>
            <a:endParaRPr lang="ru-RU" sz="800" dirty="0"/>
          </a:p>
        </p:txBody>
      </p:sp>
      <p:sp>
        <p:nvSpPr>
          <p:cNvPr id="74" name="Блок-схема: процесс 73"/>
          <p:cNvSpPr/>
          <p:nvPr/>
        </p:nvSpPr>
        <p:spPr>
          <a:xfrm>
            <a:off x="7196468" y="691654"/>
            <a:ext cx="854507" cy="145217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Прочностные свойства композиционных материалов на основе органических волокон для аэрокосмической техники</a:t>
            </a:r>
            <a:endParaRPr lang="ru-RU" sz="800" dirty="0"/>
          </a:p>
        </p:txBody>
      </p:sp>
      <p:sp>
        <p:nvSpPr>
          <p:cNvPr id="75" name="Блок-схема: процесс 74"/>
          <p:cNvSpPr/>
          <p:nvPr/>
        </p:nvSpPr>
        <p:spPr>
          <a:xfrm>
            <a:off x="8183877" y="691654"/>
            <a:ext cx="960123" cy="145217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Управление коррозионными процессами путем создания </a:t>
            </a:r>
            <a:r>
              <a:rPr lang="ru-RU" sz="800" dirty="0" err="1" smtClean="0"/>
              <a:t>нанореакторов</a:t>
            </a:r>
            <a:r>
              <a:rPr lang="ru-RU" sz="800" dirty="0" smtClean="0"/>
              <a:t> на поверхности металлов</a:t>
            </a:r>
            <a:endParaRPr lang="ru-RU" sz="800" dirty="0"/>
          </a:p>
        </p:txBody>
      </p:sp>
      <p:sp>
        <p:nvSpPr>
          <p:cNvPr id="76" name="Блок-схема: процесс 75"/>
          <p:cNvSpPr/>
          <p:nvPr/>
        </p:nvSpPr>
        <p:spPr>
          <a:xfrm rot="16200000">
            <a:off x="541053" y="4309856"/>
            <a:ext cx="4336484" cy="52653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Наноразмерные</a:t>
            </a:r>
            <a:r>
              <a:rPr lang="ru-RU" sz="1200" dirty="0" smtClean="0"/>
              <a:t> слои сульфидов, </a:t>
            </a:r>
            <a:br>
              <a:rPr lang="ru-RU" sz="1200" dirty="0" smtClean="0"/>
            </a:br>
            <a:r>
              <a:rPr lang="ru-RU" sz="1200" dirty="0" smtClean="0"/>
              <a:t>селенидов </a:t>
            </a:r>
            <a:r>
              <a:rPr lang="en-US" sz="1200" dirty="0" err="1" smtClean="0"/>
              <a:t>p,d</a:t>
            </a:r>
            <a:r>
              <a:rPr lang="en-US" sz="1200" dirty="0" smtClean="0"/>
              <a:t> - </a:t>
            </a:r>
            <a:r>
              <a:rPr lang="ru-RU" sz="1200" dirty="0" smtClean="0"/>
              <a:t>металлов</a:t>
            </a:r>
            <a:endParaRPr lang="ru-RU" sz="1200" dirty="0"/>
          </a:p>
        </p:txBody>
      </p:sp>
      <p:sp>
        <p:nvSpPr>
          <p:cNvPr id="77" name="Блок-схема: процесс 76"/>
          <p:cNvSpPr/>
          <p:nvPr/>
        </p:nvSpPr>
        <p:spPr>
          <a:xfrm rot="16200000">
            <a:off x="1369677" y="4409710"/>
            <a:ext cx="4336484" cy="326831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Наночастицы</a:t>
            </a:r>
            <a:r>
              <a:rPr lang="ru-RU" sz="1200" dirty="0" smtClean="0"/>
              <a:t> сложных оксидов</a:t>
            </a:r>
            <a:endParaRPr lang="ru-RU" sz="1200" dirty="0"/>
          </a:p>
        </p:txBody>
      </p:sp>
      <p:sp>
        <p:nvSpPr>
          <p:cNvPr id="78" name="Блок-схема: процесс 77"/>
          <p:cNvSpPr/>
          <p:nvPr/>
        </p:nvSpPr>
        <p:spPr>
          <a:xfrm rot="16200000">
            <a:off x="1839227" y="4409710"/>
            <a:ext cx="4336484" cy="326831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Наночастицы</a:t>
            </a:r>
            <a:r>
              <a:rPr lang="ru-RU" sz="1200" dirty="0" smtClean="0"/>
              <a:t> </a:t>
            </a:r>
            <a:r>
              <a:rPr lang="ru-RU" sz="1200" dirty="0" err="1" smtClean="0"/>
              <a:t>интерметаллидов</a:t>
            </a:r>
            <a:r>
              <a:rPr lang="ru-RU" sz="1200" dirty="0" smtClean="0"/>
              <a:t> и твердых растворов</a:t>
            </a:r>
            <a:endParaRPr lang="ru-RU" sz="1200" dirty="0"/>
          </a:p>
        </p:txBody>
      </p:sp>
      <p:sp>
        <p:nvSpPr>
          <p:cNvPr id="79" name="Блок-схема: процесс 78"/>
          <p:cNvSpPr/>
          <p:nvPr/>
        </p:nvSpPr>
        <p:spPr>
          <a:xfrm rot="16200000">
            <a:off x="2575047" y="4409709"/>
            <a:ext cx="4336484" cy="326831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Материалы на основе целлюлозы</a:t>
            </a:r>
            <a:endParaRPr lang="ru-RU" sz="1200" dirty="0"/>
          </a:p>
        </p:txBody>
      </p:sp>
      <p:sp>
        <p:nvSpPr>
          <p:cNvPr id="80" name="Блок-схема: процесс 79"/>
          <p:cNvSpPr/>
          <p:nvPr/>
        </p:nvSpPr>
        <p:spPr>
          <a:xfrm rot="16200000">
            <a:off x="3271897" y="4361142"/>
            <a:ext cx="4336484" cy="42396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Наночастицы</a:t>
            </a:r>
            <a:r>
              <a:rPr lang="ru-RU" sz="1200" dirty="0"/>
              <a:t> </a:t>
            </a:r>
            <a:r>
              <a:rPr lang="ru-RU" sz="1200" dirty="0" smtClean="0"/>
              <a:t>серебра и др. металлов локализованные на поверхности  полимерных мембран</a:t>
            </a:r>
            <a:endParaRPr lang="ru-RU" sz="1200" dirty="0"/>
          </a:p>
        </p:txBody>
      </p:sp>
      <p:sp>
        <p:nvSpPr>
          <p:cNvPr id="81" name="Блок-схема: процесс 80"/>
          <p:cNvSpPr/>
          <p:nvPr/>
        </p:nvSpPr>
        <p:spPr>
          <a:xfrm rot="16200000">
            <a:off x="3773368" y="4409708"/>
            <a:ext cx="4336484" cy="326831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Материалы на основе углеродных </a:t>
            </a:r>
            <a:r>
              <a:rPr lang="ru-RU" sz="1200" dirty="0" err="1" smtClean="0"/>
              <a:t>нанотрубок</a:t>
            </a:r>
            <a:endParaRPr lang="ru-RU" sz="1200" dirty="0"/>
          </a:p>
        </p:txBody>
      </p:sp>
      <p:sp>
        <p:nvSpPr>
          <p:cNvPr id="82" name="Блок-схема: процесс 81"/>
          <p:cNvSpPr/>
          <p:nvPr/>
        </p:nvSpPr>
        <p:spPr>
          <a:xfrm rot="16200000">
            <a:off x="4271012" y="4409708"/>
            <a:ext cx="4336484" cy="326831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Выделение гелия из природного газа</a:t>
            </a:r>
            <a:endParaRPr lang="ru-RU" sz="1200" dirty="0"/>
          </a:p>
        </p:txBody>
      </p:sp>
      <p:sp>
        <p:nvSpPr>
          <p:cNvPr id="83" name="Блок-схема: процесс 82"/>
          <p:cNvSpPr/>
          <p:nvPr/>
        </p:nvSpPr>
        <p:spPr>
          <a:xfrm rot="16200000">
            <a:off x="4731909" y="4406625"/>
            <a:ext cx="4336484" cy="326831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Очистка биологических жидкостей</a:t>
            </a:r>
            <a:endParaRPr lang="ru-RU" sz="1200" dirty="0"/>
          </a:p>
        </p:txBody>
      </p:sp>
      <p:sp>
        <p:nvSpPr>
          <p:cNvPr id="84" name="Блок-схема: процесс 83"/>
          <p:cNvSpPr/>
          <p:nvPr/>
        </p:nvSpPr>
        <p:spPr>
          <a:xfrm rot="16200000">
            <a:off x="5440852" y="4406624"/>
            <a:ext cx="4336484" cy="326831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Углеродные модифицированные волокна</a:t>
            </a:r>
            <a:endParaRPr lang="ru-RU" sz="1200" dirty="0"/>
          </a:p>
        </p:txBody>
      </p:sp>
      <p:sp>
        <p:nvSpPr>
          <p:cNvPr id="85" name="Блок-схема: процесс 84"/>
          <p:cNvSpPr/>
          <p:nvPr/>
        </p:nvSpPr>
        <p:spPr>
          <a:xfrm rot="16200000">
            <a:off x="6468739" y="4268142"/>
            <a:ext cx="4336484" cy="60379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Резонансные явления с использованием слаботочных электрохимических способов на примере </a:t>
            </a:r>
            <a:r>
              <a:rPr lang="ru-RU" sz="1200" dirty="0" err="1" smtClean="0"/>
              <a:t>пассивирующихся</a:t>
            </a:r>
            <a:r>
              <a:rPr lang="ru-RU" sz="1200" dirty="0" smtClean="0"/>
              <a:t> металлов</a:t>
            </a:r>
            <a:endParaRPr lang="ru-RU" sz="1200" dirty="0"/>
          </a:p>
        </p:txBody>
      </p:sp>
      <p:cxnSp>
        <p:nvCxnSpPr>
          <p:cNvPr id="87" name="Прямая со стрелкой 86"/>
          <p:cNvCxnSpPr>
            <a:endCxn id="11" idx="3"/>
          </p:cNvCxnSpPr>
          <p:nvPr/>
        </p:nvCxnSpPr>
        <p:spPr>
          <a:xfrm>
            <a:off x="423976" y="2143824"/>
            <a:ext cx="1" cy="261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1773697" y="2129480"/>
            <a:ext cx="1" cy="261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2723563" y="2150852"/>
            <a:ext cx="1" cy="261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497638" y="2150852"/>
            <a:ext cx="1" cy="261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4019843" y="2129480"/>
            <a:ext cx="1" cy="261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4753811" y="2150852"/>
            <a:ext cx="1" cy="261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5433597" y="2129480"/>
            <a:ext cx="1" cy="261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5945574" y="2140733"/>
            <a:ext cx="1" cy="261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6415408" y="2140733"/>
            <a:ext cx="1" cy="261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6858771" y="2150852"/>
            <a:ext cx="1" cy="261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7623720" y="2140733"/>
            <a:ext cx="1" cy="261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8665301" y="2143824"/>
            <a:ext cx="1" cy="261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1073476" y="2150852"/>
            <a:ext cx="1" cy="261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9106768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39752" y="487126"/>
            <a:ext cx="5904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решения Ученого совета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167211"/>
            <a:ext cx="5760640" cy="541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Tx/>
              <a:buAutoNum type="arabicPeriod"/>
            </a:pPr>
            <a:r>
              <a:rPr lang="ru-RU" sz="1700" dirty="0" smtClean="0"/>
              <a:t>Включить лабораторию </a:t>
            </a:r>
            <a:r>
              <a:rPr lang="ru-RU" sz="1700" dirty="0"/>
              <a:t>«</a:t>
            </a:r>
            <a:r>
              <a:rPr lang="ru-RU" sz="1700" dirty="0" err="1"/>
              <a:t>НаноАналитика</a:t>
            </a:r>
            <a:r>
              <a:rPr lang="ru-RU" sz="1700" dirty="0" smtClean="0"/>
              <a:t>» в структуру каф. </a:t>
            </a:r>
            <a:r>
              <a:rPr lang="ru-RU" sz="1700" dirty="0"/>
              <a:t>ПНТВМ факультета </a:t>
            </a:r>
            <a:r>
              <a:rPr lang="ru-RU" sz="1700" dirty="0" err="1" smtClean="0"/>
              <a:t>наноматериалов</a:t>
            </a:r>
            <a:r>
              <a:rPr lang="ru-RU" sz="1700" dirty="0" smtClean="0"/>
              <a:t> </a:t>
            </a:r>
            <a:r>
              <a:rPr lang="ru-RU" sz="1700" dirty="0"/>
              <a:t>и </a:t>
            </a:r>
            <a:r>
              <a:rPr lang="ru-RU" sz="1700" dirty="0" err="1"/>
              <a:t>нанотехнологий</a:t>
            </a:r>
            <a:r>
              <a:rPr lang="ru-RU" sz="1700" dirty="0"/>
              <a:t> </a:t>
            </a:r>
            <a:r>
              <a:rPr lang="ru-RU" sz="1700" dirty="0" smtClean="0"/>
              <a:t>(ПНР «</a:t>
            </a:r>
            <a:r>
              <a:rPr lang="ru-RU" sz="1700" dirty="0" err="1" smtClean="0"/>
              <a:t>Нанотехнологии</a:t>
            </a:r>
            <a:r>
              <a:rPr lang="ru-RU" sz="1700" dirty="0" smtClean="0"/>
              <a:t> и </a:t>
            </a:r>
            <a:r>
              <a:rPr lang="ru-RU" sz="1700" dirty="0" err="1" smtClean="0"/>
              <a:t>наноматериалы</a:t>
            </a:r>
            <a:r>
              <a:rPr lang="ru-RU" sz="1700" dirty="0" smtClean="0"/>
              <a:t>»), разработать и представить на рассмотрение на очередном заседании Ученого совета Положение о лаборатории. Ответственный – проректор по УР Бурмистров А.В.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1700" dirty="0" smtClean="0"/>
              <a:t>В срок до 01.02.2019 г. организовать занятия магистров и аспирантов на базе лаборатории «</a:t>
            </a:r>
            <a:r>
              <a:rPr lang="ru-RU" sz="1700" dirty="0" err="1" smtClean="0"/>
              <a:t>НаноАналитика</a:t>
            </a:r>
            <a:r>
              <a:rPr lang="ru-RU" sz="1700" dirty="0" smtClean="0"/>
              <a:t>» </a:t>
            </a:r>
            <a:r>
              <a:rPr lang="ru-RU" sz="1700" dirty="0" err="1" smtClean="0"/>
              <a:t>раличных</a:t>
            </a:r>
            <a:r>
              <a:rPr lang="ru-RU" sz="1700" dirty="0" smtClean="0"/>
              <a:t> учебных направлений. Ответственный – проректор по УР Бурмистров А.В.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1700" dirty="0" smtClean="0"/>
              <a:t>В срок до 01.11.2018 г. обеспечить проведение НИР на базе лаборатории «</a:t>
            </a:r>
            <a:r>
              <a:rPr lang="ru-RU" sz="1700" dirty="0" err="1" smtClean="0"/>
              <a:t>НаноАналитика</a:t>
            </a:r>
            <a:r>
              <a:rPr lang="ru-RU" sz="1700" dirty="0" smtClean="0"/>
              <a:t>» </a:t>
            </a:r>
            <a:r>
              <a:rPr lang="ru-RU" sz="1700" smtClean="0"/>
              <a:t>научными </a:t>
            </a:r>
            <a:r>
              <a:rPr lang="ru-RU" sz="1700" smtClean="0"/>
              <a:t>группами, </a:t>
            </a:r>
            <a:r>
              <a:rPr lang="ru-RU" sz="1700" dirty="0" smtClean="0"/>
              <a:t>выполняющими исследования в области химии, химической технологии, нано- и биотехнологий. Ответственный – проректор по НР </a:t>
            </a:r>
            <a:r>
              <a:rPr lang="ru-RU" sz="1700" dirty="0" err="1" smtClean="0"/>
              <a:t>Сабирзянов</a:t>
            </a:r>
            <a:r>
              <a:rPr lang="ru-RU" sz="1700" dirty="0" smtClean="0"/>
              <a:t> А.Н. </a:t>
            </a:r>
            <a:endParaRPr lang="ru-RU" sz="1700" dirty="0"/>
          </a:p>
        </p:txBody>
      </p:sp>
    </p:spTree>
    <p:extLst>
      <p:ext uri="{BB962C8B-B14F-4D97-AF65-F5344CB8AC3E}">
        <p14:creationId xmlns="" xmlns:p14="http://schemas.microsoft.com/office/powerpoint/2010/main" val="97758786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3" name="Picture 7" descr="http://ww1.prweb.com/prfiles/2012/11/26/10347297/ZSX%20Primus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30523"/>
            <a:ext cx="1512168" cy="14606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119" y="0"/>
            <a:ext cx="6984368" cy="1323529"/>
          </a:xfrm>
        </p:spPr>
        <p:txBody>
          <a:bodyPr>
            <a:noAutofit/>
          </a:bodyPr>
          <a:lstStyle/>
          <a:p>
            <a:pPr algn="just"/>
            <a:r>
              <a:rPr lang="ru-RU" sz="2700" b="1" dirty="0" smtClean="0">
                <a:solidFill>
                  <a:srgbClr val="FF0000"/>
                </a:solidFill>
              </a:rPr>
              <a:t>Один </a:t>
            </a:r>
            <a:r>
              <a:rPr lang="ru-RU" sz="2700" b="1" dirty="0">
                <a:solidFill>
                  <a:srgbClr val="FF0000"/>
                </a:solidFill>
              </a:rPr>
              <a:t>из наиболее оснащенных лабораторных  центров Республики Татарстан. 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38854" y="5981224"/>
            <a:ext cx="6300392" cy="761871"/>
          </a:xfrm>
        </p:spPr>
        <p:txBody>
          <a:bodyPr>
            <a:noAutofit/>
          </a:bodyPr>
          <a:lstStyle/>
          <a:p>
            <a:r>
              <a:rPr lang="ru-RU" sz="1900" b="1" dirty="0" smtClean="0"/>
              <a:t>Оборудование - 170 млн. руб.</a:t>
            </a:r>
          </a:p>
          <a:p>
            <a:r>
              <a:rPr lang="ru-RU" sz="1900" b="1" dirty="0"/>
              <a:t>Инженерная инфраструктура - 80 млн. </a:t>
            </a:r>
            <a:r>
              <a:rPr lang="ru-RU" sz="1900" b="1" dirty="0" smtClean="0"/>
              <a:t>руб.</a:t>
            </a:r>
            <a:endParaRPr lang="ru-RU" sz="17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3167" y="2564904"/>
            <a:ext cx="7452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449263" algn="just">
              <a:lnSpc>
                <a:spcPct val="150000"/>
              </a:lnSpc>
            </a:pPr>
            <a:r>
              <a:rPr lang="ru-RU" sz="1600" b="1" dirty="0"/>
              <a:t>Лабораторный парк насчитывает 54 единицы средств измерений (входят в государственный реестр средств измерений и проходят государственную </a:t>
            </a:r>
            <a:r>
              <a:rPr lang="ru-RU" sz="1600" b="1" dirty="0" err="1"/>
              <a:t>ме</a:t>
            </a:r>
            <a:r>
              <a:rPr lang="ru-RU" sz="1600" b="1" dirty="0"/>
              <a:t> </a:t>
            </a:r>
            <a:r>
              <a:rPr lang="ru-RU" sz="1600" b="1" dirty="0" err="1"/>
              <a:t>трологическую</a:t>
            </a:r>
            <a:r>
              <a:rPr lang="ru-RU" sz="1600" b="1" dirty="0"/>
              <a:t> поверку), 15 единиц испытательного оборудования, 40 единиц вспомогательного оборудования.</a:t>
            </a:r>
          </a:p>
          <a:p>
            <a:pPr algn="just">
              <a:lnSpc>
                <a:spcPct val="150000"/>
              </a:lnSpc>
            </a:pPr>
            <a:r>
              <a:rPr lang="ru-RU" sz="1600" b="1" dirty="0"/>
              <a:t>Банк стандартных образцов</a:t>
            </a:r>
            <a:r>
              <a:rPr lang="en-US" sz="1600" b="1" dirty="0"/>
              <a:t> </a:t>
            </a:r>
            <a:r>
              <a:rPr lang="ru-RU" sz="1600" b="1" dirty="0"/>
              <a:t>насчитывает –72  шт.</a:t>
            </a:r>
          </a:p>
          <a:p>
            <a:pPr algn="just">
              <a:lnSpc>
                <a:spcPct val="150000"/>
              </a:lnSpc>
            </a:pPr>
            <a:r>
              <a:rPr lang="ru-RU" sz="1600" b="1" dirty="0"/>
              <a:t> Нормативно-методическое обеспечение – более 110 ГОСТов, международных стандартов ( </a:t>
            </a:r>
            <a:r>
              <a:rPr lang="en-US" sz="1600" b="1" dirty="0"/>
              <a:t> ISO, ASTM,NIST </a:t>
            </a:r>
            <a:r>
              <a:rPr lang="ru-RU" sz="1600" b="1" dirty="0"/>
              <a:t>и др</a:t>
            </a:r>
            <a:r>
              <a:rPr lang="ru-RU" sz="1600" b="1" dirty="0" smtClean="0"/>
              <a:t>.)</a:t>
            </a:r>
            <a:endParaRPr lang="ru-RU" sz="1600" b="1" dirty="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532576"/>
            <a:ext cx="1547664" cy="232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 descr="http://www.technopark-slava.ru/upload/medialibrary/4f0/4f099e55e62c577a7f84a6867b7c7f0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51241"/>
            <a:ext cx="1270407" cy="19074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3"/>
            <a:ext cx="8136904" cy="72007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Основные объекты исследований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1268760"/>
            <a:ext cx="6503640" cy="4176464"/>
          </a:xfrm>
        </p:spPr>
        <p:txBody>
          <a:bodyPr>
            <a:normAutofit/>
          </a:bodyPr>
          <a:lstStyle/>
          <a:p>
            <a:pPr algn="just"/>
            <a:r>
              <a:rPr lang="ru-RU" sz="1800" dirty="0" err="1" smtClean="0"/>
              <a:t>Нанопорошки</a:t>
            </a:r>
            <a:r>
              <a:rPr lang="ru-RU" sz="1800" dirty="0" smtClean="0"/>
              <a:t> и </a:t>
            </a:r>
            <a:r>
              <a:rPr lang="ru-RU" sz="1800" dirty="0"/>
              <a:t>пористые твердые вещества;</a:t>
            </a:r>
          </a:p>
          <a:p>
            <a:pPr algn="just"/>
            <a:r>
              <a:rPr lang="ru-RU" sz="1800" dirty="0"/>
              <a:t>Полимеры, композиционные материалы ;</a:t>
            </a:r>
          </a:p>
          <a:p>
            <a:pPr algn="just"/>
            <a:r>
              <a:rPr lang="ru-RU" sz="1800" dirty="0"/>
              <a:t>Одно и многофазные системы (порошки, спреи, аэрозоли, суспензии, эмульсии);</a:t>
            </a:r>
          </a:p>
          <a:p>
            <a:pPr algn="just"/>
            <a:r>
              <a:rPr lang="ru-RU" sz="1800" dirty="0"/>
              <a:t>Проводники и полупроводники; металлы, сплавы;</a:t>
            </a:r>
          </a:p>
          <a:p>
            <a:pPr algn="just"/>
            <a:r>
              <a:rPr lang="ru-RU" sz="1800" dirty="0"/>
              <a:t>Воды(природные, сточные</a:t>
            </a:r>
            <a:r>
              <a:rPr lang="ru-RU" sz="1800" dirty="0" smtClean="0"/>
              <a:t>), рассолы</a:t>
            </a:r>
            <a:r>
              <a:rPr lang="ru-RU" sz="1800" dirty="0"/>
              <a:t>, осадки, </a:t>
            </a:r>
            <a:r>
              <a:rPr lang="ru-RU" sz="1800" dirty="0" err="1"/>
              <a:t>кеки</a:t>
            </a:r>
            <a:r>
              <a:rPr lang="ru-RU" sz="1800" dirty="0"/>
              <a:t>, донные отложения, промышленные отходы, грунты и др.</a:t>
            </a:r>
          </a:p>
          <a:p>
            <a:pPr algn="just"/>
            <a:r>
              <a:rPr lang="ru-RU" sz="1800" dirty="0"/>
              <a:t>Образцы растительного происхождения, </a:t>
            </a:r>
            <a:r>
              <a:rPr lang="ru-RU" sz="1800" dirty="0" err="1"/>
              <a:t>биопродукция</a:t>
            </a:r>
            <a:r>
              <a:rPr lang="ru-RU" sz="1800" dirty="0"/>
              <a:t>;</a:t>
            </a:r>
          </a:p>
          <a:p>
            <a:pPr algn="just"/>
            <a:r>
              <a:rPr lang="ru-RU" sz="1800" dirty="0"/>
              <a:t>Горные породы, руды, минералы и продукция на их основе;</a:t>
            </a:r>
          </a:p>
          <a:p>
            <a:pPr algn="just"/>
            <a:r>
              <a:rPr lang="ru-RU" sz="1800" dirty="0"/>
              <a:t>Нефтепродукты и др. </a:t>
            </a:r>
          </a:p>
          <a:p>
            <a:pPr algn="just"/>
            <a:endParaRPr lang="ru-RU" dirty="0"/>
          </a:p>
        </p:txBody>
      </p:sp>
      <p:pic>
        <p:nvPicPr>
          <p:cNvPr id="4" name="Picture 12" descr="C:\Users\109\Desktop\буклет\voda_-_istochnik_zhizni_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4" y="5123030"/>
            <a:ext cx="2242863" cy="158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http://sharij.net/wp-content/uploads/2015/05/voda-iz-krana_staka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79" y="5123031"/>
            <a:ext cx="2243409" cy="168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http://www.kalyakimalyaki.ru/img_base/2009/pimg_891_29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64704"/>
            <a:ext cx="1763688" cy="125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4" y="3140968"/>
            <a:ext cx="221002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8" name="Picture 4" descr="https://im0-tub-ru.yandex.net/i?id=938b7366f46b96b954394d4efe28493c-l&amp;n=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23030"/>
            <a:ext cx="2114235" cy="1585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0" name="Picture 6" descr="http://www.rt-chemcomposite.ru/upload/iblock/106/1410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23030"/>
            <a:ext cx="1944216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75048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3838" y="944725"/>
            <a:ext cx="5130570" cy="810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Основные заказчики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8823" y="1754815"/>
            <a:ext cx="5400600" cy="2511279"/>
          </a:xfrm>
        </p:spPr>
        <p:txBody>
          <a:bodyPr>
            <a:noAutofit/>
          </a:bodyPr>
          <a:lstStyle/>
          <a:p>
            <a:r>
              <a:rPr lang="ru-RU" sz="1200" dirty="0"/>
              <a:t>ООО»НЭФИС», ООО «ЮГ-</a:t>
            </a:r>
            <a:r>
              <a:rPr lang="ru-RU" sz="1200" dirty="0" err="1"/>
              <a:t>ресурс»,ОАО</a:t>
            </a:r>
            <a:r>
              <a:rPr lang="ru-RU" sz="1200" dirty="0"/>
              <a:t> «</a:t>
            </a:r>
            <a:r>
              <a:rPr lang="ru-RU" sz="1200" dirty="0" err="1"/>
              <a:t>Базальтопластик</a:t>
            </a:r>
            <a:r>
              <a:rPr lang="ru-RU" sz="1200" dirty="0"/>
              <a:t>», ООО «</a:t>
            </a:r>
            <a:r>
              <a:rPr lang="ru-RU" sz="1200" dirty="0" err="1"/>
              <a:t>Инжехим</a:t>
            </a:r>
            <a:r>
              <a:rPr lang="ru-RU" sz="1200" dirty="0"/>
              <a:t>»,</a:t>
            </a:r>
            <a:r>
              <a:rPr lang="ru-RU" sz="1200" dirty="0">
                <a:latin typeface="+mn-lt"/>
              </a:rPr>
              <a:t> ООО "</a:t>
            </a:r>
            <a:r>
              <a:rPr lang="ru-RU" sz="1200" dirty="0" err="1">
                <a:latin typeface="+mn-lt"/>
              </a:rPr>
              <a:t>Нанофарма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девелопмент</a:t>
            </a:r>
            <a:r>
              <a:rPr lang="ru-RU" sz="1200" dirty="0">
                <a:latin typeface="+mn-lt"/>
              </a:rPr>
              <a:t>«,ООО «</a:t>
            </a:r>
            <a:r>
              <a:rPr lang="ru-RU" sz="1200" dirty="0" err="1">
                <a:latin typeface="+mn-lt"/>
              </a:rPr>
              <a:t>Деко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минералс</a:t>
            </a:r>
            <a:r>
              <a:rPr lang="ru-RU" sz="1200" dirty="0">
                <a:latin typeface="+mn-lt"/>
              </a:rPr>
              <a:t> СНГ»</a:t>
            </a:r>
          </a:p>
          <a:p>
            <a:r>
              <a:rPr lang="ru-RU" sz="1200" dirty="0">
                <a:latin typeface="+mn-lt"/>
              </a:rPr>
              <a:t>ООО «</a:t>
            </a:r>
            <a:r>
              <a:rPr lang="ru-RU" sz="1200" dirty="0" err="1">
                <a:latin typeface="+mn-lt"/>
              </a:rPr>
              <a:t>ХимИнвест</a:t>
            </a:r>
            <a:r>
              <a:rPr lang="ru-RU" sz="1200" dirty="0">
                <a:latin typeface="+mn-lt"/>
              </a:rPr>
              <a:t>»,ООО "НПФ РЕКОН</a:t>
            </a:r>
          </a:p>
          <a:p>
            <a:r>
              <a:rPr lang="ru-RU" sz="1200" dirty="0"/>
              <a:t>ООО «</a:t>
            </a:r>
            <a:r>
              <a:rPr lang="ru-RU" sz="1200" dirty="0" err="1"/>
              <a:t>Хеметалл</a:t>
            </a:r>
            <a:r>
              <a:rPr lang="ru-RU" sz="1200" dirty="0"/>
              <a:t>»,ПАО «КВАРТ»</a:t>
            </a:r>
          </a:p>
          <a:p>
            <a:r>
              <a:rPr lang="ru-RU" sz="1200" dirty="0"/>
              <a:t>ООО НПО «</a:t>
            </a:r>
            <a:r>
              <a:rPr lang="ru-RU" sz="1200" dirty="0" err="1"/>
              <a:t>Ростар</a:t>
            </a:r>
            <a:r>
              <a:rPr lang="ru-RU" sz="1200" dirty="0"/>
              <a:t>»,ООО «ТИОКОМПОЗИТ»</a:t>
            </a:r>
          </a:p>
          <a:p>
            <a:r>
              <a:rPr lang="ru-RU" sz="1200" dirty="0"/>
              <a:t>ООО НПЦ «Поиск-</a:t>
            </a:r>
            <a:r>
              <a:rPr lang="ru-RU" sz="1200" dirty="0" err="1"/>
              <a:t>МарГТУ</a:t>
            </a:r>
            <a:r>
              <a:rPr lang="ru-RU" sz="1200" dirty="0"/>
              <a:t>», ООО «УК «</a:t>
            </a:r>
            <a:r>
              <a:rPr lang="ru-RU" sz="1200" dirty="0" err="1"/>
              <a:t>Эстейт</a:t>
            </a:r>
            <a:r>
              <a:rPr lang="ru-RU" sz="1200" dirty="0"/>
              <a:t>»</a:t>
            </a:r>
          </a:p>
          <a:p>
            <a:r>
              <a:rPr lang="ru-RU" sz="1200" dirty="0"/>
              <a:t>Казанский завод масел и </a:t>
            </a:r>
            <a:r>
              <a:rPr lang="ru-RU" sz="1200" dirty="0" err="1"/>
              <a:t>смазок,ООО</a:t>
            </a:r>
            <a:r>
              <a:rPr lang="ru-RU" sz="1200" dirty="0"/>
              <a:t> "Ойл </a:t>
            </a:r>
            <a:r>
              <a:rPr lang="ru-RU" sz="1200" dirty="0" err="1"/>
              <a:t>Энерджи</a:t>
            </a:r>
            <a:r>
              <a:rPr lang="ru-RU" sz="1200" dirty="0"/>
              <a:t>«</a:t>
            </a:r>
          </a:p>
          <a:p>
            <a:r>
              <a:rPr lang="ru-RU" sz="1200" dirty="0" err="1"/>
              <a:t>Институ</a:t>
            </a:r>
            <a:r>
              <a:rPr lang="ru-RU" sz="1200" dirty="0"/>
              <a:t> т археологии АН РТ, Институт прикладных исследований АН РТ, завод полупроводниковых материалов </a:t>
            </a:r>
            <a:r>
              <a:rPr lang="ru-RU" sz="1200" dirty="0" err="1"/>
              <a:t>Иойшкар_Ола</a:t>
            </a:r>
            <a:r>
              <a:rPr lang="ru-RU" sz="1200" dirty="0"/>
              <a:t>, , ЗАО « </a:t>
            </a:r>
            <a:r>
              <a:rPr lang="ru-RU" sz="1200" dirty="0" err="1"/>
              <a:t>Туймазинский</a:t>
            </a:r>
            <a:r>
              <a:rPr lang="ru-RU" sz="1200" dirty="0"/>
              <a:t> углеродный завод» и др.</a:t>
            </a:r>
          </a:p>
          <a:p>
            <a:endParaRPr lang="ru-RU" sz="1200" dirty="0"/>
          </a:p>
          <a:p>
            <a:endParaRPr lang="ru-RU" sz="105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4139952" y="4023066"/>
          <a:ext cx="3699030" cy="1977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одержимое 4"/>
          <p:cNvSpPr txBox="1">
            <a:spLocks/>
          </p:cNvSpPr>
          <p:nvPr/>
        </p:nvSpPr>
        <p:spPr>
          <a:xfrm>
            <a:off x="1385646" y="4833156"/>
            <a:ext cx="2754306" cy="8100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sz="1500" b="1" u="sng" dirty="0">
                <a:solidFill>
                  <a:srgbClr val="FF0000"/>
                </a:solidFill>
              </a:rPr>
              <a:t>Распределение заказов по методам</a:t>
            </a:r>
          </a:p>
        </p:txBody>
      </p:sp>
    </p:spTree>
    <p:extLst>
      <p:ext uri="{BB962C8B-B14F-4D97-AF65-F5344CB8AC3E}">
        <p14:creationId xmlns="" xmlns:p14="http://schemas.microsoft.com/office/powerpoint/2010/main" val="24010327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6805" y="506326"/>
            <a:ext cx="4374486" cy="11341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Научно-техническое сотрудничество </a:t>
            </a:r>
            <a:r>
              <a:rPr lang="ru-RU" dirty="0">
                <a:solidFill>
                  <a:srgbClr val="FF0000"/>
                </a:solidFill>
              </a:rPr>
              <a:t>с ФГБОУ ВО «КНИТУ»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8184" y="1640452"/>
            <a:ext cx="29158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</a:rPr>
              <a:t>Кафедра "Теоретических основ теплотехники“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</a:rPr>
              <a:t>Кафедра "Технология изделий из пиротехнических и композиционных материалов" 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</a:rPr>
              <a:t>Кафедра "Плазмохимических и </a:t>
            </a:r>
            <a:r>
              <a:rPr lang="ru-RU" sz="1200" b="1" dirty="0" err="1">
                <a:solidFill>
                  <a:prstClr val="black"/>
                </a:solidFill>
              </a:rPr>
              <a:t>нанотехнологий</a:t>
            </a:r>
            <a:r>
              <a:rPr lang="ru-RU" sz="1200" b="1" dirty="0">
                <a:solidFill>
                  <a:prstClr val="black"/>
                </a:solidFill>
              </a:rPr>
              <a:t> высокомолекулярных материалов“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</a:rPr>
              <a:t>Кафедра "Общей химической технологии“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</a:rPr>
              <a:t>Кафедра "Аналитической химии, сертификации и менеджмента качества“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</a:rPr>
              <a:t>Кафедра "Физической и коллоидной химии“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</a:rPr>
              <a:t>Кафедра "Химии и технологии переработки эластомеров«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</a:rPr>
              <a:t>Кафедра «Технологии электрохимических производств«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</a:rPr>
              <a:t>Кафедра «Технологии неорганических веществ и материалов»</a:t>
            </a:r>
            <a:endParaRPr lang="ru-RU" sz="1275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760192824"/>
              </p:ext>
            </p:extLst>
          </p:nvPr>
        </p:nvGraphicFramePr>
        <p:xfrm>
          <a:off x="0" y="1340768"/>
          <a:ext cx="6300191" cy="5395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03784278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Трудовой коллектив  «</a:t>
            </a:r>
            <a:r>
              <a:rPr lang="ru-RU" b="1" dirty="0" err="1">
                <a:solidFill>
                  <a:srgbClr val="FF0000"/>
                </a:solidFill>
              </a:rPr>
              <a:t>НаноАналитика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95849" y="1236024"/>
            <a:ext cx="7908599" cy="5649360"/>
            <a:chOff x="12067" y="26857"/>
            <a:chExt cx="9135112" cy="6831142"/>
          </a:xfrm>
        </p:grpSpPr>
        <p:pic>
          <p:nvPicPr>
            <p:cNvPr id="7" name="Picture 5" descr="C:\Users\1\Documents\ФОТО\P_20181024_130130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7" y="3113965"/>
              <a:ext cx="2106020" cy="374403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1\Documents\ФОТО\P_20181024_125158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239090"/>
              <a:ext cx="4572000" cy="25717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1\Documents\ФОТО\P_20181024_125614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1" y="26857"/>
              <a:ext cx="2090912" cy="371717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1\Documents\ФОТО\P_20181024_125942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7798" y="26857"/>
              <a:ext cx="2369381" cy="421223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:\Users\1\Documents\ФОТО\АЕДенисов_files\denisov.jpe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9518" y="4521725"/>
              <a:ext cx="2760742" cy="22891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C:\Users\1\Documents\ФОТО\АЕДенисов_files\Лыгина.jpe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725" y="26857"/>
              <a:ext cx="2312996" cy="23129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C:\Users\1\Documents\ФОТО\IMG-20170620-WA0004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324" y="26857"/>
              <a:ext cx="2384488" cy="421223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C:\Users\1\Documents\ФОТО\IMG-20181024-WA0013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258" y="2348880"/>
              <a:ext cx="3079002" cy="21667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45207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198" y="3717032"/>
            <a:ext cx="2796322" cy="157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82" y="5246021"/>
            <a:ext cx="1859090" cy="161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6304" y="116633"/>
            <a:ext cx="6588224" cy="1656183"/>
          </a:xfrm>
        </p:spPr>
        <p:txBody>
          <a:bodyPr>
            <a:normAutofit/>
          </a:bodyPr>
          <a:lstStyle/>
          <a:p>
            <a:r>
              <a:rPr lang="ru-RU" sz="2600" b="1" dirty="0" err="1">
                <a:solidFill>
                  <a:srgbClr val="FF0000"/>
                </a:solidFill>
              </a:rPr>
              <a:t>Коллаборация</a:t>
            </a:r>
            <a:r>
              <a:rPr lang="ru-RU" sz="2600" b="1" dirty="0">
                <a:solidFill>
                  <a:srgbClr val="FF0000"/>
                </a:solidFill>
              </a:rPr>
              <a:t> и кооперация в области исследований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1988840"/>
            <a:ext cx="6948264" cy="1584176"/>
          </a:xfrm>
        </p:spPr>
        <p:txBody>
          <a:bodyPr/>
          <a:lstStyle/>
          <a:p>
            <a:pPr algn="ctr"/>
            <a:r>
              <a:rPr lang="ru-RU" i="1" dirty="0"/>
              <a:t>…ни один метод исследований не может быть универсален для всех объектов,  также как ни один исследовательский центр не может  универсален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3429" y="3717032"/>
            <a:ext cx="6804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Совместное сотрудничество в области анализа объектов с другими кафедрами</a:t>
            </a:r>
            <a:r>
              <a:rPr lang="ru-RU" sz="2000" dirty="0"/>
              <a:t>(взаимовыгодное повышение функционала, повышение достоверности результатов и компетентности центра (МСИ))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428" y="4921115"/>
            <a:ext cx="6804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Совместное участие в выполнении грантов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373216"/>
            <a:ext cx="6804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Выполнение хоздоговорных работ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03370245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8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2" y="5233642"/>
            <a:ext cx="2303638" cy="143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6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394" y="3848274"/>
            <a:ext cx="1524942" cy="152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412776"/>
            <a:ext cx="6264696" cy="114300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Подготовка к аккредитации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575" y="5343693"/>
            <a:ext cx="6813446" cy="1829723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Формирование штата компетентных сотрудников лабораторной службы центра </a:t>
            </a:r>
            <a:r>
              <a:rPr lang="ru-RU" dirty="0"/>
              <a:t>(повышение квалификации сотрудников в рамках действия ФЗ-412)</a:t>
            </a:r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63" y="2636912"/>
            <a:ext cx="1403832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2996952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Определение направлений деятельности центра </a:t>
            </a:r>
            <a:r>
              <a:rPr lang="ru-RU" sz="2000" dirty="0"/>
              <a:t>(выбор объектов, через маркетинговые исследования, опроса потребителей, определение методик испытаний, приобретение эталонов)</a:t>
            </a:r>
          </a:p>
        </p:txBody>
      </p:sp>
      <p:sp>
        <p:nvSpPr>
          <p:cNvPr id="8" name="AutoShape 11" descr="Картинки по запросу настройка оборудов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5574" y="4320391"/>
            <a:ext cx="6504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Подготовка лабораторного парка </a:t>
            </a:r>
            <a:r>
              <a:rPr lang="ru-RU" sz="2000" dirty="0"/>
              <a:t>(ввод в эксплуатацию, поверка, первичная аттестация,  </a:t>
            </a:r>
            <a:r>
              <a:rPr lang="ru-RU" sz="2000" dirty="0" err="1"/>
              <a:t>дозакупка</a:t>
            </a:r>
            <a:r>
              <a:rPr lang="ru-RU" sz="2000" dirty="0"/>
              <a:t> вспомогательного оборудования)</a:t>
            </a:r>
          </a:p>
        </p:txBody>
      </p:sp>
      <p:pic>
        <p:nvPicPr>
          <p:cNvPr id="93199" name="Picture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46" y="7937"/>
            <a:ext cx="196377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982674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mediasubs.ru/group/uploads/et/etalon-kachestva-tolko-kachestvennyie-tovaryi/logo/logo_png_200x100_scale_canvas_q85.jpg?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396" y="4030861"/>
            <a:ext cx="2428892" cy="12144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781943"/>
            <a:ext cx="6444208" cy="11430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Вопросы развития и задачи на  перспективу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496" y="3284984"/>
            <a:ext cx="7128792" cy="3168352"/>
          </a:xfrm>
        </p:spPr>
        <p:txBody>
          <a:bodyPr>
            <a:normAutofit/>
          </a:bodyPr>
          <a:lstStyle/>
          <a:p>
            <a:pPr indent="360000"/>
            <a:r>
              <a:rPr lang="ru-RU" b="1" u="sng" dirty="0"/>
              <a:t>1.Подготовка к прохождению аккредитации центра  в системе международных центров  </a:t>
            </a:r>
            <a:r>
              <a:rPr lang="en-US" b="1" dirty="0"/>
              <a:t>ILAG-APLAG</a:t>
            </a:r>
            <a:r>
              <a:rPr lang="ru-RU" dirty="0"/>
              <a:t>;</a:t>
            </a:r>
          </a:p>
          <a:p>
            <a:pPr indent="360000"/>
            <a:r>
              <a:rPr lang="ru-RU" b="1" u="sng" dirty="0"/>
              <a:t>2.Проведение внешнего аудита для прохождения аккредитации ФСА</a:t>
            </a:r>
          </a:p>
          <a:p>
            <a:pPr indent="360000"/>
            <a:r>
              <a:rPr lang="ru-RU" b="1" u="sng" dirty="0"/>
              <a:t>3.Расширение функционала центра для решения комплексных задач;</a:t>
            </a:r>
          </a:p>
          <a:p>
            <a:pPr indent="360000"/>
            <a:r>
              <a:rPr lang="ru-RU" b="1" u="sng" dirty="0" smtClean="0"/>
              <a:t>4. Интеграция  </a:t>
            </a:r>
            <a:r>
              <a:rPr lang="ru-RU" b="1" u="sng" dirty="0"/>
              <a:t>с другими  кафедрами и </a:t>
            </a:r>
            <a:r>
              <a:rPr lang="ru-RU" b="1" u="sng" dirty="0" smtClean="0"/>
              <a:t>подразделениями КНИТУ</a:t>
            </a:r>
            <a:endParaRPr lang="ru-RU" b="1" u="sng" dirty="0"/>
          </a:p>
        </p:txBody>
      </p:sp>
      <p:pic>
        <p:nvPicPr>
          <p:cNvPr id="5" name="Picture 4" descr="http://minskgosti.com/media/3634/man-with-question-0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0"/>
            <a:ext cx="1800000" cy="1800000"/>
          </a:xfrm>
          <a:prstGeom prst="rect">
            <a:avLst/>
          </a:prstGeom>
          <a:noFill/>
        </p:spPr>
      </p:pic>
      <p:pic>
        <p:nvPicPr>
          <p:cNvPr id="6" name="Picture 6" descr="http://img01.kupiprodai.ru/012014/1389494248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1429" y="5325312"/>
            <a:ext cx="1532688" cy="1532688"/>
          </a:xfrm>
          <a:prstGeom prst="rect">
            <a:avLst/>
          </a:prstGeom>
          <a:noFill/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396" y="2852936"/>
            <a:ext cx="20701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Отчет о состоянии проект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806</Words>
  <Application>Microsoft Office PowerPoint</Application>
  <PresentationFormat>Экран (4:3)</PresentationFormat>
  <Paragraphs>113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Отчет о состоянии проекта</vt:lpstr>
      <vt:lpstr>Научно-учебная и химико-аналитическая лаборатория «НаноАналитика»</vt:lpstr>
      <vt:lpstr>Один из наиболее оснащенных лабораторных  центров Республики Татарстан. </vt:lpstr>
      <vt:lpstr>Основные объекты исследований</vt:lpstr>
      <vt:lpstr>Основные заказчики</vt:lpstr>
      <vt:lpstr>Научно-техническое сотрудничество с ФГБОУ ВО «КНИТУ»</vt:lpstr>
      <vt:lpstr>Трудовой коллектив  «НаноАналитика»</vt:lpstr>
      <vt:lpstr>Коллаборация и кооперация в области исследований</vt:lpstr>
      <vt:lpstr>Подготовка к аккредитации</vt:lpstr>
      <vt:lpstr>Вопросы развития и задачи на  перспективу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2016-08-12T12:01:57Z</dcterms:created>
  <dcterms:modified xsi:type="dcterms:W3CDTF">2018-10-26T11:37:27Z</dcterms:modified>
</cp:coreProperties>
</file>