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8" r:id="rId2"/>
  </p:sldIdLst>
  <p:sldSz cx="6858000" cy="9144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A80000"/>
    <a:srgbClr val="006600"/>
    <a:srgbClr val="00CC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100" d="100"/>
          <a:sy n="100" d="100"/>
        </p:scale>
        <p:origin x="-2892" y="36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316523" y="1828800"/>
            <a:ext cx="6172200" cy="2438400"/>
          </a:xfrm>
        </p:spPr>
        <p:txBody>
          <a:bodyPr lIns="45720" tIns="0" rIns="45720" bIns="0" anchor="b">
            <a:scene3d>
              <a:camera prst="orthographicFront"/>
              <a:lightRig rig="soft" dir="t">
                <a:rot lat="0" lon="0" rev="17220000"/>
              </a:lightRig>
            </a:scene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028700" y="4442264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1B2EE3-D2AC-40C2-9522-6076068D793D}" type="datetimeFigureOut">
              <a:rPr lang="ru-RU"/>
              <a:pPr>
                <a:defRPr/>
              </a:pPr>
              <a:t>17.10.2025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AAC12F-D4FE-430D-BC51-0015A3F2B26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3CBE4A-E4A6-43D2-B7D5-4756F8E0A7E2}" type="datetimeFigureOut">
              <a:rPr lang="ru-RU"/>
              <a:pPr>
                <a:defRPr/>
              </a:pPr>
              <a:t>17.10.2025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8BA103-DB32-42C4-B22C-DA66653062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8D91FE-08C3-4CF3-83AC-36DCB1C72702}" type="datetimeFigureOut">
              <a:rPr lang="ru-RU"/>
              <a:pPr>
                <a:defRPr/>
              </a:pPr>
              <a:t>17.10.2025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685593-46ED-41BA-A5D3-E8D817931AA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439A0F-68C2-4F2D-A1F8-4B96B3E05E60}" type="datetimeFigureOut">
              <a:rPr lang="ru-RU"/>
              <a:pPr>
                <a:defRPr/>
              </a:pPr>
              <a:t>17.10.2025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C4A7EB-BAB2-4354-BD4A-A74F3DE5486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00150" y="812800"/>
            <a:ext cx="5314950" cy="2438400"/>
          </a:xfrm>
        </p:spPr>
        <p:txBody>
          <a:bodyPr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00150" y="3343715"/>
            <a:ext cx="5314950" cy="2012949"/>
          </a:xfrm>
        </p:spPr>
        <p:txBody>
          <a:bodyPr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2FC06A-8311-4E53-B195-D615F50916D2}" type="datetimeFigureOut">
              <a:rPr lang="ru-RU"/>
              <a:pPr>
                <a:defRPr/>
              </a:pPr>
              <a:t>17.10.2025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7431BA-1265-4B31-9280-DBAFDA7067F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DBFEE9-E25A-4C3D-994D-E8BC47DD6A01}" type="datetimeFigureOut">
              <a:rPr lang="ru-RU"/>
              <a:pPr>
                <a:defRPr/>
              </a:pPr>
              <a:t>17.10.2025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F6E46E-7892-4A02-8AC4-2F52416AE88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1001183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3483769" y="2046817"/>
            <a:ext cx="3031331" cy="1001183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342900" y="3149601"/>
            <a:ext cx="3030141" cy="501861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483769" y="3149601"/>
            <a:ext cx="3031331" cy="501861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0750BA-DEF5-4EA6-836F-46E703B7C6A5}" type="datetimeFigureOut">
              <a:rPr lang="ru-RU"/>
              <a:pPr>
                <a:defRPr/>
              </a:pPr>
              <a:t>17.10.2025</a:t>
            </a:fld>
            <a:endParaRPr lang="ru-RU"/>
          </a:p>
        </p:txBody>
      </p:sp>
      <p:sp>
        <p:nvSpPr>
          <p:cNvPr id="8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F8DB85-78D9-4EA6-AC30-9DC59FA098C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168B14-9DC9-4A53-9D09-4938A356DB01}" type="datetimeFigureOut">
              <a:rPr lang="ru-RU"/>
              <a:pPr>
                <a:defRPr/>
              </a:pPr>
              <a:t>17.10.2025</a:t>
            </a:fld>
            <a:endParaRPr lang="ru-RU"/>
          </a:p>
        </p:txBody>
      </p:sp>
      <p:sp>
        <p:nvSpPr>
          <p:cNvPr id="4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AE554A-A14B-45B9-A02C-8FD7413686E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123A90-4A5D-4DA8-B56E-B67B1BBDC964}" type="datetimeFigureOut">
              <a:rPr lang="ru-RU"/>
              <a:pPr>
                <a:defRPr/>
              </a:pPr>
              <a:t>17.10.2025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254A95-CAF3-4F97-A76E-4DF3C236FBB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42900" y="2032001"/>
            <a:ext cx="2256235" cy="6136217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578692-21AB-4E09-BFDF-70C6F7293C5E}" type="datetimeFigureOut">
              <a:rPr lang="ru-RU"/>
              <a:pPr>
                <a:defRPr/>
              </a:pPr>
              <a:t>17.10.2025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F49523-F4BC-4BEC-A50B-7803956C484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1600" y="812800"/>
            <a:ext cx="4114800" cy="696384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71600" y="2442633"/>
            <a:ext cx="4114800" cy="52832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71600" y="1555716"/>
            <a:ext cx="4114800" cy="707136"/>
          </a:xfrm>
        </p:spPr>
        <p:txBody>
          <a:bodyPr lIns="45720" rIns="45720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50081B-90CD-4D5B-ADA9-9F257109043B}" type="datetimeFigureOut">
              <a:rPr lang="ru-RU"/>
              <a:pPr>
                <a:defRPr/>
              </a:pPr>
              <a:t>17.10.2025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5D7AA5-76D5-4C5F-A17B-8B0DAEC37EA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27" name="Текст 12"/>
          <p:cNvSpPr>
            <a:spLocks noGrp="1"/>
          </p:cNvSpPr>
          <p:nvPr>
            <p:ph type="body" idx="1"/>
          </p:nvPr>
        </p:nvSpPr>
        <p:spPr bwMode="auto">
          <a:xfrm>
            <a:off x="342900" y="2133601"/>
            <a:ext cx="6172200" cy="62780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342900" y="8555568"/>
            <a:ext cx="1600200" cy="486833"/>
          </a:xfrm>
          <a:prstGeom prst="rect">
            <a:avLst/>
          </a:prstGeom>
        </p:spPr>
        <p:txBody>
          <a:bodyPr vert="horz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shade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410E2A1-8A7B-482F-9A25-C41A46F74D1B}" type="datetimeFigureOut">
              <a:rPr lang="ru-RU"/>
              <a:pPr>
                <a:defRPr/>
              </a:pPr>
              <a:t>17.10.2025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2343150" y="8555568"/>
            <a:ext cx="2171700" cy="486833"/>
          </a:xfrm>
          <a:prstGeom prst="rect">
            <a:avLst/>
          </a:prstGeom>
        </p:spPr>
        <p:txBody>
          <a:bodyPr vert="horz" anchor="b"/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shade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5943600" y="8555568"/>
            <a:ext cx="571500" cy="486833"/>
          </a:xfrm>
          <a:prstGeom prst="rect">
            <a:avLst/>
          </a:prstGeom>
        </p:spPr>
        <p:txBody>
          <a:bodyPr vert="horz" lIns="0" r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shade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16827D09-19AC-43C0-907C-EB3EB74D900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69" r:id="rId3"/>
    <p:sldLayoutId id="2147483668" r:id="rId4"/>
    <p:sldLayoutId id="2147483667" r:id="rId5"/>
    <p:sldLayoutId id="2147483666" r:id="rId6"/>
    <p:sldLayoutId id="2147483665" r:id="rId7"/>
    <p:sldLayoutId id="2147483664" r:id="rId8"/>
    <p:sldLayoutId id="2147483663" r:id="rId9"/>
    <p:sldLayoutId id="2147483662" r:id="rId10"/>
    <p:sldLayoutId id="214748366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100" b="1" kern="120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9pPr>
    </p:titleStyle>
    <p:bodyStyle>
      <a:lvl1pPr marL="547688" indent="-411163" algn="l" rtl="0" eaLnBrk="0" fontAlgn="base" hangingPunct="0">
        <a:spcBef>
          <a:spcPct val="20000"/>
        </a:spcBef>
        <a:spcAft>
          <a:spcPct val="0"/>
        </a:spcAft>
        <a:buClr>
          <a:srgbClr val="F0F1EE"/>
        </a:buClr>
        <a:buSzPct val="65000"/>
        <a:buFont typeface="Wingdings 2" pitchFamily="18" charset="2"/>
        <a:buChar char="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363" indent="-282575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 2" pitchFamily="18" charset="2"/>
        <a:buChar char="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475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95000"/>
        <a:buFont typeface="Wingdings" pitchFamily="2" charset="2"/>
        <a:buChar char="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2550" indent="-182563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100000"/>
        <a:buFont typeface="Wingdings 3" pitchFamily="18" charset="2"/>
        <a:buChar char="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4638" indent="-182563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Font typeface="Wingdings 2" pitchFamily="18" charset="2"/>
        <a:buChar char="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82581" y="1333478"/>
            <a:ext cx="2681303" cy="5334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5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07456" y="8786842"/>
            <a:ext cx="4350544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6" name="Picture 10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00438" y="1500166"/>
            <a:ext cx="1435255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-242888" y="1"/>
            <a:ext cx="7368779" cy="147117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lnSpc>
                <a:spcPct val="80000"/>
              </a:lnSpc>
              <a:defRPr/>
            </a:pPr>
            <a:r>
              <a:rPr lang="ru-RU" sz="2300" b="1" dirty="0">
                <a:solidFill>
                  <a:srgbClr val="A8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Профком КНИТУ объявляет о возможности </a:t>
            </a:r>
            <a:endParaRPr lang="ru-RU" sz="2300" b="1" dirty="0" smtClean="0">
              <a:solidFill>
                <a:srgbClr val="A8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80000"/>
              </a:lnSpc>
              <a:defRPr/>
            </a:pPr>
            <a:r>
              <a:rPr lang="ru-RU" sz="2300" b="1" dirty="0" smtClean="0">
                <a:solidFill>
                  <a:srgbClr val="A8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для работников университета – членов профсоюза</a:t>
            </a:r>
            <a:endParaRPr lang="ru-RU" sz="2300" b="1" dirty="0">
              <a:solidFill>
                <a:srgbClr val="A8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80000"/>
              </a:lnSpc>
              <a:defRPr/>
            </a:pPr>
            <a:r>
              <a:rPr lang="ru-RU" sz="2100" b="1" dirty="0">
                <a:solidFill>
                  <a:srgbClr val="A80000"/>
                </a:solidFill>
                <a:latin typeface="Times New Roman" pitchFamily="18" charset="0"/>
                <a:cs typeface="Times New Roman" pitchFamily="18" charset="0"/>
              </a:rPr>
              <a:t>пройти </a:t>
            </a:r>
            <a:r>
              <a:rPr lang="ru-RU" sz="2100" b="1" dirty="0" err="1">
                <a:solidFill>
                  <a:srgbClr val="A80000"/>
                </a:solidFill>
                <a:latin typeface="Times New Roman" pitchFamily="18" charset="0"/>
                <a:cs typeface="Times New Roman" pitchFamily="18" charset="0"/>
              </a:rPr>
              <a:t>скрининговое</a:t>
            </a:r>
            <a:r>
              <a:rPr lang="ru-RU" sz="2100" b="1" dirty="0">
                <a:solidFill>
                  <a:srgbClr val="A8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b="1" dirty="0" smtClean="0">
                <a:solidFill>
                  <a:srgbClr val="A80000"/>
                </a:solidFill>
                <a:latin typeface="Times New Roman" pitchFamily="18" charset="0"/>
                <a:cs typeface="Times New Roman" pitchFamily="18" charset="0"/>
              </a:rPr>
              <a:t>обследование</a:t>
            </a:r>
          </a:p>
          <a:p>
            <a:pPr algn="ctr">
              <a:lnSpc>
                <a:spcPct val="80000"/>
              </a:lnSpc>
              <a:defRPr/>
            </a:pPr>
            <a:r>
              <a:rPr lang="ru-RU" sz="2100" b="1" dirty="0" smtClean="0">
                <a:solidFill>
                  <a:srgbClr val="A80000"/>
                </a:solidFill>
                <a:latin typeface="Times New Roman" pitchFamily="18" charset="0"/>
                <a:cs typeface="Times New Roman" pitchFamily="18" charset="0"/>
              </a:rPr>
              <a:t>в медицинском центре «Отель-Клиника»</a:t>
            </a:r>
            <a:endParaRPr lang="ru-RU" sz="2100" b="1" dirty="0">
              <a:solidFill>
                <a:srgbClr val="A8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80000"/>
              </a:lnSpc>
              <a:defRPr/>
            </a:pPr>
            <a:r>
              <a:rPr lang="ru-RU" sz="2100" b="1" dirty="0" smtClean="0">
                <a:solidFill>
                  <a:srgbClr val="A80000"/>
                </a:solidFill>
                <a:latin typeface="Times New Roman" pitchFamily="18" charset="0"/>
                <a:cs typeface="Times New Roman" pitchFamily="18" charset="0"/>
              </a:rPr>
              <a:t>по адресу: </a:t>
            </a:r>
            <a:r>
              <a:rPr lang="ru-RU" sz="2100" b="1" dirty="0">
                <a:solidFill>
                  <a:srgbClr val="A80000"/>
                </a:solidFill>
                <a:latin typeface="Times New Roman" pitchFamily="18" charset="0"/>
                <a:cs typeface="Times New Roman" pitchFamily="18" charset="0"/>
              </a:rPr>
              <a:t>ул. </a:t>
            </a:r>
            <a:r>
              <a:rPr lang="ru-RU" sz="2100" b="1" dirty="0" smtClean="0">
                <a:solidFill>
                  <a:srgbClr val="A80000"/>
                </a:solidFill>
                <a:latin typeface="Times New Roman" pitchFamily="18" charset="0"/>
                <a:cs typeface="Times New Roman" pitchFamily="18" charset="0"/>
              </a:rPr>
              <a:t>М. Горького, </a:t>
            </a:r>
            <a:r>
              <a:rPr lang="ru-RU" sz="2100" b="1" dirty="0">
                <a:solidFill>
                  <a:srgbClr val="A80000"/>
                </a:solidFill>
                <a:latin typeface="Times New Roman" pitchFamily="18" charset="0"/>
                <a:cs typeface="Times New Roman" pitchFamily="18" charset="0"/>
              </a:rPr>
              <a:t>д. </a:t>
            </a:r>
            <a:r>
              <a:rPr lang="ru-RU" sz="2100" b="1" dirty="0" smtClean="0">
                <a:solidFill>
                  <a:srgbClr val="A8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2100" b="1" dirty="0">
              <a:solidFill>
                <a:srgbClr val="A8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319" name="Прямоугольник 11"/>
          <p:cNvSpPr>
            <a:spLocks noChangeArrowheads="1"/>
          </p:cNvSpPr>
          <p:nvPr/>
        </p:nvSpPr>
        <p:spPr bwMode="auto">
          <a:xfrm>
            <a:off x="107133" y="666723"/>
            <a:ext cx="3750471" cy="60385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</a:pPr>
            <a:endParaRPr lang="ru-RU" sz="2400" b="1" dirty="0" smtClean="0">
              <a:solidFill>
                <a:srgbClr val="181C13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80000"/>
              </a:lnSpc>
            </a:pPr>
            <a:r>
              <a:rPr lang="ru-RU" sz="2400" b="1" dirty="0" smtClean="0">
                <a:solidFill>
                  <a:srgbClr val="181C13"/>
                </a:solidFill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algn="ctr">
              <a:lnSpc>
                <a:spcPct val="80000"/>
              </a:lnSpc>
            </a:pPr>
            <a:r>
              <a:rPr lang="ru-RU" sz="400" b="1" dirty="0" smtClean="0">
                <a:solidFill>
                  <a:srgbClr val="181C13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>
              <a:lnSpc>
                <a:spcPct val="80000"/>
              </a:lnSpc>
            </a:pPr>
            <a:endParaRPr lang="ru-RU" sz="2000" b="1" dirty="0" smtClean="0">
              <a:solidFill>
                <a:srgbClr val="181C13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80000"/>
              </a:lnSpc>
            </a:pP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29</a:t>
            </a:r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октября</a:t>
            </a:r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 27 </a:t>
            </a:r>
            <a:r>
              <a:rPr lang="ru-RU" sz="2000" b="1" dirty="0" smtClean="0">
                <a:solidFill>
                  <a:srgbClr val="181C13"/>
                </a:solidFill>
                <a:latin typeface="Times New Roman" pitchFamily="18" charset="0"/>
                <a:cs typeface="Times New Roman" pitchFamily="18" charset="0"/>
              </a:rPr>
              <a:t>ноября 2025 года</a:t>
            </a:r>
          </a:p>
          <a:p>
            <a:pPr algn="ctr">
              <a:lnSpc>
                <a:spcPct val="80000"/>
              </a:lnSpc>
            </a:pPr>
            <a:endParaRPr lang="ru-RU" sz="800" b="1" dirty="0" smtClean="0">
              <a:solidFill>
                <a:srgbClr val="181C13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500" b="1" dirty="0" smtClean="0">
                <a:solidFill>
                  <a:srgbClr val="181C13"/>
                </a:solidFill>
                <a:latin typeface="Times New Roman" pitchFamily="18" charset="0"/>
                <a:cs typeface="Times New Roman" pitchFamily="18" charset="0"/>
              </a:rPr>
              <a:t>Запись в профкоме открыта на: </a:t>
            </a:r>
          </a:p>
          <a:p>
            <a:pPr>
              <a:buFontTx/>
              <a:buChar char="-"/>
            </a:pPr>
            <a:r>
              <a:rPr lang="ru-RU" sz="1500" b="1" dirty="0" smtClean="0">
                <a:solidFill>
                  <a:srgbClr val="181C13"/>
                </a:solidFill>
                <a:latin typeface="Times New Roman" pitchFamily="18" charset="0"/>
                <a:cs typeface="Times New Roman" pitchFamily="18" charset="0"/>
              </a:rPr>
              <a:t> рабочие дни </a:t>
            </a:r>
            <a:r>
              <a:rPr lang="ru-RU" sz="15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октября и ноября </a:t>
            </a:r>
          </a:p>
          <a:p>
            <a:r>
              <a:rPr lang="ru-RU" sz="15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/ср, </a:t>
            </a:r>
            <a:r>
              <a:rPr lang="ru-RU" sz="15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чт</a:t>
            </a:r>
            <a:r>
              <a:rPr lang="ru-RU" sz="15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прием: с 08.30 по </a:t>
            </a:r>
            <a:r>
              <a:rPr lang="ru-RU" sz="15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13.45/  </a:t>
            </a:r>
            <a:endParaRPr lang="ru-RU" sz="15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5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11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29,</a:t>
            </a:r>
            <a:r>
              <a:rPr lang="ru-RU" sz="11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30 октября</a:t>
            </a:r>
          </a:p>
          <a:p>
            <a:r>
              <a:rPr lang="ru-RU" sz="1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/</a:t>
            </a:r>
            <a:r>
              <a:rPr lang="ru-RU" sz="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Ср,</a:t>
            </a:r>
            <a:r>
              <a:rPr lang="ru-RU" sz="9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Чт</a:t>
            </a:r>
            <a:r>
              <a:rPr lang="ru-RU" sz="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/</a:t>
            </a:r>
          </a:p>
          <a:p>
            <a:r>
              <a:rPr lang="ru-RU" sz="15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11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5,</a:t>
            </a:r>
            <a:r>
              <a:rPr lang="ru-RU" sz="11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12,</a:t>
            </a:r>
            <a:r>
              <a:rPr lang="ru-RU" sz="11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13,</a:t>
            </a:r>
            <a:r>
              <a:rPr lang="ru-RU" sz="11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19,</a:t>
            </a:r>
            <a:r>
              <a:rPr lang="ru-RU" sz="11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20,</a:t>
            </a:r>
            <a:r>
              <a:rPr lang="ru-RU" sz="11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26,</a:t>
            </a:r>
            <a:r>
              <a:rPr lang="ru-RU" sz="11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27 ноября</a:t>
            </a:r>
          </a:p>
          <a:p>
            <a:r>
              <a:rPr lang="ru-RU" sz="1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/</a:t>
            </a:r>
            <a:r>
              <a:rPr lang="ru-RU" sz="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Ср,</a:t>
            </a:r>
            <a:r>
              <a:rPr lang="ru-RU" sz="9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Ср,</a:t>
            </a:r>
            <a:r>
              <a:rPr lang="ru-RU" sz="9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Чт</a:t>
            </a:r>
            <a:r>
              <a:rPr lang="ru-RU" sz="1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9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Ср,</a:t>
            </a:r>
            <a:r>
              <a:rPr lang="ru-RU" sz="9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Чт</a:t>
            </a:r>
            <a:r>
              <a:rPr lang="ru-RU" sz="1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9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Ср,</a:t>
            </a:r>
            <a:r>
              <a:rPr lang="ru-RU" sz="9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Чт</a:t>
            </a:r>
            <a:r>
              <a:rPr lang="ru-RU" sz="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/ </a:t>
            </a:r>
          </a:p>
          <a:p>
            <a:r>
              <a:rPr lang="ru-RU" sz="1500" b="1" dirty="0" smtClean="0">
                <a:solidFill>
                  <a:srgbClr val="181C13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600" b="1" dirty="0" smtClean="0">
                <a:solidFill>
                  <a:srgbClr val="181C1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600" b="1" dirty="0">
              <a:solidFill>
                <a:srgbClr val="181C13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80000"/>
              </a:lnSpc>
            </a:pPr>
            <a:endParaRPr lang="ru-RU" sz="3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50000"/>
              </a:lnSpc>
              <a:buFont typeface="Wingdings" pitchFamily="2" charset="2"/>
              <a:buChar char="q"/>
            </a:pP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</a:rPr>
              <a:t>Программа для женщин:</a:t>
            </a:r>
            <a:r>
              <a:rPr lang="ru-RU" sz="300" b="1" dirty="0" smtClean="0">
                <a:solidFill>
                  <a:srgbClr val="C00000"/>
                </a:solidFill>
                <a:latin typeface="Times New Roman" pitchFamily="18" charset="0"/>
              </a:rPr>
              <a:t>  </a:t>
            </a:r>
            <a:r>
              <a:rPr lang="ru-RU" sz="300" b="1" dirty="0">
                <a:solidFill>
                  <a:srgbClr val="181C13"/>
                </a:solidFill>
                <a:latin typeface="Times New Roman" pitchFamily="18" charset="0"/>
              </a:rPr>
              <a:t/>
            </a:r>
            <a:br>
              <a:rPr lang="ru-RU" sz="300" b="1" dirty="0">
                <a:solidFill>
                  <a:srgbClr val="181C13"/>
                </a:solidFill>
                <a:latin typeface="Times New Roman" pitchFamily="18" charset="0"/>
              </a:rPr>
            </a:br>
            <a:r>
              <a:rPr lang="ru-RU" sz="300" b="1" dirty="0">
                <a:solidFill>
                  <a:srgbClr val="181C13"/>
                </a:solidFill>
                <a:latin typeface="Times New Roman" pitchFamily="18" charset="0"/>
              </a:rPr>
              <a:t/>
            </a:r>
            <a:br>
              <a:rPr lang="ru-RU" sz="300" b="1" dirty="0">
                <a:solidFill>
                  <a:srgbClr val="181C13"/>
                </a:solidFill>
                <a:latin typeface="Times New Roman" pitchFamily="18" charset="0"/>
              </a:rPr>
            </a:br>
            <a:r>
              <a:rPr lang="ru-RU" sz="300" b="1" dirty="0">
                <a:solidFill>
                  <a:srgbClr val="181C13"/>
                </a:solidFill>
                <a:latin typeface="Times New Roman" pitchFamily="18" charset="0"/>
              </a:rPr>
              <a:t>    </a:t>
            </a:r>
            <a:endParaRPr lang="ru-RU" sz="2600" b="1" dirty="0">
              <a:solidFill>
                <a:srgbClr val="181C13"/>
              </a:solidFill>
              <a:latin typeface="Times New Roman" pitchFamily="18" charset="0"/>
            </a:endParaRPr>
          </a:p>
          <a:p>
            <a:pPr>
              <a:buFontTx/>
              <a:buChar char="-"/>
            </a:pPr>
            <a:r>
              <a:rPr lang="ru-RU" sz="1600" dirty="0" smtClean="0">
                <a:solidFill>
                  <a:srgbClr val="181C13"/>
                </a:solidFill>
                <a:latin typeface="Times New Roman" pitchFamily="18" charset="0"/>
              </a:rPr>
              <a:t> УЗИ сердца;</a:t>
            </a:r>
          </a:p>
          <a:p>
            <a:pPr>
              <a:buFontTx/>
              <a:buChar char="-"/>
            </a:pPr>
            <a:r>
              <a:rPr lang="ru-RU" sz="1600" dirty="0" smtClean="0">
                <a:solidFill>
                  <a:srgbClr val="181C13"/>
                </a:solidFill>
                <a:latin typeface="Times New Roman" pitchFamily="18" charset="0"/>
              </a:rPr>
              <a:t> УЗИ печени, желчного пузыря, поджелудочной железы, селезенки;</a:t>
            </a:r>
          </a:p>
          <a:p>
            <a:pPr>
              <a:buFontTx/>
              <a:buChar char="-"/>
            </a:pPr>
            <a:r>
              <a:rPr lang="ru-RU" sz="1600" dirty="0" smtClean="0">
                <a:solidFill>
                  <a:srgbClr val="181C13"/>
                </a:solidFill>
                <a:latin typeface="Times New Roman" pitchFamily="18" charset="0"/>
              </a:rPr>
              <a:t> УЗИ молочных желез;</a:t>
            </a:r>
          </a:p>
          <a:p>
            <a:pPr>
              <a:buFontTx/>
              <a:buChar char="-"/>
            </a:pPr>
            <a:r>
              <a:rPr lang="ru-RU" sz="1600" dirty="0" smtClean="0">
                <a:solidFill>
                  <a:srgbClr val="181C13"/>
                </a:solidFill>
                <a:latin typeface="Times New Roman" pitchFamily="18" charset="0"/>
              </a:rPr>
              <a:t> УЗИ почек и надпочечников;</a:t>
            </a:r>
            <a:endParaRPr lang="ru-RU" sz="1600" dirty="0">
              <a:solidFill>
                <a:srgbClr val="181C13"/>
              </a:solidFill>
              <a:latin typeface="Times New Roman" pitchFamily="18" charset="0"/>
            </a:endParaRPr>
          </a:p>
          <a:p>
            <a:pPr>
              <a:buFontTx/>
              <a:buChar char="-"/>
            </a:pPr>
            <a:r>
              <a:rPr lang="ru-RU" sz="1600" dirty="0" smtClean="0">
                <a:solidFill>
                  <a:srgbClr val="181C13"/>
                </a:solidFill>
                <a:latin typeface="Times New Roman" pitchFamily="18" charset="0"/>
              </a:rPr>
              <a:t> УЗИ </a:t>
            </a:r>
            <a:r>
              <a:rPr lang="ru-RU" sz="1600" dirty="0">
                <a:solidFill>
                  <a:srgbClr val="181C13"/>
                </a:solidFill>
                <a:latin typeface="Times New Roman" pitchFamily="18" charset="0"/>
              </a:rPr>
              <a:t>щитовидной железы;</a:t>
            </a:r>
          </a:p>
          <a:p>
            <a:pPr>
              <a:buFontTx/>
              <a:buChar char="-"/>
            </a:pPr>
            <a:r>
              <a:rPr lang="ru-RU" sz="1600" dirty="0" smtClean="0">
                <a:solidFill>
                  <a:srgbClr val="181C13"/>
                </a:solidFill>
                <a:latin typeface="Times New Roman" pitchFamily="18" charset="0"/>
              </a:rPr>
              <a:t> УЗИ органов малого таза.</a:t>
            </a:r>
          </a:p>
          <a:p>
            <a:endParaRPr lang="ru-RU" sz="1600" dirty="0" smtClean="0">
              <a:solidFill>
                <a:srgbClr val="181C13"/>
              </a:solidFill>
              <a:latin typeface="Times New Roman" pitchFamily="18" charset="0"/>
            </a:endParaRPr>
          </a:p>
          <a:p>
            <a:pPr>
              <a:buFontTx/>
              <a:buChar char="-"/>
            </a:pPr>
            <a:endParaRPr lang="ru-RU" sz="1600" dirty="0" smtClean="0">
              <a:solidFill>
                <a:srgbClr val="181C13"/>
              </a:solidFill>
              <a:latin typeface="Times New Roman" pitchFamily="18" charset="0"/>
            </a:endParaRPr>
          </a:p>
        </p:txBody>
      </p:sp>
      <p:sp>
        <p:nvSpPr>
          <p:cNvPr id="13320" name="TextBox 12"/>
          <p:cNvSpPr txBox="1">
            <a:spLocks noChangeArrowheads="1"/>
          </p:cNvSpPr>
          <p:nvPr/>
        </p:nvSpPr>
        <p:spPr bwMode="auto">
          <a:xfrm>
            <a:off x="2514600" y="7429520"/>
            <a:ext cx="4343400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1400" b="1" dirty="0">
                <a:solidFill>
                  <a:srgbClr val="C00000"/>
                </a:solidFill>
                <a:latin typeface="Times New Roman" pitchFamily="18" charset="0"/>
              </a:rPr>
              <a:t>         </a:t>
            </a:r>
            <a:r>
              <a:rPr lang="ru-RU" sz="1400" b="1" dirty="0" smtClean="0">
                <a:solidFill>
                  <a:srgbClr val="C00000"/>
                </a:solidFill>
                <a:latin typeface="Times New Roman" pitchFamily="18" charset="0"/>
              </a:rPr>
              <a:t>  Запись, оплата и выдача талонов в профкоме</a:t>
            </a:r>
          </a:p>
          <a:p>
            <a:pPr algn="just"/>
            <a:r>
              <a:rPr lang="ru-RU" sz="1400" b="1" dirty="0" smtClean="0">
                <a:solidFill>
                  <a:srgbClr val="C00000"/>
                </a:solidFill>
                <a:latin typeface="Times New Roman" pitchFamily="18" charset="0"/>
              </a:rPr>
              <a:t>           («А» – 154) с 22 октября 2025 года (среда) </a:t>
            </a:r>
          </a:p>
          <a:p>
            <a:pPr algn="just"/>
            <a:r>
              <a:rPr lang="ru-RU" sz="1400" b="1" dirty="0" smtClean="0">
                <a:solidFill>
                  <a:srgbClr val="C00000"/>
                </a:solidFill>
                <a:latin typeface="Times New Roman" pitchFamily="18" charset="0"/>
              </a:rPr>
              <a:t>           с 8:30 до 12:00 и с 13:00 до 15:30. Внимание!</a:t>
            </a:r>
          </a:p>
          <a:p>
            <a:pPr algn="just"/>
            <a:r>
              <a:rPr lang="ru-RU" sz="1400" b="1" dirty="0" smtClean="0">
                <a:solidFill>
                  <a:srgbClr val="C00000"/>
                </a:solidFill>
                <a:latin typeface="Times New Roman" pitchFamily="18" charset="0"/>
              </a:rPr>
              <a:t>           Запись по телефону не осуществляется. </a:t>
            </a:r>
          </a:p>
          <a:p>
            <a:pPr algn="just"/>
            <a:r>
              <a:rPr lang="ru-RU" sz="1400" b="1" dirty="0" smtClean="0">
                <a:solidFill>
                  <a:srgbClr val="C00000"/>
                </a:solidFill>
                <a:latin typeface="Times New Roman" pitchFamily="18" charset="0"/>
              </a:rPr>
              <a:t>           В день обследования при себе иметь паспорт </a:t>
            </a:r>
          </a:p>
          <a:p>
            <a:pPr algn="just"/>
            <a:r>
              <a:rPr lang="ru-RU" sz="1400" b="1" dirty="0" smtClean="0">
                <a:solidFill>
                  <a:srgbClr val="C00000"/>
                </a:solidFill>
                <a:latin typeface="Times New Roman" pitchFamily="18" charset="0"/>
              </a:rPr>
              <a:t>           и медицинский полис ОМС</a:t>
            </a:r>
          </a:p>
          <a:p>
            <a:pPr algn="just"/>
            <a:endParaRPr lang="ru-RU" sz="2000" b="1" dirty="0" smtClean="0">
              <a:solidFill>
                <a:srgbClr val="C00000"/>
              </a:solidFill>
              <a:latin typeface="Times New Roman" pitchFamily="18" charset="0"/>
            </a:endParaRPr>
          </a:p>
          <a:p>
            <a:pPr algn="just"/>
            <a:endParaRPr lang="ru-RU" sz="2000" b="1" dirty="0" smtClean="0">
              <a:solidFill>
                <a:srgbClr val="C00000"/>
              </a:solidFill>
              <a:latin typeface="Times New Roman" pitchFamily="18" charset="0"/>
            </a:endParaRPr>
          </a:p>
          <a:p>
            <a:r>
              <a:rPr lang="ru-RU" sz="1600" dirty="0" smtClean="0">
                <a:solidFill>
                  <a:srgbClr val="C00000"/>
                </a:solidFill>
                <a:latin typeface="Times New Roman" pitchFamily="18" charset="0"/>
              </a:rPr>
              <a:t>                          </a:t>
            </a:r>
            <a:endParaRPr lang="ru-RU" sz="1600" dirty="0">
              <a:solidFill>
                <a:srgbClr val="C00000"/>
              </a:solidFill>
              <a:latin typeface="Times New Roman" pitchFamily="18" charset="0"/>
            </a:endParaRPr>
          </a:p>
        </p:txBody>
      </p:sp>
      <p:sp>
        <p:nvSpPr>
          <p:cNvPr id="13322" name="Rectangle 15"/>
          <p:cNvSpPr>
            <a:spLocks noChangeArrowheads="1"/>
          </p:cNvSpPr>
          <p:nvPr/>
        </p:nvSpPr>
        <p:spPr bwMode="auto">
          <a:xfrm>
            <a:off x="142852" y="6143636"/>
            <a:ext cx="4400550" cy="2283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lnSpc>
                <a:spcPct val="80000"/>
              </a:lnSpc>
            </a:pPr>
            <a:endParaRPr lang="ru-RU" sz="3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50000"/>
              </a:lnSpc>
              <a:buFont typeface="Wingdings" pitchFamily="2" charset="2"/>
              <a:buChar char="q"/>
            </a:pP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</a:rPr>
              <a:t>Программа для мужчин: </a:t>
            </a:r>
            <a:endParaRPr lang="ru-RU" sz="2000" dirty="0">
              <a:solidFill>
                <a:srgbClr val="C00000"/>
              </a:solidFill>
              <a:latin typeface="Times New Roman" pitchFamily="18" charset="0"/>
            </a:endParaRPr>
          </a:p>
          <a:p>
            <a:r>
              <a:rPr lang="ru-RU" sz="1600" dirty="0" smtClean="0">
                <a:solidFill>
                  <a:srgbClr val="181C13"/>
                </a:solidFill>
                <a:latin typeface="Times New Roman" pitchFamily="18" charset="0"/>
              </a:rPr>
              <a:t>- УЗИ сердца;</a:t>
            </a:r>
          </a:p>
          <a:p>
            <a:pPr>
              <a:buFontTx/>
              <a:buChar char="-"/>
            </a:pPr>
            <a:r>
              <a:rPr lang="ru-RU" sz="1600" dirty="0" smtClean="0">
                <a:solidFill>
                  <a:srgbClr val="181C13"/>
                </a:solidFill>
                <a:latin typeface="Times New Roman" pitchFamily="18" charset="0"/>
              </a:rPr>
              <a:t> УЗИ печени, желчного пузыря, </a:t>
            </a:r>
          </a:p>
          <a:p>
            <a:r>
              <a:rPr lang="ru-RU" sz="1600" dirty="0" smtClean="0">
                <a:solidFill>
                  <a:srgbClr val="181C13"/>
                </a:solidFill>
                <a:latin typeface="Times New Roman" pitchFamily="18" charset="0"/>
              </a:rPr>
              <a:t>поджелудочной  железы, селезенки;</a:t>
            </a:r>
          </a:p>
          <a:p>
            <a:pPr>
              <a:buFontTx/>
              <a:buChar char="-"/>
            </a:pPr>
            <a:r>
              <a:rPr lang="ru-RU" sz="1600" dirty="0" smtClean="0">
                <a:solidFill>
                  <a:srgbClr val="181C13"/>
                </a:solidFill>
                <a:latin typeface="Times New Roman" pitchFamily="18" charset="0"/>
              </a:rPr>
              <a:t> УЗИ почек и надпочечников;</a:t>
            </a:r>
          </a:p>
          <a:p>
            <a:pPr>
              <a:buFontTx/>
              <a:buChar char="-"/>
            </a:pPr>
            <a:r>
              <a:rPr lang="ru-RU" sz="1600" dirty="0" smtClean="0">
                <a:solidFill>
                  <a:srgbClr val="181C13"/>
                </a:solidFill>
                <a:latin typeface="Times New Roman" pitchFamily="18" charset="0"/>
              </a:rPr>
              <a:t> УЗИ щитовидной железы;</a:t>
            </a:r>
          </a:p>
          <a:p>
            <a:pPr>
              <a:buFontTx/>
              <a:buChar char="-"/>
            </a:pPr>
            <a:r>
              <a:rPr lang="ru-RU" sz="1600" dirty="0" smtClean="0">
                <a:solidFill>
                  <a:srgbClr val="181C13"/>
                </a:solidFill>
                <a:latin typeface="Times New Roman" pitchFamily="18" charset="0"/>
              </a:rPr>
              <a:t> УЗИ простаты.</a:t>
            </a:r>
          </a:p>
          <a:p>
            <a:endParaRPr lang="ru-RU" sz="1600" dirty="0" smtClean="0">
              <a:solidFill>
                <a:srgbClr val="181C13"/>
              </a:solidFill>
              <a:latin typeface="Times New Roman" pitchFamily="18" charset="0"/>
            </a:endParaRPr>
          </a:p>
          <a:p>
            <a:endParaRPr lang="ru-RU" sz="1600" dirty="0" smtClean="0">
              <a:solidFill>
                <a:srgbClr val="181C13"/>
              </a:solidFill>
              <a:latin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035959" y="2857488"/>
            <a:ext cx="3429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</a:rPr>
              <a:t> </a:t>
            </a:r>
            <a:endParaRPr lang="ru-RU" b="1" dirty="0">
              <a:solidFill>
                <a:srgbClr val="C00000"/>
              </a:solidFill>
              <a:latin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42852" y="8001024"/>
            <a:ext cx="3429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600" b="1" dirty="0" smtClean="0">
                <a:solidFill>
                  <a:srgbClr val="181C13"/>
                </a:solidFill>
              </a:rPr>
              <a:t>Стоимость для членов профсоюза – </a:t>
            </a:r>
          </a:p>
          <a:p>
            <a:r>
              <a:rPr lang="ru-RU" sz="1600" b="1" dirty="0" smtClean="0">
                <a:solidFill>
                  <a:srgbClr val="000000"/>
                </a:solidFill>
              </a:rPr>
              <a:t>1500 рублей</a:t>
            </a:r>
            <a:endParaRPr lang="ru-RU" sz="1600" dirty="0">
              <a:solidFill>
                <a:srgbClr val="000000"/>
              </a:solidFill>
            </a:endParaRPr>
          </a:p>
        </p:txBody>
      </p:sp>
      <p:pic>
        <p:nvPicPr>
          <p:cNvPr id="16" name="Picture 3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679297" y="4857753"/>
            <a:ext cx="428628" cy="9164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7" descr="Картинки по запросу УЗИ GE Vivid-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572140" y="1357290"/>
            <a:ext cx="1071570" cy="2333641"/>
          </a:xfrm>
          <a:prstGeom prst="rect">
            <a:avLst/>
          </a:prstGeom>
          <a:noFill/>
        </p:spPr>
      </p:pic>
      <p:pic>
        <p:nvPicPr>
          <p:cNvPr id="1027" name="Picture 3" descr="C:\Users\Profcom\Documents\Профком\Плакаты 111\2017г\Скрининговое УЗИ обследование май 2017\Отель Клиника-1_0.preview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500438" y="3929058"/>
            <a:ext cx="3214710" cy="3500447"/>
          </a:xfrm>
          <a:prstGeom prst="rect">
            <a:avLst/>
          </a:prstGeom>
          <a:noFill/>
        </p:spPr>
      </p:pic>
      <p:pic>
        <p:nvPicPr>
          <p:cNvPr id="20" name="Picture 3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786322" y="2357422"/>
            <a:ext cx="785818" cy="12646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Другая 3">
      <a:dk1>
        <a:srgbClr val="F5F7F3"/>
      </a:dk1>
      <a:lt1>
        <a:srgbClr val="F1F3E9"/>
      </a:lt1>
      <a:dk2>
        <a:srgbClr val="F3F5EB"/>
      </a:dk2>
      <a:lt2>
        <a:srgbClr val="F5F7F3"/>
      </a:lt2>
      <a:accent1>
        <a:srgbClr val="EDF0E9"/>
      </a:accent1>
      <a:accent2>
        <a:srgbClr val="F1F4E8"/>
      </a:accent2>
      <a:accent3>
        <a:srgbClr val="EDF0E8"/>
      </a:accent3>
      <a:accent4>
        <a:srgbClr val="EFF2E6"/>
      </a:accent4>
      <a:accent5>
        <a:srgbClr val="EDF0E9"/>
      </a:accent5>
      <a:accent6>
        <a:srgbClr val="EDF0E9"/>
      </a:accent6>
      <a:hlink>
        <a:srgbClr val="EDF0E9"/>
      </a:hlink>
      <a:folHlink>
        <a:srgbClr val="EDF0E9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Slit</Template>
  <TotalTime>1045</TotalTime>
  <Words>217</Words>
  <Application>Microsoft Office PowerPoint</Application>
  <PresentationFormat>Экран (4:3)</PresentationFormat>
  <Paragraphs>47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Апекс</vt:lpstr>
      <vt:lpstr>Слайд 1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Profcom</cp:lastModifiedBy>
  <cp:revision>116</cp:revision>
  <dcterms:created xsi:type="dcterms:W3CDTF">2011-02-20T14:01:51Z</dcterms:created>
  <dcterms:modified xsi:type="dcterms:W3CDTF">2025-10-17T15:19:19Z</dcterms:modified>
</cp:coreProperties>
</file>