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58" r:id="rId4"/>
    <p:sldId id="271" r:id="rId5"/>
    <p:sldId id="259" r:id="rId6"/>
    <p:sldId id="269" r:id="rId7"/>
    <p:sldId id="270" r:id="rId8"/>
    <p:sldId id="266" r:id="rId9"/>
    <p:sldId id="274" r:id="rId10"/>
    <p:sldId id="279" r:id="rId11"/>
    <p:sldId id="261" r:id="rId12"/>
    <p:sldId id="281" r:id="rId13"/>
    <p:sldId id="265" r:id="rId14"/>
    <p:sldId id="267" r:id="rId15"/>
    <p:sldId id="268" r:id="rId16"/>
    <p:sldId id="28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3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653FF-4F85-4406-8A75-23BDCA7895A0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B20014-B494-46A0-B96A-60F9CFF925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Таблицы по ЮПАК  1970 г.                            и   1989 г. (Р.С.</a:t>
            </a:r>
            <a:r>
              <a:rPr lang="ru-RU" baseline="0" dirty="0" smtClean="0"/>
              <a:t> И А.Р. </a:t>
            </a:r>
            <a:r>
              <a:rPr lang="ru-RU" baseline="0" dirty="0" err="1" smtClean="0"/>
              <a:t>Сайфуллин</a:t>
            </a:r>
            <a:r>
              <a:rPr lang="ru-RU" baseline="0" dirty="0" smtClean="0"/>
              <a:t>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Всем элементам  своя клетка, свой</a:t>
            </a:r>
            <a:r>
              <a:rPr lang="ru-RU" baseline="0" dirty="0" smtClean="0"/>
              <a:t> период и своя группа.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B20014-B494-46A0-B96A-60F9CFF925E3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11D1B3C-BFFB-4F80-A6DE-13195D352012}" type="datetimeFigureOut">
              <a:rPr lang="ru-RU" smtClean="0"/>
              <a:pPr/>
              <a:t>28.01.2019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0901F31-ABF6-4E9C-A13C-DB3894020C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ebcid:com.britannica.oec2.identifier.ArticleIdentifier?articleId=363585&amp;library=CONCISE&amp;query=null&amp;title=element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hyperlink" Target="ebcid:com.britannica.oec2.identifier.ArticleIdentifier?articleId=356081&amp;library=CONCISE&amp;query=null&amp;title=atomic%20weight" TargetMode="External"/><Relationship Id="rId4" Type="http://schemas.openxmlformats.org/officeDocument/2006/relationships/hyperlink" Target="ebcid:com.britannica.oec2.identifier.ArticleIdentifier?articleId=374920&amp;library=CONCISE&amp;query=null&amp;title=periodic%20tabl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pn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642918"/>
            <a:ext cx="7929618" cy="1255711"/>
          </a:xfr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ТАБЛИЦА ХИМИЧЕСКИХ ЭЛЕМЕНТОВ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Д.И.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Менделеева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ВЧЕРА, СЕГОДНЯ, ЗАВТРА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2390780"/>
            <a:ext cx="7143800" cy="1038220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Сайфуллин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Ренат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Саляхович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д.т.н., профессор, академик АН Татарстана  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5" y="3643314"/>
            <a:ext cx="3210403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 descr="E:\150 -летие\PERIOD~201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786190"/>
            <a:ext cx="3214709" cy="2250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2059899"/>
            <a:ext cx="428799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 was a professor of chemistry at the University of St. Petersburg (1867–90) and later served as director of Russia's bureau of weights and measures. </a:t>
            </a:r>
            <a:r>
              <a:rPr kumimoji="0" lang="en-U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 made a fundamental contribution to chemistry by announcing in 1869 the principle of periodicity of properties in the chemical </a:t>
            </a:r>
            <a:r>
              <a:rPr kumimoji="0" lang="en-U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element</a:t>
            </a:r>
            <a:r>
              <a:rPr kumimoji="0" lang="en-US" sz="16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s.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His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4"/>
              </a:rPr>
              <a:t>periodic table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was based on this principle, arranging the elements in ascending order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of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5"/>
              </a:rPr>
              <a:t>atomic weight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and grouping them by similarity of properties.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Mendeleyev's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theory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allowed him to predict the existence and atomic weights of several elements not discovered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until years later.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http://www.ufahimik.com/Uchenii/tablica_mendeleeva_otkrytie_zakona_1_marta_1869.jpg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 l="56673" t="12500" r="6366" b="3125"/>
          <a:stretch>
            <a:fillRect/>
          </a:stretch>
        </p:blipFill>
        <p:spPr bwMode="auto">
          <a:xfrm>
            <a:off x="6072198" y="928669"/>
            <a:ext cx="1285884" cy="2314591"/>
          </a:xfrm>
          <a:prstGeom prst="rect">
            <a:avLst/>
          </a:prstGeom>
          <a:noFill/>
        </p:spPr>
      </p:pic>
      <p:pic>
        <p:nvPicPr>
          <p:cNvPr id="1029" name="Picture 5" descr="http://img.thrfun.com/img/148/195/value_of_encyclopedia_britannica_l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1916832"/>
            <a:ext cx="2212895" cy="91118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42910" y="428604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7200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Mendeleyev, Dmitry (</a:t>
            </a:r>
            <a:r>
              <a:rPr lang="en-US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Ivanovich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Britannica Concise Encyclopedia Article (Chicago USA 2008)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720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ÐÐ°ÑÑÐ¸Ð½ÐºÐ¸ Ð¿Ð¾ Ð·Ð°Ð¿ÑÐ¾ÑÑ Ð¸Ð·Ð¾Ð±ÑÐ°Ð¶ÐµÐ½Ð¸Ðµ Ð¿ÐµÑÐ¸Ð¾Ð´Ð¸ÑÐµÑÐºÐ¾Ð¹ ÑÐ¸ÑÑÐµÐ¼Ñ ÑÐ»ÐµÐ¼ÐµÐ½ÑÐ¾Ð²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43570" y="3286124"/>
            <a:ext cx="2361099" cy="299047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11560" y="1052736"/>
            <a:ext cx="46434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Mendeleyev also spelled Mendeleev 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born Feb. 8, 1834, </a:t>
            </a:r>
            <a:r>
              <a:rPr lang="en-US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Tobolsk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Siberia, Russia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died Feb. 2, 1907, St. Petersburg Russian chemist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5949280"/>
            <a:ext cx="410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  заслуг Д.Менделеева - Энциклопедия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Британика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786446" y="2758440"/>
          <a:ext cx="3071834" cy="1284173"/>
        </p:xfrm>
        <a:graphic>
          <a:graphicData uri="http://schemas.openxmlformats.org/drawingml/2006/table">
            <a:tbl>
              <a:tblPr/>
              <a:tblGrid>
                <a:gridCol w="2387034"/>
                <a:gridCol w="684800"/>
              </a:tblGrid>
              <a:tr h="12841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967" marR="589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8967" marR="589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00034" y="142852"/>
            <a:ext cx="821537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том  (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</a:t>
            </a: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tom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Атома планетарная модель.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Теория строения атома (1911), согласно брит. физику Эрнесту Резерфорду,   предложившего её. Атом состоит из сверхплотного положит. заряженного ядра, в котором заключена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масса атома, и вращающихся вокруг него легких отриц. заряженных частиц – электронов. Последние вращаются вокруг ядра, как планеты вокруг Солнца.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1" name="Picture 1" descr="Ra_atomPlanetaryMo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2786058"/>
            <a:ext cx="4791537" cy="294798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5854503"/>
            <a:ext cx="8429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Схема модели атома согласно Э.Резерфорду. </a:t>
            </a:r>
          </a:p>
          <a:p>
            <a:pPr algn="ctr"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В данном случае модель изображает атом неона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 r="28731"/>
          <a:stretch>
            <a:fillRect/>
          </a:stretch>
        </p:blipFill>
        <p:spPr bwMode="auto">
          <a:xfrm>
            <a:off x="467544" y="1124744"/>
            <a:ext cx="5214974" cy="4494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 descr="https://chem-space.pp.ua/storage/data/33/izmenenija-radiusov-atomov-s-rostom-z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9865" y="3068960"/>
            <a:ext cx="5314370" cy="3356446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lum bright="40000"/>
          </a:blip>
          <a:srcRect l="69996" t="68371"/>
          <a:stretch>
            <a:fillRect/>
          </a:stretch>
        </p:blipFill>
        <p:spPr bwMode="auto">
          <a:xfrm>
            <a:off x="5796136" y="764704"/>
            <a:ext cx="2758037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051720" y="4046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Периодичность во всем, включая и размеры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атомов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85720" y="428604"/>
            <a:ext cx="8286808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67310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СОВРЕМЕННАЯ ПЕРИОДИЧЕСКАЯ ТАБЛИЦА ЭЛЕМЕНТОВ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6731000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539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6731000" algn="l"/>
              </a:tabLs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</a:t>
            </a: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ременный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ва</a:t>
            </a:r>
            <a:r>
              <a:rPr kumimoji="0" lang="en-GB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иант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периодической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системы составлен на основе последних  данных,  решений и рекомендаций ИЮПАК [</a:t>
            </a:r>
            <a:r>
              <a:rPr kumimoji="0" lang="en-GB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IUPAC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en-GB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International Union of Pure and Applied Chemistry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Международный союз по теоретической (чистой) и прикладной химии].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67310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357187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6731000" algn="l"/>
              </a:tabLs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67310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6731000" algn="l"/>
              </a:tabLs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6731000" algn="l"/>
              </a:tabLst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-6731000" algn="l"/>
              </a:tabLst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7" name="Picture 3" descr="http://web.kpi.kharkov.ua/onch/wp-content/uploads/sites/24/2018/06/161109_f01-1024x691.jpg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1285852" y="2143116"/>
            <a:ext cx="6751547" cy="421484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286116" y="2285992"/>
            <a:ext cx="25490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(принята </a:t>
            </a:r>
            <a:r>
              <a:rPr lang="en-US" b="1" dirty="0" smtClean="0">
                <a:solidFill>
                  <a:srgbClr val="0070C0"/>
                </a:solidFill>
              </a:rPr>
              <a:t>1989</a:t>
            </a:r>
            <a:r>
              <a:rPr lang="ru-RU" b="1" dirty="0" smtClean="0">
                <a:solidFill>
                  <a:srgbClr val="0070C0"/>
                </a:solidFill>
              </a:rPr>
              <a:t> г.)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5877272"/>
            <a:ext cx="21870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ЮБИЛЕЙ – 30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 l="7031" t="12500" r="28515" b="7638"/>
          <a:stretch>
            <a:fillRect/>
          </a:stretch>
        </p:blipFill>
        <p:spPr bwMode="auto">
          <a:xfrm>
            <a:off x="611560" y="404664"/>
            <a:ext cx="7542055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143240" y="1500174"/>
            <a:ext cx="3139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(принята 1 декабря 2018 г.)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573325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сегодня утверждены ЮПАК 7 отечественных названий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элементов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E:\150 -летие\PERIOD~20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404664"/>
            <a:ext cx="6572296" cy="551696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547664" y="5949280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Наша современная трехъязычная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таблица-справочник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150 -летие\20190111_121720.jpg"/>
          <p:cNvPicPr>
            <a:picLocks noChangeAspect="1" noChangeArrowheads="1"/>
          </p:cNvPicPr>
          <p:nvPr/>
        </p:nvPicPr>
        <p:blipFill>
          <a:blip r:embed="rId3" cstate="print"/>
          <a:srcRect l="15789"/>
          <a:stretch>
            <a:fillRect/>
          </a:stretch>
        </p:blipFill>
        <p:spPr bwMode="auto">
          <a:xfrm>
            <a:off x="755576" y="4941168"/>
            <a:ext cx="2428892" cy="1622424"/>
          </a:xfrm>
          <a:prstGeom prst="rect">
            <a:avLst/>
          </a:prstGeom>
          <a:noFill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04664"/>
            <a:ext cx="5467340" cy="401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 descr="ÐÐ°ÑÑÐ¸Ð½ÐºÐ¸ Ð¿Ð¾ Ð·Ð°Ð¿ÑÐ¾ÑÑ Ð±Ð¾Ð»ÑÑÐ°Ñ ÑÐ¾ÑÑÐ¸Ð¹ÑÐºÐ°Ñ ÑÐ½ÑÐ¸ÐºÐ»Ð¾Ð¿ÐµÐ´Ð¸Ñ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4786322"/>
            <a:ext cx="2786082" cy="166345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940152" y="4437112"/>
            <a:ext cx="29523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Плоды отсталых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Изд-ва Просвещение, Высшая школа, Большая российская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энциклопедия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Министерство образования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науки)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ÐÐ°ÑÑÐ¸Ð½ÐºÐ¸ Ð¿Ð¾ Ð·Ð°Ð¿ÑÐ¾ÑÑ Ð¸Ð·Ð¾Ð±ÑÐ°Ð¶ÐµÐ½Ð¸Ðµ Ð¿ÐµÑÐ¸Ð¾Ð´Ð¸ÑÐµÑÐºÐ¾Ð¹ ÑÐ¸ÑÑÐµÐ¼Ñ ÑÐ»ÐµÐ¼ÐµÐ½ÑÐ¾Ð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000108"/>
            <a:ext cx="7143799" cy="521481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14348" y="457122"/>
            <a:ext cx="7929618" cy="400110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ЭЛЕМЕНТОВ В ПЕРИОДИЧЕСКОЙ  СИСТЕМЕ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ÐÐ°ÑÑÐ¸Ð½ÐºÐ¸ Ð¿Ð¾ Ð·Ð°Ð¿ÑÐ¾ÑÑ periodic system of chemical eleme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60648"/>
            <a:ext cx="7500970" cy="579411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259632" y="5805264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Красочная таблица на английском. Подобные таблицы созданы и нашими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учениками-воспитанниками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150 -летие\20190107_114901.jpg"/>
          <p:cNvPicPr>
            <a:picLocks noChangeAspect="1" noChangeArrowheads="1"/>
          </p:cNvPicPr>
          <p:nvPr/>
        </p:nvPicPr>
        <p:blipFill>
          <a:blip r:embed="rId3" cstate="print">
            <a:lum bright="30000"/>
          </a:blip>
          <a:srcRect l="14545" t="5710" r="9091"/>
          <a:stretch>
            <a:fillRect/>
          </a:stretch>
        </p:blipFill>
        <p:spPr bwMode="auto">
          <a:xfrm>
            <a:off x="5000628" y="1071546"/>
            <a:ext cx="3714776" cy="2249918"/>
          </a:xfrm>
          <a:prstGeom prst="rect">
            <a:avLst/>
          </a:prstGeom>
          <a:noFill/>
        </p:spPr>
      </p:pic>
      <p:pic>
        <p:nvPicPr>
          <p:cNvPr id="18436" name="Picture 4" descr="E:\150 -летие\20190107_115136.jpg"/>
          <p:cNvPicPr>
            <a:picLocks noChangeAspect="1" noChangeArrowheads="1"/>
          </p:cNvPicPr>
          <p:nvPr/>
        </p:nvPicPr>
        <p:blipFill>
          <a:blip r:embed="rId4" cstate="print">
            <a:lum bright="30000"/>
          </a:blip>
          <a:srcRect t="11111"/>
          <a:stretch>
            <a:fillRect/>
          </a:stretch>
        </p:blipFill>
        <p:spPr bwMode="auto">
          <a:xfrm>
            <a:off x="428595" y="1071546"/>
            <a:ext cx="4572037" cy="2286016"/>
          </a:xfrm>
          <a:prstGeom prst="rect">
            <a:avLst/>
          </a:prstGeom>
          <a:noFill/>
        </p:spPr>
      </p:pic>
      <p:pic>
        <p:nvPicPr>
          <p:cNvPr id="18438" name="Picture 6" descr="E:\150 -летие\20190109_135410.jpg"/>
          <p:cNvPicPr>
            <a:picLocks noChangeAspect="1" noChangeArrowheads="1"/>
          </p:cNvPicPr>
          <p:nvPr/>
        </p:nvPicPr>
        <p:blipFill>
          <a:blip r:embed="rId5" cstate="print">
            <a:lum bright="30000"/>
          </a:blip>
          <a:srcRect l="12000" r="3999"/>
          <a:stretch>
            <a:fillRect/>
          </a:stretch>
        </p:blipFill>
        <p:spPr bwMode="auto">
          <a:xfrm>
            <a:off x="428596" y="3429000"/>
            <a:ext cx="3654706" cy="278608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57224" y="285728"/>
            <a:ext cx="7286676" cy="707886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СОВРЕМЕННОЕ ИЗОБРАЖЕНИЕ ПЕРИОДИЧЕСКОЙ  СИСТЕМЫ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techmedmsk.ru/uploads/images/5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7" y="3500438"/>
            <a:ext cx="4786346" cy="278608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1043608" y="6211669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элементам  своя клетка, свой период и своя группа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E:\150_сокращеннный\20190109_141337.jpg"/>
          <p:cNvPicPr>
            <a:picLocks noChangeAspect="1" noChangeArrowheads="1"/>
          </p:cNvPicPr>
          <p:nvPr/>
        </p:nvPicPr>
        <p:blipFill>
          <a:blip r:embed="rId3" cstate="print"/>
          <a:srcRect l="20000" t="8889" r="6249"/>
          <a:stretch>
            <a:fillRect/>
          </a:stretch>
        </p:blipFill>
        <p:spPr bwMode="auto">
          <a:xfrm>
            <a:off x="357158" y="428604"/>
            <a:ext cx="4214842" cy="2928940"/>
          </a:xfrm>
          <a:prstGeom prst="rect">
            <a:avLst/>
          </a:prstGeom>
          <a:noFill/>
        </p:spPr>
      </p:pic>
      <p:pic>
        <p:nvPicPr>
          <p:cNvPr id="30723" name="Picture 3" descr="E:\150_сокращеннный\20190109_140802.jpg"/>
          <p:cNvPicPr>
            <a:picLocks noChangeAspect="1" noChangeArrowheads="1"/>
          </p:cNvPicPr>
          <p:nvPr/>
        </p:nvPicPr>
        <p:blipFill>
          <a:blip r:embed="rId4" cstate="print"/>
          <a:srcRect l="27263" t="12069" r="21336"/>
          <a:stretch>
            <a:fillRect/>
          </a:stretch>
        </p:blipFill>
        <p:spPr bwMode="auto">
          <a:xfrm>
            <a:off x="4643438" y="2357430"/>
            <a:ext cx="4000528" cy="384954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5536" y="4581128"/>
            <a:ext cx="41764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Создали  наши выпускники, нефтяники и полимершики, Г.Г.Ушакова (КИСИ) и  Р.С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Яруллин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3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357298"/>
            <a:ext cx="1785950" cy="228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 descr="E:\150 -летие\20190116_115706.jpg"/>
          <p:cNvPicPr>
            <a:picLocks noChangeAspect="1" noChangeArrowheads="1"/>
          </p:cNvPicPr>
          <p:nvPr/>
        </p:nvPicPr>
        <p:blipFill>
          <a:blip r:embed="rId4" cstate="print">
            <a:lum bright="30000"/>
          </a:blip>
          <a:srcRect l="8696"/>
          <a:stretch>
            <a:fillRect/>
          </a:stretch>
        </p:blipFill>
        <p:spPr bwMode="auto">
          <a:xfrm>
            <a:off x="1142976" y="2714620"/>
            <a:ext cx="1357322" cy="836208"/>
          </a:xfrm>
          <a:prstGeom prst="rect">
            <a:avLst/>
          </a:prstGeom>
          <a:noFill/>
        </p:spPr>
      </p:pic>
      <p:pic>
        <p:nvPicPr>
          <p:cNvPr id="22537" name="Picture 9" descr="E:\150 -летие\Mend_02_200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1357298"/>
            <a:ext cx="1643074" cy="2327184"/>
          </a:xfrm>
          <a:prstGeom prst="rect">
            <a:avLst/>
          </a:prstGeom>
          <a:noFill/>
        </p:spPr>
      </p:pic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6" cstate="print">
            <a:lum bright="20000"/>
          </a:blip>
          <a:srcRect/>
          <a:stretch>
            <a:fillRect/>
          </a:stretch>
        </p:blipFill>
        <p:spPr bwMode="auto">
          <a:xfrm>
            <a:off x="467544" y="4293096"/>
            <a:ext cx="338108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9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1357298"/>
            <a:ext cx="166364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8" cstate="print">
            <a:lum bright="20000"/>
          </a:blip>
          <a:srcRect/>
          <a:stretch>
            <a:fillRect/>
          </a:stretch>
        </p:blipFill>
        <p:spPr bwMode="auto">
          <a:xfrm>
            <a:off x="1643042" y="4429132"/>
            <a:ext cx="2764684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00760" y="2500306"/>
            <a:ext cx="1429273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29454" y="1357298"/>
            <a:ext cx="168908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928662" y="500042"/>
            <a:ext cx="7286676" cy="707886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ИЗДАНИЯ, СОДЕРЖАЩИЕ СОВРЕМЕННУЮ  ПЕРИОДИЧЕСКУЮ СИСТЕМУ ЭЛЕМЕНТОВ 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E:\150 -летие\Mend_02_1999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72000" y="3929066"/>
            <a:ext cx="1285884" cy="1811211"/>
          </a:xfrm>
          <a:prstGeom prst="rect">
            <a:avLst/>
          </a:prstGeom>
          <a:noFill/>
        </p:spPr>
      </p:pic>
      <p:pic>
        <p:nvPicPr>
          <p:cNvPr id="13" name="Picture 2" descr="http://www.ryltat.ru/images2/2016/lundestrem/4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72396" y="4000504"/>
            <a:ext cx="1123126" cy="1450362"/>
          </a:xfrm>
          <a:prstGeom prst="rect">
            <a:avLst/>
          </a:prstGeom>
          <a:noFill/>
        </p:spPr>
      </p:pic>
      <p:pic>
        <p:nvPicPr>
          <p:cNvPr id="3078" name="Picture 6" descr="http://www.millattashlar.ru/images/thumb/1/14/%D0%A2%D0%B0%D1%82%D0%B0%D1%80_%D1%8D%D0%BD%D1%86%D0%B8%D0%BA%D0%BB%D0%BE%D0%BF%D0%B5%D0%B4%D0%B8%D1%8F%D1%81%D0%B5.jpg/700px-%D0%A2%D0%B0%D1%82%D0%B0%D1%80_%D1%8D%D0%BD%D1%86%D0%B8%D0%BA%D0%BB%D0%BE%D0%BF%D0%B5%D0%B4%D0%B8%D1%8F%D1%81%D0%B5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072198" y="4572008"/>
            <a:ext cx="1297530" cy="1662692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395536" y="6021288"/>
            <a:ext cx="5400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Те, кто в ногу со временем. См. также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выше,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далее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Ð¢Ð¾Ð»ÐºÐ¾Ð²ÑÐ¹ ÑÐ»Ð¾Ð²Ð°ÑÑ-ÑÐ¿ÑÐ°Ð²Ð¾ÑÐ½Ð¸Ðº Ð¿Ð¾ ÑÐ¸Ð·Ð¸ÐºÐµ, ÑÐ¸Ð¼Ð¸Ð¸"/>
          <p:cNvPicPr>
            <a:picLocks noChangeAspect="1" noChangeArrowheads="1"/>
          </p:cNvPicPr>
          <p:nvPr/>
        </p:nvPicPr>
        <p:blipFill>
          <a:blip r:embed="rId3" cstate="print"/>
          <a:srcRect l="14582" t="4688" r="8334" b="9374"/>
          <a:stretch>
            <a:fillRect/>
          </a:stretch>
        </p:blipFill>
        <p:spPr bwMode="auto">
          <a:xfrm>
            <a:off x="285720" y="1000108"/>
            <a:ext cx="2214578" cy="3291939"/>
          </a:xfrm>
          <a:prstGeom prst="rect">
            <a:avLst/>
          </a:prstGeom>
          <a:noFill/>
        </p:spPr>
      </p:pic>
      <p:pic>
        <p:nvPicPr>
          <p:cNvPr id="24579" name="Picture 3" descr="E:\150 -летие\book2010_000go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844824"/>
            <a:ext cx="2745994" cy="4024261"/>
          </a:xfrm>
          <a:prstGeom prst="rect">
            <a:avLst/>
          </a:prstGeom>
          <a:noFill/>
        </p:spPr>
      </p:pic>
      <p:pic>
        <p:nvPicPr>
          <p:cNvPr id="24581" name="Picture 5" descr="E:\150 -летие\Mend_02_2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1052736"/>
            <a:ext cx="2295524" cy="350046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28662" y="500042"/>
            <a:ext cx="7286676" cy="707886"/>
          </a:xfrm>
          <a:prstGeom prst="rect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ИЗДАНИЯ </a:t>
            </a:r>
          </a:p>
          <a:p>
            <a:pPr algn="ctr"/>
            <a:r>
              <a:rPr lang="ru-RU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Сайфуллина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Рената</a:t>
            </a:r>
            <a:r>
              <a:rPr lang="ru-RU" sz="2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Саляховича</a:t>
            </a:r>
            <a:endParaRPr lang="ru-RU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2" name="Picture 6" descr="E:\150 -летие\Mend_02_20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23928" y="1772816"/>
            <a:ext cx="2520280" cy="351237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39552" y="5661248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Современные книги от кафедры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ТНВиМ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:\150 -летие\Mend_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7"/>
            <a:ext cx="2165207" cy="3000396"/>
          </a:xfrm>
          <a:prstGeom prst="rect">
            <a:avLst/>
          </a:prstGeom>
          <a:noFill/>
        </p:spPr>
      </p:pic>
      <p:pic>
        <p:nvPicPr>
          <p:cNvPr id="25603" name="Picture 3" descr="E:\150 -летие\Mend_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1" y="1428736"/>
            <a:ext cx="1928826" cy="3008889"/>
          </a:xfrm>
          <a:prstGeom prst="rect">
            <a:avLst/>
          </a:prstGeom>
          <a:noFill/>
        </p:spPr>
      </p:pic>
      <p:pic>
        <p:nvPicPr>
          <p:cNvPr id="25604" name="Picture 4" descr="E:\150 -летие\Mend_0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1428737"/>
            <a:ext cx="2071702" cy="2935540"/>
          </a:xfrm>
          <a:prstGeom prst="rect">
            <a:avLst/>
          </a:prstGeom>
          <a:noFill/>
        </p:spPr>
      </p:pic>
      <p:pic>
        <p:nvPicPr>
          <p:cNvPr id="25606" name="Picture 6" descr="E:\150 -летие\Mend_0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3714752"/>
            <a:ext cx="1643074" cy="257143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85786" y="642918"/>
            <a:ext cx="79296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Научные журналы, опубликовавшие периодическую систему элементов, предложенную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Сайфуллиным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Р.С.</a:t>
            </a:r>
            <a:endParaRPr lang="ru-RU" dirty="0"/>
          </a:p>
        </p:txBody>
      </p:sp>
      <p:pic>
        <p:nvPicPr>
          <p:cNvPr id="4098" name="Picture 2" descr="skanirovanie000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3714752"/>
            <a:ext cx="1714512" cy="2414806"/>
          </a:xfrm>
          <a:prstGeom prst="rect">
            <a:avLst/>
          </a:prstGeom>
          <a:noFill/>
        </p:spPr>
      </p:pic>
      <p:pic>
        <p:nvPicPr>
          <p:cNvPr id="9" name="Picture 2" descr="F:\150_сокращеннный\Mend_00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14480" y="3714752"/>
            <a:ext cx="1785949" cy="247375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750576" y="6165304"/>
            <a:ext cx="2200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Журналы-пионеры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150_сокращеннный\20190112_1504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8636028" cy="628654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28860" y="1714488"/>
            <a:ext cx="39290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 ЗА ВНИМАНИЕ!</a:t>
            </a:r>
            <a:endParaRPr lang="ru-RU" sz="4400" b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632</TotalTime>
  <Words>445</Words>
  <Application>Microsoft Office PowerPoint</Application>
  <PresentationFormat>Экран (4:3)</PresentationFormat>
  <Paragraphs>59</Paragraphs>
  <Slides>16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                                                                                                                                         ТАБЛИЦА ХИМИЧЕСКИХ ЭЛЕМЕНТОВ  Д.И. Менделеева.  ВЧЕРА, СЕГОДНЯ, ЗАВТРА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KGTU_I3</dc:creator>
  <cp:lastModifiedBy>САЙФУЛИН</cp:lastModifiedBy>
  <cp:revision>76</cp:revision>
  <dcterms:created xsi:type="dcterms:W3CDTF">2019-01-24T09:53:24Z</dcterms:created>
  <dcterms:modified xsi:type="dcterms:W3CDTF">2019-01-28T15:04:47Z</dcterms:modified>
</cp:coreProperties>
</file>