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dp" ContentType="image/vnd.ms-photo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bookmarkIdSeed="5">
  <p:sldMasterIdLst>
    <p:sldMasterId id="2147483648" r:id="rId1"/>
  </p:sldMasterIdLst>
  <p:notesMasterIdLst>
    <p:notesMasterId r:id="rId14"/>
  </p:notesMasterIdLst>
  <p:sldIdLst>
    <p:sldId id="318" r:id="rId2"/>
    <p:sldId id="319" r:id="rId3"/>
    <p:sldId id="329" r:id="rId4"/>
    <p:sldId id="300" r:id="rId5"/>
    <p:sldId id="320" r:id="rId6"/>
    <p:sldId id="327" r:id="rId7"/>
    <p:sldId id="337" r:id="rId8"/>
    <p:sldId id="333" r:id="rId9"/>
    <p:sldId id="313" r:id="rId10"/>
    <p:sldId id="311" r:id="rId11"/>
    <p:sldId id="336" r:id="rId12"/>
    <p:sldId id="334" r:id="rId13"/>
  </p:sldIdLst>
  <p:sldSz cx="9144000" cy="5143500" type="screen16x9"/>
  <p:notesSz cx="6797675" cy="9926638"/>
  <p:embeddedFontLst>
    <p:embeddedFont>
      <p:font typeface="Calibri" panose="020F0502020204030204" pitchFamily="34" charset="0"/>
      <p:regular r:id="rId15"/>
      <p:bold r:id="rId16"/>
      <p:italic r:id="rId17"/>
      <p:boldItalic r:id="rId18"/>
    </p:embeddedFont>
  </p:embeddedFont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  <p15:guide id="3" orient="horz" pos="123">
          <p15:clr>
            <a:srgbClr val="A4A3A4"/>
          </p15:clr>
        </p15:guide>
        <p15:guide id="4" orient="horz" pos="3117">
          <p15:clr>
            <a:srgbClr val="A4A3A4"/>
          </p15:clr>
        </p15:guide>
        <p15:guide id="5" pos="5602">
          <p15:clr>
            <a:srgbClr val="A4A3A4"/>
          </p15:clr>
        </p15:guide>
        <p15:guide id="6" pos="158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8B0B0B"/>
    <a:srgbClr val="B2B2B2"/>
    <a:srgbClr val="00CC00"/>
    <a:srgbClr val="FF9999"/>
    <a:srgbClr val="FFFFFF"/>
    <a:srgbClr val="CCFF33"/>
    <a:srgbClr val="A9F64C"/>
    <a:srgbClr val="ED2323"/>
    <a:srgbClr val="F37DF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DF18680-E054-41AD-8BC1-D1AEF772440D}" styleName="Средний стиль 2 - акцент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21E4AEA4-8DFA-4A89-87EB-49C32662AFE0}" styleName="Средний стиль 2 -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0294" autoAdjust="0"/>
    <p:restoredTop sz="94579" autoAdjust="0"/>
  </p:normalViewPr>
  <p:slideViewPr>
    <p:cSldViewPr>
      <p:cViewPr>
        <p:scale>
          <a:sx n="70" d="100"/>
          <a:sy n="70" d="100"/>
        </p:scale>
        <p:origin x="-1110" y="-306"/>
      </p:cViewPr>
      <p:guideLst>
        <p:guide orient="horz" pos="1620"/>
        <p:guide orient="horz" pos="123"/>
        <p:guide orient="horz" pos="3117"/>
        <p:guide pos="2880"/>
        <p:guide pos="5602"/>
        <p:guide pos="158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4.fntdata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3.fntdata"/><Relationship Id="rId2" Type="http://schemas.openxmlformats.org/officeDocument/2006/relationships/slide" Target="slides/slide1.xml"/><Relationship Id="rId16" Type="http://schemas.openxmlformats.org/officeDocument/2006/relationships/font" Target="fonts/font2.fntdata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font" Target="fonts/font1.fntdata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Relationship Id="rId22" Type="http://schemas.openxmlformats.org/officeDocument/2006/relationships/tableStyles" Target="tableStyles.xml"/></Relationships>
</file>

<file path=ppt/diagrams/_rels/data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2.png"/></Relationships>
</file>

<file path=ppt/diagrams/_rels/drawing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2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3A28192-797E-40A6-9893-C8DC341982DF}" type="doc">
      <dgm:prSet loTypeId="urn:microsoft.com/office/officeart/2005/8/layout/bList2#1" loCatId="list" qsTypeId="urn:microsoft.com/office/officeart/2005/8/quickstyle/simple1" qsCatId="simple" csTypeId="urn:microsoft.com/office/officeart/2005/8/colors/accent1_2" csCatId="accent1" phldr="1"/>
      <dgm:spPr/>
    </dgm:pt>
    <dgm:pt modelId="{A2D667FB-153D-45B0-B34E-9B46A3655C9A}">
      <dgm:prSet phldrT="[Текст]"/>
      <dgm:spPr>
        <a:solidFill>
          <a:schemeClr val="tx2"/>
        </a:solidFill>
        <a:ln>
          <a:solidFill>
            <a:schemeClr val="tx2"/>
          </a:solidFill>
        </a:ln>
      </dgm:spPr>
      <dgm:t>
        <a:bodyPr/>
        <a:lstStyle/>
        <a:p>
          <a:pPr algn="ctr"/>
          <a:r>
            <a:rPr lang="ru-RU" b="1" dirty="0" smtClean="0">
              <a:solidFill>
                <a:schemeClr val="tx1"/>
              </a:solidFill>
            </a:rPr>
            <a:t>КНИТУ</a:t>
          </a:r>
        </a:p>
      </dgm:t>
    </dgm:pt>
    <dgm:pt modelId="{DC3ECCBC-13AD-4806-B857-DA952B2359BF}" type="parTrans" cxnId="{0FA19BA5-6FAF-4F06-87BF-082B9487B613}">
      <dgm:prSet/>
      <dgm:spPr/>
      <dgm:t>
        <a:bodyPr/>
        <a:lstStyle/>
        <a:p>
          <a:endParaRPr lang="ru-RU"/>
        </a:p>
      </dgm:t>
    </dgm:pt>
    <dgm:pt modelId="{1C7462D8-0D62-4149-B8CE-B11BEA1707CA}" type="sibTrans" cxnId="{0FA19BA5-6FAF-4F06-87BF-082B9487B613}">
      <dgm:prSet/>
      <dgm:spPr/>
      <dgm:t>
        <a:bodyPr/>
        <a:lstStyle/>
        <a:p>
          <a:endParaRPr lang="ru-RU"/>
        </a:p>
      </dgm:t>
    </dgm:pt>
    <dgm:pt modelId="{6683BCB3-A614-4562-BACB-B2C7F2A8C3FA}">
      <dgm:prSet phldrT="[Текст]"/>
      <dgm:spPr>
        <a:solidFill>
          <a:schemeClr val="tx2"/>
        </a:solidFill>
        <a:ln>
          <a:solidFill>
            <a:schemeClr val="tx2"/>
          </a:solidFill>
        </a:ln>
      </dgm:spPr>
      <dgm:t>
        <a:bodyPr/>
        <a:lstStyle/>
        <a:p>
          <a:pPr algn="ctr"/>
          <a:r>
            <a:rPr lang="ru-RU" b="1" dirty="0" smtClean="0">
              <a:solidFill>
                <a:schemeClr val="tx1"/>
              </a:solidFill>
            </a:rPr>
            <a:t>Предприятие</a:t>
          </a:r>
        </a:p>
      </dgm:t>
    </dgm:pt>
    <dgm:pt modelId="{ADAA165F-D0A8-48AC-9D9C-30DB3AD06DFD}" type="parTrans" cxnId="{D20DD133-EA2B-4FEB-8BD4-4198C04EDB17}">
      <dgm:prSet/>
      <dgm:spPr/>
      <dgm:t>
        <a:bodyPr/>
        <a:lstStyle/>
        <a:p>
          <a:endParaRPr lang="ru-RU"/>
        </a:p>
      </dgm:t>
    </dgm:pt>
    <dgm:pt modelId="{AAD91D70-A918-4A9D-A834-190E1336A74D}" type="sibTrans" cxnId="{D20DD133-EA2B-4FEB-8BD4-4198C04EDB17}">
      <dgm:prSet/>
      <dgm:spPr/>
      <dgm:t>
        <a:bodyPr/>
        <a:lstStyle/>
        <a:p>
          <a:endParaRPr lang="ru-RU"/>
        </a:p>
      </dgm:t>
    </dgm:pt>
    <dgm:pt modelId="{1AB72E13-1FD6-456F-A2C7-1247F16DD2AE}">
      <dgm:prSet phldrT="[Текст]"/>
      <dgm:spPr>
        <a:solidFill>
          <a:schemeClr val="tx2"/>
        </a:solidFill>
        <a:ln>
          <a:solidFill>
            <a:schemeClr val="tx2"/>
          </a:solidFill>
        </a:ln>
      </dgm:spPr>
      <dgm:t>
        <a:bodyPr/>
        <a:lstStyle/>
        <a:p>
          <a:pPr algn="ctr"/>
          <a:r>
            <a:rPr lang="ru-RU" b="1" dirty="0" smtClean="0">
              <a:solidFill>
                <a:schemeClr val="tx1"/>
              </a:solidFill>
            </a:rPr>
            <a:t>Предприятие</a:t>
          </a:r>
        </a:p>
      </dgm:t>
    </dgm:pt>
    <dgm:pt modelId="{C85EF063-7E9D-4818-82CC-7A79EDDA2F7D}" type="parTrans" cxnId="{017908D3-CD7F-48B3-AA4A-E10F3F38B4AB}">
      <dgm:prSet/>
      <dgm:spPr/>
      <dgm:t>
        <a:bodyPr/>
        <a:lstStyle/>
        <a:p>
          <a:endParaRPr lang="ru-RU"/>
        </a:p>
      </dgm:t>
    </dgm:pt>
    <dgm:pt modelId="{B673E1C1-8117-42A4-85CF-5FE4D29872FB}" type="sibTrans" cxnId="{017908D3-CD7F-48B3-AA4A-E10F3F38B4AB}">
      <dgm:prSet/>
      <dgm:spPr/>
      <dgm:t>
        <a:bodyPr/>
        <a:lstStyle/>
        <a:p>
          <a:endParaRPr lang="ru-RU"/>
        </a:p>
      </dgm:t>
    </dgm:pt>
    <dgm:pt modelId="{5DFFEE78-0253-487E-B0D3-1595EC928769}">
      <dgm:prSet custT="1"/>
      <dgm:spPr>
        <a:ln>
          <a:solidFill>
            <a:schemeClr val="tx2"/>
          </a:solidFill>
        </a:ln>
      </dgm:spPr>
      <dgm:t>
        <a:bodyPr/>
        <a:lstStyle/>
        <a:p>
          <a:r>
            <a:rPr lang="ru-RU" sz="1300" b="1" dirty="0" smtClean="0"/>
            <a:t>Именная стипендия от КНИТУ</a:t>
          </a:r>
          <a:endParaRPr lang="ru-RU" sz="1300" b="1" dirty="0"/>
        </a:p>
      </dgm:t>
    </dgm:pt>
    <dgm:pt modelId="{0F2B2FD4-7B3B-4900-AECA-B95BB33DCBD2}" type="parTrans" cxnId="{904AF50F-6A89-4546-86BE-8F36441242FC}">
      <dgm:prSet/>
      <dgm:spPr/>
      <dgm:t>
        <a:bodyPr/>
        <a:lstStyle/>
        <a:p>
          <a:endParaRPr lang="ru-RU"/>
        </a:p>
      </dgm:t>
    </dgm:pt>
    <dgm:pt modelId="{AEA4A459-017D-4CA7-865B-4769FEF0426E}" type="sibTrans" cxnId="{904AF50F-6A89-4546-86BE-8F36441242FC}">
      <dgm:prSet/>
      <dgm:spPr/>
      <dgm:t>
        <a:bodyPr/>
        <a:lstStyle/>
        <a:p>
          <a:endParaRPr lang="ru-RU"/>
        </a:p>
      </dgm:t>
    </dgm:pt>
    <dgm:pt modelId="{20306732-F135-44B2-89EE-5E8AAAE7DE13}">
      <dgm:prSet/>
      <dgm:spPr>
        <a:ln>
          <a:solidFill>
            <a:schemeClr val="tx2"/>
          </a:solidFill>
        </a:ln>
      </dgm:spPr>
      <dgm:t>
        <a:bodyPr/>
        <a:lstStyle/>
        <a:p>
          <a:endParaRPr lang="ru-RU" sz="1300" dirty="0"/>
        </a:p>
      </dgm:t>
    </dgm:pt>
    <dgm:pt modelId="{6F8F823E-07E6-4303-BD65-B1A77FB44CC3}" type="parTrans" cxnId="{D45ABA3F-A174-406E-B04D-2F45F5531540}">
      <dgm:prSet/>
      <dgm:spPr/>
      <dgm:t>
        <a:bodyPr/>
        <a:lstStyle/>
        <a:p>
          <a:endParaRPr lang="ru-RU"/>
        </a:p>
      </dgm:t>
    </dgm:pt>
    <dgm:pt modelId="{55E22A87-F95D-43D6-84D4-5DA82CFCE036}" type="sibTrans" cxnId="{D45ABA3F-A174-406E-B04D-2F45F5531540}">
      <dgm:prSet/>
      <dgm:spPr/>
      <dgm:t>
        <a:bodyPr/>
        <a:lstStyle/>
        <a:p>
          <a:endParaRPr lang="ru-RU"/>
        </a:p>
      </dgm:t>
    </dgm:pt>
    <dgm:pt modelId="{1F95CF3A-D9FA-437B-953E-00F7A1BB292F}">
      <dgm:prSet custT="1"/>
      <dgm:spPr>
        <a:ln>
          <a:solidFill>
            <a:schemeClr val="tx2"/>
          </a:solidFill>
        </a:ln>
      </dgm:spPr>
      <dgm:t>
        <a:bodyPr/>
        <a:lstStyle/>
        <a:p>
          <a:r>
            <a:rPr lang="ru-RU" sz="1300" b="1" dirty="0" smtClean="0"/>
            <a:t>Именная стипендия от Предприятия-партнера</a:t>
          </a:r>
          <a:endParaRPr lang="ru-RU" sz="1300" b="1" dirty="0"/>
        </a:p>
      </dgm:t>
    </dgm:pt>
    <dgm:pt modelId="{41184B42-EF44-41E7-A243-9F3F14696204}" type="parTrans" cxnId="{9AA468D5-B10D-4D44-BF89-5615B624244A}">
      <dgm:prSet/>
      <dgm:spPr/>
      <dgm:t>
        <a:bodyPr/>
        <a:lstStyle/>
        <a:p>
          <a:endParaRPr lang="ru-RU"/>
        </a:p>
      </dgm:t>
    </dgm:pt>
    <dgm:pt modelId="{BEE328C6-F615-44A4-B938-6D296F73E99B}" type="sibTrans" cxnId="{9AA468D5-B10D-4D44-BF89-5615B624244A}">
      <dgm:prSet/>
      <dgm:spPr/>
      <dgm:t>
        <a:bodyPr/>
        <a:lstStyle/>
        <a:p>
          <a:endParaRPr lang="ru-RU"/>
        </a:p>
      </dgm:t>
    </dgm:pt>
    <dgm:pt modelId="{E27D6136-15AE-4239-BE18-FFCEB68780C4}">
      <dgm:prSet custT="1"/>
      <dgm:spPr>
        <a:ln>
          <a:solidFill>
            <a:schemeClr val="tx2"/>
          </a:solidFill>
        </a:ln>
      </dgm:spPr>
      <dgm:t>
        <a:bodyPr/>
        <a:lstStyle/>
        <a:p>
          <a:r>
            <a:rPr lang="ru-RU" sz="1300" dirty="0" smtClean="0">
              <a:solidFill>
                <a:schemeClr val="accent5">
                  <a:lumMod val="75000"/>
                </a:schemeClr>
              </a:solidFill>
            </a:rPr>
            <a:t>сумма = 12,5 </a:t>
          </a:r>
          <a:r>
            <a:rPr lang="ru-RU" sz="1300" dirty="0" err="1" smtClean="0">
              <a:solidFill>
                <a:schemeClr val="accent5">
                  <a:lumMod val="75000"/>
                </a:schemeClr>
              </a:solidFill>
            </a:rPr>
            <a:t>тыс.руб</a:t>
          </a:r>
          <a:r>
            <a:rPr lang="ru-RU" sz="1300" dirty="0" smtClean="0">
              <a:solidFill>
                <a:schemeClr val="accent5">
                  <a:lumMod val="75000"/>
                </a:schemeClr>
              </a:solidFill>
            </a:rPr>
            <a:t>/мес.</a:t>
          </a:r>
          <a:endParaRPr lang="ru-RU" sz="1300" dirty="0">
            <a:solidFill>
              <a:schemeClr val="accent5">
                <a:lumMod val="75000"/>
              </a:schemeClr>
            </a:solidFill>
          </a:endParaRPr>
        </a:p>
      </dgm:t>
    </dgm:pt>
    <dgm:pt modelId="{EC0FCB91-6D96-4C39-B4C6-CA2DB80E9BB2}" type="parTrans" cxnId="{4ED771B5-22CA-4058-96DD-0C5854BC500E}">
      <dgm:prSet/>
      <dgm:spPr/>
      <dgm:t>
        <a:bodyPr/>
        <a:lstStyle/>
        <a:p>
          <a:endParaRPr lang="ru-RU"/>
        </a:p>
      </dgm:t>
    </dgm:pt>
    <dgm:pt modelId="{EDC75C17-9789-49E9-95CC-63D52EF7AD3C}" type="sibTrans" cxnId="{4ED771B5-22CA-4058-96DD-0C5854BC500E}">
      <dgm:prSet/>
      <dgm:spPr/>
      <dgm:t>
        <a:bodyPr/>
        <a:lstStyle/>
        <a:p>
          <a:endParaRPr lang="ru-RU"/>
        </a:p>
      </dgm:t>
    </dgm:pt>
    <dgm:pt modelId="{F63D91E3-80C0-4FC9-A14D-7354BDC0A2BE}">
      <dgm:prSet custT="1"/>
      <dgm:spPr>
        <a:ln>
          <a:solidFill>
            <a:schemeClr val="tx2"/>
          </a:solidFill>
        </a:ln>
      </dgm:spPr>
      <dgm:t>
        <a:bodyPr/>
        <a:lstStyle/>
        <a:p>
          <a:r>
            <a:rPr lang="ru-RU" sz="1300" b="1" dirty="0" smtClean="0"/>
            <a:t>Договор на выполнение НИР/НИОКР с Предприятием-партнером</a:t>
          </a:r>
          <a:endParaRPr lang="ru-RU" sz="1300" b="1" dirty="0"/>
        </a:p>
      </dgm:t>
    </dgm:pt>
    <dgm:pt modelId="{D5D93641-0B85-4C83-974F-1087B83B36AE}" type="parTrans" cxnId="{789671EB-064E-4955-92C3-50E0026F87FB}">
      <dgm:prSet/>
      <dgm:spPr/>
      <dgm:t>
        <a:bodyPr/>
        <a:lstStyle/>
        <a:p>
          <a:endParaRPr lang="ru-RU"/>
        </a:p>
      </dgm:t>
    </dgm:pt>
    <dgm:pt modelId="{12F257E8-0788-40E0-8801-67ED89CCC3F1}" type="sibTrans" cxnId="{789671EB-064E-4955-92C3-50E0026F87FB}">
      <dgm:prSet/>
      <dgm:spPr/>
      <dgm:t>
        <a:bodyPr/>
        <a:lstStyle/>
        <a:p>
          <a:endParaRPr lang="ru-RU"/>
        </a:p>
      </dgm:t>
    </dgm:pt>
    <dgm:pt modelId="{25CBE921-3AE0-4E8C-96FD-AAC25E2A77DF}">
      <dgm:prSet custT="1"/>
      <dgm:spPr>
        <a:ln>
          <a:solidFill>
            <a:schemeClr val="tx2"/>
          </a:solidFill>
        </a:ln>
      </dgm:spPr>
      <dgm:t>
        <a:bodyPr/>
        <a:lstStyle/>
        <a:p>
          <a:r>
            <a:rPr lang="ru-RU" sz="1300" dirty="0" smtClean="0">
              <a:solidFill>
                <a:schemeClr val="accent5">
                  <a:lumMod val="75000"/>
                </a:schemeClr>
              </a:solidFill>
            </a:rPr>
            <a:t>сумма = 12,5 </a:t>
          </a:r>
          <a:r>
            <a:rPr lang="ru-RU" sz="1300" dirty="0" err="1" smtClean="0">
              <a:solidFill>
                <a:schemeClr val="accent5">
                  <a:lumMod val="75000"/>
                </a:schemeClr>
              </a:solidFill>
            </a:rPr>
            <a:t>тыс.руб</a:t>
          </a:r>
          <a:r>
            <a:rPr lang="ru-RU" sz="1300" dirty="0" smtClean="0">
              <a:solidFill>
                <a:schemeClr val="accent5">
                  <a:lumMod val="75000"/>
                </a:schemeClr>
              </a:solidFill>
            </a:rPr>
            <a:t>/мес.</a:t>
          </a:r>
          <a:endParaRPr lang="ru-RU" sz="1300" dirty="0">
            <a:solidFill>
              <a:schemeClr val="accent5">
                <a:lumMod val="75000"/>
              </a:schemeClr>
            </a:solidFill>
          </a:endParaRPr>
        </a:p>
      </dgm:t>
    </dgm:pt>
    <dgm:pt modelId="{80F1F3EA-814D-489E-BBFC-C9A62426AE2E}" type="parTrans" cxnId="{34D314E6-A089-40F4-801B-930FF6F05934}">
      <dgm:prSet/>
      <dgm:spPr/>
      <dgm:t>
        <a:bodyPr/>
        <a:lstStyle/>
        <a:p>
          <a:endParaRPr lang="ru-RU"/>
        </a:p>
      </dgm:t>
    </dgm:pt>
    <dgm:pt modelId="{814CCF60-A61A-484A-A657-B0AE1139635C}" type="sibTrans" cxnId="{34D314E6-A089-40F4-801B-930FF6F05934}">
      <dgm:prSet/>
      <dgm:spPr/>
      <dgm:t>
        <a:bodyPr/>
        <a:lstStyle/>
        <a:p>
          <a:endParaRPr lang="ru-RU"/>
        </a:p>
      </dgm:t>
    </dgm:pt>
    <dgm:pt modelId="{4E4E4DA6-B623-4E0C-8607-1C35BF54AF26}">
      <dgm:prSet custT="1"/>
      <dgm:spPr>
        <a:ln>
          <a:solidFill>
            <a:schemeClr val="tx2"/>
          </a:solidFill>
        </a:ln>
      </dgm:spPr>
      <dgm:t>
        <a:bodyPr/>
        <a:lstStyle/>
        <a:p>
          <a:r>
            <a:rPr lang="ru-RU" sz="1300" dirty="0" smtClean="0">
              <a:solidFill>
                <a:schemeClr val="accent5">
                  <a:lumMod val="75000"/>
                </a:schemeClr>
              </a:solidFill>
            </a:rPr>
            <a:t>сумма = 12,5 </a:t>
          </a:r>
          <a:r>
            <a:rPr lang="ru-RU" sz="1300" dirty="0" err="1" smtClean="0">
              <a:solidFill>
                <a:schemeClr val="accent5">
                  <a:lumMod val="75000"/>
                </a:schemeClr>
              </a:solidFill>
            </a:rPr>
            <a:t>тыс.руб</a:t>
          </a:r>
          <a:r>
            <a:rPr lang="ru-RU" sz="1300" dirty="0" smtClean="0">
              <a:solidFill>
                <a:schemeClr val="accent5">
                  <a:lumMod val="75000"/>
                </a:schemeClr>
              </a:solidFill>
            </a:rPr>
            <a:t>/мес.</a:t>
          </a:r>
          <a:endParaRPr lang="ru-RU" sz="1300" dirty="0">
            <a:solidFill>
              <a:schemeClr val="accent5">
                <a:lumMod val="75000"/>
              </a:schemeClr>
            </a:solidFill>
          </a:endParaRPr>
        </a:p>
      </dgm:t>
    </dgm:pt>
    <dgm:pt modelId="{FBA5F7F4-6C56-4E5D-B365-87E375F79AEC}" type="parTrans" cxnId="{3A3D7153-2C13-4782-AF77-D8C2C02ACFC0}">
      <dgm:prSet/>
      <dgm:spPr/>
      <dgm:t>
        <a:bodyPr/>
        <a:lstStyle/>
        <a:p>
          <a:endParaRPr lang="ru-RU"/>
        </a:p>
      </dgm:t>
    </dgm:pt>
    <dgm:pt modelId="{B5B264B1-C814-4A98-8C13-7AA3A3B63C4A}" type="sibTrans" cxnId="{3A3D7153-2C13-4782-AF77-D8C2C02ACFC0}">
      <dgm:prSet/>
      <dgm:spPr/>
      <dgm:t>
        <a:bodyPr/>
        <a:lstStyle/>
        <a:p>
          <a:endParaRPr lang="ru-RU"/>
        </a:p>
      </dgm:t>
    </dgm:pt>
    <dgm:pt modelId="{3944A397-9D33-4456-AA66-F0B370BE2D35}">
      <dgm:prSet custT="1"/>
      <dgm:spPr>
        <a:ln>
          <a:solidFill>
            <a:schemeClr val="tx2"/>
          </a:solidFill>
        </a:ln>
      </dgm:spPr>
      <dgm:t>
        <a:bodyPr/>
        <a:lstStyle/>
        <a:p>
          <a:r>
            <a:rPr lang="ru-RU" sz="1300" dirty="0" smtClean="0">
              <a:solidFill>
                <a:schemeClr val="accent5">
                  <a:lumMod val="75000"/>
                </a:schemeClr>
              </a:solidFill>
            </a:rPr>
            <a:t>отчисления = 13%</a:t>
          </a:r>
          <a:endParaRPr lang="ru-RU" sz="1300" dirty="0">
            <a:solidFill>
              <a:schemeClr val="accent5">
                <a:lumMod val="75000"/>
              </a:schemeClr>
            </a:solidFill>
          </a:endParaRPr>
        </a:p>
      </dgm:t>
    </dgm:pt>
    <dgm:pt modelId="{EBEE9B44-C5CF-49E3-9734-C0022EB07945}" type="parTrans" cxnId="{4CC5E988-283E-4348-8E69-81594C7CA683}">
      <dgm:prSet/>
      <dgm:spPr/>
      <dgm:t>
        <a:bodyPr/>
        <a:lstStyle/>
        <a:p>
          <a:endParaRPr lang="ru-RU"/>
        </a:p>
      </dgm:t>
    </dgm:pt>
    <dgm:pt modelId="{C08E0BA0-193C-4BB1-81DC-4F36562504BF}" type="sibTrans" cxnId="{4CC5E988-283E-4348-8E69-81594C7CA683}">
      <dgm:prSet/>
      <dgm:spPr/>
      <dgm:t>
        <a:bodyPr/>
        <a:lstStyle/>
        <a:p>
          <a:endParaRPr lang="ru-RU"/>
        </a:p>
      </dgm:t>
    </dgm:pt>
    <dgm:pt modelId="{2E896706-2997-477C-88F7-540D856D239D}">
      <dgm:prSet/>
      <dgm:spPr>
        <a:ln>
          <a:solidFill>
            <a:schemeClr val="tx2"/>
          </a:solidFill>
        </a:ln>
      </dgm:spPr>
      <dgm:t>
        <a:bodyPr/>
        <a:lstStyle/>
        <a:p>
          <a:endParaRPr lang="ru-RU" sz="1300" dirty="0">
            <a:solidFill>
              <a:schemeClr val="accent5">
                <a:lumMod val="75000"/>
              </a:schemeClr>
            </a:solidFill>
          </a:endParaRPr>
        </a:p>
      </dgm:t>
    </dgm:pt>
    <dgm:pt modelId="{343D9C18-79EA-49D2-A055-24FB9E067D82}" type="parTrans" cxnId="{B283F6D2-14D9-4322-9751-0B8643E312BF}">
      <dgm:prSet/>
      <dgm:spPr/>
      <dgm:t>
        <a:bodyPr/>
        <a:lstStyle/>
        <a:p>
          <a:endParaRPr lang="ru-RU"/>
        </a:p>
      </dgm:t>
    </dgm:pt>
    <dgm:pt modelId="{D8ADBC46-BD32-40F5-8D1A-0F4617442A87}" type="sibTrans" cxnId="{B283F6D2-14D9-4322-9751-0B8643E312BF}">
      <dgm:prSet/>
      <dgm:spPr/>
      <dgm:t>
        <a:bodyPr/>
        <a:lstStyle/>
        <a:p>
          <a:endParaRPr lang="ru-RU"/>
        </a:p>
      </dgm:t>
    </dgm:pt>
    <dgm:pt modelId="{0E5A8D42-F013-4425-8845-F537CE8A74F6}">
      <dgm:prSet custT="1"/>
      <dgm:spPr>
        <a:ln>
          <a:solidFill>
            <a:schemeClr val="tx2"/>
          </a:solidFill>
        </a:ln>
      </dgm:spPr>
      <dgm:t>
        <a:bodyPr/>
        <a:lstStyle/>
        <a:p>
          <a:r>
            <a:rPr lang="ru-RU" sz="1300" dirty="0" smtClean="0">
              <a:solidFill>
                <a:schemeClr val="accent5">
                  <a:lumMod val="75000"/>
                </a:schemeClr>
              </a:solidFill>
            </a:rPr>
            <a:t>срок = 2 года</a:t>
          </a:r>
          <a:endParaRPr lang="ru-RU" sz="1300" dirty="0">
            <a:solidFill>
              <a:schemeClr val="accent5">
                <a:lumMod val="75000"/>
              </a:schemeClr>
            </a:solidFill>
          </a:endParaRPr>
        </a:p>
      </dgm:t>
    </dgm:pt>
    <dgm:pt modelId="{6C094EBC-2251-4E90-94AF-4299A1C647E6}" type="parTrans" cxnId="{2169B054-2AC8-4F7D-80AE-522C1B38E677}">
      <dgm:prSet/>
      <dgm:spPr/>
      <dgm:t>
        <a:bodyPr/>
        <a:lstStyle/>
        <a:p>
          <a:endParaRPr lang="ru-RU"/>
        </a:p>
      </dgm:t>
    </dgm:pt>
    <dgm:pt modelId="{C8D33DE3-936C-49A0-82BB-725FC6142782}" type="sibTrans" cxnId="{2169B054-2AC8-4F7D-80AE-522C1B38E677}">
      <dgm:prSet/>
      <dgm:spPr/>
      <dgm:t>
        <a:bodyPr/>
        <a:lstStyle/>
        <a:p>
          <a:endParaRPr lang="ru-RU"/>
        </a:p>
      </dgm:t>
    </dgm:pt>
    <dgm:pt modelId="{BED2E076-3C8A-4161-A83E-E07F4961727E}">
      <dgm:prSet custT="1"/>
      <dgm:spPr>
        <a:ln>
          <a:solidFill>
            <a:schemeClr val="tx2"/>
          </a:solidFill>
        </a:ln>
      </dgm:spPr>
      <dgm:t>
        <a:bodyPr/>
        <a:lstStyle/>
        <a:p>
          <a:r>
            <a:rPr lang="ru-RU" sz="1300" dirty="0" smtClean="0">
              <a:solidFill>
                <a:schemeClr val="accent5">
                  <a:lumMod val="75000"/>
                </a:schemeClr>
              </a:solidFill>
            </a:rPr>
            <a:t>срок =  2 года</a:t>
          </a:r>
          <a:endParaRPr lang="ru-RU" sz="1300" dirty="0">
            <a:solidFill>
              <a:schemeClr val="accent5">
                <a:lumMod val="75000"/>
              </a:schemeClr>
            </a:solidFill>
          </a:endParaRPr>
        </a:p>
      </dgm:t>
    </dgm:pt>
    <dgm:pt modelId="{A980D7B5-A353-40DC-AE2B-F6221DAFBF62}" type="parTrans" cxnId="{FCD87304-E10F-4E80-9E42-613A8AC5769C}">
      <dgm:prSet/>
      <dgm:spPr/>
      <dgm:t>
        <a:bodyPr/>
        <a:lstStyle/>
        <a:p>
          <a:endParaRPr lang="ru-RU"/>
        </a:p>
      </dgm:t>
    </dgm:pt>
    <dgm:pt modelId="{A37B58C2-9E9E-400D-96D1-E002C02C5D55}" type="sibTrans" cxnId="{FCD87304-E10F-4E80-9E42-613A8AC5769C}">
      <dgm:prSet/>
      <dgm:spPr/>
      <dgm:t>
        <a:bodyPr/>
        <a:lstStyle/>
        <a:p>
          <a:endParaRPr lang="ru-RU"/>
        </a:p>
      </dgm:t>
    </dgm:pt>
    <dgm:pt modelId="{3F3B7737-B195-46C5-8A34-7C6DD048DADC}">
      <dgm:prSet custT="1"/>
      <dgm:spPr>
        <a:ln>
          <a:solidFill>
            <a:schemeClr val="tx2"/>
          </a:solidFill>
        </a:ln>
      </dgm:spPr>
      <dgm:t>
        <a:bodyPr/>
        <a:lstStyle/>
        <a:p>
          <a:r>
            <a:rPr lang="ru-RU" sz="1300" dirty="0" smtClean="0">
              <a:solidFill>
                <a:schemeClr val="accent5">
                  <a:lumMod val="75000"/>
                </a:schemeClr>
              </a:solidFill>
            </a:rPr>
            <a:t>срок = 2 года</a:t>
          </a:r>
          <a:endParaRPr lang="ru-RU" sz="1300" dirty="0">
            <a:solidFill>
              <a:schemeClr val="accent5">
                <a:lumMod val="75000"/>
              </a:schemeClr>
            </a:solidFill>
          </a:endParaRPr>
        </a:p>
      </dgm:t>
    </dgm:pt>
    <dgm:pt modelId="{659CDCAD-C591-4AC8-84B9-F59395AB90F0}" type="parTrans" cxnId="{AF3E0992-502F-41BF-8180-588356FB9D6B}">
      <dgm:prSet/>
      <dgm:spPr/>
      <dgm:t>
        <a:bodyPr/>
        <a:lstStyle/>
        <a:p>
          <a:endParaRPr lang="ru-RU"/>
        </a:p>
      </dgm:t>
    </dgm:pt>
    <dgm:pt modelId="{CFD66BD5-F50B-4CCD-89FC-9B7B9CAE0109}" type="sibTrans" cxnId="{AF3E0992-502F-41BF-8180-588356FB9D6B}">
      <dgm:prSet/>
      <dgm:spPr/>
      <dgm:t>
        <a:bodyPr/>
        <a:lstStyle/>
        <a:p>
          <a:endParaRPr lang="ru-RU"/>
        </a:p>
      </dgm:t>
    </dgm:pt>
    <dgm:pt modelId="{6F5F8E3B-460C-4CE3-8DF8-2D336A95E3F6}">
      <dgm:prSet custT="1"/>
      <dgm:spPr>
        <a:ln>
          <a:solidFill>
            <a:schemeClr val="tx2"/>
          </a:solidFill>
        </a:ln>
      </dgm:spPr>
      <dgm:t>
        <a:bodyPr/>
        <a:lstStyle/>
        <a:p>
          <a:r>
            <a:rPr lang="ru-RU" sz="1300" b="0" u="sng" dirty="0" smtClean="0">
              <a:solidFill>
                <a:schemeClr val="accent5">
                  <a:lumMod val="75000"/>
                </a:schemeClr>
              </a:solidFill>
            </a:rPr>
            <a:t>из прибыли</a:t>
          </a:r>
          <a:endParaRPr lang="ru-RU" sz="1300" b="0" dirty="0">
            <a:solidFill>
              <a:schemeClr val="accent5">
                <a:lumMod val="75000"/>
              </a:schemeClr>
            </a:solidFill>
          </a:endParaRPr>
        </a:p>
      </dgm:t>
    </dgm:pt>
    <dgm:pt modelId="{9C769C52-DFF4-4585-B38D-AE8B256BE2C7}" type="parTrans" cxnId="{8D18D162-ACE9-4E02-98FE-2212A12F3AB0}">
      <dgm:prSet/>
      <dgm:spPr/>
      <dgm:t>
        <a:bodyPr/>
        <a:lstStyle/>
        <a:p>
          <a:endParaRPr lang="ru-RU"/>
        </a:p>
      </dgm:t>
    </dgm:pt>
    <dgm:pt modelId="{37F223D1-37D6-4B7E-9D71-7DC6A79BA57C}" type="sibTrans" cxnId="{8D18D162-ACE9-4E02-98FE-2212A12F3AB0}">
      <dgm:prSet/>
      <dgm:spPr/>
      <dgm:t>
        <a:bodyPr/>
        <a:lstStyle/>
        <a:p>
          <a:endParaRPr lang="ru-RU"/>
        </a:p>
      </dgm:t>
    </dgm:pt>
    <dgm:pt modelId="{7A44B0EF-BDAF-47C6-9081-364E3C521DC7}">
      <dgm:prSet custT="1"/>
      <dgm:spPr>
        <a:ln>
          <a:solidFill>
            <a:schemeClr val="tx2"/>
          </a:solidFill>
        </a:ln>
      </dgm:spPr>
      <dgm:t>
        <a:bodyPr/>
        <a:lstStyle/>
        <a:p>
          <a:r>
            <a:rPr lang="ru-RU" sz="1300" dirty="0" smtClean="0">
              <a:solidFill>
                <a:schemeClr val="accent5">
                  <a:lumMod val="75000"/>
                </a:schemeClr>
              </a:solidFill>
            </a:rPr>
            <a:t>отчисления = 13% + 30,2%,</a:t>
          </a:r>
          <a:endParaRPr lang="ru-RU" sz="1300" dirty="0">
            <a:solidFill>
              <a:schemeClr val="accent5">
                <a:lumMod val="75000"/>
              </a:schemeClr>
            </a:solidFill>
          </a:endParaRPr>
        </a:p>
      </dgm:t>
    </dgm:pt>
    <dgm:pt modelId="{503E88D7-F70E-4CB3-9425-E8AE44E8301D}" type="parTrans" cxnId="{47E2C85E-2DE7-4A9D-94F3-FB92A9621335}">
      <dgm:prSet/>
      <dgm:spPr/>
      <dgm:t>
        <a:bodyPr/>
        <a:lstStyle/>
        <a:p>
          <a:endParaRPr lang="ru-RU"/>
        </a:p>
      </dgm:t>
    </dgm:pt>
    <dgm:pt modelId="{1B5E7EA0-7DF6-44FC-A5E1-24EED09A0C6E}" type="sibTrans" cxnId="{47E2C85E-2DE7-4A9D-94F3-FB92A9621335}">
      <dgm:prSet/>
      <dgm:spPr/>
      <dgm:t>
        <a:bodyPr/>
        <a:lstStyle/>
        <a:p>
          <a:endParaRPr lang="ru-RU"/>
        </a:p>
      </dgm:t>
    </dgm:pt>
    <dgm:pt modelId="{B0D2C9BB-BA62-4D9D-B59A-3FAD007864C3}">
      <dgm:prSet custT="1"/>
      <dgm:spPr>
        <a:ln>
          <a:solidFill>
            <a:schemeClr val="tx2"/>
          </a:solidFill>
        </a:ln>
      </dgm:spPr>
      <dgm:t>
        <a:bodyPr/>
        <a:lstStyle/>
        <a:p>
          <a:r>
            <a:rPr lang="ru-RU" sz="1300" u="sng" dirty="0" smtClean="0">
              <a:solidFill>
                <a:schemeClr val="accent5">
                  <a:lumMod val="75000"/>
                </a:schemeClr>
              </a:solidFill>
            </a:rPr>
            <a:t>расходы х1,5</a:t>
          </a:r>
          <a:endParaRPr lang="ru-RU" sz="1300" dirty="0">
            <a:solidFill>
              <a:schemeClr val="accent5">
                <a:lumMod val="75000"/>
              </a:schemeClr>
            </a:solidFill>
          </a:endParaRPr>
        </a:p>
      </dgm:t>
    </dgm:pt>
    <dgm:pt modelId="{BE7A66D8-C00E-483B-9DFC-B5059A9C72ED}" type="parTrans" cxnId="{DEFB4665-F420-467C-8DC7-B612A39BE8B4}">
      <dgm:prSet/>
      <dgm:spPr/>
      <dgm:t>
        <a:bodyPr/>
        <a:lstStyle/>
        <a:p>
          <a:endParaRPr lang="ru-RU"/>
        </a:p>
      </dgm:t>
    </dgm:pt>
    <dgm:pt modelId="{1537BA8A-F1FA-4FAA-B0B9-491807AFF0BC}" type="sibTrans" cxnId="{DEFB4665-F420-467C-8DC7-B612A39BE8B4}">
      <dgm:prSet/>
      <dgm:spPr/>
      <dgm:t>
        <a:bodyPr/>
        <a:lstStyle/>
        <a:p>
          <a:endParaRPr lang="ru-RU"/>
        </a:p>
      </dgm:t>
    </dgm:pt>
    <dgm:pt modelId="{8EEAB2A1-BB21-4AF6-BB90-1589F74CB01E}">
      <dgm:prSet custT="1"/>
      <dgm:spPr>
        <a:ln>
          <a:solidFill>
            <a:schemeClr val="tx2"/>
          </a:solidFill>
        </a:ln>
      </dgm:spPr>
      <dgm:t>
        <a:bodyPr/>
        <a:lstStyle/>
        <a:p>
          <a:r>
            <a:rPr lang="ru-RU" sz="1300" dirty="0" smtClean="0">
              <a:solidFill>
                <a:schemeClr val="accent5">
                  <a:lumMod val="75000"/>
                </a:schemeClr>
              </a:solidFill>
            </a:rPr>
            <a:t>Итого = 300 </a:t>
          </a:r>
          <a:r>
            <a:rPr lang="ru-RU" sz="1300" dirty="0" err="1" smtClean="0">
              <a:solidFill>
                <a:schemeClr val="accent5">
                  <a:lumMod val="75000"/>
                </a:schemeClr>
              </a:solidFill>
            </a:rPr>
            <a:t>тыс.руб</a:t>
          </a:r>
          <a:r>
            <a:rPr lang="ru-RU" sz="1300" dirty="0" smtClean="0">
              <a:solidFill>
                <a:schemeClr val="accent5">
                  <a:lumMod val="75000"/>
                </a:schemeClr>
              </a:solidFill>
            </a:rPr>
            <a:t>.</a:t>
          </a:r>
          <a:endParaRPr lang="ru-RU" sz="1300" dirty="0">
            <a:solidFill>
              <a:schemeClr val="accent5">
                <a:lumMod val="75000"/>
              </a:schemeClr>
            </a:solidFill>
          </a:endParaRPr>
        </a:p>
      </dgm:t>
    </dgm:pt>
    <dgm:pt modelId="{20EB4104-5679-4B6D-A83E-C921CC1736B3}" type="parTrans" cxnId="{03A88595-1B73-4943-8116-9D07B0A4BDA6}">
      <dgm:prSet/>
      <dgm:spPr/>
      <dgm:t>
        <a:bodyPr/>
        <a:lstStyle/>
        <a:p>
          <a:endParaRPr lang="ru-RU"/>
        </a:p>
      </dgm:t>
    </dgm:pt>
    <dgm:pt modelId="{32EA1BF1-BB10-4F77-9DEB-F15B3C9F8DC1}" type="sibTrans" cxnId="{03A88595-1B73-4943-8116-9D07B0A4BDA6}">
      <dgm:prSet/>
      <dgm:spPr/>
      <dgm:t>
        <a:bodyPr/>
        <a:lstStyle/>
        <a:p>
          <a:endParaRPr lang="ru-RU"/>
        </a:p>
      </dgm:t>
    </dgm:pt>
    <dgm:pt modelId="{B866CFCF-4F1F-4F64-AA2C-1F29B4B496A8}">
      <dgm:prSet custT="1"/>
      <dgm:spPr>
        <a:ln>
          <a:solidFill>
            <a:schemeClr val="tx2"/>
          </a:solidFill>
        </a:ln>
      </dgm:spPr>
      <dgm:t>
        <a:bodyPr/>
        <a:lstStyle/>
        <a:p>
          <a:r>
            <a:rPr lang="ru-RU" sz="1300" dirty="0" smtClean="0">
              <a:solidFill>
                <a:schemeClr val="accent5">
                  <a:lumMod val="75000"/>
                </a:schemeClr>
              </a:solidFill>
            </a:rPr>
            <a:t>отчисления =13%</a:t>
          </a:r>
          <a:endParaRPr lang="ru-RU" sz="1300" dirty="0">
            <a:solidFill>
              <a:schemeClr val="accent5">
                <a:lumMod val="75000"/>
              </a:schemeClr>
            </a:solidFill>
          </a:endParaRPr>
        </a:p>
      </dgm:t>
    </dgm:pt>
    <dgm:pt modelId="{15440815-F3B5-4D5B-A486-DB32DCF3CA8C}" type="parTrans" cxnId="{19103144-1119-46DD-AD9F-76A4B20AEEC2}">
      <dgm:prSet/>
      <dgm:spPr/>
      <dgm:t>
        <a:bodyPr/>
        <a:lstStyle/>
        <a:p>
          <a:endParaRPr lang="ru-RU"/>
        </a:p>
      </dgm:t>
    </dgm:pt>
    <dgm:pt modelId="{E6BB4FE6-4280-4142-B6EA-E35D1BCA4FAD}" type="sibTrans" cxnId="{19103144-1119-46DD-AD9F-76A4B20AEEC2}">
      <dgm:prSet/>
      <dgm:spPr/>
      <dgm:t>
        <a:bodyPr/>
        <a:lstStyle/>
        <a:p>
          <a:endParaRPr lang="ru-RU"/>
        </a:p>
      </dgm:t>
    </dgm:pt>
    <dgm:pt modelId="{44D20BF0-F53E-47AD-99A2-B2B18A68BD06}">
      <dgm:prSet custT="1"/>
      <dgm:spPr>
        <a:ln>
          <a:solidFill>
            <a:schemeClr val="tx2"/>
          </a:solidFill>
        </a:ln>
      </dgm:spPr>
      <dgm:t>
        <a:bodyPr/>
        <a:lstStyle/>
        <a:p>
          <a:r>
            <a:rPr lang="ru-RU" sz="1300" dirty="0" smtClean="0">
              <a:solidFill>
                <a:schemeClr val="accent5">
                  <a:lumMod val="75000"/>
                </a:schemeClr>
              </a:solidFill>
            </a:rPr>
            <a:t>Итого = 300 </a:t>
          </a:r>
          <a:r>
            <a:rPr lang="ru-RU" sz="1300" dirty="0" err="1" smtClean="0">
              <a:solidFill>
                <a:schemeClr val="accent5">
                  <a:lumMod val="75000"/>
                </a:schemeClr>
              </a:solidFill>
            </a:rPr>
            <a:t>тыс.руб</a:t>
          </a:r>
          <a:r>
            <a:rPr lang="ru-RU" sz="1300" dirty="0" smtClean="0">
              <a:solidFill>
                <a:schemeClr val="accent5">
                  <a:lumMod val="75000"/>
                </a:schemeClr>
              </a:solidFill>
            </a:rPr>
            <a:t>.</a:t>
          </a:r>
          <a:endParaRPr lang="ru-RU" sz="1300" dirty="0">
            <a:solidFill>
              <a:schemeClr val="accent5">
                <a:lumMod val="75000"/>
              </a:schemeClr>
            </a:solidFill>
          </a:endParaRPr>
        </a:p>
      </dgm:t>
    </dgm:pt>
    <dgm:pt modelId="{98C811B7-DB69-402A-87A1-4CB2E6A45E82}" type="parTrans" cxnId="{0A472E49-F9A8-4765-A2E0-17D31731F9F1}">
      <dgm:prSet/>
      <dgm:spPr/>
      <dgm:t>
        <a:bodyPr/>
        <a:lstStyle/>
        <a:p>
          <a:endParaRPr lang="ru-RU"/>
        </a:p>
      </dgm:t>
    </dgm:pt>
    <dgm:pt modelId="{ECFBA4C1-CAFD-4C39-95CE-A12BC2648782}" type="sibTrans" cxnId="{0A472E49-F9A8-4765-A2E0-17D31731F9F1}">
      <dgm:prSet/>
      <dgm:spPr/>
      <dgm:t>
        <a:bodyPr/>
        <a:lstStyle/>
        <a:p>
          <a:endParaRPr lang="ru-RU"/>
        </a:p>
      </dgm:t>
    </dgm:pt>
    <dgm:pt modelId="{AAB4F690-F9D1-4519-BE78-022DB6F4A255}">
      <dgm:prSet custT="1"/>
      <dgm:spPr>
        <a:ln>
          <a:solidFill>
            <a:schemeClr val="tx2"/>
          </a:solidFill>
        </a:ln>
      </dgm:spPr>
      <dgm:t>
        <a:bodyPr/>
        <a:lstStyle/>
        <a:p>
          <a:r>
            <a:rPr lang="ru-RU" sz="1300" dirty="0" smtClean="0">
              <a:solidFill>
                <a:schemeClr val="accent5">
                  <a:lumMod val="75000"/>
                </a:schemeClr>
              </a:solidFill>
            </a:rPr>
            <a:t>Итого = 300 </a:t>
          </a:r>
          <a:r>
            <a:rPr lang="ru-RU" sz="1300" dirty="0" err="1" smtClean="0">
              <a:solidFill>
                <a:schemeClr val="accent5">
                  <a:lumMod val="75000"/>
                </a:schemeClr>
              </a:solidFill>
            </a:rPr>
            <a:t>тыс.руб</a:t>
          </a:r>
          <a:r>
            <a:rPr lang="ru-RU" sz="1300" dirty="0" smtClean="0">
              <a:solidFill>
                <a:schemeClr val="accent5">
                  <a:lumMod val="75000"/>
                </a:schemeClr>
              </a:solidFill>
            </a:rPr>
            <a:t>.</a:t>
          </a:r>
          <a:endParaRPr lang="ru-RU" sz="1300" dirty="0">
            <a:solidFill>
              <a:schemeClr val="accent5">
                <a:lumMod val="75000"/>
              </a:schemeClr>
            </a:solidFill>
          </a:endParaRPr>
        </a:p>
      </dgm:t>
    </dgm:pt>
    <dgm:pt modelId="{8116623F-FED1-4BF5-93B0-E5B6F8F233E5}" type="parTrans" cxnId="{8156046C-81FF-4FC9-85F8-5DCBEE407BCA}">
      <dgm:prSet/>
      <dgm:spPr/>
      <dgm:t>
        <a:bodyPr/>
        <a:lstStyle/>
        <a:p>
          <a:endParaRPr lang="ru-RU"/>
        </a:p>
      </dgm:t>
    </dgm:pt>
    <dgm:pt modelId="{759E1F23-BE24-485F-AB78-EB66540C9B5F}" type="sibTrans" cxnId="{8156046C-81FF-4FC9-85F8-5DCBEE407BCA}">
      <dgm:prSet/>
      <dgm:spPr/>
      <dgm:t>
        <a:bodyPr/>
        <a:lstStyle/>
        <a:p>
          <a:endParaRPr lang="ru-RU"/>
        </a:p>
      </dgm:t>
    </dgm:pt>
    <dgm:pt modelId="{D98EB87A-4DFC-4CE2-AE60-B70D561B5576}" type="pres">
      <dgm:prSet presAssocID="{D3A28192-797E-40A6-9893-C8DC341982DF}" presName="diagram" presStyleCnt="0">
        <dgm:presLayoutVars>
          <dgm:dir/>
          <dgm:animLvl val="lvl"/>
          <dgm:resizeHandles val="exact"/>
        </dgm:presLayoutVars>
      </dgm:prSet>
      <dgm:spPr/>
    </dgm:pt>
    <dgm:pt modelId="{0333E2E8-F45C-4275-BC37-EE5F19DF8D90}" type="pres">
      <dgm:prSet presAssocID="{A2D667FB-153D-45B0-B34E-9B46A3655C9A}" presName="compNode" presStyleCnt="0"/>
      <dgm:spPr/>
    </dgm:pt>
    <dgm:pt modelId="{B871A8E6-32A9-4D8A-B410-08BA7925E725}" type="pres">
      <dgm:prSet presAssocID="{A2D667FB-153D-45B0-B34E-9B46A3655C9A}" presName="childRect" presStyleLbl="bgAcc1" presStyleIdx="0" presStyleCnt="3" custScaleY="10296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3176E5D-68B0-4FC6-B3B7-865FA8236247}" type="pres">
      <dgm:prSet presAssocID="{A2D667FB-153D-45B0-B34E-9B46A3655C9A}" presName="parentText" presStyleLbl="node1" presStyleIdx="0" presStyleCnt="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19A8611-4579-4089-B66A-23C1779601EF}" type="pres">
      <dgm:prSet presAssocID="{A2D667FB-153D-45B0-B34E-9B46A3655C9A}" presName="parentRect" presStyleLbl="alignNode1" presStyleIdx="0" presStyleCnt="3"/>
      <dgm:spPr/>
      <dgm:t>
        <a:bodyPr/>
        <a:lstStyle/>
        <a:p>
          <a:endParaRPr lang="ru-RU"/>
        </a:p>
      </dgm:t>
    </dgm:pt>
    <dgm:pt modelId="{48D82FF8-E3D1-4218-876A-124B106C6B88}" type="pres">
      <dgm:prSet presAssocID="{A2D667FB-153D-45B0-B34E-9B46A3655C9A}" presName="adorn" presStyleLbl="fgAccFollowNode1" presStyleIdx="0" presStyleCnt="3" custLinFactNeighborY="-4537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</dgm:pt>
    <dgm:pt modelId="{3042AA8D-D0C2-4816-85DE-5E263EFD5D43}" type="pres">
      <dgm:prSet presAssocID="{1C7462D8-0D62-4149-B8CE-B11BEA1707CA}" presName="sibTrans" presStyleLbl="sibTrans2D1" presStyleIdx="0" presStyleCnt="0"/>
      <dgm:spPr/>
      <dgm:t>
        <a:bodyPr/>
        <a:lstStyle/>
        <a:p>
          <a:endParaRPr lang="ru-RU"/>
        </a:p>
      </dgm:t>
    </dgm:pt>
    <dgm:pt modelId="{A0963FF3-5C01-4F73-B587-6CB9393E3C98}" type="pres">
      <dgm:prSet presAssocID="{6683BCB3-A614-4562-BACB-B2C7F2A8C3FA}" presName="compNode" presStyleCnt="0"/>
      <dgm:spPr/>
    </dgm:pt>
    <dgm:pt modelId="{FED68A8B-5F99-4B66-97E6-7B03E9E6BD4D}" type="pres">
      <dgm:prSet presAssocID="{6683BCB3-A614-4562-BACB-B2C7F2A8C3FA}" presName="childRect" presStyleLbl="bgAcc1" presStyleIdx="1" presStyleCnt="3" custScaleY="10296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71D7E4D-591C-4ABA-8178-2438C12E3E75}" type="pres">
      <dgm:prSet presAssocID="{6683BCB3-A614-4562-BACB-B2C7F2A8C3FA}" presName="parentText" presStyleLbl="node1" presStyleIdx="0" presStyleCnt="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B1A1090-29B7-4986-989D-FF089A3C79A3}" type="pres">
      <dgm:prSet presAssocID="{6683BCB3-A614-4562-BACB-B2C7F2A8C3FA}" presName="parentRect" presStyleLbl="alignNode1" presStyleIdx="1" presStyleCnt="3"/>
      <dgm:spPr/>
      <dgm:t>
        <a:bodyPr/>
        <a:lstStyle/>
        <a:p>
          <a:endParaRPr lang="ru-RU"/>
        </a:p>
      </dgm:t>
    </dgm:pt>
    <dgm:pt modelId="{1B6F3CBC-26A3-4E6B-A380-B87C30C3A4AB}" type="pres">
      <dgm:prSet presAssocID="{6683BCB3-A614-4562-BACB-B2C7F2A8C3FA}" presName="adorn" presStyleLbl="fgAccFollowNode1" presStyleIdx="1" presStyleCnt="3"/>
      <dgm:spPr/>
    </dgm:pt>
    <dgm:pt modelId="{0E08555B-CEA1-4FF2-9DAE-2ED45F63A439}" type="pres">
      <dgm:prSet presAssocID="{AAD91D70-A918-4A9D-A834-190E1336A74D}" presName="sibTrans" presStyleLbl="sibTrans2D1" presStyleIdx="0" presStyleCnt="0"/>
      <dgm:spPr/>
      <dgm:t>
        <a:bodyPr/>
        <a:lstStyle/>
        <a:p>
          <a:endParaRPr lang="ru-RU"/>
        </a:p>
      </dgm:t>
    </dgm:pt>
    <dgm:pt modelId="{AB8B55C2-766F-4709-856A-EB30BB78AF66}" type="pres">
      <dgm:prSet presAssocID="{1AB72E13-1FD6-456F-A2C7-1247F16DD2AE}" presName="compNode" presStyleCnt="0"/>
      <dgm:spPr/>
    </dgm:pt>
    <dgm:pt modelId="{30FA7905-47E5-40CB-A8F0-59843037498F}" type="pres">
      <dgm:prSet presAssocID="{1AB72E13-1FD6-456F-A2C7-1247F16DD2AE}" presName="childRect" presStyleLbl="bgAcc1" presStyleIdx="2" presStyleCnt="3" custScaleY="10296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B23D7A6-0331-4055-9DBF-F12356C97850}" type="pres">
      <dgm:prSet presAssocID="{1AB72E13-1FD6-456F-A2C7-1247F16DD2AE}" presName="parentText" presStyleLbl="node1" presStyleIdx="0" presStyleCnt="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3AA59DD-422B-4063-A01C-1143D231927F}" type="pres">
      <dgm:prSet presAssocID="{1AB72E13-1FD6-456F-A2C7-1247F16DD2AE}" presName="parentRect" presStyleLbl="alignNode1" presStyleIdx="2" presStyleCnt="3"/>
      <dgm:spPr/>
      <dgm:t>
        <a:bodyPr/>
        <a:lstStyle/>
        <a:p>
          <a:endParaRPr lang="ru-RU"/>
        </a:p>
      </dgm:t>
    </dgm:pt>
    <dgm:pt modelId="{900AA2C8-B752-4E00-8BFA-0630BDFAD2F1}" type="pres">
      <dgm:prSet presAssocID="{1AB72E13-1FD6-456F-A2C7-1247F16DD2AE}" presName="adorn" presStyleLbl="fgAccFollowNode1" presStyleIdx="2" presStyleCnt="3"/>
      <dgm:spPr/>
    </dgm:pt>
  </dgm:ptLst>
  <dgm:cxnLst>
    <dgm:cxn modelId="{ED3DA307-D356-4631-900D-660AC4BDC85F}" type="presOf" srcId="{E27D6136-15AE-4239-BE18-FFCEB68780C4}" destId="{FED68A8B-5F99-4B66-97E6-7B03E9E6BD4D}" srcOrd="0" destOrd="1" presId="urn:microsoft.com/office/officeart/2005/8/layout/bList2#1"/>
    <dgm:cxn modelId="{47E2C85E-2DE7-4A9D-94F3-FB92A9621335}" srcId="{1AB72E13-1FD6-456F-A2C7-1247F16DD2AE}" destId="{7A44B0EF-BDAF-47C6-9081-364E3C521DC7}" srcOrd="4" destOrd="0" parTransId="{503E88D7-F70E-4CB3-9425-E8AE44E8301D}" sibTransId="{1B5E7EA0-7DF6-44FC-A5E1-24EED09A0C6E}"/>
    <dgm:cxn modelId="{0A472E49-F9A8-4765-A2E0-17D31731F9F1}" srcId="{6683BCB3-A614-4562-BACB-B2C7F2A8C3FA}" destId="{44D20BF0-F53E-47AD-99A2-B2B18A68BD06}" srcOrd="3" destOrd="0" parTransId="{98C811B7-DB69-402A-87A1-4CB2E6A45E82}" sibTransId="{ECFBA4C1-CAFD-4C39-95CE-A12BC2648782}"/>
    <dgm:cxn modelId="{AF3E0992-502F-41BF-8180-588356FB9D6B}" srcId="{1AB72E13-1FD6-456F-A2C7-1247F16DD2AE}" destId="{3F3B7737-B195-46C5-8A34-7C6DD048DADC}" srcOrd="2" destOrd="0" parTransId="{659CDCAD-C591-4AC8-84B9-F59395AB90F0}" sibTransId="{CFD66BD5-F50B-4CCD-89FC-9B7B9CAE0109}"/>
    <dgm:cxn modelId="{789671EB-064E-4955-92C3-50E0026F87FB}" srcId="{1AB72E13-1FD6-456F-A2C7-1247F16DD2AE}" destId="{F63D91E3-80C0-4FC9-A14D-7354BDC0A2BE}" srcOrd="0" destOrd="0" parTransId="{D5D93641-0B85-4C83-974F-1087B83B36AE}" sibTransId="{12F257E8-0788-40E0-8801-67ED89CCC3F1}"/>
    <dgm:cxn modelId="{8D18D162-ACE9-4E02-98FE-2212A12F3AB0}" srcId="{6683BCB3-A614-4562-BACB-B2C7F2A8C3FA}" destId="{6F5F8E3B-460C-4CE3-8DF8-2D336A95E3F6}" srcOrd="5" destOrd="0" parTransId="{9C769C52-DFF4-4585-B38D-AE8B256BE2C7}" sibTransId="{37F223D1-37D6-4B7E-9D71-7DC6A79BA57C}"/>
    <dgm:cxn modelId="{2169B054-2AC8-4F7D-80AE-522C1B38E677}" srcId="{A2D667FB-153D-45B0-B34E-9B46A3655C9A}" destId="{0E5A8D42-F013-4425-8845-F537CE8A74F6}" srcOrd="2" destOrd="0" parTransId="{6C094EBC-2251-4E90-94AF-4299A1C647E6}" sibTransId="{C8D33DE3-936C-49A0-82BB-725FC6142782}"/>
    <dgm:cxn modelId="{C0940476-0CFF-40FC-A32B-99D129785AF8}" type="presOf" srcId="{8EEAB2A1-BB21-4AF6-BB90-1589F74CB01E}" destId="{B871A8E6-32A9-4D8A-B410-08BA7925E725}" srcOrd="0" destOrd="3" presId="urn:microsoft.com/office/officeart/2005/8/layout/bList2#1"/>
    <dgm:cxn modelId="{03A88595-1B73-4943-8116-9D07B0A4BDA6}" srcId="{A2D667FB-153D-45B0-B34E-9B46A3655C9A}" destId="{8EEAB2A1-BB21-4AF6-BB90-1589F74CB01E}" srcOrd="3" destOrd="0" parTransId="{20EB4104-5679-4B6D-A83E-C921CC1736B3}" sibTransId="{32EA1BF1-BB10-4F77-9DEB-F15B3C9F8DC1}"/>
    <dgm:cxn modelId="{C9235007-F493-4C87-BBB2-0ECCC971440B}" type="presOf" srcId="{A2D667FB-153D-45B0-B34E-9B46A3655C9A}" destId="{13176E5D-68B0-4FC6-B3B7-865FA8236247}" srcOrd="0" destOrd="0" presId="urn:microsoft.com/office/officeart/2005/8/layout/bList2#1"/>
    <dgm:cxn modelId="{248EF184-221F-4D27-93D3-AE5248742BE5}" type="presOf" srcId="{6683BCB3-A614-4562-BACB-B2C7F2A8C3FA}" destId="{971D7E4D-591C-4ABA-8178-2438C12E3E75}" srcOrd="0" destOrd="0" presId="urn:microsoft.com/office/officeart/2005/8/layout/bList2#1"/>
    <dgm:cxn modelId="{8909372D-BACE-408A-964A-3C4EB349CBF1}" type="presOf" srcId="{1C7462D8-0D62-4149-B8CE-B11BEA1707CA}" destId="{3042AA8D-D0C2-4816-85DE-5E263EFD5D43}" srcOrd="0" destOrd="0" presId="urn:microsoft.com/office/officeart/2005/8/layout/bList2#1"/>
    <dgm:cxn modelId="{EE6E29EE-71C6-46B0-BE19-73794713A70F}" type="presOf" srcId="{44D20BF0-F53E-47AD-99A2-B2B18A68BD06}" destId="{FED68A8B-5F99-4B66-97E6-7B03E9E6BD4D}" srcOrd="0" destOrd="3" presId="urn:microsoft.com/office/officeart/2005/8/layout/bList2#1"/>
    <dgm:cxn modelId="{0FA19BA5-6FAF-4F06-87BF-082B9487B613}" srcId="{D3A28192-797E-40A6-9893-C8DC341982DF}" destId="{A2D667FB-153D-45B0-B34E-9B46A3655C9A}" srcOrd="0" destOrd="0" parTransId="{DC3ECCBC-13AD-4806-B857-DA952B2359BF}" sibTransId="{1C7462D8-0D62-4149-B8CE-B11BEA1707CA}"/>
    <dgm:cxn modelId="{AA0BD0D3-BCEC-46DA-9402-40243627147B}" type="presOf" srcId="{4E4E4DA6-B623-4E0C-8607-1C35BF54AF26}" destId="{B871A8E6-32A9-4D8A-B410-08BA7925E725}" srcOrd="0" destOrd="1" presId="urn:microsoft.com/office/officeart/2005/8/layout/bList2#1"/>
    <dgm:cxn modelId="{646FA9FE-18B2-4F1C-9786-1E10AF780213}" type="presOf" srcId="{1AB72E13-1FD6-456F-A2C7-1247F16DD2AE}" destId="{7B23D7A6-0331-4055-9DBF-F12356C97850}" srcOrd="0" destOrd="0" presId="urn:microsoft.com/office/officeart/2005/8/layout/bList2#1"/>
    <dgm:cxn modelId="{D498E9FF-EADC-4D51-9033-9824CA885619}" type="presOf" srcId="{7A44B0EF-BDAF-47C6-9081-364E3C521DC7}" destId="{30FA7905-47E5-40CB-A8F0-59843037498F}" srcOrd="0" destOrd="4" presId="urn:microsoft.com/office/officeart/2005/8/layout/bList2#1"/>
    <dgm:cxn modelId="{03381770-0132-40AD-B8AC-8CE79F7CE5D5}" type="presOf" srcId="{BED2E076-3C8A-4161-A83E-E07F4961727E}" destId="{FED68A8B-5F99-4B66-97E6-7B03E9E6BD4D}" srcOrd="0" destOrd="2" presId="urn:microsoft.com/office/officeart/2005/8/layout/bList2#1"/>
    <dgm:cxn modelId="{FD883B0D-076D-4AC2-B3BF-261250993B94}" type="presOf" srcId="{B0D2C9BB-BA62-4D9D-B59A-3FAD007864C3}" destId="{30FA7905-47E5-40CB-A8F0-59843037498F}" srcOrd="0" destOrd="5" presId="urn:microsoft.com/office/officeart/2005/8/layout/bList2#1"/>
    <dgm:cxn modelId="{904AF50F-6A89-4546-86BE-8F36441242FC}" srcId="{A2D667FB-153D-45B0-B34E-9B46A3655C9A}" destId="{5DFFEE78-0253-487E-B0D3-1595EC928769}" srcOrd="0" destOrd="0" parTransId="{0F2B2FD4-7B3B-4900-AECA-B95BB33DCBD2}" sibTransId="{AEA4A459-017D-4CA7-865B-4769FEF0426E}"/>
    <dgm:cxn modelId="{D20DD133-EA2B-4FEB-8BD4-4198C04EDB17}" srcId="{D3A28192-797E-40A6-9893-C8DC341982DF}" destId="{6683BCB3-A614-4562-BACB-B2C7F2A8C3FA}" srcOrd="1" destOrd="0" parTransId="{ADAA165F-D0A8-48AC-9D9C-30DB3AD06DFD}" sibTransId="{AAD91D70-A918-4A9D-A834-190E1336A74D}"/>
    <dgm:cxn modelId="{8E7E4632-6E06-4678-A489-E54A32413D6D}" type="presOf" srcId="{1F95CF3A-D9FA-437B-953E-00F7A1BB292F}" destId="{FED68A8B-5F99-4B66-97E6-7B03E9E6BD4D}" srcOrd="0" destOrd="0" presId="urn:microsoft.com/office/officeart/2005/8/layout/bList2#1"/>
    <dgm:cxn modelId="{4CC5E988-283E-4348-8E69-81594C7CA683}" srcId="{6683BCB3-A614-4562-BACB-B2C7F2A8C3FA}" destId="{3944A397-9D33-4456-AA66-F0B370BE2D35}" srcOrd="4" destOrd="0" parTransId="{EBEE9B44-C5CF-49E3-9734-C0022EB07945}" sibTransId="{C08E0BA0-193C-4BB1-81DC-4F36562504BF}"/>
    <dgm:cxn modelId="{6645F275-A9C5-498A-A2D3-95CB06FF845A}" type="presOf" srcId="{0E5A8D42-F013-4425-8845-F537CE8A74F6}" destId="{B871A8E6-32A9-4D8A-B410-08BA7925E725}" srcOrd="0" destOrd="2" presId="urn:microsoft.com/office/officeart/2005/8/layout/bList2#1"/>
    <dgm:cxn modelId="{D45ABA3F-A174-406E-B04D-2F45F5531540}" srcId="{A2D667FB-153D-45B0-B34E-9B46A3655C9A}" destId="{20306732-F135-44B2-89EE-5E8AAAE7DE13}" srcOrd="5" destOrd="0" parTransId="{6F8F823E-07E6-4303-BD65-B1A77FB44CC3}" sibTransId="{55E22A87-F95D-43D6-84D4-5DA82CFCE036}"/>
    <dgm:cxn modelId="{76CA0264-7655-4982-AA3F-77B655B78A2E}" type="presOf" srcId="{A2D667FB-153D-45B0-B34E-9B46A3655C9A}" destId="{619A8611-4579-4089-B66A-23C1779601EF}" srcOrd="1" destOrd="0" presId="urn:microsoft.com/office/officeart/2005/8/layout/bList2#1"/>
    <dgm:cxn modelId="{3A3D7153-2C13-4782-AF77-D8C2C02ACFC0}" srcId="{A2D667FB-153D-45B0-B34E-9B46A3655C9A}" destId="{4E4E4DA6-B623-4E0C-8607-1C35BF54AF26}" srcOrd="1" destOrd="0" parTransId="{FBA5F7F4-6C56-4E5D-B365-87E375F79AEC}" sibTransId="{B5B264B1-C814-4A98-8C13-7AA3A3B63C4A}"/>
    <dgm:cxn modelId="{296C98F6-446C-4E56-97A5-63E9E4F764AE}" type="presOf" srcId="{AAB4F690-F9D1-4519-BE78-022DB6F4A255}" destId="{30FA7905-47E5-40CB-A8F0-59843037498F}" srcOrd="0" destOrd="3" presId="urn:microsoft.com/office/officeart/2005/8/layout/bList2#1"/>
    <dgm:cxn modelId="{A9049129-C759-44EF-8564-AA505BF7B8A8}" type="presOf" srcId="{B866CFCF-4F1F-4F64-AA2C-1F29B4B496A8}" destId="{B871A8E6-32A9-4D8A-B410-08BA7925E725}" srcOrd="0" destOrd="4" presId="urn:microsoft.com/office/officeart/2005/8/layout/bList2#1"/>
    <dgm:cxn modelId="{4694D6BB-60DF-42AB-938A-200B8DA2E9D2}" type="presOf" srcId="{D3A28192-797E-40A6-9893-C8DC341982DF}" destId="{D98EB87A-4DFC-4CE2-AE60-B70D561B5576}" srcOrd="0" destOrd="0" presId="urn:microsoft.com/office/officeart/2005/8/layout/bList2#1"/>
    <dgm:cxn modelId="{FCD87304-E10F-4E80-9E42-613A8AC5769C}" srcId="{6683BCB3-A614-4562-BACB-B2C7F2A8C3FA}" destId="{BED2E076-3C8A-4161-A83E-E07F4961727E}" srcOrd="2" destOrd="0" parTransId="{A980D7B5-A353-40DC-AE2B-F6221DAFBF62}" sibTransId="{A37B58C2-9E9E-400D-96D1-E002C02C5D55}"/>
    <dgm:cxn modelId="{6B2C1B4E-8631-49D0-9562-5379AF85AE03}" type="presOf" srcId="{2E896706-2997-477C-88F7-540D856D239D}" destId="{30FA7905-47E5-40CB-A8F0-59843037498F}" srcOrd="0" destOrd="6" presId="urn:microsoft.com/office/officeart/2005/8/layout/bList2#1"/>
    <dgm:cxn modelId="{9AA468D5-B10D-4D44-BF89-5615B624244A}" srcId="{6683BCB3-A614-4562-BACB-B2C7F2A8C3FA}" destId="{1F95CF3A-D9FA-437B-953E-00F7A1BB292F}" srcOrd="0" destOrd="0" parTransId="{41184B42-EF44-41E7-A243-9F3F14696204}" sibTransId="{BEE328C6-F615-44A4-B938-6D296F73E99B}"/>
    <dgm:cxn modelId="{BD3E4EB0-B347-499F-AEB1-372F5E8FAF34}" type="presOf" srcId="{25CBE921-3AE0-4E8C-96FD-AAC25E2A77DF}" destId="{30FA7905-47E5-40CB-A8F0-59843037498F}" srcOrd="0" destOrd="1" presId="urn:microsoft.com/office/officeart/2005/8/layout/bList2#1"/>
    <dgm:cxn modelId="{19103144-1119-46DD-AD9F-76A4B20AEEC2}" srcId="{A2D667FB-153D-45B0-B34E-9B46A3655C9A}" destId="{B866CFCF-4F1F-4F64-AA2C-1F29B4B496A8}" srcOrd="4" destOrd="0" parTransId="{15440815-F3B5-4D5B-A486-DB32DCF3CA8C}" sibTransId="{E6BB4FE6-4280-4142-B6EA-E35D1BCA4FAD}"/>
    <dgm:cxn modelId="{017908D3-CD7F-48B3-AA4A-E10F3F38B4AB}" srcId="{D3A28192-797E-40A6-9893-C8DC341982DF}" destId="{1AB72E13-1FD6-456F-A2C7-1247F16DD2AE}" srcOrd="2" destOrd="0" parTransId="{C85EF063-7E9D-4818-82CC-7A79EDDA2F7D}" sibTransId="{B673E1C1-8117-42A4-85CF-5FE4D29872FB}"/>
    <dgm:cxn modelId="{34D314E6-A089-40F4-801B-930FF6F05934}" srcId="{1AB72E13-1FD6-456F-A2C7-1247F16DD2AE}" destId="{25CBE921-3AE0-4E8C-96FD-AAC25E2A77DF}" srcOrd="1" destOrd="0" parTransId="{80F1F3EA-814D-489E-BBFC-C9A62426AE2E}" sibTransId="{814CCF60-A61A-484A-A657-B0AE1139635C}"/>
    <dgm:cxn modelId="{1C8EA161-97FA-4A37-8DA4-8DD5393534D2}" type="presOf" srcId="{6F5F8E3B-460C-4CE3-8DF8-2D336A95E3F6}" destId="{FED68A8B-5F99-4B66-97E6-7B03E9E6BD4D}" srcOrd="0" destOrd="5" presId="urn:microsoft.com/office/officeart/2005/8/layout/bList2#1"/>
    <dgm:cxn modelId="{C5A931D5-E79C-447F-BC0C-1A9D06D408A9}" type="presOf" srcId="{6683BCB3-A614-4562-BACB-B2C7F2A8C3FA}" destId="{9B1A1090-29B7-4986-989D-FF089A3C79A3}" srcOrd="1" destOrd="0" presId="urn:microsoft.com/office/officeart/2005/8/layout/bList2#1"/>
    <dgm:cxn modelId="{DEFB4665-F420-467C-8DC7-B612A39BE8B4}" srcId="{1AB72E13-1FD6-456F-A2C7-1247F16DD2AE}" destId="{B0D2C9BB-BA62-4D9D-B59A-3FAD007864C3}" srcOrd="5" destOrd="0" parTransId="{BE7A66D8-C00E-483B-9DFC-B5059A9C72ED}" sibTransId="{1537BA8A-F1FA-4FAA-B0B9-491807AFF0BC}"/>
    <dgm:cxn modelId="{7A5B2D49-E027-4137-9D7A-20630B3FA742}" type="presOf" srcId="{AAD91D70-A918-4A9D-A834-190E1336A74D}" destId="{0E08555B-CEA1-4FF2-9DAE-2ED45F63A439}" srcOrd="0" destOrd="0" presId="urn:microsoft.com/office/officeart/2005/8/layout/bList2#1"/>
    <dgm:cxn modelId="{4ED771B5-22CA-4058-96DD-0C5854BC500E}" srcId="{6683BCB3-A614-4562-BACB-B2C7F2A8C3FA}" destId="{E27D6136-15AE-4239-BE18-FFCEB68780C4}" srcOrd="1" destOrd="0" parTransId="{EC0FCB91-6D96-4C39-B4C6-CA2DB80E9BB2}" sibTransId="{EDC75C17-9789-49E9-95CC-63D52EF7AD3C}"/>
    <dgm:cxn modelId="{CC145EF0-E1BB-4A25-B9E0-237A36BF6E8F}" type="presOf" srcId="{1AB72E13-1FD6-456F-A2C7-1247F16DD2AE}" destId="{53AA59DD-422B-4063-A01C-1143D231927F}" srcOrd="1" destOrd="0" presId="urn:microsoft.com/office/officeart/2005/8/layout/bList2#1"/>
    <dgm:cxn modelId="{04F2A6C8-E61F-4DDB-87D6-2904F48700DA}" type="presOf" srcId="{F63D91E3-80C0-4FC9-A14D-7354BDC0A2BE}" destId="{30FA7905-47E5-40CB-A8F0-59843037498F}" srcOrd="0" destOrd="0" presId="urn:microsoft.com/office/officeart/2005/8/layout/bList2#1"/>
    <dgm:cxn modelId="{FB0A4600-B4B0-40E1-B678-4E7A8284DFF1}" type="presOf" srcId="{3F3B7737-B195-46C5-8A34-7C6DD048DADC}" destId="{30FA7905-47E5-40CB-A8F0-59843037498F}" srcOrd="0" destOrd="2" presId="urn:microsoft.com/office/officeart/2005/8/layout/bList2#1"/>
    <dgm:cxn modelId="{B283F6D2-14D9-4322-9751-0B8643E312BF}" srcId="{1AB72E13-1FD6-456F-A2C7-1247F16DD2AE}" destId="{2E896706-2997-477C-88F7-540D856D239D}" srcOrd="6" destOrd="0" parTransId="{343D9C18-79EA-49D2-A055-24FB9E067D82}" sibTransId="{D8ADBC46-BD32-40F5-8D1A-0F4617442A87}"/>
    <dgm:cxn modelId="{0CE897CD-CFE1-4118-BE0E-44340B1C38E7}" type="presOf" srcId="{20306732-F135-44B2-89EE-5E8AAAE7DE13}" destId="{B871A8E6-32A9-4D8A-B410-08BA7925E725}" srcOrd="0" destOrd="5" presId="urn:microsoft.com/office/officeart/2005/8/layout/bList2#1"/>
    <dgm:cxn modelId="{8156046C-81FF-4FC9-85F8-5DCBEE407BCA}" srcId="{1AB72E13-1FD6-456F-A2C7-1247F16DD2AE}" destId="{AAB4F690-F9D1-4519-BE78-022DB6F4A255}" srcOrd="3" destOrd="0" parTransId="{8116623F-FED1-4BF5-93B0-E5B6F8F233E5}" sibTransId="{759E1F23-BE24-485F-AB78-EB66540C9B5F}"/>
    <dgm:cxn modelId="{5448D822-AB18-435A-BB15-C3782AA759C0}" type="presOf" srcId="{3944A397-9D33-4456-AA66-F0B370BE2D35}" destId="{FED68A8B-5F99-4B66-97E6-7B03E9E6BD4D}" srcOrd="0" destOrd="4" presId="urn:microsoft.com/office/officeart/2005/8/layout/bList2#1"/>
    <dgm:cxn modelId="{C55EDF01-4545-4D62-AE2B-52724F9AAB8C}" type="presOf" srcId="{5DFFEE78-0253-487E-B0D3-1595EC928769}" destId="{B871A8E6-32A9-4D8A-B410-08BA7925E725}" srcOrd="0" destOrd="0" presId="urn:microsoft.com/office/officeart/2005/8/layout/bList2#1"/>
    <dgm:cxn modelId="{03AD1153-3F04-47A1-A715-41D2623DC9A7}" type="presParOf" srcId="{D98EB87A-4DFC-4CE2-AE60-B70D561B5576}" destId="{0333E2E8-F45C-4275-BC37-EE5F19DF8D90}" srcOrd="0" destOrd="0" presId="urn:microsoft.com/office/officeart/2005/8/layout/bList2#1"/>
    <dgm:cxn modelId="{014FB14C-D4E0-44EE-9C2F-249B8FC10825}" type="presParOf" srcId="{0333E2E8-F45C-4275-BC37-EE5F19DF8D90}" destId="{B871A8E6-32A9-4D8A-B410-08BA7925E725}" srcOrd="0" destOrd="0" presId="urn:microsoft.com/office/officeart/2005/8/layout/bList2#1"/>
    <dgm:cxn modelId="{66FA5253-85A8-4B0C-B2DD-9C8A48474A7A}" type="presParOf" srcId="{0333E2E8-F45C-4275-BC37-EE5F19DF8D90}" destId="{13176E5D-68B0-4FC6-B3B7-865FA8236247}" srcOrd="1" destOrd="0" presId="urn:microsoft.com/office/officeart/2005/8/layout/bList2#1"/>
    <dgm:cxn modelId="{93C3D05B-2D81-429C-A728-542DD55A0601}" type="presParOf" srcId="{0333E2E8-F45C-4275-BC37-EE5F19DF8D90}" destId="{619A8611-4579-4089-B66A-23C1779601EF}" srcOrd="2" destOrd="0" presId="urn:microsoft.com/office/officeart/2005/8/layout/bList2#1"/>
    <dgm:cxn modelId="{96F82DFF-0A48-4348-AC8A-18AB28DF622D}" type="presParOf" srcId="{0333E2E8-F45C-4275-BC37-EE5F19DF8D90}" destId="{48D82FF8-E3D1-4218-876A-124B106C6B88}" srcOrd="3" destOrd="0" presId="urn:microsoft.com/office/officeart/2005/8/layout/bList2#1"/>
    <dgm:cxn modelId="{537C9D04-C670-40CB-9946-42CABD4F819B}" type="presParOf" srcId="{D98EB87A-4DFC-4CE2-AE60-B70D561B5576}" destId="{3042AA8D-D0C2-4816-85DE-5E263EFD5D43}" srcOrd="1" destOrd="0" presId="urn:microsoft.com/office/officeart/2005/8/layout/bList2#1"/>
    <dgm:cxn modelId="{35E6580B-3874-422F-8B12-EF6E8A887145}" type="presParOf" srcId="{D98EB87A-4DFC-4CE2-AE60-B70D561B5576}" destId="{A0963FF3-5C01-4F73-B587-6CB9393E3C98}" srcOrd="2" destOrd="0" presId="urn:microsoft.com/office/officeart/2005/8/layout/bList2#1"/>
    <dgm:cxn modelId="{DE75C1F3-AA96-4549-99DD-A2278F46B47D}" type="presParOf" srcId="{A0963FF3-5C01-4F73-B587-6CB9393E3C98}" destId="{FED68A8B-5F99-4B66-97E6-7B03E9E6BD4D}" srcOrd="0" destOrd="0" presId="urn:microsoft.com/office/officeart/2005/8/layout/bList2#1"/>
    <dgm:cxn modelId="{F4AB1B4B-8BCE-4C68-9E83-9B62961C1F3E}" type="presParOf" srcId="{A0963FF3-5C01-4F73-B587-6CB9393E3C98}" destId="{971D7E4D-591C-4ABA-8178-2438C12E3E75}" srcOrd="1" destOrd="0" presId="urn:microsoft.com/office/officeart/2005/8/layout/bList2#1"/>
    <dgm:cxn modelId="{1141FA3D-E931-469B-8C2B-04BCABD38A2F}" type="presParOf" srcId="{A0963FF3-5C01-4F73-B587-6CB9393E3C98}" destId="{9B1A1090-29B7-4986-989D-FF089A3C79A3}" srcOrd="2" destOrd="0" presId="urn:microsoft.com/office/officeart/2005/8/layout/bList2#1"/>
    <dgm:cxn modelId="{671B7FEC-656B-4ED7-A802-73401C73F5FF}" type="presParOf" srcId="{A0963FF3-5C01-4F73-B587-6CB9393E3C98}" destId="{1B6F3CBC-26A3-4E6B-A380-B87C30C3A4AB}" srcOrd="3" destOrd="0" presId="urn:microsoft.com/office/officeart/2005/8/layout/bList2#1"/>
    <dgm:cxn modelId="{ECF3C6D8-AA7B-4E1F-968F-30C417E3EE5F}" type="presParOf" srcId="{D98EB87A-4DFC-4CE2-AE60-B70D561B5576}" destId="{0E08555B-CEA1-4FF2-9DAE-2ED45F63A439}" srcOrd="3" destOrd="0" presId="urn:microsoft.com/office/officeart/2005/8/layout/bList2#1"/>
    <dgm:cxn modelId="{9B1F837E-5F85-47E0-8451-1421E60D9BED}" type="presParOf" srcId="{D98EB87A-4DFC-4CE2-AE60-B70D561B5576}" destId="{AB8B55C2-766F-4709-856A-EB30BB78AF66}" srcOrd="4" destOrd="0" presId="urn:microsoft.com/office/officeart/2005/8/layout/bList2#1"/>
    <dgm:cxn modelId="{4E9BB22F-70D9-4A32-A557-1FD64FB51034}" type="presParOf" srcId="{AB8B55C2-766F-4709-856A-EB30BB78AF66}" destId="{30FA7905-47E5-40CB-A8F0-59843037498F}" srcOrd="0" destOrd="0" presId="urn:microsoft.com/office/officeart/2005/8/layout/bList2#1"/>
    <dgm:cxn modelId="{3EDFD496-2878-4826-AB97-61675BEFA5C5}" type="presParOf" srcId="{AB8B55C2-766F-4709-856A-EB30BB78AF66}" destId="{7B23D7A6-0331-4055-9DBF-F12356C97850}" srcOrd="1" destOrd="0" presId="urn:microsoft.com/office/officeart/2005/8/layout/bList2#1"/>
    <dgm:cxn modelId="{9E5833FD-BB1B-482E-A17D-53D5F2B16130}" type="presParOf" srcId="{AB8B55C2-766F-4709-856A-EB30BB78AF66}" destId="{53AA59DD-422B-4063-A01C-1143D231927F}" srcOrd="2" destOrd="0" presId="urn:microsoft.com/office/officeart/2005/8/layout/bList2#1"/>
    <dgm:cxn modelId="{C9AA2240-298B-4665-B3A9-1700CD66806C}" type="presParOf" srcId="{AB8B55C2-766F-4709-856A-EB30BB78AF66}" destId="{900AA2C8-B752-4E00-8BFA-0630BDFAD2F1}" srcOrd="3" destOrd="0" presId="urn:microsoft.com/office/officeart/2005/8/layout/bList2#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871A8E6-32A9-4D8A-B410-08BA7925E725}">
      <dsp:nvSpPr>
        <dsp:cNvPr id="0" name=""/>
        <dsp:cNvSpPr/>
      </dsp:nvSpPr>
      <dsp:spPr>
        <a:xfrm>
          <a:off x="5645" y="755653"/>
          <a:ext cx="2438389" cy="1874175"/>
        </a:xfrm>
        <a:prstGeom prst="round2SameRect">
          <a:avLst>
            <a:gd name="adj1" fmla="val 8000"/>
            <a:gd name="adj2" fmla="val 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tx2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510" tIns="49530" rIns="16510" bIns="16510" numCol="1" spcCol="1270" anchor="t" anchorCtr="0">
          <a:noAutofit/>
        </a:bodyPr>
        <a:lstStyle/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300" b="1" kern="1200" dirty="0" smtClean="0"/>
            <a:t>Именная стипендия от КНИТУ</a:t>
          </a:r>
          <a:endParaRPr lang="ru-RU" sz="1300" b="1" kern="1200" dirty="0"/>
        </a:p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300" kern="1200" dirty="0" smtClean="0">
              <a:solidFill>
                <a:schemeClr val="accent5">
                  <a:lumMod val="75000"/>
                </a:schemeClr>
              </a:solidFill>
            </a:rPr>
            <a:t>сумма = 12,5 </a:t>
          </a:r>
          <a:r>
            <a:rPr lang="ru-RU" sz="1300" kern="1200" dirty="0" err="1" smtClean="0">
              <a:solidFill>
                <a:schemeClr val="accent5">
                  <a:lumMod val="75000"/>
                </a:schemeClr>
              </a:solidFill>
            </a:rPr>
            <a:t>тыс.руб</a:t>
          </a:r>
          <a:r>
            <a:rPr lang="ru-RU" sz="1300" kern="1200" dirty="0" smtClean="0">
              <a:solidFill>
                <a:schemeClr val="accent5">
                  <a:lumMod val="75000"/>
                </a:schemeClr>
              </a:solidFill>
            </a:rPr>
            <a:t>/мес.</a:t>
          </a:r>
          <a:endParaRPr lang="ru-RU" sz="1300" kern="1200" dirty="0">
            <a:solidFill>
              <a:schemeClr val="accent5">
                <a:lumMod val="75000"/>
              </a:schemeClr>
            </a:solidFill>
          </a:endParaRPr>
        </a:p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300" kern="1200" dirty="0" smtClean="0">
              <a:solidFill>
                <a:schemeClr val="accent5">
                  <a:lumMod val="75000"/>
                </a:schemeClr>
              </a:solidFill>
            </a:rPr>
            <a:t>срок = 2 года</a:t>
          </a:r>
          <a:endParaRPr lang="ru-RU" sz="1300" kern="1200" dirty="0">
            <a:solidFill>
              <a:schemeClr val="accent5">
                <a:lumMod val="75000"/>
              </a:schemeClr>
            </a:solidFill>
          </a:endParaRPr>
        </a:p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300" kern="1200" dirty="0" smtClean="0">
              <a:solidFill>
                <a:schemeClr val="accent5">
                  <a:lumMod val="75000"/>
                </a:schemeClr>
              </a:solidFill>
            </a:rPr>
            <a:t>Итого = 300 </a:t>
          </a:r>
          <a:r>
            <a:rPr lang="ru-RU" sz="1300" kern="1200" dirty="0" err="1" smtClean="0">
              <a:solidFill>
                <a:schemeClr val="accent5">
                  <a:lumMod val="75000"/>
                </a:schemeClr>
              </a:solidFill>
            </a:rPr>
            <a:t>тыс.руб</a:t>
          </a:r>
          <a:r>
            <a:rPr lang="ru-RU" sz="1300" kern="1200" dirty="0" smtClean="0">
              <a:solidFill>
                <a:schemeClr val="accent5">
                  <a:lumMod val="75000"/>
                </a:schemeClr>
              </a:solidFill>
            </a:rPr>
            <a:t>.</a:t>
          </a:r>
          <a:endParaRPr lang="ru-RU" sz="1300" kern="1200" dirty="0">
            <a:solidFill>
              <a:schemeClr val="accent5">
                <a:lumMod val="75000"/>
              </a:schemeClr>
            </a:solidFill>
          </a:endParaRPr>
        </a:p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300" kern="1200" dirty="0" smtClean="0">
              <a:solidFill>
                <a:schemeClr val="accent5">
                  <a:lumMod val="75000"/>
                </a:schemeClr>
              </a:solidFill>
            </a:rPr>
            <a:t>отчисления =13%</a:t>
          </a:r>
          <a:endParaRPr lang="ru-RU" sz="1300" kern="1200" dirty="0">
            <a:solidFill>
              <a:schemeClr val="accent5">
                <a:lumMod val="75000"/>
              </a:schemeClr>
            </a:solidFill>
          </a:endParaRPr>
        </a:p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1300" kern="1200" dirty="0"/>
        </a:p>
      </dsp:txBody>
      <dsp:txXfrm>
        <a:off x="49559" y="799567"/>
        <a:ext cx="2350561" cy="1830261"/>
      </dsp:txXfrm>
    </dsp:sp>
    <dsp:sp modelId="{619A8611-4579-4089-B66A-23C1779601EF}">
      <dsp:nvSpPr>
        <dsp:cNvPr id="0" name=""/>
        <dsp:cNvSpPr/>
      </dsp:nvSpPr>
      <dsp:spPr>
        <a:xfrm>
          <a:off x="5645" y="2602843"/>
          <a:ext cx="2438389" cy="782688"/>
        </a:xfrm>
        <a:prstGeom prst="rect">
          <a:avLst/>
        </a:prstGeom>
        <a:solidFill>
          <a:schemeClr val="tx2"/>
        </a:solidFill>
        <a:ln w="25400" cap="flat" cmpd="sng" algn="ctr">
          <a:solidFill>
            <a:schemeClr val="tx2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0" rIns="24130" bIns="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900" b="1" kern="1200" dirty="0" smtClean="0">
              <a:solidFill>
                <a:schemeClr val="tx1"/>
              </a:solidFill>
            </a:rPr>
            <a:t>КНИТУ</a:t>
          </a:r>
        </a:p>
      </dsp:txBody>
      <dsp:txXfrm>
        <a:off x="5645" y="2602843"/>
        <a:ext cx="1717175" cy="782688"/>
      </dsp:txXfrm>
    </dsp:sp>
    <dsp:sp modelId="{48D82FF8-E3D1-4218-876A-124B106C6B88}">
      <dsp:nvSpPr>
        <dsp:cNvPr id="0" name=""/>
        <dsp:cNvSpPr/>
      </dsp:nvSpPr>
      <dsp:spPr>
        <a:xfrm>
          <a:off x="1791799" y="2688446"/>
          <a:ext cx="853436" cy="853436"/>
        </a:xfrm>
        <a:prstGeom prst="ellipse">
          <a:avLst/>
        </a:prstGeom>
        <a:blipFill rotWithShape="0">
          <a:blip xmlns:r="http://schemas.openxmlformats.org/officeDocument/2006/relationships" r:embed="rId1"/>
          <a:stretch>
            <a:fillRect/>
          </a:stretch>
        </a:blip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ED68A8B-5F99-4B66-97E6-7B03E9E6BD4D}">
      <dsp:nvSpPr>
        <dsp:cNvPr id="0" name=""/>
        <dsp:cNvSpPr/>
      </dsp:nvSpPr>
      <dsp:spPr>
        <a:xfrm>
          <a:off x="2856669" y="755653"/>
          <a:ext cx="2438389" cy="1874175"/>
        </a:xfrm>
        <a:prstGeom prst="round2SameRect">
          <a:avLst>
            <a:gd name="adj1" fmla="val 8000"/>
            <a:gd name="adj2" fmla="val 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tx2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510" tIns="49530" rIns="16510" bIns="16510" numCol="1" spcCol="1270" anchor="t" anchorCtr="0">
          <a:noAutofit/>
        </a:bodyPr>
        <a:lstStyle/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300" b="1" kern="1200" dirty="0" smtClean="0"/>
            <a:t>Именная стипендия от Предприятия-партнера</a:t>
          </a:r>
          <a:endParaRPr lang="ru-RU" sz="1300" b="1" kern="1200" dirty="0"/>
        </a:p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300" kern="1200" dirty="0" smtClean="0">
              <a:solidFill>
                <a:schemeClr val="accent5">
                  <a:lumMod val="75000"/>
                </a:schemeClr>
              </a:solidFill>
            </a:rPr>
            <a:t>сумма = 12,5 </a:t>
          </a:r>
          <a:r>
            <a:rPr lang="ru-RU" sz="1300" kern="1200" dirty="0" err="1" smtClean="0">
              <a:solidFill>
                <a:schemeClr val="accent5">
                  <a:lumMod val="75000"/>
                </a:schemeClr>
              </a:solidFill>
            </a:rPr>
            <a:t>тыс.руб</a:t>
          </a:r>
          <a:r>
            <a:rPr lang="ru-RU" sz="1300" kern="1200" dirty="0" smtClean="0">
              <a:solidFill>
                <a:schemeClr val="accent5">
                  <a:lumMod val="75000"/>
                </a:schemeClr>
              </a:solidFill>
            </a:rPr>
            <a:t>/мес.</a:t>
          </a:r>
          <a:endParaRPr lang="ru-RU" sz="1300" kern="1200" dirty="0">
            <a:solidFill>
              <a:schemeClr val="accent5">
                <a:lumMod val="75000"/>
              </a:schemeClr>
            </a:solidFill>
          </a:endParaRPr>
        </a:p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300" kern="1200" dirty="0" smtClean="0">
              <a:solidFill>
                <a:schemeClr val="accent5">
                  <a:lumMod val="75000"/>
                </a:schemeClr>
              </a:solidFill>
            </a:rPr>
            <a:t>срок =  2 года</a:t>
          </a:r>
          <a:endParaRPr lang="ru-RU" sz="1300" kern="1200" dirty="0">
            <a:solidFill>
              <a:schemeClr val="accent5">
                <a:lumMod val="75000"/>
              </a:schemeClr>
            </a:solidFill>
          </a:endParaRPr>
        </a:p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300" kern="1200" dirty="0" smtClean="0">
              <a:solidFill>
                <a:schemeClr val="accent5">
                  <a:lumMod val="75000"/>
                </a:schemeClr>
              </a:solidFill>
            </a:rPr>
            <a:t>Итого = 300 </a:t>
          </a:r>
          <a:r>
            <a:rPr lang="ru-RU" sz="1300" kern="1200" dirty="0" err="1" smtClean="0">
              <a:solidFill>
                <a:schemeClr val="accent5">
                  <a:lumMod val="75000"/>
                </a:schemeClr>
              </a:solidFill>
            </a:rPr>
            <a:t>тыс.руб</a:t>
          </a:r>
          <a:r>
            <a:rPr lang="ru-RU" sz="1300" kern="1200" dirty="0" smtClean="0">
              <a:solidFill>
                <a:schemeClr val="accent5">
                  <a:lumMod val="75000"/>
                </a:schemeClr>
              </a:solidFill>
            </a:rPr>
            <a:t>.</a:t>
          </a:r>
          <a:endParaRPr lang="ru-RU" sz="1300" kern="1200" dirty="0">
            <a:solidFill>
              <a:schemeClr val="accent5">
                <a:lumMod val="75000"/>
              </a:schemeClr>
            </a:solidFill>
          </a:endParaRPr>
        </a:p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300" kern="1200" dirty="0" smtClean="0">
              <a:solidFill>
                <a:schemeClr val="accent5">
                  <a:lumMod val="75000"/>
                </a:schemeClr>
              </a:solidFill>
            </a:rPr>
            <a:t>отчисления = 13%</a:t>
          </a:r>
          <a:endParaRPr lang="ru-RU" sz="1300" kern="1200" dirty="0">
            <a:solidFill>
              <a:schemeClr val="accent5">
                <a:lumMod val="75000"/>
              </a:schemeClr>
            </a:solidFill>
          </a:endParaRPr>
        </a:p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300" b="0" u="sng" kern="1200" dirty="0" smtClean="0">
              <a:solidFill>
                <a:schemeClr val="accent5">
                  <a:lumMod val="75000"/>
                </a:schemeClr>
              </a:solidFill>
            </a:rPr>
            <a:t>из прибыли</a:t>
          </a:r>
          <a:endParaRPr lang="ru-RU" sz="1300" b="0" kern="1200" dirty="0">
            <a:solidFill>
              <a:schemeClr val="accent5">
                <a:lumMod val="75000"/>
              </a:schemeClr>
            </a:solidFill>
          </a:endParaRPr>
        </a:p>
      </dsp:txBody>
      <dsp:txXfrm>
        <a:off x="2900583" y="799567"/>
        <a:ext cx="2350561" cy="1830261"/>
      </dsp:txXfrm>
    </dsp:sp>
    <dsp:sp modelId="{9B1A1090-29B7-4986-989D-FF089A3C79A3}">
      <dsp:nvSpPr>
        <dsp:cNvPr id="0" name=""/>
        <dsp:cNvSpPr/>
      </dsp:nvSpPr>
      <dsp:spPr>
        <a:xfrm>
          <a:off x="2856669" y="2602843"/>
          <a:ext cx="2438389" cy="782688"/>
        </a:xfrm>
        <a:prstGeom prst="rect">
          <a:avLst/>
        </a:prstGeom>
        <a:solidFill>
          <a:schemeClr val="tx2"/>
        </a:solidFill>
        <a:ln w="25400" cap="flat" cmpd="sng" algn="ctr">
          <a:solidFill>
            <a:schemeClr val="tx2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0" rIns="24130" bIns="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900" b="1" kern="1200" dirty="0" smtClean="0">
              <a:solidFill>
                <a:schemeClr val="tx1"/>
              </a:solidFill>
            </a:rPr>
            <a:t>Предприятие</a:t>
          </a:r>
        </a:p>
      </dsp:txBody>
      <dsp:txXfrm>
        <a:off x="2856669" y="2602843"/>
        <a:ext cx="1717175" cy="782688"/>
      </dsp:txXfrm>
    </dsp:sp>
    <dsp:sp modelId="{1B6F3CBC-26A3-4E6B-A380-B87C30C3A4AB}">
      <dsp:nvSpPr>
        <dsp:cNvPr id="0" name=""/>
        <dsp:cNvSpPr/>
      </dsp:nvSpPr>
      <dsp:spPr>
        <a:xfrm>
          <a:off x="4642822" y="2727166"/>
          <a:ext cx="853436" cy="853436"/>
        </a:xfrm>
        <a:prstGeom prst="ellipse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0FA7905-47E5-40CB-A8F0-59843037498F}">
      <dsp:nvSpPr>
        <dsp:cNvPr id="0" name=""/>
        <dsp:cNvSpPr/>
      </dsp:nvSpPr>
      <dsp:spPr>
        <a:xfrm>
          <a:off x="5707692" y="755653"/>
          <a:ext cx="2438389" cy="1874175"/>
        </a:xfrm>
        <a:prstGeom prst="round2SameRect">
          <a:avLst>
            <a:gd name="adj1" fmla="val 8000"/>
            <a:gd name="adj2" fmla="val 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tx2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510" tIns="49530" rIns="16510" bIns="16510" numCol="1" spcCol="1270" anchor="t" anchorCtr="0">
          <a:noAutofit/>
        </a:bodyPr>
        <a:lstStyle/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300" b="1" kern="1200" dirty="0" smtClean="0"/>
            <a:t>Договор на выполнение НИР/НИОКР с Предприятием-партнером</a:t>
          </a:r>
          <a:endParaRPr lang="ru-RU" sz="1300" b="1" kern="1200" dirty="0"/>
        </a:p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300" kern="1200" dirty="0" smtClean="0">
              <a:solidFill>
                <a:schemeClr val="accent5">
                  <a:lumMod val="75000"/>
                </a:schemeClr>
              </a:solidFill>
            </a:rPr>
            <a:t>сумма = 12,5 </a:t>
          </a:r>
          <a:r>
            <a:rPr lang="ru-RU" sz="1300" kern="1200" dirty="0" err="1" smtClean="0">
              <a:solidFill>
                <a:schemeClr val="accent5">
                  <a:lumMod val="75000"/>
                </a:schemeClr>
              </a:solidFill>
            </a:rPr>
            <a:t>тыс.руб</a:t>
          </a:r>
          <a:r>
            <a:rPr lang="ru-RU" sz="1300" kern="1200" dirty="0" smtClean="0">
              <a:solidFill>
                <a:schemeClr val="accent5">
                  <a:lumMod val="75000"/>
                </a:schemeClr>
              </a:solidFill>
            </a:rPr>
            <a:t>/мес.</a:t>
          </a:r>
          <a:endParaRPr lang="ru-RU" sz="1300" kern="1200" dirty="0">
            <a:solidFill>
              <a:schemeClr val="accent5">
                <a:lumMod val="75000"/>
              </a:schemeClr>
            </a:solidFill>
          </a:endParaRPr>
        </a:p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300" kern="1200" dirty="0" smtClean="0">
              <a:solidFill>
                <a:schemeClr val="accent5">
                  <a:lumMod val="75000"/>
                </a:schemeClr>
              </a:solidFill>
            </a:rPr>
            <a:t>срок = 2 года</a:t>
          </a:r>
          <a:endParaRPr lang="ru-RU" sz="1300" kern="1200" dirty="0">
            <a:solidFill>
              <a:schemeClr val="accent5">
                <a:lumMod val="75000"/>
              </a:schemeClr>
            </a:solidFill>
          </a:endParaRPr>
        </a:p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300" kern="1200" dirty="0" smtClean="0">
              <a:solidFill>
                <a:schemeClr val="accent5">
                  <a:lumMod val="75000"/>
                </a:schemeClr>
              </a:solidFill>
            </a:rPr>
            <a:t>Итого = 300 </a:t>
          </a:r>
          <a:r>
            <a:rPr lang="ru-RU" sz="1300" kern="1200" dirty="0" err="1" smtClean="0">
              <a:solidFill>
                <a:schemeClr val="accent5">
                  <a:lumMod val="75000"/>
                </a:schemeClr>
              </a:solidFill>
            </a:rPr>
            <a:t>тыс.руб</a:t>
          </a:r>
          <a:r>
            <a:rPr lang="ru-RU" sz="1300" kern="1200" dirty="0" smtClean="0">
              <a:solidFill>
                <a:schemeClr val="accent5">
                  <a:lumMod val="75000"/>
                </a:schemeClr>
              </a:solidFill>
            </a:rPr>
            <a:t>.</a:t>
          </a:r>
          <a:endParaRPr lang="ru-RU" sz="1300" kern="1200" dirty="0">
            <a:solidFill>
              <a:schemeClr val="accent5">
                <a:lumMod val="75000"/>
              </a:schemeClr>
            </a:solidFill>
          </a:endParaRPr>
        </a:p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300" kern="1200" dirty="0" smtClean="0">
              <a:solidFill>
                <a:schemeClr val="accent5">
                  <a:lumMod val="75000"/>
                </a:schemeClr>
              </a:solidFill>
            </a:rPr>
            <a:t>отчисления = 13% + 30,2%,</a:t>
          </a:r>
          <a:endParaRPr lang="ru-RU" sz="1300" kern="1200" dirty="0">
            <a:solidFill>
              <a:schemeClr val="accent5">
                <a:lumMod val="75000"/>
              </a:schemeClr>
            </a:solidFill>
          </a:endParaRPr>
        </a:p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300" u="sng" kern="1200" dirty="0" smtClean="0">
              <a:solidFill>
                <a:schemeClr val="accent5">
                  <a:lumMod val="75000"/>
                </a:schemeClr>
              </a:solidFill>
            </a:rPr>
            <a:t>расходы х1,5</a:t>
          </a:r>
          <a:endParaRPr lang="ru-RU" sz="1300" kern="1200" dirty="0">
            <a:solidFill>
              <a:schemeClr val="accent5">
                <a:lumMod val="75000"/>
              </a:schemeClr>
            </a:solidFill>
          </a:endParaRPr>
        </a:p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1300" kern="1200" dirty="0">
            <a:solidFill>
              <a:schemeClr val="accent5">
                <a:lumMod val="75000"/>
              </a:schemeClr>
            </a:solidFill>
          </a:endParaRPr>
        </a:p>
      </dsp:txBody>
      <dsp:txXfrm>
        <a:off x="5751606" y="799567"/>
        <a:ext cx="2350561" cy="1830261"/>
      </dsp:txXfrm>
    </dsp:sp>
    <dsp:sp modelId="{53AA59DD-422B-4063-A01C-1143D231927F}">
      <dsp:nvSpPr>
        <dsp:cNvPr id="0" name=""/>
        <dsp:cNvSpPr/>
      </dsp:nvSpPr>
      <dsp:spPr>
        <a:xfrm>
          <a:off x="5707692" y="2602843"/>
          <a:ext cx="2438389" cy="782688"/>
        </a:xfrm>
        <a:prstGeom prst="rect">
          <a:avLst/>
        </a:prstGeom>
        <a:solidFill>
          <a:schemeClr val="tx2"/>
        </a:solidFill>
        <a:ln w="25400" cap="flat" cmpd="sng" algn="ctr">
          <a:solidFill>
            <a:schemeClr val="tx2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0" rIns="24130" bIns="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900" b="1" kern="1200" dirty="0" smtClean="0">
              <a:solidFill>
                <a:schemeClr val="tx1"/>
              </a:solidFill>
            </a:rPr>
            <a:t>Предприятие</a:t>
          </a:r>
        </a:p>
      </dsp:txBody>
      <dsp:txXfrm>
        <a:off x="5707692" y="2602843"/>
        <a:ext cx="1717175" cy="782688"/>
      </dsp:txXfrm>
    </dsp:sp>
    <dsp:sp modelId="{900AA2C8-B752-4E00-8BFA-0630BDFAD2F1}">
      <dsp:nvSpPr>
        <dsp:cNvPr id="0" name=""/>
        <dsp:cNvSpPr/>
      </dsp:nvSpPr>
      <dsp:spPr>
        <a:xfrm>
          <a:off x="7493846" y="2727166"/>
          <a:ext cx="853436" cy="853436"/>
        </a:xfrm>
        <a:prstGeom prst="ellipse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bList2#1">
  <dgm:title val=""/>
  <dgm:desc val=""/>
  <dgm:catLst>
    <dgm:cat type="list" pri="7000"/>
    <dgm:cat type="convert" pri="16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dir/>
      <dgm:animLvl val="lvl"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w" for="ch" ptType="sibTrans" refType="w" refFor="ch" refForName="compNode" op="equ" fact="0.08"/>
      <dgm:constr type="sp" refType="w" refFor="ch" refForName="compNode" op="equ" fact="0.16"/>
      <dgm:constr type="primFontSz" for="des" forName="parentText" op="equ" val="65"/>
      <dgm:constr type="primFontSz" for="des" forName="childRect" op="equ" val="65"/>
    </dgm:constrLst>
    <dgm:ruleLst/>
    <dgm:forEach name="nodesForEach" axis="ch" ptType="node">
      <dgm:layoutNode name="compNode">
        <dgm:alg type="composite">
          <dgm:param type="ar" val="0.943"/>
        </dgm:alg>
        <dgm:shape xmlns:r="http://schemas.openxmlformats.org/officeDocument/2006/relationships" r:blip="">
          <dgm:adjLst/>
        </dgm:shape>
        <dgm:presOf/>
        <dgm:choose name="Name3">
          <dgm:if name="Name4" axis="self" func="var" arg="dir" op="equ" val="norm">
            <dgm:constrLst>
              <dgm:constr type="w" val="1"/>
              <dgm:constr type="h" refType="w" fact="1.06"/>
              <dgm:constr type="h" for="ch" forName="childRect" refType="h" fact="0.65"/>
              <dgm:constr type="w" for="ch" forName="childRect" refType="w" fact="0.923"/>
              <dgm:constr type="l" for="ch" forName="childRect"/>
              <dgm:constr type="t" for="ch" forName="childRect"/>
              <dgm:constr type="w" for="ch" forName="parentText" refType="w" fact="0.65"/>
              <dgm:constr type="h" for="ch" forName="parentText" refType="h" refFor="ch" refForName="childRect" fact="0.43"/>
              <dgm:constr type="l" for="ch" forName="parentText"/>
              <dgm:constr type="t" for="ch" forName="parentText" refType="h" refFor="ch" refForName="childRect"/>
              <dgm:constr type="w" for="ch" forName="parentRect" refType="w" fact="0.923"/>
              <dgm:constr type="h" for="ch" forName="parentRect" refType="h" refFor="ch" refForName="parentText"/>
              <dgm:constr type="l" for="ch" forName="parentRect"/>
              <dgm:constr type="t" for="ch" forName="parentRect" refType="t" refFor="ch" refForName="parentText"/>
              <dgm:constr type="w" for="ch" forName="adorn" refType="w" refFor="ch" refForName="parentRect" fact="0.35"/>
              <dgm:constr type="h" for="ch" forName="adorn" refType="w" refFor="ch" refForName="parentRect" fact="0.35"/>
              <dgm:constr type="b" for="ch" forName="adorn" refType="h"/>
              <dgm:constr type="r" for="ch" forName="adorn" refType="w"/>
            </dgm:constrLst>
          </dgm:if>
          <dgm:else name="Name5">
            <dgm:constrLst>
              <dgm:constr type="w" val="1"/>
              <dgm:constr type="h" refType="w" fact="1.06"/>
              <dgm:constr type="h" for="ch" forName="childRect" refType="h" fact="0.65"/>
              <dgm:constr type="w" for="ch" forName="childRect" refType="w" fact="0.923"/>
              <dgm:constr type="r" for="ch" forName="childRect" refType="w"/>
              <dgm:constr type="t" for="ch" forName="childRect"/>
              <dgm:constr type="w" for="ch" forName="parentText" refType="w" fact="0.65"/>
              <dgm:constr type="h" for="ch" forName="parentText" refType="h" refFor="ch" refForName="childRect" fact="0.43"/>
              <dgm:constr type="r" for="ch" forName="parentText" refType="w"/>
              <dgm:constr type="t" for="ch" forName="parentText" refType="h" refFor="ch" refForName="childRect"/>
              <dgm:constr type="w" for="ch" forName="parentRect" refType="w" fact="0.923"/>
              <dgm:constr type="h" for="ch" forName="parentRect" refType="h" refFor="ch" refForName="parentText"/>
              <dgm:constr type="r" for="ch" forName="parentRect" refType="w"/>
              <dgm:constr type="t" for="ch" forName="parentRect" refType="t" refFor="ch" refForName="parentText"/>
              <dgm:constr type="w" for="ch" forName="adorn" refType="w" refFor="ch" refForName="parentRect" fact="0.35"/>
              <dgm:constr type="h" for="ch" forName="adorn" refType="w" refFor="ch" refForName="parentRect" fact="0.35"/>
              <dgm:constr type="b" for="ch" forName="adorn" refType="h"/>
              <dgm:constr type="l" for="ch" forName="adorn"/>
            </dgm:constrLst>
          </dgm:else>
        </dgm:choose>
        <dgm:ruleLst/>
        <dgm:layoutNode name="childRect" styleLbl="bgAcc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ound2SameRect" r:blip="">
            <dgm:adjLst>
              <dgm:adj idx="1" val="0.08"/>
            </dgm:adjLst>
          </dgm:shape>
          <dgm:presOf axis="des" ptType="node"/>
          <dgm:constrLst>
            <dgm:constr type="secFontSz" refType="primFontSz"/>
            <dgm:constr type="tMarg" refType="primFontSz" fact="0.3"/>
            <dgm:constr type="bMarg" refType="primFontSz" fact="0.1"/>
            <dgm:constr type="lMarg" refType="primFontSz" fact="0.1"/>
            <dgm:constr type="rMarg" refType="primFontSz" fact="0.1"/>
          </dgm:constrLst>
          <dgm:ruleLst>
            <dgm:rule type="primFontSz" val="5" fact="NaN" max="NaN"/>
          </dgm:ruleLst>
        </dgm:layoutNode>
        <dgm:layoutNode name="parentText">
          <dgm:varLst>
            <dgm:chMax val="0"/>
            <dgm:bulletEnabled val="1"/>
          </dgm:varLst>
          <dgm:choose name="Name6">
            <dgm:if name="Name7" func="var" arg="dir" op="equ" val="norm">
              <dgm:alg type="tx">
                <dgm:param type="parTxLTRAlign" val="l"/>
                <dgm:param type="parTxRTLAlign" val="l"/>
              </dgm:alg>
            </dgm:if>
            <dgm:else name="Name8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ect" r:blip="" zOrderOff="1" hideGeom="1">
            <dgm:adjLst/>
          </dgm:shape>
          <dgm:presOf axis="self" ptType="node"/>
          <dgm:constrLst>
            <dgm:constr type="tMarg"/>
            <dgm:constr type="bMarg"/>
            <dgm:constr type="lMarg" refType="primFontSz" fact="0.3"/>
            <dgm:constr type="rMarg" refType="primFontSz" fact="0.1"/>
          </dgm:constrLst>
          <dgm:ruleLst>
            <dgm:rule type="primFontSz" val="5" fact="NaN" max="NaN"/>
          </dgm:ruleLst>
        </dgm:layoutNode>
        <dgm:layoutNode name="parentRect" styleLbl="alignNode1">
          <dgm:alg type="sp"/>
          <dgm:shape xmlns:r="http://schemas.openxmlformats.org/officeDocument/2006/relationships" type="rect" r:blip="">
            <dgm:adjLst/>
          </dgm:shape>
          <dgm:presOf axis="self" ptType="node"/>
          <dgm:constrLst/>
          <dgm:ruleLst/>
        </dgm:layoutNode>
        <dgm:layoutNode name="adorn" styleLbl="fgAccFollowNod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w" val="1"/>
            <dgm:constr type="h" refType="w"/>
          </dgm:constrLst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DA99422-820C-4377-AB03-06F3F035ECEC}" type="datetimeFigureOut">
              <a:rPr lang="ru-RU" smtClean="0"/>
              <a:pPr/>
              <a:t>31.08.2018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8BE67B9-77B1-4C11-BEE1-8AA638CB2E0C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8734414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8BE67B9-77B1-4C11-BEE1-8AA638CB2E0C}" type="slidenum">
              <a:rPr lang="ru-RU" smtClean="0"/>
              <a:pPr/>
              <a:t>2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02956982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8BE67B9-77B1-4C11-BEE1-8AA638CB2E0C}" type="slidenum">
              <a:rPr lang="ru-RU" smtClean="0"/>
              <a:pPr/>
              <a:t>3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7763332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8BE67B9-77B1-4C11-BEE1-8AA638CB2E0C}" type="slidenum">
              <a:rPr lang="ru-RU" smtClean="0"/>
              <a:pPr/>
              <a:t>4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4298397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8BE67B9-77B1-4C11-BEE1-8AA638CB2E0C}" type="slidenum">
              <a:rPr lang="ru-RU" smtClean="0"/>
              <a:pPr/>
              <a:t>5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4102798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8BE67B9-77B1-4C11-BEE1-8AA638CB2E0C}" type="slidenum">
              <a:rPr lang="ru-RU" smtClean="0"/>
              <a:pPr/>
              <a:t>8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4102798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8BE67B9-77B1-4C11-BEE1-8AA638CB2E0C}" type="slidenum">
              <a:rPr lang="ru-RU" smtClean="0"/>
              <a:pPr/>
              <a:t>9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8032584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8BE67B9-77B1-4C11-BEE1-8AA638CB2E0C}" type="slidenum">
              <a:rPr lang="ru-RU" smtClean="0"/>
              <a:pPr/>
              <a:t>10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7703382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6" y="-20538"/>
            <a:ext cx="9142208" cy="5164038"/>
          </a:xfrm>
          <a:prstGeom prst="rect">
            <a:avLst/>
          </a:prstGeom>
          <a:effectLst/>
        </p:spPr>
      </p:pic>
      <p:pic>
        <p:nvPicPr>
          <p:cNvPr id="8" name="Рисунок 7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7864" y="1707654"/>
            <a:ext cx="2125243" cy="1543744"/>
          </a:xfrm>
          <a:prstGeom prst="rect">
            <a:avLst/>
          </a:prstGeom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</p:pic>
      <p:sp>
        <p:nvSpPr>
          <p:cNvPr id="9" name="Заголовок 1"/>
          <p:cNvSpPr>
            <a:spLocks noGrp="1"/>
          </p:cNvSpPr>
          <p:nvPr>
            <p:ph type="ctrTitle"/>
          </p:nvPr>
        </p:nvSpPr>
        <p:spPr>
          <a:xfrm>
            <a:off x="1403648" y="3291830"/>
            <a:ext cx="6336704" cy="1008112"/>
          </a:xfrm>
        </p:spPr>
        <p:txBody>
          <a:bodyPr>
            <a:normAutofit/>
          </a:bodyPr>
          <a:lstStyle>
            <a:lvl1pPr>
              <a:defRPr sz="2800">
                <a:solidFill>
                  <a:schemeClr val="tx1"/>
                </a:solidFill>
              </a:defRPr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10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403648" y="4299942"/>
            <a:ext cx="6336704" cy="648072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2">
                    <a:lumMod val="50000"/>
                  </a:schemeClr>
                </a:solidFill>
                <a:latin typeface="+mj-lt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dirty="0" smtClean="0"/>
              <a:t>Образец подзаголовка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2631066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6" y="0"/>
            <a:ext cx="9142208" cy="51435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403648" y="3291830"/>
            <a:ext cx="6336704" cy="1008112"/>
          </a:xfrm>
        </p:spPr>
        <p:txBody>
          <a:bodyPr>
            <a:normAutofit/>
          </a:bodyPr>
          <a:lstStyle>
            <a:lvl1pPr>
              <a:defRPr sz="2800">
                <a:solidFill>
                  <a:schemeClr val="bg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403648" y="4299942"/>
            <a:ext cx="6336704" cy="648072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3175830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6" y="0"/>
            <a:ext cx="9142208" cy="51435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 hasCustomPrompt="1"/>
          </p:nvPr>
        </p:nvSpPr>
        <p:spPr>
          <a:xfrm>
            <a:off x="251520" y="195486"/>
            <a:ext cx="7931224" cy="461665"/>
          </a:xfrm>
          <a:noFill/>
        </p:spPr>
        <p:txBody>
          <a:bodyPr wrap="square" rtlCol="0">
            <a:spAutoFit/>
          </a:bodyPr>
          <a:lstStyle>
            <a:lvl1pPr algn="l">
              <a:defRPr lang="ru-RU" sz="2400" b="1">
                <a:solidFill>
                  <a:schemeClr val="bg1"/>
                </a:solidFill>
                <a:latin typeface="Roboto Bk" pitchFamily="2" charset="0"/>
                <a:ea typeface="Roboto Bk" pitchFamily="2" charset="0"/>
                <a:cs typeface="Arial" charset="0"/>
              </a:defRPr>
            </a:lvl1pPr>
          </a:lstStyle>
          <a:p>
            <a:pPr marL="0" lvl="0" algn="l"/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1520" y="699542"/>
            <a:ext cx="8229600" cy="3394472"/>
          </a:xfrm>
        </p:spPr>
        <p:txBody>
          <a:bodyPr>
            <a:normAutofit/>
          </a:bodyPr>
          <a:lstStyle>
            <a:lvl1pPr>
              <a:defRPr sz="1800">
                <a:solidFill>
                  <a:schemeClr val="bg2"/>
                </a:solidFill>
              </a:defRPr>
            </a:lvl1pPr>
            <a:lvl2pPr>
              <a:defRPr sz="1600">
                <a:solidFill>
                  <a:schemeClr val="bg2"/>
                </a:solidFill>
              </a:defRPr>
            </a:lvl2pPr>
            <a:lvl3pPr>
              <a:defRPr sz="1400">
                <a:solidFill>
                  <a:schemeClr val="bg2"/>
                </a:solidFill>
              </a:defRPr>
            </a:lvl3pPr>
            <a:lvl4pPr>
              <a:defRPr sz="1200">
                <a:solidFill>
                  <a:schemeClr val="bg2"/>
                </a:solidFill>
              </a:defRPr>
            </a:lvl4pPr>
            <a:lvl5pPr>
              <a:defRPr sz="1200">
                <a:solidFill>
                  <a:schemeClr val="bg2"/>
                </a:solidFill>
              </a:defRPr>
            </a:lvl5pPr>
          </a:lstStyle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8388424" y="195262"/>
            <a:ext cx="504008" cy="360263"/>
          </a:xfrm>
        </p:spPr>
        <p:txBody>
          <a:bodyPr/>
          <a:lstStyle>
            <a:lvl1pPr>
              <a:defRPr sz="1800">
                <a:solidFill>
                  <a:schemeClr val="bg2"/>
                </a:solidFill>
              </a:defRPr>
            </a:lvl1pPr>
          </a:lstStyle>
          <a:p>
            <a:fld id="{7A175A9B-826D-43B3-84E0-68C85FB5CE12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8" name="Прямоугольник 7"/>
          <p:cNvSpPr/>
          <p:nvPr userDrawn="1"/>
        </p:nvSpPr>
        <p:spPr>
          <a:xfrm>
            <a:off x="253968" y="206328"/>
            <a:ext cx="648072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6981834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2" y="0"/>
            <a:ext cx="9142208" cy="51435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 hasCustomPrompt="1"/>
          </p:nvPr>
        </p:nvSpPr>
        <p:spPr>
          <a:xfrm>
            <a:off x="251520" y="195486"/>
            <a:ext cx="7931224" cy="461665"/>
          </a:xfrm>
          <a:noFill/>
        </p:spPr>
        <p:txBody>
          <a:bodyPr wrap="square" rtlCol="0">
            <a:spAutoFit/>
          </a:bodyPr>
          <a:lstStyle>
            <a:lvl1pPr algn="l">
              <a:defRPr lang="ru-RU" sz="2400" b="1">
                <a:solidFill>
                  <a:schemeClr val="tx2"/>
                </a:solidFill>
                <a:latin typeface="Roboto Bk" pitchFamily="2" charset="0"/>
                <a:ea typeface="Roboto Bk" pitchFamily="2" charset="0"/>
                <a:cs typeface="Arial" charset="0"/>
              </a:defRPr>
            </a:lvl1pPr>
          </a:lstStyle>
          <a:p>
            <a:pPr marL="0" lvl="0" algn="l"/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1520" y="699542"/>
            <a:ext cx="8229600" cy="3394472"/>
          </a:xfrm>
        </p:spPr>
        <p:txBody>
          <a:bodyPr>
            <a:normAutofit/>
          </a:bodyPr>
          <a:lstStyle>
            <a:lvl1pPr>
              <a:defRPr sz="1800">
                <a:solidFill>
                  <a:schemeClr val="tx1"/>
                </a:solidFill>
              </a:defRPr>
            </a:lvl1pPr>
            <a:lvl2pPr>
              <a:defRPr sz="1600">
                <a:solidFill>
                  <a:schemeClr val="tx1"/>
                </a:solidFill>
              </a:defRPr>
            </a:lvl2pPr>
            <a:lvl3pPr>
              <a:defRPr sz="1400">
                <a:solidFill>
                  <a:schemeClr val="tx1"/>
                </a:solidFill>
              </a:defRPr>
            </a:lvl3pPr>
            <a:lvl4pPr>
              <a:defRPr sz="1200">
                <a:solidFill>
                  <a:schemeClr val="tx1"/>
                </a:solidFill>
              </a:defRPr>
            </a:lvl4pPr>
            <a:lvl5pPr>
              <a:defRPr sz="1200">
                <a:solidFill>
                  <a:schemeClr val="tx1"/>
                </a:solidFill>
              </a:defRPr>
            </a:lvl5pPr>
          </a:lstStyle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8316416" y="195262"/>
            <a:ext cx="576016" cy="360263"/>
          </a:xfrm>
        </p:spPr>
        <p:txBody>
          <a:bodyPr/>
          <a:lstStyle>
            <a:lvl1pPr>
              <a:defRPr sz="1800">
                <a:solidFill>
                  <a:schemeClr val="tx1"/>
                </a:solidFill>
              </a:defRPr>
            </a:lvl1pPr>
          </a:lstStyle>
          <a:p>
            <a:fld id="{7A175A9B-826D-43B3-84E0-68C85FB5CE12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10" name="Прямоугольник 9"/>
          <p:cNvSpPr/>
          <p:nvPr userDrawn="1"/>
        </p:nvSpPr>
        <p:spPr>
          <a:xfrm>
            <a:off x="253968" y="206328"/>
            <a:ext cx="648072" cy="45719"/>
          </a:xfrm>
          <a:prstGeom prst="rect">
            <a:avLst/>
          </a:prstGeom>
          <a:solidFill>
            <a:srgbClr val="B9230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435383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Заключите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6" y="0"/>
            <a:ext cx="9142208" cy="5143500"/>
          </a:xfrm>
          <a:prstGeom prst="rect">
            <a:avLst/>
          </a:prstGeom>
        </p:spPr>
      </p:pic>
      <p:sp>
        <p:nvSpPr>
          <p:cNvPr id="7" name="TextBox 6"/>
          <p:cNvSpPr txBox="1"/>
          <p:nvPr userDrawn="1"/>
        </p:nvSpPr>
        <p:spPr>
          <a:xfrm>
            <a:off x="2988722" y="2256055"/>
            <a:ext cx="316745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 smtClean="0">
                <a:solidFill>
                  <a:schemeClr val="bg1">
                    <a:lumMod val="50000"/>
                  </a:schemeClr>
                </a:solidFill>
                <a:latin typeface="Roboto Bk" pitchFamily="2" charset="0"/>
                <a:ea typeface="Roboto Bk" pitchFamily="2" charset="0"/>
                <a:cs typeface="Arial" charset="0"/>
              </a:rPr>
              <a:t>СПАСИБО ЗА </a:t>
            </a:r>
            <a:r>
              <a:rPr lang="ru-RU" sz="1600" b="1" dirty="0" smtClean="0">
                <a:solidFill>
                  <a:srgbClr val="C00000"/>
                </a:solidFill>
                <a:latin typeface="Roboto Bk" pitchFamily="2" charset="0"/>
                <a:ea typeface="Roboto Bk" pitchFamily="2" charset="0"/>
                <a:cs typeface="Arial" charset="0"/>
              </a:rPr>
              <a:t>ВНИМАНИЕ</a:t>
            </a:r>
            <a:endParaRPr lang="ru-RU" sz="1600" dirty="0">
              <a:solidFill>
                <a:srgbClr val="C00000"/>
              </a:solidFill>
              <a:latin typeface="Roboto Bk" pitchFamily="2" charset="0"/>
              <a:ea typeface="Roboto Bk" pitchFamily="2" charset="0"/>
              <a:cs typeface="Arial" charset="0"/>
            </a:endParaRPr>
          </a:p>
        </p:txBody>
      </p:sp>
      <p:sp>
        <p:nvSpPr>
          <p:cNvPr id="8" name="Прямоугольник 7"/>
          <p:cNvSpPr/>
          <p:nvPr userDrawn="1"/>
        </p:nvSpPr>
        <p:spPr>
          <a:xfrm>
            <a:off x="3347864" y="2233194"/>
            <a:ext cx="936104" cy="18000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C00000"/>
              </a:solidFill>
            </a:endParaRPr>
          </a:p>
        </p:txBody>
      </p:sp>
      <p:sp>
        <p:nvSpPr>
          <p:cNvPr id="11" name="Прямоугольник 10"/>
          <p:cNvSpPr/>
          <p:nvPr userDrawn="1"/>
        </p:nvSpPr>
        <p:spPr>
          <a:xfrm>
            <a:off x="395536" y="3273830"/>
            <a:ext cx="936104" cy="18000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C00000"/>
              </a:solidFill>
            </a:endParaRPr>
          </a:p>
        </p:txBody>
      </p:sp>
      <p:pic>
        <p:nvPicPr>
          <p:cNvPr id="12" name="Рисунок 11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64662" y="4661089"/>
            <a:ext cx="814677" cy="482411"/>
          </a:xfrm>
          <a:prstGeom prst="rect">
            <a:avLst/>
          </a:prstGeom>
        </p:spPr>
      </p:pic>
      <p:sp>
        <p:nvSpPr>
          <p:cNvPr id="13" name="TextBox 12"/>
          <p:cNvSpPr txBox="1"/>
          <p:nvPr userDrawn="1"/>
        </p:nvSpPr>
        <p:spPr>
          <a:xfrm>
            <a:off x="323528" y="3349665"/>
            <a:ext cx="309544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dirty="0" smtClean="0">
                <a:solidFill>
                  <a:schemeClr val="bg1">
                    <a:lumMod val="50000"/>
                  </a:schemeClr>
                </a:solidFill>
                <a:latin typeface="Roboto Lt" pitchFamily="2" charset="0"/>
                <a:ea typeface="Roboto Lt" pitchFamily="2" charset="0"/>
                <a:cs typeface="Arial" charset="0"/>
              </a:rPr>
              <a:t>ОЛЕГ</a:t>
            </a:r>
            <a:r>
              <a:rPr lang="ru-RU" sz="1200" baseline="0" dirty="0" smtClean="0">
                <a:solidFill>
                  <a:schemeClr val="bg1">
                    <a:lumMod val="50000"/>
                  </a:schemeClr>
                </a:solidFill>
                <a:latin typeface="Roboto Lt" pitchFamily="2" charset="0"/>
                <a:ea typeface="Roboto Lt" pitchFamily="2" charset="0"/>
                <a:cs typeface="Arial" charset="0"/>
              </a:rPr>
              <a:t> ЕВГЕНЬЕВИЧ </a:t>
            </a:r>
            <a:r>
              <a:rPr lang="ru-RU" sz="1200" baseline="0" dirty="0" smtClean="0">
                <a:solidFill>
                  <a:schemeClr val="bg1">
                    <a:lumMod val="50000"/>
                  </a:schemeClr>
                </a:solidFill>
                <a:latin typeface="+mj-lt"/>
                <a:ea typeface="Roboto Lt" pitchFamily="2" charset="0"/>
                <a:cs typeface="Arial" charset="0"/>
              </a:rPr>
              <a:t>ИБРАГИМОВ</a:t>
            </a:r>
            <a:endParaRPr lang="ru-RU" sz="1200" dirty="0" smtClean="0">
              <a:solidFill>
                <a:schemeClr val="bg1">
                  <a:lumMod val="50000"/>
                </a:schemeClr>
              </a:solidFill>
              <a:latin typeface="+mj-lt"/>
              <a:ea typeface="Roboto Bk" pitchFamily="2" charset="0"/>
              <a:cs typeface="Arial" charset="0"/>
            </a:endParaRPr>
          </a:p>
          <a:p>
            <a:endParaRPr lang="ru-RU" sz="900" dirty="0" smtClean="0">
              <a:solidFill>
                <a:schemeClr val="bg1">
                  <a:lumMod val="50000"/>
                </a:schemeClr>
              </a:solidFill>
              <a:latin typeface="Roboto Bk" pitchFamily="2" charset="0"/>
              <a:ea typeface="Roboto Bk" pitchFamily="2" charset="0"/>
              <a:cs typeface="Arial" charset="0"/>
            </a:endParaRPr>
          </a:p>
          <a:p>
            <a:r>
              <a:rPr lang="ru-RU" sz="900" dirty="0" smtClean="0">
                <a:solidFill>
                  <a:schemeClr val="bg1">
                    <a:lumMod val="50000"/>
                  </a:schemeClr>
                </a:solidFill>
                <a:latin typeface="Roboto Bk" pitchFamily="2" charset="0"/>
                <a:ea typeface="Roboto Bk" pitchFamily="2" charset="0"/>
                <a:cs typeface="Arial" charset="0"/>
              </a:rPr>
              <a:t>И.О. ГЕНЕРАЛЬНОГО</a:t>
            </a:r>
            <a:r>
              <a:rPr lang="ru-RU" sz="900" baseline="0" dirty="0" smtClean="0">
                <a:solidFill>
                  <a:schemeClr val="bg1">
                    <a:lumMod val="50000"/>
                  </a:schemeClr>
                </a:solidFill>
                <a:latin typeface="Roboto Bk" pitchFamily="2" charset="0"/>
                <a:ea typeface="Roboto Bk" pitchFamily="2" charset="0"/>
                <a:cs typeface="Arial" charset="0"/>
              </a:rPr>
              <a:t> </a:t>
            </a:r>
            <a:r>
              <a:rPr lang="ru-RU" sz="900" dirty="0" smtClean="0">
                <a:solidFill>
                  <a:schemeClr val="bg1">
                    <a:lumMod val="50000"/>
                  </a:schemeClr>
                </a:solidFill>
                <a:latin typeface="Roboto Bk" pitchFamily="2" charset="0"/>
                <a:ea typeface="Roboto Bk" pitchFamily="2" charset="0"/>
                <a:cs typeface="Arial" charset="0"/>
              </a:rPr>
              <a:t>ДИРЕКТОРА</a:t>
            </a:r>
          </a:p>
          <a:p>
            <a:endParaRPr lang="ru-RU" sz="1200" dirty="0" smtClean="0">
              <a:solidFill>
                <a:schemeClr val="bg1">
                  <a:lumMod val="50000"/>
                </a:schemeClr>
              </a:solidFill>
              <a:latin typeface="Roboto Lt" pitchFamily="2" charset="0"/>
              <a:ea typeface="Roboto Lt" pitchFamily="2" charset="0"/>
              <a:cs typeface="Arial" charset="0"/>
            </a:endParaRPr>
          </a:p>
          <a:p>
            <a:r>
              <a:rPr lang="en-US" sz="900" dirty="0" smtClean="0">
                <a:solidFill>
                  <a:schemeClr val="bg1">
                    <a:lumMod val="50000"/>
                  </a:schemeClr>
                </a:solidFill>
                <a:latin typeface="Roboto Bk" pitchFamily="2" charset="0"/>
                <a:ea typeface="Roboto Bk" pitchFamily="2" charset="0"/>
                <a:cs typeface="Arial" charset="0"/>
              </a:rPr>
              <a:t>WEB-SITE:       </a:t>
            </a:r>
            <a:r>
              <a:rPr lang="en-US" sz="1200" dirty="0" smtClean="0">
                <a:solidFill>
                  <a:srgbClr val="C00000"/>
                </a:solidFill>
                <a:latin typeface="Roboto Lt" pitchFamily="2" charset="0"/>
                <a:ea typeface="Roboto Lt" pitchFamily="2" charset="0"/>
                <a:cs typeface="Arial" charset="0"/>
              </a:rPr>
              <a:t>WWW.TPIDEA.RU</a:t>
            </a:r>
          </a:p>
          <a:p>
            <a:r>
              <a:rPr lang="en-US" sz="900" dirty="0" smtClean="0">
                <a:solidFill>
                  <a:schemeClr val="bg1">
                    <a:lumMod val="50000"/>
                  </a:schemeClr>
                </a:solidFill>
                <a:latin typeface="Roboto Bk" pitchFamily="2" charset="0"/>
                <a:ea typeface="Roboto Bk" pitchFamily="2" charset="0"/>
                <a:cs typeface="Arial" charset="0"/>
              </a:rPr>
              <a:t>E-MAIL</a:t>
            </a:r>
            <a:r>
              <a:rPr lang="ru-RU" sz="900" dirty="0" smtClean="0">
                <a:solidFill>
                  <a:schemeClr val="bg1">
                    <a:lumMod val="50000"/>
                  </a:schemeClr>
                </a:solidFill>
                <a:latin typeface="Roboto Bk" pitchFamily="2" charset="0"/>
                <a:ea typeface="Roboto Bk" pitchFamily="2" charset="0"/>
                <a:cs typeface="Arial" charset="0"/>
              </a:rPr>
              <a:t>:</a:t>
            </a:r>
            <a:r>
              <a:rPr lang="en-US" sz="900" dirty="0" smtClean="0">
                <a:solidFill>
                  <a:schemeClr val="bg1">
                    <a:lumMod val="50000"/>
                  </a:schemeClr>
                </a:solidFill>
                <a:latin typeface="Roboto Bk" pitchFamily="2" charset="0"/>
                <a:ea typeface="Roboto Bk" pitchFamily="2" charset="0"/>
                <a:cs typeface="Arial" charset="0"/>
              </a:rPr>
              <a:t>  </a:t>
            </a:r>
            <a:r>
              <a:rPr lang="en-US" sz="1200" dirty="0" smtClean="0">
                <a:solidFill>
                  <a:srgbClr val="C00000"/>
                </a:solidFill>
                <a:latin typeface="Roboto Lt" pitchFamily="2" charset="0"/>
                <a:ea typeface="Roboto Lt" pitchFamily="2" charset="0"/>
                <a:cs typeface="Arial" charset="0"/>
              </a:rPr>
              <a:t>INFO@TPIDEA.RU</a:t>
            </a:r>
          </a:p>
          <a:p>
            <a:r>
              <a:rPr lang="ru-RU" sz="900" dirty="0" smtClean="0">
                <a:solidFill>
                  <a:schemeClr val="bg1">
                    <a:lumMod val="50000"/>
                  </a:schemeClr>
                </a:solidFill>
                <a:latin typeface="Roboto Bk" pitchFamily="2" charset="0"/>
                <a:ea typeface="Roboto Bk" pitchFamily="2" charset="0"/>
                <a:cs typeface="Arial" charset="0"/>
              </a:rPr>
              <a:t>ТЕЛ</a:t>
            </a:r>
            <a:r>
              <a:rPr lang="en-US" sz="900" dirty="0" smtClean="0">
                <a:solidFill>
                  <a:schemeClr val="bg1">
                    <a:lumMod val="50000"/>
                  </a:schemeClr>
                </a:solidFill>
                <a:latin typeface="Roboto Bk" pitchFamily="2" charset="0"/>
                <a:ea typeface="Roboto Bk" pitchFamily="2" charset="0"/>
                <a:cs typeface="Arial" charset="0"/>
              </a:rPr>
              <a:t>/</a:t>
            </a:r>
            <a:r>
              <a:rPr lang="ru-RU" sz="900" dirty="0" smtClean="0">
                <a:solidFill>
                  <a:schemeClr val="bg1">
                    <a:lumMod val="50000"/>
                  </a:schemeClr>
                </a:solidFill>
                <a:latin typeface="Roboto Bk" pitchFamily="2" charset="0"/>
                <a:ea typeface="Roboto Bk" pitchFamily="2" charset="0"/>
                <a:cs typeface="Arial" charset="0"/>
              </a:rPr>
              <a:t>ФАКС</a:t>
            </a:r>
            <a:r>
              <a:rPr lang="en-US" sz="900" dirty="0" smtClean="0">
                <a:solidFill>
                  <a:schemeClr val="bg1">
                    <a:lumMod val="50000"/>
                  </a:schemeClr>
                </a:solidFill>
                <a:latin typeface="Roboto Bk" pitchFamily="2" charset="0"/>
                <a:ea typeface="Roboto Bk" pitchFamily="2" charset="0"/>
                <a:cs typeface="Arial" charset="0"/>
              </a:rPr>
              <a:t>:</a:t>
            </a:r>
            <a:r>
              <a:rPr lang="ru-RU" sz="900" dirty="0" smtClean="0">
                <a:solidFill>
                  <a:schemeClr val="bg1">
                    <a:lumMod val="50000"/>
                  </a:schemeClr>
                </a:solidFill>
                <a:latin typeface="Roboto Bk" pitchFamily="2" charset="0"/>
                <a:ea typeface="Roboto Bk" pitchFamily="2" charset="0"/>
                <a:cs typeface="Arial" charset="0"/>
              </a:rPr>
              <a:t> </a:t>
            </a:r>
            <a:r>
              <a:rPr lang="en-US" sz="900" dirty="0" smtClean="0">
                <a:solidFill>
                  <a:schemeClr val="bg1">
                    <a:lumMod val="50000"/>
                  </a:schemeClr>
                </a:solidFill>
                <a:latin typeface="Roboto Bk" pitchFamily="2" charset="0"/>
                <a:ea typeface="Roboto Bk" pitchFamily="2" charset="0"/>
                <a:cs typeface="Arial" charset="0"/>
              </a:rPr>
              <a:t>    </a:t>
            </a:r>
            <a:r>
              <a:rPr lang="ru-RU" sz="1200" dirty="0" smtClean="0">
                <a:solidFill>
                  <a:srgbClr val="C00000"/>
                </a:solidFill>
                <a:latin typeface="Roboto Lt" pitchFamily="2" charset="0"/>
                <a:ea typeface="Roboto Lt" pitchFamily="2" charset="0"/>
                <a:cs typeface="Arial" charset="0"/>
              </a:rPr>
              <a:t>+7 (843) 570 58 50</a:t>
            </a:r>
            <a:endParaRPr lang="ru-RU" sz="1200" dirty="0">
              <a:solidFill>
                <a:srgbClr val="C00000"/>
              </a:solidFill>
              <a:latin typeface="Roboto Lt" pitchFamily="2" charset="0"/>
              <a:ea typeface="Roboto Lt" pitchFamily="2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787396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175A9B-826D-43B3-84E0-68C85FB5CE12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291494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49" r:id="rId2"/>
    <p:sldLayoutId id="2147483650" r:id="rId3"/>
    <p:sldLayoutId id="2147483660" r:id="rId4"/>
    <p:sldLayoutId id="2147483661" r:id="rId5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7" Type="http://schemas.microsoft.com/office/2007/relationships/hdphoto" Target="../media/hdphoto1.wdp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1.png"/><Relationship Id="rId5" Type="http://schemas.openxmlformats.org/officeDocument/2006/relationships/image" Target="../media/image10.jpeg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Relationship Id="rId9" Type="http://schemas.microsoft.com/office/2007/relationships/hdphoto" Target="../media/hdphoto1.wdp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.xml"/><Relationship Id="rId4" Type="http://schemas.microsoft.com/office/2007/relationships/hdphoto" Target="../media/hdphoto2.wdp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83568" y="483518"/>
            <a:ext cx="8229600" cy="3744416"/>
          </a:xfrm>
        </p:spPr>
        <p:txBody>
          <a:bodyPr>
            <a:normAutofit/>
          </a:bodyPr>
          <a:lstStyle/>
          <a:p>
            <a:pPr algn="ctr">
              <a:buNone/>
            </a:pPr>
            <a:endParaRPr lang="ru-RU" b="1" dirty="0" smtClean="0"/>
          </a:p>
          <a:p>
            <a:pPr algn="ctr">
              <a:buNone/>
            </a:pPr>
            <a:endParaRPr lang="ru-RU" b="1" dirty="0" smtClean="0"/>
          </a:p>
          <a:p>
            <a:pPr algn="ctr">
              <a:buNone/>
            </a:pPr>
            <a:endParaRPr lang="ru-RU" b="1" dirty="0" smtClean="0"/>
          </a:p>
          <a:p>
            <a:pPr algn="ctr">
              <a:buNone/>
            </a:pPr>
            <a:endParaRPr lang="ru-RU" b="1" dirty="0" smtClean="0"/>
          </a:p>
          <a:p>
            <a:pPr algn="ctr">
              <a:buNone/>
            </a:pPr>
            <a:endParaRPr lang="ru-RU" sz="2600" dirty="0" smtClean="0">
              <a:latin typeface="+mj-lt"/>
              <a:ea typeface="+mj-ea"/>
              <a:cs typeface="+mj-cs"/>
            </a:endParaRPr>
          </a:p>
          <a:p>
            <a:pPr algn="ctr">
              <a:buNone/>
            </a:pPr>
            <a:r>
              <a:rPr lang="ru-RU" sz="2600" dirty="0" smtClean="0">
                <a:latin typeface="+mj-lt"/>
                <a:ea typeface="+mj-ea"/>
                <a:cs typeface="+mj-cs"/>
              </a:rPr>
              <a:t>Конкурс научно-исследовательских проектов </a:t>
            </a:r>
          </a:p>
          <a:p>
            <a:pPr algn="ctr">
              <a:buNone/>
            </a:pPr>
            <a:r>
              <a:rPr lang="ru-RU" sz="2600" dirty="0" smtClean="0">
                <a:latin typeface="+mj-lt"/>
                <a:ea typeface="+mj-ea"/>
                <a:cs typeface="+mj-cs"/>
              </a:rPr>
              <a:t>аспирантов ФГБОУ ВО «КНИТУ» - </a:t>
            </a:r>
          </a:p>
          <a:p>
            <a:pPr algn="ctr">
              <a:buNone/>
            </a:pPr>
            <a:r>
              <a:rPr lang="ru-RU" sz="2600" dirty="0" smtClean="0">
                <a:latin typeface="+mj-lt"/>
                <a:ea typeface="+mj-ea"/>
                <a:cs typeface="+mj-cs"/>
              </a:rPr>
              <a:t>«</a:t>
            </a:r>
            <a:r>
              <a:rPr lang="ru-RU" sz="2600" dirty="0" err="1" smtClean="0">
                <a:latin typeface="+mj-lt"/>
                <a:ea typeface="+mj-ea"/>
                <a:cs typeface="+mj-cs"/>
              </a:rPr>
              <a:t>ТехноСтарт</a:t>
            </a:r>
            <a:r>
              <a:rPr lang="ru-RU" sz="2600" dirty="0" smtClean="0">
                <a:latin typeface="+mj-lt"/>
                <a:ea typeface="+mj-ea"/>
                <a:cs typeface="+mj-cs"/>
              </a:rPr>
              <a:t>» </a:t>
            </a:r>
          </a:p>
          <a:p>
            <a:pPr>
              <a:buNone/>
            </a:pPr>
            <a:endParaRPr lang="ru-RU" dirty="0"/>
          </a:p>
        </p:txBody>
      </p:sp>
      <p:sp>
        <p:nvSpPr>
          <p:cNvPr id="6" name="Подзаголовок 2"/>
          <p:cNvSpPr txBox="1">
            <a:spLocks/>
          </p:cNvSpPr>
          <p:nvPr/>
        </p:nvSpPr>
        <p:spPr>
          <a:xfrm>
            <a:off x="1403648" y="4299942"/>
            <a:ext cx="6336704" cy="6480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ru-RU" sz="18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ru-RU" sz="15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5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2018</a:t>
            </a:r>
            <a:endParaRPr kumimoji="0" lang="ru-RU" sz="1500" b="0" i="0" u="none" strike="noStrike" kern="1200" cap="none" spc="0" normalizeH="0" baseline="0" noProof="0" dirty="0">
              <a:ln>
                <a:noFill/>
              </a:ln>
              <a:solidFill>
                <a:schemeClr val="accent5">
                  <a:lumMod val="5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11" name="Picture 2" descr="https://s0.rbk.ru/v6_top_pics/media/img/9/28/754791044884289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3312368" cy="221169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237877"/>
            <a:ext cx="7931224" cy="461665"/>
          </a:xfrm>
        </p:spPr>
        <p:txBody>
          <a:bodyPr/>
          <a:lstStyle/>
          <a:p>
            <a:r>
              <a:rPr lang="ru-RU" dirty="0" smtClean="0">
                <a:solidFill>
                  <a:schemeClr val="tx1"/>
                </a:solidFill>
              </a:rPr>
              <a:t>ЦЕЛИ И </a:t>
            </a:r>
            <a:r>
              <a:rPr lang="ru-RU" smtClean="0">
                <a:solidFill>
                  <a:schemeClr val="tx1"/>
                </a:solidFill>
              </a:rPr>
              <a:t>ЗАДАЧИ </a:t>
            </a:r>
            <a:r>
              <a:rPr lang="ru-RU" smtClean="0"/>
              <a:t>КОНКУРСА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63515" y="1347614"/>
            <a:ext cx="6636518" cy="3528392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1600" b="1" dirty="0"/>
              <a:t>Задачи</a:t>
            </a:r>
          </a:p>
          <a:p>
            <a:r>
              <a:rPr lang="ru-RU" sz="1400" dirty="0" smtClean="0">
                <a:solidFill>
                  <a:schemeClr val="accent5">
                    <a:lumMod val="75000"/>
                  </a:schemeClr>
                </a:solidFill>
              </a:rPr>
              <a:t>Укрепление взаимосвязей КНИТУ с реальным сектором экономики.</a:t>
            </a:r>
          </a:p>
          <a:p>
            <a:r>
              <a:rPr lang="ru-RU" sz="1400" dirty="0" smtClean="0">
                <a:solidFill>
                  <a:schemeClr val="accent5">
                    <a:lumMod val="75000"/>
                  </a:schemeClr>
                </a:solidFill>
              </a:rPr>
              <a:t>Воспроизводство научной элиты КНИТУ.</a:t>
            </a:r>
          </a:p>
          <a:p>
            <a:r>
              <a:rPr lang="ru-RU" sz="1400" dirty="0" smtClean="0">
                <a:solidFill>
                  <a:schemeClr val="accent5">
                    <a:lumMod val="75000"/>
                  </a:schemeClr>
                </a:solidFill>
              </a:rPr>
              <a:t>Повышение престижа научной деятельности.</a:t>
            </a:r>
          </a:p>
          <a:p>
            <a:r>
              <a:rPr lang="ru-RU" sz="1400" dirty="0" smtClean="0">
                <a:solidFill>
                  <a:schemeClr val="accent5">
                    <a:lumMod val="75000"/>
                  </a:schemeClr>
                </a:solidFill>
              </a:rPr>
              <a:t>Активизация научной деятельности кафедр КНИТУ.</a:t>
            </a:r>
          </a:p>
          <a:p>
            <a:r>
              <a:rPr lang="ru-RU" sz="1400" dirty="0" smtClean="0">
                <a:solidFill>
                  <a:schemeClr val="accent5">
                    <a:lumMod val="75000"/>
                  </a:schemeClr>
                </a:solidFill>
              </a:rPr>
              <a:t>Трансформация имеющихся в научной среде знаний, умений, технологий в реальные прикладные технические и технологические решения производственных предприятий.</a:t>
            </a:r>
          </a:p>
          <a:p>
            <a:r>
              <a:rPr lang="ru-RU" sz="1400" dirty="0" smtClean="0">
                <a:solidFill>
                  <a:schemeClr val="accent5">
                    <a:lumMod val="75000"/>
                  </a:schemeClr>
                </a:solidFill>
              </a:rPr>
              <a:t>Развитие инфраструктуры научно-инновационного предпринимательства.</a:t>
            </a:r>
          </a:p>
          <a:p>
            <a:r>
              <a:rPr lang="ru-RU" sz="1400" dirty="0" smtClean="0">
                <a:solidFill>
                  <a:schemeClr val="accent5">
                    <a:lumMod val="75000"/>
                  </a:schemeClr>
                </a:solidFill>
              </a:rPr>
              <a:t>Улучшение экономических и моральных стимулов внедрения разработок в производство как для научных коллективов в целом, так и для отдельных научных работников.</a:t>
            </a:r>
          </a:p>
          <a:p>
            <a:r>
              <a:rPr lang="ru-RU" sz="1400" dirty="0" smtClean="0">
                <a:solidFill>
                  <a:schemeClr val="accent5">
                    <a:lumMod val="75000"/>
                  </a:schemeClr>
                </a:solidFill>
              </a:rPr>
              <a:t>Снижение доли научной миграции из КНИТУ.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175A9B-826D-43B3-84E0-68C85FB5CE12}" type="slidenum">
              <a:rPr lang="ru-RU" smtClean="0"/>
              <a:pPr/>
              <a:t>2</a:t>
            </a:fld>
            <a:endParaRPr lang="ru-RU" dirty="0"/>
          </a:p>
        </p:txBody>
      </p:sp>
      <p:pic>
        <p:nvPicPr>
          <p:cNvPr id="6" name="Picture 4" descr="ÐÐ°ÑÑÐ¸Ð½ÐºÐ¸ Ð¿Ð¾ Ð·Ð°Ð¿ÑÐ¾ÑÑ Ð»Ð°Ð±Ð¾ÑÐ°ÑÐ¾ÑÐ½ÑÐµ Ð¸ÑÑÐ»ÐµÐ´Ð¾Ð²Ð°Ð½Ð¸Ñ Ð²ÐµÑÑÐ¸ÐºÐ°Ð»ÑÐ½Ð°Ñ ÐºÐ°ÑÑÐ¸Ð½ÐºÐ°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479" r="2982"/>
          <a:stretch/>
        </p:blipFill>
        <p:spPr bwMode="auto">
          <a:xfrm>
            <a:off x="6977646" y="1059582"/>
            <a:ext cx="1933885" cy="3528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Объект 2"/>
          <p:cNvSpPr txBox="1">
            <a:spLocks/>
          </p:cNvSpPr>
          <p:nvPr/>
        </p:nvSpPr>
        <p:spPr>
          <a:xfrm>
            <a:off x="251520" y="699542"/>
            <a:ext cx="6984776" cy="79208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ru-RU" sz="1600" b="1" dirty="0"/>
              <a:t>Цель: поддержка талантливых аспирантов КНИТУ, способных решать прикладные задачи для производственных предприятий.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ru-RU" sz="1600" dirty="0" smtClean="0"/>
          </a:p>
        </p:txBody>
      </p:sp>
    </p:spTree>
    <p:extLst>
      <p:ext uri="{BB962C8B-B14F-4D97-AF65-F5344CB8AC3E}">
        <p14:creationId xmlns:p14="http://schemas.microsoft.com/office/powerpoint/2010/main" val="2074546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237877"/>
            <a:ext cx="6300700" cy="461665"/>
          </a:xfrm>
        </p:spPr>
        <p:txBody>
          <a:bodyPr/>
          <a:lstStyle/>
          <a:p>
            <a:r>
              <a:rPr lang="ru-RU" dirty="0" smtClean="0"/>
              <a:t>ЦЕЛЕВАЯ АУДИТОРИЯ </a:t>
            </a:r>
            <a:r>
              <a:rPr lang="ru-RU" dirty="0" smtClean="0">
                <a:solidFill>
                  <a:schemeClr val="tx1"/>
                </a:solidFill>
              </a:rPr>
              <a:t>КОНКУРСА 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175A9B-826D-43B3-84E0-68C85FB5CE12}" type="slidenum">
              <a:rPr lang="ru-RU" smtClean="0"/>
              <a:pPr/>
              <a:t>3</a:t>
            </a:fld>
            <a:endParaRPr lang="ru-RU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251520" y="2670467"/>
            <a:ext cx="5472608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latin typeface="+mj-lt"/>
              </a:rPr>
              <a:t>Направления подготовки в аспирантуре: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sz="1400" dirty="0" smtClean="0">
                <a:solidFill>
                  <a:schemeClr val="accent5">
                    <a:lumMod val="75000"/>
                  </a:schemeClr>
                </a:solidFill>
              </a:rPr>
              <a:t>математика </a:t>
            </a:r>
            <a:r>
              <a:rPr lang="ru-RU" sz="1400" dirty="0">
                <a:solidFill>
                  <a:schemeClr val="accent5">
                    <a:lumMod val="75000"/>
                  </a:schemeClr>
                </a:solidFill>
              </a:rPr>
              <a:t>и механика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sz="1400" dirty="0" smtClean="0">
                <a:solidFill>
                  <a:schemeClr val="accent5">
                    <a:lumMod val="75000"/>
                  </a:schemeClr>
                </a:solidFill>
              </a:rPr>
              <a:t>физика </a:t>
            </a:r>
            <a:r>
              <a:rPr lang="ru-RU" sz="1400" dirty="0">
                <a:solidFill>
                  <a:schemeClr val="accent5">
                    <a:lumMod val="75000"/>
                  </a:schemeClr>
                </a:solidFill>
              </a:rPr>
              <a:t>и астрономия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sz="1400" dirty="0" smtClean="0">
                <a:solidFill>
                  <a:schemeClr val="accent5">
                    <a:lumMod val="75000"/>
                  </a:schemeClr>
                </a:solidFill>
              </a:rPr>
              <a:t>химические </a:t>
            </a:r>
            <a:r>
              <a:rPr lang="ru-RU" sz="1400" dirty="0">
                <a:solidFill>
                  <a:schemeClr val="accent5">
                    <a:lumMod val="75000"/>
                  </a:schemeClr>
                </a:solidFill>
              </a:rPr>
              <a:t>науки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sz="1400" dirty="0" smtClean="0">
                <a:solidFill>
                  <a:schemeClr val="accent5">
                    <a:lumMod val="75000"/>
                  </a:schemeClr>
                </a:solidFill>
              </a:rPr>
              <a:t>электро- </a:t>
            </a:r>
            <a:r>
              <a:rPr lang="ru-RU" sz="1400" dirty="0">
                <a:solidFill>
                  <a:schemeClr val="accent5">
                    <a:lumMod val="75000"/>
                  </a:schemeClr>
                </a:solidFill>
              </a:rPr>
              <a:t>и теплотехника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sz="1400" dirty="0" smtClean="0">
                <a:solidFill>
                  <a:schemeClr val="accent5">
                    <a:lumMod val="75000"/>
                  </a:schemeClr>
                </a:solidFill>
              </a:rPr>
              <a:t>машиностроение</a:t>
            </a:r>
            <a:endParaRPr lang="ru-RU" sz="1400" dirty="0">
              <a:solidFill>
                <a:schemeClr val="accent5">
                  <a:lumMod val="75000"/>
                </a:schemeClr>
              </a:solidFill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sz="1400" dirty="0" smtClean="0">
                <a:solidFill>
                  <a:schemeClr val="accent5">
                    <a:lumMod val="75000"/>
                  </a:schemeClr>
                </a:solidFill>
              </a:rPr>
              <a:t>химическая </a:t>
            </a:r>
            <a:r>
              <a:rPr lang="ru-RU" sz="1400" dirty="0">
                <a:solidFill>
                  <a:schemeClr val="accent5">
                    <a:lumMod val="75000"/>
                  </a:schemeClr>
                </a:solidFill>
              </a:rPr>
              <a:t>технология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sz="1400" dirty="0" smtClean="0">
                <a:solidFill>
                  <a:schemeClr val="accent5">
                    <a:lumMod val="75000"/>
                  </a:schemeClr>
                </a:solidFill>
              </a:rPr>
              <a:t>промышленная </a:t>
            </a:r>
            <a:r>
              <a:rPr lang="ru-RU" sz="1400" dirty="0">
                <a:solidFill>
                  <a:schemeClr val="accent5">
                    <a:lumMod val="75000"/>
                  </a:schemeClr>
                </a:solidFill>
              </a:rPr>
              <a:t>экология и биотехнологии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sz="1400" dirty="0" smtClean="0">
                <a:solidFill>
                  <a:schemeClr val="accent5">
                    <a:lumMod val="75000"/>
                  </a:schemeClr>
                </a:solidFill>
              </a:rPr>
              <a:t>техносферная безопасность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sz="1400" dirty="0" smtClean="0">
                <a:solidFill>
                  <a:schemeClr val="accent5">
                    <a:lumMod val="75000"/>
                  </a:schemeClr>
                </a:solidFill>
              </a:rPr>
              <a:t>управление в технических системах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4572000" y="2715766"/>
            <a:ext cx="3960440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endParaRPr lang="ru-RU" sz="1400" dirty="0" smtClean="0">
              <a:solidFill>
                <a:schemeClr val="accent5">
                  <a:lumMod val="75000"/>
                </a:schemeClr>
              </a:solidFill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sz="1400" dirty="0" smtClean="0">
                <a:solidFill>
                  <a:schemeClr val="accent5">
                    <a:lumMod val="75000"/>
                  </a:schemeClr>
                </a:solidFill>
              </a:rPr>
              <a:t>технологии </a:t>
            </a:r>
            <a:r>
              <a:rPr lang="ru-RU" sz="1400" dirty="0">
                <a:solidFill>
                  <a:schemeClr val="accent5">
                    <a:lumMod val="75000"/>
                  </a:schemeClr>
                </a:solidFill>
              </a:rPr>
              <a:t>легкой промышленности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sz="1400" dirty="0">
                <a:solidFill>
                  <a:schemeClr val="accent5">
                    <a:lumMod val="75000"/>
                  </a:schemeClr>
                </a:solidFill>
              </a:rPr>
              <a:t>фармация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sz="1400" dirty="0">
                <a:solidFill>
                  <a:schemeClr val="accent5">
                    <a:lumMod val="75000"/>
                  </a:schemeClr>
                </a:solidFill>
              </a:rPr>
              <a:t>технологии, средства механизации и энергетическое оборудование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sz="1400" dirty="0">
                <a:solidFill>
                  <a:schemeClr val="accent5">
                    <a:lumMod val="75000"/>
                  </a:schemeClr>
                </a:solidFill>
              </a:rPr>
              <a:t>психологические науки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sz="1400" dirty="0">
                <a:solidFill>
                  <a:schemeClr val="accent5">
                    <a:lumMod val="75000"/>
                  </a:schemeClr>
                </a:solidFill>
              </a:rPr>
              <a:t>экономика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sz="1400" dirty="0">
                <a:solidFill>
                  <a:schemeClr val="accent5">
                    <a:lumMod val="75000"/>
                  </a:schemeClr>
                </a:solidFill>
              </a:rPr>
              <a:t>социологические науки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sz="1400" dirty="0">
                <a:solidFill>
                  <a:schemeClr val="accent5">
                    <a:lumMod val="75000"/>
                  </a:schemeClr>
                </a:solidFill>
              </a:rPr>
              <a:t>политические науки и регионоведение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sz="1400" dirty="0">
                <a:solidFill>
                  <a:schemeClr val="accent5">
                    <a:lumMod val="75000"/>
                  </a:schemeClr>
                </a:solidFill>
              </a:rPr>
              <a:t>образование и педагогические науки </a:t>
            </a:r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 rotWithShape="1">
          <a:blip r:embed="rId3" cstate="print"/>
          <a:srcRect l="7038" r="10906"/>
          <a:stretch/>
        </p:blipFill>
        <p:spPr>
          <a:xfrm>
            <a:off x="6575880" y="247036"/>
            <a:ext cx="2038296" cy="2669653"/>
          </a:xfrm>
          <a:prstGeom prst="rect">
            <a:avLst/>
          </a:prstGeom>
        </p:spPr>
      </p:pic>
      <p:sp>
        <p:nvSpPr>
          <p:cNvPr id="14" name="Объект 2"/>
          <p:cNvSpPr txBox="1">
            <a:spLocks/>
          </p:cNvSpPr>
          <p:nvPr/>
        </p:nvSpPr>
        <p:spPr>
          <a:xfrm>
            <a:off x="251520" y="771550"/>
            <a:ext cx="5184576" cy="64807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None/>
            </a:pPr>
            <a:r>
              <a:rPr lang="ru-RU" b="1" dirty="0" smtClean="0">
                <a:latin typeface="+mj-lt"/>
              </a:rPr>
              <a:t>Целевая аудитория</a:t>
            </a:r>
          </a:p>
          <a:p>
            <a:pPr marL="0" indent="0">
              <a:buNone/>
            </a:pPr>
            <a:r>
              <a:rPr lang="ru-RU" sz="1600" dirty="0" smtClean="0">
                <a:solidFill>
                  <a:schemeClr val="accent5">
                    <a:lumMod val="75000"/>
                  </a:schemeClr>
                </a:solidFill>
              </a:rPr>
              <a:t>Аспиранты КНИТУ </a:t>
            </a:r>
            <a:r>
              <a:rPr lang="ru-RU" sz="1600" u="sng" dirty="0" smtClean="0">
                <a:solidFill>
                  <a:schemeClr val="accent5">
                    <a:lumMod val="75000"/>
                  </a:schemeClr>
                </a:solidFill>
              </a:rPr>
              <a:t>2, 3 </a:t>
            </a:r>
            <a:r>
              <a:rPr lang="ru-RU" sz="1600" dirty="0" smtClean="0">
                <a:solidFill>
                  <a:schemeClr val="accent5">
                    <a:lumMod val="75000"/>
                  </a:schemeClr>
                </a:solidFill>
              </a:rPr>
              <a:t>года очной формы обучения  </a:t>
            </a:r>
            <a:endParaRPr lang="ru-RU" dirty="0" smtClean="0">
              <a:latin typeface="+mj-lt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246541" y="1463754"/>
            <a:ext cx="6557708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None/>
            </a:pPr>
            <a:r>
              <a:rPr lang="ru-RU" b="1" dirty="0">
                <a:latin typeface="+mj-lt"/>
              </a:rPr>
              <a:t>Наличие </a:t>
            </a:r>
            <a:r>
              <a:rPr lang="ru-RU" b="1" dirty="0" smtClean="0">
                <a:latin typeface="+mj-lt"/>
              </a:rPr>
              <a:t>предприятия-партнера</a:t>
            </a:r>
            <a:endParaRPr lang="ru-RU" b="1" dirty="0">
              <a:latin typeface="+mj-lt"/>
            </a:endParaRPr>
          </a:p>
          <a:p>
            <a:pPr>
              <a:buNone/>
            </a:pPr>
            <a:r>
              <a:rPr lang="ru-RU" sz="1600" dirty="0">
                <a:solidFill>
                  <a:schemeClr val="accent5">
                    <a:lumMod val="75000"/>
                  </a:schemeClr>
                </a:solidFill>
              </a:rPr>
              <a:t>П</a:t>
            </a:r>
            <a:r>
              <a:rPr lang="ru-RU" sz="1600" dirty="0" smtClean="0">
                <a:solidFill>
                  <a:schemeClr val="accent5">
                    <a:lumMod val="75000"/>
                  </a:schemeClr>
                </a:solidFill>
              </a:rPr>
              <a:t>исьмо </a:t>
            </a:r>
            <a:r>
              <a:rPr lang="ru-RU" sz="1600" dirty="0">
                <a:solidFill>
                  <a:schemeClr val="accent5">
                    <a:lumMod val="75000"/>
                  </a:schemeClr>
                </a:solidFill>
              </a:rPr>
              <a:t>от предприятия-партнера о </a:t>
            </a:r>
            <a:r>
              <a:rPr lang="ru-RU" sz="1600" dirty="0" smtClean="0">
                <a:solidFill>
                  <a:schemeClr val="accent5">
                    <a:lumMod val="75000"/>
                  </a:schemeClr>
                </a:solidFill>
              </a:rPr>
              <a:t>согласовании темы НИР/НИОКР и намерении </a:t>
            </a:r>
            <a:r>
              <a:rPr lang="ru-RU" sz="1600" dirty="0">
                <a:solidFill>
                  <a:schemeClr val="accent5">
                    <a:lumMod val="75000"/>
                  </a:schemeClr>
                </a:solidFill>
              </a:rPr>
              <a:t>заключить договор о </a:t>
            </a:r>
            <a:r>
              <a:rPr lang="ru-RU" sz="1600" dirty="0" smtClean="0">
                <a:solidFill>
                  <a:schemeClr val="accent5">
                    <a:lumMod val="75000"/>
                  </a:schemeClr>
                </a:solidFill>
              </a:rPr>
              <a:t>финансировании работы аспиранта</a:t>
            </a:r>
            <a:endParaRPr lang="ru-RU" sz="1600" dirty="0">
              <a:solidFill>
                <a:schemeClr val="accent5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670773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УСЛОВИЯ </a:t>
            </a:r>
            <a:r>
              <a:rPr lang="ru-RU" dirty="0" smtClean="0">
                <a:solidFill>
                  <a:schemeClr val="tx1"/>
                </a:solidFill>
              </a:rPr>
              <a:t>КОНКУРСА</a:t>
            </a:r>
            <a:endParaRPr lang="ru-RU" dirty="0">
              <a:solidFill>
                <a:schemeClr val="tx1"/>
              </a:solidFill>
            </a:endParaRPr>
          </a:p>
        </p:txBody>
      </p:sp>
      <p:pic>
        <p:nvPicPr>
          <p:cNvPr id="2050" name="Picture 2" descr="https://s0.rbk.ru/v6_top_pics/media/img/9/28/754791044884289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1855267"/>
            <a:ext cx="1687933" cy="112704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6012160" y="3013670"/>
            <a:ext cx="2736304" cy="10926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57188" indent="-271463">
              <a:buFont typeface="Arial" panose="020B0604020202020204" pitchFamily="34" charset="0"/>
              <a:buChar char="•"/>
            </a:pPr>
            <a:r>
              <a:rPr lang="ru-RU" sz="1300" b="1" dirty="0" smtClean="0">
                <a:solidFill>
                  <a:schemeClr val="accent5">
                    <a:lumMod val="75000"/>
                  </a:schemeClr>
                </a:solidFill>
              </a:rPr>
              <a:t>Стипендия Предприятия-партнера</a:t>
            </a:r>
            <a:r>
              <a:rPr lang="ru-RU" sz="1300" dirty="0" smtClean="0">
                <a:solidFill>
                  <a:schemeClr val="accent5">
                    <a:lumMod val="75000"/>
                  </a:schemeClr>
                </a:solidFill>
              </a:rPr>
              <a:t/>
            </a:r>
            <a:br>
              <a:rPr lang="ru-RU" sz="1300" dirty="0" smtClean="0">
                <a:solidFill>
                  <a:schemeClr val="accent5">
                    <a:lumMod val="75000"/>
                  </a:schemeClr>
                </a:solidFill>
              </a:rPr>
            </a:br>
            <a:r>
              <a:rPr lang="ru-RU" sz="1300" b="1" dirty="0" smtClean="0"/>
              <a:t>(12,5 тыс</a:t>
            </a:r>
            <a:r>
              <a:rPr lang="ru-RU" sz="1300" b="1" dirty="0"/>
              <a:t>. руб. / мес.) </a:t>
            </a:r>
          </a:p>
          <a:p>
            <a:pPr marL="365125">
              <a:tabLst>
                <a:tab pos="363538" algn="l"/>
              </a:tabLst>
            </a:pPr>
            <a:r>
              <a:rPr lang="ru-RU" sz="1300" dirty="0" smtClean="0"/>
              <a:t>(Первый и второй </a:t>
            </a:r>
            <a:r>
              <a:rPr lang="ru-RU" sz="1300" dirty="0"/>
              <a:t>год </a:t>
            </a:r>
            <a:r>
              <a:rPr lang="ru-RU" sz="1300" dirty="0" smtClean="0"/>
              <a:t>программы</a:t>
            </a:r>
            <a:r>
              <a:rPr lang="ru-RU" sz="1300" dirty="0"/>
              <a:t>)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235648" y="3031381"/>
            <a:ext cx="3112215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300" b="1" dirty="0" smtClean="0">
                <a:solidFill>
                  <a:schemeClr val="accent5">
                    <a:lumMod val="75000"/>
                  </a:schemeClr>
                </a:solidFill>
              </a:rPr>
              <a:t>Стипендия КНИТУ</a:t>
            </a:r>
          </a:p>
          <a:p>
            <a:pPr marL="271463"/>
            <a:r>
              <a:rPr lang="ru-RU" sz="1300" b="1" dirty="0" smtClean="0"/>
              <a:t>(12,5 </a:t>
            </a:r>
            <a:r>
              <a:rPr lang="ru-RU" sz="1300" b="1" dirty="0"/>
              <a:t>тыс. руб. / мес.)</a:t>
            </a:r>
            <a:br>
              <a:rPr lang="ru-RU" sz="1300" b="1" dirty="0"/>
            </a:br>
            <a:r>
              <a:rPr lang="ru-RU" sz="1300" dirty="0" smtClean="0"/>
              <a:t>(Первый и второй год </a:t>
            </a:r>
          </a:p>
          <a:p>
            <a:pPr marL="271463"/>
            <a:r>
              <a:rPr lang="ru-RU" sz="1300" dirty="0" smtClean="0"/>
              <a:t>программы)</a:t>
            </a:r>
            <a:endParaRPr lang="ru-RU" sz="1300" dirty="0"/>
          </a:p>
        </p:txBody>
      </p:sp>
      <p:sp>
        <p:nvSpPr>
          <p:cNvPr id="18" name="TextBox 17"/>
          <p:cNvSpPr txBox="1"/>
          <p:nvPr/>
        </p:nvSpPr>
        <p:spPr>
          <a:xfrm>
            <a:off x="2123728" y="803488"/>
            <a:ext cx="5400600" cy="6924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300" dirty="0" smtClean="0">
                <a:solidFill>
                  <a:schemeClr val="accent5">
                    <a:lumMod val="75000"/>
                  </a:schemeClr>
                </a:solidFill>
              </a:rPr>
              <a:t>Представить проект, направленный на решение технологической задачи производственного предприятия 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300" dirty="0" smtClean="0">
                <a:solidFill>
                  <a:schemeClr val="accent5">
                    <a:lumMod val="75000"/>
                  </a:schemeClr>
                </a:solidFill>
              </a:rPr>
              <a:t>Заручиться поддержкой промышленного предприятия</a:t>
            </a:r>
          </a:p>
        </p:txBody>
      </p:sp>
      <p:pic>
        <p:nvPicPr>
          <p:cNvPr id="2052" name="Picture 4" descr="http://kstu.jobclab.ru/images/headers/logo.pn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3275"/>
          <a:stretch/>
        </p:blipFill>
        <p:spPr bwMode="auto">
          <a:xfrm>
            <a:off x="416188" y="1967834"/>
            <a:ext cx="877909" cy="9163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http://sp72ru.ru/wp-content/uploads/2015/09/%D0%BF%D1%80%D0%BE%D0%BC%D1%8B%D1%88%D0%BB%D0%B5%D0%BD%D0%BD%D0%BE%D1%81%D1%82%D1%8C-%D0%B7%D0%B0%D0%B2%D0%BE%D0%B4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6714" y="1957859"/>
            <a:ext cx="1657734" cy="104903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http://jondishapour.info/dc/article/581/Petrochemical%20Italy.jpg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EFB"/>
              </a:clrFrom>
              <a:clrTo>
                <a:srgbClr val="FFFEFB">
                  <a:alpha val="0"/>
                </a:srgbClr>
              </a:clrTo>
            </a:clrChange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152" y="1923678"/>
            <a:ext cx="834230" cy="976800"/>
          </a:xfrm>
          <a:prstGeom prst="rect">
            <a:avLst/>
          </a:prstGeom>
          <a:solidFill>
            <a:schemeClr val="bg2"/>
          </a:solidFill>
          <a:effectLst/>
          <a:extLst/>
        </p:spPr>
      </p:pic>
      <p:sp>
        <p:nvSpPr>
          <p:cNvPr id="17" name="TextBox 16"/>
          <p:cNvSpPr txBox="1"/>
          <p:nvPr/>
        </p:nvSpPr>
        <p:spPr>
          <a:xfrm>
            <a:off x="6102014" y="1614160"/>
            <a:ext cx="257444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 smtClean="0">
                <a:latin typeface="+mj-lt"/>
              </a:rPr>
              <a:t>Предприятие-партнер</a:t>
            </a:r>
            <a:endParaRPr lang="ru-RU" sz="1600" b="1" dirty="0">
              <a:latin typeface="+mj-lt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611560" y="1563638"/>
            <a:ext cx="218493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 smtClean="0">
                <a:latin typeface="+mj-lt"/>
              </a:rPr>
              <a:t>КНИТУ</a:t>
            </a:r>
            <a:endParaRPr lang="ru-RU" sz="1600" b="1" dirty="0">
              <a:latin typeface="+mj-lt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3347863" y="483518"/>
            <a:ext cx="218493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 smtClean="0">
                <a:latin typeface="+mj-lt"/>
              </a:rPr>
              <a:t>Аспирант</a:t>
            </a:r>
            <a:endParaRPr lang="ru-RU" sz="1600" b="1" dirty="0">
              <a:latin typeface="+mj-lt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689178" y="2055222"/>
            <a:ext cx="1584176" cy="451934"/>
          </a:xfrm>
          <a:prstGeom prst="rect">
            <a:avLst/>
          </a:prstGeom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latin typeface="+mj-lt"/>
              </a:rPr>
              <a:t>Проект</a:t>
            </a:r>
            <a:endParaRPr lang="ru-RU" b="1" dirty="0">
              <a:latin typeface="+mj-lt"/>
            </a:endParaRPr>
          </a:p>
        </p:txBody>
      </p:sp>
      <p:sp>
        <p:nvSpPr>
          <p:cNvPr id="5" name="Стрелка вниз 4"/>
          <p:cNvSpPr/>
          <p:nvPr/>
        </p:nvSpPr>
        <p:spPr>
          <a:xfrm>
            <a:off x="4355976" y="1563638"/>
            <a:ext cx="216024" cy="28803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Стрелка вниз 18"/>
          <p:cNvSpPr/>
          <p:nvPr/>
        </p:nvSpPr>
        <p:spPr>
          <a:xfrm rot="16200000">
            <a:off x="3239852" y="2089626"/>
            <a:ext cx="216024" cy="28803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Стрелка вниз 22"/>
          <p:cNvSpPr/>
          <p:nvPr/>
        </p:nvSpPr>
        <p:spPr>
          <a:xfrm rot="5400000" flipH="1">
            <a:off x="5472100" y="2082212"/>
            <a:ext cx="216024" cy="28803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4" name="Прямоугольник 23"/>
          <p:cNvSpPr/>
          <p:nvPr/>
        </p:nvSpPr>
        <p:spPr>
          <a:xfrm>
            <a:off x="2987824" y="2880353"/>
            <a:ext cx="3384376" cy="213966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lnSpc>
                <a:spcPct val="114000"/>
              </a:lnSpc>
            </a:pPr>
            <a:r>
              <a:rPr lang="ru-RU" sz="1400" b="1" dirty="0" smtClean="0">
                <a:latin typeface="+mj-lt"/>
              </a:rPr>
              <a:t>Результаты:</a:t>
            </a:r>
          </a:p>
          <a:p>
            <a:pPr marL="179388" indent="-179388">
              <a:lnSpc>
                <a:spcPct val="114000"/>
              </a:lnSpc>
              <a:buAutoNum type="arabicPeriod"/>
            </a:pPr>
            <a:r>
              <a:rPr lang="ru-RU" sz="1300" dirty="0" smtClean="0">
                <a:solidFill>
                  <a:schemeClr val="accent5">
                    <a:lumMod val="75000"/>
                  </a:schemeClr>
                </a:solidFill>
              </a:rPr>
              <a:t>Новые знания (диссертация) </a:t>
            </a:r>
          </a:p>
          <a:p>
            <a:pPr marL="179388" indent="-179388">
              <a:lnSpc>
                <a:spcPct val="114000"/>
              </a:lnSpc>
              <a:buAutoNum type="arabicPeriod"/>
            </a:pPr>
            <a:r>
              <a:rPr lang="ru-RU" sz="1300" dirty="0" smtClean="0">
                <a:solidFill>
                  <a:schemeClr val="accent5">
                    <a:lumMod val="75000"/>
                  </a:schemeClr>
                </a:solidFill>
              </a:rPr>
              <a:t>Высококвалифицированные кадры</a:t>
            </a:r>
          </a:p>
          <a:p>
            <a:pPr marL="179388" indent="-179388">
              <a:lnSpc>
                <a:spcPct val="114000"/>
              </a:lnSpc>
              <a:buAutoNum type="arabicPeriod"/>
            </a:pPr>
            <a:r>
              <a:rPr lang="ru-RU" sz="1300" dirty="0" smtClean="0">
                <a:solidFill>
                  <a:schemeClr val="accent5">
                    <a:lumMod val="75000"/>
                  </a:schemeClr>
                </a:solidFill>
              </a:rPr>
              <a:t>Решенная технологическая задача  предприятия</a:t>
            </a:r>
          </a:p>
          <a:p>
            <a:pPr marL="179388" indent="-179388">
              <a:lnSpc>
                <a:spcPct val="114000"/>
              </a:lnSpc>
              <a:buAutoNum type="arabicPeriod"/>
            </a:pPr>
            <a:r>
              <a:rPr lang="ru-RU" sz="1300" dirty="0" smtClean="0">
                <a:solidFill>
                  <a:schemeClr val="accent5">
                    <a:lumMod val="75000"/>
                  </a:schemeClr>
                </a:solidFill>
              </a:rPr>
              <a:t>РИД  (нематериальный актив/ лицензия)</a:t>
            </a:r>
          </a:p>
          <a:p>
            <a:pPr marL="179388" indent="-179388">
              <a:lnSpc>
                <a:spcPct val="114000"/>
              </a:lnSpc>
              <a:buAutoNum type="arabicPeriod"/>
            </a:pPr>
            <a:r>
              <a:rPr lang="ru-RU" sz="1300" dirty="0" smtClean="0">
                <a:solidFill>
                  <a:schemeClr val="accent5">
                    <a:lumMod val="75000"/>
                  </a:schemeClr>
                </a:solidFill>
              </a:rPr>
              <a:t>Задел для новых совместных проектов  (грантов) с предприятием</a:t>
            </a:r>
            <a:endParaRPr lang="ru-RU" sz="1300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25" name="Стрелка вниз 24"/>
          <p:cNvSpPr/>
          <p:nvPr/>
        </p:nvSpPr>
        <p:spPr>
          <a:xfrm>
            <a:off x="4374702" y="2643758"/>
            <a:ext cx="216024" cy="28803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8316416" y="195262"/>
            <a:ext cx="576016" cy="360263"/>
          </a:xfrm>
        </p:spPr>
        <p:txBody>
          <a:bodyPr/>
          <a:lstStyle/>
          <a:p>
            <a:fld id="{7A175A9B-826D-43B3-84E0-68C85FB5CE12}" type="slidenum">
              <a:rPr lang="ru-RU" smtClean="0"/>
              <a:pPr/>
              <a:t>4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271503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237877"/>
            <a:ext cx="7931224" cy="461665"/>
          </a:xfrm>
        </p:spPr>
        <p:txBody>
          <a:bodyPr/>
          <a:lstStyle/>
          <a:p>
            <a:r>
              <a:rPr lang="ru-RU" dirty="0" smtClean="0"/>
              <a:t>ФИНАНСИРОВАНИЕ ЕЖЕГОДНОГО </a:t>
            </a:r>
            <a:r>
              <a:rPr lang="ru-RU" dirty="0" smtClean="0">
                <a:solidFill>
                  <a:schemeClr val="tx1"/>
                </a:solidFill>
              </a:rPr>
              <a:t>КОНКУРСА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175A9B-826D-43B3-84E0-68C85FB5CE12}" type="slidenum">
              <a:rPr lang="ru-RU" smtClean="0"/>
              <a:pPr/>
              <a:t>5</a:t>
            </a:fld>
            <a:endParaRPr lang="ru-RU" dirty="0"/>
          </a:p>
        </p:txBody>
      </p:sp>
      <p:graphicFrame>
        <p:nvGraphicFramePr>
          <p:cNvPr id="5" name="Схема 4"/>
          <p:cNvGraphicFramePr/>
          <p:nvPr>
            <p:extLst>
              <p:ext uri="{D42A27DB-BD31-4B8C-83A1-F6EECF244321}">
                <p14:modId xmlns:p14="http://schemas.microsoft.com/office/powerpoint/2010/main" val="3034240862"/>
              </p:ext>
            </p:extLst>
          </p:nvPr>
        </p:nvGraphicFramePr>
        <p:xfrm>
          <a:off x="467544" y="195486"/>
          <a:ext cx="8352928" cy="433625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8" name="Picture 4" descr="http://jondishapour.info/dc/article/581/Petrochemical%20Italy.jpg"/>
          <p:cNvPicPr>
            <a:picLocks noChangeAspect="1" noChangeArrowheads="1"/>
          </p:cNvPicPr>
          <p:nvPr/>
        </p:nvPicPr>
        <p:blipFill>
          <a:blip r:embed="rId8" cstate="print">
            <a:clrChange>
              <a:clrFrom>
                <a:srgbClr val="FFFEFB"/>
              </a:clrFrom>
              <a:clrTo>
                <a:srgbClr val="FFFEFB">
                  <a:alpha val="0"/>
                </a:srgbClr>
              </a:clrTo>
            </a:clrChange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2859782"/>
            <a:ext cx="936104" cy="936104"/>
          </a:xfrm>
          <a:prstGeom prst="rect">
            <a:avLst/>
          </a:prstGeom>
          <a:solidFill>
            <a:schemeClr val="bg2"/>
          </a:solidFill>
          <a:effectLst/>
          <a:extLst/>
        </p:spPr>
      </p:pic>
      <p:pic>
        <p:nvPicPr>
          <p:cNvPr id="10" name="Picture 4" descr="http://jondishapour.info/dc/article/581/Petrochemical%20Italy.jpg"/>
          <p:cNvPicPr>
            <a:picLocks noChangeAspect="1" noChangeArrowheads="1"/>
          </p:cNvPicPr>
          <p:nvPr/>
        </p:nvPicPr>
        <p:blipFill>
          <a:blip r:embed="rId8" cstate="print">
            <a:clrChange>
              <a:clrFrom>
                <a:srgbClr val="FFFEFB"/>
              </a:clrFrom>
              <a:clrTo>
                <a:srgbClr val="FFFEFB">
                  <a:alpha val="0"/>
                </a:srgbClr>
              </a:clrTo>
            </a:clrChange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56376" y="2859782"/>
            <a:ext cx="864096" cy="936104"/>
          </a:xfrm>
          <a:prstGeom prst="rect">
            <a:avLst/>
          </a:prstGeom>
          <a:solidFill>
            <a:schemeClr val="bg2"/>
          </a:solidFill>
          <a:effectLst/>
          <a:extLst/>
        </p:spPr>
      </p:pic>
      <p:sp>
        <p:nvSpPr>
          <p:cNvPr id="7" name="TextBox 6"/>
          <p:cNvSpPr txBox="1"/>
          <p:nvPr/>
        </p:nvSpPr>
        <p:spPr>
          <a:xfrm>
            <a:off x="467544" y="4083918"/>
            <a:ext cx="8352928" cy="6617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 smtClean="0">
                <a:solidFill>
                  <a:schemeClr val="tx2"/>
                </a:solidFill>
                <a:latin typeface="+mj-lt"/>
              </a:rPr>
              <a:t>Конкурсный </a:t>
            </a:r>
            <a:r>
              <a:rPr lang="ru-RU" sz="1600" b="1" dirty="0">
                <a:solidFill>
                  <a:schemeClr val="tx2"/>
                </a:solidFill>
                <a:latin typeface="+mj-lt"/>
              </a:rPr>
              <a:t>отбор  </a:t>
            </a:r>
            <a:r>
              <a:rPr lang="ru-RU" sz="1600" b="1" dirty="0"/>
              <a:t>до</a:t>
            </a:r>
            <a:r>
              <a:rPr lang="ru-RU" sz="1600" b="1" dirty="0" smtClean="0">
                <a:solidFill>
                  <a:schemeClr val="tx2"/>
                </a:solidFill>
                <a:latin typeface="+mj-lt"/>
              </a:rPr>
              <a:t> </a:t>
            </a:r>
            <a:r>
              <a:rPr lang="ru-RU" sz="1600" b="1" dirty="0" smtClean="0"/>
              <a:t>20 аспирантов </a:t>
            </a:r>
            <a:r>
              <a:rPr lang="ru-RU" sz="1600" b="1" dirty="0"/>
              <a:t>ежегодно</a:t>
            </a:r>
          </a:p>
          <a:p>
            <a:pPr algn="ctr"/>
            <a:endParaRPr lang="ru-RU" sz="500" b="1" dirty="0" smtClean="0">
              <a:latin typeface="+mj-lt"/>
            </a:endParaRPr>
          </a:p>
          <a:p>
            <a:pPr algn="ctr"/>
            <a:r>
              <a:rPr lang="ru-RU" sz="1600" b="1" dirty="0">
                <a:solidFill>
                  <a:schemeClr val="tx2"/>
                </a:solidFill>
                <a:latin typeface="+mj-lt"/>
              </a:rPr>
              <a:t>КНИТУ</a:t>
            </a:r>
            <a:r>
              <a:rPr lang="ru-RU" sz="1600" b="1" dirty="0"/>
              <a:t>  до 3 </a:t>
            </a:r>
            <a:r>
              <a:rPr lang="ru-RU" sz="1600" b="1" dirty="0" err="1"/>
              <a:t>млн.руб</a:t>
            </a:r>
            <a:r>
              <a:rPr lang="ru-RU" sz="1600" b="1" dirty="0"/>
              <a:t>. в первый год и до 6 млн. руб. в последующие годы</a:t>
            </a:r>
          </a:p>
        </p:txBody>
      </p:sp>
    </p:spTree>
    <p:extLst>
      <p:ext uri="{BB962C8B-B14F-4D97-AF65-F5344CB8AC3E}">
        <p14:creationId xmlns:p14="http://schemas.microsoft.com/office/powerpoint/2010/main" val="29406856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237877"/>
            <a:ext cx="8892480" cy="461665"/>
          </a:xfrm>
        </p:spPr>
        <p:txBody>
          <a:bodyPr/>
          <a:lstStyle/>
          <a:p>
            <a:r>
              <a:rPr lang="ru-RU" dirty="0" smtClean="0"/>
              <a:t>ВОПРОСЫ </a:t>
            </a:r>
            <a:r>
              <a:rPr lang="ru-RU" dirty="0" smtClean="0">
                <a:solidFill>
                  <a:schemeClr val="tx1"/>
                </a:solidFill>
              </a:rPr>
              <a:t>С РИД 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175A9B-826D-43B3-84E0-68C85FB5CE12}" type="slidenum">
              <a:rPr lang="ru-RU" smtClean="0"/>
              <a:pPr/>
              <a:t>6</a:t>
            </a:fld>
            <a:endParaRPr lang="ru-RU" dirty="0"/>
          </a:p>
        </p:txBody>
      </p:sp>
      <p:cxnSp>
        <p:nvCxnSpPr>
          <p:cNvPr id="13" name="Прямая соединительная линия 12"/>
          <p:cNvCxnSpPr/>
          <p:nvPr/>
        </p:nvCxnSpPr>
        <p:spPr>
          <a:xfrm>
            <a:off x="4211960" y="843558"/>
            <a:ext cx="0" cy="4104456"/>
          </a:xfrm>
          <a:prstGeom prst="line">
            <a:avLst/>
          </a:prstGeom>
          <a:ln w="12700"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Box 15"/>
          <p:cNvSpPr txBox="1"/>
          <p:nvPr/>
        </p:nvSpPr>
        <p:spPr>
          <a:xfrm>
            <a:off x="323528" y="627534"/>
            <a:ext cx="36724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/>
              <a:t>КНИТУ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432327" y="2372569"/>
            <a:ext cx="36724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/>
              <a:t>РУКОВОДИТЕЛЬ и АСПИРАНТ  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4644008" y="627534"/>
            <a:ext cx="36724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/>
              <a:t>ПРЕДПРИЯТИЕ-ПАРТНЕР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396323" y="987572"/>
            <a:ext cx="3527605" cy="1169551"/>
          </a:xfrm>
          <a:prstGeom prst="rect">
            <a:avLst/>
          </a:prstGeom>
          <a:noFill/>
          <a:ln>
            <a:solidFill>
              <a:schemeClr val="tx2"/>
            </a:solidFill>
          </a:ln>
        </p:spPr>
        <p:txBody>
          <a:bodyPr wrap="square" rtlCol="0">
            <a:spAutoFit/>
          </a:bodyPr>
          <a:lstStyle/>
          <a:p>
            <a:r>
              <a:rPr lang="ru-RU" sz="1400" b="1" dirty="0" smtClean="0">
                <a:solidFill>
                  <a:schemeClr val="accent5">
                    <a:lumMod val="75000"/>
                  </a:schemeClr>
                </a:solidFill>
              </a:rPr>
              <a:t>КНИТУ  - Правообладатель исключительных прав </a:t>
            </a:r>
            <a:r>
              <a:rPr lang="ru-RU" sz="1400" b="1" dirty="0">
                <a:solidFill>
                  <a:schemeClr val="accent5">
                    <a:lumMod val="75000"/>
                  </a:schemeClr>
                </a:solidFill>
              </a:rPr>
              <a:t>на результаты интеллектуальной деятельности (РИД</a:t>
            </a:r>
            <a:r>
              <a:rPr lang="ru-RU" sz="1400" b="1" dirty="0" smtClean="0">
                <a:solidFill>
                  <a:schemeClr val="accent5">
                    <a:lumMod val="75000"/>
                  </a:schemeClr>
                </a:solidFill>
              </a:rPr>
              <a:t>)</a:t>
            </a:r>
            <a:endParaRPr lang="ru-RU" sz="1400" b="1" dirty="0">
              <a:solidFill>
                <a:schemeClr val="accent5">
                  <a:lumMod val="75000"/>
                </a:schemeClr>
              </a:solidFill>
            </a:endParaRPr>
          </a:p>
          <a:p>
            <a:endParaRPr lang="ru-RU" sz="1400" b="1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4644008" y="987574"/>
            <a:ext cx="4176464" cy="1384995"/>
          </a:xfrm>
          <a:prstGeom prst="rect">
            <a:avLst/>
          </a:prstGeom>
          <a:noFill/>
          <a:ln>
            <a:solidFill>
              <a:schemeClr val="tx2"/>
            </a:solidFill>
          </a:ln>
        </p:spPr>
        <p:txBody>
          <a:bodyPr wrap="square" rtlCol="0">
            <a:spAutoFit/>
          </a:bodyPr>
          <a:lstStyle/>
          <a:p>
            <a:r>
              <a:rPr lang="ru-RU" sz="1400" b="1" dirty="0" smtClean="0">
                <a:solidFill>
                  <a:schemeClr val="accent5">
                    <a:lumMod val="75000"/>
                  </a:schemeClr>
                </a:solidFill>
              </a:rPr>
              <a:t>Предприятие-партнер – Предоставление безвозмездной простой (неисключительной) лицензии на РИД</a:t>
            </a:r>
            <a:r>
              <a:rPr lang="ru-RU" sz="1400" dirty="0" smtClean="0">
                <a:solidFill>
                  <a:schemeClr val="accent5">
                    <a:lumMod val="75000"/>
                  </a:schemeClr>
                </a:solidFill>
              </a:rPr>
              <a:t> </a:t>
            </a:r>
          </a:p>
          <a:p>
            <a:r>
              <a:rPr lang="ru-RU" sz="1400" dirty="0" smtClean="0">
                <a:solidFill>
                  <a:schemeClr val="accent5">
                    <a:lumMod val="75000"/>
                  </a:schemeClr>
                </a:solidFill>
              </a:rPr>
              <a:t>(предоставление права использования РИД с сохранением за КНИТУ права выдачи лицензий другим лицам)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411927" y="2750612"/>
            <a:ext cx="3512001" cy="1169551"/>
          </a:xfrm>
          <a:prstGeom prst="rect">
            <a:avLst/>
          </a:prstGeom>
          <a:noFill/>
          <a:ln>
            <a:solidFill>
              <a:schemeClr val="tx2"/>
            </a:solidFill>
          </a:ln>
        </p:spPr>
        <p:txBody>
          <a:bodyPr wrap="square" rtlCol="0">
            <a:spAutoFit/>
          </a:bodyPr>
          <a:lstStyle/>
          <a:p>
            <a:r>
              <a:rPr lang="ru-RU" sz="1400" b="1" dirty="0" smtClean="0">
                <a:solidFill>
                  <a:schemeClr val="accent5">
                    <a:lumMod val="75000"/>
                  </a:schemeClr>
                </a:solidFill>
              </a:rPr>
              <a:t>Руководитель, аспирант </a:t>
            </a:r>
            <a:r>
              <a:rPr lang="ru-RU" sz="1400" dirty="0" smtClean="0">
                <a:solidFill>
                  <a:schemeClr val="accent5">
                    <a:lumMod val="75000"/>
                  </a:schemeClr>
                </a:solidFill>
              </a:rPr>
              <a:t>– </a:t>
            </a:r>
            <a:r>
              <a:rPr lang="ru-RU" sz="1400" b="1" dirty="0" smtClean="0">
                <a:solidFill>
                  <a:schemeClr val="accent5">
                    <a:lumMod val="75000"/>
                  </a:schemeClr>
                </a:solidFill>
              </a:rPr>
              <a:t>Авторы </a:t>
            </a:r>
            <a:r>
              <a:rPr lang="ru-RU" sz="1400" dirty="0" smtClean="0">
                <a:solidFill>
                  <a:schemeClr val="accent5">
                    <a:lumMod val="75000"/>
                  </a:schemeClr>
                </a:solidFill>
              </a:rPr>
              <a:t>(право воспроизведения, распространения, публикации в открытой печати, переработки на весь срок действия права на РИД)</a:t>
            </a:r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38" y="4036378"/>
            <a:ext cx="1903666" cy="10917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0" name="Двойная стрелка влево/вправо 29"/>
          <p:cNvSpPr/>
          <p:nvPr/>
        </p:nvSpPr>
        <p:spPr>
          <a:xfrm>
            <a:off x="3923928" y="1491630"/>
            <a:ext cx="576064" cy="288032"/>
          </a:xfrm>
          <a:prstGeom prst="left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4644008" y="2643758"/>
            <a:ext cx="4176464" cy="18928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7800" indent="-177800">
              <a:buAutoNum type="arabicPeriod"/>
            </a:pPr>
            <a:r>
              <a:rPr lang="ru-RU" sz="1400" b="1" dirty="0" smtClean="0">
                <a:solidFill>
                  <a:schemeClr val="accent5">
                    <a:lumMod val="75000"/>
                  </a:schemeClr>
                </a:solidFill>
              </a:rPr>
              <a:t>Договор </a:t>
            </a:r>
            <a:r>
              <a:rPr lang="ru-RU" sz="1400" b="1" dirty="0">
                <a:solidFill>
                  <a:schemeClr val="accent5">
                    <a:lumMod val="75000"/>
                  </a:schemeClr>
                </a:solidFill>
              </a:rPr>
              <a:t>об отчуждении исключительного права на РИД </a:t>
            </a:r>
            <a:r>
              <a:rPr lang="ru-RU" sz="1400" b="1" dirty="0" smtClean="0">
                <a:solidFill>
                  <a:schemeClr val="accent5">
                    <a:lumMod val="75000"/>
                  </a:schemeClr>
                </a:solidFill>
              </a:rPr>
              <a:t> Предприятию </a:t>
            </a:r>
            <a:r>
              <a:rPr lang="ru-RU" sz="1400" dirty="0" smtClean="0">
                <a:solidFill>
                  <a:schemeClr val="accent5">
                    <a:lumMod val="75000"/>
                  </a:schemeClr>
                </a:solidFill>
              </a:rPr>
              <a:t>(с сохранением права </a:t>
            </a:r>
            <a:r>
              <a:rPr lang="ru-RU" sz="1400" dirty="0">
                <a:solidFill>
                  <a:schemeClr val="accent5">
                    <a:lumMod val="75000"/>
                  </a:schemeClr>
                </a:solidFill>
              </a:rPr>
              <a:t>КНИТУ на </a:t>
            </a:r>
            <a:r>
              <a:rPr lang="ru-RU" sz="1400" dirty="0" smtClean="0">
                <a:solidFill>
                  <a:schemeClr val="accent5">
                    <a:lumMod val="75000"/>
                  </a:schemeClr>
                </a:solidFill>
              </a:rPr>
              <a:t>безвозмездную (неисключительную</a:t>
            </a:r>
            <a:r>
              <a:rPr lang="ru-RU" sz="1400" dirty="0">
                <a:solidFill>
                  <a:schemeClr val="accent5">
                    <a:lumMod val="75000"/>
                  </a:schemeClr>
                </a:solidFill>
              </a:rPr>
              <a:t>) лицензию на </a:t>
            </a:r>
            <a:r>
              <a:rPr lang="ru-RU" sz="1400" dirty="0" smtClean="0">
                <a:solidFill>
                  <a:schemeClr val="accent5">
                    <a:lumMod val="75000"/>
                  </a:schemeClr>
                </a:solidFill>
              </a:rPr>
              <a:t>РИД)</a:t>
            </a:r>
          </a:p>
          <a:p>
            <a:pPr marL="177800" indent="-177800">
              <a:buAutoNum type="arabicPeriod"/>
            </a:pPr>
            <a:endParaRPr lang="ru-RU" sz="500" dirty="0">
              <a:solidFill>
                <a:schemeClr val="accent5">
                  <a:lumMod val="75000"/>
                </a:schemeClr>
              </a:solidFill>
            </a:endParaRPr>
          </a:p>
          <a:p>
            <a:pPr marL="177800" indent="-177800">
              <a:buAutoNum type="arabicPeriod" startAt="2"/>
            </a:pPr>
            <a:r>
              <a:rPr lang="ru-RU" sz="1400" b="1" dirty="0" smtClean="0">
                <a:solidFill>
                  <a:schemeClr val="accent5">
                    <a:lumMod val="75000"/>
                  </a:schemeClr>
                </a:solidFill>
              </a:rPr>
              <a:t>Договор </a:t>
            </a:r>
            <a:r>
              <a:rPr lang="ru-RU" sz="1400" b="1" dirty="0">
                <a:solidFill>
                  <a:schemeClr val="accent5">
                    <a:lumMod val="75000"/>
                  </a:schemeClr>
                </a:solidFill>
              </a:rPr>
              <a:t>на предоставление исключительной лицензии на РИД </a:t>
            </a:r>
            <a:r>
              <a:rPr lang="ru-RU" sz="1400" b="1" dirty="0" smtClean="0">
                <a:solidFill>
                  <a:schemeClr val="accent5">
                    <a:lumMod val="75000"/>
                  </a:schemeClr>
                </a:solidFill>
              </a:rPr>
              <a:t>Предприятию </a:t>
            </a:r>
            <a:r>
              <a:rPr lang="ru-RU" sz="1400" dirty="0" smtClean="0">
                <a:solidFill>
                  <a:schemeClr val="accent5">
                    <a:lumMod val="75000"/>
                  </a:schemeClr>
                </a:solidFill>
              </a:rPr>
              <a:t>(без </a:t>
            </a:r>
            <a:r>
              <a:rPr lang="ru-RU" sz="1400" dirty="0">
                <a:solidFill>
                  <a:schemeClr val="accent5">
                    <a:lumMod val="75000"/>
                  </a:schemeClr>
                </a:solidFill>
              </a:rPr>
              <a:t>сохранения за КНИТУ права выдачи лицензий другим </a:t>
            </a:r>
            <a:r>
              <a:rPr lang="ru-RU" sz="1400" dirty="0" smtClean="0">
                <a:solidFill>
                  <a:schemeClr val="accent5">
                    <a:lumMod val="75000"/>
                  </a:schemeClr>
                </a:solidFill>
              </a:rPr>
              <a:t>лицам)</a:t>
            </a:r>
            <a:endParaRPr lang="ru-RU" sz="1400" b="1" dirty="0">
              <a:solidFill>
                <a:schemeClr val="accent5">
                  <a:lumMod val="7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339502"/>
            <a:ext cx="8640960" cy="461665"/>
          </a:xfrm>
        </p:spPr>
        <p:txBody>
          <a:bodyPr/>
          <a:lstStyle/>
          <a:p>
            <a:r>
              <a:rPr lang="ru-RU" dirty="0" smtClean="0"/>
              <a:t>ПООЩРЕНИЕ </a:t>
            </a:r>
            <a:r>
              <a:rPr lang="ru-RU" dirty="0" smtClean="0">
                <a:solidFill>
                  <a:schemeClr val="tx1"/>
                </a:solidFill>
              </a:rPr>
              <a:t>РУКОВОДИТЕЛЯ АСПИРАНТА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175A9B-826D-43B3-84E0-68C85FB5CE12}" type="slidenum">
              <a:rPr lang="ru-RU" smtClean="0"/>
              <a:pPr/>
              <a:t>7</a:t>
            </a:fld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395536" y="1059582"/>
            <a:ext cx="7920880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 dirty="0" smtClean="0"/>
              <a:t>1. Стимулирующая надбавка </a:t>
            </a:r>
            <a:r>
              <a:rPr lang="ru-RU" sz="1600" dirty="0" smtClean="0"/>
              <a:t>в рамках эффективного контракта с ППС:</a:t>
            </a:r>
          </a:p>
          <a:p>
            <a:pPr marL="355600" indent="-355600">
              <a:buFont typeface="Wingdings" pitchFamily="2" charset="2"/>
              <a:buChar char="ü"/>
            </a:pPr>
            <a:r>
              <a:rPr lang="ru-RU" sz="1600" dirty="0" smtClean="0"/>
              <a:t>Получение охранного документа на результаты интеллектуальной деятельности (РИД).</a:t>
            </a:r>
          </a:p>
          <a:p>
            <a:pPr marL="355600" indent="-355600">
              <a:buFont typeface="Wingdings" pitchFamily="2" charset="2"/>
              <a:buChar char="ü"/>
            </a:pPr>
            <a:r>
              <a:rPr lang="ru-RU" sz="1600" dirty="0" smtClean="0"/>
              <a:t>Заключение договора на отчуждение прав на РИД или лицензионных договоров  на предоставление исключительной/неисключительной лицензии.</a:t>
            </a:r>
          </a:p>
          <a:p>
            <a:endParaRPr lang="ru-RU" sz="1600" dirty="0" smtClean="0"/>
          </a:p>
          <a:p>
            <a:endParaRPr lang="ru-RU" sz="1600" dirty="0" smtClean="0"/>
          </a:p>
          <a:p>
            <a:r>
              <a:rPr lang="ru-RU" sz="1600" b="1" dirty="0" smtClean="0"/>
              <a:t>2. Вознаграждения при коммерческой реализации РИД </a:t>
            </a:r>
            <a:r>
              <a:rPr lang="ru-RU" sz="1600" dirty="0" smtClean="0"/>
              <a:t>(договор на отчуждение прав на РИД или лицензионный </a:t>
            </a:r>
            <a:r>
              <a:rPr lang="ru-RU" sz="1600" dirty="0"/>
              <a:t>договор) от суммы </a:t>
            </a:r>
            <a:r>
              <a:rPr lang="ru-RU" sz="1600" dirty="0" smtClean="0"/>
              <a:t>договора:</a:t>
            </a:r>
          </a:p>
          <a:p>
            <a:pPr marL="355600" indent="-355600">
              <a:buFont typeface="Wingdings" panose="05000000000000000000" pitchFamily="2" charset="2"/>
              <a:buChar char="ü"/>
            </a:pPr>
            <a:r>
              <a:rPr lang="ru-RU" sz="1600" dirty="0" smtClean="0"/>
              <a:t>50% выплат авторам (руководитель, …),</a:t>
            </a:r>
          </a:p>
          <a:p>
            <a:pPr marL="355600" indent="-355600">
              <a:buFont typeface="Wingdings" panose="05000000000000000000" pitchFamily="2" charset="2"/>
              <a:buChar char="ü"/>
            </a:pPr>
            <a:r>
              <a:rPr lang="ru-RU" sz="1600" dirty="0" smtClean="0"/>
              <a:t>20% выплат кафедре, на которой работает руководитель аспиранта,</a:t>
            </a:r>
          </a:p>
          <a:p>
            <a:pPr marL="355600" indent="-355600">
              <a:buFont typeface="Wingdings" panose="05000000000000000000" pitchFamily="2" charset="2"/>
              <a:buChar char="ü"/>
            </a:pPr>
            <a:r>
              <a:rPr lang="ru-RU" sz="1600" dirty="0" smtClean="0"/>
              <a:t>30% выплат КНИТУ.</a:t>
            </a:r>
          </a:p>
        </p:txBody>
      </p:sp>
    </p:spTree>
    <p:extLst>
      <p:ext uri="{BB962C8B-B14F-4D97-AF65-F5344CB8AC3E}">
        <p14:creationId xmlns:p14="http://schemas.microsoft.com/office/powerpoint/2010/main" val="32201286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237877"/>
            <a:ext cx="7931224" cy="461665"/>
          </a:xfrm>
        </p:spPr>
        <p:txBody>
          <a:bodyPr/>
          <a:lstStyle/>
          <a:p>
            <a:r>
              <a:rPr lang="ru-RU" dirty="0" smtClean="0"/>
              <a:t>ПОРЯДОК КОНКУРСНОГО </a:t>
            </a:r>
            <a:r>
              <a:rPr lang="ru-RU" dirty="0" smtClean="0">
                <a:solidFill>
                  <a:schemeClr val="tx1"/>
                </a:solidFill>
              </a:rPr>
              <a:t>ОТБОРА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411760" y="843558"/>
            <a:ext cx="6480720" cy="3384376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ru-RU" sz="1600" b="1" dirty="0" smtClean="0"/>
              <a:t>1 этап </a:t>
            </a:r>
            <a:r>
              <a:rPr lang="ru-RU" sz="1600" dirty="0" smtClean="0"/>
              <a:t>– Сбор заявочных материалов по проекту </a:t>
            </a:r>
            <a:r>
              <a:rPr lang="ru-RU" sz="1600" dirty="0" smtClean="0">
                <a:solidFill>
                  <a:schemeClr val="accent5">
                    <a:lumMod val="75000"/>
                  </a:schemeClr>
                </a:solidFill>
              </a:rPr>
              <a:t>(до 15 ноября)</a:t>
            </a:r>
          </a:p>
          <a:p>
            <a:pPr>
              <a:buNone/>
            </a:pPr>
            <a:endParaRPr lang="ru-RU" sz="1600" dirty="0"/>
          </a:p>
          <a:p>
            <a:pPr>
              <a:buNone/>
            </a:pPr>
            <a:r>
              <a:rPr lang="ru-RU" sz="1600" b="1" dirty="0" smtClean="0"/>
              <a:t>2 </a:t>
            </a:r>
            <a:r>
              <a:rPr lang="ru-RU" sz="1600" b="1" dirty="0"/>
              <a:t>этап </a:t>
            </a:r>
            <a:r>
              <a:rPr lang="ru-RU" sz="1600" dirty="0"/>
              <a:t>– </a:t>
            </a:r>
            <a:r>
              <a:rPr lang="ru-RU" sz="1600" dirty="0" smtClean="0"/>
              <a:t>Заочная экспертиза проектов </a:t>
            </a:r>
            <a:r>
              <a:rPr lang="ru-RU" sz="1600" dirty="0" smtClean="0">
                <a:solidFill>
                  <a:schemeClr val="accent5">
                    <a:lumMod val="75000"/>
                  </a:schemeClr>
                </a:solidFill>
              </a:rPr>
              <a:t>(16 ноября – 18 ноября)</a:t>
            </a:r>
          </a:p>
          <a:p>
            <a:pPr>
              <a:buNone/>
            </a:pPr>
            <a:endParaRPr lang="ru-RU" sz="1600" dirty="0" smtClean="0"/>
          </a:p>
          <a:p>
            <a:pPr>
              <a:buNone/>
            </a:pPr>
            <a:r>
              <a:rPr lang="ru-RU" sz="1600" b="1" dirty="0" smtClean="0"/>
              <a:t>3 этап </a:t>
            </a:r>
            <a:r>
              <a:rPr lang="ru-RU" sz="1600" dirty="0" smtClean="0"/>
              <a:t>– Очная защита проектов с участием представителей</a:t>
            </a:r>
          </a:p>
          <a:p>
            <a:pPr marL="0" indent="0">
              <a:buNone/>
            </a:pPr>
            <a:r>
              <a:rPr lang="ru-RU" sz="1600" dirty="0"/>
              <a:t> </a:t>
            </a:r>
            <a:r>
              <a:rPr lang="ru-RU" sz="1600" dirty="0" smtClean="0"/>
              <a:t>              предприятий – партнеров </a:t>
            </a:r>
            <a:r>
              <a:rPr lang="ru-RU" sz="1600" dirty="0" smtClean="0">
                <a:solidFill>
                  <a:schemeClr val="accent5">
                    <a:lumMod val="75000"/>
                  </a:schemeClr>
                </a:solidFill>
              </a:rPr>
              <a:t>(19 ноября – 30 ноября)</a:t>
            </a:r>
          </a:p>
          <a:p>
            <a:pPr marL="0" indent="0">
              <a:buNone/>
            </a:pPr>
            <a:endParaRPr lang="ru-RU" sz="1600" dirty="0" smtClean="0"/>
          </a:p>
          <a:p>
            <a:pPr>
              <a:buNone/>
            </a:pPr>
            <a:r>
              <a:rPr lang="ru-RU" sz="1600" b="1" dirty="0" smtClean="0"/>
              <a:t>4 этап  </a:t>
            </a:r>
            <a:r>
              <a:rPr lang="ru-RU" sz="1600" dirty="0" smtClean="0"/>
              <a:t>- Утверждение победителей. Заключение договоров </a:t>
            </a:r>
            <a:endParaRPr lang="ru-RU" sz="1600" dirty="0"/>
          </a:p>
          <a:p>
            <a:pPr marL="0" indent="0">
              <a:buNone/>
              <a:tabLst>
                <a:tab pos="900113" algn="l"/>
                <a:tab pos="2689225" algn="l"/>
              </a:tabLst>
            </a:pPr>
            <a:r>
              <a:rPr lang="ru-RU" sz="1600" dirty="0" smtClean="0">
                <a:solidFill>
                  <a:schemeClr val="accent5">
                    <a:lumMod val="75000"/>
                  </a:schemeClr>
                </a:solidFill>
              </a:rPr>
              <a:t>               (1 декабря – 15 декабря)</a:t>
            </a:r>
          </a:p>
          <a:p>
            <a:pPr marL="0" indent="0">
              <a:buNone/>
            </a:pPr>
            <a:endParaRPr lang="ru-RU" sz="1600" dirty="0" smtClean="0"/>
          </a:p>
          <a:p>
            <a:pPr>
              <a:buNone/>
            </a:pPr>
            <a:r>
              <a:rPr lang="ru-RU" sz="1600" b="1" dirty="0" smtClean="0"/>
              <a:t>5 этап </a:t>
            </a:r>
            <a:r>
              <a:rPr lang="ru-RU" sz="1600" dirty="0" smtClean="0"/>
              <a:t>– Финансирование проектов </a:t>
            </a:r>
            <a:r>
              <a:rPr lang="ru-RU" sz="1600" dirty="0">
                <a:solidFill>
                  <a:schemeClr val="accent5">
                    <a:lumMod val="75000"/>
                  </a:schemeClr>
                </a:solidFill>
              </a:rPr>
              <a:t>(с </a:t>
            </a:r>
            <a:r>
              <a:rPr lang="ru-RU" sz="1600" dirty="0" smtClean="0">
                <a:solidFill>
                  <a:schemeClr val="accent5">
                    <a:lumMod val="75000"/>
                  </a:schemeClr>
                </a:solidFill>
              </a:rPr>
              <a:t>1 </a:t>
            </a:r>
            <a:r>
              <a:rPr lang="ru-RU" sz="1600" dirty="0">
                <a:solidFill>
                  <a:schemeClr val="accent5">
                    <a:lumMod val="75000"/>
                  </a:schemeClr>
                </a:solidFill>
              </a:rPr>
              <a:t>января)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175A9B-826D-43B3-84E0-68C85FB5CE12}" type="slidenum">
              <a:rPr lang="ru-RU" smtClean="0"/>
              <a:pPr/>
              <a:t>8</a:t>
            </a:fld>
            <a:endParaRPr lang="ru-RU" dirty="0"/>
          </a:p>
        </p:txBody>
      </p:sp>
      <p:pic>
        <p:nvPicPr>
          <p:cNvPr id="6" name="Picture 4" descr="http://s3.envato.com/files/118307460/414451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020" r="18020"/>
          <a:stretch/>
        </p:blipFill>
        <p:spPr bwMode="auto">
          <a:xfrm>
            <a:off x="267777" y="627534"/>
            <a:ext cx="1872904" cy="439248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750931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237877"/>
            <a:ext cx="7931224" cy="461665"/>
          </a:xfrm>
        </p:spPr>
        <p:txBody>
          <a:bodyPr/>
          <a:lstStyle/>
          <a:p>
            <a:r>
              <a:rPr lang="ru-RU" dirty="0" smtClean="0"/>
              <a:t>КРИТЕРИИ </a:t>
            </a:r>
            <a:r>
              <a:rPr lang="ru-RU" dirty="0" smtClean="0">
                <a:solidFill>
                  <a:schemeClr val="tx1"/>
                </a:solidFill>
              </a:rPr>
              <a:t>ОТБОРА: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1520" y="699542"/>
            <a:ext cx="8064896" cy="4032448"/>
          </a:xfrm>
        </p:spPr>
        <p:txBody>
          <a:bodyPr>
            <a:noAutofit/>
          </a:bodyPr>
          <a:lstStyle/>
          <a:p>
            <a:r>
              <a:rPr lang="ru-RU" sz="1400" dirty="0" smtClean="0">
                <a:solidFill>
                  <a:srgbClr val="C00000"/>
                </a:solidFill>
              </a:rPr>
              <a:t>научная новизна и эффективность предлагаемых решений;</a:t>
            </a:r>
          </a:p>
          <a:p>
            <a:r>
              <a:rPr lang="ru-RU" sz="1400" dirty="0" smtClean="0">
                <a:solidFill>
                  <a:srgbClr val="C00000"/>
                </a:solidFill>
              </a:rPr>
              <a:t>прикладной характер разработки (подтверждается письмом со стороны промышленного предприятия);</a:t>
            </a:r>
          </a:p>
          <a:p>
            <a:r>
              <a:rPr lang="ru-RU" sz="1400" dirty="0" smtClean="0">
                <a:solidFill>
                  <a:srgbClr val="C00000"/>
                </a:solidFill>
              </a:rPr>
              <a:t>предлагаемое решение имеет </a:t>
            </a:r>
            <a:r>
              <a:rPr lang="ru-RU" sz="1400" dirty="0">
                <a:solidFill>
                  <a:srgbClr val="C00000"/>
                </a:solidFill>
              </a:rPr>
              <a:t>глобальные преимущества в сравнении с </a:t>
            </a:r>
            <a:r>
              <a:rPr lang="ru-RU" sz="1400" dirty="0" smtClean="0">
                <a:solidFill>
                  <a:srgbClr val="C00000"/>
                </a:solidFill>
              </a:rPr>
              <a:t>конкурентами и </a:t>
            </a:r>
            <a:r>
              <a:rPr lang="ru-RU" sz="1400" dirty="0">
                <a:solidFill>
                  <a:srgbClr val="C00000"/>
                </a:solidFill>
              </a:rPr>
              <a:t>представляет потенциальный интерес для </a:t>
            </a:r>
            <a:r>
              <a:rPr lang="ru-RU" sz="1400" dirty="0" smtClean="0">
                <a:solidFill>
                  <a:srgbClr val="C00000"/>
                </a:solidFill>
              </a:rPr>
              <a:t>предприятия-спонсора/партнера;</a:t>
            </a:r>
            <a:endParaRPr lang="ru-RU" sz="1400" dirty="0">
              <a:solidFill>
                <a:srgbClr val="C00000"/>
              </a:solidFill>
            </a:endParaRPr>
          </a:p>
          <a:p>
            <a:r>
              <a:rPr lang="ru-RU" sz="1400" dirty="0" smtClean="0">
                <a:solidFill>
                  <a:srgbClr val="C00000"/>
                </a:solidFill>
              </a:rPr>
              <a:t>достижимость результатов  предлагаемых решений - наличие </a:t>
            </a:r>
            <a:r>
              <a:rPr lang="ru-RU" sz="1400" dirty="0">
                <a:solidFill>
                  <a:srgbClr val="C00000"/>
                </a:solidFill>
              </a:rPr>
              <a:t>результатов </a:t>
            </a:r>
            <a:r>
              <a:rPr lang="ru-RU" sz="1400" dirty="0" smtClean="0">
                <a:solidFill>
                  <a:srgbClr val="C00000"/>
                </a:solidFill>
              </a:rPr>
              <a:t>экспертизы, подтверждающих </a:t>
            </a:r>
            <a:r>
              <a:rPr lang="ru-RU" sz="1400" dirty="0">
                <a:solidFill>
                  <a:srgbClr val="C00000"/>
                </a:solidFill>
              </a:rPr>
              <a:t> технико-экономические характеристики продукта, которые позволяют провести их сравнение с характеристиками аналогичных продуктов конкурентов</a:t>
            </a:r>
            <a:r>
              <a:rPr lang="ru-RU" sz="1400" dirty="0" smtClean="0">
                <a:solidFill>
                  <a:srgbClr val="C00000"/>
                </a:solidFill>
              </a:rPr>
              <a:t>;</a:t>
            </a:r>
          </a:p>
          <a:p>
            <a:r>
              <a:rPr lang="ru-RU" sz="1400" dirty="0" smtClean="0">
                <a:solidFill>
                  <a:srgbClr val="C00000"/>
                </a:solidFill>
              </a:rPr>
              <a:t>оценка задела и </a:t>
            </a:r>
            <a:r>
              <a:rPr lang="ru-RU" sz="1400" dirty="0">
                <a:solidFill>
                  <a:srgbClr val="C00000"/>
                </a:solidFill>
              </a:rPr>
              <a:t>интеллектуальной собственности по тематике </a:t>
            </a:r>
            <a:r>
              <a:rPr lang="ru-RU" sz="1400" dirty="0" smtClean="0">
                <a:solidFill>
                  <a:srgbClr val="C00000"/>
                </a:solidFill>
              </a:rPr>
              <a:t>проекта;</a:t>
            </a:r>
          </a:p>
          <a:p>
            <a:r>
              <a:rPr lang="ru-RU" sz="1400" dirty="0" smtClean="0">
                <a:solidFill>
                  <a:srgbClr val="C00000"/>
                </a:solidFill>
              </a:rPr>
              <a:t>технические риски;</a:t>
            </a:r>
            <a:endParaRPr lang="ru-RU" sz="1400" dirty="0">
              <a:solidFill>
                <a:srgbClr val="C00000"/>
              </a:solidFill>
            </a:endParaRPr>
          </a:p>
          <a:p>
            <a:r>
              <a:rPr lang="ru-RU" sz="1400" dirty="0" smtClean="0">
                <a:solidFill>
                  <a:srgbClr val="C00000"/>
                </a:solidFill>
              </a:rPr>
              <a:t>перспективы коммерциализации - определение сегмента </a:t>
            </a:r>
            <a:r>
              <a:rPr lang="ru-RU" sz="1400" dirty="0">
                <a:solidFill>
                  <a:srgbClr val="C00000"/>
                </a:solidFill>
              </a:rPr>
              <a:t>рынка, на который будет выходить продукт, его емкость,  целевая группа потребителей (покупателей) </a:t>
            </a:r>
            <a:r>
              <a:rPr lang="ru-RU" sz="1400" dirty="0" smtClean="0">
                <a:solidFill>
                  <a:srgbClr val="C00000"/>
                </a:solidFill>
              </a:rPr>
              <a:t>продукта,</a:t>
            </a:r>
          </a:p>
          <a:p>
            <a:pPr>
              <a:buNone/>
            </a:pPr>
            <a:r>
              <a:rPr lang="ru-RU" sz="1400" dirty="0" smtClean="0">
                <a:solidFill>
                  <a:srgbClr val="C00000"/>
                </a:solidFill>
              </a:rPr>
              <a:t>       в том числе на  глобальных </a:t>
            </a:r>
            <a:r>
              <a:rPr lang="ru-RU" sz="1400" dirty="0">
                <a:solidFill>
                  <a:srgbClr val="C00000"/>
                </a:solidFill>
              </a:rPr>
              <a:t>мировых рынках; </a:t>
            </a:r>
          </a:p>
          <a:p>
            <a:r>
              <a:rPr lang="ru-RU" sz="1400" dirty="0" smtClean="0">
                <a:solidFill>
                  <a:srgbClr val="C00000"/>
                </a:solidFill>
              </a:rPr>
              <a:t>расчетная рентабельность предлагаемого решения (валовая прибыль,                               отношение рыночной цены продукта к его себестоимости) существенно                                       выше существующей рентабельности в отрасли. </a:t>
            </a:r>
            <a:endParaRPr lang="ru-RU" sz="1400" dirty="0">
              <a:solidFill>
                <a:srgbClr val="C00000"/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175A9B-826D-43B3-84E0-68C85FB5CE12}" type="slidenum">
              <a:rPr lang="ru-RU" smtClean="0"/>
              <a:pPr/>
              <a:t>9</a:t>
            </a:fld>
            <a:endParaRPr lang="ru-RU" dirty="0"/>
          </a:p>
        </p:txBody>
      </p:sp>
      <p:pic>
        <p:nvPicPr>
          <p:cNvPr id="5" name="Picture 2" descr="Картинки по запросу прикладные исследования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85259" y="3256594"/>
            <a:ext cx="2351237" cy="1763428"/>
          </a:xfrm>
          <a:prstGeom prst="rect">
            <a:avLst/>
          </a:prstGeom>
          <a:ln>
            <a:noFill/>
          </a:ln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644389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237877"/>
            <a:ext cx="7931224" cy="461665"/>
          </a:xfrm>
        </p:spPr>
        <p:txBody>
          <a:bodyPr/>
          <a:lstStyle/>
          <a:p>
            <a:r>
              <a:rPr lang="ru-RU" dirty="0" smtClean="0"/>
              <a:t>ПАКЕТ </a:t>
            </a:r>
            <a:r>
              <a:rPr lang="ru-RU" dirty="0" smtClean="0">
                <a:solidFill>
                  <a:schemeClr val="tx1"/>
                </a:solidFill>
              </a:rPr>
              <a:t>ДОКУМЕНТОВ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175A9B-826D-43B3-84E0-68C85FB5CE12}" type="slidenum">
              <a:rPr lang="ru-RU" smtClean="0"/>
              <a:pPr/>
              <a:t>10</a:t>
            </a:fld>
            <a:endParaRPr lang="ru-RU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41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4" y="3363838"/>
            <a:ext cx="2304256" cy="1451997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  <a:softEdge rad="63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1520" y="699542"/>
            <a:ext cx="8229600" cy="4248472"/>
          </a:xfrm>
        </p:spPr>
        <p:txBody>
          <a:bodyPr>
            <a:noAutofit/>
          </a:bodyPr>
          <a:lstStyle/>
          <a:p>
            <a:pPr marL="428625" lvl="2" indent="-342900">
              <a:buFont typeface="+mj-lt"/>
              <a:buAutoNum type="arabicPeriod"/>
              <a:tabLst>
                <a:tab pos="357188" algn="l"/>
              </a:tabLst>
            </a:pPr>
            <a:r>
              <a:rPr lang="ru-RU" dirty="0" smtClean="0">
                <a:solidFill>
                  <a:schemeClr val="accent5">
                    <a:lumMod val="75000"/>
                  </a:schemeClr>
                </a:solidFill>
              </a:rPr>
              <a:t>Заявка (по форме).</a:t>
            </a:r>
          </a:p>
          <a:p>
            <a:pPr marL="428625" lvl="2" indent="-342900">
              <a:buFont typeface="+mj-lt"/>
              <a:buAutoNum type="arabicPeriod"/>
              <a:tabLst>
                <a:tab pos="357188" algn="l"/>
              </a:tabLst>
            </a:pPr>
            <a:r>
              <a:rPr lang="ru-RU" dirty="0" smtClean="0">
                <a:solidFill>
                  <a:schemeClr val="accent5">
                    <a:lumMod val="75000"/>
                  </a:schemeClr>
                </a:solidFill>
              </a:rPr>
              <a:t>Письмо-характеристика на аспиранта  от научного руководителя  с обоснованием актуальности выбранного направления исследования.</a:t>
            </a:r>
            <a:endParaRPr lang="ru-RU" dirty="0">
              <a:solidFill>
                <a:schemeClr val="accent5">
                  <a:lumMod val="75000"/>
                </a:schemeClr>
              </a:solidFill>
            </a:endParaRPr>
          </a:p>
          <a:p>
            <a:pPr marL="428625" lvl="2" indent="-342900">
              <a:buFont typeface="+mj-lt"/>
              <a:buAutoNum type="arabicPeriod"/>
              <a:tabLst>
                <a:tab pos="357188" algn="l"/>
              </a:tabLst>
            </a:pPr>
            <a:r>
              <a:rPr lang="ru-RU" dirty="0" smtClean="0">
                <a:solidFill>
                  <a:schemeClr val="accent5">
                    <a:lumMod val="75000"/>
                  </a:schemeClr>
                </a:solidFill>
              </a:rPr>
              <a:t>Письмо  от предприятия </a:t>
            </a:r>
            <a:r>
              <a:rPr lang="ru-RU" dirty="0">
                <a:solidFill>
                  <a:schemeClr val="accent5">
                    <a:lumMod val="75000"/>
                  </a:schemeClr>
                </a:solidFill>
              </a:rPr>
              <a:t>– </a:t>
            </a:r>
            <a:r>
              <a:rPr lang="ru-RU" dirty="0" smtClean="0">
                <a:solidFill>
                  <a:schemeClr val="accent5">
                    <a:lumMod val="75000"/>
                  </a:schemeClr>
                </a:solidFill>
              </a:rPr>
              <a:t>партнера о согласовании темы НИР/НИОКР и подтверждение намерения </a:t>
            </a:r>
            <a:r>
              <a:rPr lang="ru-RU" dirty="0">
                <a:solidFill>
                  <a:schemeClr val="accent5">
                    <a:lumMod val="75000"/>
                  </a:schemeClr>
                </a:solidFill>
              </a:rPr>
              <a:t>заключить договор с </a:t>
            </a:r>
            <a:r>
              <a:rPr lang="ru-RU" dirty="0" smtClean="0">
                <a:solidFill>
                  <a:schemeClr val="accent5">
                    <a:lumMod val="75000"/>
                  </a:schemeClr>
                </a:solidFill>
              </a:rPr>
              <a:t>КНИТУ, в </a:t>
            </a:r>
            <a:r>
              <a:rPr lang="ru-RU" dirty="0">
                <a:solidFill>
                  <a:schemeClr val="accent5">
                    <a:lumMod val="75000"/>
                  </a:schemeClr>
                </a:solidFill>
              </a:rPr>
              <a:t>рамках которого аспирант получает средства на проведение исследований по тематике заявки</a:t>
            </a:r>
            <a:r>
              <a:rPr lang="ru-RU" dirty="0" smtClean="0">
                <a:solidFill>
                  <a:schemeClr val="accent5">
                    <a:lumMod val="75000"/>
                  </a:schemeClr>
                </a:solidFill>
              </a:rPr>
              <a:t>. </a:t>
            </a:r>
            <a:r>
              <a:rPr lang="ru-RU" b="1" dirty="0">
                <a:solidFill>
                  <a:schemeClr val="accent5">
                    <a:lumMod val="75000"/>
                  </a:schemeClr>
                </a:solidFill>
              </a:rPr>
              <a:t>Согласие предприятия – партнера является обязательным условием участия в конкурсе.</a:t>
            </a:r>
          </a:p>
          <a:p>
            <a:pPr marL="428625" lvl="2" indent="-342900">
              <a:buFont typeface="+mj-lt"/>
              <a:buAutoNum type="arabicPeriod"/>
              <a:tabLst>
                <a:tab pos="357188" algn="l"/>
              </a:tabLst>
            </a:pPr>
            <a:r>
              <a:rPr lang="ru-RU" dirty="0" smtClean="0">
                <a:solidFill>
                  <a:schemeClr val="accent5">
                    <a:lumMod val="75000"/>
                  </a:schemeClr>
                </a:solidFill>
              </a:rPr>
              <a:t>Выписка </a:t>
            </a:r>
            <a:r>
              <a:rPr lang="ru-RU" dirty="0">
                <a:solidFill>
                  <a:schemeClr val="accent5">
                    <a:lumMod val="75000"/>
                  </a:schemeClr>
                </a:solidFill>
              </a:rPr>
              <a:t>из заседания Ученого совета Института/Факультета КНИТУ с указанием утвержденной темы НИР или НИОКР, согласованной с предприятием партнером, в интересах которого будет реализована научно-исследовательская и/или опытно-конструкторская разработка</a:t>
            </a:r>
            <a:r>
              <a:rPr lang="ru-RU" dirty="0" smtClean="0">
                <a:solidFill>
                  <a:schemeClr val="accent5">
                    <a:lumMod val="75000"/>
                  </a:schemeClr>
                </a:solidFill>
              </a:rPr>
              <a:t>;</a:t>
            </a:r>
          </a:p>
          <a:p>
            <a:pPr marL="428625" lvl="2" indent="-342900">
              <a:buFont typeface="+mj-lt"/>
              <a:buAutoNum type="arabicPeriod"/>
              <a:tabLst>
                <a:tab pos="357188" algn="l"/>
              </a:tabLst>
            </a:pPr>
            <a:r>
              <a:rPr lang="ru-RU" dirty="0" smtClean="0">
                <a:solidFill>
                  <a:schemeClr val="accent5">
                    <a:lumMod val="75000"/>
                  </a:schemeClr>
                </a:solidFill>
              </a:rPr>
              <a:t>Соглашение </a:t>
            </a:r>
            <a:r>
              <a:rPr lang="ru-RU" dirty="0">
                <a:solidFill>
                  <a:schemeClr val="accent5">
                    <a:lumMod val="75000"/>
                  </a:schemeClr>
                </a:solidFill>
              </a:rPr>
              <a:t>об обработке персональных </a:t>
            </a:r>
            <a:r>
              <a:rPr lang="ru-RU" dirty="0" smtClean="0">
                <a:solidFill>
                  <a:schemeClr val="accent5">
                    <a:lumMod val="75000"/>
                  </a:schemeClr>
                </a:solidFill>
              </a:rPr>
              <a:t>данных.</a:t>
            </a:r>
          </a:p>
          <a:p>
            <a:pPr marL="428625" lvl="2" indent="-342900">
              <a:buFont typeface="+mj-lt"/>
              <a:buAutoNum type="arabicPeriod"/>
              <a:tabLst>
                <a:tab pos="357188" algn="l"/>
                <a:tab pos="3138488" algn="l"/>
              </a:tabLst>
            </a:pPr>
            <a:r>
              <a:rPr lang="ru-RU" dirty="0" smtClean="0">
                <a:solidFill>
                  <a:schemeClr val="accent5">
                    <a:lumMod val="75000"/>
                  </a:schemeClr>
                </a:solidFill>
              </a:rPr>
              <a:t>Документы, </a:t>
            </a:r>
            <a:r>
              <a:rPr lang="ru-RU" dirty="0">
                <a:solidFill>
                  <a:schemeClr val="accent5">
                    <a:lumMod val="75000"/>
                  </a:schemeClr>
                </a:solidFill>
              </a:rPr>
              <a:t>подтверждающие права </a:t>
            </a:r>
            <a:r>
              <a:rPr lang="ru-RU" dirty="0" smtClean="0">
                <a:solidFill>
                  <a:schemeClr val="accent5">
                    <a:lumMod val="75000"/>
                  </a:schemeClr>
                </a:solidFill>
              </a:rPr>
              <a:t>на </a:t>
            </a:r>
            <a:r>
              <a:rPr lang="ru-RU" dirty="0">
                <a:solidFill>
                  <a:schemeClr val="accent5">
                    <a:lumMod val="75000"/>
                  </a:schemeClr>
                </a:solidFill>
              </a:rPr>
              <a:t>результаты </a:t>
            </a:r>
            <a:r>
              <a:rPr lang="ru-RU" dirty="0" smtClean="0">
                <a:solidFill>
                  <a:schemeClr val="accent5">
                    <a:lumMod val="75000"/>
                  </a:schemeClr>
                </a:solidFill>
              </a:rPr>
              <a:t>интеллектуальной</a:t>
            </a:r>
          </a:p>
          <a:p>
            <a:pPr marL="85725" lvl="2" indent="0">
              <a:buNone/>
              <a:tabLst>
                <a:tab pos="357188" algn="l"/>
                <a:tab pos="3138488" algn="l"/>
              </a:tabLst>
            </a:pPr>
            <a:r>
              <a:rPr lang="ru-RU" dirty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ru-RU" dirty="0" smtClean="0">
                <a:solidFill>
                  <a:schemeClr val="accent5">
                    <a:lumMod val="75000"/>
                  </a:schemeClr>
                </a:solidFill>
              </a:rPr>
              <a:t>      деятельности или регулирующие права на использование РИД (при наличии).</a:t>
            </a:r>
          </a:p>
          <a:p>
            <a:pPr marL="428625" lvl="2" indent="-342900">
              <a:buAutoNum type="arabicPeriod" startAt="8"/>
              <a:tabLst>
                <a:tab pos="357188" algn="l"/>
                <a:tab pos="3138488" algn="l"/>
              </a:tabLst>
            </a:pPr>
            <a:r>
              <a:rPr lang="ru-RU" dirty="0" smtClean="0">
                <a:solidFill>
                  <a:schemeClr val="accent5">
                    <a:lumMod val="75000"/>
                  </a:schemeClr>
                </a:solidFill>
              </a:rPr>
              <a:t>Презентация </a:t>
            </a:r>
            <a:r>
              <a:rPr lang="ru-RU" dirty="0">
                <a:solidFill>
                  <a:schemeClr val="accent5">
                    <a:lumMod val="75000"/>
                  </a:schemeClr>
                </a:solidFill>
              </a:rPr>
              <a:t>работы (решаемой проблемы) в формате </a:t>
            </a:r>
            <a:r>
              <a:rPr lang="en-US" dirty="0">
                <a:solidFill>
                  <a:schemeClr val="accent5">
                    <a:lumMod val="75000"/>
                  </a:schemeClr>
                </a:solidFill>
              </a:rPr>
              <a:t>PowerPoint</a:t>
            </a:r>
            <a:r>
              <a:rPr lang="ru-RU" dirty="0" smtClean="0">
                <a:solidFill>
                  <a:schemeClr val="accent5">
                    <a:lumMod val="75000"/>
                  </a:schemeClr>
                </a:solidFill>
              </a:rPr>
              <a:t>.</a:t>
            </a:r>
          </a:p>
          <a:p>
            <a:pPr marL="428625" lvl="2" indent="-342900">
              <a:buAutoNum type="arabicPeriod" startAt="8"/>
              <a:tabLst>
                <a:tab pos="357188" algn="l"/>
                <a:tab pos="3138488" algn="l"/>
              </a:tabLst>
            </a:pPr>
            <a:r>
              <a:rPr lang="ru-RU" dirty="0">
                <a:solidFill>
                  <a:schemeClr val="accent5">
                    <a:lumMod val="75000"/>
                  </a:schemeClr>
                </a:solidFill>
              </a:rPr>
              <a:t>Документы, подтверждающие соответствие потенциального Партнера требованиям, установленным Положением о конкурсе.</a:t>
            </a:r>
          </a:p>
        </p:txBody>
      </p:sp>
    </p:spTree>
    <p:extLst>
      <p:ext uri="{BB962C8B-B14F-4D97-AF65-F5344CB8AC3E}">
        <p14:creationId xmlns:p14="http://schemas.microsoft.com/office/powerpoint/2010/main" val="12459015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267494"/>
            <a:ext cx="7931224" cy="461665"/>
          </a:xfrm>
        </p:spPr>
        <p:txBody>
          <a:bodyPr/>
          <a:lstStyle/>
          <a:p>
            <a:r>
              <a:rPr lang="ru-RU" dirty="0" smtClean="0">
                <a:solidFill>
                  <a:schemeClr val="accent5">
                    <a:lumMod val="75000"/>
                  </a:schemeClr>
                </a:solidFill>
              </a:rPr>
              <a:t>ПРОЕКТ</a:t>
            </a:r>
            <a:r>
              <a:rPr lang="ru-RU" dirty="0" smtClean="0">
                <a:solidFill>
                  <a:schemeClr val="tx1"/>
                </a:solidFill>
              </a:rPr>
              <a:t> </a:t>
            </a:r>
            <a:r>
              <a:rPr lang="ru-RU" dirty="0" smtClean="0">
                <a:solidFill>
                  <a:schemeClr val="accent5">
                    <a:lumMod val="75000"/>
                  </a:schemeClr>
                </a:solidFill>
              </a:rPr>
              <a:t>РЕШЕНИЯ</a:t>
            </a:r>
            <a:endParaRPr lang="ru-RU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46856" y="771550"/>
            <a:ext cx="8301608" cy="4176464"/>
          </a:xfrm>
        </p:spPr>
        <p:txBody>
          <a:bodyPr>
            <a:normAutofit fontScale="25000" lnSpcReduction="20000"/>
          </a:bodyPr>
          <a:lstStyle/>
          <a:p>
            <a:pPr>
              <a:buNone/>
            </a:pPr>
            <a:r>
              <a:rPr lang="ru-RU" sz="5200" b="1" dirty="0" smtClean="0"/>
              <a:t>По вопросу: «О конкурсе научно-исследовательских проектов аспирантов КНИТУ «</a:t>
            </a:r>
            <a:r>
              <a:rPr lang="ru-RU" sz="5200" b="1" dirty="0" err="1" smtClean="0"/>
              <a:t>ТехноСтарт</a:t>
            </a:r>
            <a:r>
              <a:rPr lang="ru-RU" sz="5200" b="1" dirty="0" smtClean="0"/>
              <a:t>»:</a:t>
            </a:r>
          </a:p>
          <a:p>
            <a:pPr>
              <a:buNone/>
            </a:pPr>
            <a:r>
              <a:rPr lang="ru-RU" sz="5200" dirty="0" smtClean="0"/>
              <a:t> </a:t>
            </a:r>
          </a:p>
          <a:p>
            <a:pPr marL="355600" indent="-355600">
              <a:buNone/>
            </a:pPr>
            <a:r>
              <a:rPr lang="ru-RU" sz="5200" dirty="0" smtClean="0"/>
              <a:t>1.	Разработать положение о ежегодном Конкурсе научно-исследовательских проектов аспирантов КНИТУ «</a:t>
            </a:r>
            <a:r>
              <a:rPr lang="ru-RU" sz="5200" dirty="0" err="1" smtClean="0"/>
              <a:t>ТехноСтарт</a:t>
            </a:r>
            <a:r>
              <a:rPr lang="ru-RU" sz="5200" dirty="0" smtClean="0"/>
              <a:t>».</a:t>
            </a:r>
          </a:p>
          <a:p>
            <a:pPr marL="355600" indent="0">
              <a:buNone/>
            </a:pPr>
            <a:r>
              <a:rPr lang="ru-RU" sz="5200" dirty="0" smtClean="0"/>
              <a:t>Срок исполнения – 15.09.2018. </a:t>
            </a:r>
          </a:p>
          <a:p>
            <a:pPr marL="355600" indent="0">
              <a:buNone/>
            </a:pPr>
            <a:r>
              <a:rPr lang="ru-RU" sz="5200" dirty="0" smtClean="0"/>
              <a:t>Ответственный – начальник ОУПДС Васильева М.Ю.,  начальник ОПЭДИС Осипенко О.В., начальник </a:t>
            </a:r>
            <a:r>
              <a:rPr lang="ru-RU" sz="5200" dirty="0" err="1" smtClean="0"/>
              <a:t>ОАиД</a:t>
            </a:r>
            <a:r>
              <a:rPr lang="ru-RU" sz="5200" dirty="0" smtClean="0"/>
              <a:t> </a:t>
            </a:r>
            <a:r>
              <a:rPr lang="ru-RU" sz="5200" dirty="0" err="1" smtClean="0"/>
              <a:t>Кушаева</a:t>
            </a:r>
            <a:r>
              <a:rPr lang="ru-RU" sz="5200" dirty="0" smtClean="0"/>
              <a:t> Э.Р.</a:t>
            </a:r>
          </a:p>
          <a:p>
            <a:pPr marL="355600" indent="0">
              <a:buNone/>
            </a:pPr>
            <a:endParaRPr lang="ru-RU" sz="5200" dirty="0" smtClean="0"/>
          </a:p>
          <a:p>
            <a:pPr marL="355600" indent="-355600">
              <a:buNone/>
            </a:pPr>
            <a:r>
              <a:rPr lang="ru-RU" sz="5200" dirty="0" smtClean="0"/>
              <a:t>2.	Провести конкурс научно-исследовательских проектов аспирантов КНИТУ «</a:t>
            </a:r>
            <a:r>
              <a:rPr lang="ru-RU" sz="5200" dirty="0" err="1" smtClean="0"/>
              <a:t>ТехноСтарт</a:t>
            </a:r>
            <a:r>
              <a:rPr lang="ru-RU" sz="5200" dirty="0" smtClean="0"/>
              <a:t>» второго и третьего года обучения. </a:t>
            </a:r>
          </a:p>
          <a:p>
            <a:pPr marL="355600" indent="0">
              <a:buNone/>
            </a:pPr>
            <a:r>
              <a:rPr lang="ru-RU" sz="5200" dirty="0" smtClean="0"/>
              <a:t>Срок исполнения – 31.12.2018. </a:t>
            </a:r>
          </a:p>
          <a:p>
            <a:pPr marL="355600" indent="0">
              <a:buNone/>
            </a:pPr>
            <a:r>
              <a:rPr lang="ru-RU" sz="5200" dirty="0" smtClean="0"/>
              <a:t>Ответственный – проректор по инновациям Ибрагимов О.Е.</a:t>
            </a:r>
          </a:p>
          <a:p>
            <a:pPr marL="355600" indent="0">
              <a:buNone/>
            </a:pPr>
            <a:endParaRPr lang="ru-RU" sz="5200" dirty="0" smtClean="0"/>
          </a:p>
          <a:p>
            <a:pPr marL="355600" indent="-355600">
              <a:buNone/>
            </a:pPr>
            <a:r>
              <a:rPr lang="ru-RU" sz="5200" dirty="0" smtClean="0"/>
              <a:t>3.	Проректору по инновациям Ибрагимову О.Е. дать предложения по составу конкурсной комиссии по отбору проектов аспирантов конкурса научно-исследовательских проектов «</a:t>
            </a:r>
            <a:r>
              <a:rPr lang="ru-RU" sz="5200" dirty="0" err="1" smtClean="0"/>
              <a:t>ТехноСтарт</a:t>
            </a:r>
            <a:r>
              <a:rPr lang="ru-RU" sz="5200" dirty="0" smtClean="0"/>
              <a:t>».</a:t>
            </a:r>
          </a:p>
          <a:p>
            <a:pPr marL="355600" indent="0">
              <a:buNone/>
            </a:pPr>
            <a:r>
              <a:rPr lang="ru-RU" sz="5200" dirty="0" smtClean="0"/>
              <a:t>Срок исполнения –15.09.2018. </a:t>
            </a:r>
          </a:p>
          <a:p>
            <a:pPr marL="355600" indent="0">
              <a:buNone/>
            </a:pPr>
            <a:endParaRPr lang="ru-RU" sz="5200" dirty="0" smtClean="0"/>
          </a:p>
          <a:p>
            <a:pPr marL="355600" indent="-355600">
              <a:buNone/>
            </a:pPr>
            <a:r>
              <a:rPr lang="ru-RU" sz="5200" dirty="0" smtClean="0"/>
              <a:t>4.	Определить источник финансирования ежегодного конкурса научно-исследовательских проектов аспирантов КНИТУ «</a:t>
            </a:r>
            <a:r>
              <a:rPr lang="ru-RU" sz="5200" dirty="0" err="1" smtClean="0"/>
              <a:t>ТехноСтарт</a:t>
            </a:r>
            <a:r>
              <a:rPr lang="ru-RU" sz="5200" dirty="0" smtClean="0"/>
              <a:t>» в размере 3 млн. рублей в первый год и 6 млн. руб. в последующие годы. </a:t>
            </a:r>
          </a:p>
          <a:p>
            <a:pPr marL="355600" indent="0">
              <a:buNone/>
            </a:pPr>
            <a:r>
              <a:rPr lang="ru-RU" sz="5200" dirty="0" smtClean="0"/>
              <a:t>Срок исполнения – 15.09.2018. </a:t>
            </a:r>
          </a:p>
          <a:p>
            <a:pPr marL="355600" indent="0">
              <a:buNone/>
            </a:pPr>
            <a:r>
              <a:rPr lang="ru-RU" sz="5200" dirty="0" smtClean="0"/>
              <a:t>Ответственный – проректор по экономике и финансам </a:t>
            </a:r>
            <a:r>
              <a:rPr lang="ru-RU" sz="5200" dirty="0" err="1" smtClean="0"/>
              <a:t>Шумбутов</a:t>
            </a:r>
            <a:r>
              <a:rPr lang="ru-RU" sz="5200" dirty="0" smtClean="0"/>
              <a:t> Д.М.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175A9B-826D-43B3-84E0-68C85FB5CE12}" type="slidenum">
              <a:rPr lang="ru-RU" smtClean="0"/>
              <a:pPr/>
              <a:t>11</a:t>
            </a:fld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3518307"/>
            <a:ext cx="7931224" cy="1323439"/>
          </a:xfrm>
        </p:spPr>
        <p:txBody>
          <a:bodyPr/>
          <a:lstStyle/>
          <a:p>
            <a:r>
              <a:rPr lang="ru-RU" dirty="0" smtClean="0"/>
              <a:t/>
            </a:r>
            <a:br>
              <a:rPr lang="ru-RU" dirty="0" smtClean="0"/>
            </a:br>
            <a:r>
              <a:rPr lang="ru-RU" sz="1400" b="0" dirty="0">
                <a:solidFill>
                  <a:schemeClr val="accent5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Олег Евгеньевич </a:t>
            </a:r>
            <a:r>
              <a:rPr lang="ru-RU" sz="1400" b="0" dirty="0" smtClean="0">
                <a:solidFill>
                  <a:schemeClr val="accent5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Ибрагимов</a:t>
            </a:r>
            <a:br>
              <a:rPr lang="ru-RU" sz="1400" b="0" dirty="0" smtClean="0">
                <a:solidFill>
                  <a:schemeClr val="accent5">
                    <a:lumMod val="75000"/>
                  </a:schemeClr>
                </a:solidFill>
                <a:latin typeface="+mn-lt"/>
                <a:ea typeface="+mn-ea"/>
                <a:cs typeface="+mn-cs"/>
              </a:rPr>
            </a:br>
            <a:r>
              <a:rPr lang="ru-RU" sz="1400" b="0" dirty="0" smtClean="0">
                <a:solidFill>
                  <a:schemeClr val="accent5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Проректор </a:t>
            </a:r>
            <a:r>
              <a:rPr lang="ru-RU" sz="1400" b="0" dirty="0">
                <a:solidFill>
                  <a:schemeClr val="accent5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по </a:t>
            </a:r>
            <a:r>
              <a:rPr lang="ru-RU" sz="1400" b="0" dirty="0" smtClean="0">
                <a:solidFill>
                  <a:schemeClr val="accent5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инновациям </a:t>
            </a:r>
            <a:r>
              <a:rPr lang="ru-RU" sz="1400" b="0" dirty="0" smtClean="0">
                <a:solidFill>
                  <a:schemeClr val="accent5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КНИТУ </a:t>
            </a:r>
            <a:r>
              <a:rPr lang="ru-RU" sz="1400" b="0" dirty="0" smtClean="0">
                <a:solidFill>
                  <a:schemeClr val="accent5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/>
            </a:r>
            <a:br>
              <a:rPr lang="ru-RU" sz="1400" b="0" dirty="0" smtClean="0">
                <a:solidFill>
                  <a:schemeClr val="accent5">
                    <a:lumMod val="75000"/>
                  </a:schemeClr>
                </a:solidFill>
                <a:latin typeface="+mn-lt"/>
                <a:ea typeface="+mn-ea"/>
                <a:cs typeface="+mn-cs"/>
              </a:rPr>
            </a:br>
            <a:r>
              <a:rPr lang="en-US" sz="1400" b="0" dirty="0" smtClean="0">
                <a:solidFill>
                  <a:schemeClr val="accent5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E-mail: </a:t>
            </a:r>
            <a:r>
              <a:rPr lang="en-US" sz="1400" b="0" dirty="0" smtClean="0">
                <a:solidFill>
                  <a:schemeClr val="tx1"/>
                </a:solidFill>
                <a:latin typeface="+mn-lt"/>
              </a:rPr>
              <a:t>ibragimov@kstu.ru</a:t>
            </a:r>
            <a:r>
              <a:rPr lang="ru-RU" sz="1400" b="0" dirty="0" smtClean="0">
                <a:solidFill>
                  <a:schemeClr val="accent5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/>
            </a:r>
            <a:br>
              <a:rPr lang="ru-RU" sz="1400" b="0" dirty="0" smtClean="0">
                <a:solidFill>
                  <a:schemeClr val="accent5">
                    <a:lumMod val="75000"/>
                  </a:schemeClr>
                </a:solidFill>
                <a:latin typeface="+mn-lt"/>
                <a:ea typeface="+mn-ea"/>
                <a:cs typeface="+mn-cs"/>
              </a:rPr>
            </a:br>
            <a:endParaRPr lang="ru-RU" sz="1400" b="0" dirty="0">
              <a:solidFill>
                <a:schemeClr val="accent5">
                  <a:lumMod val="75000"/>
                </a:schemeClr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1520" y="699542"/>
            <a:ext cx="8229600" cy="2880320"/>
          </a:xfrm>
        </p:spPr>
        <p:txBody>
          <a:bodyPr/>
          <a:lstStyle/>
          <a:p>
            <a:pPr marL="0" indent="0" algn="ctr">
              <a:buNone/>
            </a:pPr>
            <a:endParaRPr lang="ru-RU" dirty="0" smtClean="0"/>
          </a:p>
          <a:p>
            <a:pPr marL="0" indent="0" algn="ctr">
              <a:buNone/>
            </a:pPr>
            <a:endParaRPr lang="en-US" sz="1600" b="1" dirty="0" smtClean="0"/>
          </a:p>
          <a:p>
            <a:pPr marL="0" indent="0" algn="ctr">
              <a:buNone/>
            </a:pPr>
            <a:endParaRPr lang="en-US" sz="1600" b="1" dirty="0" smtClean="0"/>
          </a:p>
          <a:p>
            <a:pPr marL="0" indent="0" algn="ctr">
              <a:buNone/>
            </a:pPr>
            <a:endParaRPr lang="ru-RU" sz="1600" b="1" dirty="0"/>
          </a:p>
          <a:p>
            <a:pPr marL="0" indent="0" algn="ctr">
              <a:buNone/>
            </a:pPr>
            <a:endParaRPr lang="ru-RU" sz="1600" b="1" dirty="0" smtClean="0"/>
          </a:p>
          <a:p>
            <a:pPr marL="0" indent="0" algn="ctr">
              <a:buNone/>
            </a:pPr>
            <a:r>
              <a:rPr lang="ru-RU" sz="1600" b="1" dirty="0" smtClean="0"/>
              <a:t>СПАСИБО </a:t>
            </a:r>
            <a:r>
              <a:rPr lang="ru-RU" sz="1600" b="1" dirty="0"/>
              <a:t>ЗА </a:t>
            </a:r>
            <a:r>
              <a:rPr lang="ru-RU" sz="1600" b="1" dirty="0" smtClean="0"/>
              <a:t>ВНИМАНИЕ</a:t>
            </a:r>
          </a:p>
          <a:p>
            <a:pPr marL="0" indent="0" algn="ctr">
              <a:buNone/>
            </a:pPr>
            <a:endParaRPr lang="ru-RU" sz="1600" b="1" dirty="0"/>
          </a:p>
          <a:p>
            <a:pPr marL="0" indent="0" algn="ctr">
              <a:buNone/>
            </a:pPr>
            <a:endParaRPr lang="ru-RU" sz="1600" b="1" dirty="0" smtClean="0"/>
          </a:p>
          <a:p>
            <a:pPr marL="0" indent="0">
              <a:buNone/>
            </a:pPr>
            <a:endParaRPr lang="ru-RU" sz="1600" b="1" dirty="0"/>
          </a:p>
        </p:txBody>
      </p:sp>
    </p:spTree>
    <p:extLst>
      <p:ext uri="{BB962C8B-B14F-4D97-AF65-F5344CB8AC3E}">
        <p14:creationId xmlns:p14="http://schemas.microsoft.com/office/powerpoint/2010/main" val="6597667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Технопарк новая">
      <a:dk1>
        <a:srgbClr val="C00000"/>
      </a:dk1>
      <a:lt1>
        <a:sysClr val="window" lastClr="FFFFFF"/>
      </a:lt1>
      <a:dk2>
        <a:srgbClr val="7F7F7F"/>
      </a:dk2>
      <a:lt2>
        <a:srgbClr val="FFFFFF"/>
      </a:lt2>
      <a:accent1>
        <a:srgbClr val="8B0B0B"/>
      </a:accent1>
      <a:accent2>
        <a:srgbClr val="AC0000"/>
      </a:accent2>
      <a:accent3>
        <a:srgbClr val="ED2323"/>
      </a:accent3>
      <a:accent4>
        <a:srgbClr val="FF0000"/>
      </a:accent4>
      <a:accent5>
        <a:srgbClr val="7F7F7F"/>
      </a:accent5>
      <a:accent6>
        <a:srgbClr val="A6A6A6"/>
      </a:accent6>
      <a:hlink>
        <a:srgbClr val="0000FF"/>
      </a:hlink>
      <a:folHlink>
        <a:srgbClr val="800080"/>
      </a:folHlink>
    </a:clrScheme>
    <a:fontScheme name="Технопарк шрифты">
      <a:majorFont>
        <a:latin typeface="Roboto Bk"/>
        <a:ea typeface=""/>
        <a:cs typeface=""/>
      </a:majorFont>
      <a:minorFont>
        <a:latin typeface="Roboto Lt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5754</TotalTime>
  <Words>858</Words>
  <Application>Microsoft Office PowerPoint</Application>
  <PresentationFormat>Экран (16:9)</PresentationFormat>
  <Paragraphs>182</Paragraphs>
  <Slides>12</Slides>
  <Notes>7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8" baseType="lpstr">
      <vt:lpstr>Arial</vt:lpstr>
      <vt:lpstr>Roboto Lt</vt:lpstr>
      <vt:lpstr>Wingdings</vt:lpstr>
      <vt:lpstr>Roboto Bk</vt:lpstr>
      <vt:lpstr>Calibri</vt:lpstr>
      <vt:lpstr>Тема Office</vt:lpstr>
      <vt:lpstr>Презентация PowerPoint</vt:lpstr>
      <vt:lpstr>ЦЕЛИ И ЗАДАЧИ КОНКУРСА</vt:lpstr>
      <vt:lpstr>ЦЕЛЕВАЯ АУДИТОРИЯ КОНКУРСА </vt:lpstr>
      <vt:lpstr>УСЛОВИЯ КОНКУРСА</vt:lpstr>
      <vt:lpstr>ФИНАНСИРОВАНИЕ ЕЖЕГОДНОГО КОНКУРСА</vt:lpstr>
      <vt:lpstr>ВОПРОСЫ С РИД </vt:lpstr>
      <vt:lpstr>ПООЩРЕНИЕ РУКОВОДИТЕЛЯ АСПИРАНТА</vt:lpstr>
      <vt:lpstr>ПОРЯДОК КОНКУРСНОГО ОТБОРА</vt:lpstr>
      <vt:lpstr>КРИТЕРИИ ОТБОРА:</vt:lpstr>
      <vt:lpstr>ПАКЕТ ДОКУМЕНТОВ</vt:lpstr>
      <vt:lpstr>ПРОЕКТ РЕШЕНИЯ</vt:lpstr>
      <vt:lpstr> Олег Евгеньевич Ибрагимов Проректор по инновациям КНИТУ  E-mail: ibragimov@kstu.ru </vt:lpstr>
    </vt:vector>
  </TitlesOfParts>
  <Company>diakov.net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D!akov RePack</dc:creator>
  <cp:lastModifiedBy>Fedor</cp:lastModifiedBy>
  <cp:revision>455</cp:revision>
  <cp:lastPrinted>2018-01-23T11:17:26Z</cp:lastPrinted>
  <dcterms:created xsi:type="dcterms:W3CDTF">2017-02-16T07:43:34Z</dcterms:created>
  <dcterms:modified xsi:type="dcterms:W3CDTF">2018-08-31T07:32:48Z</dcterms:modified>
</cp:coreProperties>
</file>