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04/07/2016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790" b="35039"/>
          <a:stretch/>
        </p:blipFill>
        <p:spPr>
          <a:xfrm>
            <a:off x="0" y="-3545"/>
            <a:ext cx="9144000" cy="137514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pPr/>
              <a:t>04/07/2016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lum brigh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928802"/>
            <a:ext cx="8739158" cy="1000132"/>
          </a:xfrm>
        </p:spPr>
        <p:txBody>
          <a:bodyPr>
            <a:noAutofit/>
          </a:bodyPr>
          <a:lstStyle/>
          <a:p>
            <a:r>
              <a:rPr lang="ru-RU" sz="3800" dirty="0" err="1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Междисциплинарность</a:t>
            </a:r>
            <a:r>
              <a:rPr lang="ru-RU" sz="38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инженерном образовании: глобальные тренды  </a:t>
            </a:r>
            <a:br>
              <a:rPr lang="ru-RU" sz="38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800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 концепции управления – Синергия»</a:t>
            </a:r>
            <a:endParaRPr lang="en-GB" sz="3800" dirty="0">
              <a:ln w="10160">
                <a:solidFill>
                  <a:schemeClr val="bg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286808" cy="533400"/>
          </a:xfrm>
        </p:spPr>
        <p:txBody>
          <a:bodyPr>
            <a:normAutofit fontScale="25000" lnSpcReduction="20000"/>
          </a:bodyPr>
          <a:lstStyle/>
          <a:p>
            <a:r>
              <a:rPr lang="ru-RU" sz="1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Научно-практическая конференция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 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7158" y="3571876"/>
            <a:ext cx="8501122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МЕЖДУНАРОДНАЯ МАГИСТЕРСКАЯ образовательная программа </a:t>
            </a:r>
          </a:p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«Индустриальный инжиниринг в организации и управлении наукоемкими производствами»</a:t>
            </a:r>
          </a:p>
          <a:p>
            <a:pPr algn="r"/>
            <a:endParaRPr lang="ru-RU" b="1" cap="all" dirty="0" smtClean="0">
              <a:solidFill>
                <a:srgbClr val="333300"/>
              </a:solidFill>
            </a:endParaRP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Р.И. Зинурова, </a:t>
            </a: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профессор, доктор социологических наук </a:t>
            </a:r>
          </a:p>
          <a:p>
            <a:r>
              <a:rPr lang="ru-RU" b="1" cap="all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26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Образовательная программа, разработанная в соответствии с международным  стандартом, обеспечивает магистров следующими группами компетенций, соответствующих международно-признаваемой модели выпускника:</a:t>
            </a:r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15" y="2857496"/>
            <a:ext cx="4872515" cy="3617384"/>
          </a:xfrm>
          <a:prstGeom prst="rect">
            <a:avLst/>
          </a:prstGeom>
        </p:spPr>
      </p:pic>
      <p:sp>
        <p:nvSpPr>
          <p:cNvPr id="6" name="Rectangle 96"/>
          <p:cNvSpPr/>
          <p:nvPr/>
        </p:nvSpPr>
        <p:spPr>
          <a:xfrm>
            <a:off x="2928926" y="3548722"/>
            <a:ext cx="1467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1</a:t>
            </a:r>
            <a:r>
              <a:rPr lang="ru-RU" sz="2800" dirty="0" smtClean="0"/>
              <a:t> группа</a:t>
            </a:r>
            <a:endParaRPr lang="en-US" sz="2800" dirty="0"/>
          </a:p>
        </p:txBody>
      </p:sp>
      <p:sp>
        <p:nvSpPr>
          <p:cNvPr id="7" name="Rectangle 96"/>
          <p:cNvSpPr/>
          <p:nvPr/>
        </p:nvSpPr>
        <p:spPr>
          <a:xfrm>
            <a:off x="4714876" y="3714752"/>
            <a:ext cx="1467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 группа</a:t>
            </a:r>
            <a:endParaRPr lang="en-US" sz="2800" dirty="0"/>
          </a:p>
        </p:txBody>
      </p:sp>
      <p:sp>
        <p:nvSpPr>
          <p:cNvPr id="8" name="Rectangle 96"/>
          <p:cNvSpPr/>
          <p:nvPr/>
        </p:nvSpPr>
        <p:spPr>
          <a:xfrm>
            <a:off x="2928926" y="5214950"/>
            <a:ext cx="1467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 группа</a:t>
            </a:r>
            <a:endParaRPr lang="en-US" sz="2800" dirty="0"/>
          </a:p>
        </p:txBody>
      </p:sp>
      <p:sp>
        <p:nvSpPr>
          <p:cNvPr id="9" name="Rectangle 96"/>
          <p:cNvSpPr/>
          <p:nvPr/>
        </p:nvSpPr>
        <p:spPr>
          <a:xfrm>
            <a:off x="4929190" y="5000636"/>
            <a:ext cx="1467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4 группа</a:t>
            </a:r>
            <a:endParaRPr lang="en-US" sz="2800" dirty="0"/>
          </a:p>
        </p:txBody>
      </p:sp>
      <p:sp>
        <p:nvSpPr>
          <p:cNvPr id="10" name="Rectangle 96"/>
          <p:cNvSpPr/>
          <p:nvPr/>
        </p:nvSpPr>
        <p:spPr>
          <a:xfrm>
            <a:off x="357158" y="3357562"/>
            <a:ext cx="2571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Компетенции развития человеческого и социального капитала</a:t>
            </a:r>
            <a:endParaRPr lang="en-US" sz="1400" b="1" dirty="0"/>
          </a:p>
        </p:txBody>
      </p:sp>
      <p:sp>
        <p:nvSpPr>
          <p:cNvPr id="11" name="Rectangle 96"/>
          <p:cNvSpPr/>
          <p:nvPr/>
        </p:nvSpPr>
        <p:spPr>
          <a:xfrm>
            <a:off x="5500694" y="3429000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Инжиниринговые компетенции</a:t>
            </a:r>
            <a:endParaRPr lang="en-US" sz="1400" b="1" dirty="0"/>
          </a:p>
        </p:txBody>
      </p:sp>
      <p:sp>
        <p:nvSpPr>
          <p:cNvPr id="12" name="Rectangle 96"/>
          <p:cNvSpPr/>
          <p:nvPr/>
        </p:nvSpPr>
        <p:spPr>
          <a:xfrm>
            <a:off x="428596" y="5357826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Компетенции бизнес – администрирования</a:t>
            </a:r>
            <a:endParaRPr lang="en-US" sz="1400" b="1" dirty="0"/>
          </a:p>
        </p:txBody>
      </p:sp>
      <p:sp>
        <p:nvSpPr>
          <p:cNvPr id="13" name="Rectangle 96"/>
          <p:cNvSpPr/>
          <p:nvPr/>
        </p:nvSpPr>
        <p:spPr>
          <a:xfrm>
            <a:off x="6143636" y="5143512"/>
            <a:ext cx="257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Компетенции предпринимательства и менеджмента производственных инноваций</a:t>
            </a:r>
            <a:endParaRPr lang="en-US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rc_mi" descr="http://blog.poligrafi.com/wp-content/uploads/2011/09/innov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142908" y="1357298"/>
            <a:ext cx="9858412" cy="811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333300"/>
                </a:solidFill>
              </a:rPr>
              <a:t>Магистр, овладевший компетенциями развития человеческого и социального капитала</a:t>
            </a:r>
            <a:r>
              <a:rPr lang="ru-RU" sz="2400" dirty="0" smtClean="0">
                <a:solidFill>
                  <a:srgbClr val="333300"/>
                </a:solidFill>
              </a:rPr>
              <a:t>: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i="1" dirty="0" smtClean="0"/>
              <a:t>способен осуществлять профессиональную деятельность на основе осознания взаимосвязи социально-культурных и технических факторов модернизации и развития экономики на качественно новой технологической основе; умеет четко определять ценностно-культурные ориентиры и несет социальную ответственность за результаты своей профессиональной деятельности;</a:t>
            </a:r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rc_mi" descr="http://blog.poligrafi.com/wp-content/uploads/2011/09/innov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142908" y="1357298"/>
            <a:ext cx="9858412" cy="811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333300"/>
                </a:solidFill>
              </a:rPr>
              <a:t>Магистр, овладевший компетенциями развития человеческого и социального капитала</a:t>
            </a:r>
            <a:r>
              <a:rPr lang="ru-RU" sz="2400" dirty="0" smtClean="0">
                <a:solidFill>
                  <a:srgbClr val="333300"/>
                </a:solidFill>
              </a:rPr>
              <a:t>: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i="1" dirty="0" smtClean="0"/>
              <a:t>способен к саморазвитию и дополнительному обучению, а также обладает </a:t>
            </a:r>
            <a:r>
              <a:rPr lang="ru-RU" sz="2400" b="1" i="1" dirty="0" err="1" smtClean="0"/>
              <a:t>креативным</a:t>
            </a:r>
            <a:r>
              <a:rPr lang="ru-RU" sz="2400" b="1" i="1" dirty="0" smtClean="0"/>
              <a:t> мышлением, навыками самостоятельного поиска и освоения новых методов исследования, изменению научно-технологического (производственного) профиля своей деятельности;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c_mi" descr="http://blog.poligrafi.com/wp-content/uploads/2011/09/innov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142908" y="1357298"/>
            <a:ext cx="9858412" cy="811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333300"/>
                </a:solidFill>
              </a:rPr>
              <a:t>Магистр, овладевший компетенциями развития человеческого и социального капитала</a:t>
            </a:r>
            <a:r>
              <a:rPr lang="ru-RU" sz="2400" dirty="0" smtClean="0">
                <a:solidFill>
                  <a:srgbClr val="333300"/>
                </a:solidFill>
              </a:rPr>
              <a:t>: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i="1" dirty="0" smtClean="0"/>
              <a:t>    способен к восприятию, обобщению и анализу информации, владеет навыками и этикой профессиональной и </a:t>
            </a:r>
            <a:r>
              <a:rPr lang="ru-RU" sz="2400" b="1" i="1" dirty="0" err="1" smtClean="0"/>
              <a:t>бизнес-коммуникаций</a:t>
            </a:r>
            <a:r>
              <a:rPr lang="ru-RU" sz="2400" b="1" i="1" dirty="0" smtClean="0"/>
              <a:t>, в том числе на иностранном языке;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rc_mi" descr="http://blog.poligrafi.com/wp-content/uploads/2011/09/innov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142908" y="1357298"/>
            <a:ext cx="9858412" cy="811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333300"/>
                </a:solidFill>
              </a:rPr>
              <a:t>Магистр, овладевший компетенциями развития человеческого и социального капитала</a:t>
            </a:r>
            <a:r>
              <a:rPr lang="ru-RU" sz="2400" dirty="0" smtClean="0">
                <a:solidFill>
                  <a:srgbClr val="333300"/>
                </a:solidFill>
              </a:rPr>
              <a:t>: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400" b="1" i="1" dirty="0" smtClean="0"/>
              <a:t>способен к созданию команды на основе умения оценивать человеческий капитал партнеров и работников и эффективной кооперации с людьми и коллективами для исследовательских, производственных и </a:t>
            </a:r>
            <a:r>
              <a:rPr lang="ru-RU" sz="2400" b="1" i="1" dirty="0" err="1" smtClean="0"/>
              <a:t>бизнес-задач</a:t>
            </a:r>
            <a:r>
              <a:rPr lang="ru-RU" sz="2400" b="1" i="1" dirty="0" smtClean="0"/>
              <a:t>; владеет методами мотивации, стимулирования и оценки качества труда персонала, умеет демонстрировать лидерские качества в процессах создания и управления производственными системами и </a:t>
            </a:r>
            <a:r>
              <a:rPr lang="ru-RU" sz="2400" b="1" i="1" dirty="0" err="1" smtClean="0"/>
              <a:t>бизнес-проектами</a:t>
            </a:r>
            <a:r>
              <a:rPr lang="ru-RU" sz="2400" b="1" i="1" dirty="0" smtClean="0"/>
              <a:t>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upravlyayu-bezprob.ru/files/11654657887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428660" y="1357298"/>
            <a:ext cx="10789024" cy="58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2400" b="1" dirty="0" smtClean="0">
                <a:solidFill>
                  <a:srgbClr val="333300"/>
                </a:solidFill>
              </a:rPr>
              <a:t>Освоение инжиниринговых компетенций проявляется в том, что выпускник магистратуры по программе «Индустриальная инженерия»:</a:t>
            </a:r>
          </a:p>
          <a:p>
            <a:pPr algn="just">
              <a:buNone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 владеет математическим аппаратом, навыками использования современных информационных технологий наряду с методами статистики,  моделирования, оптимизации, стандартизации и сертификации для оценки качества, управления и прогнозирования эффективности технологических и производственных процессов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upravlyayu-bezprob.ru/files/11654657887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428660" y="1357298"/>
            <a:ext cx="10789024" cy="58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Освоение инжиниринговых компетенций проявляется в том, что выпускник магистратуры по программе «Индустриальная инженерия»:</a:t>
            </a:r>
          </a:p>
          <a:p>
            <a:pPr algn="just">
              <a:buNone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 способен организовать процесс проектирования оптимального технологического процесса и производственного пространства;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upravlyayu-bezprob.ru/files/11654657887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428660" y="1357298"/>
            <a:ext cx="10789024" cy="58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Освоение инжиниринговых компетенций проявляется в том, что выпускник магистратуры по программе «Индустриальная инженерия»:</a:t>
            </a:r>
          </a:p>
          <a:p>
            <a:pPr algn="just">
              <a:buNone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владеет методами инженерного анализа и способностью к определению соответствия качественных характеристик оборудования и продукции установленным нормам; способен формулировать технические требования на разрабатываемые продукты и технологии, определять технические условия эксплуатации и обслуживания новой техники.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rc_mi" descr="http://icbi.ru/files/images/Inves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500098" y="1357298"/>
            <a:ext cx="10072758" cy="730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333300"/>
                </a:solidFill>
              </a:rPr>
              <a:t>Магистр, овладевший компетенциями бизнес-администрирования:</a:t>
            </a:r>
            <a:endParaRPr lang="ru-RU" sz="2400" dirty="0" smtClean="0">
              <a:solidFill>
                <a:srgbClr val="333300"/>
              </a:solidFill>
            </a:endParaRPr>
          </a:p>
          <a:p>
            <a:pPr algn="just">
              <a:buNone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владеет современными технологиями менеджмента проектов и способностью разрабатывать новые технологии управления производственными системами наряду с владением современными методами организационно-экономического моделирования и организации системы </a:t>
            </a:r>
            <a:r>
              <a:rPr lang="ru-RU" sz="2400" dirty="0" err="1" smtClean="0"/>
              <a:t>контроллинга</a:t>
            </a:r>
            <a:r>
              <a:rPr lang="ru-RU" sz="2400" dirty="0" smtClean="0"/>
              <a:t> для принятия адекватных управленческих решений;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icbi.ru/files/images/Inves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500098" y="1357298"/>
            <a:ext cx="10072758" cy="730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irc_mi" descr="http://upravlyayu-bezprob.ru/files/11654657887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428660" y="1357298"/>
            <a:ext cx="10789024" cy="58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333300"/>
                </a:solidFill>
              </a:rPr>
              <a:t>Магистр, овладевший компетенциями бизнес-администрирования: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способен осуществлять инвестиционную экспертизу проекта, технологический маркетинг, бизнес-планирование, подготовку проектной и рабочей документации (</a:t>
            </a:r>
            <a:r>
              <a:rPr lang="en-US" sz="2400" dirty="0" smtClean="0"/>
              <a:t>FEED</a:t>
            </a:r>
            <a:r>
              <a:rPr lang="ru-RU" sz="2400" dirty="0" smtClean="0"/>
              <a:t> и </a:t>
            </a:r>
            <a:r>
              <a:rPr lang="en-US" sz="2400" dirty="0" smtClean="0"/>
              <a:t>WCD</a:t>
            </a:r>
            <a:r>
              <a:rPr lang="ru-RU" sz="2400" dirty="0" smtClean="0"/>
              <a:t>), управление и контроль над строительно-монтажными работами и логистикой, а также финансами и всеми бизнес-процессами проекта;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7143800" cy="45288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ВОПРОС: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«Инженер  или менеджер?</a:t>
            </a:r>
            <a:r>
              <a:rPr lang="ru-RU" b="1" i="1" cap="all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«МАГИСТР ИНДУСТРИАЛЬНОГО ИНЖИНИРИНГА НАУКОЕМКИХ ПРОИЗВОДСТВ!!!»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00" y="2643182"/>
            <a:ext cx="2138400" cy="3742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icbi.ru/files/images/Inves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500098" y="1357298"/>
            <a:ext cx="10072758" cy="730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irc_mi" descr="http://upravlyayu-bezprob.ru/files/11654657887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428660" y="1357298"/>
            <a:ext cx="10789024" cy="58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333300"/>
                </a:solidFill>
              </a:rPr>
              <a:t>Магистр, овладевший компетенциями бизнес-администрирования: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способен создавать научно-исследовательскую инфраструктуру и опытно-экспериментальную базу для тестирования инноваций в области техники и технологий, а также владеет методами проектирования и управления инфраструктурой </a:t>
            </a:r>
            <a:r>
              <a:rPr lang="ru-RU" sz="2400" dirty="0" err="1" smtClean="0"/>
              <a:t>трансфера</a:t>
            </a:r>
            <a:r>
              <a:rPr lang="ru-RU" sz="2400" dirty="0" smtClean="0"/>
              <a:t> результатов наукоемких технологий;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icbi.ru/files/images/Invest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500098" y="1357298"/>
            <a:ext cx="10072758" cy="730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irc_mi" descr="http://upravlyayu-bezprob.ru/files/11654657887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428660" y="1357298"/>
            <a:ext cx="10789024" cy="58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333300"/>
                </a:solidFill>
              </a:rPr>
              <a:t>Магистр, овладевший компетенциями бизнес-администрирования: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способен проектировать и управлять международными производственными системами и проектами, анализировать экономические и управленческие модели работы на зарубежных рынках, в том числе с привлечением венчурного капитала, а также решать организационные и управленческие задачи, связанные с размещением производств на зарубежных рынках в условиях глобализации; использовать концепцию </a:t>
            </a:r>
            <a:r>
              <a:rPr lang="ru-RU" sz="2400" dirty="0" err="1" smtClean="0"/>
              <a:t>Supply</a:t>
            </a:r>
            <a:r>
              <a:rPr lang="ru-RU" sz="2400" dirty="0" smtClean="0"/>
              <a:t> </a:t>
            </a:r>
            <a:r>
              <a:rPr lang="ru-RU" sz="2400" dirty="0" err="1" smtClean="0"/>
              <a:t>Chain</a:t>
            </a:r>
            <a:r>
              <a:rPr lang="ru-RU" sz="2400" dirty="0" smtClean="0"/>
              <a:t> </a:t>
            </a:r>
            <a:r>
              <a:rPr lang="ru-RU" sz="2400" dirty="0" err="1" smtClean="0"/>
              <a:t>Managemen</a:t>
            </a:r>
            <a:r>
              <a:rPr lang="en-US" sz="2400" dirty="0" smtClean="0"/>
              <a:t>t </a:t>
            </a:r>
            <a:r>
              <a:rPr lang="ru-RU" sz="2400" dirty="0" smtClean="0"/>
              <a:t>в управлении производственными системами.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rc_mi" descr="http://www.expobr.ru/netcat_files/userfiles/energetika/b56f75f37dbd22312f04292550b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214346" y="1357298"/>
            <a:ext cx="9644130" cy="72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333300"/>
                </a:solidFill>
              </a:rPr>
              <a:t>Магистр по индустриальному инжинирингу обладает следующими</a:t>
            </a:r>
            <a:r>
              <a:rPr lang="ru-RU" sz="2400" dirty="0" smtClean="0">
                <a:solidFill>
                  <a:srgbClr val="333300"/>
                </a:solidFill>
              </a:rPr>
              <a:t> </a:t>
            </a:r>
            <a:r>
              <a:rPr lang="ru-RU" sz="2400" b="1" dirty="0" smtClean="0">
                <a:solidFill>
                  <a:srgbClr val="333300"/>
                </a:solidFill>
              </a:rPr>
              <a:t>компетенциями предпринимательства и менеджмента производственных инноваций: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владеет методами оценки и управления стоимостью бизнеса,  а также способен находить и привлекать ресурсы к реализации </a:t>
            </a:r>
            <a:r>
              <a:rPr lang="ru-RU" sz="2400" dirty="0" err="1" smtClean="0"/>
              <a:t>бизнес-проектов</a:t>
            </a:r>
            <a:r>
              <a:rPr lang="ru-RU" sz="2400" dirty="0" smtClean="0"/>
              <a:t>, создавать и управлять брендом продукции, применять правовые нормы в области предпринимательства;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www.expobr.ru/netcat_files/userfiles/energetika/b56f75f37dbd22312f04292550b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214346" y="1357298"/>
            <a:ext cx="9644130" cy="72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333300"/>
                </a:solidFill>
              </a:rPr>
              <a:t>Магистр по индустриальному инжинирингу обладает следующими</a:t>
            </a:r>
            <a:r>
              <a:rPr lang="ru-RU" sz="2400" dirty="0" smtClean="0">
                <a:solidFill>
                  <a:srgbClr val="333300"/>
                </a:solidFill>
              </a:rPr>
              <a:t> </a:t>
            </a:r>
            <a:r>
              <a:rPr lang="ru-RU" sz="2400" b="1" dirty="0" smtClean="0">
                <a:solidFill>
                  <a:srgbClr val="333300"/>
                </a:solidFill>
              </a:rPr>
              <a:t>компетенциями предпринимательства и менеджмента производственных инноваций: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владеет навыками анализа состояния и направлений развития современных инновационных технологий и способен применять организационно-управленческие инновации на промышленных предприятиях;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www.expobr.ru/netcat_files/userfiles/energetika/b56f75f37dbd22312f04292550b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214346" y="1357298"/>
            <a:ext cx="9644130" cy="72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333300"/>
                </a:solidFill>
              </a:rPr>
              <a:t>Магистр по индустриальному инжинирингу обладает следующими</a:t>
            </a:r>
            <a:r>
              <a:rPr lang="ru-RU" sz="2400" dirty="0" smtClean="0">
                <a:solidFill>
                  <a:srgbClr val="333300"/>
                </a:solidFill>
              </a:rPr>
              <a:t> </a:t>
            </a:r>
            <a:r>
              <a:rPr lang="ru-RU" sz="2400" b="1" dirty="0" smtClean="0">
                <a:solidFill>
                  <a:srgbClr val="333300"/>
                </a:solidFill>
              </a:rPr>
              <a:t>компетенциями предпринимательства и менеджмента производственных инноваций: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умеет оценивать социальные, экономические и технологические условия осуществления предпринимательской деятельности и прогнозировать сценарии развития бизнеса; оценивать риски и минимизировать их последствия, владеет техниками создания новых предприятий и способен оценить коммерческую перспективу новых видов техники и технологий, продукции и услуг;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www.expobr.ru/netcat_files/userfiles/energetika/b56f75f37dbd22312f04292550b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-214346" y="1357298"/>
            <a:ext cx="9644130" cy="72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89119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333300"/>
                </a:solidFill>
              </a:rPr>
              <a:t>Магистр по индустриальному инжинирингу обладает следующими</a:t>
            </a:r>
            <a:r>
              <a:rPr lang="ru-RU" sz="2400" dirty="0" smtClean="0">
                <a:solidFill>
                  <a:srgbClr val="333300"/>
                </a:solidFill>
              </a:rPr>
              <a:t> </a:t>
            </a:r>
            <a:r>
              <a:rPr lang="ru-RU" sz="2400" b="1" dirty="0" smtClean="0">
                <a:solidFill>
                  <a:srgbClr val="333300"/>
                </a:solidFill>
              </a:rPr>
              <a:t>компетенциями предпринимательства и менеджмента производственных инноваций: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/>
              <a:t>способен к генерации и реализации </a:t>
            </a:r>
            <a:r>
              <a:rPr lang="ru-RU" sz="2400" dirty="0" err="1" smtClean="0"/>
              <a:t>бизнес-идей</a:t>
            </a:r>
            <a:r>
              <a:rPr lang="ru-RU" sz="2400" dirty="0" smtClean="0"/>
              <a:t> и социальных инициатив и умеет управлять знаниями в рамках реализуемой предпринимательской сферы деятельности, применять знания об основах конкурентной разведки в своей деятельности.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42852"/>
          <a:ext cx="8501122" cy="6600395"/>
        </p:xfrm>
        <a:graphic>
          <a:graphicData uri="http://schemas.openxmlformats.org/drawingml/2006/table">
            <a:tbl>
              <a:tblPr/>
              <a:tblGrid>
                <a:gridCol w="1741734"/>
                <a:gridCol w="5484642"/>
                <a:gridCol w="1274746"/>
              </a:tblGrid>
              <a:tr h="356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M.1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Модуль по формированию компетенций развития человеческого и социального капитала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11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0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М.1.01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Социология управления (ФГОС)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М.1.02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Человеческий фактор инжиниринга. Человеческий ресурс региона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56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М.1.03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Технологии управления человеческими ресурсами Краудсорсинг, аутсорсинг, аутстафинг в деятельности высокотехнологичных компаний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M.2.1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Модуль по развитию общенаучных инжиниринговых компетенций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0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М.2.1.01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Исследование операций (ФГОС)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56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М.2.1.02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Информационные ресурсы и интеллектуальные системы наукоемких производств. Моделирование производств (программные пакеты)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М.2.2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Модуль по развитию профессиональныхз компетенций бизнес-администрирования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13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М.2.2.01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Организация и управление жизненным циклом наукоемкой продукции (ФГОС)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М.2.2.02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Производственный инжиниринг. Технологии бережливого производства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М.2.2.03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Инжиниринг надежности. Менеджмент качества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М.3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Модуль по развитию компетенций бизнес-администрирования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15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0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М.3.01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Инженерная экономика (ФГОС)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М.3.02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Организационно-экономическое моделирование (ФГОС)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М.3.03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Проектирование бизнес-процессов и бизнес-экспертиза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Технологический маркетинг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56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М.3.04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Управление цепями поставок в производственных системах. Институциональное и финансовое обеспечение наукоемких производств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Arial Narrow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М.4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Модуль по развитию компетенций предпринимательства и менеджмента инноваций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14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М.4.01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Управление знаниями и экономика копирайта. Разработка и продвижение инновационного продукта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56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М.4.02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Коммерциализация наукоемкой продукции и инновационное предпринимательство. Проектирование инновационного бизнеса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М.4.03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Институты инновационного развития. Современные системы безопасности и бизнес-разведка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М.5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Практика и научно-исследовательская работа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53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М.5.01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Научно-исследовательский семинар по модулю инжиниринга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67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М.5.02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Научно-исследовательский семинар по модулю предпринимательства и менеджмента инноваций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М.5.03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Практика в инжиниринговой компании (Россия)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14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М.5.04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Практика на промышленных предприятиях (Германия)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14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0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М.5.05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 Narrow"/>
                          <a:ea typeface="Times New Roman"/>
                        </a:rPr>
                        <a:t>Стажировка (Германия, Россия)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14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8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М.6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Итоговая государственная аттестация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latin typeface="Arial Narrow"/>
                          <a:ea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0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 Narrow"/>
                          <a:ea typeface="Times New Roman"/>
                        </a:rPr>
                        <a:t>Итого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Narrow"/>
                          <a:ea typeface="Times New Roman"/>
                        </a:rPr>
                        <a:t>120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22412" marR="224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333300"/>
                </a:solidFill>
              </a:rPr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805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 smtClean="0"/>
              <a:t> «У нас мало новых изобретений и новаций. Россия имеет разработки мирового уровня только по 1/3 из 34 важнейших направлений современной науки и техники. </a:t>
            </a:r>
            <a:endParaRPr lang="ru-RU" sz="2800" dirty="0" smtClean="0"/>
          </a:p>
          <a:p>
            <a:pPr algn="just"/>
            <a:r>
              <a:rPr lang="ru-RU" sz="2800" i="1" dirty="0" smtClean="0"/>
              <a:t>Отечественные разработки в экономике внедряются мало. До коммерческого использования доведено лишь 16% новых технологических решений»</a:t>
            </a:r>
            <a:endParaRPr lang="en-US" sz="2800" i="1" dirty="0" smtClean="0"/>
          </a:p>
          <a:p>
            <a:pPr algn="r">
              <a:buNone/>
            </a:pPr>
            <a:r>
              <a:rPr lang="en-US" sz="2400" i="1" dirty="0" smtClean="0"/>
              <a:t>(</a:t>
            </a:r>
            <a:r>
              <a:rPr lang="ru-RU" sz="2400" b="1" i="1" dirty="0" smtClean="0"/>
              <a:t>Министр промышленности и торговли РФ </a:t>
            </a:r>
            <a:endParaRPr lang="en-US" sz="2400" b="1" i="1" dirty="0" smtClean="0"/>
          </a:p>
          <a:p>
            <a:pPr algn="r">
              <a:buNone/>
            </a:pPr>
            <a:r>
              <a:rPr lang="ru-RU" sz="2400" b="1" i="1" dirty="0" smtClean="0"/>
              <a:t>Д. </a:t>
            </a:r>
            <a:r>
              <a:rPr lang="ru-RU" sz="2400" b="1" i="1" dirty="0" err="1" smtClean="0"/>
              <a:t>Мантуров</a:t>
            </a:r>
            <a:r>
              <a:rPr lang="en-US" sz="2400" b="1" i="1" dirty="0" smtClean="0"/>
              <a:t>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6786610" cy="412592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/>
              <a:t>ГЛАВНЫЙ ТРЕНД В СОВРЕМЕНОЙ ЭКОНОМИКЕ И НАУКЕ: </a:t>
            </a:r>
            <a:endParaRPr lang="ru-RU" dirty="0" smtClean="0"/>
          </a:p>
          <a:p>
            <a:pPr algn="ctr">
              <a:buNone/>
            </a:pPr>
            <a:r>
              <a:rPr lang="ru-RU" sz="36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ГЛАВНЫЙ ДЕФИЦИТ В НАШЕЙ СТРАНЕ: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СПЕЦИАЛИСТЫ, СОЧЕТАЮЩИЕ </a:t>
            </a:r>
            <a:r>
              <a:rPr lang="ru-RU" sz="36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ТЕХНИЧЕСКИЕ,</a:t>
            </a:r>
            <a:endParaRPr lang="en-US" sz="3600" b="1" i="1" u="sng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ru-RU" sz="36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ПРОЕКТНЫЕ  И СОЦИАЛЬНО-УПРАВЛЕНЧЕСКИЕ</a:t>
            </a:r>
            <a:endParaRPr lang="en-US" sz="3600" b="1" i="1" u="sng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ru-RU" sz="36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КОМПЕТЕНЦИИ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2357430"/>
            <a:ext cx="2138400" cy="3742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rc_mi" descr="http://himprom.ua/photos/news/main/52/5262w695h27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19968" y="4071942"/>
            <a:ext cx="5680990" cy="225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85918" y="1571612"/>
            <a:ext cx="55721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МЕЖДУНАРОДНАЯ МАГИСТЕРСКАЯ ОБРАЗОВАТЕЛЬНАЯ ПРОГРАММА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00100" y="2357430"/>
            <a:ext cx="71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rgbClr val="333300"/>
                  </a:solidFill>
                </a:ln>
                <a:solidFill>
                  <a:srgbClr val="333300"/>
                </a:solidFill>
                <a:effectLst/>
                <a:ea typeface="Times New Roman" pitchFamily="18" charset="0"/>
              </a:rPr>
              <a:t>«ИНДУСТРИАЛЬНЫЙ ИНЖИНИРИНГ В ОРГАНИЗАЦИИ И УПРАВЛЕНИИ НАУКОЕМКИМИ ПРОИЗВОДСТВАМИ»</a:t>
            </a:r>
            <a:endParaRPr kumimoji="0" lang="ru-RU" sz="3200" b="0" i="0" u="none" strike="noStrike" cap="none" normalizeH="0" baseline="0" dirty="0" smtClean="0">
              <a:ln>
                <a:solidFill>
                  <a:srgbClr val="333300"/>
                </a:solidFill>
              </a:ln>
              <a:solidFill>
                <a:srgbClr val="3333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6758006" cy="426879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СРОК ОБУЧЕНИЯ 2 ГОДА </a:t>
            </a:r>
          </a:p>
          <a:p>
            <a:pPr algn="ctr">
              <a:buNone/>
            </a:pPr>
            <a:r>
              <a:rPr lang="ru-RU" dirty="0" smtClean="0"/>
              <a:t>(В ТОМ ЧИСЛЕ РЯД ДИСЦИПЛИН ИЗУЧАЕТСЯ В ЗАРУБЕЖНОМ </a:t>
            </a:r>
          </a:p>
          <a:p>
            <a:pPr algn="ctr">
              <a:buNone/>
            </a:pPr>
            <a:r>
              <a:rPr lang="ru-RU" dirty="0" smtClean="0"/>
              <a:t>ВУЗЕ – ПАРТНЕРЕ)</a:t>
            </a:r>
          </a:p>
          <a:p>
            <a:pPr algn="ctr">
              <a:buNone/>
            </a:pPr>
            <a:endParaRPr lang="ru-RU" b="1" cap="all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b="1" cap="all" dirty="0" err="1" smtClean="0">
                <a:solidFill>
                  <a:schemeClr val="accent3">
                    <a:lumMod val="50000"/>
                  </a:schemeClr>
                </a:solidFill>
              </a:rPr>
              <a:t>iNTERNATIONAL</a:t>
            </a:r>
            <a:r>
              <a:rPr lang="en-US" b="1" cap="all" dirty="0" smtClean="0">
                <a:solidFill>
                  <a:schemeClr val="accent3">
                    <a:lumMod val="50000"/>
                  </a:schemeClr>
                </a:solidFill>
              </a:rPr>
              <a:t> MUSTER PROGRAMME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cap="all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en-US" b="1" cap="all" dirty="0" smtClean="0">
                <a:solidFill>
                  <a:schemeClr val="accent3">
                    <a:lumMod val="50000"/>
                  </a:schemeClr>
                </a:solidFill>
              </a:rPr>
              <a:t>INDUSTRIAL ENGINEERING IN SCIENCE CONSUMED INDUSTRY</a:t>
            </a:r>
            <a:r>
              <a:rPr lang="ru-RU" b="1" cap="all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2428868"/>
            <a:ext cx="2138400" cy="3742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329642" cy="448311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/>
              <a:t>     Общемировое понимание </a:t>
            </a:r>
            <a:r>
              <a:rPr lang="ru-RU" sz="2400" b="1" dirty="0" smtClean="0"/>
              <a:t>целей и результатов профессиональной деятельности </a:t>
            </a:r>
            <a:r>
              <a:rPr lang="ru-RU" sz="2400" dirty="0" smtClean="0"/>
              <a:t>индустриальных инженеров складывается из целого ряда задач, которые они решают в повседневной деятельности:</a:t>
            </a:r>
          </a:p>
          <a:p>
            <a:pPr algn="just">
              <a:buNone/>
            </a:pPr>
            <a:endParaRPr lang="ru-RU" sz="2400" dirty="0" smtClean="0"/>
          </a:p>
          <a:p>
            <a:pPr lvl="0" algn="just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в области инвестиционного проектирования;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just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в области инжинирингового запуска,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</a:rPr>
              <a:t>предпроектной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 проработки, конструирования и строительно-монтажных работ;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just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в области управления цепями поставок и </a:t>
            </a:r>
            <a:r>
              <a:rPr lang="ru-RU" sz="2200" b="1" dirty="0" err="1" smtClean="0">
                <a:solidFill>
                  <a:schemeClr val="accent3">
                    <a:lumMod val="50000"/>
                  </a:schemeClr>
                </a:solidFill>
              </a:rPr>
              <a:t>бизнес-проектирования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just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в области проектного менеджмента.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329642" cy="44831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800" dirty="0" smtClean="0"/>
              <a:t>Профессиональная деятельность выпускника в области индустриальной инженерии охватывает такие сферы деятельности:</a:t>
            </a:r>
          </a:p>
          <a:p>
            <a:pPr algn="just">
              <a:buNone/>
            </a:pPr>
            <a:endParaRPr lang="ru-RU" sz="2400" dirty="0" smtClean="0"/>
          </a:p>
          <a:p>
            <a:pPr>
              <a:buNone/>
            </a:pPr>
            <a:endParaRPr lang="ru-RU" sz="2800" dirty="0" smtClean="0"/>
          </a:p>
          <a:p>
            <a:pPr algn="just">
              <a:buNone/>
            </a:pPr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60" y="3000372"/>
            <a:ext cx="4857752" cy="3643314"/>
          </a:xfrm>
          <a:prstGeom prst="rect">
            <a:avLst/>
          </a:prstGeom>
        </p:spPr>
      </p:pic>
      <p:sp>
        <p:nvSpPr>
          <p:cNvPr id="18" name="Rectangle 96"/>
          <p:cNvSpPr/>
          <p:nvPr/>
        </p:nvSpPr>
        <p:spPr>
          <a:xfrm>
            <a:off x="6072198" y="5214950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инжиниринг</a:t>
            </a:r>
          </a:p>
        </p:txBody>
      </p:sp>
      <p:sp>
        <p:nvSpPr>
          <p:cNvPr id="16" name="Rectangle 96"/>
          <p:cNvSpPr/>
          <p:nvPr/>
        </p:nvSpPr>
        <p:spPr>
          <a:xfrm>
            <a:off x="5715008" y="2928934"/>
            <a:ext cx="2857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предпринимательство и менеджмент производственных инноваци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й</a:t>
            </a:r>
          </a:p>
        </p:txBody>
      </p:sp>
      <p:sp>
        <p:nvSpPr>
          <p:cNvPr id="14" name="Rectangle 96"/>
          <p:cNvSpPr/>
          <p:nvPr/>
        </p:nvSpPr>
        <p:spPr>
          <a:xfrm>
            <a:off x="1000100" y="3143248"/>
            <a:ext cx="2571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развитие человеческого и социального капитала</a:t>
            </a:r>
          </a:p>
        </p:txBody>
      </p:sp>
      <p:sp>
        <p:nvSpPr>
          <p:cNvPr id="17" name="Rectangle 96"/>
          <p:cNvSpPr/>
          <p:nvPr/>
        </p:nvSpPr>
        <p:spPr>
          <a:xfrm>
            <a:off x="500034" y="5286388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бизнес – администрирование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329642" cy="448311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600" dirty="0" smtClean="0"/>
              <a:t>        </a:t>
            </a:r>
            <a:r>
              <a:rPr lang="ru-RU" sz="2900" b="1" dirty="0" smtClean="0"/>
              <a:t>Выпускник образовательной программы нацелен на решение следующих профессиональных задач:</a:t>
            </a:r>
            <a:endParaRPr lang="ru-RU" sz="2900" dirty="0" smtClean="0"/>
          </a:p>
          <a:p>
            <a:pPr algn="just">
              <a:buNone/>
            </a:pPr>
            <a:endParaRPr lang="ru-RU" sz="2600" dirty="0" smtClean="0"/>
          </a:p>
          <a:p>
            <a:pPr lvl="0" algn="just"/>
            <a:r>
              <a:rPr lang="ru-RU" sz="2600" dirty="0" smtClean="0"/>
              <a:t>моделирование производств с использованием современного программного обеспечения; проектирование оборудования и производственного пространства;</a:t>
            </a:r>
          </a:p>
          <a:p>
            <a:pPr lvl="0" algn="just"/>
            <a:r>
              <a:rPr lang="ru-RU" sz="2600" dirty="0" smtClean="0"/>
              <a:t>управление производственными инновациями, организационное развитие и корпоративное планирование;</a:t>
            </a:r>
          </a:p>
          <a:p>
            <a:pPr lvl="0" algn="just"/>
            <a:r>
              <a:rPr lang="ru-RU" sz="2600" dirty="0" smtClean="0"/>
              <a:t>организацию и развитие сервисного обслуживания и </a:t>
            </a:r>
            <a:r>
              <a:rPr lang="ru-RU" sz="2600" dirty="0" err="1" smtClean="0"/>
              <a:t>клиентоориентированного</a:t>
            </a:r>
            <a:r>
              <a:rPr lang="ru-RU" sz="2600" dirty="0" smtClean="0"/>
              <a:t> производства;</a:t>
            </a:r>
          </a:p>
          <a:p>
            <a:pPr lvl="0" algn="just"/>
            <a:r>
              <a:rPr lang="ru-RU" sz="2600" dirty="0" smtClean="0"/>
              <a:t>оптимизацию цепей поставок и повышение </a:t>
            </a:r>
            <a:r>
              <a:rPr lang="ru-RU" sz="2600" dirty="0" err="1" smtClean="0"/>
              <a:t>ресурсоэффективности</a:t>
            </a:r>
            <a:r>
              <a:rPr lang="ru-RU" sz="2600" dirty="0" smtClean="0"/>
              <a:t> производства;</a:t>
            </a:r>
          </a:p>
          <a:p>
            <a:pPr lvl="0" algn="just"/>
            <a:r>
              <a:rPr lang="ru-RU" sz="2600" dirty="0" smtClean="0"/>
              <a:t>обеспечение промышленной безопасности и инжиниринг надежности промышленной системы;</a:t>
            </a:r>
          </a:p>
          <a:p>
            <a:pPr lvl="0" algn="just"/>
            <a:r>
              <a:rPr lang="ru-RU" sz="2600" dirty="0" smtClean="0"/>
              <a:t> разработку операционной стратегии и шагов в области индустриального маркетинга;</a:t>
            </a:r>
          </a:p>
          <a:p>
            <a:pPr lvl="0" algn="just"/>
            <a:r>
              <a:rPr lang="ru-RU" sz="2600" dirty="0" smtClean="0"/>
              <a:t>финансовый консалтинг, помощь в привлечение инвестиций, в т.ч. венчурных;</a:t>
            </a:r>
          </a:p>
          <a:p>
            <a:pPr lvl="0" algn="just"/>
            <a:r>
              <a:rPr lang="ru-RU" sz="2600" dirty="0" smtClean="0"/>
              <a:t>исследование операций и техник оптимизации производственных процессов, </a:t>
            </a:r>
            <a:r>
              <a:rPr lang="ru-RU" sz="2600" dirty="0" err="1" smtClean="0"/>
              <a:t>контроллинг</a:t>
            </a:r>
            <a:r>
              <a:rPr lang="ru-RU" sz="2600" dirty="0" smtClean="0"/>
              <a:t> в производственных системах;</a:t>
            </a:r>
          </a:p>
          <a:p>
            <a:pPr lvl="0" algn="just"/>
            <a:r>
              <a:rPr lang="ru-RU" sz="2600" dirty="0" smtClean="0"/>
              <a:t>исследования в области робототехники; патентная защита интеллектуальной собственности;</a:t>
            </a:r>
          </a:p>
          <a:p>
            <a:pPr lvl="0" algn="just"/>
            <a:r>
              <a:rPr lang="ru-RU" sz="2600" dirty="0" smtClean="0"/>
              <a:t>управление бизнес-процессами проекта, деловая коммуникация.</a:t>
            </a:r>
          </a:p>
          <a:p>
            <a:pPr>
              <a:buNone/>
            </a:pPr>
            <a:endParaRPr lang="ru-RU" sz="2800" dirty="0" smtClean="0"/>
          </a:p>
          <a:p>
            <a:pPr algn="just">
              <a:buNone/>
            </a:pPr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1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Междисциплинарность</a:t>
            </a: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 инженерном образовании: глобальные тренды  </a:t>
            </a:r>
            <a:b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 концепции управления – Синергия»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1476</Words>
  <Application>Microsoft Office PowerPoint</Application>
  <PresentationFormat>Экран (4:3)</PresentationFormat>
  <Paragraphs>230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Междисциплинарность в инженерном образовании: глобальные тренды   и концепции управления – Синергия»</vt:lpstr>
      <vt:lpstr>ВОПРОС:  «Инженер  или менеджер?  ОТВЕТ:  «МАГИСТР ИНДУСТРИАЛЬНОГО ИНЖИНИРИНГА НАУКОЕМКИХ ПРОИЗВОДСТВ!!!»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HYATT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IUI</cp:lastModifiedBy>
  <cp:revision>35</cp:revision>
  <dcterms:created xsi:type="dcterms:W3CDTF">2015-12-09T15:59:37Z</dcterms:created>
  <dcterms:modified xsi:type="dcterms:W3CDTF">2016-07-04T08:45:12Z</dcterms:modified>
</cp:coreProperties>
</file>